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23.913</c:v>
                </c:pt>
                <c:pt idx="2">
                  <c:v>0</c:v>
                </c:pt>
                <c:pt idx="3">
                  <c:v>20</c:v>
                </c:pt>
                <c:pt idx="4">
                  <c:v>22.806999999999999</c:v>
                </c:pt>
                <c:pt idx="5">
                  <c:v>64.466700000000003</c:v>
                </c:pt>
                <c:pt idx="6">
                  <c:v>57.881999999999998</c:v>
                </c:pt>
                <c:pt idx="7">
                  <c:v>48.778300000000002</c:v>
                </c:pt>
              </c:numCache>
            </c:numRef>
          </c:val>
          <c:extLst>
            <c:ext xmlns:c16="http://schemas.microsoft.com/office/drawing/2014/chart" uri="{C3380CC4-5D6E-409C-BE32-E72D297353CC}">
              <c16:uniqueId val="{00000000-48C6-4187-AE6A-136A06E2C4BC}"/>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95.867500000000007</c:v>
                </c:pt>
                <c:pt idx="1">
                  <c:v>100</c:v>
                </c:pt>
                <c:pt idx="2">
                  <c:v>9.0908999999999995</c:v>
                </c:pt>
                <c:pt idx="3">
                  <c:v>100</c:v>
                </c:pt>
                <c:pt idx="4">
                  <c:v>100</c:v>
                </c:pt>
                <c:pt idx="5">
                  <c:v>100</c:v>
                </c:pt>
                <c:pt idx="6">
                  <c:v>21.522400000000001</c:v>
                </c:pt>
                <c:pt idx="7">
                  <c:v>76.150599999999997</c:v>
                </c:pt>
              </c:numCache>
            </c:numRef>
          </c:val>
          <c:extLst>
            <c:ext xmlns:c16="http://schemas.microsoft.com/office/drawing/2014/chart" uri="{C3380CC4-5D6E-409C-BE32-E72D297353CC}">
              <c16:uniqueId val="{00000001-48C6-4187-AE6A-136A06E2C4BC}"/>
            </c:ext>
          </c:extLst>
        </c:ser>
        <c:ser>
          <c:idx val="2"/>
          <c:order val="2"/>
          <c:tx>
            <c:strRef>
              <c:f>Sheet1!$D$1</c:f>
              <c:strCache>
                <c:ptCount val="1"/>
                <c:pt idx="0">
                  <c:v>bajajarg</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24.751999999999999</c:v>
                </c:pt>
                <c:pt idx="1">
                  <c:v>0</c:v>
                </c:pt>
                <c:pt idx="2">
                  <c:v>100</c:v>
                </c:pt>
                <c:pt idx="3">
                  <c:v>0</c:v>
                </c:pt>
                <c:pt idx="4">
                  <c:v>19.298200000000001</c:v>
                </c:pt>
                <c:pt idx="5">
                  <c:v>13.982900000000001</c:v>
                </c:pt>
                <c:pt idx="6">
                  <c:v>0</c:v>
                </c:pt>
                <c:pt idx="7">
                  <c:v>85.5809</c:v>
                </c:pt>
              </c:numCache>
            </c:numRef>
          </c:val>
          <c:extLst>
            <c:ext xmlns:c16="http://schemas.microsoft.com/office/drawing/2014/chart" uri="{C3380CC4-5D6E-409C-BE32-E72D297353CC}">
              <c16:uniqueId val="{00000002-48C6-4187-AE6A-136A06E2C4BC}"/>
            </c:ext>
          </c:extLst>
        </c:ser>
        <c:ser>
          <c:idx val="3"/>
          <c:order val="3"/>
          <c:tx>
            <c:strRef>
              <c:f>Sheet1!$E$1</c:f>
              <c:strCache>
                <c:ptCount val="1"/>
                <c:pt idx="0">
                  <c:v>benelliarg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32.454799999999999</c:v>
                </c:pt>
                <c:pt idx="1">
                  <c:v>28.260899999999999</c:v>
                </c:pt>
                <c:pt idx="2">
                  <c:v>45.454500000000003</c:v>
                </c:pt>
                <c:pt idx="3">
                  <c:v>0</c:v>
                </c:pt>
                <c:pt idx="4">
                  <c:v>31.578900000000001</c:v>
                </c:pt>
                <c:pt idx="5">
                  <c:v>50.461399999999998</c:v>
                </c:pt>
                <c:pt idx="6">
                  <c:v>100</c:v>
                </c:pt>
                <c:pt idx="7">
                  <c:v>100</c:v>
                </c:pt>
              </c:numCache>
            </c:numRef>
          </c:val>
          <c:extLst>
            <c:ext xmlns:c16="http://schemas.microsoft.com/office/drawing/2014/chart" uri="{C3380CC4-5D6E-409C-BE32-E72D297353CC}">
              <c16:uniqueId val="{00000003-48C6-4187-AE6A-136A06E2C4BC}"/>
            </c:ext>
          </c:extLst>
        </c:ser>
        <c:dLbls>
          <c:showLegendKey val="0"/>
          <c:showVal val="0"/>
          <c:showCatName val="0"/>
          <c:showSerName val="0"/>
          <c:showPercent val="0"/>
          <c:showBubbleSize val="0"/>
        </c:dLbls>
        <c:axId val="308401432"/>
        <c:axId val="308408976"/>
      </c:radarChart>
      <c:catAx>
        <c:axId val="308401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408976"/>
        <c:crosses val="autoZero"/>
        <c:auto val="1"/>
        <c:lblAlgn val="ctr"/>
        <c:lblOffset val="100"/>
        <c:noMultiLvlLbl val="0"/>
      </c:catAx>
      <c:valAx>
        <c:axId val="308408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401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Sheet1!$B$2:$B$32</c:f>
              <c:numCache>
                <c:formatCode>General</c:formatCode>
                <c:ptCount val="31"/>
                <c:pt idx="0">
                  <c:v>152838</c:v>
                </c:pt>
                <c:pt idx="1">
                  <c:v>152904</c:v>
                </c:pt>
                <c:pt idx="2">
                  <c:v>152991</c:v>
                </c:pt>
                <c:pt idx="3">
                  <c:v>153055</c:v>
                </c:pt>
                <c:pt idx="4">
                  <c:v>153109</c:v>
                </c:pt>
                <c:pt idx="5">
                  <c:v>153168</c:v>
                </c:pt>
                <c:pt idx="6">
                  <c:v>153195</c:v>
                </c:pt>
                <c:pt idx="7">
                  <c:v>153260</c:v>
                </c:pt>
                <c:pt idx="8">
                  <c:v>153306</c:v>
                </c:pt>
                <c:pt idx="9">
                  <c:v>153337</c:v>
                </c:pt>
                <c:pt idx="10">
                  <c:v>153416</c:v>
                </c:pt>
                <c:pt idx="11">
                  <c:v>153480</c:v>
                </c:pt>
                <c:pt idx="12">
                  <c:v>153544</c:v>
                </c:pt>
                <c:pt idx="13">
                  <c:v>153569</c:v>
                </c:pt>
                <c:pt idx="14">
                  <c:v>153645</c:v>
                </c:pt>
                <c:pt idx="15">
                  <c:v>153744</c:v>
                </c:pt>
                <c:pt idx="16">
                  <c:v>153786</c:v>
                </c:pt>
                <c:pt idx="17">
                  <c:v>153847</c:v>
                </c:pt>
                <c:pt idx="18">
                  <c:v>153923</c:v>
                </c:pt>
                <c:pt idx="19">
                  <c:v>154003</c:v>
                </c:pt>
                <c:pt idx="20">
                  <c:v>154065</c:v>
                </c:pt>
                <c:pt idx="21">
                  <c:v>154085</c:v>
                </c:pt>
                <c:pt idx="22">
                  <c:v>154155</c:v>
                </c:pt>
                <c:pt idx="23">
                  <c:v>154256</c:v>
                </c:pt>
                <c:pt idx="24">
                  <c:v>154355</c:v>
                </c:pt>
                <c:pt idx="25">
                  <c:v>154438</c:v>
                </c:pt>
                <c:pt idx="26">
                  <c:v>154539</c:v>
                </c:pt>
                <c:pt idx="27">
                  <c:v>154656</c:v>
                </c:pt>
                <c:pt idx="28">
                  <c:v>154784</c:v>
                </c:pt>
                <c:pt idx="29">
                  <c:v>154894</c:v>
                </c:pt>
                <c:pt idx="30">
                  <c:v>155062</c:v>
                </c:pt>
              </c:numCache>
            </c:numRef>
          </c:val>
          <c:smooth val="0"/>
          <c:extLst>
            <c:ext xmlns:c16="http://schemas.microsoft.com/office/drawing/2014/chart" uri="{C3380CC4-5D6E-409C-BE32-E72D297353CC}">
              <c16:uniqueId val="{00000000-7901-418B-9C55-738A764D69E3}"/>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Sheet1!$C$2:$C$32</c:f>
              <c:numCache>
                <c:formatCode>General</c:formatCode>
                <c:ptCount val="31"/>
                <c:pt idx="0">
                  <c:v>145384</c:v>
                </c:pt>
                <c:pt idx="1">
                  <c:v>145502</c:v>
                </c:pt>
                <c:pt idx="2">
                  <c:v>145651</c:v>
                </c:pt>
                <c:pt idx="3">
                  <c:v>145774</c:v>
                </c:pt>
                <c:pt idx="4">
                  <c:v>145859</c:v>
                </c:pt>
                <c:pt idx="5">
                  <c:v>145964</c:v>
                </c:pt>
                <c:pt idx="6">
                  <c:v>146034</c:v>
                </c:pt>
                <c:pt idx="7">
                  <c:v>146150</c:v>
                </c:pt>
                <c:pt idx="8">
                  <c:v>146249</c:v>
                </c:pt>
                <c:pt idx="9">
                  <c:v>146351</c:v>
                </c:pt>
                <c:pt idx="10">
                  <c:v>146495</c:v>
                </c:pt>
                <c:pt idx="11">
                  <c:v>146628</c:v>
                </c:pt>
                <c:pt idx="12">
                  <c:v>146760</c:v>
                </c:pt>
                <c:pt idx="13">
                  <c:v>146830</c:v>
                </c:pt>
                <c:pt idx="14">
                  <c:v>146896</c:v>
                </c:pt>
                <c:pt idx="15">
                  <c:v>146976</c:v>
                </c:pt>
                <c:pt idx="16">
                  <c:v>147044</c:v>
                </c:pt>
                <c:pt idx="17">
                  <c:v>147090</c:v>
                </c:pt>
                <c:pt idx="18">
                  <c:v>147142</c:v>
                </c:pt>
                <c:pt idx="19">
                  <c:v>147206</c:v>
                </c:pt>
                <c:pt idx="20">
                  <c:v>147281</c:v>
                </c:pt>
                <c:pt idx="21">
                  <c:v>147333</c:v>
                </c:pt>
                <c:pt idx="22">
                  <c:v>147393</c:v>
                </c:pt>
                <c:pt idx="23">
                  <c:v>147462</c:v>
                </c:pt>
                <c:pt idx="24">
                  <c:v>147614</c:v>
                </c:pt>
                <c:pt idx="25">
                  <c:v>147753</c:v>
                </c:pt>
                <c:pt idx="26">
                  <c:v>147901</c:v>
                </c:pt>
                <c:pt idx="27">
                  <c:v>148094</c:v>
                </c:pt>
                <c:pt idx="28">
                  <c:v>148271</c:v>
                </c:pt>
                <c:pt idx="29">
                  <c:v>148458</c:v>
                </c:pt>
                <c:pt idx="30">
                  <c:v>148654</c:v>
                </c:pt>
              </c:numCache>
            </c:numRef>
          </c:val>
          <c:smooth val="0"/>
          <c:extLst>
            <c:ext xmlns:c16="http://schemas.microsoft.com/office/drawing/2014/chart" uri="{C3380CC4-5D6E-409C-BE32-E72D297353CC}">
              <c16:uniqueId val="{00000001-7901-418B-9C55-738A764D69E3}"/>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Sheet1!$D$2:$D$32</c:f>
              <c:numCache>
                <c:formatCode>General</c:formatCode>
                <c:ptCount val="31"/>
                <c:pt idx="0">
                  <c:v>37423</c:v>
                </c:pt>
                <c:pt idx="1">
                  <c:v>37467</c:v>
                </c:pt>
                <c:pt idx="2">
                  <c:v>37502</c:v>
                </c:pt>
                <c:pt idx="3">
                  <c:v>37532</c:v>
                </c:pt>
                <c:pt idx="4">
                  <c:v>37566</c:v>
                </c:pt>
                <c:pt idx="5">
                  <c:v>37592</c:v>
                </c:pt>
                <c:pt idx="6">
                  <c:v>37606</c:v>
                </c:pt>
                <c:pt idx="7">
                  <c:v>37635</c:v>
                </c:pt>
                <c:pt idx="8">
                  <c:v>37660</c:v>
                </c:pt>
                <c:pt idx="9">
                  <c:v>37689</c:v>
                </c:pt>
                <c:pt idx="10">
                  <c:v>37732</c:v>
                </c:pt>
                <c:pt idx="11">
                  <c:v>37773</c:v>
                </c:pt>
                <c:pt idx="12">
                  <c:v>37813</c:v>
                </c:pt>
                <c:pt idx="13">
                  <c:v>37826</c:v>
                </c:pt>
                <c:pt idx="14">
                  <c:v>37848</c:v>
                </c:pt>
                <c:pt idx="15">
                  <c:v>37891</c:v>
                </c:pt>
                <c:pt idx="16">
                  <c:v>37913</c:v>
                </c:pt>
                <c:pt idx="17">
                  <c:v>37942</c:v>
                </c:pt>
                <c:pt idx="18">
                  <c:v>37989</c:v>
                </c:pt>
                <c:pt idx="19">
                  <c:v>38031</c:v>
                </c:pt>
                <c:pt idx="20">
                  <c:v>38062</c:v>
                </c:pt>
                <c:pt idx="21">
                  <c:v>38107</c:v>
                </c:pt>
                <c:pt idx="22">
                  <c:v>38145</c:v>
                </c:pt>
                <c:pt idx="23">
                  <c:v>38175</c:v>
                </c:pt>
                <c:pt idx="24">
                  <c:v>38207</c:v>
                </c:pt>
                <c:pt idx="25">
                  <c:v>38236</c:v>
                </c:pt>
                <c:pt idx="26">
                  <c:v>38269</c:v>
                </c:pt>
                <c:pt idx="27">
                  <c:v>38303</c:v>
                </c:pt>
                <c:pt idx="28">
                  <c:v>38337</c:v>
                </c:pt>
                <c:pt idx="29">
                  <c:v>38358</c:v>
                </c:pt>
                <c:pt idx="30">
                  <c:v>38381</c:v>
                </c:pt>
              </c:numCache>
            </c:numRef>
          </c:val>
          <c:smooth val="0"/>
          <c:extLst>
            <c:ext xmlns:c16="http://schemas.microsoft.com/office/drawing/2014/chart" uri="{C3380CC4-5D6E-409C-BE32-E72D297353CC}">
              <c16:uniqueId val="{00000002-7901-418B-9C55-738A764D69E3}"/>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Sheet1!$E$2:$E$32</c:f>
              <c:numCache>
                <c:formatCode>General</c:formatCode>
                <c:ptCount val="31"/>
                <c:pt idx="0">
                  <c:v>48884</c:v>
                </c:pt>
                <c:pt idx="1">
                  <c:v>48948</c:v>
                </c:pt>
                <c:pt idx="2">
                  <c:v>48980</c:v>
                </c:pt>
                <c:pt idx="3">
                  <c:v>49030</c:v>
                </c:pt>
                <c:pt idx="4">
                  <c:v>49074</c:v>
                </c:pt>
                <c:pt idx="5">
                  <c:v>49121</c:v>
                </c:pt>
                <c:pt idx="6">
                  <c:v>49159</c:v>
                </c:pt>
                <c:pt idx="7">
                  <c:v>49202</c:v>
                </c:pt>
                <c:pt idx="8">
                  <c:v>49237</c:v>
                </c:pt>
                <c:pt idx="9">
                  <c:v>49265</c:v>
                </c:pt>
                <c:pt idx="10">
                  <c:v>49314</c:v>
                </c:pt>
                <c:pt idx="11">
                  <c:v>49372</c:v>
                </c:pt>
                <c:pt idx="12">
                  <c:v>49423</c:v>
                </c:pt>
                <c:pt idx="13">
                  <c:v>49444</c:v>
                </c:pt>
                <c:pt idx="14">
                  <c:v>49476</c:v>
                </c:pt>
                <c:pt idx="15">
                  <c:v>49518</c:v>
                </c:pt>
                <c:pt idx="16">
                  <c:v>49548</c:v>
                </c:pt>
                <c:pt idx="17">
                  <c:v>49582</c:v>
                </c:pt>
                <c:pt idx="18">
                  <c:v>49638</c:v>
                </c:pt>
                <c:pt idx="19">
                  <c:v>49669</c:v>
                </c:pt>
                <c:pt idx="20">
                  <c:v>49705</c:v>
                </c:pt>
                <c:pt idx="21">
                  <c:v>49733</c:v>
                </c:pt>
                <c:pt idx="22">
                  <c:v>49788</c:v>
                </c:pt>
                <c:pt idx="23">
                  <c:v>49835</c:v>
                </c:pt>
                <c:pt idx="24">
                  <c:v>49884</c:v>
                </c:pt>
                <c:pt idx="25">
                  <c:v>49921</c:v>
                </c:pt>
                <c:pt idx="26">
                  <c:v>49975</c:v>
                </c:pt>
                <c:pt idx="27">
                  <c:v>50030</c:v>
                </c:pt>
                <c:pt idx="28">
                  <c:v>50164</c:v>
                </c:pt>
                <c:pt idx="29">
                  <c:v>50241</c:v>
                </c:pt>
                <c:pt idx="30">
                  <c:v>50325</c:v>
                </c:pt>
              </c:numCache>
            </c:numRef>
          </c:val>
          <c:smooth val="0"/>
          <c:extLst>
            <c:ext xmlns:c16="http://schemas.microsoft.com/office/drawing/2014/chart" uri="{C3380CC4-5D6E-409C-BE32-E72D297353CC}">
              <c16:uniqueId val="{00000003-7901-418B-9C55-738A764D69E3}"/>
            </c:ext>
          </c:extLst>
        </c:ser>
        <c:dLbls>
          <c:showLegendKey val="0"/>
          <c:showVal val="0"/>
          <c:showCatName val="0"/>
          <c:showSerName val="0"/>
          <c:showPercent val="0"/>
          <c:showBubbleSize val="0"/>
        </c:dLbls>
        <c:smooth val="0"/>
        <c:axId val="308405040"/>
        <c:axId val="308407336"/>
      </c:lineChart>
      <c:dateAx>
        <c:axId val="308405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407336"/>
        <c:crosses val="autoZero"/>
        <c:auto val="1"/>
        <c:lblOffset val="100"/>
        <c:baseTimeUnit val="days"/>
      </c:dateAx>
      <c:valAx>
        <c:axId val="308407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405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86</c:v>
                </c:pt>
                <c:pt idx="1">
                  <c:v>76</c:v>
                </c:pt>
                <c:pt idx="2">
                  <c:v>69</c:v>
                </c:pt>
                <c:pt idx="3">
                  <c:v>76</c:v>
                </c:pt>
                <c:pt idx="4">
                  <c:v>58</c:v>
                </c:pt>
                <c:pt idx="5">
                  <c:v>68</c:v>
                </c:pt>
                <c:pt idx="6">
                  <c:v>78</c:v>
                </c:pt>
              </c:numCache>
            </c:numRef>
          </c:val>
          <c:extLst>
            <c:ext xmlns:c16="http://schemas.microsoft.com/office/drawing/2014/chart" uri="{C3380CC4-5D6E-409C-BE32-E72D297353CC}">
              <c16:uniqueId val="{00000000-0841-400F-AA43-74F99EED3514}"/>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117</c:v>
                </c:pt>
                <c:pt idx="1">
                  <c:v>116</c:v>
                </c:pt>
                <c:pt idx="2">
                  <c:v>102</c:v>
                </c:pt>
                <c:pt idx="3">
                  <c:v>112</c:v>
                </c:pt>
                <c:pt idx="4">
                  <c:v>102</c:v>
                </c:pt>
                <c:pt idx="5">
                  <c:v>104</c:v>
                </c:pt>
                <c:pt idx="6">
                  <c:v>109</c:v>
                </c:pt>
              </c:numCache>
            </c:numRef>
          </c:val>
          <c:extLst>
            <c:ext xmlns:c16="http://schemas.microsoft.com/office/drawing/2014/chart" uri="{C3380CC4-5D6E-409C-BE32-E72D297353CC}">
              <c16:uniqueId val="{00000001-0841-400F-AA43-74F99EED3514}"/>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28</c:v>
                </c:pt>
                <c:pt idx="1">
                  <c:v>34</c:v>
                </c:pt>
                <c:pt idx="2">
                  <c:v>38</c:v>
                </c:pt>
                <c:pt idx="3">
                  <c:v>35</c:v>
                </c:pt>
                <c:pt idx="4">
                  <c:v>23</c:v>
                </c:pt>
                <c:pt idx="5">
                  <c:v>30</c:v>
                </c:pt>
                <c:pt idx="6">
                  <c:v>34</c:v>
                </c:pt>
              </c:numCache>
            </c:numRef>
          </c:val>
          <c:extLst>
            <c:ext xmlns:c16="http://schemas.microsoft.com/office/drawing/2014/chart" uri="{C3380CC4-5D6E-409C-BE32-E72D297353CC}">
              <c16:uniqueId val="{00000002-0841-400F-AA43-74F99EED3514}"/>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44</c:v>
                </c:pt>
                <c:pt idx="1">
                  <c:v>46</c:v>
                </c:pt>
                <c:pt idx="2">
                  <c:v>49</c:v>
                </c:pt>
                <c:pt idx="3">
                  <c:v>46</c:v>
                </c:pt>
                <c:pt idx="4">
                  <c:v>38</c:v>
                </c:pt>
                <c:pt idx="5">
                  <c:v>58</c:v>
                </c:pt>
                <c:pt idx="6">
                  <c:v>55</c:v>
                </c:pt>
              </c:numCache>
            </c:numRef>
          </c:val>
          <c:extLst>
            <c:ext xmlns:c16="http://schemas.microsoft.com/office/drawing/2014/chart" uri="{C3380CC4-5D6E-409C-BE32-E72D297353CC}">
              <c16:uniqueId val="{00000003-0841-400F-AA43-74F99EED3514}"/>
            </c:ext>
          </c:extLst>
        </c:ser>
        <c:dLbls>
          <c:showLegendKey val="0"/>
          <c:showVal val="0"/>
          <c:showCatName val="0"/>
          <c:showSerName val="0"/>
          <c:showPercent val="0"/>
          <c:showBubbleSize val="0"/>
        </c:dLbls>
        <c:gapWidth val="219"/>
        <c:overlap val="-27"/>
        <c:axId val="308406024"/>
        <c:axId val="308412912"/>
      </c:barChart>
      <c:catAx>
        <c:axId val="308406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412912"/>
        <c:crosses val="autoZero"/>
        <c:auto val="1"/>
        <c:lblAlgn val="ctr"/>
        <c:lblOffset val="100"/>
        <c:noMultiLvlLbl val="0"/>
      </c:catAx>
      <c:valAx>
        <c:axId val="308412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406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1</c:v>
                </c:pt>
                <c:pt idx="3">
                  <c:v>0</c:v>
                </c:pt>
                <c:pt idx="4">
                  <c:v>0</c:v>
                </c:pt>
                <c:pt idx="5">
                  <c:v>0</c:v>
                </c:pt>
                <c:pt idx="6">
                  <c:v>0</c:v>
                </c:pt>
                <c:pt idx="7">
                  <c:v>0</c:v>
                </c:pt>
                <c:pt idx="8">
                  <c:v>0</c:v>
                </c:pt>
                <c:pt idx="9">
                  <c:v>0</c:v>
                </c:pt>
                <c:pt idx="10">
                  <c:v>0</c:v>
                </c:pt>
                <c:pt idx="11">
                  <c:v>0</c:v>
                </c:pt>
                <c:pt idx="12">
                  <c:v>1</c:v>
                </c:pt>
                <c:pt idx="13">
                  <c:v>0</c:v>
                </c:pt>
                <c:pt idx="14">
                  <c:v>0</c:v>
                </c:pt>
                <c:pt idx="15">
                  <c:v>0</c:v>
                </c:pt>
                <c:pt idx="16">
                  <c:v>1</c:v>
                </c:pt>
                <c:pt idx="17">
                  <c:v>2</c:v>
                </c:pt>
                <c:pt idx="18">
                  <c:v>0</c:v>
                </c:pt>
                <c:pt idx="19">
                  <c:v>0</c:v>
                </c:pt>
                <c:pt idx="20">
                  <c:v>0</c:v>
                </c:pt>
                <c:pt idx="21">
                  <c:v>4</c:v>
                </c:pt>
                <c:pt idx="22">
                  <c:v>4</c:v>
                </c:pt>
                <c:pt idx="23">
                  <c:v>0</c:v>
                </c:pt>
              </c:numCache>
            </c:numRef>
          </c:val>
          <c:smooth val="0"/>
          <c:extLst>
            <c:ext xmlns:c16="http://schemas.microsoft.com/office/drawing/2014/chart" uri="{C3380CC4-5D6E-409C-BE32-E72D297353CC}">
              <c16:uniqueId val="{00000000-76D7-4A09-8807-5B0445721111}"/>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3</c:v>
                </c:pt>
                <c:pt idx="14">
                  <c:v>16</c:v>
                </c:pt>
                <c:pt idx="15">
                  <c:v>0</c:v>
                </c:pt>
                <c:pt idx="16">
                  <c:v>16</c:v>
                </c:pt>
                <c:pt idx="17">
                  <c:v>0</c:v>
                </c:pt>
                <c:pt idx="18">
                  <c:v>0</c:v>
                </c:pt>
                <c:pt idx="19">
                  <c:v>1</c:v>
                </c:pt>
                <c:pt idx="20">
                  <c:v>12</c:v>
                </c:pt>
                <c:pt idx="21">
                  <c:v>3</c:v>
                </c:pt>
                <c:pt idx="22">
                  <c:v>4</c:v>
                </c:pt>
                <c:pt idx="23">
                  <c:v>1</c:v>
                </c:pt>
              </c:numCache>
            </c:numRef>
          </c:val>
          <c:smooth val="0"/>
          <c:extLst>
            <c:ext xmlns:c16="http://schemas.microsoft.com/office/drawing/2014/chart" uri="{C3380CC4-5D6E-409C-BE32-E72D297353CC}">
              <c16:uniqueId val="{00000001-76D7-4A09-8807-5B0445721111}"/>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76D7-4A09-8807-5B0445721111}"/>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3</c:v>
                </c:pt>
                <c:pt idx="2">
                  <c:v>1</c:v>
                </c:pt>
                <c:pt idx="3">
                  <c:v>0</c:v>
                </c:pt>
                <c:pt idx="4">
                  <c:v>0</c:v>
                </c:pt>
                <c:pt idx="5">
                  <c:v>0</c:v>
                </c:pt>
                <c:pt idx="6">
                  <c:v>0</c:v>
                </c:pt>
                <c:pt idx="7">
                  <c:v>0</c:v>
                </c:pt>
                <c:pt idx="8">
                  <c:v>0</c:v>
                </c:pt>
                <c:pt idx="9">
                  <c:v>0</c:v>
                </c:pt>
                <c:pt idx="10">
                  <c:v>0</c:v>
                </c:pt>
                <c:pt idx="11">
                  <c:v>0</c:v>
                </c:pt>
                <c:pt idx="12">
                  <c:v>0</c:v>
                </c:pt>
                <c:pt idx="13">
                  <c:v>0</c:v>
                </c:pt>
                <c:pt idx="14">
                  <c:v>0</c:v>
                </c:pt>
                <c:pt idx="15">
                  <c:v>1</c:v>
                </c:pt>
                <c:pt idx="16">
                  <c:v>2</c:v>
                </c:pt>
                <c:pt idx="17">
                  <c:v>1</c:v>
                </c:pt>
                <c:pt idx="18">
                  <c:v>0</c:v>
                </c:pt>
                <c:pt idx="19">
                  <c:v>1</c:v>
                </c:pt>
                <c:pt idx="20">
                  <c:v>0</c:v>
                </c:pt>
                <c:pt idx="21">
                  <c:v>1</c:v>
                </c:pt>
                <c:pt idx="22">
                  <c:v>1</c:v>
                </c:pt>
                <c:pt idx="23">
                  <c:v>2</c:v>
                </c:pt>
              </c:numCache>
            </c:numRef>
          </c:val>
          <c:smooth val="0"/>
          <c:extLst>
            <c:ext xmlns:c16="http://schemas.microsoft.com/office/drawing/2014/chart" uri="{C3380CC4-5D6E-409C-BE32-E72D297353CC}">
              <c16:uniqueId val="{00000003-76D7-4A09-8807-5B0445721111}"/>
            </c:ext>
          </c:extLst>
        </c:ser>
        <c:dLbls>
          <c:showLegendKey val="0"/>
          <c:showVal val="0"/>
          <c:showCatName val="0"/>
          <c:showSerName val="0"/>
          <c:showPercent val="0"/>
          <c:showBubbleSize val="0"/>
        </c:dLbls>
        <c:smooth val="0"/>
        <c:axId val="310749160"/>
        <c:axId val="310752768"/>
      </c:lineChart>
      <c:catAx>
        <c:axId val="310749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752768"/>
        <c:crosses val="autoZero"/>
        <c:auto val="1"/>
        <c:lblAlgn val="ctr"/>
        <c:lblOffset val="100"/>
        <c:noMultiLvlLbl val="0"/>
      </c:catAx>
      <c:valAx>
        <c:axId val="310752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749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9.0296679810571906E-2</c:v>
                </c:pt>
                <c:pt idx="3">
                  <c:v>0</c:v>
                </c:pt>
                <c:pt idx="4">
                  <c:v>0</c:v>
                </c:pt>
                <c:pt idx="5">
                  <c:v>0</c:v>
                </c:pt>
                <c:pt idx="6">
                  <c:v>0</c:v>
                </c:pt>
                <c:pt idx="7">
                  <c:v>0</c:v>
                </c:pt>
                <c:pt idx="8">
                  <c:v>0</c:v>
                </c:pt>
                <c:pt idx="9">
                  <c:v>0</c:v>
                </c:pt>
                <c:pt idx="10">
                  <c:v>0</c:v>
                </c:pt>
                <c:pt idx="11">
                  <c:v>0</c:v>
                </c:pt>
                <c:pt idx="12">
                  <c:v>2.3236778682188199</c:v>
                </c:pt>
                <c:pt idx="13">
                  <c:v>0</c:v>
                </c:pt>
                <c:pt idx="14">
                  <c:v>0</c:v>
                </c:pt>
                <c:pt idx="15">
                  <c:v>0</c:v>
                </c:pt>
                <c:pt idx="16">
                  <c:v>0.161104867575697</c:v>
                </c:pt>
                <c:pt idx="17">
                  <c:v>0.46480053528391502</c:v>
                </c:pt>
                <c:pt idx="18">
                  <c:v>0</c:v>
                </c:pt>
                <c:pt idx="19">
                  <c:v>0</c:v>
                </c:pt>
                <c:pt idx="20">
                  <c:v>0</c:v>
                </c:pt>
                <c:pt idx="21">
                  <c:v>0.36069950694115099</c:v>
                </c:pt>
                <c:pt idx="22">
                  <c:v>0.63500003248082004</c:v>
                </c:pt>
                <c:pt idx="23">
                  <c:v>0</c:v>
                </c:pt>
              </c:numCache>
            </c:numRef>
          </c:val>
          <c:smooth val="0"/>
          <c:extLst>
            <c:ext xmlns:c16="http://schemas.microsoft.com/office/drawing/2014/chart" uri="{C3380CC4-5D6E-409C-BE32-E72D297353CC}">
              <c16:uniqueId val="{00000000-D864-4CA2-9FDB-FB36F04F8416}"/>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0.241761182588659</c:v>
                </c:pt>
                <c:pt idx="14">
                  <c:v>9.0490348830089107E-2</c:v>
                </c:pt>
                <c:pt idx="15">
                  <c:v>0</c:v>
                </c:pt>
                <c:pt idx="16">
                  <c:v>0.36088079407382301</c:v>
                </c:pt>
                <c:pt idx="17">
                  <c:v>0</c:v>
                </c:pt>
                <c:pt idx="18">
                  <c:v>0</c:v>
                </c:pt>
                <c:pt idx="19">
                  <c:v>0.35583798825666602</c:v>
                </c:pt>
                <c:pt idx="20">
                  <c:v>0.171512095996879</c:v>
                </c:pt>
                <c:pt idx="21">
                  <c:v>0.125189655524334</c:v>
                </c:pt>
                <c:pt idx="22">
                  <c:v>0.20020139205453899</c:v>
                </c:pt>
                <c:pt idx="23">
                  <c:v>0.266028017989209</c:v>
                </c:pt>
              </c:numCache>
            </c:numRef>
          </c:val>
          <c:smooth val="0"/>
          <c:extLst>
            <c:ext xmlns:c16="http://schemas.microsoft.com/office/drawing/2014/chart" uri="{C3380CC4-5D6E-409C-BE32-E72D297353CC}">
              <c16:uniqueId val="{00000001-D864-4CA2-9FDB-FB36F04F8416}"/>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0.69143882613744301</c:v>
                </c:pt>
                <c:pt idx="1">
                  <c:v>0.43016995671909602</c:v>
                </c:pt>
                <c:pt idx="2">
                  <c:v>0</c:v>
                </c:pt>
                <c:pt idx="3">
                  <c:v>0</c:v>
                </c:pt>
                <c:pt idx="4">
                  <c:v>0</c:v>
                </c:pt>
                <c:pt idx="5">
                  <c:v>0</c:v>
                </c:pt>
                <c:pt idx="6">
                  <c:v>0</c:v>
                </c:pt>
                <c:pt idx="7">
                  <c:v>0</c:v>
                </c:pt>
                <c:pt idx="8">
                  <c:v>0</c:v>
                </c:pt>
                <c:pt idx="9">
                  <c:v>0</c:v>
                </c:pt>
                <c:pt idx="10">
                  <c:v>0</c:v>
                </c:pt>
                <c:pt idx="11">
                  <c:v>0</c:v>
                </c:pt>
                <c:pt idx="12">
                  <c:v>0</c:v>
                </c:pt>
                <c:pt idx="13">
                  <c:v>0</c:v>
                </c:pt>
                <c:pt idx="14">
                  <c:v>0</c:v>
                </c:pt>
                <c:pt idx="15">
                  <c:v>0.53309405679299104</c:v>
                </c:pt>
                <c:pt idx="16">
                  <c:v>0</c:v>
                </c:pt>
                <c:pt idx="17">
                  <c:v>0.55816531193919605</c:v>
                </c:pt>
                <c:pt idx="18">
                  <c:v>0</c:v>
                </c:pt>
                <c:pt idx="19">
                  <c:v>0</c:v>
                </c:pt>
                <c:pt idx="20">
                  <c:v>0</c:v>
                </c:pt>
                <c:pt idx="21">
                  <c:v>0.79700200570041202</c:v>
                </c:pt>
                <c:pt idx="22">
                  <c:v>0</c:v>
                </c:pt>
                <c:pt idx="23">
                  <c:v>0</c:v>
                </c:pt>
              </c:numCache>
            </c:numRef>
          </c:val>
          <c:smooth val="0"/>
          <c:extLst>
            <c:ext xmlns:c16="http://schemas.microsoft.com/office/drawing/2014/chart" uri="{C3380CC4-5D6E-409C-BE32-E72D297353CC}">
              <c16:uniqueId val="{00000002-D864-4CA2-9FDB-FB36F04F8416}"/>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1.0547757341077799</c:v>
                </c:pt>
                <c:pt idx="1">
                  <c:v>1.03124663870066</c:v>
                </c:pt>
                <c:pt idx="2">
                  <c:v>0.73814133591481101</c:v>
                </c:pt>
                <c:pt idx="3">
                  <c:v>0</c:v>
                </c:pt>
                <c:pt idx="4">
                  <c:v>0</c:v>
                </c:pt>
                <c:pt idx="5">
                  <c:v>0</c:v>
                </c:pt>
                <c:pt idx="6">
                  <c:v>0</c:v>
                </c:pt>
                <c:pt idx="7">
                  <c:v>0</c:v>
                </c:pt>
                <c:pt idx="8">
                  <c:v>0</c:v>
                </c:pt>
                <c:pt idx="9">
                  <c:v>0</c:v>
                </c:pt>
                <c:pt idx="10">
                  <c:v>0</c:v>
                </c:pt>
                <c:pt idx="11">
                  <c:v>0</c:v>
                </c:pt>
                <c:pt idx="12">
                  <c:v>0</c:v>
                </c:pt>
                <c:pt idx="13">
                  <c:v>0</c:v>
                </c:pt>
                <c:pt idx="14">
                  <c:v>0</c:v>
                </c:pt>
                <c:pt idx="15">
                  <c:v>0.21982897708938401</c:v>
                </c:pt>
                <c:pt idx="16">
                  <c:v>0.47696837689577298</c:v>
                </c:pt>
                <c:pt idx="17">
                  <c:v>0.28638270409809602</c:v>
                </c:pt>
                <c:pt idx="18">
                  <c:v>0</c:v>
                </c:pt>
                <c:pt idx="19">
                  <c:v>0.93981929654727303</c:v>
                </c:pt>
                <c:pt idx="20">
                  <c:v>0</c:v>
                </c:pt>
                <c:pt idx="21">
                  <c:v>0.65343659244917696</c:v>
                </c:pt>
                <c:pt idx="22">
                  <c:v>2.88500322684737</c:v>
                </c:pt>
                <c:pt idx="23">
                  <c:v>0.886374636979671</c:v>
                </c:pt>
              </c:numCache>
            </c:numRef>
          </c:val>
          <c:smooth val="0"/>
          <c:extLst>
            <c:ext xmlns:c16="http://schemas.microsoft.com/office/drawing/2014/chart" uri="{C3380CC4-5D6E-409C-BE32-E72D297353CC}">
              <c16:uniqueId val="{00000003-D864-4CA2-9FDB-FB36F04F8416}"/>
            </c:ext>
          </c:extLst>
        </c:ser>
        <c:dLbls>
          <c:showLegendKey val="0"/>
          <c:showVal val="0"/>
          <c:showCatName val="0"/>
          <c:showSerName val="0"/>
          <c:showPercent val="0"/>
          <c:showBubbleSize val="0"/>
        </c:dLbls>
        <c:smooth val="0"/>
        <c:axId val="310754080"/>
        <c:axId val="310751456"/>
      </c:lineChart>
      <c:catAx>
        <c:axId val="310754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751456"/>
        <c:crosses val="autoZero"/>
        <c:auto val="1"/>
        <c:lblAlgn val="ctr"/>
        <c:lblOffset val="100"/>
        <c:noMultiLvlLbl val="0"/>
      </c:catAx>
      <c:valAx>
        <c:axId val="310751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754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0</c:v>
                </c:pt>
                <c:pt idx="2">
                  <c:v>5</c:v>
                </c:pt>
                <c:pt idx="3">
                  <c:v>2</c:v>
                </c:pt>
                <c:pt idx="4">
                  <c:v>2</c:v>
                </c:pt>
                <c:pt idx="5">
                  <c:v>2</c:v>
                </c:pt>
                <c:pt idx="6">
                  <c:v>1</c:v>
                </c:pt>
              </c:numCache>
            </c:numRef>
          </c:val>
          <c:extLst>
            <c:ext xmlns:c16="http://schemas.microsoft.com/office/drawing/2014/chart" uri="{C3380CC4-5D6E-409C-BE32-E72D297353CC}">
              <c16:uniqueId val="{00000000-DAB9-43AD-A87A-EF81572BD0F6}"/>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17</c:v>
                </c:pt>
                <c:pt idx="1">
                  <c:v>12</c:v>
                </c:pt>
                <c:pt idx="2">
                  <c:v>11</c:v>
                </c:pt>
                <c:pt idx="3">
                  <c:v>9</c:v>
                </c:pt>
                <c:pt idx="4">
                  <c:v>8</c:v>
                </c:pt>
                <c:pt idx="5">
                  <c:v>0</c:v>
                </c:pt>
                <c:pt idx="6">
                  <c:v>0</c:v>
                </c:pt>
              </c:numCache>
            </c:numRef>
          </c:val>
          <c:extLst>
            <c:ext xmlns:c16="http://schemas.microsoft.com/office/drawing/2014/chart" uri="{C3380CC4-5D6E-409C-BE32-E72D297353CC}">
              <c16:uniqueId val="{00000001-DAB9-43AD-A87A-EF81572BD0F6}"/>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1</c:v>
                </c:pt>
                <c:pt idx="3">
                  <c:v>3</c:v>
                </c:pt>
                <c:pt idx="4">
                  <c:v>0</c:v>
                </c:pt>
                <c:pt idx="5">
                  <c:v>3</c:v>
                </c:pt>
                <c:pt idx="6">
                  <c:v>2</c:v>
                </c:pt>
              </c:numCache>
            </c:numRef>
          </c:val>
          <c:extLst>
            <c:ext xmlns:c16="http://schemas.microsoft.com/office/drawing/2014/chart" uri="{C3380CC4-5D6E-409C-BE32-E72D297353CC}">
              <c16:uniqueId val="{00000002-DAB9-43AD-A87A-EF81572BD0F6}"/>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6</c:v>
                </c:pt>
                <c:pt idx="2">
                  <c:v>5</c:v>
                </c:pt>
                <c:pt idx="3">
                  <c:v>2</c:v>
                </c:pt>
                <c:pt idx="4">
                  <c:v>3</c:v>
                </c:pt>
                <c:pt idx="5">
                  <c:v>0</c:v>
                </c:pt>
                <c:pt idx="6">
                  <c:v>0</c:v>
                </c:pt>
              </c:numCache>
            </c:numRef>
          </c:val>
          <c:extLst>
            <c:ext xmlns:c16="http://schemas.microsoft.com/office/drawing/2014/chart" uri="{C3380CC4-5D6E-409C-BE32-E72D297353CC}">
              <c16:uniqueId val="{00000003-DAB9-43AD-A87A-EF81572BD0F6}"/>
            </c:ext>
          </c:extLst>
        </c:ser>
        <c:dLbls>
          <c:showLegendKey val="0"/>
          <c:showVal val="0"/>
          <c:showCatName val="0"/>
          <c:showSerName val="0"/>
          <c:showPercent val="0"/>
          <c:showBubbleSize val="0"/>
        </c:dLbls>
        <c:gapWidth val="219"/>
        <c:overlap val="-27"/>
        <c:axId val="310761624"/>
        <c:axId val="310761952"/>
      </c:barChart>
      <c:catAx>
        <c:axId val="310761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761952"/>
        <c:crosses val="autoZero"/>
        <c:auto val="1"/>
        <c:lblAlgn val="ctr"/>
        <c:lblOffset val="100"/>
        <c:noMultiLvlLbl val="0"/>
      </c:catAx>
      <c:valAx>
        <c:axId val="310761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761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0.12731406300747</c:v>
                </c:pt>
                <c:pt idx="2">
                  <c:v>0.438843780448198</c:v>
                </c:pt>
                <c:pt idx="3">
                  <c:v>0.41344592400129898</c:v>
                </c:pt>
                <c:pt idx="4">
                  <c:v>1.7564144202663201</c:v>
                </c:pt>
                <c:pt idx="5">
                  <c:v>0.14257875933744699</c:v>
                </c:pt>
                <c:pt idx="6">
                  <c:v>0.540435206235791</c:v>
                </c:pt>
              </c:numCache>
            </c:numRef>
          </c:val>
          <c:extLst>
            <c:ext xmlns:c16="http://schemas.microsoft.com/office/drawing/2014/chart" uri="{C3380CC4-5D6E-409C-BE32-E72D297353CC}">
              <c16:uniqueId val="{00000000-D7D6-4E2E-8382-6E70AB3F45F0}"/>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0.29167898666959002</c:v>
                </c:pt>
                <c:pt idx="1">
                  <c:v>0.190281528237847</c:v>
                </c:pt>
                <c:pt idx="2">
                  <c:v>0.13356344170728701</c:v>
                </c:pt>
                <c:pt idx="3">
                  <c:v>0.217356637955336</c:v>
                </c:pt>
                <c:pt idx="4">
                  <c:v>0.18671056121997801</c:v>
                </c:pt>
              </c:numCache>
            </c:numRef>
          </c:val>
          <c:extLst>
            <c:ext xmlns:c16="http://schemas.microsoft.com/office/drawing/2014/chart" uri="{C3380CC4-5D6E-409C-BE32-E72D297353CC}">
              <c16:uniqueId val="{00000001-D7D6-4E2E-8382-6E70AB3F45F0}"/>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1.1002057938895</c:v>
                </c:pt>
                <c:pt idx="1">
                  <c:v>0.174133291119202</c:v>
                </c:pt>
                <c:pt idx="2">
                  <c:v>0.23745448788982099</c:v>
                </c:pt>
                <c:pt idx="3">
                  <c:v>0.45731975445446998</c:v>
                </c:pt>
                <c:pt idx="5">
                  <c:v>0.92431358063778501</c:v>
                </c:pt>
                <c:pt idx="6">
                  <c:v>0.46963220938209099</c:v>
                </c:pt>
              </c:numCache>
            </c:numRef>
          </c:val>
          <c:extLst>
            <c:ext xmlns:c16="http://schemas.microsoft.com/office/drawing/2014/chart" uri="{C3380CC4-5D6E-409C-BE32-E72D297353CC}">
              <c16:uniqueId val="{00000002-D7D6-4E2E-8382-6E70AB3F45F0}"/>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0.92936053544068997</c:v>
                </c:pt>
                <c:pt idx="1">
                  <c:v>0.56346262398193703</c:v>
                </c:pt>
                <c:pt idx="2">
                  <c:v>0.92210305620514499</c:v>
                </c:pt>
                <c:pt idx="3">
                  <c:v>0.60378195306830096</c:v>
                </c:pt>
                <c:pt idx="4">
                  <c:v>2.3768244496411599</c:v>
                </c:pt>
              </c:numCache>
            </c:numRef>
          </c:val>
          <c:extLst>
            <c:ext xmlns:c16="http://schemas.microsoft.com/office/drawing/2014/chart" uri="{C3380CC4-5D6E-409C-BE32-E72D297353CC}">
              <c16:uniqueId val="{00000003-D7D6-4E2E-8382-6E70AB3F45F0}"/>
            </c:ext>
          </c:extLst>
        </c:ser>
        <c:dLbls>
          <c:showLegendKey val="0"/>
          <c:showVal val="0"/>
          <c:showCatName val="0"/>
          <c:showSerName val="0"/>
          <c:showPercent val="0"/>
          <c:showBubbleSize val="0"/>
        </c:dLbls>
        <c:gapWidth val="219"/>
        <c:overlap val="-27"/>
        <c:axId val="310758016"/>
        <c:axId val="310758344"/>
      </c:barChart>
      <c:catAx>
        <c:axId val="310758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758344"/>
        <c:crosses val="autoZero"/>
        <c:auto val="1"/>
        <c:lblAlgn val="ctr"/>
        <c:lblOffset val="100"/>
        <c:noMultiLvlLbl val="0"/>
      </c:catAx>
      <c:valAx>
        <c:axId val="310758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758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11004</c:v>
                </c:pt>
                <c:pt idx="1">
                  <c:v>15215</c:v>
                </c:pt>
                <c:pt idx="2">
                  <c:v>0</c:v>
                </c:pt>
                <c:pt idx="3">
                  <c:v>6414</c:v>
                </c:pt>
              </c:numCache>
            </c:numRef>
          </c:val>
          <c:extLst>
            <c:ext xmlns:c16="http://schemas.microsoft.com/office/drawing/2014/chart" uri="{C3380CC4-5D6E-409C-BE32-E72D297353CC}">
              <c16:uniqueId val="{00000000-F244-4615-B1CB-5A787FDA7F66}"/>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522</c:v>
                </c:pt>
                <c:pt idx="1">
                  <c:v>2412</c:v>
                </c:pt>
                <c:pt idx="2">
                  <c:v>0</c:v>
                </c:pt>
                <c:pt idx="3">
                  <c:v>0</c:v>
                </c:pt>
              </c:numCache>
            </c:numRef>
          </c:val>
          <c:extLst>
            <c:ext xmlns:c16="http://schemas.microsoft.com/office/drawing/2014/chart" uri="{C3380CC4-5D6E-409C-BE32-E72D297353CC}">
              <c16:uniqueId val="{00000001-F244-4615-B1CB-5A787FDA7F66}"/>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0</c:v>
                </c:pt>
                <c:pt idx="1">
                  <c:v>252</c:v>
                </c:pt>
                <c:pt idx="2">
                  <c:v>2500</c:v>
                </c:pt>
                <c:pt idx="3">
                  <c:v>2608</c:v>
                </c:pt>
              </c:numCache>
            </c:numRef>
          </c:val>
          <c:extLst>
            <c:ext xmlns:c16="http://schemas.microsoft.com/office/drawing/2014/chart" uri="{C3380CC4-5D6E-409C-BE32-E72D297353CC}">
              <c16:uniqueId val="{00000002-F244-4615-B1CB-5A787FDA7F66}"/>
            </c:ext>
          </c:extLst>
        </c:ser>
        <c:dLbls>
          <c:showLegendKey val="0"/>
          <c:showVal val="0"/>
          <c:showCatName val="0"/>
          <c:showSerName val="0"/>
          <c:showPercent val="0"/>
          <c:showBubbleSize val="0"/>
        </c:dLbls>
        <c:gapWidth val="150"/>
        <c:overlap val="100"/>
        <c:axId val="306737024"/>
        <c:axId val="306737680"/>
      </c:barChart>
      <c:catAx>
        <c:axId val="306737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37680"/>
        <c:crosses val="autoZero"/>
        <c:auto val="1"/>
        <c:lblAlgn val="ctr"/>
        <c:lblOffset val="100"/>
        <c:noMultiLvlLbl val="0"/>
      </c:catAx>
      <c:valAx>
        <c:axId val="3067376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37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Sheet1!$A$2:$A$4</c:f>
              <c:strCache>
                <c:ptCount val="3"/>
                <c:pt idx="0">
                  <c:v>Image</c:v>
                </c:pt>
                <c:pt idx="1">
                  <c:v>Video</c:v>
                </c:pt>
                <c:pt idx="2">
                  <c:v>Carousel</c:v>
                </c:pt>
              </c:strCache>
            </c:strRef>
          </c:cat>
          <c:val>
            <c:numRef>
              <c:f>Sheet1!$B$2:$B$4</c:f>
              <c:numCache>
                <c:formatCode>General</c:formatCode>
                <c:ptCount val="3"/>
                <c:pt idx="0">
                  <c:v>0.64899569111084199</c:v>
                </c:pt>
                <c:pt idx="1">
                  <c:v>0.16920122271681501</c:v>
                </c:pt>
                <c:pt idx="2">
                  <c:v>0</c:v>
                </c:pt>
              </c:numCache>
            </c:numRef>
          </c:val>
          <c:extLst>
            <c:ext xmlns:c16="http://schemas.microsoft.com/office/drawing/2014/chart" uri="{C3380CC4-5D6E-409C-BE32-E72D297353CC}">
              <c16:uniqueId val="{00000000-2FDC-4AD9-B9D1-D418379384F0}"/>
            </c:ext>
          </c:extLst>
        </c:ser>
        <c:ser>
          <c:idx val="1"/>
          <c:order val="1"/>
          <c:tx>
            <c:strRef>
              <c:f>Sheet1!$C$1</c:f>
              <c:strCache>
                <c:ptCount val="1"/>
                <c:pt idx="0">
                  <c:v>yamahamotorarg</c:v>
                </c:pt>
              </c:strCache>
            </c:strRef>
          </c:tx>
          <c:spPr>
            <a:solidFill>
              <a:schemeClr val="accent2"/>
            </a:solidFill>
            <a:ln>
              <a:noFill/>
            </a:ln>
            <a:effectLst/>
          </c:spPr>
          <c:invertIfNegative val="0"/>
          <c:cat>
            <c:strRef>
              <c:f>Sheet1!$A$2:$A$4</c:f>
              <c:strCache>
                <c:ptCount val="3"/>
                <c:pt idx="0">
                  <c:v>Image</c:v>
                </c:pt>
                <c:pt idx="1">
                  <c:v>Video</c:v>
                </c:pt>
                <c:pt idx="2">
                  <c:v>Carousel</c:v>
                </c:pt>
              </c:strCache>
            </c:strRef>
          </c:cat>
          <c:val>
            <c:numRef>
              <c:f>Sheet1!$C$2:$C$4</c:f>
              <c:numCache>
                <c:formatCode>General</c:formatCode>
                <c:ptCount val="3"/>
                <c:pt idx="0">
                  <c:v>0.22495813222111699</c:v>
                </c:pt>
                <c:pt idx="1">
                  <c:v>0.16424075866763099</c:v>
                </c:pt>
                <c:pt idx="2">
                  <c:v>0.17276959255171001</c:v>
                </c:pt>
              </c:numCache>
            </c:numRef>
          </c:val>
          <c:extLst>
            <c:ext xmlns:c16="http://schemas.microsoft.com/office/drawing/2014/chart" uri="{C3380CC4-5D6E-409C-BE32-E72D297353CC}">
              <c16:uniqueId val="{00000001-2FDC-4AD9-B9D1-D418379384F0}"/>
            </c:ext>
          </c:extLst>
        </c:ser>
        <c:ser>
          <c:idx val="2"/>
          <c:order val="2"/>
          <c:tx>
            <c:strRef>
              <c:f>Sheet1!$D$1</c:f>
              <c:strCache>
                <c:ptCount val="1"/>
                <c:pt idx="0">
                  <c:v>bajajarg</c:v>
                </c:pt>
              </c:strCache>
            </c:strRef>
          </c:tx>
          <c:spPr>
            <a:solidFill>
              <a:schemeClr val="accent3"/>
            </a:solidFill>
            <a:ln>
              <a:noFill/>
            </a:ln>
            <a:effectLst/>
          </c:spPr>
          <c:invertIfNegative val="0"/>
          <c:cat>
            <c:strRef>
              <c:f>Sheet1!$A$2:$A$4</c:f>
              <c:strCache>
                <c:ptCount val="3"/>
                <c:pt idx="0">
                  <c:v>Image</c:v>
                </c:pt>
                <c:pt idx="1">
                  <c:v>Video</c:v>
                </c:pt>
                <c:pt idx="2">
                  <c:v>Carousel</c:v>
                </c:pt>
              </c:strCache>
            </c:strRef>
          </c:cat>
          <c:val>
            <c:numRef>
              <c:f>Sheet1!$D$2:$D$4</c:f>
              <c:numCache>
                <c:formatCode>General</c:formatCode>
                <c:ptCount val="3"/>
                <c:pt idx="0">
                  <c:v>0</c:v>
                </c:pt>
                <c:pt idx="1">
                  <c:v>0</c:v>
                </c:pt>
                <c:pt idx="2">
                  <c:v>0.59943400529978397</c:v>
                </c:pt>
              </c:numCache>
            </c:numRef>
          </c:val>
          <c:extLst>
            <c:ext xmlns:c16="http://schemas.microsoft.com/office/drawing/2014/chart" uri="{C3380CC4-5D6E-409C-BE32-E72D297353CC}">
              <c16:uniqueId val="{00000002-2FDC-4AD9-B9D1-D418379384F0}"/>
            </c:ext>
          </c:extLst>
        </c:ser>
        <c:ser>
          <c:idx val="3"/>
          <c:order val="3"/>
          <c:tx>
            <c:strRef>
              <c:f>Sheet1!$E$1</c:f>
              <c:strCache>
                <c:ptCount val="1"/>
                <c:pt idx="0">
                  <c:v>benelliarg</c:v>
                </c:pt>
              </c:strCache>
            </c:strRef>
          </c:tx>
          <c:spPr>
            <a:solidFill>
              <a:schemeClr val="accent4"/>
            </a:solidFill>
            <a:ln>
              <a:noFill/>
            </a:ln>
            <a:effectLst/>
          </c:spPr>
          <c:invertIfNegative val="0"/>
          <c:cat>
            <c:strRef>
              <c:f>Sheet1!$A$2:$A$4</c:f>
              <c:strCache>
                <c:ptCount val="3"/>
                <c:pt idx="0">
                  <c:v>Image</c:v>
                </c:pt>
                <c:pt idx="1">
                  <c:v>Video</c:v>
                </c:pt>
                <c:pt idx="2">
                  <c:v>Carousel</c:v>
                </c:pt>
              </c:strCache>
            </c:strRef>
          </c:cat>
          <c:val>
            <c:numRef>
              <c:f>Sheet1!$E$2:$E$4</c:f>
              <c:numCache>
                <c:formatCode>General</c:formatCode>
                <c:ptCount val="3"/>
                <c:pt idx="0">
                  <c:v>0.99161939275761901</c:v>
                </c:pt>
                <c:pt idx="1">
                  <c:v>0</c:v>
                </c:pt>
                <c:pt idx="2">
                  <c:v>1.05171920147366</c:v>
                </c:pt>
              </c:numCache>
            </c:numRef>
          </c:val>
          <c:extLst>
            <c:ext xmlns:c16="http://schemas.microsoft.com/office/drawing/2014/chart" uri="{C3380CC4-5D6E-409C-BE32-E72D297353CC}">
              <c16:uniqueId val="{00000003-2FDC-4AD9-B9D1-D418379384F0}"/>
            </c:ext>
          </c:extLst>
        </c:ser>
        <c:dLbls>
          <c:showLegendKey val="0"/>
          <c:showVal val="0"/>
          <c:showCatName val="0"/>
          <c:showSerName val="0"/>
          <c:showPercent val="0"/>
          <c:showBubbleSize val="0"/>
        </c:dLbls>
        <c:gapWidth val="219"/>
        <c:overlap val="-27"/>
        <c:axId val="306731776"/>
        <c:axId val="306728824"/>
      </c:barChart>
      <c:catAx>
        <c:axId val="306731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28824"/>
        <c:crosses val="autoZero"/>
        <c:auto val="1"/>
        <c:lblAlgn val="ctr"/>
        <c:lblOffset val="100"/>
        <c:noMultiLvlLbl val="0"/>
      </c:catAx>
      <c:valAx>
        <c:axId val="306728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31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11</c:v>
                </c:pt>
                <c:pt idx="1">
                  <c:v>46</c:v>
                </c:pt>
                <c:pt idx="2">
                  <c:v>0</c:v>
                </c:pt>
                <c:pt idx="3">
                  <c:v>13</c:v>
                </c:pt>
              </c:numCache>
            </c:numRef>
          </c:val>
          <c:extLst>
            <c:ext xmlns:c16="http://schemas.microsoft.com/office/drawing/2014/chart" uri="{C3380CC4-5D6E-409C-BE32-E72D297353CC}">
              <c16:uniqueId val="{00000000-C494-4E7E-B841-003CDAA74CAC}"/>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2</c:v>
                </c:pt>
                <c:pt idx="1">
                  <c:v>10</c:v>
                </c:pt>
                <c:pt idx="2">
                  <c:v>0</c:v>
                </c:pt>
                <c:pt idx="3">
                  <c:v>0</c:v>
                </c:pt>
              </c:numCache>
            </c:numRef>
          </c:val>
          <c:extLst>
            <c:ext xmlns:c16="http://schemas.microsoft.com/office/drawing/2014/chart" uri="{C3380CC4-5D6E-409C-BE32-E72D297353CC}">
              <c16:uniqueId val="{00000001-C494-4E7E-B841-003CDAA74CAC}"/>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0</c:v>
                </c:pt>
                <c:pt idx="1">
                  <c:v>1</c:v>
                </c:pt>
                <c:pt idx="2">
                  <c:v>11</c:v>
                </c:pt>
                <c:pt idx="3">
                  <c:v>5</c:v>
                </c:pt>
              </c:numCache>
            </c:numRef>
          </c:val>
          <c:extLst>
            <c:ext xmlns:c16="http://schemas.microsoft.com/office/drawing/2014/chart" uri="{C3380CC4-5D6E-409C-BE32-E72D297353CC}">
              <c16:uniqueId val="{00000002-C494-4E7E-B841-003CDAA74CAC}"/>
            </c:ext>
          </c:extLst>
        </c:ser>
        <c:dLbls>
          <c:showLegendKey val="0"/>
          <c:showVal val="0"/>
          <c:showCatName val="0"/>
          <c:showSerName val="0"/>
          <c:showPercent val="0"/>
          <c:showBubbleSize val="0"/>
        </c:dLbls>
        <c:gapWidth val="150"/>
        <c:overlap val="100"/>
        <c:axId val="306735056"/>
        <c:axId val="306734728"/>
      </c:barChart>
      <c:catAx>
        <c:axId val="306735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34728"/>
        <c:crosses val="autoZero"/>
        <c:auto val="1"/>
        <c:lblAlgn val="ctr"/>
        <c:lblOffset val="100"/>
        <c:noMultiLvlLbl val="0"/>
      </c:catAx>
      <c:valAx>
        <c:axId val="306734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35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11280</c:v>
                </c:pt>
                <c:pt idx="1">
                  <c:v>17461</c:v>
                </c:pt>
                <c:pt idx="2">
                  <c:v>2405</c:v>
                </c:pt>
                <c:pt idx="3">
                  <c:v>7821</c:v>
                </c:pt>
              </c:numCache>
            </c:numRef>
          </c:val>
          <c:extLst>
            <c:ext xmlns:c16="http://schemas.microsoft.com/office/drawing/2014/chart" uri="{C3380CC4-5D6E-409C-BE32-E72D297353CC}">
              <c16:uniqueId val="{00000000-50FD-4606-9B05-306286DAC90F}"/>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246</c:v>
                </c:pt>
                <c:pt idx="1">
                  <c:v>418</c:v>
                </c:pt>
                <c:pt idx="2">
                  <c:v>95</c:v>
                </c:pt>
                <c:pt idx="3">
                  <c:v>1201</c:v>
                </c:pt>
              </c:numCache>
            </c:numRef>
          </c:val>
          <c:extLst>
            <c:ext xmlns:c16="http://schemas.microsoft.com/office/drawing/2014/chart" uri="{C3380CC4-5D6E-409C-BE32-E72D297353CC}">
              <c16:uniqueId val="{00000001-50FD-4606-9B05-306286DAC90F}"/>
            </c:ext>
          </c:extLst>
        </c:ser>
        <c:dLbls>
          <c:showLegendKey val="0"/>
          <c:showVal val="0"/>
          <c:showCatName val="0"/>
          <c:showSerName val="0"/>
          <c:showPercent val="0"/>
          <c:showBubbleSize val="0"/>
        </c:dLbls>
        <c:gapWidth val="150"/>
        <c:overlap val="100"/>
        <c:axId val="306726200"/>
        <c:axId val="306727512"/>
      </c:barChart>
      <c:catAx>
        <c:axId val="306726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27512"/>
        <c:crosses val="autoZero"/>
        <c:auto val="1"/>
        <c:lblAlgn val="ctr"/>
        <c:lblOffset val="100"/>
        <c:noMultiLvlLbl val="0"/>
      </c:catAx>
      <c:valAx>
        <c:axId val="306727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26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B7ADD-F744-4648-AD44-6B12F8B3A98A}"/>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1BEE33D5-5808-4B17-95D6-A587FD296D13}"/>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6414162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BB174-D951-4DB1-9846-811B19CA9F6E}"/>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21743035-F7CA-4EC2-8289-F72D100DD31D}"/>
              </a:ext>
            </a:extLst>
          </p:cNvPr>
          <p:cNvGraphicFramePr>
            <a:graphicFrameLocks noGrp="1"/>
          </p:cNvGraphicFramePr>
          <p:nvPr>
            <p:ph type="tbl" sz="quarter" idx="13"/>
            <p:extLst>
              <p:ext uri="{D42A27DB-BD31-4B8C-83A1-F6EECF244321}">
                <p14:modId xmlns:p14="http://schemas.microsoft.com/office/powerpoint/2010/main" val="386256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33688122"/>
                    </a:ext>
                  </a:extLst>
                </a:gridCol>
                <a:gridCol w="658368">
                  <a:extLst>
                    <a:ext uri="{9D8B030D-6E8A-4147-A177-3AD203B41FA5}">
                      <a16:colId xmlns:a16="http://schemas.microsoft.com/office/drawing/2014/main" val="674496524"/>
                    </a:ext>
                  </a:extLst>
                </a:gridCol>
                <a:gridCol w="658368">
                  <a:extLst>
                    <a:ext uri="{9D8B030D-6E8A-4147-A177-3AD203B41FA5}">
                      <a16:colId xmlns:a16="http://schemas.microsoft.com/office/drawing/2014/main" val="3290213185"/>
                    </a:ext>
                  </a:extLst>
                </a:gridCol>
                <a:gridCol w="658368">
                  <a:extLst>
                    <a:ext uri="{9D8B030D-6E8A-4147-A177-3AD203B41FA5}">
                      <a16:colId xmlns:a16="http://schemas.microsoft.com/office/drawing/2014/main" val="7983436"/>
                    </a:ext>
                  </a:extLst>
                </a:gridCol>
                <a:gridCol w="658368">
                  <a:extLst>
                    <a:ext uri="{9D8B030D-6E8A-4147-A177-3AD203B41FA5}">
                      <a16:colId xmlns:a16="http://schemas.microsoft.com/office/drawing/2014/main" val="799028317"/>
                    </a:ext>
                  </a:extLst>
                </a:gridCol>
                <a:gridCol w="658368">
                  <a:extLst>
                    <a:ext uri="{9D8B030D-6E8A-4147-A177-3AD203B41FA5}">
                      <a16:colId xmlns:a16="http://schemas.microsoft.com/office/drawing/2014/main" val="4208598038"/>
                    </a:ext>
                  </a:extLst>
                </a:gridCol>
                <a:gridCol w="658368">
                  <a:extLst>
                    <a:ext uri="{9D8B030D-6E8A-4147-A177-3AD203B41FA5}">
                      <a16:colId xmlns:a16="http://schemas.microsoft.com/office/drawing/2014/main" val="2631859804"/>
                    </a:ext>
                  </a:extLst>
                </a:gridCol>
                <a:gridCol w="658368">
                  <a:extLst>
                    <a:ext uri="{9D8B030D-6E8A-4147-A177-3AD203B41FA5}">
                      <a16:colId xmlns:a16="http://schemas.microsoft.com/office/drawing/2014/main" val="1937836797"/>
                    </a:ext>
                  </a:extLst>
                </a:gridCol>
                <a:gridCol w="658368">
                  <a:extLst>
                    <a:ext uri="{9D8B030D-6E8A-4147-A177-3AD203B41FA5}">
                      <a16:colId xmlns:a16="http://schemas.microsoft.com/office/drawing/2014/main" val="3843113974"/>
                    </a:ext>
                  </a:extLst>
                </a:gridCol>
                <a:gridCol w="658368">
                  <a:extLst>
                    <a:ext uri="{9D8B030D-6E8A-4147-A177-3AD203B41FA5}">
                      <a16:colId xmlns:a16="http://schemas.microsoft.com/office/drawing/2014/main" val="65287925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343939492"/>
                  </a:ext>
                </a:extLst>
              </a:tr>
              <a:tr h="370840">
                <a:tc>
                  <a:txBody>
                    <a:bodyPr/>
                    <a:lstStyle/>
                    <a:p>
                      <a:r>
                        <a:rPr lang="en-US" sz="1000"/>
                        <a:t>hondamotosargentina</a:t>
                      </a:r>
                    </a:p>
                  </a:txBody>
                  <a:tcPr/>
                </a:tc>
                <a:tc>
                  <a:txBody>
                    <a:bodyPr/>
                    <a:lstStyle/>
                    <a:p>
                      <a:r>
                        <a:rPr lang="en-US" sz="1000"/>
                        <a:t>155062</a:t>
                      </a:r>
                    </a:p>
                  </a:txBody>
                  <a:tcPr/>
                </a:tc>
                <a:tc>
                  <a:txBody>
                    <a:bodyPr/>
                    <a:lstStyle/>
                    <a:p>
                      <a:r>
                        <a:rPr lang="en-US" sz="1000"/>
                        <a:t>2277</a:t>
                      </a:r>
                    </a:p>
                  </a:txBody>
                  <a:tcPr/>
                </a:tc>
                <a:tc>
                  <a:txBody>
                    <a:bodyPr/>
                    <a:lstStyle/>
                    <a:p>
                      <a:r>
                        <a:rPr lang="en-US" sz="1000"/>
                        <a:t>11</a:t>
                      </a:r>
                    </a:p>
                  </a:txBody>
                  <a:tcPr/>
                </a:tc>
                <a:tc>
                  <a:txBody>
                    <a:bodyPr/>
                    <a:lstStyle/>
                    <a:p>
                      <a:r>
                        <a:rPr lang="en-US" sz="1000"/>
                        <a:t>0</a:t>
                      </a:r>
                    </a:p>
                  </a:txBody>
                  <a:tcPr/>
                </a:tc>
                <a:tc>
                  <a:txBody>
                    <a:bodyPr/>
                    <a:lstStyle/>
                    <a:p>
                      <a:r>
                        <a:rPr lang="en-US" sz="1000"/>
                        <a:t>2</a:t>
                      </a:r>
                    </a:p>
                  </a:txBody>
                  <a:tcPr/>
                </a:tc>
                <a:tc>
                  <a:txBody>
                    <a:bodyPr/>
                    <a:lstStyle/>
                    <a:p>
                      <a:r>
                        <a:rPr lang="en-US" sz="1000"/>
                        <a:t>13</a:t>
                      </a:r>
                    </a:p>
                  </a:txBody>
                  <a:tcPr/>
                </a:tc>
                <a:tc>
                  <a:txBody>
                    <a:bodyPr/>
                    <a:lstStyle/>
                    <a:p>
                      <a:r>
                        <a:rPr lang="en-US" sz="1000"/>
                        <a:t>11280</a:t>
                      </a:r>
                    </a:p>
                  </a:txBody>
                  <a:tcPr/>
                </a:tc>
                <a:tc>
                  <a:txBody>
                    <a:bodyPr/>
                    <a:lstStyle/>
                    <a:p>
                      <a:r>
                        <a:rPr lang="en-US" sz="1000"/>
                        <a:t>246</a:t>
                      </a:r>
                    </a:p>
                  </a:txBody>
                  <a:tcPr/>
                </a:tc>
                <a:tc>
                  <a:txBody>
                    <a:bodyPr/>
                    <a:lstStyle/>
                    <a:p>
                      <a:r>
                        <a:rPr lang="en-US" sz="1000"/>
                        <a:t>0.5760 %</a:t>
                      </a:r>
                    </a:p>
                  </a:txBody>
                  <a:tcPr/>
                </a:tc>
                <a:extLst>
                  <a:ext uri="{0D108BD9-81ED-4DB2-BD59-A6C34878D82A}">
                    <a16:rowId xmlns:a16="http://schemas.microsoft.com/office/drawing/2014/main" val="2445078668"/>
                  </a:ext>
                </a:extLst>
              </a:tr>
              <a:tr h="370840">
                <a:tc>
                  <a:txBody>
                    <a:bodyPr/>
                    <a:lstStyle/>
                    <a:p>
                      <a:r>
                        <a:rPr lang="en-US" sz="1000"/>
                        <a:t>yamahamotorarg</a:t>
                      </a:r>
                    </a:p>
                  </a:txBody>
                  <a:tcPr/>
                </a:tc>
                <a:tc>
                  <a:txBody>
                    <a:bodyPr/>
                    <a:lstStyle/>
                    <a:p>
                      <a:r>
                        <a:rPr lang="en-US" sz="1000"/>
                        <a:t>148654</a:t>
                      </a:r>
                    </a:p>
                  </a:txBody>
                  <a:tcPr/>
                </a:tc>
                <a:tc>
                  <a:txBody>
                    <a:bodyPr/>
                    <a:lstStyle/>
                    <a:p>
                      <a:r>
                        <a:rPr lang="en-US" sz="1000"/>
                        <a:t>3380</a:t>
                      </a:r>
                    </a:p>
                  </a:txBody>
                  <a:tcPr/>
                </a:tc>
                <a:tc>
                  <a:txBody>
                    <a:bodyPr/>
                    <a:lstStyle/>
                    <a:p>
                      <a:r>
                        <a:rPr lang="en-US" sz="1000"/>
                        <a:t>46</a:t>
                      </a:r>
                    </a:p>
                  </a:txBody>
                  <a:tcPr/>
                </a:tc>
                <a:tc>
                  <a:txBody>
                    <a:bodyPr/>
                    <a:lstStyle/>
                    <a:p>
                      <a:r>
                        <a:rPr lang="en-US" sz="1000"/>
                        <a:t>1</a:t>
                      </a:r>
                    </a:p>
                  </a:txBody>
                  <a:tcPr/>
                </a:tc>
                <a:tc>
                  <a:txBody>
                    <a:bodyPr/>
                    <a:lstStyle/>
                    <a:p>
                      <a:r>
                        <a:rPr lang="en-US" sz="1000"/>
                        <a:t>10</a:t>
                      </a:r>
                    </a:p>
                  </a:txBody>
                  <a:tcPr/>
                </a:tc>
                <a:tc>
                  <a:txBody>
                    <a:bodyPr/>
                    <a:lstStyle/>
                    <a:p>
                      <a:r>
                        <a:rPr lang="en-US" sz="1000"/>
                        <a:t>57</a:t>
                      </a:r>
                    </a:p>
                  </a:txBody>
                  <a:tcPr/>
                </a:tc>
                <a:tc>
                  <a:txBody>
                    <a:bodyPr/>
                    <a:lstStyle/>
                    <a:p>
                      <a:r>
                        <a:rPr lang="en-US" sz="1000"/>
                        <a:t>17461</a:t>
                      </a:r>
                    </a:p>
                  </a:txBody>
                  <a:tcPr/>
                </a:tc>
                <a:tc>
                  <a:txBody>
                    <a:bodyPr/>
                    <a:lstStyle/>
                    <a:p>
                      <a:r>
                        <a:rPr lang="en-US" sz="1000"/>
                        <a:t>418</a:t>
                      </a:r>
                    </a:p>
                  </a:txBody>
                  <a:tcPr/>
                </a:tc>
                <a:tc>
                  <a:txBody>
                    <a:bodyPr/>
                    <a:lstStyle/>
                    <a:p>
                      <a:r>
                        <a:rPr lang="en-US" sz="1000"/>
                        <a:t>0.2134 %</a:t>
                      </a:r>
                    </a:p>
                  </a:txBody>
                  <a:tcPr/>
                </a:tc>
                <a:extLst>
                  <a:ext uri="{0D108BD9-81ED-4DB2-BD59-A6C34878D82A}">
                    <a16:rowId xmlns:a16="http://schemas.microsoft.com/office/drawing/2014/main" val="1260708110"/>
                  </a:ext>
                </a:extLst>
              </a:tr>
              <a:tr h="370840">
                <a:tc>
                  <a:txBody>
                    <a:bodyPr/>
                    <a:lstStyle/>
                    <a:p>
                      <a:r>
                        <a:rPr lang="en-US" sz="1000"/>
                        <a:t>benelliarg</a:t>
                      </a:r>
                    </a:p>
                  </a:txBody>
                  <a:tcPr/>
                </a:tc>
                <a:tc>
                  <a:txBody>
                    <a:bodyPr/>
                    <a:lstStyle/>
                    <a:p>
                      <a:r>
                        <a:rPr lang="en-US" sz="1000"/>
                        <a:t>50325</a:t>
                      </a:r>
                    </a:p>
                  </a:txBody>
                  <a:tcPr/>
                </a:tc>
                <a:tc>
                  <a:txBody>
                    <a:bodyPr/>
                    <a:lstStyle/>
                    <a:p>
                      <a:r>
                        <a:rPr lang="en-US" sz="1000"/>
                        <a:t>1492</a:t>
                      </a:r>
                    </a:p>
                  </a:txBody>
                  <a:tcPr/>
                </a:tc>
                <a:tc>
                  <a:txBody>
                    <a:bodyPr/>
                    <a:lstStyle/>
                    <a:p>
                      <a:r>
                        <a:rPr lang="en-US" sz="1000"/>
                        <a:t>13</a:t>
                      </a:r>
                    </a:p>
                  </a:txBody>
                  <a:tcPr/>
                </a:tc>
                <a:tc>
                  <a:txBody>
                    <a:bodyPr/>
                    <a:lstStyle/>
                    <a:p>
                      <a:r>
                        <a:rPr lang="en-US" sz="1000"/>
                        <a:t>5</a:t>
                      </a:r>
                    </a:p>
                  </a:txBody>
                  <a:tcPr/>
                </a:tc>
                <a:tc>
                  <a:txBody>
                    <a:bodyPr/>
                    <a:lstStyle/>
                    <a:p>
                      <a:r>
                        <a:rPr lang="en-US" sz="1000"/>
                        <a:t>0</a:t>
                      </a:r>
                    </a:p>
                  </a:txBody>
                  <a:tcPr/>
                </a:tc>
                <a:tc>
                  <a:txBody>
                    <a:bodyPr/>
                    <a:lstStyle/>
                    <a:p>
                      <a:r>
                        <a:rPr lang="en-US" sz="1000"/>
                        <a:t>18</a:t>
                      </a:r>
                    </a:p>
                  </a:txBody>
                  <a:tcPr/>
                </a:tc>
                <a:tc>
                  <a:txBody>
                    <a:bodyPr/>
                    <a:lstStyle/>
                    <a:p>
                      <a:r>
                        <a:rPr lang="en-US" sz="1000"/>
                        <a:t>7821</a:t>
                      </a:r>
                    </a:p>
                  </a:txBody>
                  <a:tcPr/>
                </a:tc>
                <a:tc>
                  <a:txBody>
                    <a:bodyPr/>
                    <a:lstStyle/>
                    <a:p>
                      <a:r>
                        <a:rPr lang="en-US" sz="1000"/>
                        <a:t>1201</a:t>
                      </a:r>
                    </a:p>
                  </a:txBody>
                  <a:tcPr/>
                </a:tc>
                <a:tc>
                  <a:txBody>
                    <a:bodyPr/>
                    <a:lstStyle/>
                    <a:p>
                      <a:r>
                        <a:rPr lang="en-US" sz="1000"/>
                        <a:t>1.0110 %</a:t>
                      </a:r>
                    </a:p>
                  </a:txBody>
                  <a:tcPr/>
                </a:tc>
                <a:extLst>
                  <a:ext uri="{0D108BD9-81ED-4DB2-BD59-A6C34878D82A}">
                    <a16:rowId xmlns:a16="http://schemas.microsoft.com/office/drawing/2014/main" val="3287208247"/>
                  </a:ext>
                </a:extLst>
              </a:tr>
              <a:tr h="370840">
                <a:tc>
                  <a:txBody>
                    <a:bodyPr/>
                    <a:lstStyle/>
                    <a:p>
                      <a:r>
                        <a:rPr lang="en-US" sz="1000"/>
                        <a:t>bajajarg</a:t>
                      </a:r>
                    </a:p>
                  </a:txBody>
                  <a:tcPr/>
                </a:tc>
                <a:tc>
                  <a:txBody>
                    <a:bodyPr/>
                    <a:lstStyle/>
                    <a:p>
                      <a:r>
                        <a:rPr lang="en-US" sz="1000"/>
                        <a:t>38381</a:t>
                      </a:r>
                    </a:p>
                  </a:txBody>
                  <a:tcPr/>
                </a:tc>
                <a:tc>
                  <a:txBody>
                    <a:bodyPr/>
                    <a:lstStyle/>
                    <a:p>
                      <a:r>
                        <a:rPr lang="en-US" sz="1000"/>
                        <a:t>978</a:t>
                      </a:r>
                    </a:p>
                  </a:txBody>
                  <a:tcPr/>
                </a:tc>
                <a:tc>
                  <a:txBody>
                    <a:bodyPr/>
                    <a:lstStyle/>
                    <a:p>
                      <a:r>
                        <a:rPr lang="en-US" sz="1000"/>
                        <a:t>0</a:t>
                      </a:r>
                    </a:p>
                  </a:txBody>
                  <a:tcPr/>
                </a:tc>
                <a:tc>
                  <a:txBody>
                    <a:bodyPr/>
                    <a:lstStyle/>
                    <a:p>
                      <a:r>
                        <a:rPr lang="en-US" sz="1000"/>
                        <a:t>11</a:t>
                      </a:r>
                    </a:p>
                  </a:txBody>
                  <a:tcPr/>
                </a:tc>
                <a:tc>
                  <a:txBody>
                    <a:bodyPr/>
                    <a:lstStyle/>
                    <a:p>
                      <a:r>
                        <a:rPr lang="en-US" sz="1000"/>
                        <a:t>0</a:t>
                      </a:r>
                    </a:p>
                  </a:txBody>
                  <a:tcPr/>
                </a:tc>
                <a:tc>
                  <a:txBody>
                    <a:bodyPr/>
                    <a:lstStyle/>
                    <a:p>
                      <a:r>
                        <a:rPr lang="en-US" sz="1000"/>
                        <a:t>11</a:t>
                      </a:r>
                    </a:p>
                  </a:txBody>
                  <a:tcPr/>
                </a:tc>
                <a:tc>
                  <a:txBody>
                    <a:bodyPr/>
                    <a:lstStyle/>
                    <a:p>
                      <a:r>
                        <a:rPr lang="en-US" sz="1000"/>
                        <a:t>2405</a:t>
                      </a:r>
                    </a:p>
                  </a:txBody>
                  <a:tcPr/>
                </a:tc>
                <a:tc>
                  <a:txBody>
                    <a:bodyPr/>
                    <a:lstStyle/>
                    <a:p>
                      <a:r>
                        <a:rPr lang="en-US" sz="1000"/>
                        <a:t>95</a:t>
                      </a:r>
                    </a:p>
                  </a:txBody>
                  <a:tcPr/>
                </a:tc>
                <a:tc>
                  <a:txBody>
                    <a:bodyPr/>
                    <a:lstStyle/>
                    <a:p>
                      <a:r>
                        <a:rPr lang="en-US" sz="1000"/>
                        <a:t>0.5998 %</a:t>
                      </a:r>
                    </a:p>
                  </a:txBody>
                  <a:tcPr/>
                </a:tc>
                <a:extLst>
                  <a:ext uri="{0D108BD9-81ED-4DB2-BD59-A6C34878D82A}">
                    <a16:rowId xmlns:a16="http://schemas.microsoft.com/office/drawing/2014/main" val="2153838233"/>
                  </a:ext>
                </a:extLst>
              </a:tr>
            </a:tbl>
          </a:graphicData>
        </a:graphic>
      </p:graphicFrame>
      <p:sp>
        <p:nvSpPr>
          <p:cNvPr id="4" name="Text Placeholder 3">
            <a:extLst>
              <a:ext uri="{FF2B5EF4-FFF2-40B4-BE49-F238E27FC236}">
                <a16:creationId xmlns:a16="http://schemas.microsoft.com/office/drawing/2014/main" id="{EB126D96-F596-40B5-81A7-2695E4052F65}"/>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100011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945BD-6855-4904-BA4A-9AF9E15A38AC}"/>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D04A7D80-95F7-4E18-82BD-B0C94643AC2D}"/>
              </a:ext>
            </a:extLst>
          </p:cNvPr>
          <p:cNvGraphicFramePr>
            <a:graphicFrameLocks noGrp="1"/>
          </p:cNvGraphicFramePr>
          <p:nvPr>
            <p:ph type="chart" sz="quarter" idx="13"/>
            <p:extLst>
              <p:ext uri="{D42A27DB-BD31-4B8C-83A1-F6EECF244321}">
                <p14:modId xmlns:p14="http://schemas.microsoft.com/office/powerpoint/2010/main" val="2446007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823A1C-B952-42BB-94DB-7CC24A7F629D}"/>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AA32AD4B-658D-4A5A-A2FD-41B3F0D927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1880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EDA50-F04F-4D2B-B1B5-07F5CDE90579}"/>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6465DF13-6C6A-489E-90D9-DED9E5BC0E2A}"/>
              </a:ext>
            </a:extLst>
          </p:cNvPr>
          <p:cNvGraphicFramePr>
            <a:graphicFrameLocks noGrp="1"/>
          </p:cNvGraphicFramePr>
          <p:nvPr>
            <p:ph type="chart" sz="quarter" idx="13"/>
            <p:extLst>
              <p:ext uri="{D42A27DB-BD31-4B8C-83A1-F6EECF244321}">
                <p14:modId xmlns:p14="http://schemas.microsoft.com/office/powerpoint/2010/main" val="2110769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AEB209-EBA4-42F4-9EB8-4DDFAAA5869C}"/>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A8629E76-63CA-4365-9744-E3BD1ED0AD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331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ED7F9-ED5F-48F7-AC13-95B58CB887EF}"/>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B37103AC-21D6-4CA8-B11A-40B41986D6EB}"/>
              </a:ext>
            </a:extLst>
          </p:cNvPr>
          <p:cNvGraphicFramePr>
            <a:graphicFrameLocks noGrp="1"/>
          </p:cNvGraphicFramePr>
          <p:nvPr>
            <p:ph type="chart" sz="quarter" idx="13"/>
            <p:extLst>
              <p:ext uri="{D42A27DB-BD31-4B8C-83A1-F6EECF244321}">
                <p14:modId xmlns:p14="http://schemas.microsoft.com/office/powerpoint/2010/main" val="6217652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884087-6AFD-46DF-B2D0-9A25A16389D5}"/>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ADDE2CFC-0747-49A2-8D6B-B68C284B1F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6932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8C9F6-AE8A-4DF4-A50F-78600A2FD7AD}"/>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755BC375-F33D-45D0-94B7-64ACEA2E945B}"/>
              </a:ext>
            </a:extLst>
          </p:cNvPr>
          <p:cNvGraphicFramePr>
            <a:graphicFrameLocks noGrp="1"/>
          </p:cNvGraphicFramePr>
          <p:nvPr>
            <p:ph type="chart" sz="quarter" idx="13"/>
            <p:extLst>
              <p:ext uri="{D42A27DB-BD31-4B8C-83A1-F6EECF244321}">
                <p14:modId xmlns:p14="http://schemas.microsoft.com/office/powerpoint/2010/main" val="1249078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0621F4-F5A4-4625-99D3-E77F8491174F}"/>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97E31CDA-A77A-4FAB-9605-6D47BE5A61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6028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4E278-8E03-426C-9B2C-10B092BB2849}"/>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310D5A2F-3888-4C7B-8298-C68C521217A4}"/>
              </a:ext>
            </a:extLst>
          </p:cNvPr>
          <p:cNvGraphicFramePr>
            <a:graphicFrameLocks noGrp="1"/>
          </p:cNvGraphicFramePr>
          <p:nvPr>
            <p:ph type="chart" sz="quarter" idx="13"/>
            <p:extLst>
              <p:ext uri="{D42A27DB-BD31-4B8C-83A1-F6EECF244321}">
                <p14:modId xmlns:p14="http://schemas.microsoft.com/office/powerpoint/2010/main" val="37286028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4AA282-2E9C-4C88-BE53-69BE3158F3AF}"/>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0922E2B5-F253-41D4-B29E-5472ABB53D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5120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6D53F-1D00-45DC-BA50-11CA64774F8A}"/>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EDB29C4C-025C-4667-AF25-5E5633E479A6}"/>
              </a:ext>
            </a:extLst>
          </p:cNvPr>
          <p:cNvGraphicFramePr>
            <a:graphicFrameLocks noGrp="1"/>
          </p:cNvGraphicFramePr>
          <p:nvPr>
            <p:ph type="chart" sz="quarter" idx="13"/>
            <p:extLst>
              <p:ext uri="{D42A27DB-BD31-4B8C-83A1-F6EECF244321}">
                <p14:modId xmlns:p14="http://schemas.microsoft.com/office/powerpoint/2010/main" val="1138138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5CDBB6-D3FA-485D-94EE-C508121443AE}"/>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1E1012DD-3877-4D90-ADD4-9D5997527A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2395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B789D-EB96-4FC2-92DE-392ED4021025}"/>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066ACBED-C12D-4008-8BD2-FCCBABD7D529}"/>
              </a:ext>
            </a:extLst>
          </p:cNvPr>
          <p:cNvGraphicFramePr>
            <a:graphicFrameLocks noGrp="1"/>
          </p:cNvGraphicFramePr>
          <p:nvPr>
            <p:ph type="chart" sz="quarter" idx="13"/>
            <p:extLst>
              <p:ext uri="{D42A27DB-BD31-4B8C-83A1-F6EECF244321}">
                <p14:modId xmlns:p14="http://schemas.microsoft.com/office/powerpoint/2010/main" val="10107366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4F5C91-2F06-4EC1-B012-E3F09B1DD544}"/>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A6850229-C117-4AB8-A9D8-49C5F70749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08567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8F0B9-314E-4B49-9C6F-84379EF625C0}"/>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0E91207E-BD59-494B-A2C2-817019E92456}"/>
              </a:ext>
            </a:extLst>
          </p:cNvPr>
          <p:cNvGraphicFramePr>
            <a:graphicFrameLocks noGrp="1"/>
          </p:cNvGraphicFramePr>
          <p:nvPr>
            <p:ph type="chart" sz="quarter" idx="13"/>
            <p:extLst>
              <p:ext uri="{D42A27DB-BD31-4B8C-83A1-F6EECF244321}">
                <p14:modId xmlns:p14="http://schemas.microsoft.com/office/powerpoint/2010/main" val="2202473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821AF8-1299-4920-87A9-66E3A14EE28B}"/>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E6939812-D550-4740-AF77-B9CDF6B2D6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25032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8254F-86EC-4910-BD95-E0FCC8782A26}"/>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208F1EE9-C786-456F-AF56-33BEDB11F89B}"/>
              </a:ext>
            </a:extLst>
          </p:cNvPr>
          <p:cNvGraphicFramePr>
            <a:graphicFrameLocks noGrp="1"/>
          </p:cNvGraphicFramePr>
          <p:nvPr>
            <p:ph type="chart" sz="quarter" idx="13"/>
            <p:extLst>
              <p:ext uri="{D42A27DB-BD31-4B8C-83A1-F6EECF244321}">
                <p14:modId xmlns:p14="http://schemas.microsoft.com/office/powerpoint/2010/main" val="1154243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0BA9A9-D330-4F6A-90DC-2CA3D219A689}"/>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0155594C-2D86-4277-99D5-2ECB213743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03067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C5934-3F28-4EC3-A106-0DD7A458D272}"/>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72FD35CB-B267-4AF3-8F56-0B03725BC472}"/>
              </a:ext>
            </a:extLst>
          </p:cNvPr>
          <p:cNvGraphicFramePr>
            <a:graphicFrameLocks noGrp="1"/>
          </p:cNvGraphicFramePr>
          <p:nvPr>
            <p:ph type="chart" sz="quarter" idx="13"/>
            <p:extLst>
              <p:ext uri="{D42A27DB-BD31-4B8C-83A1-F6EECF244321}">
                <p14:modId xmlns:p14="http://schemas.microsoft.com/office/powerpoint/2010/main" val="2378148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CD256D-284D-47C1-BAC9-52681F7F0CD4}"/>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6FF07119-6FF3-4818-BC3F-35B5A4C7AD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760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C527C-6780-4B7B-A7AA-D2B113DA8DD0}"/>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440F82FC-B216-43B2-8DCA-01A9A488D4B3}"/>
              </a:ext>
            </a:extLst>
          </p:cNvPr>
          <p:cNvGraphicFramePr>
            <a:graphicFrameLocks noGrp="1"/>
          </p:cNvGraphicFramePr>
          <p:nvPr>
            <p:ph type="chart" sz="quarter" idx="13"/>
            <p:extLst>
              <p:ext uri="{D42A27DB-BD31-4B8C-83A1-F6EECF244321}">
                <p14:modId xmlns:p14="http://schemas.microsoft.com/office/powerpoint/2010/main" val="6245917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6F3248-BDF2-40C4-862C-A043CB870039}"/>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BD1ED4CA-8E3E-4765-9FB2-692B978FE3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24939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99023-1F9A-4418-8D57-C61AB51FAD95}"/>
              </a:ext>
            </a:extLst>
          </p:cNvPr>
          <p:cNvSpPr>
            <a:spLocks noGrp="1"/>
          </p:cNvSpPr>
          <p:nvPr>
            <p:ph type="title"/>
          </p:nvPr>
        </p:nvSpPr>
        <p:spPr/>
        <p:txBody>
          <a:bodyPr/>
          <a:lstStyle/>
          <a:p>
            <a:r>
              <a:rPr lang="en-US"/>
              <a:t>Instagram Posts Table | La Emilia - 1 of 14</a:t>
            </a:r>
          </a:p>
        </p:txBody>
      </p:sp>
      <p:graphicFrame>
        <p:nvGraphicFramePr>
          <p:cNvPr id="5" name="Table Placeholder 4">
            <a:extLst>
              <a:ext uri="{FF2B5EF4-FFF2-40B4-BE49-F238E27FC236}">
                <a16:creationId xmlns:a16="http://schemas.microsoft.com/office/drawing/2014/main" id="{0DDCC208-86D6-469E-9E2F-B675EB36085D}"/>
              </a:ext>
            </a:extLst>
          </p:cNvPr>
          <p:cNvGraphicFramePr>
            <a:graphicFrameLocks noGrp="1"/>
          </p:cNvGraphicFramePr>
          <p:nvPr>
            <p:ph type="tbl" sz="quarter" idx="13"/>
            <p:extLst>
              <p:ext uri="{D42A27DB-BD31-4B8C-83A1-F6EECF244321}">
                <p14:modId xmlns:p14="http://schemas.microsoft.com/office/powerpoint/2010/main" val="4183106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624704452"/>
                    </a:ext>
                  </a:extLst>
                </a:gridCol>
                <a:gridCol w="1975104">
                  <a:extLst>
                    <a:ext uri="{9D8B030D-6E8A-4147-A177-3AD203B41FA5}">
                      <a16:colId xmlns:a16="http://schemas.microsoft.com/office/drawing/2014/main" val="3387176605"/>
                    </a:ext>
                  </a:extLst>
                </a:gridCol>
                <a:gridCol w="905256">
                  <a:extLst>
                    <a:ext uri="{9D8B030D-6E8A-4147-A177-3AD203B41FA5}">
                      <a16:colId xmlns:a16="http://schemas.microsoft.com/office/drawing/2014/main" val="3516064938"/>
                    </a:ext>
                  </a:extLst>
                </a:gridCol>
                <a:gridCol w="905256">
                  <a:extLst>
                    <a:ext uri="{9D8B030D-6E8A-4147-A177-3AD203B41FA5}">
                      <a16:colId xmlns:a16="http://schemas.microsoft.com/office/drawing/2014/main" val="930494431"/>
                    </a:ext>
                  </a:extLst>
                </a:gridCol>
                <a:gridCol w="905256">
                  <a:extLst>
                    <a:ext uri="{9D8B030D-6E8A-4147-A177-3AD203B41FA5}">
                      <a16:colId xmlns:a16="http://schemas.microsoft.com/office/drawing/2014/main" val="153490002"/>
                    </a:ext>
                  </a:extLst>
                </a:gridCol>
                <a:gridCol w="905256">
                  <a:extLst>
                    <a:ext uri="{9D8B030D-6E8A-4147-A177-3AD203B41FA5}">
                      <a16:colId xmlns:a16="http://schemas.microsoft.com/office/drawing/2014/main" val="490224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68678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- 2021-01-15 22:00:28</a:t>
                      </a:r>
                      <a:r>
                        <a:rPr kumimoji="0" lang="en-US" sz="1000" b="0" i="0" u="none" strike="noStrike" kern="1200" cap="none" spc="0" normalizeH="0" baseline="0" noProof="0">
                          <a:ln>
                            <a:noFill/>
                          </a:ln>
                          <a:solidFill>
                            <a:prstClr val="black"/>
                          </a:solidFill>
                          <a:effectLst/>
                          <a:uLnTx/>
                          <a:uFillTx/>
                          <a:latin typeface="+mn-lt"/>
                          <a:ea typeface="+mn-ea"/>
                          <a:cs typeface="+mn-cs"/>
                        </a:rPr>
                        <a:t>
 ¡YA SOMOS 50k! 😱😱 Muchas gracias a todos los #benellistas que nos siguen! ⁣
⁣
Para celebrarlo vamos a hacer un 𝐒𝐎𝐑𝐓𝐄𝐎𝐎𝐎𝐎𝐎 🔥🙌⁣
⁣
Podés ganarte: un casco Benelli, CNC y un Kit Adventure.⁣
⁣
Sólo tenés que:⁣
✅Seguirnos⁣
✅Darle like a la publicación⁣
✅Arrobar a 2 amigos y contarles qué lugar de Argentina recorrerías con tu #moto.⁣
⁣
Sé un rider. Un nuevo camino comienza. Recorrelo con #Benelli.⁣
⁣
Tenés tiempo hasta el 26/01. Bases y condiciones en el link de nuestra bio.⁣
⁣
#sorteo #casco #benelli #mibenelli #motos⁣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https://scontent-iad3-1.cdninstagram.com/v/t51.2885-15/138907135_231093718572149_330961009716409286_n.jpg?_nc_cat=100&amp;ccb=2&amp;_nc_sid=8ae9d6&amp;_nc_ohc=Ate7REYzlqIAX9DawcU&amp;_nc_ht=scontent-iad3-1.cdninstagram.com&amp;oh=4839e0ac8fd4bf0157d4471dfdf95b92&amp;oe=602CEBE1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96016880"/>
                  </a:ext>
                </a:extLst>
              </a:tr>
            </a:tbl>
          </a:graphicData>
        </a:graphic>
      </p:graphicFrame>
      <p:sp>
        <p:nvSpPr>
          <p:cNvPr id="4" name="Text Placeholder 3">
            <a:extLst>
              <a:ext uri="{FF2B5EF4-FFF2-40B4-BE49-F238E27FC236}">
                <a16:creationId xmlns:a16="http://schemas.microsoft.com/office/drawing/2014/main" id="{B84A58D1-645E-48C7-9BBB-997100A686DA}"/>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1937997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BF55C-1400-45C6-8FC0-63E5613928EC}"/>
              </a:ext>
            </a:extLst>
          </p:cNvPr>
          <p:cNvSpPr>
            <a:spLocks noGrp="1"/>
          </p:cNvSpPr>
          <p:nvPr>
            <p:ph type="title"/>
          </p:nvPr>
        </p:nvSpPr>
        <p:spPr/>
        <p:txBody>
          <a:bodyPr/>
          <a:lstStyle/>
          <a:p>
            <a:r>
              <a:rPr lang="en-US"/>
              <a:t>Instagram Posts Table | La Emilia - 2 of 14</a:t>
            </a:r>
          </a:p>
        </p:txBody>
      </p:sp>
      <p:graphicFrame>
        <p:nvGraphicFramePr>
          <p:cNvPr id="5" name="Table Placeholder 4">
            <a:extLst>
              <a:ext uri="{FF2B5EF4-FFF2-40B4-BE49-F238E27FC236}">
                <a16:creationId xmlns:a16="http://schemas.microsoft.com/office/drawing/2014/main" id="{B1A2E22B-2897-4738-B244-A2E46F305621}"/>
              </a:ext>
            </a:extLst>
          </p:cNvPr>
          <p:cNvGraphicFramePr>
            <a:graphicFrameLocks noGrp="1"/>
          </p:cNvGraphicFramePr>
          <p:nvPr>
            <p:ph type="tbl" sz="quarter" idx="13"/>
            <p:extLst>
              <p:ext uri="{D42A27DB-BD31-4B8C-83A1-F6EECF244321}">
                <p14:modId xmlns:p14="http://schemas.microsoft.com/office/powerpoint/2010/main" val="2576480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089754975"/>
                    </a:ext>
                  </a:extLst>
                </a:gridCol>
                <a:gridCol w="1975104">
                  <a:extLst>
                    <a:ext uri="{9D8B030D-6E8A-4147-A177-3AD203B41FA5}">
                      <a16:colId xmlns:a16="http://schemas.microsoft.com/office/drawing/2014/main" val="2464586750"/>
                    </a:ext>
                  </a:extLst>
                </a:gridCol>
                <a:gridCol w="905256">
                  <a:extLst>
                    <a:ext uri="{9D8B030D-6E8A-4147-A177-3AD203B41FA5}">
                      <a16:colId xmlns:a16="http://schemas.microsoft.com/office/drawing/2014/main" val="2404047212"/>
                    </a:ext>
                  </a:extLst>
                </a:gridCol>
                <a:gridCol w="905256">
                  <a:extLst>
                    <a:ext uri="{9D8B030D-6E8A-4147-A177-3AD203B41FA5}">
                      <a16:colId xmlns:a16="http://schemas.microsoft.com/office/drawing/2014/main" val="1668817100"/>
                    </a:ext>
                  </a:extLst>
                </a:gridCol>
                <a:gridCol w="905256">
                  <a:extLst>
                    <a:ext uri="{9D8B030D-6E8A-4147-A177-3AD203B41FA5}">
                      <a16:colId xmlns:a16="http://schemas.microsoft.com/office/drawing/2014/main" val="47827193"/>
                    </a:ext>
                  </a:extLst>
                </a:gridCol>
                <a:gridCol w="905256">
                  <a:extLst>
                    <a:ext uri="{9D8B030D-6E8A-4147-A177-3AD203B41FA5}">
                      <a16:colId xmlns:a16="http://schemas.microsoft.com/office/drawing/2014/main" val="202037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43722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- 2021-01-15 12:53:22</a:t>
                      </a:r>
                      <a:r>
                        <a:rPr kumimoji="0" lang="es-ES" sz="1000" b="0" i="0" u="none" strike="noStrike" kern="1200" cap="none" spc="0" normalizeH="0" baseline="0" noProof="0">
                          <a:ln>
                            <a:noFill/>
                          </a:ln>
                          <a:solidFill>
                            <a:prstClr val="black"/>
                          </a:solidFill>
                          <a:effectLst/>
                          <a:uLnTx/>
                          <a:uFillTx/>
                          <a:latin typeface="+mn-lt"/>
                          <a:ea typeface="+mn-ea"/>
                          <a:cs typeface="+mn-cs"/>
                        </a:rPr>
                        <a:t>
 ¡DALE CAMPEÓN, DALE CAMPEÓN! No podemos más de la emoción y del orgullo, kevinmaxbenavides Campeón del Rally Dakar 2021 y el corazón que se nos escapa por la boca. Felicitaciones Kevin y felicitaciones a todo el equipo Monster Energy Honda Team por este triunfo histórico.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138427365_416155149505717_1839266289392412218_n.jpg?_nc_cat=105&amp;ccb=2&amp;_nc_sid=8ae9d6&amp;_nc_ohc=ei6pXZop06kAX-4iGp8&amp;_nc_ht=scontent-iad3-1.cdninstagram.com&amp;oh=31f19d89479daea805358d06b3db5d1f&amp;oe=602B3CC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89968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- 2021-01-04 16:02:14</a:t>
                      </a:r>
                      <a:r>
                        <a:rPr kumimoji="0" lang="es-ES" sz="1000" b="0" i="0" u="none" strike="noStrike" kern="1200" cap="none" spc="0" normalizeH="0" baseline="0" noProof="0">
                          <a:ln>
                            <a:noFill/>
                          </a:ln>
                          <a:solidFill>
                            <a:prstClr val="black"/>
                          </a:solidFill>
                          <a:effectLst/>
                          <a:uLnTx/>
                          <a:uFillTx/>
                          <a:latin typeface="+mn-lt"/>
                          <a:ea typeface="+mn-ea"/>
                          <a:cs typeface="+mn-cs"/>
                        </a:rPr>
                        <a:t>
 Yamaha MT-09 ABS: diseñada para conductores que buscan adrenalina y experiencias nuevas sin dejar de tener un vehículo de uso diario pensado para la ciudad.
Pedí cotización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https://scontent-iad3-1.cdninstagram.com/v/t51.2885-15/135090947_1881518641997329_935873125789721876_n.jpg?_nc_cat=103&amp;ccb=2&amp;_nc_sid=8ae9d6&amp;_nc_ohc=no0MZTNcjpQAX-QTHfB&amp;_nc_ht=scontent-iad3-1.cdninstagram.com&amp;oh=7b45494da29eb559b271f9e494d24006&amp;oe=602B6FAC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91402608"/>
                  </a:ext>
                </a:extLst>
              </a:tr>
            </a:tbl>
          </a:graphicData>
        </a:graphic>
      </p:graphicFrame>
      <p:sp>
        <p:nvSpPr>
          <p:cNvPr id="4" name="Text Placeholder 3">
            <a:extLst>
              <a:ext uri="{FF2B5EF4-FFF2-40B4-BE49-F238E27FC236}">
                <a16:creationId xmlns:a16="http://schemas.microsoft.com/office/drawing/2014/main" id="{EC544CDA-485D-4FF1-AD11-634FF44C5F63}"/>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1122335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D578C-3F1D-42A1-8588-8BD7BE7BD80E}"/>
              </a:ext>
            </a:extLst>
          </p:cNvPr>
          <p:cNvSpPr>
            <a:spLocks noGrp="1"/>
          </p:cNvSpPr>
          <p:nvPr>
            <p:ph type="title"/>
          </p:nvPr>
        </p:nvSpPr>
        <p:spPr/>
        <p:txBody>
          <a:bodyPr/>
          <a:lstStyle/>
          <a:p>
            <a:r>
              <a:rPr lang="en-US"/>
              <a:t>Instagram Posts Table | La Emilia - 3 of 14</a:t>
            </a:r>
          </a:p>
        </p:txBody>
      </p:sp>
      <p:graphicFrame>
        <p:nvGraphicFramePr>
          <p:cNvPr id="5" name="Table Placeholder 4">
            <a:extLst>
              <a:ext uri="{FF2B5EF4-FFF2-40B4-BE49-F238E27FC236}">
                <a16:creationId xmlns:a16="http://schemas.microsoft.com/office/drawing/2014/main" id="{CEDD16D1-8C89-4667-A1C6-CAB7770A8747}"/>
              </a:ext>
            </a:extLst>
          </p:cNvPr>
          <p:cNvGraphicFramePr>
            <a:graphicFrameLocks noGrp="1"/>
          </p:cNvGraphicFramePr>
          <p:nvPr>
            <p:ph type="tbl" sz="quarter" idx="13"/>
            <p:extLst>
              <p:ext uri="{D42A27DB-BD31-4B8C-83A1-F6EECF244321}">
                <p14:modId xmlns:p14="http://schemas.microsoft.com/office/powerpoint/2010/main" val="2482968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162290881"/>
                    </a:ext>
                  </a:extLst>
                </a:gridCol>
                <a:gridCol w="1975104">
                  <a:extLst>
                    <a:ext uri="{9D8B030D-6E8A-4147-A177-3AD203B41FA5}">
                      <a16:colId xmlns:a16="http://schemas.microsoft.com/office/drawing/2014/main" val="2394184091"/>
                    </a:ext>
                  </a:extLst>
                </a:gridCol>
                <a:gridCol w="905256">
                  <a:extLst>
                    <a:ext uri="{9D8B030D-6E8A-4147-A177-3AD203B41FA5}">
                      <a16:colId xmlns:a16="http://schemas.microsoft.com/office/drawing/2014/main" val="2807981092"/>
                    </a:ext>
                  </a:extLst>
                </a:gridCol>
                <a:gridCol w="905256">
                  <a:extLst>
                    <a:ext uri="{9D8B030D-6E8A-4147-A177-3AD203B41FA5}">
                      <a16:colId xmlns:a16="http://schemas.microsoft.com/office/drawing/2014/main" val="2402193142"/>
                    </a:ext>
                  </a:extLst>
                </a:gridCol>
                <a:gridCol w="905256">
                  <a:extLst>
                    <a:ext uri="{9D8B030D-6E8A-4147-A177-3AD203B41FA5}">
                      <a16:colId xmlns:a16="http://schemas.microsoft.com/office/drawing/2014/main" val="4043228832"/>
                    </a:ext>
                  </a:extLst>
                </a:gridCol>
                <a:gridCol w="905256">
                  <a:extLst>
                    <a:ext uri="{9D8B030D-6E8A-4147-A177-3AD203B41FA5}">
                      <a16:colId xmlns:a16="http://schemas.microsoft.com/office/drawing/2014/main" val="184227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4414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- 2021-01-16 17:43:25</a:t>
                      </a:r>
                      <a:r>
                        <a:rPr kumimoji="0" lang="es-ES" sz="1000" b="0" i="0" u="none" strike="noStrike" kern="1200" cap="none" spc="0" normalizeH="0" baseline="0" noProof="0">
                          <a:ln>
                            <a:noFill/>
                          </a:ln>
                          <a:solidFill>
                            <a:prstClr val="black"/>
                          </a:solidFill>
                          <a:effectLst/>
                          <a:uLnTx/>
                          <a:uFillTx/>
                          <a:latin typeface="+mn-lt"/>
                          <a:ea typeface="+mn-ea"/>
                          <a:cs typeface="+mn-cs"/>
                        </a:rPr>
                        <a:t>
 Llevá tu experiencia Rouser a otro nivel. Rouser NS 200 de Bajaj, tu próximo desafío. 
Comprala en 18 cuotas sin interés. 
Bajaj, sabia decisión. 
Consultá precios y planes de financiación en el link de la bio. 
#BajajArgentina #Motos #RouserNS200 #Rouser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https://scontent-cdg2-1.cdninstagram.com/v/t51.2885-15/139411207_394585871636578_4224637404851285237_n.jpg?_nc_cat=100&amp;ccb=2&amp;_nc_sid=8ae9d6&amp;_nc_ohc=5wae3f6zlEYAX8qK5MW&amp;_nc_ht=scontent-cdg2-1.cdninstagram.com&amp;oh=244c4fb6f21392d0bc73c9db61986f74&amp;oe=602D5196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77611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- 2021-01-08 22:00:33</a:t>
                      </a:r>
                      <a:r>
                        <a:rPr kumimoji="0" lang="es-ES" sz="1000" b="0" i="0" u="none" strike="noStrike" kern="1200" cap="none" spc="0" normalizeH="0" baseline="0" noProof="0">
                          <a:ln>
                            <a:noFill/>
                          </a:ln>
                          <a:solidFill>
                            <a:prstClr val="black"/>
                          </a:solidFill>
                          <a:effectLst/>
                          <a:uLnTx/>
                          <a:uFillTx/>
                          <a:latin typeface="+mn-lt"/>
                          <a:ea typeface="+mn-ea"/>
                          <a:cs typeface="+mn-cs"/>
                        </a:rPr>
                        <a:t>
 Siempre es un buen momento para salir y disfrutar de tu moto. Recordá realizar los servicios de mantenimiento en nuestra red de concesionarios como indica el manual de usuario y conservá la tranquilidad de contar con 3 años de garantía.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https://scontent-iad3-1.cdninstagram.com/v/t51.2885-15/135817662_162710178563357_5652838099983557664_n.jpg?_nc_cat=110&amp;ccb=2&amp;_nc_sid=8ae9d6&amp;_nc_ohc=HEgcYoOEl4wAX-moXMQ&amp;_nc_ht=scontent-iad3-1.cdninstagram.com&amp;oh=1c6dadb5b71be986222087dbf492655a&amp;oe=602A219D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64903701"/>
                  </a:ext>
                </a:extLst>
              </a:tr>
            </a:tbl>
          </a:graphicData>
        </a:graphic>
      </p:graphicFrame>
      <p:sp>
        <p:nvSpPr>
          <p:cNvPr id="4" name="Text Placeholder 3">
            <a:extLst>
              <a:ext uri="{FF2B5EF4-FFF2-40B4-BE49-F238E27FC236}">
                <a16:creationId xmlns:a16="http://schemas.microsoft.com/office/drawing/2014/main" id="{E80E1679-A5D9-47BC-90F2-88F3A54A1ADF}"/>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1179513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9FA54-9DD6-4587-96BB-09A179675BD9}"/>
              </a:ext>
            </a:extLst>
          </p:cNvPr>
          <p:cNvSpPr>
            <a:spLocks noGrp="1"/>
          </p:cNvSpPr>
          <p:nvPr>
            <p:ph type="title"/>
          </p:nvPr>
        </p:nvSpPr>
        <p:spPr/>
        <p:txBody>
          <a:bodyPr/>
          <a:lstStyle/>
          <a:p>
            <a:r>
              <a:rPr lang="en-US"/>
              <a:t>Instagram Posts Table | La Emilia - 4 of 14</a:t>
            </a:r>
          </a:p>
        </p:txBody>
      </p:sp>
      <p:graphicFrame>
        <p:nvGraphicFramePr>
          <p:cNvPr id="5" name="Table Placeholder 4">
            <a:extLst>
              <a:ext uri="{FF2B5EF4-FFF2-40B4-BE49-F238E27FC236}">
                <a16:creationId xmlns:a16="http://schemas.microsoft.com/office/drawing/2014/main" id="{79DBFE04-917F-4A1C-A798-A6EAC94623A7}"/>
              </a:ext>
            </a:extLst>
          </p:cNvPr>
          <p:cNvGraphicFramePr>
            <a:graphicFrameLocks noGrp="1"/>
          </p:cNvGraphicFramePr>
          <p:nvPr>
            <p:ph type="tbl" sz="quarter" idx="13"/>
            <p:extLst>
              <p:ext uri="{D42A27DB-BD31-4B8C-83A1-F6EECF244321}">
                <p14:modId xmlns:p14="http://schemas.microsoft.com/office/powerpoint/2010/main" val="3752573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094107567"/>
                    </a:ext>
                  </a:extLst>
                </a:gridCol>
                <a:gridCol w="1975104">
                  <a:extLst>
                    <a:ext uri="{9D8B030D-6E8A-4147-A177-3AD203B41FA5}">
                      <a16:colId xmlns:a16="http://schemas.microsoft.com/office/drawing/2014/main" val="2032793683"/>
                    </a:ext>
                  </a:extLst>
                </a:gridCol>
                <a:gridCol w="905256">
                  <a:extLst>
                    <a:ext uri="{9D8B030D-6E8A-4147-A177-3AD203B41FA5}">
                      <a16:colId xmlns:a16="http://schemas.microsoft.com/office/drawing/2014/main" val="992407551"/>
                    </a:ext>
                  </a:extLst>
                </a:gridCol>
                <a:gridCol w="905256">
                  <a:extLst>
                    <a:ext uri="{9D8B030D-6E8A-4147-A177-3AD203B41FA5}">
                      <a16:colId xmlns:a16="http://schemas.microsoft.com/office/drawing/2014/main" val="2595084021"/>
                    </a:ext>
                  </a:extLst>
                </a:gridCol>
                <a:gridCol w="905256">
                  <a:extLst>
                    <a:ext uri="{9D8B030D-6E8A-4147-A177-3AD203B41FA5}">
                      <a16:colId xmlns:a16="http://schemas.microsoft.com/office/drawing/2014/main" val="748597432"/>
                    </a:ext>
                  </a:extLst>
                </a:gridCol>
                <a:gridCol w="905256">
                  <a:extLst>
                    <a:ext uri="{9D8B030D-6E8A-4147-A177-3AD203B41FA5}">
                      <a16:colId xmlns:a16="http://schemas.microsoft.com/office/drawing/2014/main" val="2086296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76511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- 2021-01-06 01:05:15</a:t>
                      </a:r>
                      <a:r>
                        <a:rPr kumimoji="0" lang="en-US" sz="1000" b="0" i="0" u="none" strike="noStrike" kern="1200" cap="none" spc="0" normalizeH="0" baseline="0" noProof="0">
                          <a:ln>
                            <a:noFill/>
                          </a:ln>
                          <a:solidFill>
                            <a:prstClr val="black"/>
                          </a:solidFill>
                          <a:effectLst/>
                          <a:uLnTx/>
                          <a:uFillTx/>
                          <a:latin typeface="+mn-lt"/>
                          <a:ea typeface="+mn-ea"/>
                          <a:cs typeface="+mn-cs"/>
                        </a:rPr>
                        <a:t>
 En la playa, el la montaña, en la ciudad o en donde vos quieras. 😎
Llevá tu #Benelli a todos lados. Recorré un nuevo camino.
¿Ya tuviste tu viaje en moto? ¡Contanos!
👉𝘚𝘶𝘣í 𝘵𝘶 𝘧𝘰𝘵𝘰 𝘤𝘰𝘯 𝘦𝘭 𝘩𝘢𝘴𝘩𝘵𝘢𝘨 #𝘔𝘪𝘉𝘦𝘯𝘦𝘭𝘭𝘪 𝘺 𝘦𝘵𝘪𝘲𝘶𝘦𝘵𝘢𝘯𝘰𝘴 𝘱𝘢𝘳𝘢 𝘲𝘶𝘦 𝘱𝘰𝘥𝘢𝘮𝘰𝘴 𝘤𝘰𝘮𝘱𝘢𝘳𝘵𝘪𝘳𝘭𝘰. ⁣⁣⁣⁣⁣⁣⁣⁣⁣⁣⁣⁣⁣⁣
Disfrutemos con responsabilidad.
⁣⁣⁣⁣⁣⁣⁣⁣⁣⁣⁣⁣⁣⁣
#Motos #Benellistas #Argentina motos_rutas_corodoba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https://scontent-iad3-1.cdninstagram.com/v/t51.2885-15/135885993_202726191494211_7561704154627889348_n.jpg?_nc_cat=108&amp;ccb=2&amp;_nc_sid=8ae9d6&amp;_nc_ohc=lj0ZSeQR_RcAX-G9ILA&amp;_nc_ht=scontent-iad3-1.cdninstagram.com&amp;oh=aff797e34f3cbef6b973653c175cb2ba&amp;oe=602C40A6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06661955"/>
                  </a:ext>
                </a:extLst>
              </a:tr>
            </a:tbl>
          </a:graphicData>
        </a:graphic>
      </p:graphicFrame>
      <p:sp>
        <p:nvSpPr>
          <p:cNvPr id="4" name="Text Placeholder 3">
            <a:extLst>
              <a:ext uri="{FF2B5EF4-FFF2-40B4-BE49-F238E27FC236}">
                <a16:creationId xmlns:a16="http://schemas.microsoft.com/office/drawing/2014/main" id="{C9A6149C-B40A-43D1-B79A-66AF912D1F8D}"/>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74964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58177-5EA3-45E6-8BC7-2FCE8A200E19}"/>
              </a:ext>
            </a:extLst>
          </p:cNvPr>
          <p:cNvSpPr>
            <a:spLocks noGrp="1"/>
          </p:cNvSpPr>
          <p:nvPr>
            <p:ph type="title"/>
          </p:nvPr>
        </p:nvSpPr>
        <p:spPr/>
        <p:txBody>
          <a:bodyPr/>
          <a:lstStyle/>
          <a:p>
            <a:r>
              <a:rPr lang="en-US"/>
              <a:t>Instagram Posts Table | La Emilia - 5 of 14</a:t>
            </a:r>
          </a:p>
        </p:txBody>
      </p:sp>
      <p:graphicFrame>
        <p:nvGraphicFramePr>
          <p:cNvPr id="5" name="Table Placeholder 4">
            <a:extLst>
              <a:ext uri="{FF2B5EF4-FFF2-40B4-BE49-F238E27FC236}">
                <a16:creationId xmlns:a16="http://schemas.microsoft.com/office/drawing/2014/main" id="{5825C4CC-6165-442D-A6A6-45E2B702D280}"/>
              </a:ext>
            </a:extLst>
          </p:cNvPr>
          <p:cNvGraphicFramePr>
            <a:graphicFrameLocks noGrp="1"/>
          </p:cNvGraphicFramePr>
          <p:nvPr>
            <p:ph type="tbl" sz="quarter" idx="13"/>
            <p:extLst>
              <p:ext uri="{D42A27DB-BD31-4B8C-83A1-F6EECF244321}">
                <p14:modId xmlns:p14="http://schemas.microsoft.com/office/powerpoint/2010/main" val="2834144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767652863"/>
                    </a:ext>
                  </a:extLst>
                </a:gridCol>
                <a:gridCol w="1975104">
                  <a:extLst>
                    <a:ext uri="{9D8B030D-6E8A-4147-A177-3AD203B41FA5}">
                      <a16:colId xmlns:a16="http://schemas.microsoft.com/office/drawing/2014/main" val="686010281"/>
                    </a:ext>
                  </a:extLst>
                </a:gridCol>
                <a:gridCol w="905256">
                  <a:extLst>
                    <a:ext uri="{9D8B030D-6E8A-4147-A177-3AD203B41FA5}">
                      <a16:colId xmlns:a16="http://schemas.microsoft.com/office/drawing/2014/main" val="2644463890"/>
                    </a:ext>
                  </a:extLst>
                </a:gridCol>
                <a:gridCol w="905256">
                  <a:extLst>
                    <a:ext uri="{9D8B030D-6E8A-4147-A177-3AD203B41FA5}">
                      <a16:colId xmlns:a16="http://schemas.microsoft.com/office/drawing/2014/main" val="699098934"/>
                    </a:ext>
                  </a:extLst>
                </a:gridCol>
                <a:gridCol w="905256">
                  <a:extLst>
                    <a:ext uri="{9D8B030D-6E8A-4147-A177-3AD203B41FA5}">
                      <a16:colId xmlns:a16="http://schemas.microsoft.com/office/drawing/2014/main" val="3614637810"/>
                    </a:ext>
                  </a:extLst>
                </a:gridCol>
                <a:gridCol w="905256">
                  <a:extLst>
                    <a:ext uri="{9D8B030D-6E8A-4147-A177-3AD203B41FA5}">
                      <a16:colId xmlns:a16="http://schemas.microsoft.com/office/drawing/2014/main" val="1820326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0172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- 2021-01-08 19:54:31</a:t>
                      </a:r>
                      <a:r>
                        <a:rPr kumimoji="0" lang="en-US" sz="1000" b="0" i="0" u="none" strike="noStrike" kern="1200" cap="none" spc="0" normalizeH="0" baseline="0" noProof="0">
                          <a:ln>
                            <a:noFill/>
                          </a:ln>
                          <a:solidFill>
                            <a:prstClr val="black"/>
                          </a:solidFill>
                          <a:effectLst/>
                          <a:uLnTx/>
                          <a:uFillTx/>
                          <a:latin typeface="+mn-lt"/>
                          <a:ea typeface="+mn-ea"/>
                          <a:cs typeface="+mn-cs"/>
                        </a:rPr>
                        <a:t>
 FEEDS ON EMOTION.⁣⁣
#180S es ligera, ágil y sorprendentemente poderosa, con un espíritu deportivo y moderno. 😎⁣ Conocé su ficha técnica en profundidad.😎⁣⁣
⁣⁣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https://scontent-iad3-1.cdninstagram.com/v/t51.2885-15/136739209_255500185992378_7624430059106364392_n.jpg?_nc_cat=100&amp;ccb=2&amp;_nc_sid=8ae9d6&amp;_nc_ohc=NLG9jZgBh0AAX--p8--&amp;_nc_ht=scontent-iad3-1.cdninstagram.com&amp;oh=a665407b7933a3c2249339406284b73e&amp;oe=602B84B9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56512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- 2020-12-28 21:00:39</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dominar todos los caminos en la nueva Dominar D400 de Bajaj. 
No te detengas con esta Sport Tourer sin igual. 
Comprala en 12 cuotas sin interés. 
Bajaj, sabia decisión. 
Consultá precios y planes de financiación en el link de la bio.
#BajajArgentina #Motos #Dominar400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g2-1.cdninstagram.com/v/t51.2885-15/133488128_3866776519999912_9072599969153184343_n.jpg?_nc_cat=111&amp;ccb=2&amp;_nc_sid=8ae9d6&amp;_nc_ohc=qf-40UAq9MgAX8M7NuM&amp;_nc_ht=scontent-cdg2-1.cdninstagram.com&amp;oh=9fc7d65bb49d43732000c0934b996ea0&amp;oe=602D8C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93211804"/>
                  </a:ext>
                </a:extLst>
              </a:tr>
            </a:tbl>
          </a:graphicData>
        </a:graphic>
      </p:graphicFrame>
      <p:sp>
        <p:nvSpPr>
          <p:cNvPr id="4" name="Text Placeholder 3">
            <a:extLst>
              <a:ext uri="{FF2B5EF4-FFF2-40B4-BE49-F238E27FC236}">
                <a16:creationId xmlns:a16="http://schemas.microsoft.com/office/drawing/2014/main" id="{E366A07E-E53F-41FE-AAC5-9336E7CE2A75}"/>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14709019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936DA-71A3-4C91-B152-2C65D7DF7152}"/>
              </a:ext>
            </a:extLst>
          </p:cNvPr>
          <p:cNvSpPr>
            <a:spLocks noGrp="1"/>
          </p:cNvSpPr>
          <p:nvPr>
            <p:ph type="title"/>
          </p:nvPr>
        </p:nvSpPr>
        <p:spPr/>
        <p:txBody>
          <a:bodyPr/>
          <a:lstStyle/>
          <a:p>
            <a:r>
              <a:rPr lang="en-US"/>
              <a:t>Instagram Posts Table | La Emilia - 6 of 14</a:t>
            </a:r>
          </a:p>
        </p:txBody>
      </p:sp>
      <p:graphicFrame>
        <p:nvGraphicFramePr>
          <p:cNvPr id="5" name="Table Placeholder 4">
            <a:extLst>
              <a:ext uri="{FF2B5EF4-FFF2-40B4-BE49-F238E27FC236}">
                <a16:creationId xmlns:a16="http://schemas.microsoft.com/office/drawing/2014/main" id="{A0FE0E1B-B054-4A2A-ABC0-108F4F6EA4E9}"/>
              </a:ext>
            </a:extLst>
          </p:cNvPr>
          <p:cNvGraphicFramePr>
            <a:graphicFrameLocks noGrp="1"/>
          </p:cNvGraphicFramePr>
          <p:nvPr>
            <p:ph type="tbl" sz="quarter" idx="13"/>
            <p:extLst>
              <p:ext uri="{D42A27DB-BD31-4B8C-83A1-F6EECF244321}">
                <p14:modId xmlns:p14="http://schemas.microsoft.com/office/powerpoint/2010/main" val="277153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953603270"/>
                    </a:ext>
                  </a:extLst>
                </a:gridCol>
                <a:gridCol w="1975104">
                  <a:extLst>
                    <a:ext uri="{9D8B030D-6E8A-4147-A177-3AD203B41FA5}">
                      <a16:colId xmlns:a16="http://schemas.microsoft.com/office/drawing/2014/main" val="2531476278"/>
                    </a:ext>
                  </a:extLst>
                </a:gridCol>
                <a:gridCol w="905256">
                  <a:extLst>
                    <a:ext uri="{9D8B030D-6E8A-4147-A177-3AD203B41FA5}">
                      <a16:colId xmlns:a16="http://schemas.microsoft.com/office/drawing/2014/main" val="1195767145"/>
                    </a:ext>
                  </a:extLst>
                </a:gridCol>
                <a:gridCol w="905256">
                  <a:extLst>
                    <a:ext uri="{9D8B030D-6E8A-4147-A177-3AD203B41FA5}">
                      <a16:colId xmlns:a16="http://schemas.microsoft.com/office/drawing/2014/main" val="660341377"/>
                    </a:ext>
                  </a:extLst>
                </a:gridCol>
                <a:gridCol w="905256">
                  <a:extLst>
                    <a:ext uri="{9D8B030D-6E8A-4147-A177-3AD203B41FA5}">
                      <a16:colId xmlns:a16="http://schemas.microsoft.com/office/drawing/2014/main" val="3493848941"/>
                    </a:ext>
                  </a:extLst>
                </a:gridCol>
                <a:gridCol w="905256">
                  <a:extLst>
                    <a:ext uri="{9D8B030D-6E8A-4147-A177-3AD203B41FA5}">
                      <a16:colId xmlns:a16="http://schemas.microsoft.com/office/drawing/2014/main" val="3053221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4188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- 2021-01-11 23:10:50</a:t>
                      </a:r>
                      <a:r>
                        <a:rPr kumimoji="0" lang="es-ES" sz="1000" b="0" i="0" u="none" strike="noStrike" kern="1200" cap="none" spc="0" normalizeH="0" baseline="0" noProof="0">
                          <a:ln>
                            <a:noFill/>
                          </a:ln>
                          <a:solidFill>
                            <a:prstClr val="black"/>
                          </a:solidFill>
                          <a:effectLst/>
                          <a:uLnTx/>
                          <a:uFillTx/>
                          <a:latin typeface="+mn-lt"/>
                          <a:ea typeface="+mn-ea"/>
                          <a:cs typeface="+mn-cs"/>
                        </a:rPr>
                        <a:t>
 Estabilidad, seguridad y precisión son las palabras clave de laTRK 502. 😎⁣
Un nuevo camino comienza, subite a un #TRK502 y sentí la aventura.⁣
⁣
#Benelli #TRK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https://scontent-iad3-1.cdninstagram.com/v/t51.2885-15/137050739_200359798426631_7171872502961843570_n.jpg?_nc_cat=103&amp;ccb=2&amp;_nc_sid=8ae9d6&amp;_nc_ohc=ULwJeNwaA-AAX-xCA2f&amp;_nc_ht=scontent-iad3-1.cdninstagram.com&amp;oh=10c2658bff3b0d88a8ddbca57c96bed1&amp;oe=602C565B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90358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- 2021-01-08 23:30:34</a:t>
                      </a:r>
                      <a:r>
                        <a:rPr kumimoji="0" lang="es-ES" sz="1000" b="0" i="0" u="none" strike="noStrike" kern="1200" cap="none" spc="0" normalizeH="0" baseline="0" noProof="0">
                          <a:ln>
                            <a:noFill/>
                          </a:ln>
                          <a:solidFill>
                            <a:prstClr val="black"/>
                          </a:solidFill>
                          <a:effectLst/>
                          <a:uLnTx/>
                          <a:uFillTx/>
                          <a:latin typeface="+mn-lt"/>
                          <a:ea typeface="+mn-ea"/>
                          <a:cs typeface="+mn-cs"/>
                        </a:rPr>
                        <a:t>
 #𝐓𝐑𝐊𝟓𝟎𝟐 🔥⁣
⁣
La TRK tiene una cómoda ergonomía, una increíble protección contra el viento y la intemperie, una suspensión capaz y eficiente y potente motor de dos cilindros, puede convertir cada día en una aventura diferente, descubrir nuevos mundos, todo sin ninguna limitación.⁣ No necesitás nada más.
⁣
⁣
#Benelli #TRK #Moto #OffRoad⁣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https://scontent-iad3-1.cdninstagram.com/v/t51.2885-15/136371453_765786377345281_7128287614176571315_n.jpg?_nc_cat=102&amp;ccb=2&amp;_nc_sid=8ae9d6&amp;_nc_ohc=mJ1NCF1RzvYAX-AR80-&amp;_nc_ht=scontent-iad3-1.cdninstagram.com&amp;oh=b58d16e55e5543317ddb91bbe8b54238&amp;oe=602A7DF9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26365094"/>
                  </a:ext>
                </a:extLst>
              </a:tr>
            </a:tbl>
          </a:graphicData>
        </a:graphic>
      </p:graphicFrame>
      <p:sp>
        <p:nvSpPr>
          <p:cNvPr id="4" name="Text Placeholder 3">
            <a:extLst>
              <a:ext uri="{FF2B5EF4-FFF2-40B4-BE49-F238E27FC236}">
                <a16:creationId xmlns:a16="http://schemas.microsoft.com/office/drawing/2014/main" id="{E9697BFD-CFAC-4D69-BCBE-9BE8D03799FF}"/>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2924761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A5D9E-D5A7-4577-A1AD-4E3A6C1B5A7F}"/>
              </a:ext>
            </a:extLst>
          </p:cNvPr>
          <p:cNvSpPr>
            <a:spLocks noGrp="1"/>
          </p:cNvSpPr>
          <p:nvPr>
            <p:ph type="title"/>
          </p:nvPr>
        </p:nvSpPr>
        <p:spPr/>
        <p:txBody>
          <a:bodyPr/>
          <a:lstStyle/>
          <a:p>
            <a:r>
              <a:rPr lang="en-US"/>
              <a:t>Instagram Posts Table | La Emilia - 7 of 14</a:t>
            </a:r>
          </a:p>
        </p:txBody>
      </p:sp>
      <p:graphicFrame>
        <p:nvGraphicFramePr>
          <p:cNvPr id="5" name="Table Placeholder 4">
            <a:extLst>
              <a:ext uri="{FF2B5EF4-FFF2-40B4-BE49-F238E27FC236}">
                <a16:creationId xmlns:a16="http://schemas.microsoft.com/office/drawing/2014/main" id="{86BA0427-DCC8-443B-9664-797B0E3992EA}"/>
              </a:ext>
            </a:extLst>
          </p:cNvPr>
          <p:cNvGraphicFramePr>
            <a:graphicFrameLocks noGrp="1"/>
          </p:cNvGraphicFramePr>
          <p:nvPr>
            <p:ph type="tbl" sz="quarter" idx="13"/>
            <p:extLst>
              <p:ext uri="{D42A27DB-BD31-4B8C-83A1-F6EECF244321}">
                <p14:modId xmlns:p14="http://schemas.microsoft.com/office/powerpoint/2010/main" val="1746644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082633238"/>
                    </a:ext>
                  </a:extLst>
                </a:gridCol>
                <a:gridCol w="1975104">
                  <a:extLst>
                    <a:ext uri="{9D8B030D-6E8A-4147-A177-3AD203B41FA5}">
                      <a16:colId xmlns:a16="http://schemas.microsoft.com/office/drawing/2014/main" val="1790438820"/>
                    </a:ext>
                  </a:extLst>
                </a:gridCol>
                <a:gridCol w="905256">
                  <a:extLst>
                    <a:ext uri="{9D8B030D-6E8A-4147-A177-3AD203B41FA5}">
                      <a16:colId xmlns:a16="http://schemas.microsoft.com/office/drawing/2014/main" val="1902308256"/>
                    </a:ext>
                  </a:extLst>
                </a:gridCol>
                <a:gridCol w="905256">
                  <a:extLst>
                    <a:ext uri="{9D8B030D-6E8A-4147-A177-3AD203B41FA5}">
                      <a16:colId xmlns:a16="http://schemas.microsoft.com/office/drawing/2014/main" val="27305093"/>
                    </a:ext>
                  </a:extLst>
                </a:gridCol>
                <a:gridCol w="905256">
                  <a:extLst>
                    <a:ext uri="{9D8B030D-6E8A-4147-A177-3AD203B41FA5}">
                      <a16:colId xmlns:a16="http://schemas.microsoft.com/office/drawing/2014/main" val="3882958870"/>
                    </a:ext>
                  </a:extLst>
                </a:gridCol>
                <a:gridCol w="905256">
                  <a:extLst>
                    <a:ext uri="{9D8B030D-6E8A-4147-A177-3AD203B41FA5}">
                      <a16:colId xmlns:a16="http://schemas.microsoft.com/office/drawing/2014/main" val="3749987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8837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- 2021-01-05 00:15:04</a:t>
                      </a:r>
                      <a:r>
                        <a:rPr kumimoji="0" lang="es-ES" sz="1000" b="0" i="0" u="none" strike="noStrike" kern="1200" cap="none" spc="0" normalizeH="0" baseline="0" noProof="0">
                          <a:ln>
                            <a:noFill/>
                          </a:ln>
                          <a:solidFill>
                            <a:prstClr val="black"/>
                          </a:solidFill>
                          <a:effectLst/>
                          <a:uLnTx/>
                          <a:uFillTx/>
                          <a:latin typeface="+mn-lt"/>
                          <a:ea typeface="+mn-ea"/>
                          <a:cs typeface="+mn-cs"/>
                        </a:rPr>
                        <a:t>
 El Benelli Store destacado del mes es: Moto Sport Cañada. Un clásico de las motos en Cañada de Gómez y alrededores, con experiencia de más de 10 años. ⁣
Gracias por acompañarnos!
⁣
#Motos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135052526_1114200869031653_5865703557872201516_n.jpg?_nc_cat=108&amp;ccb=2&amp;_nc_sid=8ae9d6&amp;_nc_ohc=k4sBnlG8J3MAX_uyTrT&amp;_nc_ht=scontent-iad3-1.cdninstagram.com&amp;oh=06eb1fac2967be3e97e0c5172a9571f4&amp;oe=602B3C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629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- 2020-12-23 01:00:48</a:t>
                      </a:r>
                      <a:r>
                        <a:rPr kumimoji="0" lang="en-US" sz="1000" b="0" i="0" u="none" strike="noStrike" kern="1200" cap="none" spc="0" normalizeH="0" baseline="0" noProof="0">
                          <a:ln>
                            <a:noFill/>
                          </a:ln>
                          <a:solidFill>
                            <a:prstClr val="black"/>
                          </a:solidFill>
                          <a:effectLst/>
                          <a:uLnTx/>
                          <a:uFillTx/>
                          <a:latin typeface="+mn-lt"/>
                          <a:ea typeface="+mn-ea"/>
                          <a:cs typeface="+mn-cs"/>
                        </a:rPr>
                        <a:t>
 Se vino el verano, ¿ya sabés a dónde vas a ir con tu Benelli?⁣
⁣
Poné tu moto a punto como frnsrdn con su TNT y hacete una escapada. ⁣
⁣
Disfrutá de un nuevo camino. 👉𝘚𝘶𝘣í 𝘵𝘶 𝘧𝘰𝘵𝘰 𝘤𝘰𝘯 𝘦𝘭 𝘩𝘢𝘴𝘩𝘵𝘢𝘨 #𝘔𝘪𝘉𝘦𝘯𝘦𝘭𝘭𝘪 𝘺 𝘦𝘵𝘪𝘲𝘶𝘦𝘵𝘢𝘯𝘰𝘴 𝘱𝘢𝘳𝘢 𝘲𝘶𝘦 𝘱𝘰𝘥𝘢𝘮𝘰𝘴 𝘤𝘰𝘮𝘱𝘢𝘳𝘵𝘪𝘳𝘭𝘰.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https://scontent-iad3-1.cdninstagram.com/v/t51.2885-15/132201638_692012795008507_659781901688962364_n.jpg?_nc_cat=100&amp;ccb=2&amp;_nc_sid=8ae9d6&amp;_nc_ohc=oLSidj1d9IAAX-Q7tCi&amp;_nc_ht=scontent-iad3-1.cdninstagram.com&amp;oh=324af295ea68797b99c3fecbffc65fff&amp;oe=602CC107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49859077"/>
                  </a:ext>
                </a:extLst>
              </a:tr>
            </a:tbl>
          </a:graphicData>
        </a:graphic>
      </p:graphicFrame>
      <p:sp>
        <p:nvSpPr>
          <p:cNvPr id="4" name="Text Placeholder 3">
            <a:extLst>
              <a:ext uri="{FF2B5EF4-FFF2-40B4-BE49-F238E27FC236}">
                <a16:creationId xmlns:a16="http://schemas.microsoft.com/office/drawing/2014/main" id="{8F2E5D80-346B-4C93-BB16-3E37A641BBA4}"/>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15798202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15003-BBCA-4DBF-BBAB-BCA274FE7BA4}"/>
              </a:ext>
            </a:extLst>
          </p:cNvPr>
          <p:cNvSpPr>
            <a:spLocks noGrp="1"/>
          </p:cNvSpPr>
          <p:nvPr>
            <p:ph type="title"/>
          </p:nvPr>
        </p:nvSpPr>
        <p:spPr/>
        <p:txBody>
          <a:bodyPr/>
          <a:lstStyle/>
          <a:p>
            <a:r>
              <a:rPr lang="en-US"/>
              <a:t>Instagram Posts Table | La Emilia - 8 of 14</a:t>
            </a:r>
          </a:p>
        </p:txBody>
      </p:sp>
      <p:graphicFrame>
        <p:nvGraphicFramePr>
          <p:cNvPr id="5" name="Table Placeholder 4">
            <a:extLst>
              <a:ext uri="{FF2B5EF4-FFF2-40B4-BE49-F238E27FC236}">
                <a16:creationId xmlns:a16="http://schemas.microsoft.com/office/drawing/2014/main" id="{6FF4244F-F86B-4E5B-A64E-98FB3B598E1E}"/>
              </a:ext>
            </a:extLst>
          </p:cNvPr>
          <p:cNvGraphicFramePr>
            <a:graphicFrameLocks noGrp="1"/>
          </p:cNvGraphicFramePr>
          <p:nvPr>
            <p:ph type="tbl" sz="quarter" idx="13"/>
            <p:extLst>
              <p:ext uri="{D42A27DB-BD31-4B8C-83A1-F6EECF244321}">
                <p14:modId xmlns:p14="http://schemas.microsoft.com/office/powerpoint/2010/main" val="2367161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912670197"/>
                    </a:ext>
                  </a:extLst>
                </a:gridCol>
                <a:gridCol w="1975104">
                  <a:extLst>
                    <a:ext uri="{9D8B030D-6E8A-4147-A177-3AD203B41FA5}">
                      <a16:colId xmlns:a16="http://schemas.microsoft.com/office/drawing/2014/main" val="416409030"/>
                    </a:ext>
                  </a:extLst>
                </a:gridCol>
                <a:gridCol w="905256">
                  <a:extLst>
                    <a:ext uri="{9D8B030D-6E8A-4147-A177-3AD203B41FA5}">
                      <a16:colId xmlns:a16="http://schemas.microsoft.com/office/drawing/2014/main" val="3655493460"/>
                    </a:ext>
                  </a:extLst>
                </a:gridCol>
                <a:gridCol w="905256">
                  <a:extLst>
                    <a:ext uri="{9D8B030D-6E8A-4147-A177-3AD203B41FA5}">
                      <a16:colId xmlns:a16="http://schemas.microsoft.com/office/drawing/2014/main" val="3182828695"/>
                    </a:ext>
                  </a:extLst>
                </a:gridCol>
                <a:gridCol w="905256">
                  <a:extLst>
                    <a:ext uri="{9D8B030D-6E8A-4147-A177-3AD203B41FA5}">
                      <a16:colId xmlns:a16="http://schemas.microsoft.com/office/drawing/2014/main" val="2097261480"/>
                    </a:ext>
                  </a:extLst>
                </a:gridCol>
                <a:gridCol w="905256">
                  <a:extLst>
                    <a:ext uri="{9D8B030D-6E8A-4147-A177-3AD203B41FA5}">
                      <a16:colId xmlns:a16="http://schemas.microsoft.com/office/drawing/2014/main" val="2877826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4886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- 2021-01-05 16:02:20</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el link de nuestra BIO.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https://scontent-iad3-1.cdninstagram.com/v/t51.2885-15/136074311_732040570781890_6379787303706846647_n.jpg?_nc_cat=104&amp;ccb=2&amp;_nc_sid=8ae9d6&amp;_nc_ohc=OPFhOfUFrJoAX8_7wY0&amp;_nc_ht=scontent-iad3-1.cdninstagram.com&amp;oh=c2ce386862e2f5ae3513d88afad52e7c&amp;oe=602B7904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87872288"/>
                  </a:ext>
                </a:extLst>
              </a:tr>
            </a:tbl>
          </a:graphicData>
        </a:graphic>
      </p:graphicFrame>
      <p:sp>
        <p:nvSpPr>
          <p:cNvPr id="4" name="Text Placeholder 3">
            <a:extLst>
              <a:ext uri="{FF2B5EF4-FFF2-40B4-BE49-F238E27FC236}">
                <a16:creationId xmlns:a16="http://schemas.microsoft.com/office/drawing/2014/main" id="{91C572DD-40F9-465E-A104-61BD74A3D5AE}"/>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14597954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A4EE8-0E5C-4945-964B-E2B11FE772D3}"/>
              </a:ext>
            </a:extLst>
          </p:cNvPr>
          <p:cNvSpPr>
            <a:spLocks noGrp="1"/>
          </p:cNvSpPr>
          <p:nvPr>
            <p:ph type="title"/>
          </p:nvPr>
        </p:nvSpPr>
        <p:spPr/>
        <p:txBody>
          <a:bodyPr/>
          <a:lstStyle/>
          <a:p>
            <a:r>
              <a:rPr lang="en-US"/>
              <a:t>Instagram Posts Table | La Emilia - 9 of 14</a:t>
            </a:r>
          </a:p>
        </p:txBody>
      </p:sp>
      <p:graphicFrame>
        <p:nvGraphicFramePr>
          <p:cNvPr id="5" name="Table Placeholder 4">
            <a:extLst>
              <a:ext uri="{FF2B5EF4-FFF2-40B4-BE49-F238E27FC236}">
                <a16:creationId xmlns:a16="http://schemas.microsoft.com/office/drawing/2014/main" id="{E3400738-87EA-4D0F-A475-B5346CC4349D}"/>
              </a:ext>
            </a:extLst>
          </p:cNvPr>
          <p:cNvGraphicFramePr>
            <a:graphicFrameLocks noGrp="1"/>
          </p:cNvGraphicFramePr>
          <p:nvPr>
            <p:ph type="tbl" sz="quarter" idx="13"/>
            <p:extLst>
              <p:ext uri="{D42A27DB-BD31-4B8C-83A1-F6EECF244321}">
                <p14:modId xmlns:p14="http://schemas.microsoft.com/office/powerpoint/2010/main" val="1133005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645681996"/>
                    </a:ext>
                  </a:extLst>
                </a:gridCol>
                <a:gridCol w="1975104">
                  <a:extLst>
                    <a:ext uri="{9D8B030D-6E8A-4147-A177-3AD203B41FA5}">
                      <a16:colId xmlns:a16="http://schemas.microsoft.com/office/drawing/2014/main" val="2889481456"/>
                    </a:ext>
                  </a:extLst>
                </a:gridCol>
                <a:gridCol w="905256">
                  <a:extLst>
                    <a:ext uri="{9D8B030D-6E8A-4147-A177-3AD203B41FA5}">
                      <a16:colId xmlns:a16="http://schemas.microsoft.com/office/drawing/2014/main" val="2112626447"/>
                    </a:ext>
                  </a:extLst>
                </a:gridCol>
                <a:gridCol w="905256">
                  <a:extLst>
                    <a:ext uri="{9D8B030D-6E8A-4147-A177-3AD203B41FA5}">
                      <a16:colId xmlns:a16="http://schemas.microsoft.com/office/drawing/2014/main" val="458098456"/>
                    </a:ext>
                  </a:extLst>
                </a:gridCol>
                <a:gridCol w="905256">
                  <a:extLst>
                    <a:ext uri="{9D8B030D-6E8A-4147-A177-3AD203B41FA5}">
                      <a16:colId xmlns:a16="http://schemas.microsoft.com/office/drawing/2014/main" val="2214834537"/>
                    </a:ext>
                  </a:extLst>
                </a:gridCol>
                <a:gridCol w="905256">
                  <a:extLst>
                    <a:ext uri="{9D8B030D-6E8A-4147-A177-3AD203B41FA5}">
                      <a16:colId xmlns:a16="http://schemas.microsoft.com/office/drawing/2014/main" val="316339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5056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- 2021-01-13 01:05:07</a:t>
                      </a:r>
                      <a:r>
                        <a:rPr kumimoji="0" lang="en-US" sz="1000" b="0" i="0" u="none" strike="noStrike" kern="1200" cap="none" spc="0" normalizeH="0" baseline="0" noProof="0">
                          <a:ln>
                            <a:noFill/>
                          </a:ln>
                          <a:solidFill>
                            <a:prstClr val="black"/>
                          </a:solidFill>
                          <a:effectLst/>
                          <a:uLnTx/>
                          <a:uFillTx/>
                          <a:latin typeface="+mn-lt"/>
                          <a:ea typeface="+mn-ea"/>
                          <a:cs typeface="+mn-cs"/>
                        </a:rPr>
                        <a:t>
 Para los riders, la sensación de estar en la ruta es única. 😎⁣
⁣
⁣
¿Ya recorriste la ruta en tu #Benelli? ¡Contanos! ⁣
Hacé como irwin_rider_ en su #TRK.👉𝘚𝘶𝘣í 𝘵𝘶 𝘧𝘰𝘵𝘰 𝘤𝘰𝘯 𝘦𝘭 𝘩𝘢𝘴𝘩𝘵𝘢𝘨 #𝘔𝘪𝘉𝘦𝘯𝘦𝘭𝘭𝘪 𝘺 𝘦𝘵𝘪𝘲𝘶𝘦𝘵𝘢𝘯𝘰𝘴 𝘱𝘢𝘳𝘢 𝘲𝘶𝘦 𝘱𝘰𝘥𝘢𝘮𝘰𝘴 𝘤𝘰𝘮𝘱𝘢𝘳𝘵𝘪𝘳𝘭𝘰. ⁣⁣⁣⁣⁣⁣⁣⁣⁣⁣⁣⁣⁣⁣⁣
⁣
Disfrutemos con responsabilidad. Recorramos un nuevo camino.⁣
⁣⁣⁣⁣⁣⁣⁣⁣⁣⁣⁣⁣⁣⁣⁣
#Motos #Benellistas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https://scontent-iad3-1.cdninstagram.com/v/t51.2885-15/137357511_267272561618627_6789895988219371674_n.jpg?_nc_cat=103&amp;ccb=2&amp;_nc_sid=8ae9d6&amp;_nc_ohc=XHkiVuLe2V0AX-xHgUj&amp;_nc_ht=scontent-iad3-1.cdninstagram.com&amp;oh=7edea3d10066f350d4790cbf7694508f&amp;oe=602D6634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81167271"/>
                  </a:ext>
                </a:extLst>
              </a:tr>
            </a:tbl>
          </a:graphicData>
        </a:graphic>
      </p:graphicFrame>
      <p:sp>
        <p:nvSpPr>
          <p:cNvPr id="4" name="Text Placeholder 3">
            <a:extLst>
              <a:ext uri="{FF2B5EF4-FFF2-40B4-BE49-F238E27FC236}">
                <a16:creationId xmlns:a16="http://schemas.microsoft.com/office/drawing/2014/main" id="{D18D7E1C-15B6-4F7A-A809-FE38EB6BD09D}"/>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17443183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2FE48-423F-49A6-9C9D-6828C71A1FFD}"/>
              </a:ext>
            </a:extLst>
          </p:cNvPr>
          <p:cNvSpPr>
            <a:spLocks noGrp="1"/>
          </p:cNvSpPr>
          <p:nvPr>
            <p:ph type="title"/>
          </p:nvPr>
        </p:nvSpPr>
        <p:spPr/>
        <p:txBody>
          <a:bodyPr/>
          <a:lstStyle/>
          <a:p>
            <a:r>
              <a:rPr lang="en-US"/>
              <a:t>Instagram Posts Table | La Emilia - 10 of 14</a:t>
            </a:r>
          </a:p>
        </p:txBody>
      </p:sp>
      <p:graphicFrame>
        <p:nvGraphicFramePr>
          <p:cNvPr id="5" name="Table Placeholder 4">
            <a:extLst>
              <a:ext uri="{FF2B5EF4-FFF2-40B4-BE49-F238E27FC236}">
                <a16:creationId xmlns:a16="http://schemas.microsoft.com/office/drawing/2014/main" id="{975E570E-15DF-4517-AEA0-4FC20D140571}"/>
              </a:ext>
            </a:extLst>
          </p:cNvPr>
          <p:cNvGraphicFramePr>
            <a:graphicFrameLocks noGrp="1"/>
          </p:cNvGraphicFramePr>
          <p:nvPr>
            <p:ph type="tbl" sz="quarter" idx="13"/>
            <p:extLst>
              <p:ext uri="{D42A27DB-BD31-4B8C-83A1-F6EECF244321}">
                <p14:modId xmlns:p14="http://schemas.microsoft.com/office/powerpoint/2010/main" val="1643048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622623378"/>
                    </a:ext>
                  </a:extLst>
                </a:gridCol>
                <a:gridCol w="1975104">
                  <a:extLst>
                    <a:ext uri="{9D8B030D-6E8A-4147-A177-3AD203B41FA5}">
                      <a16:colId xmlns:a16="http://schemas.microsoft.com/office/drawing/2014/main" val="673275640"/>
                    </a:ext>
                  </a:extLst>
                </a:gridCol>
                <a:gridCol w="905256">
                  <a:extLst>
                    <a:ext uri="{9D8B030D-6E8A-4147-A177-3AD203B41FA5}">
                      <a16:colId xmlns:a16="http://schemas.microsoft.com/office/drawing/2014/main" val="2214708393"/>
                    </a:ext>
                  </a:extLst>
                </a:gridCol>
                <a:gridCol w="905256">
                  <a:extLst>
                    <a:ext uri="{9D8B030D-6E8A-4147-A177-3AD203B41FA5}">
                      <a16:colId xmlns:a16="http://schemas.microsoft.com/office/drawing/2014/main" val="2442477592"/>
                    </a:ext>
                  </a:extLst>
                </a:gridCol>
                <a:gridCol w="905256">
                  <a:extLst>
                    <a:ext uri="{9D8B030D-6E8A-4147-A177-3AD203B41FA5}">
                      <a16:colId xmlns:a16="http://schemas.microsoft.com/office/drawing/2014/main" val="313815008"/>
                    </a:ext>
                  </a:extLst>
                </a:gridCol>
                <a:gridCol w="905256">
                  <a:extLst>
                    <a:ext uri="{9D8B030D-6E8A-4147-A177-3AD203B41FA5}">
                      <a16:colId xmlns:a16="http://schemas.microsoft.com/office/drawing/2014/main" val="374009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7551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- 2021-01-11 16:02:37</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https://scontent-iad3-1.cdninstagram.com/v/t51.2885-15/137561048_877374026405431_5318502225397347822_n.jpg?_nc_cat=109&amp;ccb=2&amp;_nc_sid=8ae9d6&amp;_nc_ohc=EXicYwbTf1MAX9PhAJL&amp;_nc_ht=scontent-iad3-1.cdninstagram.com&amp;oh=cfaa1ff40394387e418f4a16ce8c77f6&amp;oe=602D02D1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18686544"/>
                  </a:ext>
                </a:extLst>
              </a:tr>
            </a:tbl>
          </a:graphicData>
        </a:graphic>
      </p:graphicFrame>
      <p:sp>
        <p:nvSpPr>
          <p:cNvPr id="4" name="Text Placeholder 3">
            <a:extLst>
              <a:ext uri="{FF2B5EF4-FFF2-40B4-BE49-F238E27FC236}">
                <a16:creationId xmlns:a16="http://schemas.microsoft.com/office/drawing/2014/main" id="{BA563620-E70E-4889-82A5-9D8CD3F4547A}"/>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90580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81ACF-1E05-4091-B103-EC6974C57CBA}"/>
              </a:ext>
            </a:extLst>
          </p:cNvPr>
          <p:cNvSpPr>
            <a:spLocks noGrp="1"/>
          </p:cNvSpPr>
          <p:nvPr>
            <p:ph type="title"/>
          </p:nvPr>
        </p:nvSpPr>
        <p:spPr/>
        <p:txBody>
          <a:bodyPr/>
          <a:lstStyle/>
          <a:p>
            <a:r>
              <a:rPr lang="en-US"/>
              <a:t>Instagram Posts Table | La Emilia - 11 of 14</a:t>
            </a:r>
          </a:p>
        </p:txBody>
      </p:sp>
      <p:graphicFrame>
        <p:nvGraphicFramePr>
          <p:cNvPr id="5" name="Table Placeholder 4">
            <a:extLst>
              <a:ext uri="{FF2B5EF4-FFF2-40B4-BE49-F238E27FC236}">
                <a16:creationId xmlns:a16="http://schemas.microsoft.com/office/drawing/2014/main" id="{D04234E1-3941-498C-BF44-5B7D4CA097E2}"/>
              </a:ext>
            </a:extLst>
          </p:cNvPr>
          <p:cNvGraphicFramePr>
            <a:graphicFrameLocks noGrp="1"/>
          </p:cNvGraphicFramePr>
          <p:nvPr>
            <p:ph type="tbl" sz="quarter" idx="13"/>
            <p:extLst>
              <p:ext uri="{D42A27DB-BD31-4B8C-83A1-F6EECF244321}">
                <p14:modId xmlns:p14="http://schemas.microsoft.com/office/powerpoint/2010/main" val="4201265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425651326"/>
                    </a:ext>
                  </a:extLst>
                </a:gridCol>
                <a:gridCol w="1975104">
                  <a:extLst>
                    <a:ext uri="{9D8B030D-6E8A-4147-A177-3AD203B41FA5}">
                      <a16:colId xmlns:a16="http://schemas.microsoft.com/office/drawing/2014/main" val="1671124948"/>
                    </a:ext>
                  </a:extLst>
                </a:gridCol>
                <a:gridCol w="905256">
                  <a:extLst>
                    <a:ext uri="{9D8B030D-6E8A-4147-A177-3AD203B41FA5}">
                      <a16:colId xmlns:a16="http://schemas.microsoft.com/office/drawing/2014/main" val="4175213920"/>
                    </a:ext>
                  </a:extLst>
                </a:gridCol>
                <a:gridCol w="905256">
                  <a:extLst>
                    <a:ext uri="{9D8B030D-6E8A-4147-A177-3AD203B41FA5}">
                      <a16:colId xmlns:a16="http://schemas.microsoft.com/office/drawing/2014/main" val="968878252"/>
                    </a:ext>
                  </a:extLst>
                </a:gridCol>
                <a:gridCol w="905256">
                  <a:extLst>
                    <a:ext uri="{9D8B030D-6E8A-4147-A177-3AD203B41FA5}">
                      <a16:colId xmlns:a16="http://schemas.microsoft.com/office/drawing/2014/main" val="2164135295"/>
                    </a:ext>
                  </a:extLst>
                </a:gridCol>
                <a:gridCol w="905256">
                  <a:extLst>
                    <a:ext uri="{9D8B030D-6E8A-4147-A177-3AD203B41FA5}">
                      <a16:colId xmlns:a16="http://schemas.microsoft.com/office/drawing/2014/main" val="3484523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1935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- 2020-12-22 22:31:47</a:t>
                      </a:r>
                      <a:r>
                        <a:rPr kumimoji="0" lang="es-ES" sz="1000" b="0" i="0" u="none" strike="noStrike" kern="1200" cap="none" spc="0" normalizeH="0" baseline="0" noProof="0">
                          <a:ln>
                            <a:noFill/>
                          </a:ln>
                          <a:solidFill>
                            <a:prstClr val="black"/>
                          </a:solidFill>
                          <a:effectLst/>
                          <a:uLnTx/>
                          <a:uFillTx/>
                          <a:latin typeface="+mn-lt"/>
                          <a:ea typeface="+mn-ea"/>
                          <a:cs typeface="+mn-cs"/>
                        </a:rPr>
                        <a:t>
 Convertí cada dia en una nueva aventura, descubrí nuevos mundos sin limitaciones con la #TRK502.⁣
⁣
Conocé sus principales características:⁣
⁣1. Nuevo tablero súper legible con New Look Display.⁣
2. Elegante chasis enrejado de acero. 👉 Fusiona forma y función: máxima resistencia y mínimo peso.⁣
3. El monoamortiguador regulable proporciona un control total sin importar las condiciones⁣
4. Nuevo look del motor.
5. Llave rediseñada. 👉La clave para una experiencia completamente nueva.⁣
6. Manillar con guias de regulacion.⁣
7. Utilidad máxima en todo momento. 👉El nuevo soporte de caja trasera de aluminio fundido elimina todos los límites y pone a su alcance recorridos interminables.⁣
8. Asiento doble. 👉El asiento del pasajero de doble altura ofrece a su pasajero un viaje igualmente exquisito.⁣
9. Artesanía superior. 👉 Disfrute de un mayor confort, ergonomía y estética.⁣
Todo esto y mucho más. Una nueva aventura. Subite a #TRK502.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https://scontent-iad3-1.cdninstagram.com/v/t51.2885-15/131327986_680125256005278_3259080346687896489_n.jpg?_nc_cat=109&amp;ccb=2&amp;_nc_sid=8ae9d6&amp;_nc_ohc=7vBvSzPZQIUAX8qI7cP&amp;_nc_ht=scontent-iad3-1.cdninstagram.com&amp;oh=1bb38f1ef3e7733016a00f721e431028&amp;oe=602AFE70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62785476"/>
                  </a:ext>
                </a:extLst>
              </a:tr>
            </a:tbl>
          </a:graphicData>
        </a:graphic>
      </p:graphicFrame>
      <p:sp>
        <p:nvSpPr>
          <p:cNvPr id="4" name="Text Placeholder 3">
            <a:extLst>
              <a:ext uri="{FF2B5EF4-FFF2-40B4-BE49-F238E27FC236}">
                <a16:creationId xmlns:a16="http://schemas.microsoft.com/office/drawing/2014/main" id="{50CAE62A-F179-4ADB-B992-CA45FA96A313}"/>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37388721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9FCFE-018E-461A-AEDA-72DF99B3FB22}"/>
              </a:ext>
            </a:extLst>
          </p:cNvPr>
          <p:cNvSpPr>
            <a:spLocks noGrp="1"/>
          </p:cNvSpPr>
          <p:nvPr>
            <p:ph type="title"/>
          </p:nvPr>
        </p:nvSpPr>
        <p:spPr/>
        <p:txBody>
          <a:bodyPr/>
          <a:lstStyle/>
          <a:p>
            <a:r>
              <a:rPr lang="en-US"/>
              <a:t>Instagram Posts Table | La Emilia - 12 of 14</a:t>
            </a:r>
          </a:p>
        </p:txBody>
      </p:sp>
      <p:graphicFrame>
        <p:nvGraphicFramePr>
          <p:cNvPr id="5" name="Table Placeholder 4">
            <a:extLst>
              <a:ext uri="{FF2B5EF4-FFF2-40B4-BE49-F238E27FC236}">
                <a16:creationId xmlns:a16="http://schemas.microsoft.com/office/drawing/2014/main" id="{1F7F39BC-272A-4D75-99F4-639C0C29F2F2}"/>
              </a:ext>
            </a:extLst>
          </p:cNvPr>
          <p:cNvGraphicFramePr>
            <a:graphicFrameLocks noGrp="1"/>
          </p:cNvGraphicFramePr>
          <p:nvPr>
            <p:ph type="tbl" sz="quarter" idx="13"/>
            <p:extLst>
              <p:ext uri="{D42A27DB-BD31-4B8C-83A1-F6EECF244321}">
                <p14:modId xmlns:p14="http://schemas.microsoft.com/office/powerpoint/2010/main" val="3657167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74187340"/>
                    </a:ext>
                  </a:extLst>
                </a:gridCol>
                <a:gridCol w="1975104">
                  <a:extLst>
                    <a:ext uri="{9D8B030D-6E8A-4147-A177-3AD203B41FA5}">
                      <a16:colId xmlns:a16="http://schemas.microsoft.com/office/drawing/2014/main" val="3539417712"/>
                    </a:ext>
                  </a:extLst>
                </a:gridCol>
                <a:gridCol w="905256">
                  <a:extLst>
                    <a:ext uri="{9D8B030D-6E8A-4147-A177-3AD203B41FA5}">
                      <a16:colId xmlns:a16="http://schemas.microsoft.com/office/drawing/2014/main" val="3438602488"/>
                    </a:ext>
                  </a:extLst>
                </a:gridCol>
                <a:gridCol w="905256">
                  <a:extLst>
                    <a:ext uri="{9D8B030D-6E8A-4147-A177-3AD203B41FA5}">
                      <a16:colId xmlns:a16="http://schemas.microsoft.com/office/drawing/2014/main" val="710254151"/>
                    </a:ext>
                  </a:extLst>
                </a:gridCol>
                <a:gridCol w="905256">
                  <a:extLst>
                    <a:ext uri="{9D8B030D-6E8A-4147-A177-3AD203B41FA5}">
                      <a16:colId xmlns:a16="http://schemas.microsoft.com/office/drawing/2014/main" val="503918271"/>
                    </a:ext>
                  </a:extLst>
                </a:gridCol>
                <a:gridCol w="905256">
                  <a:extLst>
                    <a:ext uri="{9D8B030D-6E8A-4147-A177-3AD203B41FA5}">
                      <a16:colId xmlns:a16="http://schemas.microsoft.com/office/drawing/2014/main" val="310427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6963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- 2021-01-13 23:00:35</a:t>
                      </a:r>
                      <a:r>
                        <a:rPr kumimoji="0" lang="es-ES" sz="1000" b="0" i="0" u="none" strike="noStrike" kern="1200" cap="none" spc="0" normalizeH="0" baseline="0" noProof="0">
                          <a:ln>
                            <a:noFill/>
                          </a:ln>
                          <a:solidFill>
                            <a:prstClr val="black"/>
                          </a:solidFill>
                          <a:effectLst/>
                          <a:uLnTx/>
                          <a:uFillTx/>
                          <a:latin typeface="+mn-lt"/>
                          <a:ea typeface="+mn-ea"/>
                          <a:cs typeface="+mn-cs"/>
                        </a:rPr>
                        <a:t>
 Vuelve el evento más esperado por todos los Benellistas, vuelve el encuentro, los nuevos caminos por recorrer, vuelve #𝐁𝐞𝐧𝐞𝐥𝐥𝐢𝗪𝐞𝐞𝐤 🔥volvemos a encontrarnos. ⁣
⁣
Preparate! 😎⁣
⁣
Próximamente más novedades...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https://scontent-iad3-1.cdninstagram.com/v/t51.2885-15/137678995_157356592589904_1066999112189569953_n.jpg?_nc_cat=108&amp;ccb=2&amp;_nc_sid=8ae9d6&amp;_nc_ohc=GVLwUY2WygwAX8qQfpX&amp;_nc_ht=scontent-iad3-1.cdninstagram.com&amp;oh=d42ca2dfc8c04f905840c10fad15f3ca&amp;oe=602AFD1A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60260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- 2020-12-23 17:59:18</a:t>
                      </a:r>
                      <a:r>
                        <a:rPr kumimoji="0" lang="es-ES" sz="1000" b="0" i="0" u="none" strike="noStrike" kern="1200" cap="none" spc="0" normalizeH="0" baseline="0" noProof="0">
                          <a:ln>
                            <a:noFill/>
                          </a:ln>
                          <a:solidFill>
                            <a:prstClr val="black"/>
                          </a:solidFill>
                          <a:effectLst/>
                          <a:uLnTx/>
                          <a:uFillTx/>
                          <a:latin typeface="+mn-lt"/>
                          <a:ea typeface="+mn-ea"/>
                          <a:cs typeface="+mn-cs"/>
                        </a:rPr>
                        <a:t>
 Desde Honda, les deseamos muy felices fiestas. 
Brindemos por un año nuevo mucho mejor ♥️
Gracias por elegirnos siempre.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132357953_1294815744220322_1762662844228253474_n.jpg?_nc_cat=107&amp;ccb=2&amp;_nc_sid=8ae9d6&amp;_nc_ohc=GCjkYCTvOckAX8DzA6l&amp;_nc_ht=scontent-iad3-1.cdninstagram.com&amp;oh=b66c22fab0e125c9bd4747b8a9331ebf&amp;oe=602C52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26521967"/>
                  </a:ext>
                </a:extLst>
              </a:tr>
            </a:tbl>
          </a:graphicData>
        </a:graphic>
      </p:graphicFrame>
      <p:sp>
        <p:nvSpPr>
          <p:cNvPr id="4" name="Text Placeholder 3">
            <a:extLst>
              <a:ext uri="{FF2B5EF4-FFF2-40B4-BE49-F238E27FC236}">
                <a16:creationId xmlns:a16="http://schemas.microsoft.com/office/drawing/2014/main" id="{0A82357D-8AED-4C29-8DDE-162765CDA0D2}"/>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1823852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E1933-0365-4645-9C59-9B7B9081AD3C}"/>
              </a:ext>
            </a:extLst>
          </p:cNvPr>
          <p:cNvSpPr>
            <a:spLocks noGrp="1"/>
          </p:cNvSpPr>
          <p:nvPr>
            <p:ph type="title"/>
          </p:nvPr>
        </p:nvSpPr>
        <p:spPr/>
        <p:txBody>
          <a:bodyPr/>
          <a:lstStyle/>
          <a:p>
            <a:r>
              <a:rPr lang="en-US"/>
              <a:t>Instagram Posts Table | La Emilia - 13 of 14</a:t>
            </a:r>
          </a:p>
        </p:txBody>
      </p:sp>
      <p:graphicFrame>
        <p:nvGraphicFramePr>
          <p:cNvPr id="5" name="Table Placeholder 4">
            <a:extLst>
              <a:ext uri="{FF2B5EF4-FFF2-40B4-BE49-F238E27FC236}">
                <a16:creationId xmlns:a16="http://schemas.microsoft.com/office/drawing/2014/main" id="{18FF04BE-39D5-4131-85E2-199D37E77841}"/>
              </a:ext>
            </a:extLst>
          </p:cNvPr>
          <p:cNvGraphicFramePr>
            <a:graphicFrameLocks noGrp="1"/>
          </p:cNvGraphicFramePr>
          <p:nvPr>
            <p:ph type="tbl" sz="quarter" idx="13"/>
            <p:extLst>
              <p:ext uri="{D42A27DB-BD31-4B8C-83A1-F6EECF244321}">
                <p14:modId xmlns:p14="http://schemas.microsoft.com/office/powerpoint/2010/main" val="3189259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020462203"/>
                    </a:ext>
                  </a:extLst>
                </a:gridCol>
                <a:gridCol w="1975104">
                  <a:extLst>
                    <a:ext uri="{9D8B030D-6E8A-4147-A177-3AD203B41FA5}">
                      <a16:colId xmlns:a16="http://schemas.microsoft.com/office/drawing/2014/main" val="832161336"/>
                    </a:ext>
                  </a:extLst>
                </a:gridCol>
                <a:gridCol w="905256">
                  <a:extLst>
                    <a:ext uri="{9D8B030D-6E8A-4147-A177-3AD203B41FA5}">
                      <a16:colId xmlns:a16="http://schemas.microsoft.com/office/drawing/2014/main" val="3605428108"/>
                    </a:ext>
                  </a:extLst>
                </a:gridCol>
                <a:gridCol w="905256">
                  <a:extLst>
                    <a:ext uri="{9D8B030D-6E8A-4147-A177-3AD203B41FA5}">
                      <a16:colId xmlns:a16="http://schemas.microsoft.com/office/drawing/2014/main" val="712199857"/>
                    </a:ext>
                  </a:extLst>
                </a:gridCol>
                <a:gridCol w="905256">
                  <a:extLst>
                    <a:ext uri="{9D8B030D-6E8A-4147-A177-3AD203B41FA5}">
                      <a16:colId xmlns:a16="http://schemas.microsoft.com/office/drawing/2014/main" val="1066996153"/>
                    </a:ext>
                  </a:extLst>
                </a:gridCol>
                <a:gridCol w="905256">
                  <a:extLst>
                    <a:ext uri="{9D8B030D-6E8A-4147-A177-3AD203B41FA5}">
                      <a16:colId xmlns:a16="http://schemas.microsoft.com/office/drawing/2014/main" val="2737848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5301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- 2021-01-18 19:52:22</a:t>
                      </a:r>
                      <a:r>
                        <a:rPr kumimoji="0" lang="en-US" sz="1000" b="0" i="0" u="none" strike="noStrike" kern="1200" cap="none" spc="0" normalizeH="0" baseline="0" noProof="0">
                          <a:ln>
                            <a:noFill/>
                          </a:ln>
                          <a:solidFill>
                            <a:prstClr val="black"/>
                          </a:solidFill>
                          <a:effectLst/>
                          <a:uLnTx/>
                          <a:uFillTx/>
                          <a:latin typeface="+mn-lt"/>
                          <a:ea typeface="+mn-ea"/>
                          <a:cs typeface="+mn-cs"/>
                        </a:rPr>
                        <a:t>
 𝐒𝐢 𝐛𝐮𝐬𝐜𝐚́𝐬 𝐚𝐯𝐞𝐧𝐭𝐮𝐫𝐚, 𝐬𝐮𝐛𝐢𝐭𝐞 𝐚 𝐥𝐚 #𝐓𝐑𝐊𝟓𝟎𝟐. 🔥⁣
⁣
Con estudiada ergonomía, increíble protección contra el viento, suspensión eficiente y potente motor de dos cilindros, puede convertir cada día en una aventura diferente, descubrir nuevos caminos, sin límites.😎⁣
⁣
Estabilidad, seguridad y precisión son las palabras clave de esta TRK. Un nuevo camino comienza, subite a una Benelli.⁣
⁣
#Benelli #TRK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https://scontent-iad3-1.cdninstagram.com/v/t51.2885-15/139910068_418900246024627_3408092507458435341_n.jpg?_nc_cat=101&amp;ccb=2&amp;_nc_sid=8ae9d6&amp;_nc_ohc=4WGHauPSedsAX_BBCKb&amp;_nc_ht=scontent-iad3-1.cdninstagram.com&amp;oh=87d876652cd3b371bf06f732268be20f&amp;oe=602CEE9A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52585173"/>
                  </a:ext>
                </a:extLst>
              </a:tr>
            </a:tbl>
          </a:graphicData>
        </a:graphic>
      </p:graphicFrame>
      <p:sp>
        <p:nvSpPr>
          <p:cNvPr id="4" name="Text Placeholder 3">
            <a:extLst>
              <a:ext uri="{FF2B5EF4-FFF2-40B4-BE49-F238E27FC236}">
                <a16:creationId xmlns:a16="http://schemas.microsoft.com/office/drawing/2014/main" id="{33AE8532-E219-43F2-98E0-E158E2A3382B}"/>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30255954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B0F0D-35C3-45AF-8829-93E53819CAF3}"/>
              </a:ext>
            </a:extLst>
          </p:cNvPr>
          <p:cNvSpPr>
            <a:spLocks noGrp="1"/>
          </p:cNvSpPr>
          <p:nvPr>
            <p:ph type="title"/>
          </p:nvPr>
        </p:nvSpPr>
        <p:spPr/>
        <p:txBody>
          <a:bodyPr/>
          <a:lstStyle/>
          <a:p>
            <a:r>
              <a:rPr lang="en-US"/>
              <a:t>Instagram Posts Table | La Emilia - 14 of 14</a:t>
            </a:r>
          </a:p>
        </p:txBody>
      </p:sp>
      <p:graphicFrame>
        <p:nvGraphicFramePr>
          <p:cNvPr id="5" name="Table Placeholder 4">
            <a:extLst>
              <a:ext uri="{FF2B5EF4-FFF2-40B4-BE49-F238E27FC236}">
                <a16:creationId xmlns:a16="http://schemas.microsoft.com/office/drawing/2014/main" id="{89931E3B-06E6-425A-977B-6DA1BC4DC414}"/>
              </a:ext>
            </a:extLst>
          </p:cNvPr>
          <p:cNvGraphicFramePr>
            <a:graphicFrameLocks noGrp="1"/>
          </p:cNvGraphicFramePr>
          <p:nvPr>
            <p:ph type="tbl" sz="quarter" idx="13"/>
            <p:extLst>
              <p:ext uri="{D42A27DB-BD31-4B8C-83A1-F6EECF244321}">
                <p14:modId xmlns:p14="http://schemas.microsoft.com/office/powerpoint/2010/main" val="3119633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54764439"/>
                    </a:ext>
                  </a:extLst>
                </a:gridCol>
                <a:gridCol w="1975104">
                  <a:extLst>
                    <a:ext uri="{9D8B030D-6E8A-4147-A177-3AD203B41FA5}">
                      <a16:colId xmlns:a16="http://schemas.microsoft.com/office/drawing/2014/main" val="3306068026"/>
                    </a:ext>
                  </a:extLst>
                </a:gridCol>
                <a:gridCol w="905256">
                  <a:extLst>
                    <a:ext uri="{9D8B030D-6E8A-4147-A177-3AD203B41FA5}">
                      <a16:colId xmlns:a16="http://schemas.microsoft.com/office/drawing/2014/main" val="2597672066"/>
                    </a:ext>
                  </a:extLst>
                </a:gridCol>
                <a:gridCol w="905256">
                  <a:extLst>
                    <a:ext uri="{9D8B030D-6E8A-4147-A177-3AD203B41FA5}">
                      <a16:colId xmlns:a16="http://schemas.microsoft.com/office/drawing/2014/main" val="337054177"/>
                    </a:ext>
                  </a:extLst>
                </a:gridCol>
                <a:gridCol w="905256">
                  <a:extLst>
                    <a:ext uri="{9D8B030D-6E8A-4147-A177-3AD203B41FA5}">
                      <a16:colId xmlns:a16="http://schemas.microsoft.com/office/drawing/2014/main" val="3205323627"/>
                    </a:ext>
                  </a:extLst>
                </a:gridCol>
                <a:gridCol w="905256">
                  <a:extLst>
                    <a:ext uri="{9D8B030D-6E8A-4147-A177-3AD203B41FA5}">
                      <a16:colId xmlns:a16="http://schemas.microsoft.com/office/drawing/2014/main" val="3096903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0457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- 2020-12-31 02:45:11</a:t>
                      </a:r>
                      <a:r>
                        <a:rPr kumimoji="0" lang="en-US" sz="1000" b="0" i="0" u="none" strike="noStrike" kern="1200" cap="none" spc="0" normalizeH="0" baseline="0" noProof="0">
                          <a:ln>
                            <a:noFill/>
                          </a:ln>
                          <a:solidFill>
                            <a:prstClr val="black"/>
                          </a:solidFill>
                          <a:effectLst/>
                          <a:uLnTx/>
                          <a:uFillTx/>
                          <a:latin typeface="+mn-lt"/>
                          <a:ea typeface="+mn-ea"/>
                          <a:cs typeface="+mn-cs"/>
                        </a:rPr>
                        <a:t>
 Una moto muy esperada..⁣
⁣
#New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https://scontent-iad3-1.cdninstagram.com/v/t51.2885-15/133803895_593344308170526_3812974707771327470_n.jpg?_nc_cat=107&amp;ccb=2&amp;_nc_sid=8ae9d6&amp;_nc_ohc=PiZPMXMhCZQAX-wFXBg&amp;_nc_ht=scontent-iad3-1.cdninstagram.com&amp;oh=8f7aabd7114ad33e706627292281f4b1&amp;oe=602A6AC8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76283427"/>
                  </a:ext>
                </a:extLst>
              </a:tr>
            </a:tbl>
          </a:graphicData>
        </a:graphic>
      </p:graphicFrame>
      <p:sp>
        <p:nvSpPr>
          <p:cNvPr id="4" name="Text Placeholder 3">
            <a:extLst>
              <a:ext uri="{FF2B5EF4-FFF2-40B4-BE49-F238E27FC236}">
                <a16:creationId xmlns:a16="http://schemas.microsoft.com/office/drawing/2014/main" id="{00D9DE8A-66C5-40E8-BE47-9750C89837EB}"/>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8650005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7DB2E-26BA-49DB-B9EA-C5B8C03FD906}"/>
              </a:ext>
            </a:extLst>
          </p:cNvPr>
          <p:cNvSpPr>
            <a:spLocks noGrp="1"/>
          </p:cNvSpPr>
          <p:nvPr>
            <p:ph type="title"/>
          </p:nvPr>
        </p:nvSpPr>
        <p:spPr/>
        <p:txBody>
          <a:bodyPr/>
          <a:lstStyle/>
          <a:p>
            <a:r>
              <a:rPr lang="en-US"/>
              <a:t>Instagram Hashtag Detection | La Emilia - 1 of 3</a:t>
            </a:r>
          </a:p>
        </p:txBody>
      </p:sp>
      <p:graphicFrame>
        <p:nvGraphicFramePr>
          <p:cNvPr id="5" name="Table Placeholder 4">
            <a:extLst>
              <a:ext uri="{FF2B5EF4-FFF2-40B4-BE49-F238E27FC236}">
                <a16:creationId xmlns:a16="http://schemas.microsoft.com/office/drawing/2014/main" id="{63E65BC8-701C-4FDE-9998-E21F42252078}"/>
              </a:ext>
            </a:extLst>
          </p:cNvPr>
          <p:cNvGraphicFramePr>
            <a:graphicFrameLocks noGrp="1"/>
          </p:cNvGraphicFramePr>
          <p:nvPr>
            <p:ph type="tbl" sz="quarter" idx="13"/>
            <p:extLst>
              <p:ext uri="{D42A27DB-BD31-4B8C-83A1-F6EECF244321}">
                <p14:modId xmlns:p14="http://schemas.microsoft.com/office/powerpoint/2010/main" val="443394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02353950"/>
                    </a:ext>
                  </a:extLst>
                </a:gridCol>
                <a:gridCol w="1399032">
                  <a:extLst>
                    <a:ext uri="{9D8B030D-6E8A-4147-A177-3AD203B41FA5}">
                      <a16:colId xmlns:a16="http://schemas.microsoft.com/office/drawing/2014/main" val="2352844528"/>
                    </a:ext>
                  </a:extLst>
                </a:gridCol>
                <a:gridCol w="1399032">
                  <a:extLst>
                    <a:ext uri="{9D8B030D-6E8A-4147-A177-3AD203B41FA5}">
                      <a16:colId xmlns:a16="http://schemas.microsoft.com/office/drawing/2014/main" val="572581700"/>
                    </a:ext>
                  </a:extLst>
                </a:gridCol>
                <a:gridCol w="1399032">
                  <a:extLst>
                    <a:ext uri="{9D8B030D-6E8A-4147-A177-3AD203B41FA5}">
                      <a16:colId xmlns:a16="http://schemas.microsoft.com/office/drawing/2014/main" val="4195804245"/>
                    </a:ext>
                  </a:extLst>
                </a:gridCol>
                <a:gridCol w="1399032">
                  <a:extLst>
                    <a:ext uri="{9D8B030D-6E8A-4147-A177-3AD203B41FA5}">
                      <a16:colId xmlns:a16="http://schemas.microsoft.com/office/drawing/2014/main" val="4116844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696831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380.79166666667</a:t>
                      </a:r>
                    </a:p>
                  </a:txBody>
                  <a:tcPr/>
                </a:tc>
                <a:extLst>
                  <a:ext uri="{0D108BD9-81ED-4DB2-BD59-A6C34878D82A}">
                    <a16:rowId xmlns:a16="http://schemas.microsoft.com/office/drawing/2014/main" val="3659612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380.79166666667</a:t>
                      </a:r>
                    </a:p>
                  </a:txBody>
                  <a:tcPr/>
                </a:tc>
                <a:extLst>
                  <a:ext uri="{0D108BD9-81ED-4DB2-BD59-A6C34878D82A}">
                    <a16:rowId xmlns:a16="http://schemas.microsoft.com/office/drawing/2014/main" val="2731441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380.79166666667</a:t>
                      </a:r>
                    </a:p>
                  </a:txBody>
                  <a:tcPr/>
                </a:tc>
                <a:extLst>
                  <a:ext uri="{0D108BD9-81ED-4DB2-BD59-A6C34878D82A}">
                    <a16:rowId xmlns:a16="http://schemas.microsoft.com/office/drawing/2014/main" val="1115909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282.5</a:t>
                      </a:r>
                    </a:p>
                  </a:txBody>
                  <a:tcPr/>
                </a:tc>
                <a:extLst>
                  <a:ext uri="{0D108BD9-81ED-4DB2-BD59-A6C34878D82A}">
                    <a16:rowId xmlns:a16="http://schemas.microsoft.com/office/drawing/2014/main" val="685656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309.21428571429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318.35714285714</a:t>
                      </a:r>
                    </a:p>
                  </a:txBody>
                  <a:tcPr/>
                </a:tc>
                <a:extLst>
                  <a:ext uri="{0D108BD9-81ED-4DB2-BD59-A6C34878D82A}">
                    <a16:rowId xmlns:a16="http://schemas.microsoft.com/office/drawing/2014/main" val="3134695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589.5</a:t>
                      </a:r>
                    </a:p>
                  </a:txBody>
                  <a:tcPr/>
                </a:tc>
                <a:extLst>
                  <a:ext uri="{0D108BD9-81ED-4DB2-BD59-A6C34878D82A}">
                    <a16:rowId xmlns:a16="http://schemas.microsoft.com/office/drawing/2014/main" val="4042469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227.27272727273</a:t>
                      </a:r>
                    </a:p>
                  </a:txBody>
                  <a:tcPr/>
                </a:tc>
                <a:extLst>
                  <a:ext uri="{0D108BD9-81ED-4DB2-BD59-A6C34878D82A}">
                    <a16:rowId xmlns:a16="http://schemas.microsoft.com/office/drawing/2014/main" val="2318171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#MoveteConEstilo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140.55555555556</a:t>
                      </a:r>
                    </a:p>
                  </a:txBody>
                  <a:tcPr/>
                </a:tc>
                <a:extLst>
                  <a:ext uri="{0D108BD9-81ED-4DB2-BD59-A6C34878D82A}">
                    <a16:rowId xmlns:a16="http://schemas.microsoft.com/office/drawing/2014/main" val="1853453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301.88888888889</a:t>
                      </a:r>
                    </a:p>
                  </a:txBody>
                  <a:tcPr/>
                </a:tc>
                <a:extLst>
                  <a:ext uri="{0D108BD9-81ED-4DB2-BD59-A6C34878D82A}">
                    <a16:rowId xmlns:a16="http://schemas.microsoft.com/office/drawing/2014/main" val="1522526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#Fascino125Fi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144.625</a:t>
                      </a:r>
                    </a:p>
                  </a:txBody>
                  <a:tcPr/>
                </a:tc>
                <a:extLst>
                  <a:ext uri="{0D108BD9-81ED-4DB2-BD59-A6C34878D82A}">
                    <a16:rowId xmlns:a16="http://schemas.microsoft.com/office/drawing/2014/main" val="2048077744"/>
                  </a:ext>
                </a:extLst>
              </a:tr>
            </a:tbl>
          </a:graphicData>
        </a:graphic>
      </p:graphicFrame>
      <p:sp>
        <p:nvSpPr>
          <p:cNvPr id="4" name="Text Placeholder 3">
            <a:extLst>
              <a:ext uri="{FF2B5EF4-FFF2-40B4-BE49-F238E27FC236}">
                <a16:creationId xmlns:a16="http://schemas.microsoft.com/office/drawing/2014/main" id="{44DD7F5A-E882-4AFB-93D6-FBB1F98314A3}"/>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8489654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7F62F-CC54-4038-A0CE-1FEF141C4BC2}"/>
              </a:ext>
            </a:extLst>
          </p:cNvPr>
          <p:cNvSpPr>
            <a:spLocks noGrp="1"/>
          </p:cNvSpPr>
          <p:nvPr>
            <p:ph type="title"/>
          </p:nvPr>
        </p:nvSpPr>
        <p:spPr/>
        <p:txBody>
          <a:bodyPr/>
          <a:lstStyle/>
          <a:p>
            <a:r>
              <a:rPr lang="en-US"/>
              <a:t>Instagram Hashtag Detection | La Emilia - 2 of 3</a:t>
            </a:r>
          </a:p>
        </p:txBody>
      </p:sp>
      <p:graphicFrame>
        <p:nvGraphicFramePr>
          <p:cNvPr id="5" name="Table Placeholder 4">
            <a:extLst>
              <a:ext uri="{FF2B5EF4-FFF2-40B4-BE49-F238E27FC236}">
                <a16:creationId xmlns:a16="http://schemas.microsoft.com/office/drawing/2014/main" id="{DD66A5AA-A5CD-4A63-9CBF-F432DE274A9C}"/>
              </a:ext>
            </a:extLst>
          </p:cNvPr>
          <p:cNvGraphicFramePr>
            <a:graphicFrameLocks noGrp="1"/>
          </p:cNvGraphicFramePr>
          <p:nvPr>
            <p:ph type="tbl" sz="quarter" idx="13"/>
            <p:extLst>
              <p:ext uri="{D42A27DB-BD31-4B8C-83A1-F6EECF244321}">
                <p14:modId xmlns:p14="http://schemas.microsoft.com/office/powerpoint/2010/main" val="1630843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72902947"/>
                    </a:ext>
                  </a:extLst>
                </a:gridCol>
                <a:gridCol w="1399032">
                  <a:extLst>
                    <a:ext uri="{9D8B030D-6E8A-4147-A177-3AD203B41FA5}">
                      <a16:colId xmlns:a16="http://schemas.microsoft.com/office/drawing/2014/main" val="528324177"/>
                    </a:ext>
                  </a:extLst>
                </a:gridCol>
                <a:gridCol w="1399032">
                  <a:extLst>
                    <a:ext uri="{9D8B030D-6E8A-4147-A177-3AD203B41FA5}">
                      <a16:colId xmlns:a16="http://schemas.microsoft.com/office/drawing/2014/main" val="3209526871"/>
                    </a:ext>
                  </a:extLst>
                </a:gridCol>
                <a:gridCol w="1399032">
                  <a:extLst>
                    <a:ext uri="{9D8B030D-6E8A-4147-A177-3AD203B41FA5}">
                      <a16:colId xmlns:a16="http://schemas.microsoft.com/office/drawing/2014/main" val="3678527689"/>
                    </a:ext>
                  </a:extLst>
                </a:gridCol>
                <a:gridCol w="1399032">
                  <a:extLst>
                    <a:ext uri="{9D8B030D-6E8A-4147-A177-3AD203B41FA5}">
                      <a16:colId xmlns:a16="http://schemas.microsoft.com/office/drawing/2014/main" val="3814825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389788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#YamahaScooters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152.57142857143</a:t>
                      </a:r>
                    </a:p>
                  </a:txBody>
                  <a:tcPr/>
                </a:tc>
                <a:extLst>
                  <a:ext uri="{0D108BD9-81ED-4DB2-BD59-A6C34878D82A}">
                    <a16:rowId xmlns:a16="http://schemas.microsoft.com/office/drawing/2014/main" val="1575625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#somosCaberg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295.6</a:t>
                      </a:r>
                    </a:p>
                  </a:txBody>
                  <a:tcPr/>
                </a:tc>
                <a:extLst>
                  <a:ext uri="{0D108BD9-81ED-4DB2-BD59-A6C34878D82A}">
                    <a16:rowId xmlns:a16="http://schemas.microsoft.com/office/drawing/2014/main" val="3130869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#cascos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295.6</a:t>
                      </a:r>
                    </a:p>
                  </a:txBody>
                  <a:tcPr/>
                </a:tc>
                <a:extLst>
                  <a:ext uri="{0D108BD9-81ED-4DB2-BD59-A6C34878D82A}">
                    <a16:rowId xmlns:a16="http://schemas.microsoft.com/office/drawing/2014/main" val="3398638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#cascosCaberg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295.6</a:t>
                      </a:r>
                    </a:p>
                  </a:txBody>
                  <a:tcPr/>
                </a:tc>
                <a:extLst>
                  <a:ext uri="{0D108BD9-81ED-4DB2-BD59-A6C34878D82A}">
                    <a16:rowId xmlns:a16="http://schemas.microsoft.com/office/drawing/2014/main" val="1157885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a:t>
                      </a:r>
                    </a:p>
                  </a:txBody>
                  <a:tcPr/>
                </a:tc>
                <a:extLst>
                  <a:ext uri="{0D108BD9-81ED-4DB2-BD59-A6C34878D82A}">
                    <a16:rowId xmlns:a16="http://schemas.microsoft.com/office/drawing/2014/main" val="832257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760.8</a:t>
                      </a:r>
                    </a:p>
                  </a:txBody>
                  <a:tcPr/>
                </a:tc>
                <a:extLst>
                  <a:ext uri="{0D108BD9-81ED-4DB2-BD59-A6C34878D82A}">
                    <a16:rowId xmlns:a16="http://schemas.microsoft.com/office/drawing/2014/main" val="2754674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#ThePowerOfDreams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760.8</a:t>
                      </a:r>
                    </a:p>
                  </a:txBody>
                  <a:tcPr/>
                </a:tc>
                <a:extLst>
                  <a:ext uri="{0D108BD9-81ED-4DB2-BD59-A6C34878D82A}">
                    <a16:rowId xmlns:a16="http://schemas.microsoft.com/office/drawing/2014/main" val="515012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#HondaMotosArgentina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760.8</a:t>
                      </a:r>
                    </a:p>
                  </a:txBody>
                  <a:tcPr/>
                </a:tc>
                <a:extLst>
                  <a:ext uri="{0D108BD9-81ED-4DB2-BD59-A6C34878D82A}">
                    <a16:rowId xmlns:a16="http://schemas.microsoft.com/office/drawing/2014/main" val="2341462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#𝘔𝘪𝘉𝘦𝘯𝘦𝘭𝘭𝘪</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extLst>
                  <a:ext uri="{0D108BD9-81ED-4DB2-BD59-A6C34878D82A}">
                    <a16:rowId xmlns:a16="http://schemas.microsoft.com/office/drawing/2014/main" val="2592215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484.75</a:t>
                      </a:r>
                    </a:p>
                  </a:txBody>
                  <a:tcPr/>
                </a:tc>
                <a:extLst>
                  <a:ext uri="{0D108BD9-81ED-4DB2-BD59-A6C34878D82A}">
                    <a16:rowId xmlns:a16="http://schemas.microsoft.com/office/drawing/2014/main" val="3856994288"/>
                  </a:ext>
                </a:extLst>
              </a:tr>
            </a:tbl>
          </a:graphicData>
        </a:graphic>
      </p:graphicFrame>
      <p:sp>
        <p:nvSpPr>
          <p:cNvPr id="4" name="Text Placeholder 3">
            <a:extLst>
              <a:ext uri="{FF2B5EF4-FFF2-40B4-BE49-F238E27FC236}">
                <a16:creationId xmlns:a16="http://schemas.microsoft.com/office/drawing/2014/main" id="{8B7E8E3E-BF7A-46F2-B0B5-297834CD1E08}"/>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17220875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32248-195E-45D3-8A9D-D68C32F3598D}"/>
              </a:ext>
            </a:extLst>
          </p:cNvPr>
          <p:cNvSpPr>
            <a:spLocks noGrp="1"/>
          </p:cNvSpPr>
          <p:nvPr>
            <p:ph type="title"/>
          </p:nvPr>
        </p:nvSpPr>
        <p:spPr/>
        <p:txBody>
          <a:bodyPr/>
          <a:lstStyle/>
          <a:p>
            <a:r>
              <a:rPr lang="en-US"/>
              <a:t>Instagram Hashtag Detection | La Emilia - 3 of 3</a:t>
            </a:r>
          </a:p>
        </p:txBody>
      </p:sp>
      <p:graphicFrame>
        <p:nvGraphicFramePr>
          <p:cNvPr id="5" name="Table Placeholder 4">
            <a:extLst>
              <a:ext uri="{FF2B5EF4-FFF2-40B4-BE49-F238E27FC236}">
                <a16:creationId xmlns:a16="http://schemas.microsoft.com/office/drawing/2014/main" id="{E528D9AC-EB63-41B3-BE27-34F8E301C340}"/>
              </a:ext>
            </a:extLst>
          </p:cNvPr>
          <p:cNvGraphicFramePr>
            <a:graphicFrameLocks noGrp="1"/>
          </p:cNvGraphicFramePr>
          <p:nvPr>
            <p:ph type="tbl" sz="quarter" idx="13"/>
            <p:extLst>
              <p:ext uri="{D42A27DB-BD31-4B8C-83A1-F6EECF244321}">
                <p14:modId xmlns:p14="http://schemas.microsoft.com/office/powerpoint/2010/main" val="3439222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24676905"/>
                    </a:ext>
                  </a:extLst>
                </a:gridCol>
                <a:gridCol w="1399032">
                  <a:extLst>
                    <a:ext uri="{9D8B030D-6E8A-4147-A177-3AD203B41FA5}">
                      <a16:colId xmlns:a16="http://schemas.microsoft.com/office/drawing/2014/main" val="4001846894"/>
                    </a:ext>
                  </a:extLst>
                </a:gridCol>
                <a:gridCol w="1399032">
                  <a:extLst>
                    <a:ext uri="{9D8B030D-6E8A-4147-A177-3AD203B41FA5}">
                      <a16:colId xmlns:a16="http://schemas.microsoft.com/office/drawing/2014/main" val="1821898770"/>
                    </a:ext>
                  </a:extLst>
                </a:gridCol>
                <a:gridCol w="1399032">
                  <a:extLst>
                    <a:ext uri="{9D8B030D-6E8A-4147-A177-3AD203B41FA5}">
                      <a16:colId xmlns:a16="http://schemas.microsoft.com/office/drawing/2014/main" val="630947626"/>
                    </a:ext>
                  </a:extLst>
                </a:gridCol>
                <a:gridCol w="1399032">
                  <a:extLst>
                    <a:ext uri="{9D8B030D-6E8A-4147-A177-3AD203B41FA5}">
                      <a16:colId xmlns:a16="http://schemas.microsoft.com/office/drawing/2014/main" val="3026475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068478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188.75</a:t>
                      </a:r>
                    </a:p>
                  </a:txBody>
                  <a:tcPr/>
                </a:tc>
                <a:extLst>
                  <a:ext uri="{0D108BD9-81ED-4DB2-BD59-A6C34878D82A}">
                    <a16:rowId xmlns:a16="http://schemas.microsoft.com/office/drawing/2014/main" val="2412166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#FueradeBorda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188.75</a:t>
                      </a:r>
                    </a:p>
                  </a:txBody>
                  <a:tcPr/>
                </a:tc>
                <a:extLst>
                  <a:ext uri="{0D108BD9-81ED-4DB2-BD59-A6C34878D82A}">
                    <a16:rowId xmlns:a16="http://schemas.microsoft.com/office/drawing/2014/main" val="340710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#YamahaSeguros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2750272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#TRK502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469.66666666667</a:t>
                      </a:r>
                    </a:p>
                  </a:txBody>
                  <a:tcPr/>
                </a:tc>
                <a:extLst>
                  <a:ext uri="{0D108BD9-81ED-4DB2-BD59-A6C34878D82A}">
                    <a16:rowId xmlns:a16="http://schemas.microsoft.com/office/drawing/2014/main" val="2141218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#Benellistas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extLst>
                  <a:ext uri="{0D108BD9-81ED-4DB2-BD59-A6C34878D82A}">
                    <a16:rowId xmlns:a16="http://schemas.microsoft.com/office/drawing/2014/main" val="3302808594"/>
                  </a:ext>
                </a:extLst>
              </a:tr>
            </a:tbl>
          </a:graphicData>
        </a:graphic>
      </p:graphicFrame>
      <p:sp>
        <p:nvSpPr>
          <p:cNvPr id="4" name="Text Placeholder 3">
            <a:extLst>
              <a:ext uri="{FF2B5EF4-FFF2-40B4-BE49-F238E27FC236}">
                <a16:creationId xmlns:a16="http://schemas.microsoft.com/office/drawing/2014/main" id="{87F99B8D-BEE2-4A5D-954F-73B00D5D9E93}"/>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62820542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2136</Words>
  <Application>Microsoft Office PowerPoint</Application>
  <PresentationFormat>On-screen Show (4:3)</PresentationFormat>
  <Paragraphs>465</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Reporte Instagram</vt:lpstr>
      <vt:lpstr>Instagram Key Metrics Table | La Emilia</vt:lpstr>
      <vt:lpstr>Instagram Key Metrics Radar | La Emilia</vt:lpstr>
      <vt:lpstr>Instagram Followers Total | La Emilia</vt:lpstr>
      <vt:lpstr>Instagram Followers Change Per Weekday | La Emilia</vt:lpstr>
      <vt:lpstr>Instagram Posts By Hour | La Emilia</vt:lpstr>
      <vt:lpstr>Instagram Interaction Rate By Hour | La Emilia</vt:lpstr>
      <vt:lpstr>Instagram Posts By Weekday | La Emilia</vt:lpstr>
      <vt:lpstr>Instagram Interaction Rate By Weekday | La Emilia</vt:lpstr>
      <vt:lpstr>Instagram Interactions by Post Type | La Emilia</vt:lpstr>
      <vt:lpstr>Instagram Interaction Rate By Post Type | La Emilia</vt:lpstr>
      <vt:lpstr>Instagram Post Type Distribution Per Profile | La Emilia</vt:lpstr>
      <vt:lpstr>Instagram Interactions Distribution | La Emilia</vt:lpstr>
      <vt:lpstr>Instagram Posts Table | La Emilia - 1 of 14</vt:lpstr>
      <vt:lpstr>Instagram Posts Table | La Emilia - 2 of 14</vt:lpstr>
      <vt:lpstr>Instagram Posts Table | La Emilia - 3 of 14</vt:lpstr>
      <vt:lpstr>Instagram Posts Table | La Emilia - 4 of 14</vt:lpstr>
      <vt:lpstr>Instagram Posts Table | La Emilia - 5 of 14</vt:lpstr>
      <vt:lpstr>Instagram Posts Table | La Emilia - 6 of 14</vt:lpstr>
      <vt:lpstr>Instagram Posts Table | La Emilia - 7 of 14</vt:lpstr>
      <vt:lpstr>Instagram Posts Table | La Emilia - 8 of 14</vt:lpstr>
      <vt:lpstr>Instagram Posts Table | La Emilia - 9 of 14</vt:lpstr>
      <vt:lpstr>Instagram Posts Table | La Emilia - 10 of 14</vt:lpstr>
      <vt:lpstr>Instagram Posts Table | La Emilia - 11 of 14</vt:lpstr>
      <vt:lpstr>Instagram Posts Table | La Emilia - 12 of 14</vt:lpstr>
      <vt:lpstr>Instagram Posts Table | La Emilia - 13 of 14</vt:lpstr>
      <vt:lpstr>Instagram Posts Table | La Emilia - 14 of 14</vt:lpstr>
      <vt:lpstr>Instagram Hashtag Detection | La Emilia - 1 of 3</vt:lpstr>
      <vt:lpstr>Instagram Hashtag Detection | La Emilia - 2 of 3</vt:lpstr>
      <vt:lpstr>Instagram Hashtag Detection | La Emilia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2021-01-19T09:27:47Z</dcterms:created>
  <dcterms:modified xsi:type="dcterms:W3CDTF">2021-01-19T09:28:40Z</dcterms:modified>
</cp:coreProperties>
</file>