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4" r:id="rId28"/>
    <p:sldId id="285" r:id="rId29"/>
    <p:sldId id="286" r:id="rId3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1"/>
      <p:bold r:id="rId32"/>
      <p:italic r:id="rId33"/>
      <p:boldItalic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56.170499999999997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31-4AE5-9303-D697A097100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specialized_arg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12.5</c:v>
                </c:pt>
                <c:pt idx="3">
                  <c:v>0</c:v>
                </c:pt>
                <c:pt idx="4">
                  <c:v>44.444400000000002</c:v>
                </c:pt>
                <c:pt idx="5">
                  <c:v>53.482900000000001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531-4AE5-9303-D697A097100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giantargentina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40.720999999999997</c:v>
                </c:pt>
                <c:pt idx="1">
                  <c:v>0</c:v>
                </c:pt>
                <c:pt idx="2">
                  <c:v>12.5</c:v>
                </c:pt>
                <c:pt idx="3">
                  <c:v>0</c:v>
                </c:pt>
                <c:pt idx="4">
                  <c:v>5.5556000000000001</c:v>
                </c:pt>
                <c:pt idx="5">
                  <c:v>5.91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531-4AE5-9303-D697A097100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cannondale.argentina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38.061</c:v>
                </c:pt>
                <c:pt idx="1">
                  <c:v>57.142899999999997</c:v>
                </c:pt>
                <c:pt idx="2">
                  <c:v>12.5</c:v>
                </c:pt>
                <c:pt idx="3">
                  <c:v>33.333300000000001</c:v>
                </c:pt>
                <c:pt idx="4">
                  <c:v>33.333300000000001</c:v>
                </c:pt>
                <c:pt idx="5">
                  <c:v>23.155899999999999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531-4AE5-9303-D697A09710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1938472"/>
        <c:axId val="321937488"/>
      </c:radarChart>
      <c:catAx>
        <c:axId val="321938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937488"/>
        <c:crosses val="autoZero"/>
        <c:auto val="1"/>
        <c:lblAlgn val="ctr"/>
        <c:lblOffset val="100"/>
        <c:noMultiLvlLbl val="0"/>
      </c:catAx>
      <c:valAx>
        <c:axId val="321937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938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44166</c:v>
                </c:pt>
                <c:pt idx="1">
                  <c:v>44167</c:v>
                </c:pt>
                <c:pt idx="2">
                  <c:v>44168</c:v>
                </c:pt>
                <c:pt idx="3">
                  <c:v>44169</c:v>
                </c:pt>
                <c:pt idx="4">
                  <c:v>44170</c:v>
                </c:pt>
                <c:pt idx="5">
                  <c:v>44171</c:v>
                </c:pt>
                <c:pt idx="6">
                  <c:v>44172</c:v>
                </c:pt>
                <c:pt idx="7">
                  <c:v>44173</c:v>
                </c:pt>
                <c:pt idx="8">
                  <c:v>44174</c:v>
                </c:pt>
                <c:pt idx="9">
                  <c:v>44175</c:v>
                </c:pt>
                <c:pt idx="10">
                  <c:v>44176</c:v>
                </c:pt>
                <c:pt idx="11">
                  <c:v>44177</c:v>
                </c:pt>
                <c:pt idx="12">
                  <c:v>44178</c:v>
                </c:pt>
                <c:pt idx="13">
                  <c:v>44179</c:v>
                </c:pt>
                <c:pt idx="14">
                  <c:v>44180</c:v>
                </c:pt>
                <c:pt idx="15">
                  <c:v>44181</c:v>
                </c:pt>
                <c:pt idx="16">
                  <c:v>44182</c:v>
                </c:pt>
                <c:pt idx="17">
                  <c:v>44183</c:v>
                </c:pt>
              </c:numCache>
            </c:numRef>
          </c:cat>
          <c:val>
            <c:numRef>
              <c:f>Sheet1!$B$2:$B$19</c:f>
              <c:numCache>
                <c:formatCode>General</c:formatCode>
                <c:ptCount val="18"/>
                <c:pt idx="8">
                  <c:v>18403</c:v>
                </c:pt>
                <c:pt idx="9">
                  <c:v>18458</c:v>
                </c:pt>
                <c:pt idx="10">
                  <c:v>18621</c:v>
                </c:pt>
                <c:pt idx="11">
                  <c:v>18797</c:v>
                </c:pt>
                <c:pt idx="12">
                  <c:v>18987</c:v>
                </c:pt>
                <c:pt idx="13">
                  <c:v>19188</c:v>
                </c:pt>
                <c:pt idx="14">
                  <c:v>19380</c:v>
                </c:pt>
                <c:pt idx="15">
                  <c:v>19548</c:v>
                </c:pt>
                <c:pt idx="16">
                  <c:v>19776</c:v>
                </c:pt>
                <c:pt idx="17">
                  <c:v>19913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30-428D-BE5F-1EFA40DDEDF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specialized_arg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44166</c:v>
                </c:pt>
                <c:pt idx="1">
                  <c:v>44167</c:v>
                </c:pt>
                <c:pt idx="2">
                  <c:v>44168</c:v>
                </c:pt>
                <c:pt idx="3">
                  <c:v>44169</c:v>
                </c:pt>
                <c:pt idx="4">
                  <c:v>44170</c:v>
                </c:pt>
                <c:pt idx="5">
                  <c:v>44171</c:v>
                </c:pt>
                <c:pt idx="6">
                  <c:v>44172</c:v>
                </c:pt>
                <c:pt idx="7">
                  <c:v>44173</c:v>
                </c:pt>
                <c:pt idx="8">
                  <c:v>44174</c:v>
                </c:pt>
                <c:pt idx="9">
                  <c:v>44175</c:v>
                </c:pt>
                <c:pt idx="10">
                  <c:v>44176</c:v>
                </c:pt>
                <c:pt idx="11">
                  <c:v>44177</c:v>
                </c:pt>
                <c:pt idx="12">
                  <c:v>44178</c:v>
                </c:pt>
                <c:pt idx="13">
                  <c:v>44179</c:v>
                </c:pt>
                <c:pt idx="14">
                  <c:v>44180</c:v>
                </c:pt>
                <c:pt idx="15">
                  <c:v>44181</c:v>
                </c:pt>
                <c:pt idx="16">
                  <c:v>44182</c:v>
                </c:pt>
                <c:pt idx="17">
                  <c:v>44183</c:v>
                </c:pt>
              </c:numCache>
            </c:numRef>
          </c:cat>
          <c:val>
            <c:numRef>
              <c:f>Sheet1!$C$2:$C$19</c:f>
              <c:numCache>
                <c:formatCode>General</c:formatCode>
                <c:ptCount val="18"/>
                <c:pt idx="8">
                  <c:v>35099</c:v>
                </c:pt>
                <c:pt idx="9">
                  <c:v>35139</c:v>
                </c:pt>
                <c:pt idx="10">
                  <c:v>35182</c:v>
                </c:pt>
                <c:pt idx="11">
                  <c:v>35230</c:v>
                </c:pt>
                <c:pt idx="12">
                  <c:v>35271</c:v>
                </c:pt>
                <c:pt idx="13">
                  <c:v>35323</c:v>
                </c:pt>
                <c:pt idx="14">
                  <c:v>35361</c:v>
                </c:pt>
                <c:pt idx="15">
                  <c:v>35403</c:v>
                </c:pt>
                <c:pt idx="16">
                  <c:v>35435</c:v>
                </c:pt>
                <c:pt idx="17">
                  <c:v>35451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830-428D-BE5F-1EFA40DDEDF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giantargentina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44166</c:v>
                </c:pt>
                <c:pt idx="1">
                  <c:v>44167</c:v>
                </c:pt>
                <c:pt idx="2">
                  <c:v>44168</c:v>
                </c:pt>
                <c:pt idx="3">
                  <c:v>44169</c:v>
                </c:pt>
                <c:pt idx="4">
                  <c:v>44170</c:v>
                </c:pt>
                <c:pt idx="5">
                  <c:v>44171</c:v>
                </c:pt>
                <c:pt idx="6">
                  <c:v>44172</c:v>
                </c:pt>
                <c:pt idx="7">
                  <c:v>44173</c:v>
                </c:pt>
                <c:pt idx="8">
                  <c:v>44174</c:v>
                </c:pt>
                <c:pt idx="9">
                  <c:v>44175</c:v>
                </c:pt>
                <c:pt idx="10">
                  <c:v>44176</c:v>
                </c:pt>
                <c:pt idx="11">
                  <c:v>44177</c:v>
                </c:pt>
                <c:pt idx="12">
                  <c:v>44178</c:v>
                </c:pt>
                <c:pt idx="13">
                  <c:v>44179</c:v>
                </c:pt>
                <c:pt idx="14">
                  <c:v>44180</c:v>
                </c:pt>
                <c:pt idx="15">
                  <c:v>44181</c:v>
                </c:pt>
                <c:pt idx="16">
                  <c:v>44182</c:v>
                </c:pt>
                <c:pt idx="17">
                  <c:v>44183</c:v>
                </c:pt>
              </c:numCache>
            </c:numRef>
          </c:cat>
          <c:val>
            <c:numRef>
              <c:f>Sheet1!$D$2:$D$19</c:f>
              <c:numCache>
                <c:formatCode>General</c:formatCode>
                <c:ptCount val="18"/>
                <c:pt idx="8">
                  <c:v>14276</c:v>
                </c:pt>
                <c:pt idx="9">
                  <c:v>14284</c:v>
                </c:pt>
                <c:pt idx="10">
                  <c:v>14299</c:v>
                </c:pt>
                <c:pt idx="11">
                  <c:v>14314</c:v>
                </c:pt>
                <c:pt idx="12">
                  <c:v>14328</c:v>
                </c:pt>
                <c:pt idx="13">
                  <c:v>14342</c:v>
                </c:pt>
                <c:pt idx="14">
                  <c:v>14369</c:v>
                </c:pt>
                <c:pt idx="15">
                  <c:v>14407</c:v>
                </c:pt>
                <c:pt idx="16">
                  <c:v>14427</c:v>
                </c:pt>
                <c:pt idx="17">
                  <c:v>14436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830-428D-BE5F-1EFA40DDEDF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cannondale.argentina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44166</c:v>
                </c:pt>
                <c:pt idx="1">
                  <c:v>44167</c:v>
                </c:pt>
                <c:pt idx="2">
                  <c:v>44168</c:v>
                </c:pt>
                <c:pt idx="3">
                  <c:v>44169</c:v>
                </c:pt>
                <c:pt idx="4">
                  <c:v>44170</c:v>
                </c:pt>
                <c:pt idx="5">
                  <c:v>44171</c:v>
                </c:pt>
                <c:pt idx="6">
                  <c:v>44172</c:v>
                </c:pt>
                <c:pt idx="7">
                  <c:v>44173</c:v>
                </c:pt>
                <c:pt idx="8">
                  <c:v>44174</c:v>
                </c:pt>
                <c:pt idx="9">
                  <c:v>44175</c:v>
                </c:pt>
                <c:pt idx="10">
                  <c:v>44176</c:v>
                </c:pt>
                <c:pt idx="11">
                  <c:v>44177</c:v>
                </c:pt>
                <c:pt idx="12">
                  <c:v>44178</c:v>
                </c:pt>
                <c:pt idx="13">
                  <c:v>44179</c:v>
                </c:pt>
                <c:pt idx="14">
                  <c:v>44180</c:v>
                </c:pt>
                <c:pt idx="15">
                  <c:v>44181</c:v>
                </c:pt>
                <c:pt idx="16">
                  <c:v>44182</c:v>
                </c:pt>
                <c:pt idx="17">
                  <c:v>44183</c:v>
                </c:pt>
              </c:numCache>
            </c:numRef>
          </c:cat>
          <c:val>
            <c:numRef>
              <c:f>Sheet1!$E$2:$E$19</c:f>
              <c:numCache>
                <c:formatCode>General</c:formatCode>
                <c:ptCount val="18"/>
                <c:pt idx="8">
                  <c:v>13370</c:v>
                </c:pt>
                <c:pt idx="9">
                  <c:v>13391</c:v>
                </c:pt>
                <c:pt idx="10">
                  <c:v>13401</c:v>
                </c:pt>
                <c:pt idx="11">
                  <c:v>13408</c:v>
                </c:pt>
                <c:pt idx="12">
                  <c:v>13430</c:v>
                </c:pt>
                <c:pt idx="13">
                  <c:v>13442</c:v>
                </c:pt>
                <c:pt idx="14">
                  <c:v>13452</c:v>
                </c:pt>
                <c:pt idx="15">
                  <c:v>13471</c:v>
                </c:pt>
                <c:pt idx="16">
                  <c:v>13487</c:v>
                </c:pt>
                <c:pt idx="17">
                  <c:v>13493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830-428D-BE5F-1EFA40DDED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1939128"/>
        <c:axId val="321939456"/>
      </c:lineChart>
      <c:dateAx>
        <c:axId val="321939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939456"/>
        <c:crosses val="autoZero"/>
        <c:auto val="1"/>
        <c:lblOffset val="100"/>
        <c:baseTimeUnit val="days"/>
      </c:dateAx>
      <c:valAx>
        <c:axId val="321939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939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201</c:v>
                </c:pt>
                <c:pt idx="1">
                  <c:v>192</c:v>
                </c:pt>
                <c:pt idx="2">
                  <c:v>168</c:v>
                </c:pt>
                <c:pt idx="3">
                  <c:v>142</c:v>
                </c:pt>
                <c:pt idx="4">
                  <c:v>150</c:v>
                </c:pt>
                <c:pt idx="5">
                  <c:v>176</c:v>
                </c:pt>
                <c:pt idx="6">
                  <c:v>190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17-4FF7-BD56-E6584D8BC57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specialized_arg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52</c:v>
                </c:pt>
                <c:pt idx="1">
                  <c:v>38</c:v>
                </c:pt>
                <c:pt idx="2">
                  <c:v>42</c:v>
                </c:pt>
                <c:pt idx="3">
                  <c:v>36</c:v>
                </c:pt>
                <c:pt idx="4">
                  <c:v>30</c:v>
                </c:pt>
                <c:pt idx="5">
                  <c:v>48</c:v>
                </c:pt>
                <c:pt idx="6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617-4FF7-BD56-E6584D8BC57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giantargentina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14</c:v>
                </c:pt>
                <c:pt idx="1">
                  <c:v>27</c:v>
                </c:pt>
                <c:pt idx="2">
                  <c:v>38</c:v>
                </c:pt>
                <c:pt idx="3">
                  <c:v>14</c:v>
                </c:pt>
                <c:pt idx="4">
                  <c:v>12</c:v>
                </c:pt>
                <c:pt idx="5">
                  <c:v>15</c:v>
                </c:pt>
                <c:pt idx="6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617-4FF7-BD56-E6584D8BC57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cannondale.argentina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12</c:v>
                </c:pt>
                <c:pt idx="1">
                  <c:v>10</c:v>
                </c:pt>
                <c:pt idx="2">
                  <c:v>19</c:v>
                </c:pt>
                <c:pt idx="3">
                  <c:v>19</c:v>
                </c:pt>
                <c:pt idx="4">
                  <c:v>8</c:v>
                </c:pt>
                <c:pt idx="5">
                  <c:v>7</c:v>
                </c:pt>
                <c:pt idx="6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617-4FF7-BD56-E6584D8BC5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1568992"/>
        <c:axId val="321564400"/>
      </c:barChart>
      <c:catAx>
        <c:axId val="321568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564400"/>
        <c:crosses val="autoZero"/>
        <c:auto val="1"/>
        <c:lblAlgn val="ctr"/>
        <c:lblOffset val="100"/>
        <c:noMultiLvlLbl val="0"/>
      </c:catAx>
      <c:valAx>
        <c:axId val="321564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568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4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2</c:v>
                </c:pt>
                <c:pt idx="22">
                  <c:v>3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3A9-4653-ACBA-B0ECD37D898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specialized_arg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5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3A9-4653-ACBA-B0ECD37D898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giantargentina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3A9-4653-ACBA-B0ECD37D898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cannondale.argentina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3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3A9-4653-ACBA-B0ECD37D89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1570960"/>
        <c:axId val="321567680"/>
      </c:lineChart>
      <c:catAx>
        <c:axId val="321570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567680"/>
        <c:crosses val="autoZero"/>
        <c:auto val="1"/>
        <c:lblAlgn val="ctr"/>
        <c:lblOffset val="100"/>
        <c:noMultiLvlLbl val="0"/>
      </c:catAx>
      <c:valAx>
        <c:axId val="321567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570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1.7343529780236999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3.2050947434358199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2.15717492300465</c:v>
                </c:pt>
                <c:pt idx="22">
                  <c:v>1.3924414052304599</c:v>
                </c:pt>
                <c:pt idx="23">
                  <c:v>4.3169598580153501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7A-4A58-B136-6BEE687B9FE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specialized_arg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1.9702897318138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1.1675266012738399</c:v>
                </c:pt>
                <c:pt idx="21">
                  <c:v>0</c:v>
                </c:pt>
                <c:pt idx="22">
                  <c:v>1.36361059137041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87A-4A58-B136-6BEE687B9FE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giantargentina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2.8071886319309001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87A-4A58-B136-6BEE687B9FE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cannondale.argentina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1.3550740823468099</c:v>
                </c:pt>
                <c:pt idx="14">
                  <c:v>1.7050107959198899</c:v>
                </c:pt>
                <c:pt idx="15">
                  <c:v>3.5812672176308502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87A-4A58-B136-6BEE687B9F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1564728"/>
        <c:axId val="321565384"/>
      </c:lineChart>
      <c:catAx>
        <c:axId val="321564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565384"/>
        <c:crosses val="autoZero"/>
        <c:auto val="1"/>
        <c:lblAlgn val="ctr"/>
        <c:lblOffset val="100"/>
        <c:noMultiLvlLbl val="0"/>
      </c:catAx>
      <c:valAx>
        <c:axId val="321565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564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2</c:v>
                </c:pt>
                <c:pt idx="2">
                  <c:v>3</c:v>
                </c:pt>
                <c:pt idx="3">
                  <c:v>3</c:v>
                </c:pt>
                <c:pt idx="4">
                  <c:v>4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C6-4A07-A47B-6B45D2CCB8C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specialized_arg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3</c:v>
                </c:pt>
                <c:pt idx="3">
                  <c:v>0</c:v>
                </c:pt>
                <c:pt idx="4">
                  <c:v>2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4C6-4A07-A47B-6B45D2CCB8C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giantargentina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4C6-4A07-A47B-6B45D2CCB8C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cannondale.argentina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3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4C6-4A07-A47B-6B45D2CCB8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1573912"/>
        <c:axId val="321574896"/>
      </c:barChart>
      <c:catAx>
        <c:axId val="321573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574896"/>
        <c:crosses val="autoZero"/>
        <c:auto val="1"/>
        <c:lblAlgn val="ctr"/>
        <c:lblOffset val="100"/>
        <c:noMultiLvlLbl val="0"/>
      </c:catAx>
      <c:valAx>
        <c:axId val="321574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573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2.49678115321711</c:v>
                </c:pt>
                <c:pt idx="1">
                  <c:v>1.0700490656644699</c:v>
                </c:pt>
                <c:pt idx="2">
                  <c:v>2.4411038034589598</c:v>
                </c:pt>
                <c:pt idx="3">
                  <c:v>0.99349270974701598</c:v>
                </c:pt>
                <c:pt idx="4">
                  <c:v>2.6451090928071799</c:v>
                </c:pt>
                <c:pt idx="5">
                  <c:v>2.1348783797891202</c:v>
                </c:pt>
                <c:pt idx="6">
                  <c:v>0.80906148867313898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D4-4937-AB29-819530B54F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specialized_arg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0.96527285613040403</c:v>
                </c:pt>
                <c:pt idx="2">
                  <c:v>1.3276635955587099</c:v>
                </c:pt>
                <c:pt idx="4">
                  <c:v>1.22749822820695</c:v>
                </c:pt>
                <c:pt idx="5">
                  <c:v>1.9702338766831999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D4-4937-AB29-819530B54F3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giantargentina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2">
                  <c:v>2.8071886319309001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AD4-4937-AB29-819530B54F3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cannondale.argentina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1.3550740823468099</c:v>
                </c:pt>
                <c:pt idx="2">
                  <c:v>2.3254659618295999</c:v>
                </c:pt>
                <c:pt idx="4">
                  <c:v>1.7124562579108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AD4-4937-AB29-819530B54F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3168168"/>
        <c:axId val="323169152"/>
      </c:barChart>
      <c:catAx>
        <c:axId val="323168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169152"/>
        <c:crosses val="autoZero"/>
        <c:auto val="1"/>
        <c:lblAlgn val="ctr"/>
        <c:lblOffset val="100"/>
        <c:noMultiLvlLbl val="0"/>
      </c:catAx>
      <c:valAx>
        <c:axId val="323169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168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scottargentina</c:v>
                </c:pt>
                <c:pt idx="1">
                  <c:v>specialized_arg</c:v>
                </c:pt>
                <c:pt idx="2">
                  <c:v>giantargentina</c:v>
                </c:pt>
                <c:pt idx="3">
                  <c:v>cannondale.argentina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1996</c:v>
                </c:pt>
                <c:pt idx="1">
                  <c:v>2975</c:v>
                </c:pt>
                <c:pt idx="2">
                  <c:v>0</c:v>
                </c:pt>
                <c:pt idx="3">
                  <c:v>725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4A-4CA3-B598-D2315625CF0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scottargentina</c:v>
                </c:pt>
                <c:pt idx="1">
                  <c:v>specialized_arg</c:v>
                </c:pt>
                <c:pt idx="2">
                  <c:v>giantargentina</c:v>
                </c:pt>
                <c:pt idx="3">
                  <c:v>cannondale.argentina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829</c:v>
                </c:pt>
                <c:pt idx="1">
                  <c:v>0</c:v>
                </c:pt>
                <c:pt idx="2">
                  <c:v>0</c:v>
                </c:pt>
                <c:pt idx="3">
                  <c:v>481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4A-4CA3-B598-D2315625CF0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scottargentina</c:v>
                </c:pt>
                <c:pt idx="1">
                  <c:v>specialized_arg</c:v>
                </c:pt>
                <c:pt idx="2">
                  <c:v>giantargentina</c:v>
                </c:pt>
                <c:pt idx="3">
                  <c:v>cannondale.argentina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3994</c:v>
                </c:pt>
                <c:pt idx="1">
                  <c:v>672</c:v>
                </c:pt>
                <c:pt idx="2">
                  <c:v>403</c:v>
                </c:pt>
                <c:pt idx="3">
                  <c:v>373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84A-4CA3-B598-D2315625CF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1430416"/>
        <c:axId val="321430744"/>
      </c:barChart>
      <c:catAx>
        <c:axId val="321430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430744"/>
        <c:crosses val="autoZero"/>
        <c:auto val="1"/>
        <c:lblAlgn val="ctr"/>
        <c:lblOffset val="100"/>
        <c:noMultiLvlLbl val="0"/>
      </c:catAx>
      <c:valAx>
        <c:axId val="321430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430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2.6649327552077802</c:v>
                </c:pt>
                <c:pt idx="1">
                  <c:v>1.47954686186503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16-467E-98F4-935F4BF44F4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specialized_arg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1">
                  <c:v>1.1541643190330799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F16-467E-98F4-935F4BF44F4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giantargentina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2.822919585318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F16-467E-98F4-935F4BF44F4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cannondale.argentina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2.7833743750465998</c:v>
                </c:pt>
                <c:pt idx="1">
                  <c:v>1.1372305318955001</c:v>
                </c:pt>
                <c:pt idx="2">
                  <c:v>3.5976065818998002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F16-467E-98F4-935F4BF44F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1419264"/>
        <c:axId val="321426480"/>
      </c:barChart>
      <c:catAx>
        <c:axId val="321419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426480"/>
        <c:crosses val="autoZero"/>
        <c:auto val="1"/>
        <c:lblAlgn val="ctr"/>
        <c:lblOffset val="100"/>
        <c:noMultiLvlLbl val="0"/>
      </c:catAx>
      <c:valAx>
        <c:axId val="321426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419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scottargentina</c:v>
                </c:pt>
                <c:pt idx="1">
                  <c:v>specialized_arg</c:v>
                </c:pt>
                <c:pt idx="2">
                  <c:v>giantargentina</c:v>
                </c:pt>
                <c:pt idx="3">
                  <c:v>cannondale.argentina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D9-4D78-B048-4743AAD0894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scottargentina</c:v>
                </c:pt>
                <c:pt idx="1">
                  <c:v>specialized_arg</c:v>
                </c:pt>
                <c:pt idx="2">
                  <c:v>giantargentina</c:v>
                </c:pt>
                <c:pt idx="3">
                  <c:v>cannondale.argentina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7</c:v>
                </c:pt>
                <c:pt idx="1">
                  <c:v>7</c:v>
                </c:pt>
                <c:pt idx="2">
                  <c:v>0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9D9-4D78-B048-4743AAD0894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scottargentina</c:v>
                </c:pt>
                <c:pt idx="1">
                  <c:v>specialized_arg</c:v>
                </c:pt>
                <c:pt idx="2">
                  <c:v>giantargentina</c:v>
                </c:pt>
                <c:pt idx="3">
                  <c:v>cannondale.argentina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3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9D9-4D78-B048-4743AAD089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1417952"/>
        <c:axId val="321423528"/>
      </c:barChart>
      <c:catAx>
        <c:axId val="321417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423528"/>
        <c:crosses val="autoZero"/>
        <c:auto val="1"/>
        <c:lblAlgn val="ctr"/>
        <c:lblOffset val="100"/>
        <c:noMultiLvlLbl val="0"/>
      </c:catAx>
      <c:valAx>
        <c:axId val="321423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417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scottargentina</c:v>
                </c:pt>
                <c:pt idx="1">
                  <c:v>specialized_arg</c:v>
                </c:pt>
                <c:pt idx="2">
                  <c:v>giantargentina</c:v>
                </c:pt>
                <c:pt idx="3">
                  <c:v>cannondale.argentina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6496</c:v>
                </c:pt>
                <c:pt idx="1">
                  <c:v>3506</c:v>
                </c:pt>
                <c:pt idx="2">
                  <c:v>362</c:v>
                </c:pt>
                <c:pt idx="3">
                  <c:v>1544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CB-457C-B2A2-9A09BD12470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scottargentina</c:v>
                </c:pt>
                <c:pt idx="1">
                  <c:v>specialized_arg</c:v>
                </c:pt>
                <c:pt idx="2">
                  <c:v>giantargentina</c:v>
                </c:pt>
                <c:pt idx="3">
                  <c:v>cannondale.argentina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323</c:v>
                </c:pt>
                <c:pt idx="1">
                  <c:v>141</c:v>
                </c:pt>
                <c:pt idx="2">
                  <c:v>41</c:v>
                </c:pt>
                <c:pt idx="3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6CB-457C-B2A2-9A09BD1247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1425824"/>
        <c:axId val="321426808"/>
      </c:barChart>
      <c:catAx>
        <c:axId val="321425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426808"/>
        <c:crosses val="autoZero"/>
        <c:auto val="1"/>
        <c:lblAlgn val="ctr"/>
        <c:lblOffset val="100"/>
        <c:noMultiLvlLbl val="0"/>
      </c:catAx>
      <c:valAx>
        <c:axId val="321426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425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2FDD3-BED4-42E1-8539-5E6D0AA0F3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7ABD3F-720B-4C3E-BBF6-6FC90C6B418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240846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59DB3-471A-4E4C-89A1-666D1DDE5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Scott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830946-A5EB-4E63-90BC-F334829138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2395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334194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57576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30237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12939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70926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08535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14523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68860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04519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20022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9869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specialized_arg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915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scottargentina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6840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giantargentina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438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cannondale.argentina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76842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6F0AC5-B225-4E21-B3EF-2496A57D43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692927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56287-0C7A-437E-B37F-AD0F6AF4F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5BA6442-0549-43C4-BC9B-8245B783FC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015274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E39247-3BE3-4BBA-8D22-8327A25D24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499C1A-36D8-4186-BEBC-188D212E3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8548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48090-0973-4197-B569-BF4C29D0B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C12AD2-838A-4C7A-AC21-A2B7F5930B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42999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965065-B12A-4959-B793-0939AEB28B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D511DD-86AB-46BE-9358-F81890181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61806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18DA6-ECA0-41AF-81D2-E68BFBF3D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0D4184-35FF-497C-BD64-F30F32DDDD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232475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0FFCBF-3028-4750-BF8C-7B705FE41D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509421-11F6-480C-9FD7-CDE943CC1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9422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90AC0D-B653-45CA-B0A4-E6535226F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3438DA-A474-4AAB-8A2C-5E3E3F5F3C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281040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27C520-9112-4831-B173-87C0D1BECD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1EA43-E46A-459D-8D21-1F8330946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4275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671B7-FBF1-4CDE-BF77-5C098D9CB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D58F23-DE24-418F-98A2-ECDD3CB21F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88227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743468-F039-4729-A651-CC2DAC21E2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A2EDA9-607F-4CF6-9FC9-F658B63CD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342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E147F-29EF-4382-99F3-A98532449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9C6111-8AEA-436A-9CE0-D4ECC5C5E2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374083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2A9C8B-EE43-421B-B3E5-77032AC4FF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8F62D4-6503-4413-91C0-6DBD73FED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4508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9E948F-C57C-48F9-A78F-671A61AB3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4A7D05-7159-4F7A-951D-F02FD491CC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332896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6625C0-7A5F-43D1-8282-9CF731585A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830746-B2CB-4D58-AAEE-F8AB89600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6574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61FA43-3A4F-431A-8E7A-8E6BD15C3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A8D376-FCA1-4A41-8354-6513D6BF6E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498358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041EBD-97A8-42D6-BF19-9D5107F7FB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CED593-90B0-482C-8DFD-762651381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9814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D7E50-7E61-4B3D-8AE7-1CD4B7A70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7F1833-BEE7-405B-AED9-AE56B5E643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020592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C2728E-69BD-4442-A9B5-5F75488D05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61BC66-C4CF-4291-857B-26DFDC4DE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2010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DDB4D-29C6-40E4-8AC4-BE9C470EE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3DAAC9-AA8C-48F0-ABAE-945157819C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96445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899652-D7EC-40B1-A024-6100935316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A8F3BE-243C-48C1-BC6A-FF9E8B6A8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10057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82667-F9C2-4E32-B3D3-CDD59257F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27BF1B-4975-46F5-B6F3-E0D07D00BE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36387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BD4081-338D-4B14-B8D4-9CC94D5CEF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42CAEA-A5B8-4304-9D1D-ECDAEC449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8959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DA76B-DDCB-472F-B84D-B99D08591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CCE22B-07D0-449C-835B-7487C62F15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4333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799323099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339096307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8754158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0321065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2857162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55438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951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scottargentina - 2020-12-11 21:45:47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 presentamos la Spark RC 900 Team Issue AXS.
✅ Cuadro en fibra de carbono HMF
✅ 11,3 kilos
✅ Rock Shox de 110mm
✅ Fox. mide Evol 100mm atrás
✅ Twin Loc 
⚙️12 velocidades sin cables SRAM
✅ Componentes Syncros
#SCOTTargentina
#SCOTTbikes
#Syncros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https://scontent-iad3-1.cdninstagram.com/v/t51.29350-15/130110912_131806185247475_278358456644401280_n.jpg?_nc_cat=102&amp;ccb=2&amp;_nc_sid=8ae9d6&amp;_nc_ohc=_wM9Q_p8tOAAX_kvHSJ&amp;_nc_ht=scontent-iad3-1.cdninstagram.com&amp;oh=57adae704096f6ffd5f2aa182f60238a&amp;oe=600309E6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4.3821 %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48405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7C569E-6BD9-4C79-9709-541FC19FE2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16405998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CC38A-E3FE-42A0-9F92-FA7445C0F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F96DAF-D328-4660-B9F5-B1DCEF0145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29801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1606881447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44667400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6092097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8427971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0207334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391166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653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scottargentina - 2020-12-14 23:36:08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Poné en tus manos el cuadro rígido líder del mercado.
Conocé la Scale RC 900 Team Issue 
✅ Cuadro en fibra de carbono HMF
✅ 10 kilos
✅ Rock Shox SID SL Select RL Air 15x110mm
✅ Ride Loc Remote de 2 modos
✅ Componentes de carbono Syncros
⚙️12 velocidades sin cables SRAM Eagle AXS
✅ Ruedas Syncros Silverton 2.0TR
#SCOTTargentina
#SCOTTbikes
#Syncros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131485825_3586978428050462_3626105860412921204_n.jpg?_nc_cat=107&amp;ccb=2&amp;_nc_sid=8ae9d6&amp;_nc_ohc=35Bs_rsgGCYAX-nZKt9&amp;_nc_ht=scontent-iad3-1.cdninstagram.com&amp;oh=08e6e69fc138ca36b6b0ef3c0dd28991&amp;oe=60018B4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01747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C6DAEC-23C4-4378-AE24-67B60E44E0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18202037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32619-5632-422B-8536-ADADA4892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349750-52F8-4FB1-904B-525A92B456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82341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2678652870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276202618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9020761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6676725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1221277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361559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907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cannondale.argentina - 2020-12-09 15:28:36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¿Cuál elegirías vos? Decisiones difíciles... 😉 #RideCannondale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https://scontent.cdninstagram.com/v/t51.2885-15/sh0.08/e35/s640x640/130299487_3615623805153127_3729470153460870864_n.jpg?_nc_ht=scontent.cdninstagram.com&amp;_nc_cat=107&amp;_nc_ohc=pakn_c1qfTQAX_ild8k&amp;tp=1&amp;oh=9b82f8cae24f6b5408d95b4093bff36d&amp;oe=5FDEF402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3.5976 %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514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scottargentina - 2020-12-09 22:12:42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Conocé en detalle la Scale 970 Red, ahora de #ProducciónNacional
Cuadro Boost de aleación 6061 Scale, Ride Loc de 2 posiciones, SRAM SX de 12 velocidades, frenos Shimano y llantas Syncros con cubiertas Maxxis Rekon Race.
Conseguila en todos nuestros distribuidores. Link en bio.
#SCOTTargentina
#SCOTTbikes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130161221_210879810565828_1565194495792339927_n.jpg?_nc_cat=101&amp;ccb=2&amp;_nc_sid=8ae9d6&amp;_nc_ohc=vMRASi5XUIwAX_XPCE0&amp;_nc_ht=scontent-iad3-1.cdninstagram.com&amp;oh=d30290c00275217c1eba6a7d3f90ab4d&amp;oe=6003900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3.4668 %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317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288126-8F13-43BC-9C40-2EF385B531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5048644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F7845-8F19-49F4-A873-BD053192C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- 4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23F006-B81E-42A1-AC3A-5457B84475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09780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3829572301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235244021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1447217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9291926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0737237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95435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7215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giantargentina - 2020-12-09 19:06:32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Todo nuevo desafío viene acompañado de nuevos obstáculos que deberás aprender a superar 🎯. Cuando un imprevisto quiera sacarte del camino, demostrá que estás a la altura y equipado con lo necesario para continuar 💪.
⠀⠀⠀⠀⠀⠀⠀⠀⠀⠀⠀⠀⠀⠀⠀⠀⠀⠀
Los nuevos combos de herramientas y accesorios 𝗤𝗨𝗜𝗖𝗞 𝗙𝗜𝗫 de Giant traen todo lo que necesitás para no abandonar el recorrido. Ya sea en ruta, senderos o en tus paseos de fin de semana, hay un kit que se adapta a tu aventura 🛠️.
⠀⠀⠀⠀⠀⠀⠀⠀⠀⠀⠀⠀⠀⠀⠀⠀⠀⠀
#QuickFixCombo #RideUnleashed #RideGiantArgentina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bru2-1.cdninstagram.com/v/t51.29350-15/129739488_178096550652793_7911353582254436208_n.jpg?_nc_cat=110&amp;ccb=2&amp;_nc_sid=8ae9d6&amp;_nc_ohc=cGlU_gzb89AAX8XROwr&amp;_nc_ht=scontent-bru2-1.cdninstagram.com&amp;oh=552d8bcca4c4bbfca5da210090c2290a&amp;oe=60017695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2.8229 %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179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0C23B3-5293-43D9-BB5D-BCD52A73AC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8555866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91AD9-740A-4801-B094-3435B28E8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- 5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6B6325-9591-4E3B-A669-9BD9FF6188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17487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3921199574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84629438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77572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2005801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8292951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408213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945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cannondale.argentina - 2020-12-11 14:26:40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😍 Viernes, estamos enamorados. 🔥
#RideCannondale #SuperSixEvo
📷: jacklongley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130598894_199228155198497_3958674776835433052_n.jpg?_nc_cat=108&amp;ccb=2&amp;_nc_sid=8ae9d6&amp;_nc_ohc=SyoOskSP78cAX-Ul5jV&amp;_nc_ht=scontent-iad3-1.cdninstagram.com&amp;oh=2327bbc7d677aa3de6ed3013388be981&amp;oe=6002DD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2.7834 %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873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scottargentina - 2020-12-16 00:21:13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Conocé las diferencias entre dos de nuestros modelos Scale #ProducciónNacional
#SCOTTargentina
#SCOTTbikes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131275399_842767129858276_5473099848932995194_n.jpg?_nc_cat=106&amp;ccb=2&amp;_nc_sid=8ae9d6&amp;_nc_ohc=tQFzlisZmLcAX8zDVFz&amp;_nc_ht=scontent-iad3-1.cdninstagram.com&amp;oh=ff82b2fa6753274fe9a801748013e560&amp;oe=600247C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2.1895 %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8134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6DDE48-4C05-4CFA-8B86-C05ED6A500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5387968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4E981-BFBC-4623-B489-788C116A9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- 6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0BA1D5-A3A7-4CE2-928E-365F247922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43651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3636226433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366815116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4084968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027296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9357886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103507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6158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specialized_arg - 2020-12-11 20:39:59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cita que nunca puede fallar 🚲❤️
⁠⠀
#IamSpecialized #SpecializedArgentina #Specialized
 📸 rachel.olzer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https://scontent-iad3-1.cdninstagram.com/v/t51.2885-15/130296205_118143436787689_6311507631873291505_n.jpg?_nc_cat=104&amp;ccb=2&amp;_nc_sid=8ae9d6&amp;_nc_ohc=ewaWntd0HPkAX_dpwHA&amp;_nc_ht=scontent-iad3-1.cdninstagram.com&amp;oh=5cbd1febb155c14a4e1611de283b2191&amp;oe=60009E5A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1.9698 %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239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scottargentina - 2020-12-14 00:12:26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 vos, ¿Con quién saliste este fin de semana?
Etiquetalo.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131005842_139745857920203_2794304230583084273_n.jpg?_nc_cat=104&amp;ccb=2&amp;_nc_sid=8ae9d6&amp;_nc_ohc=wo2TwuJFYIgAX-keAp1&amp;_nc_ht=scontent-iad3-1.cdninstagram.com&amp;oh=4829aa9bcb413685808506b4f4179fd2&amp;oe=60014E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1.9283 %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97139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30DB91-0B7C-42F5-93DB-E338FF1F3D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11074833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0ECC0-6321-4A7D-87A8-09375C4AA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- 7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6B6E6A-DFF5-4346-8506-680F6C3C41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26482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33905709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3397994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6379196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3070622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2327694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038241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255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scottargentina - 2020-12-09 00:17:01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#AskTessa 
¿Cómo ajustar la suspensión neumática?
La presión de la suspensión depende del peso del ciclista. Por ejemplo: si vas a llevar una mochila pesada en la espalda, regulá la horquilla con todo el peso encima.
Encontrá más detalles en #AskTessa . Link en bio.
#SCOTTargentina 
#SCOTTbikes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129760558_215259129979968_4700778362761932262_n.jpg?_nc_cat=107&amp;ccb=2&amp;_nc_sid=8ae9d6&amp;_nc_ohc=SuV68F9u_rwAX9qWuJr&amp;_nc_ht=scontent-iad3-1.cdninstagram.com&amp;oh=419125bbc2be71992c6d3f62b8921d98&amp;oe=600166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1.8312 %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7862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cannondale.argentina - 2020-12-14 13:01:06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💬 "Ella y yo nos entendemos, aunque me ha dado muy duro también me ha dado muchas alegrías", rigobertouran efprocycling #RideCannondale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130993952_389849965600981_2764047429851028047_n.jpg?_nc_cat=107&amp;ccb=2&amp;_nc_sid=8ae9d6&amp;_nc_ohc=W_bTgh3nJkwAX-eX__c&amp;_nc_ht=scontent-iad3-1.cdninstagram.com&amp;oh=531275a5390c04ee56c7e96e8fe99b48&amp;oe=60029D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1.3540 %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38817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28BACC-876D-48FF-9A7D-487400E717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18821682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4CCF3-8DB0-4A7D-A417-F07118D16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- 8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DF372C-0332-4ED1-8F47-8B41F391EF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29410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2160685647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109051914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7938787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5465188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6848562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496862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6934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specialized_arg - 2020-12-09 20:40:55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Desde que existen los asientos, las mujeres han tenido problemas con ellos. Y desde Specialized, ante un problema, buscamos una solución. Por eso tras mucho tiempo de estudios y pruebas desarrollamos la tecnología MIMIC, que nos permite crear asientos que se adaptan perfectamente a tu cuerpo, dándote el soporte que necesitás.
El Specialized Power Mimic es un asiento confortable y de alto rendimiento, diseñado para ayudarte a lograr tu mejor desempeño, disfrutando a pleno de lo que más te gusta🚴‍♀️..
🔺 Encontrá el Specialized Power Mimic en nuestras tiendas autorizadas🔺
#iamspecialized #specialized #specializedargentina #specializedpowermimic #powermimic #mimic #bodygeometry 
📸  a_pinch_of_salt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https://scontent-iad3-1.cdninstagram.com/v/t51.2885-15/129790833_139312237728777_7793722919290922775_n.jpg?_nc_cat=111&amp;ccb=2&amp;_nc_sid=8ae9d6&amp;_nc_ohc=KYkz7MRkg00AX8NVyMC&amp;_nc_ht=scontent-iad3-1.cdninstagram.com&amp;oh=8ac252116ca758f5fd4cb9c5316be5cb&amp;oe=60024BE5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5611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B559F3-13F7-4CEA-A093-2CDE2F8FFF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21910643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BDE21-6080-41E1-9C2D-7F852E16F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- 9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2A0682-8AD5-4EC5-99B4-3D72264089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73037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3065554648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78748638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7570801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1575585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4937821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965227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760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scottargentina - 2020-12-18 00:13:24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Revisá la presión de tus cubiertas de forma regular. Incluso, probá modificando la presión de acuerdo al recorrido que vayas a realizar. Siempre usá manómetro. Aprendé a conocer tu bicicleta según la presión que lleve.
#AskTessa
#SCOTTbikes
#SCOTTargentina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131388933_1954652131367243_2796175364611639027_n.jpg?_nc_cat=106&amp;ccb=2&amp;_nc_sid=8ae9d6&amp;_nc_ohc=tVuGEZLKOWAAX8kZNL4&amp;_nc_ht=scontent-iad3-1.cdninstagram.com&amp;oh=492c1c0d23921d3eba3c11938bb708f8&amp;oe=600218C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6955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scottargentina - 2020-12-12 22:18:27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#NoShortcuts 
¿Cuál es tu próxima meta? Contanos.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130838637_203711097998763_7333656312632748867_n.jpg?_nc_cat=105&amp;ccb=2&amp;_nc_sid=8ae9d6&amp;_nc_ohc=HeeiI2N8xewAX9NF0HI&amp;_nc_ht=scontent-iad3-1.cdninstagram.com&amp;oh=72e24ac3d71540d4fc61a90b13a3570d&amp;oe=6001A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1.0853 %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5620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383773-B87D-438D-9DE5-8D13C3E923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41667932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C5BA3D-D23A-4B9D-9530-AA436749A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- 10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EB940E-0301-434A-A0B4-B7863863F3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35531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1162015694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312545583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9354514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4846646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615147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964370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6006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cannondale.argentina - 2020-12-16 14:21:53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 cyclingweeklymagazine anunció sus premios "Editor's Choice Awards 2020"  y la #SuperSix EVO es la única bicicleta que gana por segundo año consecutivo. ¡Espectacular! ☝ #RideCannondale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131314554_2535834709874654_7754441511366846575_n.jpg?_nc_cat=108&amp;ccb=2&amp;_nc_sid=8ae9d6&amp;_nc_ohc=XoJGg8zgYTIAX9G3bSi&amp;_nc_oc=AQkTPVb9CnlNumMlZ1hRMdfedfSEcduZuG7xogNLUZEoOuardCg6Ejrzb9yZT95DRjc&amp;_nc_ht=scontent-iad3-1.cdninstagram.com&amp;oh=b9376cf420a43addfd617275cf030332&amp;oe=6000AC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96416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9B762C-0A3D-4687-B842-058356FC55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26340127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F88A9-9DCB-4DB9-82B6-46CDAE286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- 11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9DEAEB-D94F-4993-98D1-11E83FD2ED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86148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1550330323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269591321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8107066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6643978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9446346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219780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0149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specialized_arg - 2020-12-16 20:10:34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gen ciclista que nos une es el compañerismo, el desear ser cada día más y que todo aquel que se sume a esta comunidad tenga la mejor experiencia a la hora de pedalear🙌.
Pero para lograr la mejor experiencia todos los componentes y accesorios que usamos tienen que brindarnos confort y maximizar nuestro rendimiento.
Por eso hoy te presentamos nuestras zapatillas Expert XC, diseñadas para que al usarlas te eleves a otro nivel💪.
Su construcción Body Geometry de suela y plantillas, ergonómicamente diseñadas y científicamente comprobadas, te permitirá aumentar la transferencia de fuerza, haciendo más eficiente el pedaleo, y a su vez reducir la posibilidad de lesiones, ya que optimiza el alineamiento de cadera, rodilla y pie.
👉  Encontrá toda la linea de nuestras zapatillas de MTB en nuestras tiendas autorizadas.
#IamSpecialized #SpecializedArgentina #SpecializedExpertXC #ExpertXc #MtbShoes #SpecializedShoes 
📷  pfbmexico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https://scontent-iad3-1.cdninstagram.com/v/t51.2885-15/131203854_721191055482994_6626907182915262412_n.jpg?_nc_cat=105&amp;ccb=2&amp;_nc_sid=8ae9d6&amp;_nc_ohc=8qwiyoMToaEAX_jzRnP&amp;_nc_ht=scontent-iad3-1.cdninstagram.com&amp;oh=ca00a8cbcf3de1aaced2cf5eb59834e4&amp;oe=6002FDA8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29174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FA49B7-E799-4C68-AE7F-8E6E12CB1C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24081495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909F4-40F2-4720-B4A7-24D4ADFE0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- 12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564640-0E27-4A52-95C8-E95614B4CA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31971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1558359047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400012435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8523279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3990185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0971662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070296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3938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scottargentina - 2020-12-17 00:41:24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Vos podés usar el mismo manillar que Nino Schurter. Un Campeonato del Mundo y una general de la Copa del Mundo son algunos de los logros de Nino utilizando el Fraser iC Special Edition, fabricado en fibra de carbono. 
Es extremandamente liviano gracias a que está confeccionado en una sola pieza.
#Syncros
#SCOTTargentina
nschurter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131347187_220177936181887_4704300747325505431_n.jpg?_nc_cat=108&amp;ccb=2&amp;_nc_sid=8ae9d6&amp;_nc_ohc=FOAU6N1Z8asAX9JdFx0&amp;_nc_ht=scontent-iad3-1.cdninstagram.com&amp;oh=84d5339e374bfab8c905fa28325e1a4d&amp;oe=60016974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201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scottargentina - 2020-12-10 22:44:20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¿Querés conocer las principales diferencias entre dos de nuestros modelos de infladores? Acá te las contamos.
#SCOTTargentina
#Syncros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130982608_136692681564991_8707654073326403000_n.jpg?_nc_cat=105&amp;ccb=2&amp;_nc_sid=8ae9d6&amp;_nc_ohc=RN8wvV7KJ0QAX9lM3tH&amp;_nc_ht=scontent-iad3-1.cdninstagram.com&amp;oh=2ef5898feb6e93b09b1cb17dc1c65ea5&amp;oe=6000FC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23486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C5AC0A-95AB-4FF3-BEAB-937464434F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25365805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7F0DB-B62A-46C5-8E72-1B894AD7D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- 13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CA1958-DC69-4A4D-B34F-40B2ACDA77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99695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97360719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294786222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5204942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0806623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204894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755019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131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specialized_arg - 2020-12-14 20:33:58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Vayas adonde vayas, si es en bici siempre es mejor.
#VamosEnBici 
#IamSpecialized #SpecializedArgentina #Specialized #Commuter 
#Sirrus #SpecializedSirrus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https://scontent-iad3-1.cdninstagram.com/v/t51.2885-15/131377724_433208401190677_6346968066477476872_n.jpg?_nc_cat=101&amp;ccb=2&amp;_nc_sid=8ae9d6&amp;_nc_ohc=lWVCVG9umOsAX9zFyyP&amp;_nc_ht=scontent-iad3-1.cdninstagram.com&amp;oh=508040e1ca560f4410cf673ac187d35f&amp;oe=60014784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8636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cannondale.argentina - 2020-12-02 14:36:41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📢 ¡La #SystemSix de rigobertouran del #TDF te espera! No te pierdas esta oportunidad única de ganar la bicicleta del maestro colombiano del efprocycling, idéntica a la que rodó por Champs Elysees con su número de carrera y su autógrafo. 
Hacé click en el link de nuestra bio y enterate como ganartela. 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128665600_386979309208867_3069506748628281759_n.jpg?_nc_cat=110&amp;ccb=2&amp;_nc_sid=8ae9d6&amp;_nc_ohc=MANtMXj1EAkAX_fhCvb&amp;_nc_ht=scontent-iad3-1.cdninstagram.com&amp;oh=92864f8bf58a53f7b1b1d603c73c9316&amp;oe=6000C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35959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09032D-3A4D-4561-8263-0444DBE798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12234581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370D1-FF21-4F87-A582-2FA5264B7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Scott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F675A1-000C-4EA4-A9DC-B26D78BC2D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44298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4651637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30451854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30853820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54301035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5634796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218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#SCOTTargentina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370.9375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390.3125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3701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#SCOTTbikes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403.78571428571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21.071428571429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424.85714285714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9642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#Syncros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9307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#RideCannondale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7143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#iamspecialized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705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#specializedargentina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2143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#IamSpecialized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9495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#SpecializedArgentina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0014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#ProducciónNacional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622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#Specialized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41269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3C7E3A-D9D5-4DF9-9792-29EA31AE1F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23673286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1E06B-6DCE-408C-A6E0-1D60CF4B1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Scott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D1E6DB-1E41-4ECC-A4CF-5A51B93478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8938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74952781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32031955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14938101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05325252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9871537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1128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#AskTessa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6685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#specialized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1204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#ModoTurbo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3401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#PedaleaSeguro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442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#specializedechelon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001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#mips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732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#specializedhelmets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5537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#ANGi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875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#specializedride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0756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#specializedrideapp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26625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9E38E8-E673-40A4-89DB-85186BAE3B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23757807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473D9-582C-443C-A720-00E0CBDE5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Scott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3FFE92-3EF4-43BA-9B13-3D1931CF6B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36707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64865314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32499211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38078475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569855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5500168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0351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#angi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5772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#strava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466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#pedaleaseguro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002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#diadelciclista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665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#diadelciclistaargentina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14115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DC292E-11CF-4BC1-8217-F4B12A3E33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28553020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2139</Words>
  <Application>Microsoft Office PowerPoint</Application>
  <PresentationFormat>On-screen Show (4:3)</PresentationFormat>
  <Paragraphs>457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quintly_template</vt:lpstr>
      <vt:lpstr>Reporte Instagram</vt:lpstr>
      <vt:lpstr>Instagram Key Metrics Table | Scott</vt:lpstr>
      <vt:lpstr>Instagram Key Metrics Radar | Scott</vt:lpstr>
      <vt:lpstr>Instagram Followers Total | Scott</vt:lpstr>
      <vt:lpstr>Instagram Followers Change Per Weekday | Scott</vt:lpstr>
      <vt:lpstr>Instagram Posts By Hour | Scott</vt:lpstr>
      <vt:lpstr>Instagram Interaction Rate By Hour | Scott</vt:lpstr>
      <vt:lpstr>Instagram Posts By Weekday | Scott</vt:lpstr>
      <vt:lpstr>Instagram Interaction Rate By Weekday | Scott</vt:lpstr>
      <vt:lpstr>Instagram Interactions by Post Type | Scott</vt:lpstr>
      <vt:lpstr>Instagram Interaction Rate By Post Type | Scott</vt:lpstr>
      <vt:lpstr>Instagram Post Type Distribution Per Profile | Scott</vt:lpstr>
      <vt:lpstr>Instagram Interactions Distribution | Scott</vt:lpstr>
      <vt:lpstr>Instagram Posts Table | Scott - 1 of 13</vt:lpstr>
      <vt:lpstr>Instagram Posts Table | Scott - 2 of 13</vt:lpstr>
      <vt:lpstr>Instagram Posts Table | Scott - 3 of 13</vt:lpstr>
      <vt:lpstr>Instagram Posts Table | Scott - 4 of 13</vt:lpstr>
      <vt:lpstr>Instagram Posts Table | Scott - 5 of 13</vt:lpstr>
      <vt:lpstr>Instagram Posts Table | Scott - 6 of 13</vt:lpstr>
      <vt:lpstr>Instagram Posts Table | Scott - 7 of 13</vt:lpstr>
      <vt:lpstr>Instagram Posts Table | Scott - 8 of 13</vt:lpstr>
      <vt:lpstr>Instagram Posts Table | Scott - 9 of 13</vt:lpstr>
      <vt:lpstr>Instagram Posts Table | Scott - 10 of 13</vt:lpstr>
      <vt:lpstr>Instagram Posts Table | Scott - 11 of 13</vt:lpstr>
      <vt:lpstr>Instagram Posts Table | Scott - 12 of 13</vt:lpstr>
      <vt:lpstr>Instagram Posts Table | Scott - 13 of 13</vt:lpstr>
      <vt:lpstr>Instagram Hashtag Detection | Scott - 1 of 3</vt:lpstr>
      <vt:lpstr>Instagram Hashtag Detection | Scott - 2 of 3</vt:lpstr>
      <vt:lpstr>Instagram Hashtag Detection | Scott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2020-12-18T16:34:00Z</dcterms:created>
  <dcterms:modified xsi:type="dcterms:W3CDTF">2020-12-18T16:34:57Z</dcterms:modified>
</cp:coreProperties>
</file>