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5" r:id="rId29"/>
    <p:sldId id="286" r:id="rId30"/>
    <p:sldId id="287" r:id="rId3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2"/>
      <p:bold r:id="rId33"/>
      <p:italic r:id="rId34"/>
      <p:boldItalic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</c:numCache>
            </c:numRef>
          </c:cat>
          <c:val>
            <c:numRef>
              <c:f>Sheet1!$B$2:$B$19</c:f>
              <c:numCache>
                <c:formatCode>General</c:formatCode>
                <c:ptCount val="18"/>
                <c:pt idx="9">
                  <c:v>248682</c:v>
                </c:pt>
                <c:pt idx="10">
                  <c:v>248993</c:v>
                </c:pt>
                <c:pt idx="11">
                  <c:v>249772</c:v>
                </c:pt>
                <c:pt idx="12">
                  <c:v>250577</c:v>
                </c:pt>
                <c:pt idx="13">
                  <c:v>251279</c:v>
                </c:pt>
                <c:pt idx="14">
                  <c:v>251934</c:v>
                </c:pt>
                <c:pt idx="15">
                  <c:v>252490</c:v>
                </c:pt>
                <c:pt idx="16">
                  <c:v>252977</c:v>
                </c:pt>
                <c:pt idx="17">
                  <c:v>253247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775-48DE-A0F2-7F36638144E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</c:numCache>
            </c:numRef>
          </c:cat>
          <c:val>
            <c:numRef>
              <c:f>Sheet1!$C$2:$C$19</c:f>
              <c:numCache>
                <c:formatCode>General</c:formatCode>
                <c:ptCount val="18"/>
                <c:pt idx="9">
                  <c:v>84414</c:v>
                </c:pt>
                <c:pt idx="10">
                  <c:v>84422</c:v>
                </c:pt>
                <c:pt idx="11">
                  <c:v>84433</c:v>
                </c:pt>
                <c:pt idx="12">
                  <c:v>84444</c:v>
                </c:pt>
                <c:pt idx="13">
                  <c:v>84464</c:v>
                </c:pt>
                <c:pt idx="14">
                  <c:v>84482</c:v>
                </c:pt>
                <c:pt idx="15">
                  <c:v>84497</c:v>
                </c:pt>
                <c:pt idx="16">
                  <c:v>84516</c:v>
                </c:pt>
                <c:pt idx="17">
                  <c:v>84519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775-48DE-A0F2-7F36638144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4478624"/>
        <c:axId val="314476984"/>
      </c:lineChart>
      <c:dateAx>
        <c:axId val="314478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476984"/>
        <c:crosses val="autoZero"/>
        <c:auto val="1"/>
        <c:lblOffset val="100"/>
        <c:baseTimeUnit val="days"/>
      </c:dateAx>
      <c:valAx>
        <c:axId val="314476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478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A2-455F-A9B9-367A22BD016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33.374099999999999</c:v>
                </c:pt>
                <c:pt idx="1">
                  <c:v>23.076899999999998</c:v>
                </c:pt>
                <c:pt idx="2">
                  <c:v>3.7505999999999999</c:v>
                </c:pt>
                <c:pt idx="3">
                  <c:v>100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FA2-455F-A9B9-367A22BD01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9760440"/>
        <c:axId val="319756176"/>
      </c:radarChart>
      <c:catAx>
        <c:axId val="319760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756176"/>
        <c:crosses val="autoZero"/>
        <c:auto val="1"/>
        <c:lblAlgn val="ctr"/>
        <c:lblOffset val="100"/>
        <c:noMultiLvlLbl val="0"/>
      </c:catAx>
      <c:valAx>
        <c:axId val="319756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760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</c:numCache>
            </c:numRef>
          </c:cat>
          <c:val>
            <c:numRef>
              <c:f>Sheet1!$B$2:$B$19</c:f>
              <c:numCache>
                <c:formatCode>General</c:formatCode>
                <c:ptCount val="1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2.4112169813974599E-2</c:v>
                </c:pt>
                <c:pt idx="11">
                  <c:v>0</c:v>
                </c:pt>
                <c:pt idx="12">
                  <c:v>0</c:v>
                </c:pt>
                <c:pt idx="13">
                  <c:v>0.105209462475292</c:v>
                </c:pt>
                <c:pt idx="14">
                  <c:v>1.37119146602227E-2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A39-4760-B858-ACFA5787882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</c:numCache>
            </c:numRef>
          </c:cat>
          <c:val>
            <c:numRef>
              <c:f>Sheet1!$C$2:$C$19</c:f>
              <c:numCache>
                <c:formatCode>General</c:formatCode>
                <c:ptCount val="1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2.0129301158026899E-2</c:v>
                </c:pt>
                <c:pt idx="14">
                  <c:v>2.6043824654031499E-2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A39-4760-B858-ACFA578788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9763064"/>
        <c:axId val="319763720"/>
      </c:lineChart>
      <c:dateAx>
        <c:axId val="319763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763720"/>
        <c:crosses val="autoZero"/>
        <c:auto val="1"/>
        <c:lblOffset val="100"/>
        <c:baseTimeUnit val="days"/>
      </c:dateAx>
      <c:valAx>
        <c:axId val="319763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763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702</c:v>
                </c:pt>
                <c:pt idx="1">
                  <c:v>655</c:v>
                </c:pt>
                <c:pt idx="2">
                  <c:v>556</c:v>
                </c:pt>
                <c:pt idx="3">
                  <c:v>487</c:v>
                </c:pt>
                <c:pt idx="4">
                  <c:v>291</c:v>
                </c:pt>
                <c:pt idx="5">
                  <c:v>779</c:v>
                </c:pt>
                <c:pt idx="6">
                  <c:v>805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86-4D42-AEE7-5A64BE1C8DF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20</c:v>
                </c:pt>
                <c:pt idx="1">
                  <c:v>18</c:v>
                </c:pt>
                <c:pt idx="2">
                  <c:v>15</c:v>
                </c:pt>
                <c:pt idx="3">
                  <c:v>19</c:v>
                </c:pt>
                <c:pt idx="4">
                  <c:v>6</c:v>
                </c:pt>
                <c:pt idx="5">
                  <c:v>11</c:v>
                </c:pt>
                <c:pt idx="6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86-4D42-AEE7-5A64BE1C8D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0705648"/>
        <c:axId val="320709256"/>
      </c:barChart>
      <c:catAx>
        <c:axId val="320705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709256"/>
        <c:crosses val="autoZero"/>
        <c:auto val="1"/>
        <c:lblAlgn val="ctr"/>
        <c:lblOffset val="100"/>
        <c:noMultiLvlLbl val="0"/>
      </c:catAx>
      <c:valAx>
        <c:axId val="320709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705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</c:numCache>
            </c:numRef>
          </c:cat>
          <c:val>
            <c:numRef>
              <c:f>Sheet1!$B$2:$B$19</c:f>
              <c:numCache>
                <c:formatCode>General</c:formatCode>
                <c:ptCount val="18"/>
                <c:pt idx="10">
                  <c:v>311</c:v>
                </c:pt>
                <c:pt idx="11">
                  <c:v>779</c:v>
                </c:pt>
                <c:pt idx="12">
                  <c:v>805</c:v>
                </c:pt>
                <c:pt idx="13">
                  <c:v>702</c:v>
                </c:pt>
                <c:pt idx="14">
                  <c:v>655</c:v>
                </c:pt>
                <c:pt idx="15">
                  <c:v>556</c:v>
                </c:pt>
                <c:pt idx="16">
                  <c:v>487</c:v>
                </c:pt>
                <c:pt idx="17">
                  <c:v>270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B97-42F8-ADDA-46425E96216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</c:numCache>
            </c:numRef>
          </c:cat>
          <c:val>
            <c:numRef>
              <c:f>Sheet1!$C$2:$C$19</c:f>
              <c:numCache>
                <c:formatCode>General</c:formatCode>
                <c:ptCount val="18"/>
                <c:pt idx="10">
                  <c:v>8</c:v>
                </c:pt>
                <c:pt idx="11">
                  <c:v>11</c:v>
                </c:pt>
                <c:pt idx="12">
                  <c:v>11</c:v>
                </c:pt>
                <c:pt idx="13">
                  <c:v>20</c:v>
                </c:pt>
                <c:pt idx="14">
                  <c:v>18</c:v>
                </c:pt>
                <c:pt idx="15">
                  <c:v>15</c:v>
                </c:pt>
                <c:pt idx="16">
                  <c:v>19</c:v>
                </c:pt>
                <c:pt idx="17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B97-42F8-ADDA-46425E9621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0710240"/>
        <c:axId val="320711552"/>
      </c:lineChart>
      <c:dateAx>
        <c:axId val="320710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711552"/>
        <c:crosses val="autoZero"/>
        <c:auto val="1"/>
        <c:lblOffset val="100"/>
        <c:baseTimeUnit val="days"/>
      </c:dateAx>
      <c:valAx>
        <c:axId val="320711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710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</c:numCache>
            </c:numRef>
          </c:cat>
          <c:val>
            <c:numRef>
              <c:f>Sheet1!$B$2:$B$19</c:f>
              <c:numCache>
                <c:formatCode>General</c:formatCode>
                <c:ptCount val="18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2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59-45C2-8987-9781D17DA7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Sheet1!$A$2:$A$19</c:f>
              <c:numCache>
                <c:formatCode>m/d/yyyy</c:formatCode>
                <c:ptCount val="18"/>
                <c:pt idx="0">
                  <c:v>44166</c:v>
                </c:pt>
                <c:pt idx="1">
                  <c:v>44167</c:v>
                </c:pt>
                <c:pt idx="2">
                  <c:v>44168</c:v>
                </c:pt>
                <c:pt idx="3">
                  <c:v>44169</c:v>
                </c:pt>
                <c:pt idx="4">
                  <c:v>44170</c:v>
                </c:pt>
                <c:pt idx="5">
                  <c:v>44171</c:v>
                </c:pt>
                <c:pt idx="6">
                  <c:v>44172</c:v>
                </c:pt>
                <c:pt idx="7">
                  <c:v>44173</c:v>
                </c:pt>
                <c:pt idx="8">
                  <c:v>44174</c:v>
                </c:pt>
                <c:pt idx="9">
                  <c:v>44175</c:v>
                </c:pt>
                <c:pt idx="10">
                  <c:v>44176</c:v>
                </c:pt>
                <c:pt idx="11">
                  <c:v>44177</c:v>
                </c:pt>
                <c:pt idx="12">
                  <c:v>44178</c:v>
                </c:pt>
                <c:pt idx="13">
                  <c:v>44179</c:v>
                </c:pt>
                <c:pt idx="14">
                  <c:v>44180</c:v>
                </c:pt>
                <c:pt idx="15">
                  <c:v>44181</c:v>
                </c:pt>
                <c:pt idx="16">
                  <c:v>44182</c:v>
                </c:pt>
                <c:pt idx="17">
                  <c:v>44183</c:v>
                </c:pt>
              </c:numCache>
            </c:numRef>
          </c:cat>
          <c:val>
            <c:numRef>
              <c:f>Sheet1!$C$2:$C$19</c:f>
              <c:numCache>
                <c:formatCode>General</c:formatCode>
                <c:ptCount val="1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F59-45C2-8987-9781D17DA7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2356928"/>
        <c:axId val="392357256"/>
      </c:lineChart>
      <c:dateAx>
        <c:axId val="3923569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357256"/>
        <c:crosses val="autoZero"/>
        <c:auto val="1"/>
        <c:lblOffset val="100"/>
        <c:baseTimeUnit val="days"/>
      </c:dateAx>
      <c:valAx>
        <c:axId val="392357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356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4</c:v>
                </c:pt>
                <c:pt idx="2">
                  <c:v>4</c:v>
                </c:pt>
                <c:pt idx="3">
                  <c:v>2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18-43ED-B059-BAADD8A5589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318-43ED-B059-BAADD8A558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2371688"/>
        <c:axId val="392371032"/>
      </c:barChart>
      <c:catAx>
        <c:axId val="392371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371032"/>
        <c:crosses val="autoZero"/>
        <c:auto val="1"/>
        <c:lblAlgn val="ctr"/>
        <c:lblOffset val="100"/>
        <c:noMultiLvlLbl val="0"/>
      </c:catAx>
      <c:valAx>
        <c:axId val="392371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371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0.105194370507324</c:v>
                </c:pt>
                <c:pt idx="1">
                  <c:v>9.1646610669259294E-3</c:v>
                </c:pt>
                <c:pt idx="2">
                  <c:v>0.13129373137183001</c:v>
                </c:pt>
                <c:pt idx="3">
                  <c:v>2.6497824389155399E-2</c:v>
                </c:pt>
                <c:pt idx="4">
                  <c:v>4.9011013531821301E-2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99-4E67-B6EC-306FDC6D69F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2.0126441408377299E-2</c:v>
                </c:pt>
                <c:pt idx="1">
                  <c:v>2.6045982999076501E-2</c:v>
                </c:pt>
                <c:pt idx="4">
                  <c:v>4.4988516089314E-2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099-4E67-B6EC-306FDC6D69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2368408"/>
        <c:axId val="392374312"/>
      </c:barChart>
      <c:catAx>
        <c:axId val="392368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374312"/>
        <c:crosses val="autoZero"/>
        <c:auto val="1"/>
        <c:lblAlgn val="ctr"/>
        <c:lblOffset val="100"/>
        <c:noMultiLvlLbl val="0"/>
      </c:catAx>
      <c:valAx>
        <c:axId val="392374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368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Motomel</c:v>
                </c:pt>
                <c:pt idx="1">
                  <c:v>Corven Motos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</c:v>
                </c:pt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66-4518-BB91-FAF1A9B6174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Motomel</c:v>
                </c:pt>
                <c:pt idx="1">
                  <c:v>Corven Motos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5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266-4518-BB91-FAF1A9B617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2377592"/>
        <c:axId val="392363488"/>
      </c:barChart>
      <c:catAx>
        <c:axId val="392377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363488"/>
        <c:crosses val="autoZero"/>
        <c:auto val="1"/>
        <c:lblAlgn val="ctr"/>
        <c:lblOffset val="100"/>
        <c:noMultiLvlLbl val="0"/>
      </c:catAx>
      <c:valAx>
        <c:axId val="392363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377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3.7854185676773101E-2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7.4114510903997802E-2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2.60330540092896E-2</c:v>
                </c:pt>
                <c:pt idx="20">
                  <c:v>5.5785115734191901E-3</c:v>
                </c:pt>
                <c:pt idx="21">
                  <c:v>0.19976384301005901</c:v>
                </c:pt>
                <c:pt idx="22">
                  <c:v>6.3754417981933603E-3</c:v>
                </c:pt>
                <c:pt idx="23">
                  <c:v>5.5785115734191901E-3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82-4D71-9994-4A8AE2EEDAE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3.03869801655893E-2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D82-4D71-9994-4A8AE2EEDA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3940624"/>
        <c:axId val="63938656"/>
      </c:lineChart>
      <c:catAx>
        <c:axId val="63940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938656"/>
        <c:crosses val="autoZero"/>
        <c:auto val="1"/>
        <c:lblAlgn val="ctr"/>
        <c:lblOffset val="100"/>
        <c:noMultiLvlLbl val="0"/>
      </c:catAx>
      <c:valAx>
        <c:axId val="63938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940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3</c:v>
                </c:pt>
                <c:pt idx="20">
                  <c:v>3</c:v>
                </c:pt>
                <c:pt idx="21">
                  <c:v>3</c:v>
                </c:pt>
                <c:pt idx="22">
                  <c:v>1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213-45A6-BE35-C1CCFF376D6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3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213-45A6-BE35-C1CCFF376D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3944888"/>
        <c:axId val="63943248"/>
      </c:lineChart>
      <c:catAx>
        <c:axId val="63944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943248"/>
        <c:crosses val="autoZero"/>
        <c:auto val="1"/>
        <c:lblAlgn val="ctr"/>
        <c:lblOffset val="100"/>
        <c:noMultiLvlLbl val="0"/>
      </c:catAx>
      <c:valAx>
        <c:axId val="63943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944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3.6110030581496103E-2</c:v>
                </c:pt>
                <c:pt idx="1">
                  <c:v>1.36940627307152E-2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64-4E79-AFA8-A5EBD4CAE90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2.30839840707108E-2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464-4E79-AFA8-A5EBD4CAE9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3938328"/>
        <c:axId val="63941280"/>
      </c:barChart>
      <c:catAx>
        <c:axId val="63938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941280"/>
        <c:crosses val="autoZero"/>
        <c:auto val="1"/>
        <c:lblAlgn val="ctr"/>
        <c:lblOffset val="100"/>
        <c:noMultiLvlLbl val="0"/>
      </c:catAx>
      <c:valAx>
        <c:axId val="63941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938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Motomel</c:v>
                </c:pt>
                <c:pt idx="1">
                  <c:v>Corven Motos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1395</c:v>
                </c:pt>
                <c:pt idx="1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C3-4E09-9FA9-A79CF1CB4FF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Motomel</c:v>
                </c:pt>
                <c:pt idx="1">
                  <c:v>Corven Motos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82</c:v>
                </c:pt>
                <c:pt idx="1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C3-4E09-9FA9-A79CF1CB4FF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Motomel</c:v>
                </c:pt>
                <c:pt idx="1">
                  <c:v>Corven Motos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102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5C3-4E09-9FA9-A79CF1CB4FF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Motomel</c:v>
                </c:pt>
                <c:pt idx="1">
                  <c:v>Corven Motos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2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5C3-4E09-9FA9-A79CF1CB4FF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Motomel</c:v>
                </c:pt>
                <c:pt idx="1">
                  <c:v>Corven Motos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  <c:pt idx="0">
                  <c:v>1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5C3-4E09-9FA9-A79CF1CB4FF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Motomel</c:v>
                </c:pt>
                <c:pt idx="1">
                  <c:v>Corven Motos</c:v>
                </c:pt>
              </c:strCache>
            </c:strRef>
          </c:cat>
          <c:val>
            <c:numRef>
              <c:f>Sheet1!$G$2:$G$3</c:f>
              <c:numCache>
                <c:formatCode>General</c:formatCode>
                <c:ptCount val="2"/>
                <c:pt idx="0">
                  <c:v>2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5C3-4E09-9FA9-A79CF1CB4FF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Motomel</c:v>
                </c:pt>
                <c:pt idx="1">
                  <c:v>Corven Motos</c:v>
                </c:pt>
              </c:strCache>
            </c:strRef>
          </c:cat>
          <c:val>
            <c:numRef>
              <c:f>Sheet1!$H$2:$H$3</c:f>
              <c:numCache>
                <c:formatCode>General</c:formatCode>
                <c:ptCount val="2"/>
                <c:pt idx="0">
                  <c:v>426</c:v>
                </c:pt>
                <c:pt idx="1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5C3-4E09-9FA9-A79CF1CB4FF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Motomel</c:v>
                </c:pt>
                <c:pt idx="1">
                  <c:v>Corven Motos</c:v>
                </c:pt>
              </c:strCache>
            </c:strRef>
          </c:cat>
          <c:val>
            <c:numRef>
              <c:f>Sheet1!$I$2:$I$3</c:f>
              <c:numCache>
                <c:formatCode>General</c:formatCode>
                <c:ptCount val="2"/>
                <c:pt idx="0">
                  <c:v>43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5C3-4E09-9FA9-A79CF1CB4F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3952760"/>
        <c:axId val="63955056"/>
      </c:barChart>
      <c:catAx>
        <c:axId val="63952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955056"/>
        <c:crosses val="autoZero"/>
        <c:auto val="1"/>
        <c:lblAlgn val="ctr"/>
        <c:lblOffset val="100"/>
        <c:noMultiLvlLbl val="0"/>
      </c:catAx>
      <c:valAx>
        <c:axId val="63955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952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EB-460D-BC4D-1470A220D16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8EB-460D-BC4D-1470A220D1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3957680"/>
        <c:axId val="63959320"/>
      </c:barChart>
      <c:catAx>
        <c:axId val="63957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959320"/>
        <c:crosses val="autoZero"/>
        <c:auto val="1"/>
        <c:lblAlgn val="ctr"/>
        <c:lblOffset val="100"/>
        <c:noMultiLvlLbl val="0"/>
      </c:catAx>
      <c:valAx>
        <c:axId val="63959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3957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45-4FD9-A70D-7AA0F81252A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Corven Motos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645-4FD9-A70D-7AA0F81252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3772448"/>
        <c:axId val="403771792"/>
      </c:barChart>
      <c:catAx>
        <c:axId val="403772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771792"/>
        <c:crosses val="autoZero"/>
        <c:auto val="1"/>
        <c:lblAlgn val="ctr"/>
        <c:lblOffset val="100"/>
        <c:noMultiLvlLbl val="0"/>
      </c:catAx>
      <c:valAx>
        <c:axId val="403771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3772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31AD1-3E54-4316-8E92-B575B7EE34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730811-1B77-4009-BEBE-796F025C4E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420558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048EC-E567-42C2-B391-B23148C9D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BB74F8-AD24-4E57-84E8-5E0F865B6D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47781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5400334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471171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414777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419881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405681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454697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027691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763927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807703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465565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593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778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Corven 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739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58260F-DD45-404A-ACB8-C08796A9DC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387134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3996C-5712-4105-A5E5-153A33260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6DEBC6-AE1D-4034-AC2A-9FA1E84822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771790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308FC8-19B1-4704-BD99-AE46C97CD6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14D36A-875B-4257-9F19-8EB5F23E9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8871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5C020-FB2E-46DD-BBF4-2FE4D2E5F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539D8F-FEB1-4A47-993F-A904F614A2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70924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745B33-B543-428F-A83B-AEF586F1DC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49EBE8-72BF-403F-B0B3-17841A5ECB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18000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CA68B-E045-4CF0-B79D-3562C68B8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04DC15-798C-4D08-9A37-3BDF742F74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69523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F457FB-2BD7-4AD8-A730-D646523FA4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1C8284-23AE-4FB8-BA2A-64D669A49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05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4D0CC-7EAC-41AE-8E6B-71CAE7D31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E5A30F-138A-46B0-9875-3D5F90DB8C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5897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F20790-46DD-47CF-9BC6-58732F779E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7CC877-B2EE-41BE-B4AE-3C9D88C66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0591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E599A-E0C4-4C2C-9D9F-E339B04830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DE663E-F56F-4508-858A-0B469ADF5E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48351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4E202B-C047-43F6-9807-DE6C80005F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3E6F84-F3CB-418B-AD4D-7F154A240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7142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A0244-4585-4D41-B92E-80500A6CAE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Motomel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FCF02D-3CBF-49E4-B93E-0D6503DF2B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90599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1965197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89728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13331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42636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78895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75038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56869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868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- 2020-12-02 21:45:07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¡Elegí el #JugadorMotomel del mes y ganate una #BiciMotomel! 😱
- Sebastián Sosa
- De la Cruz
- Mauricio Cuero
- Nicolás Orsini
- Leo Ponzio
¿Cuál tiene que ser el #JugadorMotomel del mes? ¡Comentá y ayudanos a elegirlo!
Tenés tiempo hasta el 08/12!
#MotomelTeBanca
*Se elige 1 ganador y 1 Jugador Motomel entre Twitter e Instagram.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4214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C3C7B1-D417-446D-8224-3D7B751223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35018207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FE887-D06C-4FFE-9421-714A713EB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Motomel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DAE2C6-41C1-49BD-A152-4A0F6AEF9C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5044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459665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36631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32949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69988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72265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41765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01812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3295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- 2020-12-14 21:30:46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Nueva 𝐗𝐌𝐌 𝟐𝟓𝟎 diseñada para todo tipo de terrenos. Que nada te frene.
⁣
Sentí de la adrenalina de manera segura. Única.
#MotomelTeBanca⁣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101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- 2020-12-04 15:17:23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Recién salida de la línea de producción. Blitz 110 te está esperando... ¡lista para encontrarse con vos!⁣⁣⁣
⁣⁣⁣
Diseñada para bancarte en todas.⁣⁣⁣😎⁣⁣⁣⁣⁣
⁣⁣⁣⁣⁣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53721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54C89E-8F7B-4CC9-B63D-7A0406F378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41568621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1A18E-71BC-41A4-9E44-BECF31394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Motomel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4D4165-3144-4312-936E-5D83B2B24C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77785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575060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71706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94898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20429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97706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43876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86969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261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- 2020-12-09 19:12:37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la nueva #𝐒𝐤𝐮𝐚𝐀𝐝𝐯𝐞𝐧𝐭𝐮𝐫𝐞. Diseñada para superar los límites.⁣
⁣
Te contamos algunas de sus características:⁣
👉🏻 𝐌𝐨𝐭𝐨𝐫 𝐝𝐞 𝟒𝐓 𝐒𝐎𝐇𝐂, distribución por cadena, balanceador y una caja de 6 marchas logra un óptimo y relajado funcionamiento, dándole larga vida útil con un bajo mantenimiento.  ⁣
⁣
👉🏻 𝐆𝐫𝐚𝐧 𝐦𝐚𝐧𝐢𝐨𝐛𝐫𝐚𝐛𝐢𝐥𝐢𝐝𝐚𝐝 𝐲 𝐚𝐠𝐢𝐥𝐢𝐝𝐚𝐝 𝐬𝐨𝐛𝐫𝐞 𝐭𝐢𝐞𝐫𝐫𝐚 𝐨 𝐚𝐬𝐟𝐚𝐥𝐭o, esto se debe a sus dimensiones, al balancín trasero con mono amortiguador central y a la horquilla delantera invertida de gran recorrido.⁣
⁣
👉🏻Una mirada intimidante, con un faro de LED con 𝐭𝐞𝐜𝐧𝐨𝐥𝐨𝐠𝐢́𝐚 𝐃𝐑𝐋 para mejorar la seguridad sin importar las condiciones. ⁣
⁣
¿Estás listo para la aventura? La #Skua te lleva. Viví la experiencia Motomel.⁣
⁣
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7475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FFD62F-B9AD-4951-BCAA-3813CE67C9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29632738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0A0A4C-E49A-4854-B788-C0C304812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Motomel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2A97DB-C688-4341-A2D2-EB0D99EE64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69464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940939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07562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2883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41944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50822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49888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32302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546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- 2020-12-03 01:10:24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Nueva 𝐗𝐌𝐌 diseño renovado.⁣
⁣
Encontrala en distintos colores: naranja, azul, blanco o negro. ¿Cuál va con tu estilo?⁣
⁣
#MotomelTeBanca #Motomel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725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- 2020-12-11 19:35:03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Elegí moverte en moto.
✅Más rápido: el camino lo definís vos. Tu tiempo vale.
✅Más ahorro: gastá menos en seguro y nafta.
✅Más seguro: evitá el trasporte público, cuidate a vos y a los tuyos.
Con la #Blitz sentí la libertad en la moto urbana por excelencia.
Sigamos cuidándonos. 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6092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D5366D-3625-4471-9B06-DF170B4BC4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33835509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EF034-F693-44AC-9496-ADDDF5529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Motomel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E2084B-3FFF-4B08-AC32-885D12C453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44092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821290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91760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42806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19751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68172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61269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66412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610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- 2020-12-10 21:30:09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Salí de la rutina. 𝐃𝐢𝐬𝐟𝐫𝐮𝐭𝐚́ 𝐝𝐞 𝐥𝐚 𝐜𝐢𝐮𝐝𝐚𝐝 𝐜𝐨𝐧 𝐞𝐬𝐭𝐢𝐥𝐨 𝐞𝐧 𝐭𝐮 #StratoEuro. ⁣⁣⁣
Recorré cada barrio. Seguí cuidándote en moto, el medio de transporte ideal para moverte por la ciudad.⁣
⁣⁣⁣
Viví la experiencia Motomel.⁣⁣⁣
⁣⁣⁣
⁣⁣⁣
#MotomelTeBanca⁣⁣⁣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5645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 Motos - 2020-12-04 22:00:00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TRIAX 150 🔥 ¡Aprovechá a tener tu Corven en 48 cuotas! 🔥
Solicitá más info en tu concesionario más cercano: https://bit.ly/RedCorven
¡Encontrá tu modelo y salí a disfrutar! 😎
#CorvenMotos #Hunter150 #48cuotas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2461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C97005-FC23-48E2-8DED-E2B5C69312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28933137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78BFC-3CCA-41C1-B9E2-040700E18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Motomel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25F855-4EB7-469A-AF7A-102D306570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71679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058560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34390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1984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94323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34079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43030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36880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1036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- 2020-12-15 20:24:08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#Blitz110 es la moto perfecta para llevarte a todos lados.
Cuidá tu salud en cada viaje evitando el transporte público. Sentí la libertad,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6028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- 2020-12-15 19:23:03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#Blitz110 es la moto perfecta para llevarte a todos lados.🛵
Cuidá tu salud en cada viaje evitando el transporte público. Sentí la libertad,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958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 Motos - 2020-12-15 22:00:00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TRIAX 150 R2 🔥 ¡Aprovechá a tener tu Corven en 48 cuotas! 🔥
Solicitá más info en tu concesionario más cercano: https://bit.ly/RedCorven
¡Encontrá tu modelo y salí a disfrutar! 😎
#CorvenMotos #48cuotas #Triax150R2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8712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DC7AF1-9844-4BC3-B45A-EE51236648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33935742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DC208-C310-4929-91D6-A7D781E5B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Motomel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8F7AC0-3DAF-466F-B387-3B2343EE81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68687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399885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37157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27546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3936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5547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47008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9332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227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 Motos - 2020-12-14 22:00:00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EXPERT DOT 🔥 ¡Aprovechá a tener tu Corven en 48 cuotas! 🔥
Solicitá más info en tu concesionario más cercano: https://bit.ly/RedCorven
¡Encontrá tu modelo y salí a disfrutar! 😎
#CorvenMotos #48cuotas #ExpertDot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1504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- 2020-12-01 22:20:00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 en 📝#MotoTips🔧 con @moreagustavo te presentamos el #𝐒𝐭𝐫𝐚𝐭𝐨𝐄𝐮𝐫𝐨 150.⁣
⁣
Se destaca por la comodidad en el manejo y todas las soluciones que brinda tanto para ciudad como para recorridos entre ciudades. ✅⁣
⁣
¿Por qué? Gustavo te lo cuenta.😎⁣
⁣
#Motomel 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1734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C3D92B-9D03-4412-B178-EC51D3A10B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37347748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6A16C-E45D-42C4-A777-46C960B22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Motomel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EB710E-4CE9-4D64-BA14-0C18543FC2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99910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259866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3057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80648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1101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26017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659826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818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396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- 2020-12-09 23:19:31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¡Ya tenemos al #JugadorMotomel del mes de Noviembre!⁣⁣⁣⁣
⁣ ⁣⁣⁣
El más votado: @sebauruguayo1 por esas atajadas increíbles y la pasión dentro de la cancha. ⁣⁣⁣⁣
⁣⁣⁣⁣
⁣⁣Felicitamos también el ganador del #Sorteo @_rastone_. ⁣
⁣
¡Ambos se ganaron una #𝐁𝐢𝐜𝐢𝐌𝐨𝐭𝐨𝐦𝐞𝐥 cada uno!⁣⁣
⁣⁣
Gracias a todos por participar!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0916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- 2020-12-01 20:15:05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#JugadorMotomel de la fecha fue @leoponzio_ok.⁣
 ⁣
La rompió frente a Central. Le puso toda la experiencia y garra demostrando que está impecable a sus 38 años. ¡Felicitaciones Leo! ⁣
⁣
Seguinos y enterate de todos los Jugadores #Motomel de la copa Diego Armando Maradona.⁣
⁣
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33262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523387-5D14-40EA-8E08-CAE190C2C2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33783960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DA56F-8331-4C63-8BF9-517DE5B4E5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Motomel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9CD469-5577-4655-9107-27EAC33DC3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83306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629042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27373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24481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79273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07631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82396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78937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221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 - 2020-12-16 20:22:19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Nuestro #JugadorMotomel de la fecha es Patricio Toranzo, quién entró del banco y le cambió la cara al equipo. Participó en dos de los tres goles de Huracán. ¡Jugó un partidazo!😎⁣
⁣
Seguinos y enterate de todos los Jugadores #Motomel de la copa Diego Armando Maradona.⁣⁣
⁣⁣
⁣⁣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64338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78D81C-55FC-4008-8E90-0F0C20AB02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21589074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E2DA2-BA14-4918-AF19-C379E0258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23E02E-DCE5-4460-AADB-DA5C42A57F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58707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AB2D2B-789A-4D15-B0CE-803C46EC3F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B77CBA-9751-45BF-981A-8CF62C519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69848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58BF6-5219-4E38-ADE1-AB0C24168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2493F3-6FC2-4BFE-953D-4FD510511F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63612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C1258D-F3F0-47D3-B241-6BBB1CDDDC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4B5F6F-A734-41E5-A0E5-FB5AA05F6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4629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A95E0-1F52-4F79-B21A-FD16B8606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224237-7334-4C88-83BE-0CA5E4F458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70358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857679-065E-45F8-964A-3067958EAE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76DC74-5B33-4E22-B78B-CD64408EA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5685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B8DD3-E5EA-4BD6-839B-BFCF64800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C14E48-28AA-4068-8CD3-DE43422C85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849621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67E9EB-5FA0-4635-A4F8-A0E0DCF83D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3F32CC-C54D-43C8-B8BE-66DF42C64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9642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3DC9B-1E52-45E0-BB41-BC12254FAF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93D93D-E8BE-47DD-A6A8-DE5B73D8C3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17379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23F08B-8407-4FA5-A063-48DDCC6644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EEF922-BCA9-4326-BD80-48F714754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8317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7AA33-1CCB-4497-B2C8-35E324BDC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7ED0F3-F6AB-4D57-B6A4-8D1C998EFC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914345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CDCE7F-6B12-48DF-96A5-3B3924A0D8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31C8C2-1C17-4F87-87E0-7A8A494FB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4205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8B341-56E9-460D-A130-DF4F1BFBA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FE9F11-E14E-4CDC-817C-A2B0FB5980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889829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2AC394-5DBB-480E-A4DE-2D559EFCAE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A2F80F-A20C-467C-9CAE-57AC19B0D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01961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638E1-07CC-4CB4-9642-705719640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2A3354-BBB3-44CF-9804-CDD6C96C84D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321970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06912-F52F-4C11-B6E9-8B0B05A731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D76AFC-46D6-427E-A19A-909A9F09E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5786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B4034-EBF7-4BF0-A541-36F7092BE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Questions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87D5A9-21F0-4BAE-8B6C-2C837C5FB6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03082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78753101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95337740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043770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93968993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394798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142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Motomel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n/a - 2020-12-11 16:21:13</a:t>
                      </a:r>
                      <a:r>
                        <a:rPr lang="en-US" sz="1000"/>
                        <a:t>
 Repuestos de la s6?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294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Corven Motos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n/a - 2020-12-04 01:10:14</a:t>
                      </a:r>
                      <a:r>
                        <a:rPr lang="es-ES" sz="1000"/>
                        <a:t>
 Una pregunta cuanto sale un asiento par a una Corven energy 110??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12/04/2020 03:24:57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7635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ED5957-8979-4C75-A443-46662472E7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228217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59B0F-B835-47CD-A454-B46D3BE65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F712ADE-9200-4B27-A251-42D212544B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40599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82569131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736197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7862445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3805358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3036136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5555335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091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Motomel - 2020-12-14 21:25:14</a:t>
                      </a:r>
                      <a:r>
                        <a:rPr lang="es-ES" sz="1000"/>
                        <a:t>
 Buenas alguien de los presente no sabe que medidas son las varillas de valvulas de la motomel sirius 200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219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Corven Motos - 2020-12-13 15:13:24</a:t>
                      </a:r>
                      <a:r>
                        <a:rPr lang="en-US" sz="1000"/>
                        <a:t>
 Buenos dias , necesito un  kit completo de cilindro y piston para la 250 r3 . Aca en bs as no se consigue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12/14/2020 21:58:58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138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Motomel - 2020-12-11 16:21:13</a:t>
                      </a:r>
                      <a:r>
                        <a:rPr lang="es-ES" sz="1000"/>
                        <a:t>
 Repuestos de la s6?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082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Corven Motos - 2020-12-10 18:19:24</a:t>
                      </a:r>
                      <a:r>
                        <a:rPr lang="es-ES" sz="1000"/>
                        <a:t>
 Hola algun lugar o q me puedan enviar el colin de la corven hunter 150 no lo consigo por ningun lado soy de Mendoza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12/11/2020 03:22:05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718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Corven Motos - 2020-12-04 01:10:14</a:t>
                      </a:r>
                      <a:r>
                        <a:rPr lang="es-ES" sz="1000"/>
                        <a:t>
 Una pregunta cuanto sale un asiento par a una Corven energy 110??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12/04/2020 03:24:57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1053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9A2397-C0DF-402D-BDD2-FE55961702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974162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986F3-9BD8-45A3-9567-9BC301E26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56AE2D-F8CD-4CC6-A6AF-106F61A270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804041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7E3B90-AFE1-4AA4-A9B0-AB76DA85C4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E42E90-83E3-4976-AE5C-F024AD8B1F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34853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56970-7828-406A-B2FC-F63DEB6CF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Motomel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944C44-1F3C-40D8-A16F-33C5877F93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72096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0549436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34576233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5622824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0909005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73751601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399418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0560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#BiciMotomel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001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#JugadorMotomel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772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131.08333333333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169.91666666667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418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#𝐒𝐤𝐮𝐚𝐀𝐝𝐯𝐞𝐧𝐭𝐮𝐫𝐞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640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#Skua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594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#Blitz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536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#Hunter150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001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#StratoEuro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125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#Blitz110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6507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2720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67B6BD-6BE5-438D-ABC4-9ED7E0B43D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133257123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B4A24-174C-43B5-B34B-AE83FB47B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Motomel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27AD1C-8C5A-4BF7-A1EF-E1D54C1AF6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95434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7639277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0480333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54119496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4250717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2287505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9588933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678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#CorvenMotos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7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#48cuotas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3916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#Triax150R2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477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#ExpertDot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282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#𝐒𝐭𝐫𝐚𝐭𝐨𝐄𝐮𝐫𝐨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6770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#Sorteo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356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#𝐁𝐢𝐜𝐢𝐌𝐨𝐭𝐨𝐦𝐞𝐥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8667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6C1510-8567-4C4D-A4F6-4C504FC0B5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</p:spTree>
    <p:extLst>
      <p:ext uri="{BB962C8B-B14F-4D97-AF65-F5344CB8AC3E}">
        <p14:creationId xmlns:p14="http://schemas.microsoft.com/office/powerpoint/2010/main" val="22375027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A293B6-8419-4690-9DB7-F70F5DFB57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Questions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ACF01F-4F75-4AC9-B174-B045CBB47E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48690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BE753D-91E2-48AF-BB6C-BB4873E809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12/01/2020 - 12/18/2020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2A84B4-EFFC-4C0B-A055-1370C95B5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4344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929</Words>
  <Application>Microsoft Office PowerPoint</Application>
  <PresentationFormat>On-screen Show (4:3)</PresentationFormat>
  <Paragraphs>445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quintly_template</vt:lpstr>
      <vt:lpstr>Reporte Facebook</vt:lpstr>
      <vt:lpstr>Facebook Key Metrics Table | Motomel</vt:lpstr>
      <vt:lpstr>Facebook Fans Total | Motomel</vt:lpstr>
      <vt:lpstr>Facebook Key Metrics Radar | Motomel</vt:lpstr>
      <vt:lpstr>Facebook Interaction Rate | Motomel</vt:lpstr>
      <vt:lpstr>Facebook Fans Change Per Weekday | Motomel</vt:lpstr>
      <vt:lpstr>Facebook Fans Change | Motomel</vt:lpstr>
      <vt:lpstr>Facebook Own Posts Table | Motomel - 1 of 9</vt:lpstr>
      <vt:lpstr>Facebook Own Posts Table | Motomel - 2 of 9</vt:lpstr>
      <vt:lpstr>Facebook Own Posts Table | Motomel - 3 of 9</vt:lpstr>
      <vt:lpstr>Facebook Own Posts Table | Motomel - 4 of 9</vt:lpstr>
      <vt:lpstr>Facebook Own Posts Table | Motomel - 5 of 9</vt:lpstr>
      <vt:lpstr>Facebook Own Posts Table | Motomel - 6 of 9</vt:lpstr>
      <vt:lpstr>Facebook Own Posts Table | Motomel - 7 of 9</vt:lpstr>
      <vt:lpstr>Facebook Own Posts Table | Motomel - 8 of 9</vt:lpstr>
      <vt:lpstr>Facebook Own Posts Table | Motomel - 9 of 9</vt:lpstr>
      <vt:lpstr>Facebook Own Posts | Motomel</vt:lpstr>
      <vt:lpstr>Facebook Own Posts By Weekday | Motomel</vt:lpstr>
      <vt:lpstr>Facebook Interaction Rate By Weekday | Motomel</vt:lpstr>
      <vt:lpstr>Facebook Post Type Distribution Per Profile | Motomel</vt:lpstr>
      <vt:lpstr>Facebook Interaction Rate By Hour | Motomel</vt:lpstr>
      <vt:lpstr>Facebook Own Posts By Hour | Motomel</vt:lpstr>
      <vt:lpstr>Facebook Interaction Rate By Post Type | Motomel</vt:lpstr>
      <vt:lpstr>Facebook Interactions Distribution | Motomel</vt:lpstr>
      <vt:lpstr>Facebook Questions Table | Motomel</vt:lpstr>
      <vt:lpstr>Facebook User Posts Table | Motomel</vt:lpstr>
      <vt:lpstr>Facebook Response Times | Motomel</vt:lpstr>
      <vt:lpstr>Facebook Hashtag Detection | Motomel - 1 of 2</vt:lpstr>
      <vt:lpstr>Facebook Hashtag Detection | Motomel - 2 of 2</vt:lpstr>
      <vt:lpstr>Facebook User Questions By Weekday | Motomel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Frederik Peiniger</dc:creator>
  <cp:lastModifiedBy>Frederik Peiniger</cp:lastModifiedBy>
  <cp:revision>1</cp:revision>
  <dcterms:created xsi:type="dcterms:W3CDTF">2020-12-18T15:18:14Z</dcterms:created>
  <dcterms:modified xsi:type="dcterms:W3CDTF">2020-12-18T15:18:58Z</dcterms:modified>
</cp:coreProperties>
</file>