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20.689699999999998</c:v>
                </c:pt>
                <c:pt idx="2">
                  <c:v>25</c:v>
                </c:pt>
                <c:pt idx="3">
                  <c:v>0</c:v>
                </c:pt>
                <c:pt idx="4">
                  <c:v>19.444400000000002</c:v>
                </c:pt>
                <c:pt idx="5">
                  <c:v>90.908199999999994</c:v>
                </c:pt>
                <c:pt idx="6">
                  <c:v>100</c:v>
                </c:pt>
                <c:pt idx="7">
                  <c:v>49.091700000000003</c:v>
                </c:pt>
              </c:numCache>
            </c:numRef>
          </c:val>
          <c:extLst>
            <c:ext xmlns:c16="http://schemas.microsoft.com/office/drawing/2014/chart" uri="{C3380CC4-5D6E-409C-BE32-E72D297353CC}">
              <c16:uniqueId val="{00000000-E9FB-4E8A-B322-C8C9C4FA16F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95.076899999999995</c:v>
                </c:pt>
                <c:pt idx="1">
                  <c:v>100</c:v>
                </c:pt>
                <c:pt idx="2">
                  <c:v>100</c:v>
                </c:pt>
                <c:pt idx="3">
                  <c:v>100</c:v>
                </c:pt>
                <c:pt idx="4">
                  <c:v>100</c:v>
                </c:pt>
                <c:pt idx="5">
                  <c:v>100</c:v>
                </c:pt>
                <c:pt idx="6">
                  <c:v>19.712900000000001</c:v>
                </c:pt>
                <c:pt idx="7">
                  <c:v>96.209599999999995</c:v>
                </c:pt>
              </c:numCache>
            </c:numRef>
          </c:val>
          <c:extLst>
            <c:ext xmlns:c16="http://schemas.microsoft.com/office/drawing/2014/chart" uri="{C3380CC4-5D6E-409C-BE32-E72D297353CC}">
              <c16:uniqueId val="{00000001-E9FB-4E8A-B322-C8C9C4FA16F6}"/>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24.4815</c:v>
                </c:pt>
                <c:pt idx="1">
                  <c:v>6.8966000000000003</c:v>
                </c:pt>
                <c:pt idx="2">
                  <c:v>75</c:v>
                </c:pt>
                <c:pt idx="3">
                  <c:v>0</c:v>
                </c:pt>
                <c:pt idx="4">
                  <c:v>13.8889</c:v>
                </c:pt>
                <c:pt idx="5">
                  <c:v>12.5427</c:v>
                </c:pt>
                <c:pt idx="6">
                  <c:v>47.116599999999998</c:v>
                </c:pt>
                <c:pt idx="7">
                  <c:v>100</c:v>
                </c:pt>
              </c:numCache>
            </c:numRef>
          </c:val>
          <c:extLst>
            <c:ext xmlns:c16="http://schemas.microsoft.com/office/drawing/2014/chart" uri="{C3380CC4-5D6E-409C-BE32-E72D297353CC}">
              <c16:uniqueId val="{00000002-E9FB-4E8A-B322-C8C9C4FA16F6}"/>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31.953299999999999</c:v>
                </c:pt>
                <c:pt idx="1">
                  <c:v>34.482799999999997</c:v>
                </c:pt>
                <c:pt idx="2">
                  <c:v>50</c:v>
                </c:pt>
                <c:pt idx="3">
                  <c:v>66.666700000000006</c:v>
                </c:pt>
                <c:pt idx="4">
                  <c:v>38.8889</c:v>
                </c:pt>
                <c:pt idx="5">
                  <c:v>55.4133</c:v>
                </c:pt>
                <c:pt idx="6">
                  <c:v>0</c:v>
                </c:pt>
                <c:pt idx="7">
                  <c:v>0</c:v>
                </c:pt>
              </c:numCache>
            </c:numRef>
          </c:val>
          <c:extLst>
            <c:ext xmlns:c16="http://schemas.microsoft.com/office/drawing/2014/chart" uri="{C3380CC4-5D6E-409C-BE32-E72D297353CC}">
              <c16:uniqueId val="{00000003-E9FB-4E8A-B322-C8C9C4FA16F6}"/>
            </c:ext>
          </c:extLst>
        </c:ser>
        <c:dLbls>
          <c:showLegendKey val="0"/>
          <c:showVal val="0"/>
          <c:showCatName val="0"/>
          <c:showSerName val="0"/>
          <c:showPercent val="0"/>
          <c:showBubbleSize val="0"/>
        </c:dLbls>
        <c:axId val="328913104"/>
        <c:axId val="328913432"/>
      </c:radarChart>
      <c:catAx>
        <c:axId val="32891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13432"/>
        <c:crosses val="autoZero"/>
        <c:auto val="1"/>
        <c:lblAlgn val="ctr"/>
        <c:lblOffset val="100"/>
        <c:noMultiLvlLbl val="0"/>
      </c:catAx>
      <c:valAx>
        <c:axId val="32891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1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Sheet1!$A$2:$A$19</c:f>
              <c:numCache>
                <c:formatCode>m/d/yyyy</c:formatCode>
                <c:ptCount val="18"/>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numCache>
            </c:numRef>
          </c:cat>
          <c:val>
            <c:numRef>
              <c:f>Sheet1!$B$2:$B$19</c:f>
              <c:numCache>
                <c:formatCode>General</c:formatCode>
                <c:ptCount val="18"/>
                <c:pt idx="0">
                  <c:v>151513</c:v>
                </c:pt>
                <c:pt idx="1">
                  <c:v>151617</c:v>
                </c:pt>
                <c:pt idx="2">
                  <c:v>151709</c:v>
                </c:pt>
                <c:pt idx="3">
                  <c:v>151800</c:v>
                </c:pt>
                <c:pt idx="4">
                  <c:v>151835</c:v>
                </c:pt>
                <c:pt idx="5">
                  <c:v>151895</c:v>
                </c:pt>
                <c:pt idx="6">
                  <c:v>151969</c:v>
                </c:pt>
                <c:pt idx="7">
                  <c:v>152022</c:v>
                </c:pt>
                <c:pt idx="8">
                  <c:v>152072</c:v>
                </c:pt>
                <c:pt idx="9">
                  <c:v>152150</c:v>
                </c:pt>
                <c:pt idx="10">
                  <c:v>152198</c:v>
                </c:pt>
                <c:pt idx="11">
                  <c:v>152240</c:v>
                </c:pt>
                <c:pt idx="12">
                  <c:v>152303</c:v>
                </c:pt>
                <c:pt idx="13">
                  <c:v>152382</c:v>
                </c:pt>
                <c:pt idx="14">
                  <c:v>152402</c:v>
                </c:pt>
                <c:pt idx="15">
                  <c:v>152540</c:v>
                </c:pt>
                <c:pt idx="16">
                  <c:v>152678</c:v>
                </c:pt>
                <c:pt idx="17">
                  <c:v>152748</c:v>
                </c:pt>
              </c:numCache>
            </c:numRef>
          </c:val>
          <c:smooth val="0"/>
          <c:extLst>
            <c:ext xmlns:c16="http://schemas.microsoft.com/office/drawing/2014/chart" uri="{C3380CC4-5D6E-409C-BE32-E72D297353CC}">
              <c16:uniqueId val="{00000000-249B-43CB-BB94-E0BC45900E3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Sheet1!$A$2:$A$19</c:f>
              <c:numCache>
                <c:formatCode>m/d/yyyy</c:formatCode>
                <c:ptCount val="18"/>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numCache>
            </c:numRef>
          </c:cat>
          <c:val>
            <c:numRef>
              <c:f>Sheet1!$C$2:$C$19</c:f>
              <c:numCache>
                <c:formatCode>General</c:formatCode>
                <c:ptCount val="18"/>
                <c:pt idx="0">
                  <c:v>143070</c:v>
                </c:pt>
                <c:pt idx="1">
                  <c:v>143243</c:v>
                </c:pt>
                <c:pt idx="2">
                  <c:v>143468</c:v>
                </c:pt>
                <c:pt idx="3">
                  <c:v>143579</c:v>
                </c:pt>
                <c:pt idx="4">
                  <c:v>143715</c:v>
                </c:pt>
                <c:pt idx="5">
                  <c:v>143853</c:v>
                </c:pt>
                <c:pt idx="6">
                  <c:v>143982</c:v>
                </c:pt>
                <c:pt idx="7">
                  <c:v>144136</c:v>
                </c:pt>
                <c:pt idx="8">
                  <c:v>144268</c:v>
                </c:pt>
                <c:pt idx="9">
                  <c:v>144346</c:v>
                </c:pt>
                <c:pt idx="10">
                  <c:v>144429</c:v>
                </c:pt>
                <c:pt idx="11">
                  <c:v>144526</c:v>
                </c:pt>
                <c:pt idx="12">
                  <c:v>144626</c:v>
                </c:pt>
                <c:pt idx="13">
                  <c:v>144751</c:v>
                </c:pt>
                <c:pt idx="14">
                  <c:v>144864</c:v>
                </c:pt>
                <c:pt idx="15">
                  <c:v>145022</c:v>
                </c:pt>
                <c:pt idx="16">
                  <c:v>145137</c:v>
                </c:pt>
                <c:pt idx="17">
                  <c:v>145228</c:v>
                </c:pt>
              </c:numCache>
            </c:numRef>
          </c:val>
          <c:smooth val="0"/>
          <c:extLst>
            <c:ext xmlns:c16="http://schemas.microsoft.com/office/drawing/2014/chart" uri="{C3380CC4-5D6E-409C-BE32-E72D297353CC}">
              <c16:uniqueId val="{00000001-249B-43CB-BB94-E0BC45900E3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Sheet1!$A$2:$A$19</c:f>
              <c:numCache>
                <c:formatCode>m/d/yyyy</c:formatCode>
                <c:ptCount val="18"/>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numCache>
            </c:numRef>
          </c:cat>
          <c:val>
            <c:numRef>
              <c:f>Sheet1!$D$2:$D$19</c:f>
              <c:numCache>
                <c:formatCode>General</c:formatCode>
                <c:ptCount val="18"/>
                <c:pt idx="0">
                  <c:v>36791</c:v>
                </c:pt>
                <c:pt idx="1">
                  <c:v>36822</c:v>
                </c:pt>
                <c:pt idx="2">
                  <c:v>36852</c:v>
                </c:pt>
                <c:pt idx="3">
                  <c:v>36903</c:v>
                </c:pt>
                <c:pt idx="4">
                  <c:v>36944</c:v>
                </c:pt>
                <c:pt idx="5">
                  <c:v>36987</c:v>
                </c:pt>
                <c:pt idx="6">
                  <c:v>37043</c:v>
                </c:pt>
                <c:pt idx="7">
                  <c:v>37080</c:v>
                </c:pt>
                <c:pt idx="8">
                  <c:v>37122</c:v>
                </c:pt>
                <c:pt idx="9">
                  <c:v>37170</c:v>
                </c:pt>
                <c:pt idx="10">
                  <c:v>37206</c:v>
                </c:pt>
                <c:pt idx="11">
                  <c:v>37235</c:v>
                </c:pt>
                <c:pt idx="12">
                  <c:v>37271</c:v>
                </c:pt>
                <c:pt idx="13">
                  <c:v>37289</c:v>
                </c:pt>
                <c:pt idx="14">
                  <c:v>37307</c:v>
                </c:pt>
                <c:pt idx="15">
                  <c:v>37338</c:v>
                </c:pt>
                <c:pt idx="16">
                  <c:v>37369</c:v>
                </c:pt>
                <c:pt idx="17">
                  <c:v>37395</c:v>
                </c:pt>
              </c:numCache>
            </c:numRef>
          </c:val>
          <c:smooth val="0"/>
          <c:extLst>
            <c:ext xmlns:c16="http://schemas.microsoft.com/office/drawing/2014/chart" uri="{C3380CC4-5D6E-409C-BE32-E72D297353CC}">
              <c16:uniqueId val="{00000002-249B-43CB-BB94-E0BC45900E3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Sheet1!$A$2:$A$19</c:f>
              <c:numCache>
                <c:formatCode>m/d/yyyy</c:formatCode>
                <c:ptCount val="18"/>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numCache>
            </c:numRef>
          </c:cat>
          <c:val>
            <c:numRef>
              <c:f>Sheet1!$E$2:$E$19</c:f>
              <c:numCache>
                <c:formatCode>General</c:formatCode>
                <c:ptCount val="18"/>
                <c:pt idx="8">
                  <c:v>48244</c:v>
                </c:pt>
                <c:pt idx="9">
                  <c:v>48284</c:v>
                </c:pt>
                <c:pt idx="10">
                  <c:v>48353</c:v>
                </c:pt>
                <c:pt idx="11">
                  <c:v>48418</c:v>
                </c:pt>
                <c:pt idx="12">
                  <c:v>48496</c:v>
                </c:pt>
                <c:pt idx="13">
                  <c:v>48575</c:v>
                </c:pt>
                <c:pt idx="14">
                  <c:v>48620</c:v>
                </c:pt>
                <c:pt idx="15">
                  <c:v>48692</c:v>
                </c:pt>
                <c:pt idx="16">
                  <c:v>48767</c:v>
                </c:pt>
                <c:pt idx="17">
                  <c:v>48808</c:v>
                </c:pt>
              </c:numCache>
            </c:numRef>
          </c:val>
          <c:smooth val="0"/>
          <c:extLst>
            <c:ext xmlns:c16="http://schemas.microsoft.com/office/drawing/2014/chart" uri="{C3380CC4-5D6E-409C-BE32-E72D297353CC}">
              <c16:uniqueId val="{00000003-249B-43CB-BB94-E0BC45900E32}"/>
            </c:ext>
          </c:extLst>
        </c:ser>
        <c:dLbls>
          <c:showLegendKey val="0"/>
          <c:showVal val="0"/>
          <c:showCatName val="0"/>
          <c:showSerName val="0"/>
          <c:showPercent val="0"/>
          <c:showBubbleSize val="0"/>
        </c:dLbls>
        <c:smooth val="0"/>
        <c:axId val="321398616"/>
        <c:axId val="72930768"/>
      </c:lineChart>
      <c:dateAx>
        <c:axId val="32139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930768"/>
        <c:crosses val="autoZero"/>
        <c:auto val="1"/>
        <c:lblOffset val="100"/>
        <c:baseTimeUnit val="days"/>
      </c:dateAx>
      <c:valAx>
        <c:axId val="7293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9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c:v>
                </c:pt>
                <c:pt idx="1">
                  <c:v>33</c:v>
                </c:pt>
                <c:pt idx="2">
                  <c:v>97</c:v>
                </c:pt>
                <c:pt idx="3">
                  <c:v>103</c:v>
                </c:pt>
                <c:pt idx="4">
                  <c:v>70</c:v>
                </c:pt>
                <c:pt idx="5">
                  <c:v>39</c:v>
                </c:pt>
                <c:pt idx="6">
                  <c:v>62</c:v>
                </c:pt>
              </c:numCache>
            </c:numRef>
          </c:val>
          <c:extLst>
            <c:ext xmlns:c16="http://schemas.microsoft.com/office/drawing/2014/chart" uri="{C3380CC4-5D6E-409C-BE32-E72D297353CC}">
              <c16:uniqueId val="{00000000-9CA6-4BEA-9C8E-1DC4C8484413}"/>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127</c:v>
                </c:pt>
                <c:pt idx="1">
                  <c:v>147</c:v>
                </c:pt>
                <c:pt idx="2">
                  <c:v>154</c:v>
                </c:pt>
                <c:pt idx="3">
                  <c:v>139</c:v>
                </c:pt>
                <c:pt idx="4">
                  <c:v>95</c:v>
                </c:pt>
                <c:pt idx="5">
                  <c:v>117</c:v>
                </c:pt>
                <c:pt idx="6">
                  <c:v>119</c:v>
                </c:pt>
              </c:numCache>
            </c:numRef>
          </c:val>
          <c:extLst>
            <c:ext xmlns:c16="http://schemas.microsoft.com/office/drawing/2014/chart" uri="{C3380CC4-5D6E-409C-BE32-E72D297353CC}">
              <c16:uniqueId val="{00000001-9CA6-4BEA-9C8E-1DC4C8484413}"/>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37</c:v>
                </c:pt>
                <c:pt idx="1">
                  <c:v>25</c:v>
                </c:pt>
                <c:pt idx="2">
                  <c:v>35</c:v>
                </c:pt>
                <c:pt idx="3">
                  <c:v>36</c:v>
                </c:pt>
                <c:pt idx="4">
                  <c:v>38</c:v>
                </c:pt>
                <c:pt idx="5">
                  <c:v>35</c:v>
                </c:pt>
                <c:pt idx="6">
                  <c:v>40</c:v>
                </c:pt>
              </c:numCache>
            </c:numRef>
          </c:val>
          <c:extLst>
            <c:ext xmlns:c16="http://schemas.microsoft.com/office/drawing/2014/chart" uri="{C3380CC4-5D6E-409C-BE32-E72D297353CC}">
              <c16:uniqueId val="{00000002-9CA6-4BEA-9C8E-1DC4C8484413}"/>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79</c:v>
                </c:pt>
                <c:pt idx="1">
                  <c:v>45</c:v>
                </c:pt>
                <c:pt idx="2">
                  <c:v>72</c:v>
                </c:pt>
                <c:pt idx="3">
                  <c:v>58</c:v>
                </c:pt>
                <c:pt idx="4">
                  <c:v>55</c:v>
                </c:pt>
                <c:pt idx="5">
                  <c:v>65</c:v>
                </c:pt>
                <c:pt idx="6">
                  <c:v>78</c:v>
                </c:pt>
              </c:numCache>
            </c:numRef>
          </c:val>
          <c:extLst>
            <c:ext xmlns:c16="http://schemas.microsoft.com/office/drawing/2014/chart" uri="{C3380CC4-5D6E-409C-BE32-E72D297353CC}">
              <c16:uniqueId val="{00000003-9CA6-4BEA-9C8E-1DC4C8484413}"/>
            </c:ext>
          </c:extLst>
        </c:ser>
        <c:dLbls>
          <c:showLegendKey val="0"/>
          <c:showVal val="0"/>
          <c:showCatName val="0"/>
          <c:showSerName val="0"/>
          <c:showPercent val="0"/>
          <c:showBubbleSize val="0"/>
        </c:dLbls>
        <c:gapWidth val="219"/>
        <c:overlap val="-27"/>
        <c:axId val="329279272"/>
        <c:axId val="329283208"/>
      </c:barChart>
      <c:catAx>
        <c:axId val="32927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83208"/>
        <c:crosses val="autoZero"/>
        <c:auto val="1"/>
        <c:lblAlgn val="ctr"/>
        <c:lblOffset val="100"/>
        <c:noMultiLvlLbl val="0"/>
      </c:catAx>
      <c:valAx>
        <c:axId val="32928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7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6C1-4354-B4EA-01B748AD599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5</c:v>
                </c:pt>
                <c:pt idx="15">
                  <c:v>1</c:v>
                </c:pt>
                <c:pt idx="16">
                  <c:v>5</c:v>
                </c:pt>
                <c:pt idx="17">
                  <c:v>2</c:v>
                </c:pt>
                <c:pt idx="18">
                  <c:v>3</c:v>
                </c:pt>
                <c:pt idx="19">
                  <c:v>2</c:v>
                </c:pt>
                <c:pt idx="20">
                  <c:v>9</c:v>
                </c:pt>
                <c:pt idx="21">
                  <c:v>0</c:v>
                </c:pt>
                <c:pt idx="22">
                  <c:v>4</c:v>
                </c:pt>
                <c:pt idx="23">
                  <c:v>0</c:v>
                </c:pt>
              </c:numCache>
            </c:numRef>
          </c:val>
          <c:smooth val="0"/>
          <c:extLst>
            <c:ext xmlns:c16="http://schemas.microsoft.com/office/drawing/2014/chart" uri="{C3380CC4-5D6E-409C-BE32-E72D297353CC}">
              <c16:uniqueId val="{00000001-36C1-4354-B4EA-01B748AD599F}"/>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6C1-4354-B4EA-01B748AD599F}"/>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2</c:v>
                </c:pt>
                <c:pt idx="1">
                  <c:v>2</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1</c:v>
                </c:pt>
                <c:pt idx="20">
                  <c:v>3</c:v>
                </c:pt>
                <c:pt idx="21">
                  <c:v>0</c:v>
                </c:pt>
                <c:pt idx="22">
                  <c:v>3</c:v>
                </c:pt>
                <c:pt idx="23">
                  <c:v>0</c:v>
                </c:pt>
              </c:numCache>
            </c:numRef>
          </c:val>
          <c:smooth val="0"/>
          <c:extLst>
            <c:ext xmlns:c16="http://schemas.microsoft.com/office/drawing/2014/chart" uri="{C3380CC4-5D6E-409C-BE32-E72D297353CC}">
              <c16:uniqueId val="{00000003-36C1-4354-B4EA-01B748AD599F}"/>
            </c:ext>
          </c:extLst>
        </c:ser>
        <c:dLbls>
          <c:showLegendKey val="0"/>
          <c:showVal val="0"/>
          <c:showCatName val="0"/>
          <c:showSerName val="0"/>
          <c:showPercent val="0"/>
          <c:showBubbleSize val="0"/>
        </c:dLbls>
        <c:smooth val="0"/>
        <c:axId val="329276648"/>
        <c:axId val="329283536"/>
      </c:lineChart>
      <c:catAx>
        <c:axId val="32927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83536"/>
        <c:crosses val="autoZero"/>
        <c:auto val="1"/>
        <c:lblAlgn val="ctr"/>
        <c:lblOffset val="100"/>
        <c:noMultiLvlLbl val="0"/>
      </c:catAx>
      <c:valAx>
        <c:axId val="32928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7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1.2190230720170401</c:v>
                </c:pt>
                <c:pt idx="17">
                  <c:v>0.80742197003070604</c:v>
                </c:pt>
                <c:pt idx="18">
                  <c:v>0</c:v>
                </c:pt>
                <c:pt idx="19">
                  <c:v>0</c:v>
                </c:pt>
                <c:pt idx="20">
                  <c:v>0.22552584342062901</c:v>
                </c:pt>
                <c:pt idx="21">
                  <c:v>0</c:v>
                </c:pt>
                <c:pt idx="22">
                  <c:v>0</c:v>
                </c:pt>
                <c:pt idx="23">
                  <c:v>0</c:v>
                </c:pt>
              </c:numCache>
            </c:numRef>
          </c:val>
          <c:smooth val="0"/>
          <c:extLst>
            <c:ext xmlns:c16="http://schemas.microsoft.com/office/drawing/2014/chart" uri="{C3380CC4-5D6E-409C-BE32-E72D297353CC}">
              <c16:uniqueId val="{00000000-1B9D-4A8F-B227-37A3D3FD5BC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0.106621150305755</c:v>
                </c:pt>
                <c:pt idx="14">
                  <c:v>0.15486664261330499</c:v>
                </c:pt>
                <c:pt idx="15">
                  <c:v>6.4527767755543794E-2</c:v>
                </c:pt>
                <c:pt idx="16">
                  <c:v>9.7832422080985804E-2</c:v>
                </c:pt>
                <c:pt idx="17">
                  <c:v>0.68482695456690101</c:v>
                </c:pt>
                <c:pt idx="18">
                  <c:v>0.294884960173184</c:v>
                </c:pt>
                <c:pt idx="19">
                  <c:v>0.32697538230967799</c:v>
                </c:pt>
                <c:pt idx="20">
                  <c:v>0.17377011770728301</c:v>
                </c:pt>
                <c:pt idx="21">
                  <c:v>0</c:v>
                </c:pt>
                <c:pt idx="22">
                  <c:v>0.13616746690350001</c:v>
                </c:pt>
                <c:pt idx="23">
                  <c:v>0</c:v>
                </c:pt>
              </c:numCache>
            </c:numRef>
          </c:val>
          <c:smooth val="0"/>
          <c:extLst>
            <c:ext xmlns:c16="http://schemas.microsoft.com/office/drawing/2014/chart" uri="{C3380CC4-5D6E-409C-BE32-E72D297353CC}">
              <c16:uniqueId val="{00000001-1B9D-4A8F-B227-37A3D3FD5BC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0.73081279326897097</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0.87913273286230498</c:v>
                </c:pt>
                <c:pt idx="16">
                  <c:v>0.488107437570789</c:v>
                </c:pt>
                <c:pt idx="17">
                  <c:v>0</c:v>
                </c:pt>
                <c:pt idx="18">
                  <c:v>0</c:v>
                </c:pt>
                <c:pt idx="19">
                  <c:v>0</c:v>
                </c:pt>
                <c:pt idx="20">
                  <c:v>0</c:v>
                </c:pt>
                <c:pt idx="21">
                  <c:v>0</c:v>
                </c:pt>
                <c:pt idx="22">
                  <c:v>0</c:v>
                </c:pt>
                <c:pt idx="23">
                  <c:v>0.98160832749042704</c:v>
                </c:pt>
              </c:numCache>
            </c:numRef>
          </c:val>
          <c:smooth val="0"/>
          <c:extLst>
            <c:ext xmlns:c16="http://schemas.microsoft.com/office/drawing/2014/chart" uri="{C3380CC4-5D6E-409C-BE32-E72D297353CC}">
              <c16:uniqueId val="{00000002-1B9D-4A8F-B227-37A3D3FD5BC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1.2592485727829199</c:v>
                </c:pt>
                <c:pt idx="1">
                  <c:v>0.88930566146616896</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0.22670596236681001</c:v>
                </c:pt>
                <c:pt idx="17">
                  <c:v>1.9414274231775901</c:v>
                </c:pt>
                <c:pt idx="18">
                  <c:v>0</c:v>
                </c:pt>
                <c:pt idx="19">
                  <c:v>0.26586426495744098</c:v>
                </c:pt>
                <c:pt idx="20">
                  <c:v>0.89789300852551801</c:v>
                </c:pt>
                <c:pt idx="21">
                  <c:v>0.77904412522413002</c:v>
                </c:pt>
                <c:pt idx="22">
                  <c:v>0.61416706168463098</c:v>
                </c:pt>
                <c:pt idx="23">
                  <c:v>0</c:v>
                </c:pt>
              </c:numCache>
            </c:numRef>
          </c:val>
          <c:smooth val="0"/>
          <c:extLst>
            <c:ext xmlns:c16="http://schemas.microsoft.com/office/drawing/2014/chart" uri="{C3380CC4-5D6E-409C-BE32-E72D297353CC}">
              <c16:uniqueId val="{00000003-1B9D-4A8F-B227-37A3D3FD5BC3}"/>
            </c:ext>
          </c:extLst>
        </c:ser>
        <c:dLbls>
          <c:showLegendKey val="0"/>
          <c:showVal val="0"/>
          <c:showCatName val="0"/>
          <c:showSerName val="0"/>
          <c:showPercent val="0"/>
          <c:showBubbleSize val="0"/>
        </c:dLbls>
        <c:smooth val="0"/>
        <c:axId val="329274024"/>
        <c:axId val="329275336"/>
      </c:lineChart>
      <c:catAx>
        <c:axId val="32927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75336"/>
        <c:crosses val="autoZero"/>
        <c:auto val="1"/>
        <c:lblAlgn val="ctr"/>
        <c:lblOffset val="100"/>
        <c:noMultiLvlLbl val="0"/>
      </c:catAx>
      <c:valAx>
        <c:axId val="32927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7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0</c:v>
                </c:pt>
                <c:pt idx="3">
                  <c:v>1</c:v>
                </c:pt>
                <c:pt idx="4">
                  <c:v>3</c:v>
                </c:pt>
                <c:pt idx="5">
                  <c:v>0</c:v>
                </c:pt>
                <c:pt idx="6">
                  <c:v>0</c:v>
                </c:pt>
              </c:numCache>
            </c:numRef>
          </c:val>
          <c:extLst>
            <c:ext xmlns:c16="http://schemas.microsoft.com/office/drawing/2014/chart" uri="{C3380CC4-5D6E-409C-BE32-E72D297353CC}">
              <c16:uniqueId val="{00000000-39AC-4B30-9D1E-D0613044138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7</c:v>
                </c:pt>
                <c:pt idx="2">
                  <c:v>9</c:v>
                </c:pt>
                <c:pt idx="3">
                  <c:v>7</c:v>
                </c:pt>
                <c:pt idx="4">
                  <c:v>8</c:v>
                </c:pt>
                <c:pt idx="5">
                  <c:v>0</c:v>
                </c:pt>
                <c:pt idx="6">
                  <c:v>1</c:v>
                </c:pt>
              </c:numCache>
            </c:numRef>
          </c:val>
          <c:extLst>
            <c:ext xmlns:c16="http://schemas.microsoft.com/office/drawing/2014/chart" uri="{C3380CC4-5D6E-409C-BE32-E72D297353CC}">
              <c16:uniqueId val="{00000001-39AC-4B30-9D1E-D0613044138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2</c:v>
                </c:pt>
                <c:pt idx="3">
                  <c:v>1</c:v>
                </c:pt>
                <c:pt idx="4">
                  <c:v>0</c:v>
                </c:pt>
                <c:pt idx="5">
                  <c:v>0</c:v>
                </c:pt>
                <c:pt idx="6">
                  <c:v>0</c:v>
                </c:pt>
              </c:numCache>
            </c:numRef>
          </c:val>
          <c:extLst>
            <c:ext xmlns:c16="http://schemas.microsoft.com/office/drawing/2014/chart" uri="{C3380CC4-5D6E-409C-BE32-E72D297353CC}">
              <c16:uniqueId val="{00000002-39AC-4B30-9D1E-D0613044138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4</c:v>
                </c:pt>
                <c:pt idx="2">
                  <c:v>2</c:v>
                </c:pt>
                <c:pt idx="3">
                  <c:v>5</c:v>
                </c:pt>
                <c:pt idx="4">
                  <c:v>2</c:v>
                </c:pt>
                <c:pt idx="5">
                  <c:v>0</c:v>
                </c:pt>
                <c:pt idx="6">
                  <c:v>0</c:v>
                </c:pt>
              </c:numCache>
            </c:numRef>
          </c:val>
          <c:extLst>
            <c:ext xmlns:c16="http://schemas.microsoft.com/office/drawing/2014/chart" uri="{C3380CC4-5D6E-409C-BE32-E72D297353CC}">
              <c16:uniqueId val="{00000003-39AC-4B30-9D1E-D0613044138B}"/>
            </c:ext>
          </c:extLst>
        </c:ser>
        <c:dLbls>
          <c:showLegendKey val="0"/>
          <c:showVal val="0"/>
          <c:showCatName val="0"/>
          <c:showSerName val="0"/>
          <c:showPercent val="0"/>
          <c:showBubbleSize val="0"/>
        </c:dLbls>
        <c:gapWidth val="219"/>
        <c:overlap val="-27"/>
        <c:axId val="329287144"/>
        <c:axId val="329287472"/>
      </c:barChart>
      <c:catAx>
        <c:axId val="32928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87472"/>
        <c:crosses val="autoZero"/>
        <c:auto val="1"/>
        <c:lblAlgn val="ctr"/>
        <c:lblOffset val="100"/>
        <c:noMultiLvlLbl val="0"/>
      </c:catAx>
      <c:valAx>
        <c:axId val="32928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8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1.2186945375665501</c:v>
                </c:pt>
                <c:pt idx="3">
                  <c:v>0.22546506277525799</c:v>
                </c:pt>
                <c:pt idx="4">
                  <c:v>0.80720436468809598</c:v>
                </c:pt>
              </c:numCache>
            </c:numRef>
          </c:val>
          <c:extLst>
            <c:ext xmlns:c16="http://schemas.microsoft.com/office/drawing/2014/chart" uri="{C3380CC4-5D6E-409C-BE32-E72D297353CC}">
              <c16:uniqueId val="{00000000-D8E2-41C7-902B-7027D67FD849}"/>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0.13198149137350901</c:v>
                </c:pt>
                <c:pt idx="1">
                  <c:v>0.123879755372169</c:v>
                </c:pt>
                <c:pt idx="2">
                  <c:v>0.22206960236360401</c:v>
                </c:pt>
                <c:pt idx="3">
                  <c:v>0.30266301832528397</c:v>
                </c:pt>
                <c:pt idx="4">
                  <c:v>0.206730535765076</c:v>
                </c:pt>
                <c:pt idx="6">
                  <c:v>0.15123240535834501</c:v>
                </c:pt>
              </c:numCache>
            </c:numRef>
          </c:val>
          <c:extLst>
            <c:ext xmlns:c16="http://schemas.microsoft.com/office/drawing/2014/chart" uri="{C3380CC4-5D6E-409C-BE32-E72D297353CC}">
              <c16:uniqueId val="{00000001-D8E2-41C7-902B-7027D67FD849}"/>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0.74137977515973397</c:v>
                </c:pt>
                <c:pt idx="2">
                  <c:v>0.60253956272072895</c:v>
                </c:pt>
                <c:pt idx="3">
                  <c:v>0.87887202437117495</c:v>
                </c:pt>
              </c:numCache>
            </c:numRef>
          </c:val>
          <c:extLst>
            <c:ext xmlns:c16="http://schemas.microsoft.com/office/drawing/2014/chart" uri="{C3380CC4-5D6E-409C-BE32-E72D297353CC}">
              <c16:uniqueId val="{00000002-D8E2-41C7-902B-7027D67FD849}"/>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1.9412273832584599</c:v>
                </c:pt>
                <c:pt idx="1">
                  <c:v>0.476548654329638</c:v>
                </c:pt>
                <c:pt idx="2">
                  <c:v>0.88921402959238305</c:v>
                </c:pt>
                <c:pt idx="3">
                  <c:v>0.98957260025553295</c:v>
                </c:pt>
                <c:pt idx="4">
                  <c:v>0.73568808473807901</c:v>
                </c:pt>
              </c:numCache>
            </c:numRef>
          </c:val>
          <c:extLst>
            <c:ext xmlns:c16="http://schemas.microsoft.com/office/drawing/2014/chart" uri="{C3380CC4-5D6E-409C-BE32-E72D297353CC}">
              <c16:uniqueId val="{00000003-D8E2-41C7-902B-7027D67FD849}"/>
            </c:ext>
          </c:extLst>
        </c:ser>
        <c:dLbls>
          <c:showLegendKey val="0"/>
          <c:showVal val="0"/>
          <c:showCatName val="0"/>
          <c:showSerName val="0"/>
          <c:showPercent val="0"/>
          <c:showBubbleSize val="0"/>
        </c:dLbls>
        <c:gapWidth val="219"/>
        <c:overlap val="-27"/>
        <c:axId val="323298312"/>
        <c:axId val="329436496"/>
      </c:barChart>
      <c:catAx>
        <c:axId val="32329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6496"/>
        <c:crosses val="autoZero"/>
        <c:auto val="1"/>
        <c:lblAlgn val="ctr"/>
        <c:lblOffset val="100"/>
        <c:noMultiLvlLbl val="0"/>
      </c:catAx>
      <c:valAx>
        <c:axId val="32943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9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9246</c:v>
                </c:pt>
                <c:pt idx="1">
                  <c:v>8634</c:v>
                </c:pt>
                <c:pt idx="2">
                  <c:v>354</c:v>
                </c:pt>
                <c:pt idx="3">
                  <c:v>3691</c:v>
                </c:pt>
              </c:numCache>
            </c:numRef>
          </c:val>
          <c:extLst>
            <c:ext xmlns:c16="http://schemas.microsoft.com/office/drawing/2014/chart" uri="{C3380CC4-5D6E-409C-BE32-E72D297353CC}">
              <c16:uniqueId val="{00000000-04E4-4909-B4B2-52CB9116ED00}"/>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0</c:v>
                </c:pt>
                <c:pt idx="1">
                  <c:v>572</c:v>
                </c:pt>
                <c:pt idx="2">
                  <c:v>0</c:v>
                </c:pt>
                <c:pt idx="3">
                  <c:v>834</c:v>
                </c:pt>
              </c:numCache>
            </c:numRef>
          </c:val>
          <c:extLst>
            <c:ext xmlns:c16="http://schemas.microsoft.com/office/drawing/2014/chart" uri="{C3380CC4-5D6E-409C-BE32-E72D297353CC}">
              <c16:uniqueId val="{00000001-04E4-4909-B4B2-52CB9116ED00}"/>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343</c:v>
                </c:pt>
                <c:pt idx="1">
                  <c:v>1342</c:v>
                </c:pt>
                <c:pt idx="2">
                  <c:v>969</c:v>
                </c:pt>
                <c:pt idx="3">
                  <c:v>1320</c:v>
                </c:pt>
              </c:numCache>
            </c:numRef>
          </c:val>
          <c:extLst>
            <c:ext xmlns:c16="http://schemas.microsoft.com/office/drawing/2014/chart" uri="{C3380CC4-5D6E-409C-BE32-E72D297353CC}">
              <c16:uniqueId val="{00000002-04E4-4909-B4B2-52CB9116ED00}"/>
            </c:ext>
          </c:extLst>
        </c:ser>
        <c:dLbls>
          <c:showLegendKey val="0"/>
          <c:showVal val="0"/>
          <c:showCatName val="0"/>
          <c:showSerName val="0"/>
          <c:showPercent val="0"/>
          <c:showBubbleSize val="0"/>
        </c:dLbls>
        <c:gapWidth val="150"/>
        <c:overlap val="100"/>
        <c:axId val="329436824"/>
        <c:axId val="329435512"/>
      </c:barChart>
      <c:catAx>
        <c:axId val="32943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5512"/>
        <c:crosses val="autoZero"/>
        <c:auto val="1"/>
        <c:lblAlgn val="ctr"/>
        <c:lblOffset val="100"/>
        <c:noMultiLvlLbl val="0"/>
      </c:catAx>
      <c:valAx>
        <c:axId val="32943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0.22543542556686999</c:v>
                </c:pt>
                <c:pt idx="1">
                  <c:v>1.0128191460581</c:v>
                </c:pt>
                <c:pt idx="2">
                  <c:v>0</c:v>
                </c:pt>
              </c:numCache>
            </c:numRef>
          </c:val>
          <c:extLst>
            <c:ext xmlns:c16="http://schemas.microsoft.com/office/drawing/2014/chart" uri="{C3380CC4-5D6E-409C-BE32-E72D297353CC}">
              <c16:uniqueId val="{00000000-B61E-4C92-8DC9-CD9DC65FAA19}"/>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0.23297144513853199</c:v>
                </c:pt>
                <c:pt idx="1">
                  <c:v>0.20662676597861801</c:v>
                </c:pt>
                <c:pt idx="2">
                  <c:v>0.13290334361064199</c:v>
                </c:pt>
              </c:numCache>
            </c:numRef>
          </c:val>
          <c:extLst>
            <c:ext xmlns:c16="http://schemas.microsoft.com/office/drawing/2014/chart" uri="{C3380CC4-5D6E-409C-BE32-E72D297353CC}">
              <c16:uniqueId val="{00000001-B61E-4C92-8DC9-CD9DC65FAA19}"/>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0.86923587580385997</c:v>
                </c:pt>
                <c:pt idx="1">
                  <c:v>0.47758465323804999</c:v>
                </c:pt>
                <c:pt idx="2">
                  <c:v>0</c:v>
                </c:pt>
              </c:numCache>
            </c:numRef>
          </c:val>
          <c:extLst>
            <c:ext xmlns:c16="http://schemas.microsoft.com/office/drawing/2014/chart" uri="{C3380CC4-5D6E-409C-BE32-E72D297353CC}">
              <c16:uniqueId val="{00000002-B61E-4C92-8DC9-CD9DC65FAA19}"/>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0.77511431910923001</c:v>
                </c:pt>
                <c:pt idx="1">
                  <c:v>0.62467916264950296</c:v>
                </c:pt>
                <c:pt idx="2">
                  <c:v>0.86274758578391997</c:v>
                </c:pt>
              </c:numCache>
            </c:numRef>
          </c:val>
          <c:extLst>
            <c:ext xmlns:c16="http://schemas.microsoft.com/office/drawing/2014/chart" uri="{C3380CC4-5D6E-409C-BE32-E72D297353CC}">
              <c16:uniqueId val="{00000003-B61E-4C92-8DC9-CD9DC65FAA19}"/>
            </c:ext>
          </c:extLst>
        </c:ser>
        <c:dLbls>
          <c:showLegendKey val="0"/>
          <c:showVal val="0"/>
          <c:showCatName val="0"/>
          <c:showSerName val="0"/>
          <c:showPercent val="0"/>
          <c:showBubbleSize val="0"/>
        </c:dLbls>
        <c:gapWidth val="219"/>
        <c:overlap val="-27"/>
        <c:axId val="329434200"/>
        <c:axId val="329434528"/>
      </c:barChart>
      <c:catAx>
        <c:axId val="32943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4528"/>
        <c:crosses val="autoZero"/>
        <c:auto val="1"/>
        <c:lblAlgn val="ctr"/>
        <c:lblOffset val="100"/>
        <c:noMultiLvlLbl val="0"/>
      </c:catAx>
      <c:valAx>
        <c:axId val="32943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c:v>
                </c:pt>
                <c:pt idx="1">
                  <c:v>4</c:v>
                </c:pt>
                <c:pt idx="2">
                  <c:v>3</c:v>
                </c:pt>
                <c:pt idx="3">
                  <c:v>2</c:v>
                </c:pt>
              </c:numCache>
            </c:numRef>
          </c:val>
          <c:extLst>
            <c:ext xmlns:c16="http://schemas.microsoft.com/office/drawing/2014/chart" uri="{C3380CC4-5D6E-409C-BE32-E72D297353CC}">
              <c16:uniqueId val="{00000000-28E9-49CE-B537-4172C0AA18D9}"/>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6</c:v>
                </c:pt>
                <c:pt idx="1">
                  <c:v>29</c:v>
                </c:pt>
                <c:pt idx="2">
                  <c:v>2</c:v>
                </c:pt>
                <c:pt idx="3">
                  <c:v>10</c:v>
                </c:pt>
              </c:numCache>
            </c:numRef>
          </c:val>
          <c:extLst>
            <c:ext xmlns:c16="http://schemas.microsoft.com/office/drawing/2014/chart" uri="{C3380CC4-5D6E-409C-BE32-E72D297353CC}">
              <c16:uniqueId val="{00000001-28E9-49CE-B537-4172C0AA18D9}"/>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0</c:v>
                </c:pt>
                <c:pt idx="1">
                  <c:v>3</c:v>
                </c:pt>
                <c:pt idx="2">
                  <c:v>0</c:v>
                </c:pt>
                <c:pt idx="3">
                  <c:v>2</c:v>
                </c:pt>
              </c:numCache>
            </c:numRef>
          </c:val>
          <c:extLst>
            <c:ext xmlns:c16="http://schemas.microsoft.com/office/drawing/2014/chart" uri="{C3380CC4-5D6E-409C-BE32-E72D297353CC}">
              <c16:uniqueId val="{00000002-28E9-49CE-B537-4172C0AA18D9}"/>
            </c:ext>
          </c:extLst>
        </c:ser>
        <c:dLbls>
          <c:showLegendKey val="0"/>
          <c:showVal val="0"/>
          <c:showCatName val="0"/>
          <c:showSerName val="0"/>
          <c:showPercent val="0"/>
          <c:showBubbleSize val="0"/>
        </c:dLbls>
        <c:gapWidth val="150"/>
        <c:overlap val="100"/>
        <c:axId val="329428952"/>
        <c:axId val="329432888"/>
      </c:barChart>
      <c:catAx>
        <c:axId val="32942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2888"/>
        <c:crosses val="autoZero"/>
        <c:auto val="1"/>
        <c:lblAlgn val="ctr"/>
        <c:lblOffset val="100"/>
        <c:noMultiLvlLbl val="0"/>
      </c:catAx>
      <c:valAx>
        <c:axId val="329432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2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9152</c:v>
                </c:pt>
                <c:pt idx="1">
                  <c:v>10189</c:v>
                </c:pt>
                <c:pt idx="2">
                  <c:v>1273</c:v>
                </c:pt>
                <c:pt idx="3">
                  <c:v>5548</c:v>
                </c:pt>
              </c:numCache>
            </c:numRef>
          </c:val>
          <c:extLst>
            <c:ext xmlns:c16="http://schemas.microsoft.com/office/drawing/2014/chart" uri="{C3380CC4-5D6E-409C-BE32-E72D297353CC}">
              <c16:uniqueId val="{00000000-FB39-42DD-8CE1-55804722828C}"/>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437</c:v>
                </c:pt>
                <c:pt idx="1">
                  <c:v>359</c:v>
                </c:pt>
                <c:pt idx="2">
                  <c:v>50</c:v>
                </c:pt>
                <c:pt idx="3">
                  <c:v>297</c:v>
                </c:pt>
              </c:numCache>
            </c:numRef>
          </c:val>
          <c:extLst>
            <c:ext xmlns:c16="http://schemas.microsoft.com/office/drawing/2014/chart" uri="{C3380CC4-5D6E-409C-BE32-E72D297353CC}">
              <c16:uniqueId val="{00000001-FB39-42DD-8CE1-55804722828C}"/>
            </c:ext>
          </c:extLst>
        </c:ser>
        <c:dLbls>
          <c:showLegendKey val="0"/>
          <c:showVal val="0"/>
          <c:showCatName val="0"/>
          <c:showSerName val="0"/>
          <c:showPercent val="0"/>
          <c:showBubbleSize val="0"/>
        </c:dLbls>
        <c:gapWidth val="150"/>
        <c:overlap val="100"/>
        <c:axId val="329425344"/>
        <c:axId val="329426000"/>
      </c:barChart>
      <c:catAx>
        <c:axId val="32942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26000"/>
        <c:crosses val="autoZero"/>
        <c:auto val="1"/>
        <c:lblAlgn val="ctr"/>
        <c:lblOffset val="100"/>
        <c:noMultiLvlLbl val="0"/>
      </c:catAx>
      <c:valAx>
        <c:axId val="329426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AF7DF-A0E4-404D-B43F-879619070F9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453E450F-E2EF-488C-8117-80D9860066B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71726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D096A-CFEE-4328-B6D0-751DF23422E2}"/>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5E845510-83C0-464C-B115-979EBAD71665}"/>
              </a:ext>
            </a:extLst>
          </p:cNvPr>
          <p:cNvGraphicFramePr>
            <a:graphicFrameLocks noGrp="1"/>
          </p:cNvGraphicFramePr>
          <p:nvPr>
            <p:ph type="tbl" sz="quarter" idx="13"/>
            <p:extLst>
              <p:ext uri="{D42A27DB-BD31-4B8C-83A1-F6EECF244321}">
                <p14:modId xmlns:p14="http://schemas.microsoft.com/office/powerpoint/2010/main" val="584861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1660398"/>
                    </a:ext>
                  </a:extLst>
                </a:gridCol>
                <a:gridCol w="658368">
                  <a:extLst>
                    <a:ext uri="{9D8B030D-6E8A-4147-A177-3AD203B41FA5}">
                      <a16:colId xmlns:a16="http://schemas.microsoft.com/office/drawing/2014/main" val="3971799101"/>
                    </a:ext>
                  </a:extLst>
                </a:gridCol>
                <a:gridCol w="658368">
                  <a:extLst>
                    <a:ext uri="{9D8B030D-6E8A-4147-A177-3AD203B41FA5}">
                      <a16:colId xmlns:a16="http://schemas.microsoft.com/office/drawing/2014/main" val="2177260732"/>
                    </a:ext>
                  </a:extLst>
                </a:gridCol>
                <a:gridCol w="658368">
                  <a:extLst>
                    <a:ext uri="{9D8B030D-6E8A-4147-A177-3AD203B41FA5}">
                      <a16:colId xmlns:a16="http://schemas.microsoft.com/office/drawing/2014/main" val="2024587223"/>
                    </a:ext>
                  </a:extLst>
                </a:gridCol>
                <a:gridCol w="658368">
                  <a:extLst>
                    <a:ext uri="{9D8B030D-6E8A-4147-A177-3AD203B41FA5}">
                      <a16:colId xmlns:a16="http://schemas.microsoft.com/office/drawing/2014/main" val="704536728"/>
                    </a:ext>
                  </a:extLst>
                </a:gridCol>
                <a:gridCol w="658368">
                  <a:extLst>
                    <a:ext uri="{9D8B030D-6E8A-4147-A177-3AD203B41FA5}">
                      <a16:colId xmlns:a16="http://schemas.microsoft.com/office/drawing/2014/main" val="2996060927"/>
                    </a:ext>
                  </a:extLst>
                </a:gridCol>
                <a:gridCol w="658368">
                  <a:extLst>
                    <a:ext uri="{9D8B030D-6E8A-4147-A177-3AD203B41FA5}">
                      <a16:colId xmlns:a16="http://schemas.microsoft.com/office/drawing/2014/main" val="2710500632"/>
                    </a:ext>
                  </a:extLst>
                </a:gridCol>
                <a:gridCol w="658368">
                  <a:extLst>
                    <a:ext uri="{9D8B030D-6E8A-4147-A177-3AD203B41FA5}">
                      <a16:colId xmlns:a16="http://schemas.microsoft.com/office/drawing/2014/main" val="485585685"/>
                    </a:ext>
                  </a:extLst>
                </a:gridCol>
                <a:gridCol w="658368">
                  <a:extLst>
                    <a:ext uri="{9D8B030D-6E8A-4147-A177-3AD203B41FA5}">
                      <a16:colId xmlns:a16="http://schemas.microsoft.com/office/drawing/2014/main" val="826828948"/>
                    </a:ext>
                  </a:extLst>
                </a:gridCol>
                <a:gridCol w="658368">
                  <a:extLst>
                    <a:ext uri="{9D8B030D-6E8A-4147-A177-3AD203B41FA5}">
                      <a16:colId xmlns:a16="http://schemas.microsoft.com/office/drawing/2014/main" val="32440772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0011086"/>
                  </a:ext>
                </a:extLst>
              </a:tr>
              <a:tr h="370840">
                <a:tc>
                  <a:txBody>
                    <a:bodyPr/>
                    <a:lstStyle/>
                    <a:p>
                      <a:r>
                        <a:rPr lang="en-US" sz="1000"/>
                        <a:t>hondamotosargentina</a:t>
                      </a:r>
                    </a:p>
                  </a:txBody>
                  <a:tcPr/>
                </a:tc>
                <a:tc>
                  <a:txBody>
                    <a:bodyPr/>
                    <a:lstStyle/>
                    <a:p>
                      <a:r>
                        <a:rPr lang="en-US" sz="1000"/>
                        <a:t>152748</a:t>
                      </a:r>
                    </a:p>
                  </a:txBody>
                  <a:tcPr/>
                </a:tc>
                <a:tc>
                  <a:txBody>
                    <a:bodyPr/>
                    <a:lstStyle/>
                    <a:p>
                      <a:r>
                        <a:rPr lang="en-US" sz="1000"/>
                        <a:t>1262</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9152</a:t>
                      </a:r>
                    </a:p>
                  </a:txBody>
                  <a:tcPr/>
                </a:tc>
                <a:tc>
                  <a:txBody>
                    <a:bodyPr/>
                    <a:lstStyle/>
                    <a:p>
                      <a:r>
                        <a:rPr lang="en-US" sz="1000"/>
                        <a:t>437</a:t>
                      </a:r>
                    </a:p>
                  </a:txBody>
                  <a:tcPr/>
                </a:tc>
                <a:tc>
                  <a:txBody>
                    <a:bodyPr/>
                    <a:lstStyle/>
                    <a:p>
                      <a:r>
                        <a:rPr lang="en-US" sz="1000"/>
                        <a:t>0.9005 %</a:t>
                      </a:r>
                    </a:p>
                  </a:txBody>
                  <a:tcPr/>
                </a:tc>
                <a:extLst>
                  <a:ext uri="{0D108BD9-81ED-4DB2-BD59-A6C34878D82A}">
                    <a16:rowId xmlns:a16="http://schemas.microsoft.com/office/drawing/2014/main" val="2000940266"/>
                  </a:ext>
                </a:extLst>
              </a:tr>
              <a:tr h="370840">
                <a:tc>
                  <a:txBody>
                    <a:bodyPr/>
                    <a:lstStyle/>
                    <a:p>
                      <a:r>
                        <a:rPr lang="en-US" sz="1000"/>
                        <a:t>yamahamotorarg</a:t>
                      </a:r>
                    </a:p>
                  </a:txBody>
                  <a:tcPr/>
                </a:tc>
                <a:tc>
                  <a:txBody>
                    <a:bodyPr/>
                    <a:lstStyle/>
                    <a:p>
                      <a:r>
                        <a:rPr lang="en-US" sz="1000"/>
                        <a:t>145228</a:t>
                      </a:r>
                    </a:p>
                  </a:txBody>
                  <a:tcPr/>
                </a:tc>
                <a:tc>
                  <a:txBody>
                    <a:bodyPr/>
                    <a:lstStyle/>
                    <a:p>
                      <a:r>
                        <a:rPr lang="en-US" sz="1000"/>
                        <a:t>2333</a:t>
                      </a:r>
                    </a:p>
                  </a:txBody>
                  <a:tcPr/>
                </a:tc>
                <a:tc>
                  <a:txBody>
                    <a:bodyPr/>
                    <a:lstStyle/>
                    <a:p>
                      <a:r>
                        <a:rPr lang="en-US" sz="1000"/>
                        <a:t>29</a:t>
                      </a:r>
                    </a:p>
                  </a:txBody>
                  <a:tcPr/>
                </a:tc>
                <a:tc>
                  <a:txBody>
                    <a:bodyPr/>
                    <a:lstStyle/>
                    <a:p>
                      <a:r>
                        <a:rPr lang="en-US" sz="1000"/>
                        <a:t>4</a:t>
                      </a:r>
                    </a:p>
                  </a:txBody>
                  <a:tcPr/>
                </a:tc>
                <a:tc>
                  <a:txBody>
                    <a:bodyPr/>
                    <a:lstStyle/>
                    <a:p>
                      <a:r>
                        <a:rPr lang="en-US" sz="1000"/>
                        <a:t>3</a:t>
                      </a:r>
                    </a:p>
                  </a:txBody>
                  <a:tcPr/>
                </a:tc>
                <a:tc>
                  <a:txBody>
                    <a:bodyPr/>
                    <a:lstStyle/>
                    <a:p>
                      <a:r>
                        <a:rPr lang="en-US" sz="1000"/>
                        <a:t>36</a:t>
                      </a:r>
                    </a:p>
                  </a:txBody>
                  <a:tcPr/>
                </a:tc>
                <a:tc>
                  <a:txBody>
                    <a:bodyPr/>
                    <a:lstStyle/>
                    <a:p>
                      <a:r>
                        <a:rPr lang="en-US" sz="1000"/>
                        <a:t>10189</a:t>
                      </a:r>
                    </a:p>
                  </a:txBody>
                  <a:tcPr/>
                </a:tc>
                <a:tc>
                  <a:txBody>
                    <a:bodyPr/>
                    <a:lstStyle/>
                    <a:p>
                      <a:r>
                        <a:rPr lang="en-US" sz="1000"/>
                        <a:t>359</a:t>
                      </a:r>
                    </a:p>
                  </a:txBody>
                  <a:tcPr/>
                </a:tc>
                <a:tc>
                  <a:txBody>
                    <a:bodyPr/>
                    <a:lstStyle/>
                    <a:p>
                      <a:r>
                        <a:rPr lang="en-US" sz="1000"/>
                        <a:t>0.2034 %</a:t>
                      </a:r>
                    </a:p>
                  </a:txBody>
                  <a:tcPr/>
                </a:tc>
                <a:extLst>
                  <a:ext uri="{0D108BD9-81ED-4DB2-BD59-A6C34878D82A}">
                    <a16:rowId xmlns:a16="http://schemas.microsoft.com/office/drawing/2014/main" val="1564925564"/>
                  </a:ext>
                </a:extLst>
              </a:tr>
              <a:tr h="370840">
                <a:tc>
                  <a:txBody>
                    <a:bodyPr/>
                    <a:lstStyle/>
                    <a:p>
                      <a:r>
                        <a:rPr lang="en-US" sz="1000"/>
                        <a:t>benelliarg</a:t>
                      </a:r>
                    </a:p>
                  </a:txBody>
                  <a:tcPr/>
                </a:tc>
                <a:tc>
                  <a:txBody>
                    <a:bodyPr/>
                    <a:lstStyle/>
                    <a:p>
                      <a:r>
                        <a:rPr lang="en-US" sz="1000"/>
                        <a:t>48808</a:t>
                      </a:r>
                    </a:p>
                  </a:txBody>
                  <a:tcPr/>
                </a:tc>
                <a:tc>
                  <a:txBody>
                    <a:bodyPr/>
                    <a:lstStyle/>
                    <a:p>
                      <a:r>
                        <a:rPr lang="en-US" sz="1000"/>
                        <a:t>n/a</a:t>
                      </a:r>
                    </a:p>
                  </a:txBody>
                  <a:tcPr/>
                </a:tc>
                <a:tc>
                  <a:txBody>
                    <a:bodyPr/>
                    <a:lstStyle/>
                    <a:p>
                      <a:r>
                        <a:rPr lang="en-US" sz="1000"/>
                        <a:t>10</a:t>
                      </a:r>
                    </a:p>
                  </a:txBody>
                  <a:tcPr/>
                </a:tc>
                <a:tc>
                  <a:txBody>
                    <a:bodyPr/>
                    <a:lstStyle/>
                    <a:p>
                      <a:r>
                        <a:rPr lang="en-US" sz="1000"/>
                        <a:t>2</a:t>
                      </a:r>
                    </a:p>
                  </a:txBody>
                  <a:tcPr/>
                </a:tc>
                <a:tc>
                  <a:txBody>
                    <a:bodyPr/>
                    <a:lstStyle/>
                    <a:p>
                      <a:r>
                        <a:rPr lang="en-US" sz="1000"/>
                        <a:t>2</a:t>
                      </a:r>
                    </a:p>
                  </a:txBody>
                  <a:tcPr/>
                </a:tc>
                <a:tc>
                  <a:txBody>
                    <a:bodyPr/>
                    <a:lstStyle/>
                    <a:p>
                      <a:r>
                        <a:rPr lang="en-US" sz="1000"/>
                        <a:t>14</a:t>
                      </a:r>
                    </a:p>
                  </a:txBody>
                  <a:tcPr/>
                </a:tc>
                <a:tc>
                  <a:txBody>
                    <a:bodyPr/>
                    <a:lstStyle/>
                    <a:p>
                      <a:r>
                        <a:rPr lang="en-US" sz="1000"/>
                        <a:t>5548</a:t>
                      </a:r>
                    </a:p>
                  </a:txBody>
                  <a:tcPr/>
                </a:tc>
                <a:tc>
                  <a:txBody>
                    <a:bodyPr/>
                    <a:lstStyle/>
                    <a:p>
                      <a:r>
                        <a:rPr lang="en-US" sz="1000"/>
                        <a:t>297</a:t>
                      </a:r>
                    </a:p>
                  </a:txBody>
                  <a:tcPr/>
                </a:tc>
                <a:tc>
                  <a:txBody>
                    <a:bodyPr/>
                    <a:lstStyle/>
                    <a:p>
                      <a:r>
                        <a:rPr lang="en-US" sz="1000"/>
                        <a:t>n/a</a:t>
                      </a:r>
                    </a:p>
                  </a:txBody>
                  <a:tcPr/>
                </a:tc>
                <a:extLst>
                  <a:ext uri="{0D108BD9-81ED-4DB2-BD59-A6C34878D82A}">
                    <a16:rowId xmlns:a16="http://schemas.microsoft.com/office/drawing/2014/main" val="462030122"/>
                  </a:ext>
                </a:extLst>
              </a:tr>
              <a:tr h="370840">
                <a:tc>
                  <a:txBody>
                    <a:bodyPr/>
                    <a:lstStyle/>
                    <a:p>
                      <a:r>
                        <a:rPr lang="en-US" sz="1000"/>
                        <a:t>bajajarg</a:t>
                      </a:r>
                    </a:p>
                  </a:txBody>
                  <a:tcPr/>
                </a:tc>
                <a:tc>
                  <a:txBody>
                    <a:bodyPr/>
                    <a:lstStyle/>
                    <a:p>
                      <a:r>
                        <a:rPr lang="en-US" sz="1000"/>
                        <a:t>37395</a:t>
                      </a:r>
                    </a:p>
                  </a:txBody>
                  <a:tcPr/>
                </a:tc>
                <a:tc>
                  <a:txBody>
                    <a:bodyPr/>
                    <a:lstStyle/>
                    <a:p>
                      <a:r>
                        <a:rPr lang="en-US" sz="1000"/>
                        <a:t>624</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1273</a:t>
                      </a:r>
                    </a:p>
                  </a:txBody>
                  <a:tcPr/>
                </a:tc>
                <a:tc>
                  <a:txBody>
                    <a:bodyPr/>
                    <a:lstStyle/>
                    <a:p>
                      <a:r>
                        <a:rPr lang="en-US" sz="1000"/>
                        <a:t>50</a:t>
                      </a:r>
                    </a:p>
                  </a:txBody>
                  <a:tcPr/>
                </a:tc>
                <a:tc>
                  <a:txBody>
                    <a:bodyPr/>
                    <a:lstStyle/>
                    <a:p>
                      <a:r>
                        <a:rPr lang="en-US" sz="1000"/>
                        <a:t>0.7135 %</a:t>
                      </a:r>
                    </a:p>
                  </a:txBody>
                  <a:tcPr/>
                </a:tc>
                <a:extLst>
                  <a:ext uri="{0D108BD9-81ED-4DB2-BD59-A6C34878D82A}">
                    <a16:rowId xmlns:a16="http://schemas.microsoft.com/office/drawing/2014/main" val="605225171"/>
                  </a:ext>
                </a:extLst>
              </a:tr>
            </a:tbl>
          </a:graphicData>
        </a:graphic>
      </p:graphicFrame>
      <p:sp>
        <p:nvSpPr>
          <p:cNvPr id="4" name="Text Placeholder 3">
            <a:extLst>
              <a:ext uri="{FF2B5EF4-FFF2-40B4-BE49-F238E27FC236}">
                <a16:creationId xmlns:a16="http://schemas.microsoft.com/office/drawing/2014/main" id="{4E4F2067-D2DD-41C2-B13A-D670950D25ED}"/>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3721208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6F00-20A5-4D3F-9A2D-5F20C179F829}"/>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18ECF815-0A6F-40B2-9BE3-0EFE82689E17}"/>
              </a:ext>
            </a:extLst>
          </p:cNvPr>
          <p:cNvGraphicFramePr>
            <a:graphicFrameLocks noGrp="1"/>
          </p:cNvGraphicFramePr>
          <p:nvPr>
            <p:ph type="chart" sz="quarter" idx="13"/>
            <p:extLst>
              <p:ext uri="{D42A27DB-BD31-4B8C-83A1-F6EECF244321}">
                <p14:modId xmlns:p14="http://schemas.microsoft.com/office/powerpoint/2010/main" val="2295105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E008C6-6494-4DE6-BC8F-561B8B48C809}"/>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6B16CFB1-DCB5-4444-A3D3-5DB312C596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673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F589-EBF7-4B37-9080-267775C72551}"/>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2E70965D-9E35-4BCE-A6B5-445C98AD71B7}"/>
              </a:ext>
            </a:extLst>
          </p:cNvPr>
          <p:cNvGraphicFramePr>
            <a:graphicFrameLocks noGrp="1"/>
          </p:cNvGraphicFramePr>
          <p:nvPr>
            <p:ph type="chart" sz="quarter" idx="13"/>
            <p:extLst>
              <p:ext uri="{D42A27DB-BD31-4B8C-83A1-F6EECF244321}">
                <p14:modId xmlns:p14="http://schemas.microsoft.com/office/powerpoint/2010/main" val="435133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FF6258-499E-4053-82D1-BFDF7AC4B060}"/>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3EE8E9A6-08F4-46F8-AC3E-EC2BD68A66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891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14D8F-AE28-4C5B-81D3-1BDB8D6E3753}"/>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CEE2428F-7EC6-4C1B-BF98-CC837D9C1448}"/>
              </a:ext>
            </a:extLst>
          </p:cNvPr>
          <p:cNvGraphicFramePr>
            <a:graphicFrameLocks noGrp="1"/>
          </p:cNvGraphicFramePr>
          <p:nvPr>
            <p:ph type="chart" sz="quarter" idx="13"/>
            <p:extLst>
              <p:ext uri="{D42A27DB-BD31-4B8C-83A1-F6EECF244321}">
                <p14:modId xmlns:p14="http://schemas.microsoft.com/office/powerpoint/2010/main" val="1279473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A6F74-03A6-4DFC-BCF7-D45E01B6C4AF}"/>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836ABD8B-0AF6-4403-9BD3-B0D09DE8E5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0199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662DB-1D5B-4662-8402-927645058BFE}"/>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99A73AA4-27BF-4FCC-895E-90BC1E3A434E}"/>
              </a:ext>
            </a:extLst>
          </p:cNvPr>
          <p:cNvGraphicFramePr>
            <a:graphicFrameLocks noGrp="1"/>
          </p:cNvGraphicFramePr>
          <p:nvPr>
            <p:ph type="chart" sz="quarter" idx="13"/>
            <p:extLst>
              <p:ext uri="{D42A27DB-BD31-4B8C-83A1-F6EECF244321}">
                <p14:modId xmlns:p14="http://schemas.microsoft.com/office/powerpoint/2010/main" val="97781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3C3B3-21D7-4BE0-9F93-99407049B222}"/>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0EA7B38B-0BA9-4206-B57F-BCDCA7D31A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816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B0F27-CD4D-4D1C-98E3-1FEB74913008}"/>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BB46C90A-19A6-4EBE-BD0A-175C80AAE064}"/>
              </a:ext>
            </a:extLst>
          </p:cNvPr>
          <p:cNvGraphicFramePr>
            <a:graphicFrameLocks noGrp="1"/>
          </p:cNvGraphicFramePr>
          <p:nvPr>
            <p:ph type="chart" sz="quarter" idx="13"/>
            <p:extLst>
              <p:ext uri="{D42A27DB-BD31-4B8C-83A1-F6EECF244321}">
                <p14:modId xmlns:p14="http://schemas.microsoft.com/office/powerpoint/2010/main" val="3159910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08E04-9D35-478B-9437-2C03A80643CA}"/>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BD4D18B3-9035-4EE2-AE60-22AA0C1576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055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72CF-FC4D-44C6-918B-C809E7B74DDC}"/>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FA81B905-2E26-44C1-A7A0-6CB9F23064CB}"/>
              </a:ext>
            </a:extLst>
          </p:cNvPr>
          <p:cNvGraphicFramePr>
            <a:graphicFrameLocks noGrp="1"/>
          </p:cNvGraphicFramePr>
          <p:nvPr>
            <p:ph type="chart" sz="quarter" idx="13"/>
            <p:extLst>
              <p:ext uri="{D42A27DB-BD31-4B8C-83A1-F6EECF244321}">
                <p14:modId xmlns:p14="http://schemas.microsoft.com/office/powerpoint/2010/main" val="4102355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8EA302-4D1E-4061-869B-BF3FD1470F0C}"/>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AD6C9983-F4E5-445D-B52C-D75CCA9307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5622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BAFE-9F72-448D-8DA8-DC6314C35BAE}"/>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ED2FFC4B-92B4-45BE-9924-39EC15D3B553}"/>
              </a:ext>
            </a:extLst>
          </p:cNvPr>
          <p:cNvGraphicFramePr>
            <a:graphicFrameLocks noGrp="1"/>
          </p:cNvGraphicFramePr>
          <p:nvPr>
            <p:ph type="chart" sz="quarter" idx="13"/>
            <p:extLst>
              <p:ext uri="{D42A27DB-BD31-4B8C-83A1-F6EECF244321}">
                <p14:modId xmlns:p14="http://schemas.microsoft.com/office/powerpoint/2010/main" val="3704184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01415E-643D-462B-8FF6-5D0E64748BAE}"/>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A97DA45D-1669-4574-ABFE-23B31E7B3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6457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A0EB-8FAC-432B-80D7-B7726D553AC7}"/>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82BDCF53-2FEB-49FE-AE22-4E36EACBAAB1}"/>
              </a:ext>
            </a:extLst>
          </p:cNvPr>
          <p:cNvGraphicFramePr>
            <a:graphicFrameLocks noGrp="1"/>
          </p:cNvGraphicFramePr>
          <p:nvPr>
            <p:ph type="chart" sz="quarter" idx="13"/>
            <p:extLst>
              <p:ext uri="{D42A27DB-BD31-4B8C-83A1-F6EECF244321}">
                <p14:modId xmlns:p14="http://schemas.microsoft.com/office/powerpoint/2010/main" val="3169652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ACE11D-3028-4A50-9C08-ED3E6EB52D3F}"/>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297961D9-96A3-4D7D-B2D7-8FE1B26ED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054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7B89-ACE6-450D-86E5-E63E07799BCB}"/>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79AA6DAA-E8FA-40F0-A626-2A94C9DBF754}"/>
              </a:ext>
            </a:extLst>
          </p:cNvPr>
          <p:cNvGraphicFramePr>
            <a:graphicFrameLocks noGrp="1"/>
          </p:cNvGraphicFramePr>
          <p:nvPr>
            <p:ph type="chart" sz="quarter" idx="13"/>
            <p:extLst>
              <p:ext uri="{D42A27DB-BD31-4B8C-83A1-F6EECF244321}">
                <p14:modId xmlns:p14="http://schemas.microsoft.com/office/powerpoint/2010/main" val="4081598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1907A6-4D11-4EEC-894D-973D2FA33C28}"/>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D513F11A-8CEA-4033-BE4E-85FA1A454D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54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3182-767A-4AD1-B9E0-15AA48B08570}"/>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D02B1A75-D321-484E-A7F6-398C84156616}"/>
              </a:ext>
            </a:extLst>
          </p:cNvPr>
          <p:cNvGraphicFramePr>
            <a:graphicFrameLocks noGrp="1"/>
          </p:cNvGraphicFramePr>
          <p:nvPr>
            <p:ph type="chart" sz="quarter" idx="13"/>
            <p:extLst>
              <p:ext uri="{D42A27DB-BD31-4B8C-83A1-F6EECF244321}">
                <p14:modId xmlns:p14="http://schemas.microsoft.com/office/powerpoint/2010/main" val="4015622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8BFAE0-E193-46A1-AE04-983D75769109}"/>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C60ECDB3-B6B4-4003-A46A-2229C9A12E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1312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FD977-20E5-4B95-ACCC-954694F629A7}"/>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C0668631-75E4-41B1-B964-6C913FA4EED5}"/>
              </a:ext>
            </a:extLst>
          </p:cNvPr>
          <p:cNvGraphicFramePr>
            <a:graphicFrameLocks noGrp="1"/>
          </p:cNvGraphicFramePr>
          <p:nvPr>
            <p:ph type="chart" sz="quarter" idx="13"/>
            <p:extLst>
              <p:ext uri="{D42A27DB-BD31-4B8C-83A1-F6EECF244321}">
                <p14:modId xmlns:p14="http://schemas.microsoft.com/office/powerpoint/2010/main" val="1441711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18D41-9E3C-4344-BF85-C276387CFAE9}"/>
              </a:ext>
            </a:extLst>
          </p:cNvPr>
          <p:cNvSpPr>
            <a:spLocks noGrp="1"/>
          </p:cNvSpPr>
          <p:nvPr>
            <p:ph type="body" sz="quarter" idx="14"/>
          </p:nvPr>
        </p:nvSpPr>
        <p:spPr/>
        <p:txBody>
          <a:bodyPr/>
          <a:lstStyle/>
          <a:p>
            <a:r>
              <a:rPr lang="en-US"/>
              <a:t>12/01/2020 - 12/18/2020</a:t>
            </a:r>
          </a:p>
        </p:txBody>
      </p:sp>
      <p:sp>
        <p:nvSpPr>
          <p:cNvPr id="5" name="Footer Placeholder 4">
            <a:extLst>
              <a:ext uri="{FF2B5EF4-FFF2-40B4-BE49-F238E27FC236}">
                <a16:creationId xmlns:a16="http://schemas.microsoft.com/office/drawing/2014/main" id="{6723BCC5-1D85-4C0D-A2BE-D1F53FACB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271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1F5BB-AB4E-480B-B35C-C865B559A8CA}"/>
              </a:ext>
            </a:extLst>
          </p:cNvPr>
          <p:cNvSpPr>
            <a:spLocks noGrp="1"/>
          </p:cNvSpPr>
          <p:nvPr>
            <p:ph type="title"/>
          </p:nvPr>
        </p:nvSpPr>
        <p:spPr/>
        <p:txBody>
          <a:bodyPr/>
          <a:lstStyle/>
          <a:p>
            <a:r>
              <a:rPr lang="en-US"/>
              <a:t>Instagram Posts Table | La Emilia - 1 of 11</a:t>
            </a:r>
          </a:p>
        </p:txBody>
      </p:sp>
      <p:graphicFrame>
        <p:nvGraphicFramePr>
          <p:cNvPr id="5" name="Table Placeholder 4">
            <a:extLst>
              <a:ext uri="{FF2B5EF4-FFF2-40B4-BE49-F238E27FC236}">
                <a16:creationId xmlns:a16="http://schemas.microsoft.com/office/drawing/2014/main" id="{674F4D75-D7B7-4368-92D0-A8A7D0E06F41}"/>
              </a:ext>
            </a:extLst>
          </p:cNvPr>
          <p:cNvGraphicFramePr>
            <a:graphicFrameLocks noGrp="1"/>
          </p:cNvGraphicFramePr>
          <p:nvPr>
            <p:ph type="tbl" sz="quarter" idx="13"/>
            <p:extLst>
              <p:ext uri="{D42A27DB-BD31-4B8C-83A1-F6EECF244321}">
                <p14:modId xmlns:p14="http://schemas.microsoft.com/office/powerpoint/2010/main" val="370794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37513633"/>
                    </a:ext>
                  </a:extLst>
                </a:gridCol>
                <a:gridCol w="1975104">
                  <a:extLst>
                    <a:ext uri="{9D8B030D-6E8A-4147-A177-3AD203B41FA5}">
                      <a16:colId xmlns:a16="http://schemas.microsoft.com/office/drawing/2014/main" val="2862896577"/>
                    </a:ext>
                  </a:extLst>
                </a:gridCol>
                <a:gridCol w="905256">
                  <a:extLst>
                    <a:ext uri="{9D8B030D-6E8A-4147-A177-3AD203B41FA5}">
                      <a16:colId xmlns:a16="http://schemas.microsoft.com/office/drawing/2014/main" val="2672417402"/>
                    </a:ext>
                  </a:extLst>
                </a:gridCol>
                <a:gridCol w="905256">
                  <a:extLst>
                    <a:ext uri="{9D8B030D-6E8A-4147-A177-3AD203B41FA5}">
                      <a16:colId xmlns:a16="http://schemas.microsoft.com/office/drawing/2014/main" val="3041613969"/>
                    </a:ext>
                  </a:extLst>
                </a:gridCol>
                <a:gridCol w="905256">
                  <a:extLst>
                    <a:ext uri="{9D8B030D-6E8A-4147-A177-3AD203B41FA5}">
                      <a16:colId xmlns:a16="http://schemas.microsoft.com/office/drawing/2014/main" val="3311598528"/>
                    </a:ext>
                  </a:extLst>
                </a:gridCol>
                <a:gridCol w="905256">
                  <a:extLst>
                    <a:ext uri="{9D8B030D-6E8A-4147-A177-3AD203B41FA5}">
                      <a16:colId xmlns:a16="http://schemas.microsoft.com/office/drawing/2014/main" val="1649369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809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- 2020-12-14 16:23:58</a:t>
                      </a:r>
                      <a:r>
                        <a:rPr kumimoji="0" lang="es-ES" sz="1000" b="0" i="0" u="none" strike="noStrike" kern="1200" cap="none" spc="0" normalizeH="0" baseline="0" noProof="0">
                          <a:ln>
                            <a:noFill/>
                          </a:ln>
                          <a:solidFill>
                            <a:prstClr val="black"/>
                          </a:solidFill>
                          <a:effectLst/>
                          <a:uLnTx/>
                          <a:uFillTx/>
                          <a:latin typeface="+mn-lt"/>
                          <a:ea typeface="+mn-ea"/>
                          <a:cs typeface="+mn-cs"/>
                        </a:rPr>
                        <a:t>
 XR150  Las luces direccionales usan un nuevo formato para encajar en el nuevo concepto del diseño, adaptando lentes blancos y transparentes para mejorar aún más la visibilidad.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131191494_829867661124440_6254566575391191411_n.jpg?_nc_cat=110&amp;ccb=2&amp;_nc_sid=8ae9d6&amp;_nc_ohc=3mCa8bJ9K0UAX_ZPwDC&amp;_nc_ht=scontent-iad3-1.cdninstagram.com&amp;oh=8907a587d0adcbc4da83efbd06169419&amp;oe=6001220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913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- 2020-12-11 20:35:29</a:t>
                      </a:r>
                      <a:r>
                        <a:rPr kumimoji="0" lang="es-ES" sz="1000" b="0" i="0" u="none" strike="noStrike" kern="1200" cap="none" spc="0" normalizeH="0" baseline="0" noProof="0">
                          <a:ln>
                            <a:noFill/>
                          </a:ln>
                          <a:solidFill>
                            <a:prstClr val="black"/>
                          </a:solidFill>
                          <a:effectLst/>
                          <a:uLnTx/>
                          <a:uFillTx/>
                          <a:latin typeface="+mn-lt"/>
                          <a:ea typeface="+mn-ea"/>
                          <a:cs typeface="+mn-cs"/>
                        </a:rPr>
                        <a:t>
 Descubrí la nueva #180S.
Sus potentes frenos a disco en ambas ruedas garantizan control y seguridad en todo momento. El destacado Sistema CBS ofrece perfecto accionamiento combinando la potencia de ambos frenos.
Elegila en el color que más te guste: blanco rojo o negro. ¿Cuál va con tu estilo?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https://scontent.cdninstagram.com/v/t51.2885-15/sh0.08/e35/s640x640/130955732_121230816472800_2414647937954059960_n.jpg?_nc_ht=scontent.cdninstagram.com&amp;_nc_cat=100&amp;_nc_ohc=b5HfVkahsF4AX8aALXA&amp;tp=1&amp;oh=784b7dba607f6ffb0cf9195e87905a73&amp;oe=5FDE988F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7081805"/>
                  </a:ext>
                </a:extLst>
              </a:tr>
            </a:tbl>
          </a:graphicData>
        </a:graphic>
      </p:graphicFrame>
      <p:sp>
        <p:nvSpPr>
          <p:cNvPr id="4" name="Text Placeholder 3">
            <a:extLst>
              <a:ext uri="{FF2B5EF4-FFF2-40B4-BE49-F238E27FC236}">
                <a16:creationId xmlns:a16="http://schemas.microsoft.com/office/drawing/2014/main" id="{D4B9538D-1D31-46FE-850F-C0810FD5AAE3}"/>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1750176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6E526-65FF-40D4-ADF9-9F5085910DB9}"/>
              </a:ext>
            </a:extLst>
          </p:cNvPr>
          <p:cNvSpPr>
            <a:spLocks noGrp="1"/>
          </p:cNvSpPr>
          <p:nvPr>
            <p:ph type="title"/>
          </p:nvPr>
        </p:nvSpPr>
        <p:spPr/>
        <p:txBody>
          <a:bodyPr/>
          <a:lstStyle/>
          <a:p>
            <a:r>
              <a:rPr lang="en-US"/>
              <a:t>Instagram Posts Table | La Emilia - 2 of 11</a:t>
            </a:r>
          </a:p>
        </p:txBody>
      </p:sp>
      <p:graphicFrame>
        <p:nvGraphicFramePr>
          <p:cNvPr id="5" name="Table Placeholder 4">
            <a:extLst>
              <a:ext uri="{FF2B5EF4-FFF2-40B4-BE49-F238E27FC236}">
                <a16:creationId xmlns:a16="http://schemas.microsoft.com/office/drawing/2014/main" id="{02620DB3-6797-466B-A5CC-DC82DB88C802}"/>
              </a:ext>
            </a:extLst>
          </p:cNvPr>
          <p:cNvGraphicFramePr>
            <a:graphicFrameLocks noGrp="1"/>
          </p:cNvGraphicFramePr>
          <p:nvPr>
            <p:ph type="tbl" sz="quarter" idx="13"/>
            <p:extLst>
              <p:ext uri="{D42A27DB-BD31-4B8C-83A1-F6EECF244321}">
                <p14:modId xmlns:p14="http://schemas.microsoft.com/office/powerpoint/2010/main" val="1116213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52623909"/>
                    </a:ext>
                  </a:extLst>
                </a:gridCol>
                <a:gridCol w="1975104">
                  <a:extLst>
                    <a:ext uri="{9D8B030D-6E8A-4147-A177-3AD203B41FA5}">
                      <a16:colId xmlns:a16="http://schemas.microsoft.com/office/drawing/2014/main" val="1747675994"/>
                    </a:ext>
                  </a:extLst>
                </a:gridCol>
                <a:gridCol w="905256">
                  <a:extLst>
                    <a:ext uri="{9D8B030D-6E8A-4147-A177-3AD203B41FA5}">
                      <a16:colId xmlns:a16="http://schemas.microsoft.com/office/drawing/2014/main" val="2025744903"/>
                    </a:ext>
                  </a:extLst>
                </a:gridCol>
                <a:gridCol w="905256">
                  <a:extLst>
                    <a:ext uri="{9D8B030D-6E8A-4147-A177-3AD203B41FA5}">
                      <a16:colId xmlns:a16="http://schemas.microsoft.com/office/drawing/2014/main" val="3418532501"/>
                    </a:ext>
                  </a:extLst>
                </a:gridCol>
                <a:gridCol w="905256">
                  <a:extLst>
                    <a:ext uri="{9D8B030D-6E8A-4147-A177-3AD203B41FA5}">
                      <a16:colId xmlns:a16="http://schemas.microsoft.com/office/drawing/2014/main" val="2012272063"/>
                    </a:ext>
                  </a:extLst>
                </a:gridCol>
                <a:gridCol w="905256">
                  <a:extLst>
                    <a:ext uri="{9D8B030D-6E8A-4147-A177-3AD203B41FA5}">
                      <a16:colId xmlns:a16="http://schemas.microsoft.com/office/drawing/2014/main" val="259396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256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- 2020-12-16 01:00:29</a:t>
                      </a:r>
                      <a:r>
                        <a:rPr kumimoji="0" lang="es-ES" sz="1000" b="0" i="0" u="none" strike="noStrike" kern="1200" cap="none" spc="0" normalizeH="0" baseline="0" noProof="0">
                          <a:ln>
                            <a:noFill/>
                          </a:ln>
                          <a:solidFill>
                            <a:prstClr val="black"/>
                          </a:solidFill>
                          <a:effectLst/>
                          <a:uLnTx/>
                          <a:uFillTx/>
                          <a:latin typeface="+mn-lt"/>
                          <a:ea typeface="+mn-ea"/>
                          <a:cs typeface="+mn-cs"/>
                        </a:rPr>
                        <a:t>
 Nada mejor que la soledad de la ruta y la compañía de tu #TRK502X. 😎⁣
⁣
Disfrutemos de un viaje. Sigámonos cuidandonos. A la hora de planificar el tuyo tené en cuenta todas las medidas de seguridad para salir a la ruta y las preventivas de salud.⁣
⁣
⁣
Compartimos en Martes #MiBenelli la foto de javieryzf y su increíble #TRK502X. ⁣
⁣
¿Qué parte de Argentina recorrerías con ella? ⁣
⁣
¡Contanos! Subí una foto con el hashtag #MiBenelli para que podamos compartirlo.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https://scontent-lga3-2.cdninstagram.com/v/t51.2885-15/131490586_932068733990794_3899504865210077243_n.jpg?_nc_cat=111&amp;ccb=2&amp;_nc_sid=8ae9d6&amp;_nc_ohc=FZCIOAUvAeUAX-YNM3S&amp;_nc_ht=scontent-lga3-2.cdninstagram.com&amp;oh=bca472073ef986f9b74914209fe7b657&amp;oe=6001BE81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2459681"/>
                  </a:ext>
                </a:extLst>
              </a:tr>
            </a:tbl>
          </a:graphicData>
        </a:graphic>
      </p:graphicFrame>
      <p:sp>
        <p:nvSpPr>
          <p:cNvPr id="4" name="Text Placeholder 3">
            <a:extLst>
              <a:ext uri="{FF2B5EF4-FFF2-40B4-BE49-F238E27FC236}">
                <a16:creationId xmlns:a16="http://schemas.microsoft.com/office/drawing/2014/main" id="{8FF9F98C-49DD-4510-8336-BBE6D6FE02D2}"/>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168537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CFEC1-6C59-460B-A50C-A4AA78850026}"/>
              </a:ext>
            </a:extLst>
          </p:cNvPr>
          <p:cNvSpPr>
            <a:spLocks noGrp="1"/>
          </p:cNvSpPr>
          <p:nvPr>
            <p:ph type="title"/>
          </p:nvPr>
        </p:nvSpPr>
        <p:spPr/>
        <p:txBody>
          <a:bodyPr/>
          <a:lstStyle/>
          <a:p>
            <a:r>
              <a:rPr lang="en-US"/>
              <a:t>Instagram Posts Table | La Emilia - 3 of 11</a:t>
            </a:r>
          </a:p>
        </p:txBody>
      </p:sp>
      <p:graphicFrame>
        <p:nvGraphicFramePr>
          <p:cNvPr id="5" name="Table Placeholder 4">
            <a:extLst>
              <a:ext uri="{FF2B5EF4-FFF2-40B4-BE49-F238E27FC236}">
                <a16:creationId xmlns:a16="http://schemas.microsoft.com/office/drawing/2014/main" id="{80FEE6BE-636C-419C-A217-332014E80F54}"/>
              </a:ext>
            </a:extLst>
          </p:cNvPr>
          <p:cNvGraphicFramePr>
            <a:graphicFrameLocks noGrp="1"/>
          </p:cNvGraphicFramePr>
          <p:nvPr>
            <p:ph type="tbl" sz="quarter" idx="13"/>
            <p:extLst>
              <p:ext uri="{D42A27DB-BD31-4B8C-83A1-F6EECF244321}">
                <p14:modId xmlns:p14="http://schemas.microsoft.com/office/powerpoint/2010/main" val="3828603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76156761"/>
                    </a:ext>
                  </a:extLst>
                </a:gridCol>
                <a:gridCol w="1975104">
                  <a:extLst>
                    <a:ext uri="{9D8B030D-6E8A-4147-A177-3AD203B41FA5}">
                      <a16:colId xmlns:a16="http://schemas.microsoft.com/office/drawing/2014/main" val="3661905911"/>
                    </a:ext>
                  </a:extLst>
                </a:gridCol>
                <a:gridCol w="905256">
                  <a:extLst>
                    <a:ext uri="{9D8B030D-6E8A-4147-A177-3AD203B41FA5}">
                      <a16:colId xmlns:a16="http://schemas.microsoft.com/office/drawing/2014/main" val="1652099117"/>
                    </a:ext>
                  </a:extLst>
                </a:gridCol>
                <a:gridCol w="905256">
                  <a:extLst>
                    <a:ext uri="{9D8B030D-6E8A-4147-A177-3AD203B41FA5}">
                      <a16:colId xmlns:a16="http://schemas.microsoft.com/office/drawing/2014/main" val="972638964"/>
                    </a:ext>
                  </a:extLst>
                </a:gridCol>
                <a:gridCol w="905256">
                  <a:extLst>
                    <a:ext uri="{9D8B030D-6E8A-4147-A177-3AD203B41FA5}">
                      <a16:colId xmlns:a16="http://schemas.microsoft.com/office/drawing/2014/main" val="2389338777"/>
                    </a:ext>
                  </a:extLst>
                </a:gridCol>
                <a:gridCol w="905256">
                  <a:extLst>
                    <a:ext uri="{9D8B030D-6E8A-4147-A177-3AD203B41FA5}">
                      <a16:colId xmlns:a16="http://schemas.microsoft.com/office/drawing/2014/main" val="69963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313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- 2020-12-03 17:42:44</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128782999_2757428577846242_3277550268866725310_n.jpg?_nc_cat=111&amp;ccb=2&amp;_nc_sid=8ae9d6&amp;_nc_ohc=j_7v3sBYrcAAX8Bxia8&amp;_nc_ht=scontent-lga3-1.cdninstagram.com&amp;oh=bc1dd5b683911d2092cd3952d79181cd&amp;oe=6001ED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585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- 2020-12-16 23:47:26</a:t>
                      </a:r>
                      <a:r>
                        <a:rPr kumimoji="0" lang="es-ES" sz="1000" b="0" i="0" u="none" strike="noStrike" kern="1200" cap="none" spc="0" normalizeH="0" baseline="0" noProof="0">
                          <a:ln>
                            <a:noFill/>
                          </a:ln>
                          <a:solidFill>
                            <a:prstClr val="black"/>
                          </a:solidFill>
                          <a:effectLst/>
                          <a:uLnTx/>
                          <a:uFillTx/>
                          <a:latin typeface="+mn-lt"/>
                          <a:ea typeface="+mn-ea"/>
                          <a:cs typeface="+mn-cs"/>
                        </a:rPr>
                        <a:t>
 La nueva integrante de la familia Rouser tiene estilo, apariencia robusta y características que le confieren mayor seguridad y estabilidad.
Ideal para subir de cilindrada luego de tu primera moto. 
Comprala en 12 cuotas sin interés. 
Bajaj, sabia decisión.
Consultá precios y planes de financiación en el link de la bio. 
#BajajArgentina #Motos #RouserNS160TD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https://scontent-iad3-1.cdninstagram.com/v/t51.2885-15/131486038_196036572229869_252715441786856837_n.jpg?_nc_cat=106&amp;ccb=2&amp;_nc_sid=8ae9d6&amp;_nc_ohc=HaLIiv8NZXYAX8Calbp&amp;_nc_ht=scontent-iad3-1.cdninstagram.com&amp;oh=8d12651886e56905f9145ee5aa0d5801&amp;oe=6000E88B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7225003"/>
                  </a:ext>
                </a:extLst>
              </a:tr>
            </a:tbl>
          </a:graphicData>
        </a:graphic>
      </p:graphicFrame>
      <p:sp>
        <p:nvSpPr>
          <p:cNvPr id="4" name="Text Placeholder 3">
            <a:extLst>
              <a:ext uri="{FF2B5EF4-FFF2-40B4-BE49-F238E27FC236}">
                <a16:creationId xmlns:a16="http://schemas.microsoft.com/office/drawing/2014/main" id="{3227A830-DE33-4AC9-AFBD-F75FD407060C}"/>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2715066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DF7A-B777-4E3C-B82A-20D379E06C67}"/>
              </a:ext>
            </a:extLst>
          </p:cNvPr>
          <p:cNvSpPr>
            <a:spLocks noGrp="1"/>
          </p:cNvSpPr>
          <p:nvPr>
            <p:ph type="title"/>
          </p:nvPr>
        </p:nvSpPr>
        <p:spPr/>
        <p:txBody>
          <a:bodyPr/>
          <a:lstStyle/>
          <a:p>
            <a:r>
              <a:rPr lang="en-US"/>
              <a:t>Instagram Posts Table | La Emilia - 4 of 11</a:t>
            </a:r>
          </a:p>
        </p:txBody>
      </p:sp>
      <p:graphicFrame>
        <p:nvGraphicFramePr>
          <p:cNvPr id="5" name="Table Placeholder 4">
            <a:extLst>
              <a:ext uri="{FF2B5EF4-FFF2-40B4-BE49-F238E27FC236}">
                <a16:creationId xmlns:a16="http://schemas.microsoft.com/office/drawing/2014/main" id="{D26F28C1-E11D-462E-B67C-2712AD793B3F}"/>
              </a:ext>
            </a:extLst>
          </p:cNvPr>
          <p:cNvGraphicFramePr>
            <a:graphicFrameLocks noGrp="1"/>
          </p:cNvGraphicFramePr>
          <p:nvPr>
            <p:ph type="tbl" sz="quarter" idx="13"/>
            <p:extLst>
              <p:ext uri="{D42A27DB-BD31-4B8C-83A1-F6EECF244321}">
                <p14:modId xmlns:p14="http://schemas.microsoft.com/office/powerpoint/2010/main" val="25177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43774447"/>
                    </a:ext>
                  </a:extLst>
                </a:gridCol>
                <a:gridCol w="1975104">
                  <a:extLst>
                    <a:ext uri="{9D8B030D-6E8A-4147-A177-3AD203B41FA5}">
                      <a16:colId xmlns:a16="http://schemas.microsoft.com/office/drawing/2014/main" val="2666489644"/>
                    </a:ext>
                  </a:extLst>
                </a:gridCol>
                <a:gridCol w="905256">
                  <a:extLst>
                    <a:ext uri="{9D8B030D-6E8A-4147-A177-3AD203B41FA5}">
                      <a16:colId xmlns:a16="http://schemas.microsoft.com/office/drawing/2014/main" val="3249368527"/>
                    </a:ext>
                  </a:extLst>
                </a:gridCol>
                <a:gridCol w="905256">
                  <a:extLst>
                    <a:ext uri="{9D8B030D-6E8A-4147-A177-3AD203B41FA5}">
                      <a16:colId xmlns:a16="http://schemas.microsoft.com/office/drawing/2014/main" val="4124633086"/>
                    </a:ext>
                  </a:extLst>
                </a:gridCol>
                <a:gridCol w="905256">
                  <a:extLst>
                    <a:ext uri="{9D8B030D-6E8A-4147-A177-3AD203B41FA5}">
                      <a16:colId xmlns:a16="http://schemas.microsoft.com/office/drawing/2014/main" val="2039961681"/>
                    </a:ext>
                  </a:extLst>
                </a:gridCol>
                <a:gridCol w="905256">
                  <a:extLst>
                    <a:ext uri="{9D8B030D-6E8A-4147-A177-3AD203B41FA5}">
                      <a16:colId xmlns:a16="http://schemas.microsoft.com/office/drawing/2014/main" val="959903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4300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- 2020-12-14 16:33:27</a:t>
                      </a:r>
                      <a:r>
                        <a:rPr kumimoji="0" lang="es-ES" sz="1000" b="0" i="0" u="none" strike="noStrike" kern="1200" cap="none" spc="0" normalizeH="0" baseline="0" noProof="0">
                          <a:ln>
                            <a:noFill/>
                          </a:ln>
                          <a:solidFill>
                            <a:prstClr val="black"/>
                          </a:solidFill>
                          <a:effectLst/>
                          <a:uLnTx/>
                          <a:uFillTx/>
                          <a:latin typeface="+mn-lt"/>
                          <a:ea typeface="+mn-ea"/>
                          <a:cs typeface="+mn-cs"/>
                        </a:rPr>
                        <a:t>
 La XR150 es una motocicleta multipropósito, ideal para tu rutina semanal en la ciudad y excelente para terrenos fuera de ruta y de ripio.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131250929_1163586650725846_125072985057402936_n.jpg?_nc_cat=106&amp;ccb=2&amp;_nc_sid=8ae9d6&amp;_nc_ohc=R5prhtkDqpsAX-Sj-4V&amp;_nc_ht=scontent-iad3-1.cdninstagram.com&amp;oh=2b4689c38f13bd94c370dc7fd78be772&amp;oe=6001BE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395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- 2020-12-04 17:42:18</a:t>
                      </a:r>
                      <a:r>
                        <a:rPr kumimoji="0" lang="es-ES" sz="1000" b="0" i="0" u="none" strike="noStrike" kern="1200" cap="none" spc="0" normalizeH="0" baseline="0" noProof="0">
                          <a:ln>
                            <a:noFill/>
                          </a:ln>
                          <a:solidFill>
                            <a:prstClr val="black"/>
                          </a:solidFill>
                          <a:effectLst/>
                          <a:uLnTx/>
                          <a:uFillTx/>
                          <a:latin typeface="+mn-lt"/>
                          <a:ea typeface="+mn-ea"/>
                          <a:cs typeface="+mn-cs"/>
                        </a:rPr>
                        <a:t>
 La CG150 TITAN cuenta con tablero digital, llantas de aleación y neumáticos de óptima calidad para que nada se interponga en tu camino.
Conocé más haciendo click en bio.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129200245_3039988269592269_6270535242522784087_n.jpg?_nc_cat=100&amp;ccb=2&amp;_nc_sid=8ae9d6&amp;_nc_ohc=rRi-8htOznYAX-50pjD&amp;_nc_ht=scontent-iad3-1.cdninstagram.com&amp;oh=8c79ede98e25f2717eb221dacd6fe928&amp;oe=6003477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2052293"/>
                  </a:ext>
                </a:extLst>
              </a:tr>
            </a:tbl>
          </a:graphicData>
        </a:graphic>
      </p:graphicFrame>
      <p:sp>
        <p:nvSpPr>
          <p:cNvPr id="4" name="Text Placeholder 3">
            <a:extLst>
              <a:ext uri="{FF2B5EF4-FFF2-40B4-BE49-F238E27FC236}">
                <a16:creationId xmlns:a16="http://schemas.microsoft.com/office/drawing/2014/main" id="{E69003F9-FF8B-4D8A-9732-3039918A094C}"/>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577915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3E630-2F41-42D4-AFD8-7C50D188EF94}"/>
              </a:ext>
            </a:extLst>
          </p:cNvPr>
          <p:cNvSpPr>
            <a:spLocks noGrp="1"/>
          </p:cNvSpPr>
          <p:nvPr>
            <p:ph type="title"/>
          </p:nvPr>
        </p:nvSpPr>
        <p:spPr/>
        <p:txBody>
          <a:bodyPr/>
          <a:lstStyle/>
          <a:p>
            <a:r>
              <a:rPr lang="en-US"/>
              <a:t>Instagram Posts Table | La Emilia - 5 of 11</a:t>
            </a:r>
          </a:p>
        </p:txBody>
      </p:sp>
      <p:graphicFrame>
        <p:nvGraphicFramePr>
          <p:cNvPr id="5" name="Table Placeholder 4">
            <a:extLst>
              <a:ext uri="{FF2B5EF4-FFF2-40B4-BE49-F238E27FC236}">
                <a16:creationId xmlns:a16="http://schemas.microsoft.com/office/drawing/2014/main" id="{A62B754C-9979-4676-A418-2EB9CEC718A4}"/>
              </a:ext>
            </a:extLst>
          </p:cNvPr>
          <p:cNvGraphicFramePr>
            <a:graphicFrameLocks noGrp="1"/>
          </p:cNvGraphicFramePr>
          <p:nvPr>
            <p:ph type="tbl" sz="quarter" idx="13"/>
            <p:extLst>
              <p:ext uri="{D42A27DB-BD31-4B8C-83A1-F6EECF244321}">
                <p14:modId xmlns:p14="http://schemas.microsoft.com/office/powerpoint/2010/main" val="84605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84430947"/>
                    </a:ext>
                  </a:extLst>
                </a:gridCol>
                <a:gridCol w="1975104">
                  <a:extLst>
                    <a:ext uri="{9D8B030D-6E8A-4147-A177-3AD203B41FA5}">
                      <a16:colId xmlns:a16="http://schemas.microsoft.com/office/drawing/2014/main" val="1329527082"/>
                    </a:ext>
                  </a:extLst>
                </a:gridCol>
                <a:gridCol w="905256">
                  <a:extLst>
                    <a:ext uri="{9D8B030D-6E8A-4147-A177-3AD203B41FA5}">
                      <a16:colId xmlns:a16="http://schemas.microsoft.com/office/drawing/2014/main" val="845409837"/>
                    </a:ext>
                  </a:extLst>
                </a:gridCol>
                <a:gridCol w="905256">
                  <a:extLst>
                    <a:ext uri="{9D8B030D-6E8A-4147-A177-3AD203B41FA5}">
                      <a16:colId xmlns:a16="http://schemas.microsoft.com/office/drawing/2014/main" val="3792135461"/>
                    </a:ext>
                  </a:extLst>
                </a:gridCol>
                <a:gridCol w="905256">
                  <a:extLst>
                    <a:ext uri="{9D8B030D-6E8A-4147-A177-3AD203B41FA5}">
                      <a16:colId xmlns:a16="http://schemas.microsoft.com/office/drawing/2014/main" val="1090336328"/>
                    </a:ext>
                  </a:extLst>
                </a:gridCol>
                <a:gridCol w="905256">
                  <a:extLst>
                    <a:ext uri="{9D8B030D-6E8A-4147-A177-3AD203B41FA5}">
                      <a16:colId xmlns:a16="http://schemas.microsoft.com/office/drawing/2014/main" val="2279288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852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- 2020-12-03 15:01:22</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nueva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128865188_2107119752753081_5581814316557464509_n.jpg?_nc_cat=103&amp;ccb=2&amp;_nc_sid=8ae9d6&amp;_nc_ohc=Q1C18SqyS50AX8xzMqj&amp;_nc_ht=scontent-iad3-1.cdninstagram.com&amp;oh=b72512616dd90e0231c006410cf97c3c&amp;oe=6002D0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6334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- 2020-12-14 16:22:58</a:t>
                      </a:r>
                      <a:r>
                        <a:rPr kumimoji="0" lang="es-ES" sz="1000" b="0" i="0" u="none" strike="noStrike" kern="1200" cap="none" spc="0" normalizeH="0" baseline="0" noProof="0">
                          <a:ln>
                            <a:noFill/>
                          </a:ln>
                          <a:solidFill>
                            <a:prstClr val="black"/>
                          </a:solidFill>
                          <a:effectLst/>
                          <a:uLnTx/>
                          <a:uFillTx/>
                          <a:latin typeface="+mn-lt"/>
                          <a:ea typeface="+mn-ea"/>
                          <a:cs typeface="+mn-cs"/>
                        </a:rPr>
                        <a:t>
 Con una combinación de estilo y eficiencia, Honda XR150 está pensada para acompañarte en cualquier ocasión. Este nuevo modelo te permite realizar tus recorridos multipropósito con estilo.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130871044_144177000525684_9088516011641235732_n.jpg?_nc_cat=108&amp;ccb=2&amp;_nc_sid=8ae9d6&amp;_nc_ohc=fhHzw_YdHiYAX-Sl_Oe&amp;_nc_ht=scontent-iad3-1.cdninstagram.com&amp;oh=daf626cd549090c04716046bc8348f16&amp;oe=6002897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7993249"/>
                  </a:ext>
                </a:extLst>
              </a:tr>
            </a:tbl>
          </a:graphicData>
        </a:graphic>
      </p:graphicFrame>
      <p:sp>
        <p:nvSpPr>
          <p:cNvPr id="4" name="Text Placeholder 3">
            <a:extLst>
              <a:ext uri="{FF2B5EF4-FFF2-40B4-BE49-F238E27FC236}">
                <a16:creationId xmlns:a16="http://schemas.microsoft.com/office/drawing/2014/main" id="{A9BBCCC4-9C90-4E9D-BDA7-DB685B77A9F3}"/>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1553425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FEF2-F12B-40F0-BCB9-F03C39EF5AE0}"/>
              </a:ext>
            </a:extLst>
          </p:cNvPr>
          <p:cNvSpPr>
            <a:spLocks noGrp="1"/>
          </p:cNvSpPr>
          <p:nvPr>
            <p:ph type="title"/>
          </p:nvPr>
        </p:nvSpPr>
        <p:spPr/>
        <p:txBody>
          <a:bodyPr/>
          <a:lstStyle/>
          <a:p>
            <a:r>
              <a:rPr lang="en-US"/>
              <a:t>Instagram Posts Table | La Emilia - 6 of 11</a:t>
            </a:r>
          </a:p>
        </p:txBody>
      </p:sp>
      <p:graphicFrame>
        <p:nvGraphicFramePr>
          <p:cNvPr id="5" name="Table Placeholder 4">
            <a:extLst>
              <a:ext uri="{FF2B5EF4-FFF2-40B4-BE49-F238E27FC236}">
                <a16:creationId xmlns:a16="http://schemas.microsoft.com/office/drawing/2014/main" id="{CF0B1D11-9D8B-45D7-8FAB-19DBC50C8B70}"/>
              </a:ext>
            </a:extLst>
          </p:cNvPr>
          <p:cNvGraphicFramePr>
            <a:graphicFrameLocks noGrp="1"/>
          </p:cNvGraphicFramePr>
          <p:nvPr>
            <p:ph type="tbl" sz="quarter" idx="13"/>
            <p:extLst>
              <p:ext uri="{D42A27DB-BD31-4B8C-83A1-F6EECF244321}">
                <p14:modId xmlns:p14="http://schemas.microsoft.com/office/powerpoint/2010/main" val="275233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35049934"/>
                    </a:ext>
                  </a:extLst>
                </a:gridCol>
                <a:gridCol w="1975104">
                  <a:extLst>
                    <a:ext uri="{9D8B030D-6E8A-4147-A177-3AD203B41FA5}">
                      <a16:colId xmlns:a16="http://schemas.microsoft.com/office/drawing/2014/main" val="2386173570"/>
                    </a:ext>
                  </a:extLst>
                </a:gridCol>
                <a:gridCol w="905256">
                  <a:extLst>
                    <a:ext uri="{9D8B030D-6E8A-4147-A177-3AD203B41FA5}">
                      <a16:colId xmlns:a16="http://schemas.microsoft.com/office/drawing/2014/main" val="554697430"/>
                    </a:ext>
                  </a:extLst>
                </a:gridCol>
                <a:gridCol w="905256">
                  <a:extLst>
                    <a:ext uri="{9D8B030D-6E8A-4147-A177-3AD203B41FA5}">
                      <a16:colId xmlns:a16="http://schemas.microsoft.com/office/drawing/2014/main" val="1096718636"/>
                    </a:ext>
                  </a:extLst>
                </a:gridCol>
                <a:gridCol w="905256">
                  <a:extLst>
                    <a:ext uri="{9D8B030D-6E8A-4147-A177-3AD203B41FA5}">
                      <a16:colId xmlns:a16="http://schemas.microsoft.com/office/drawing/2014/main" val="3898105239"/>
                    </a:ext>
                  </a:extLst>
                </a:gridCol>
                <a:gridCol w="905256">
                  <a:extLst>
                    <a:ext uri="{9D8B030D-6E8A-4147-A177-3AD203B41FA5}">
                      <a16:colId xmlns:a16="http://schemas.microsoft.com/office/drawing/2014/main" val="348953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030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- 2020-12-04 17:41:27</a:t>
                      </a:r>
                      <a:r>
                        <a:rPr kumimoji="0" lang="es-ES" sz="1000" b="0" i="0" u="none" strike="noStrike" kern="1200" cap="none" spc="0" normalizeH="0" baseline="0" noProof="0">
                          <a:ln>
                            <a:noFill/>
                          </a:ln>
                          <a:solidFill>
                            <a:prstClr val="black"/>
                          </a:solidFill>
                          <a:effectLst/>
                          <a:uLnTx/>
                          <a:uFillTx/>
                          <a:latin typeface="+mn-lt"/>
                          <a:ea typeface="+mn-ea"/>
                          <a:cs typeface="+mn-cs"/>
                        </a:rPr>
                        <a:t>
 Honda CG150 TITAN, una moto confiable de óptimo desempeño para tu día a día.
Conoce más haciendo click en bio.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129206644_3319879791471570_4515247147749864355_n.jpg?_nc_cat=101&amp;ccb=2&amp;_nc_sid=8ae9d6&amp;_nc_ohc=DHuTPPx8lBUAX-LkNOV&amp;_nc_ht=scontent-iad3-1.cdninstagram.com&amp;oh=5fe606b5be708c6872575063b2d5f77c&amp;oe=6003A9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500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- 2020-12-17 21:50:23</a:t>
                      </a:r>
                      <a:r>
                        <a:rPr kumimoji="0" lang="es-ES" sz="1000" b="0" i="0" u="none" strike="noStrike" kern="1200" cap="none" spc="0" normalizeH="0" baseline="0" noProof="0">
                          <a:ln>
                            <a:noFill/>
                          </a:ln>
                          <a:solidFill>
                            <a:prstClr val="black"/>
                          </a:solidFill>
                          <a:effectLst/>
                          <a:uLnTx/>
                          <a:uFillTx/>
                          <a:latin typeface="+mn-lt"/>
                          <a:ea typeface="+mn-ea"/>
                          <a:cs typeface="+mn-cs"/>
                        </a:rPr>
                        <a:t>
 #TRK502X 🔥 es la más aventurera, con mayor estilo OFF ROAD. Diseñada para atraer a los más exigentes.
Conocela en profundiad y comenzá un nuevo camino.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https://scontent-lga3-2.cdninstagram.com/v/t51.2885-15/131411817_508982206688867_6387341851635425756_n.jpg?_nc_cat=105&amp;ccb=2&amp;_nc_sid=8ae9d6&amp;_nc_ohc=52a9g0zJoDYAX_GFsRF&amp;_nc_ht=scontent-lga3-2.cdninstagram.com&amp;oh=a9ae00a30e4b85828490d928db0eeb1c&amp;oe=600294FF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6989920"/>
                  </a:ext>
                </a:extLst>
              </a:tr>
            </a:tbl>
          </a:graphicData>
        </a:graphic>
      </p:graphicFrame>
      <p:sp>
        <p:nvSpPr>
          <p:cNvPr id="4" name="Text Placeholder 3">
            <a:extLst>
              <a:ext uri="{FF2B5EF4-FFF2-40B4-BE49-F238E27FC236}">
                <a16:creationId xmlns:a16="http://schemas.microsoft.com/office/drawing/2014/main" id="{8EE2D37E-66FD-408D-9FFF-925D586C3ECB}"/>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62174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85748-B0A2-4FC3-94D7-D36A11C19A1B}"/>
              </a:ext>
            </a:extLst>
          </p:cNvPr>
          <p:cNvSpPr>
            <a:spLocks noGrp="1"/>
          </p:cNvSpPr>
          <p:nvPr>
            <p:ph type="title"/>
          </p:nvPr>
        </p:nvSpPr>
        <p:spPr/>
        <p:txBody>
          <a:bodyPr/>
          <a:lstStyle/>
          <a:p>
            <a:r>
              <a:rPr lang="en-US"/>
              <a:t>Instagram Posts Table | La Emilia - 7 of 11</a:t>
            </a:r>
          </a:p>
        </p:txBody>
      </p:sp>
      <p:graphicFrame>
        <p:nvGraphicFramePr>
          <p:cNvPr id="5" name="Table Placeholder 4">
            <a:extLst>
              <a:ext uri="{FF2B5EF4-FFF2-40B4-BE49-F238E27FC236}">
                <a16:creationId xmlns:a16="http://schemas.microsoft.com/office/drawing/2014/main" id="{D0C957BD-5140-4048-B172-246BCA01EA21}"/>
              </a:ext>
            </a:extLst>
          </p:cNvPr>
          <p:cNvGraphicFramePr>
            <a:graphicFrameLocks noGrp="1"/>
          </p:cNvGraphicFramePr>
          <p:nvPr>
            <p:ph type="tbl" sz="quarter" idx="13"/>
            <p:extLst>
              <p:ext uri="{D42A27DB-BD31-4B8C-83A1-F6EECF244321}">
                <p14:modId xmlns:p14="http://schemas.microsoft.com/office/powerpoint/2010/main" val="259068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46470638"/>
                    </a:ext>
                  </a:extLst>
                </a:gridCol>
                <a:gridCol w="1975104">
                  <a:extLst>
                    <a:ext uri="{9D8B030D-6E8A-4147-A177-3AD203B41FA5}">
                      <a16:colId xmlns:a16="http://schemas.microsoft.com/office/drawing/2014/main" val="1067400879"/>
                    </a:ext>
                  </a:extLst>
                </a:gridCol>
                <a:gridCol w="905256">
                  <a:extLst>
                    <a:ext uri="{9D8B030D-6E8A-4147-A177-3AD203B41FA5}">
                      <a16:colId xmlns:a16="http://schemas.microsoft.com/office/drawing/2014/main" val="4084581276"/>
                    </a:ext>
                  </a:extLst>
                </a:gridCol>
                <a:gridCol w="905256">
                  <a:extLst>
                    <a:ext uri="{9D8B030D-6E8A-4147-A177-3AD203B41FA5}">
                      <a16:colId xmlns:a16="http://schemas.microsoft.com/office/drawing/2014/main" val="1166373319"/>
                    </a:ext>
                  </a:extLst>
                </a:gridCol>
                <a:gridCol w="905256">
                  <a:extLst>
                    <a:ext uri="{9D8B030D-6E8A-4147-A177-3AD203B41FA5}">
                      <a16:colId xmlns:a16="http://schemas.microsoft.com/office/drawing/2014/main" val="3342267596"/>
                    </a:ext>
                  </a:extLst>
                </a:gridCol>
                <a:gridCol w="905256">
                  <a:extLst>
                    <a:ext uri="{9D8B030D-6E8A-4147-A177-3AD203B41FA5}">
                      <a16:colId xmlns:a16="http://schemas.microsoft.com/office/drawing/2014/main" val="1164900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695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- 2020-12-14 16:30:28</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https://scontent-iad3-1.cdninstagram.com/v/t51.2885-15/131607246_414515269622485_9123334115885393430_n.jpg?_nc_cat=104&amp;ccb=2&amp;_nc_sid=8ae9d6&amp;_nc_ohc=sbbH4TE_34IAX961SYf&amp;_nc_ht=scontent-iad3-1.cdninstagram.com&amp;oh=ecc5defc8589fe03222afed36eda26f7&amp;oe=60035BDE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135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- 2020-12-07 00:13:57</a:t>
                      </a:r>
                      <a:r>
                        <a:rPr kumimoji="0" lang="es-ES" sz="1000" b="0" i="0" u="none" strike="noStrike" kern="1200" cap="none" spc="0" normalizeH="0" baseline="0" noProof="0">
                          <a:ln>
                            <a:noFill/>
                          </a:ln>
                          <a:solidFill>
                            <a:prstClr val="black"/>
                          </a:solidFill>
                          <a:effectLst/>
                          <a:uLnTx/>
                          <a:uFillTx/>
                          <a:latin typeface="+mn-lt"/>
                          <a:ea typeface="+mn-ea"/>
                          <a:cs typeface="+mn-cs"/>
                        </a:rPr>
                        <a:t>
 ¡Este jueves 10/12 moreagustavo estará respondiendo todas tus preguntas sobre la Rouser RS200!
Dejanos tus consultas y mirá la transmisión en vivo por nuestro Instagram.
#BajajArgentina #Motos #Rouser #RouserRS200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130145545_1167961567314667_9222408921316535699_n.jpg?_nc_cat=102&amp;ccb=2&amp;_nc_sid=8ae9d6&amp;_nc_eui2=AeGbU7vzUUldk3tYjYPkxAbHiWur7t0il7iJa6vu3SKXuPuQKkyxJPY1Q6_weJg1Wqg&amp;_nc_ohc=EZxFdQs1puoAX-Zzf9C&amp;_nc_ht=scontent-iad3-1.cdninstagram.com&amp;oh=c47e102ea450262d9978dd1a667479c9&amp;oe=5FF61F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7398274"/>
                  </a:ext>
                </a:extLst>
              </a:tr>
            </a:tbl>
          </a:graphicData>
        </a:graphic>
      </p:graphicFrame>
      <p:sp>
        <p:nvSpPr>
          <p:cNvPr id="4" name="Text Placeholder 3">
            <a:extLst>
              <a:ext uri="{FF2B5EF4-FFF2-40B4-BE49-F238E27FC236}">
                <a16:creationId xmlns:a16="http://schemas.microsoft.com/office/drawing/2014/main" id="{A20FAD02-9218-43DB-B9E6-0B2B4030B6CA}"/>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2658531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9AB4E-5FBA-449C-9F61-AF0D269F650C}"/>
              </a:ext>
            </a:extLst>
          </p:cNvPr>
          <p:cNvSpPr>
            <a:spLocks noGrp="1"/>
          </p:cNvSpPr>
          <p:nvPr>
            <p:ph type="title"/>
          </p:nvPr>
        </p:nvSpPr>
        <p:spPr/>
        <p:txBody>
          <a:bodyPr/>
          <a:lstStyle/>
          <a:p>
            <a:r>
              <a:rPr lang="en-US"/>
              <a:t>Instagram Posts Table | La Emilia - 8 of 11</a:t>
            </a:r>
          </a:p>
        </p:txBody>
      </p:sp>
      <p:graphicFrame>
        <p:nvGraphicFramePr>
          <p:cNvPr id="5" name="Table Placeholder 4">
            <a:extLst>
              <a:ext uri="{FF2B5EF4-FFF2-40B4-BE49-F238E27FC236}">
                <a16:creationId xmlns:a16="http://schemas.microsoft.com/office/drawing/2014/main" id="{7C8727C0-1B2B-4F61-8BEE-84343B39A7F3}"/>
              </a:ext>
            </a:extLst>
          </p:cNvPr>
          <p:cNvGraphicFramePr>
            <a:graphicFrameLocks noGrp="1"/>
          </p:cNvGraphicFramePr>
          <p:nvPr>
            <p:ph type="tbl" sz="quarter" idx="13"/>
            <p:extLst>
              <p:ext uri="{D42A27DB-BD31-4B8C-83A1-F6EECF244321}">
                <p14:modId xmlns:p14="http://schemas.microsoft.com/office/powerpoint/2010/main" val="19517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9925431"/>
                    </a:ext>
                  </a:extLst>
                </a:gridCol>
                <a:gridCol w="1975104">
                  <a:extLst>
                    <a:ext uri="{9D8B030D-6E8A-4147-A177-3AD203B41FA5}">
                      <a16:colId xmlns:a16="http://schemas.microsoft.com/office/drawing/2014/main" val="3021302113"/>
                    </a:ext>
                  </a:extLst>
                </a:gridCol>
                <a:gridCol w="905256">
                  <a:extLst>
                    <a:ext uri="{9D8B030D-6E8A-4147-A177-3AD203B41FA5}">
                      <a16:colId xmlns:a16="http://schemas.microsoft.com/office/drawing/2014/main" val="1143518140"/>
                    </a:ext>
                  </a:extLst>
                </a:gridCol>
                <a:gridCol w="905256">
                  <a:extLst>
                    <a:ext uri="{9D8B030D-6E8A-4147-A177-3AD203B41FA5}">
                      <a16:colId xmlns:a16="http://schemas.microsoft.com/office/drawing/2014/main" val="2280031948"/>
                    </a:ext>
                  </a:extLst>
                </a:gridCol>
                <a:gridCol w="905256">
                  <a:extLst>
                    <a:ext uri="{9D8B030D-6E8A-4147-A177-3AD203B41FA5}">
                      <a16:colId xmlns:a16="http://schemas.microsoft.com/office/drawing/2014/main" val="456200414"/>
                    </a:ext>
                  </a:extLst>
                </a:gridCol>
                <a:gridCol w="905256">
                  <a:extLst>
                    <a:ext uri="{9D8B030D-6E8A-4147-A177-3AD203B41FA5}">
                      <a16:colId xmlns:a16="http://schemas.microsoft.com/office/drawing/2014/main" val="177830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930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- 2020-12-04 17:43:09</a:t>
                      </a:r>
                      <a:r>
                        <a:rPr kumimoji="0" lang="es-ES" sz="1000" b="0" i="0" u="none" strike="noStrike" kern="1200" cap="none" spc="0" normalizeH="0" baseline="0" noProof="0">
                          <a:ln>
                            <a:noFill/>
                          </a:ln>
                          <a:solidFill>
                            <a:prstClr val="black"/>
                          </a:solidFill>
                          <a:effectLst/>
                          <a:uLnTx/>
                          <a:uFillTx/>
                          <a:latin typeface="+mn-lt"/>
                          <a:ea typeface="+mn-ea"/>
                          <a:cs typeface="+mn-cs"/>
                        </a:rPr>
                        <a:t>
 Motor de 150cm3, sistema de balancines a rodillo y transmisión de 5 velocidades, que generan agilidad y suavidad al andar. La CG150 TITAN es la elección perfecta para transitar cómodo y seguro, cortas y largas distancias.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129765877_132643425302996_7293543271946925541_n.jpg?_nc_cat=101&amp;ccb=2&amp;_nc_sid=8ae9d6&amp;_nc_ohc=2qy3Qwu6juUAX88YUIl&amp;_nc_ht=scontent-iad3-1.cdninstagram.com&amp;oh=73898195d6f7ed7eceb96bb5a842a318&amp;oe=60030396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828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- 2020-12-11 18:04:32</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https://scontent-lga3-1.cdninstagram.com/v/t51.2885-15/130422753_688431608523211_7137607352708386451_n.jpg?_nc_cat=101&amp;ccb=2&amp;_nc_sid=8ae9d6&amp;_nc_ohc=U2g87_92z5MAX8Dh9Uk&amp;_nc_ht=scontent-lga3-1.cdninstagram.com&amp;oh=c805e79c675716e24a0369fb4e4a0593&amp;oe=600054D6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4286873"/>
                  </a:ext>
                </a:extLst>
              </a:tr>
            </a:tbl>
          </a:graphicData>
        </a:graphic>
      </p:graphicFrame>
      <p:sp>
        <p:nvSpPr>
          <p:cNvPr id="4" name="Text Placeholder 3">
            <a:extLst>
              <a:ext uri="{FF2B5EF4-FFF2-40B4-BE49-F238E27FC236}">
                <a16:creationId xmlns:a16="http://schemas.microsoft.com/office/drawing/2014/main" id="{1C0FEC60-EB6F-46A6-9C18-6C59EF5BB534}"/>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457300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5A5F3-5C2A-4C78-B80B-573385851E4B}"/>
              </a:ext>
            </a:extLst>
          </p:cNvPr>
          <p:cNvSpPr>
            <a:spLocks noGrp="1"/>
          </p:cNvSpPr>
          <p:nvPr>
            <p:ph type="title"/>
          </p:nvPr>
        </p:nvSpPr>
        <p:spPr/>
        <p:txBody>
          <a:bodyPr/>
          <a:lstStyle/>
          <a:p>
            <a:r>
              <a:rPr lang="en-US"/>
              <a:t>Instagram Posts Table | La Emilia - 9 of 11</a:t>
            </a:r>
          </a:p>
        </p:txBody>
      </p:sp>
      <p:graphicFrame>
        <p:nvGraphicFramePr>
          <p:cNvPr id="5" name="Table Placeholder 4">
            <a:extLst>
              <a:ext uri="{FF2B5EF4-FFF2-40B4-BE49-F238E27FC236}">
                <a16:creationId xmlns:a16="http://schemas.microsoft.com/office/drawing/2014/main" id="{C3256314-3CE7-4703-94DD-327755E3FB02}"/>
              </a:ext>
            </a:extLst>
          </p:cNvPr>
          <p:cNvGraphicFramePr>
            <a:graphicFrameLocks noGrp="1"/>
          </p:cNvGraphicFramePr>
          <p:nvPr>
            <p:ph type="tbl" sz="quarter" idx="13"/>
            <p:extLst>
              <p:ext uri="{D42A27DB-BD31-4B8C-83A1-F6EECF244321}">
                <p14:modId xmlns:p14="http://schemas.microsoft.com/office/powerpoint/2010/main" val="2487830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68504832"/>
                    </a:ext>
                  </a:extLst>
                </a:gridCol>
                <a:gridCol w="1975104">
                  <a:extLst>
                    <a:ext uri="{9D8B030D-6E8A-4147-A177-3AD203B41FA5}">
                      <a16:colId xmlns:a16="http://schemas.microsoft.com/office/drawing/2014/main" val="1814469541"/>
                    </a:ext>
                  </a:extLst>
                </a:gridCol>
                <a:gridCol w="905256">
                  <a:extLst>
                    <a:ext uri="{9D8B030D-6E8A-4147-A177-3AD203B41FA5}">
                      <a16:colId xmlns:a16="http://schemas.microsoft.com/office/drawing/2014/main" val="1938632634"/>
                    </a:ext>
                  </a:extLst>
                </a:gridCol>
                <a:gridCol w="905256">
                  <a:extLst>
                    <a:ext uri="{9D8B030D-6E8A-4147-A177-3AD203B41FA5}">
                      <a16:colId xmlns:a16="http://schemas.microsoft.com/office/drawing/2014/main" val="3282489402"/>
                    </a:ext>
                  </a:extLst>
                </a:gridCol>
                <a:gridCol w="905256">
                  <a:extLst>
                    <a:ext uri="{9D8B030D-6E8A-4147-A177-3AD203B41FA5}">
                      <a16:colId xmlns:a16="http://schemas.microsoft.com/office/drawing/2014/main" val="680521808"/>
                    </a:ext>
                  </a:extLst>
                </a:gridCol>
                <a:gridCol w="905256">
                  <a:extLst>
                    <a:ext uri="{9D8B030D-6E8A-4147-A177-3AD203B41FA5}">
                      <a16:colId xmlns:a16="http://schemas.microsoft.com/office/drawing/2014/main" val="279045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213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- 2020-12-10 00:30:14</a:t>
                      </a:r>
                      <a:r>
                        <a:rPr kumimoji="0" lang="en-US" sz="1000" b="0" i="0" u="none" strike="noStrike" kern="1200" cap="none" spc="0" normalizeH="0" baseline="0" noProof="0">
                          <a:ln>
                            <a:noFill/>
                          </a:ln>
                          <a:solidFill>
                            <a:prstClr val="black"/>
                          </a:solidFill>
                          <a:effectLst/>
                          <a:uLnTx/>
                          <a:uFillTx/>
                          <a:latin typeface="+mn-lt"/>
                          <a:ea typeface="+mn-ea"/>
                          <a:cs typeface="+mn-cs"/>
                        </a:rPr>
                        <a:t>
 En el Martes de #MiBenelli compartimos la foto del benellista  camilopizzook en su #𝟑𝟎𝟐𝐑.⁣⁣
⁣⁣
⁣La ruta nos da un momento de reflexión. Disfrutemos del camino y de la libertad que nos da la moto en forma responsable. ⁣
⁣
⁣¿Ya elegiste qué ruta descubrirás con tu Benelli?⁣
⁣
𝘍𝘰𝘳𝘮á 𝘱𝘢𝘳𝘵𝘦 𝘥𝘦 𝘭𝘢 𝘤𝘰𝘮𝘶𝘯𝘪𝘥𝘢𝘥 𝘥𝘦 𝘮𝘰𝘵𝘦𝘳𝘰𝘴 #𝘉𝘦𝘯𝘦𝘭𝘭𝘪. ⁣⁣⁣⁣⁣⁣𝘚𝘶𝘣í 𝘵𝘶 𝘧𝘰𝘵𝘰 𝘤𝘰𝘯 𝘦𝘭 𝘩𝘢𝘴𝘩𝘵𝘢𝘨 #𝘔𝘪𝘉𝘦𝘯𝘦𝘭𝘭𝘪 𝘱𝘢𝘳𝘢 𝘲𝘶𝘦 𝘱𝘰𝘥𝘢𝘮𝘰𝘴 𝘤𝘰𝘮𝘱𝘢𝘳𝘵𝘪𝘳𝘭𝘰.⁣⁣
⁣⁣⁣⁣⁣⁣⁣⁣⁣⁣⁣⁣
⁣⁣⁣⁣⁣⁣⁣⁣
#Motos #Benellistas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https://scontent-lga3-2.cdninstagram.com/v/t51.2885-15/130302120_141635430779014_929888498227545707_n.jpg?_nc_cat=108&amp;ccb=2&amp;_nc_sid=8ae9d6&amp;_nc_ohc=lRniqwksytEAX_MhIJl&amp;_nc_ht=scontent-lga3-2.cdninstagram.com&amp;oh=4eaeb0fe2061b376e2cc4e07788a50ad&amp;oe=60008ECC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6043464"/>
                  </a:ext>
                </a:extLst>
              </a:tr>
            </a:tbl>
          </a:graphicData>
        </a:graphic>
      </p:graphicFrame>
      <p:sp>
        <p:nvSpPr>
          <p:cNvPr id="4" name="Text Placeholder 3">
            <a:extLst>
              <a:ext uri="{FF2B5EF4-FFF2-40B4-BE49-F238E27FC236}">
                <a16:creationId xmlns:a16="http://schemas.microsoft.com/office/drawing/2014/main" id="{EE91760D-64B2-43D0-9165-776694ED5E22}"/>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934691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9E6DB-1EDC-46F6-8794-092850C1CDC3}"/>
              </a:ext>
            </a:extLst>
          </p:cNvPr>
          <p:cNvSpPr>
            <a:spLocks noGrp="1"/>
          </p:cNvSpPr>
          <p:nvPr>
            <p:ph type="title"/>
          </p:nvPr>
        </p:nvSpPr>
        <p:spPr/>
        <p:txBody>
          <a:bodyPr/>
          <a:lstStyle/>
          <a:p>
            <a:r>
              <a:rPr lang="en-US"/>
              <a:t>Instagram Posts Table | La Emilia - 10 of 11</a:t>
            </a:r>
          </a:p>
        </p:txBody>
      </p:sp>
      <p:graphicFrame>
        <p:nvGraphicFramePr>
          <p:cNvPr id="5" name="Table Placeholder 4">
            <a:extLst>
              <a:ext uri="{FF2B5EF4-FFF2-40B4-BE49-F238E27FC236}">
                <a16:creationId xmlns:a16="http://schemas.microsoft.com/office/drawing/2014/main" id="{29353AC0-6713-4990-9089-02D1BFDE2FBD}"/>
              </a:ext>
            </a:extLst>
          </p:cNvPr>
          <p:cNvGraphicFramePr>
            <a:graphicFrameLocks noGrp="1"/>
          </p:cNvGraphicFramePr>
          <p:nvPr>
            <p:ph type="tbl" sz="quarter" idx="13"/>
            <p:extLst>
              <p:ext uri="{D42A27DB-BD31-4B8C-83A1-F6EECF244321}">
                <p14:modId xmlns:p14="http://schemas.microsoft.com/office/powerpoint/2010/main" val="3081933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92872288"/>
                    </a:ext>
                  </a:extLst>
                </a:gridCol>
                <a:gridCol w="1975104">
                  <a:extLst>
                    <a:ext uri="{9D8B030D-6E8A-4147-A177-3AD203B41FA5}">
                      <a16:colId xmlns:a16="http://schemas.microsoft.com/office/drawing/2014/main" val="2335011107"/>
                    </a:ext>
                  </a:extLst>
                </a:gridCol>
                <a:gridCol w="905256">
                  <a:extLst>
                    <a:ext uri="{9D8B030D-6E8A-4147-A177-3AD203B41FA5}">
                      <a16:colId xmlns:a16="http://schemas.microsoft.com/office/drawing/2014/main" val="3032965403"/>
                    </a:ext>
                  </a:extLst>
                </a:gridCol>
                <a:gridCol w="905256">
                  <a:extLst>
                    <a:ext uri="{9D8B030D-6E8A-4147-A177-3AD203B41FA5}">
                      <a16:colId xmlns:a16="http://schemas.microsoft.com/office/drawing/2014/main" val="3339761713"/>
                    </a:ext>
                  </a:extLst>
                </a:gridCol>
                <a:gridCol w="905256">
                  <a:extLst>
                    <a:ext uri="{9D8B030D-6E8A-4147-A177-3AD203B41FA5}">
                      <a16:colId xmlns:a16="http://schemas.microsoft.com/office/drawing/2014/main" val="330476567"/>
                    </a:ext>
                  </a:extLst>
                </a:gridCol>
                <a:gridCol w="905256">
                  <a:extLst>
                    <a:ext uri="{9D8B030D-6E8A-4147-A177-3AD203B41FA5}">
                      <a16:colId xmlns:a16="http://schemas.microsoft.com/office/drawing/2014/main" val="414731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559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- 2020-12-16 19:06:18</a:t>
                      </a:r>
                      <a:r>
                        <a:rPr kumimoji="0" lang="es-ES" sz="1000" b="0" i="0" u="none" strike="noStrike" kern="1200" cap="none" spc="0" normalizeH="0" baseline="0" noProof="0">
                          <a:ln>
                            <a:noFill/>
                          </a:ln>
                          <a:solidFill>
                            <a:prstClr val="black"/>
                          </a:solidFill>
                          <a:effectLst/>
                          <a:uLnTx/>
                          <a:uFillTx/>
                          <a:latin typeface="+mn-lt"/>
                          <a:ea typeface="+mn-ea"/>
                          <a:cs typeface="+mn-cs"/>
                        </a:rPr>
                        <a:t>
 ¡Tenemos a los 4 modelos más votados! Una de ellas se convertirá en la #YamahadelMes de este fin de año!
Votá en nuestras historias de Instagram por tu preferida.
¿Quién crees que va a ganar?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131472033_1017656965410768_2741629256042382053_n.jpg?_nc_cat=110&amp;ccb=2&amp;_nc_sid=8ae9d6&amp;_nc_ohc=hK2u4AbhWSkAX-KFrlY&amp;_nc_ht=scontent-lga3-1.cdninstagram.com&amp;oh=de8f7c2e4f553f0fa8222f120d2c8414&amp;oe=60008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2998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- 2020-12-04 19:20:40</a:t>
                      </a:r>
                      <a:r>
                        <a:rPr kumimoji="0" lang="en-US" sz="1000" b="0" i="0" u="none" strike="noStrike" kern="1200" cap="none" spc="0" normalizeH="0" baseline="0" noProof="0">
                          <a:ln>
                            <a:noFill/>
                          </a:ln>
                          <a:solidFill>
                            <a:prstClr val="black"/>
                          </a:solidFill>
                          <a:effectLst/>
                          <a:uLnTx/>
                          <a:uFillTx/>
                          <a:latin typeface="+mn-lt"/>
                          <a:ea typeface="+mn-ea"/>
                          <a:cs typeface="+mn-cs"/>
                        </a:rPr>
                        <a:t>
 En el día de ayer, tonkawakami visitó la planta de Yamaha Motor Argentina y participó de una conferencia en MG Bikes destinado a pilotos de la categoría Yamaha R3 Cup.
.
#AD78TeamBrasil #YamahaRacingBrasil #Yamaha #YamahaArgentina #MgbikesRacing #bluCru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https://scontent-lga3-1.cdninstagram.com/v/t51.2885-15/128509482_377545060168673_3881259152541217925_n.jpg?_nc_cat=111&amp;ccb=2&amp;_nc_sid=8ae9d6&amp;_nc_ohc=pS39nmw5gu0AX8_8NsF&amp;_nc_ht=scontent-lga3-1.cdninstagram.com&amp;oh=529bffe6de550f7e1425a49e2cba32a6&amp;oe=60022C32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7947284"/>
                  </a:ext>
                </a:extLst>
              </a:tr>
            </a:tbl>
          </a:graphicData>
        </a:graphic>
      </p:graphicFrame>
      <p:sp>
        <p:nvSpPr>
          <p:cNvPr id="4" name="Text Placeholder 3">
            <a:extLst>
              <a:ext uri="{FF2B5EF4-FFF2-40B4-BE49-F238E27FC236}">
                <a16:creationId xmlns:a16="http://schemas.microsoft.com/office/drawing/2014/main" id="{FB6CCEB0-E6E3-440F-B782-8C543F1F0ADE}"/>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508405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3C848-501F-45D6-8CB3-7399DF92AB88}"/>
              </a:ext>
            </a:extLst>
          </p:cNvPr>
          <p:cNvSpPr>
            <a:spLocks noGrp="1"/>
          </p:cNvSpPr>
          <p:nvPr>
            <p:ph type="title"/>
          </p:nvPr>
        </p:nvSpPr>
        <p:spPr/>
        <p:txBody>
          <a:bodyPr/>
          <a:lstStyle/>
          <a:p>
            <a:r>
              <a:rPr lang="en-US"/>
              <a:t>Instagram Posts Table | La Emilia - 11 of 11</a:t>
            </a:r>
          </a:p>
        </p:txBody>
      </p:sp>
      <p:graphicFrame>
        <p:nvGraphicFramePr>
          <p:cNvPr id="5" name="Table Placeholder 4">
            <a:extLst>
              <a:ext uri="{FF2B5EF4-FFF2-40B4-BE49-F238E27FC236}">
                <a16:creationId xmlns:a16="http://schemas.microsoft.com/office/drawing/2014/main" id="{7542A3AB-6BF2-4BBC-8B92-D3FBB36D8505}"/>
              </a:ext>
            </a:extLst>
          </p:cNvPr>
          <p:cNvGraphicFramePr>
            <a:graphicFrameLocks noGrp="1"/>
          </p:cNvGraphicFramePr>
          <p:nvPr>
            <p:ph type="tbl" sz="quarter" idx="13"/>
            <p:extLst>
              <p:ext uri="{D42A27DB-BD31-4B8C-83A1-F6EECF244321}">
                <p14:modId xmlns:p14="http://schemas.microsoft.com/office/powerpoint/2010/main" val="280194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75203129"/>
                    </a:ext>
                  </a:extLst>
                </a:gridCol>
                <a:gridCol w="1975104">
                  <a:extLst>
                    <a:ext uri="{9D8B030D-6E8A-4147-A177-3AD203B41FA5}">
                      <a16:colId xmlns:a16="http://schemas.microsoft.com/office/drawing/2014/main" val="2646568328"/>
                    </a:ext>
                  </a:extLst>
                </a:gridCol>
                <a:gridCol w="905256">
                  <a:extLst>
                    <a:ext uri="{9D8B030D-6E8A-4147-A177-3AD203B41FA5}">
                      <a16:colId xmlns:a16="http://schemas.microsoft.com/office/drawing/2014/main" val="1797943641"/>
                    </a:ext>
                  </a:extLst>
                </a:gridCol>
                <a:gridCol w="905256">
                  <a:extLst>
                    <a:ext uri="{9D8B030D-6E8A-4147-A177-3AD203B41FA5}">
                      <a16:colId xmlns:a16="http://schemas.microsoft.com/office/drawing/2014/main" val="1970428729"/>
                    </a:ext>
                  </a:extLst>
                </a:gridCol>
                <a:gridCol w="905256">
                  <a:extLst>
                    <a:ext uri="{9D8B030D-6E8A-4147-A177-3AD203B41FA5}">
                      <a16:colId xmlns:a16="http://schemas.microsoft.com/office/drawing/2014/main" val="2151178016"/>
                    </a:ext>
                  </a:extLst>
                </a:gridCol>
                <a:gridCol w="905256">
                  <a:extLst>
                    <a:ext uri="{9D8B030D-6E8A-4147-A177-3AD203B41FA5}">
                      <a16:colId xmlns:a16="http://schemas.microsoft.com/office/drawing/2014/main" val="2019289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209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- 2020-12-10 22:20:38</a:t>
                      </a:r>
                      <a:r>
                        <a:rPr kumimoji="0" lang="es-ES" sz="1000" b="0" i="0" u="none" strike="noStrike" kern="1200" cap="none" spc="0" normalizeH="0" baseline="0" noProof="0">
                          <a:ln>
                            <a:noFill/>
                          </a:ln>
                          <a:solidFill>
                            <a:prstClr val="black"/>
                          </a:solidFill>
                          <a:effectLst/>
                          <a:uLnTx/>
                          <a:uFillTx/>
                          <a:latin typeface="+mn-lt"/>
                          <a:ea typeface="+mn-ea"/>
                          <a:cs typeface="+mn-cs"/>
                        </a:rPr>
                        <a:t>
 Conocé la #180S de la mano de Gustavo.😎⁣
⁣
⁣
Te mostramos sólo un adelanto del review. ¿Querés verlo completo? ⁣
⁣
¡Miralo en el link de nuestra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https://scontent.cdninstagram.com/v/t51.2885-15/sh0.08/e35/s640x640/130239849_213044397050045_3821584019042204589_n.jpg?_nc_ht=scontent.cdninstagram.com&amp;_nc_cat=105&amp;_nc_ohc=P2AnMxkCWbMAX9HDMhV&amp;tp=1&amp;oh=9de2694d588d58889bbca3e619ea977d&amp;oe=5FDEDDF6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040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- 2020-12-02 20:01:56</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https://scontent-lga3-1.cdninstagram.com/v/t51.2885-15/128964413_209072227349892_7572299366730597598_n.jpg?_nc_cat=111&amp;ccb=2&amp;_nc_sid=8ae9d6&amp;_nc_ohc=DixcowT-ISMAX9DOgJW&amp;_nc_ht=scontent-lga3-1.cdninstagram.com&amp;oh=c002b21feab4965c050fc3d341cf80ab&amp;oe=6002C3E9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4065730"/>
                  </a:ext>
                </a:extLst>
              </a:tr>
            </a:tbl>
          </a:graphicData>
        </a:graphic>
      </p:graphicFrame>
      <p:sp>
        <p:nvSpPr>
          <p:cNvPr id="4" name="Text Placeholder 3">
            <a:extLst>
              <a:ext uri="{FF2B5EF4-FFF2-40B4-BE49-F238E27FC236}">
                <a16:creationId xmlns:a16="http://schemas.microsoft.com/office/drawing/2014/main" id="{E98F7056-7972-4ADB-8C38-50FC4344410F}"/>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608695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341B6-EF8F-4314-B95D-923DC4BD93F3}"/>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93F69212-C08C-4DE8-B4B4-5BE2859F08DB}"/>
              </a:ext>
            </a:extLst>
          </p:cNvPr>
          <p:cNvGraphicFramePr>
            <a:graphicFrameLocks noGrp="1"/>
          </p:cNvGraphicFramePr>
          <p:nvPr>
            <p:ph type="tbl" sz="quarter" idx="13"/>
            <p:extLst>
              <p:ext uri="{D42A27DB-BD31-4B8C-83A1-F6EECF244321}">
                <p14:modId xmlns:p14="http://schemas.microsoft.com/office/powerpoint/2010/main" val="2740901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9317716"/>
                    </a:ext>
                  </a:extLst>
                </a:gridCol>
                <a:gridCol w="1399032">
                  <a:extLst>
                    <a:ext uri="{9D8B030D-6E8A-4147-A177-3AD203B41FA5}">
                      <a16:colId xmlns:a16="http://schemas.microsoft.com/office/drawing/2014/main" val="2685632619"/>
                    </a:ext>
                  </a:extLst>
                </a:gridCol>
                <a:gridCol w="1399032">
                  <a:extLst>
                    <a:ext uri="{9D8B030D-6E8A-4147-A177-3AD203B41FA5}">
                      <a16:colId xmlns:a16="http://schemas.microsoft.com/office/drawing/2014/main" val="1477213061"/>
                    </a:ext>
                  </a:extLst>
                </a:gridCol>
                <a:gridCol w="1399032">
                  <a:extLst>
                    <a:ext uri="{9D8B030D-6E8A-4147-A177-3AD203B41FA5}">
                      <a16:colId xmlns:a16="http://schemas.microsoft.com/office/drawing/2014/main" val="2535663396"/>
                    </a:ext>
                  </a:extLst>
                </a:gridCol>
                <a:gridCol w="1399032">
                  <a:extLst>
                    <a:ext uri="{9D8B030D-6E8A-4147-A177-3AD203B41FA5}">
                      <a16:colId xmlns:a16="http://schemas.microsoft.com/office/drawing/2014/main" val="2661156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0875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329.31578947368</a:t>
                      </a:r>
                    </a:p>
                  </a:txBody>
                  <a:tcPr/>
                </a:tc>
                <a:extLst>
                  <a:ext uri="{0D108BD9-81ED-4DB2-BD59-A6C34878D82A}">
                    <a16:rowId xmlns:a16="http://schemas.microsoft.com/office/drawing/2014/main" val="392115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329.31578947368</a:t>
                      </a:r>
                    </a:p>
                  </a:txBody>
                  <a:tcPr/>
                </a:tc>
                <a:extLst>
                  <a:ext uri="{0D108BD9-81ED-4DB2-BD59-A6C34878D82A}">
                    <a16:rowId xmlns:a16="http://schemas.microsoft.com/office/drawing/2014/main" val="336301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329.31578947368</a:t>
                      </a:r>
                    </a:p>
                  </a:txBody>
                  <a:tcPr/>
                </a:tc>
                <a:extLst>
                  <a:ext uri="{0D108BD9-81ED-4DB2-BD59-A6C34878D82A}">
                    <a16:rowId xmlns:a16="http://schemas.microsoft.com/office/drawing/2014/main" val="203269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extLst>
                  <a:ext uri="{0D108BD9-81ED-4DB2-BD59-A6C34878D82A}">
                    <a16:rowId xmlns:a16="http://schemas.microsoft.com/office/drawing/2014/main" val="122974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extLst>
                  <a:ext uri="{0D108BD9-81ED-4DB2-BD59-A6C34878D82A}">
                    <a16:rowId xmlns:a16="http://schemas.microsoft.com/office/drawing/2014/main" val="333561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416.625</a:t>
                      </a:r>
                    </a:p>
                  </a:txBody>
                  <a:tcPr/>
                </a:tc>
                <a:extLst>
                  <a:ext uri="{0D108BD9-81ED-4DB2-BD59-A6C34878D82A}">
                    <a16:rowId xmlns:a16="http://schemas.microsoft.com/office/drawing/2014/main" val="429310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118210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extLst>
                  <a:ext uri="{0D108BD9-81ED-4DB2-BD59-A6C34878D82A}">
                    <a16:rowId xmlns:a16="http://schemas.microsoft.com/office/drawing/2014/main" val="392021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extLst>
                  <a:ext uri="{0D108BD9-81ED-4DB2-BD59-A6C34878D82A}">
                    <a16:rowId xmlns:a16="http://schemas.microsoft.com/office/drawing/2014/main" val="53601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#HondaMotosArgentina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extLst>
                  <a:ext uri="{0D108BD9-81ED-4DB2-BD59-A6C34878D82A}">
                    <a16:rowId xmlns:a16="http://schemas.microsoft.com/office/drawing/2014/main" val="340990615"/>
                  </a:ext>
                </a:extLst>
              </a:tr>
            </a:tbl>
          </a:graphicData>
        </a:graphic>
      </p:graphicFrame>
      <p:sp>
        <p:nvSpPr>
          <p:cNvPr id="4" name="Text Placeholder 3">
            <a:extLst>
              <a:ext uri="{FF2B5EF4-FFF2-40B4-BE49-F238E27FC236}">
                <a16:creationId xmlns:a16="http://schemas.microsoft.com/office/drawing/2014/main" id="{5FF6C439-3F18-4C66-A085-2C2C9E5B53B0}"/>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3797189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D1BD3-83EB-409B-A10B-4BAD32CF6C69}"/>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81D8ECC1-9F10-4312-A013-25E1A8A03DC2}"/>
              </a:ext>
            </a:extLst>
          </p:cNvPr>
          <p:cNvGraphicFramePr>
            <a:graphicFrameLocks noGrp="1"/>
          </p:cNvGraphicFramePr>
          <p:nvPr>
            <p:ph type="tbl" sz="quarter" idx="13"/>
            <p:extLst>
              <p:ext uri="{D42A27DB-BD31-4B8C-83A1-F6EECF244321}">
                <p14:modId xmlns:p14="http://schemas.microsoft.com/office/powerpoint/2010/main" val="222030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10752066"/>
                    </a:ext>
                  </a:extLst>
                </a:gridCol>
                <a:gridCol w="1399032">
                  <a:extLst>
                    <a:ext uri="{9D8B030D-6E8A-4147-A177-3AD203B41FA5}">
                      <a16:colId xmlns:a16="http://schemas.microsoft.com/office/drawing/2014/main" val="3301900092"/>
                    </a:ext>
                  </a:extLst>
                </a:gridCol>
                <a:gridCol w="1399032">
                  <a:extLst>
                    <a:ext uri="{9D8B030D-6E8A-4147-A177-3AD203B41FA5}">
                      <a16:colId xmlns:a16="http://schemas.microsoft.com/office/drawing/2014/main" val="2756579393"/>
                    </a:ext>
                  </a:extLst>
                </a:gridCol>
                <a:gridCol w="1399032">
                  <a:extLst>
                    <a:ext uri="{9D8B030D-6E8A-4147-A177-3AD203B41FA5}">
                      <a16:colId xmlns:a16="http://schemas.microsoft.com/office/drawing/2014/main" val="129320109"/>
                    </a:ext>
                  </a:extLst>
                </a:gridCol>
                <a:gridCol w="1399032">
                  <a:extLst>
                    <a:ext uri="{9D8B030D-6E8A-4147-A177-3AD203B41FA5}">
                      <a16:colId xmlns:a16="http://schemas.microsoft.com/office/drawing/2014/main" val="20298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6662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extLst>
                  <a:ext uri="{0D108BD9-81ED-4DB2-BD59-A6C34878D82A}">
                    <a16:rowId xmlns:a16="http://schemas.microsoft.com/office/drawing/2014/main" val="180217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extLst>
                  <a:ext uri="{0D108BD9-81ED-4DB2-BD59-A6C34878D82A}">
                    <a16:rowId xmlns:a16="http://schemas.microsoft.com/office/drawing/2014/main" val="335459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82735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119351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249.25</a:t>
                      </a:r>
                    </a:p>
                  </a:txBody>
                  <a:tcPr/>
                </a:tc>
                <a:extLst>
                  <a:ext uri="{0D108BD9-81ED-4DB2-BD59-A6C34878D82A}">
                    <a16:rowId xmlns:a16="http://schemas.microsoft.com/office/drawing/2014/main" val="60967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366.25</a:t>
                      </a:r>
                    </a:p>
                  </a:txBody>
                  <a:tcPr/>
                </a:tc>
                <a:extLst>
                  <a:ext uri="{0D108BD9-81ED-4DB2-BD59-A6C34878D82A}">
                    <a16:rowId xmlns:a16="http://schemas.microsoft.com/office/drawing/2014/main" val="418796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#VivoBenelli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288523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429.33333333333</a:t>
                      </a:r>
                    </a:p>
                  </a:txBody>
                  <a:tcPr/>
                </a:tc>
                <a:extLst>
                  <a:ext uri="{0D108BD9-81ED-4DB2-BD59-A6C34878D82A}">
                    <a16:rowId xmlns:a16="http://schemas.microsoft.com/office/drawing/2014/main" val="186945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#TRK502X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extLst>
                  <a:ext uri="{0D108BD9-81ED-4DB2-BD59-A6C34878D82A}">
                    <a16:rowId xmlns:a16="http://schemas.microsoft.com/office/drawing/2014/main" val="390978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192.66666666667</a:t>
                      </a:r>
                    </a:p>
                  </a:txBody>
                  <a:tcPr/>
                </a:tc>
                <a:extLst>
                  <a:ext uri="{0D108BD9-81ED-4DB2-BD59-A6C34878D82A}">
                    <a16:rowId xmlns:a16="http://schemas.microsoft.com/office/drawing/2014/main" val="2182138098"/>
                  </a:ext>
                </a:extLst>
              </a:tr>
            </a:tbl>
          </a:graphicData>
        </a:graphic>
      </p:graphicFrame>
      <p:sp>
        <p:nvSpPr>
          <p:cNvPr id="4" name="Text Placeholder 3">
            <a:extLst>
              <a:ext uri="{FF2B5EF4-FFF2-40B4-BE49-F238E27FC236}">
                <a16:creationId xmlns:a16="http://schemas.microsoft.com/office/drawing/2014/main" id="{F8900E80-2091-4A05-B863-0FA71F0E7076}"/>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3694902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7F7BC-3465-4336-9BE9-3396EC216066}"/>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44BA74FE-F92F-4C8E-ABAB-B18206612255}"/>
              </a:ext>
            </a:extLst>
          </p:cNvPr>
          <p:cNvGraphicFramePr>
            <a:graphicFrameLocks noGrp="1"/>
          </p:cNvGraphicFramePr>
          <p:nvPr>
            <p:ph type="tbl" sz="quarter" idx="13"/>
            <p:extLst>
              <p:ext uri="{D42A27DB-BD31-4B8C-83A1-F6EECF244321}">
                <p14:modId xmlns:p14="http://schemas.microsoft.com/office/powerpoint/2010/main" val="1408562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59676656"/>
                    </a:ext>
                  </a:extLst>
                </a:gridCol>
                <a:gridCol w="1399032">
                  <a:extLst>
                    <a:ext uri="{9D8B030D-6E8A-4147-A177-3AD203B41FA5}">
                      <a16:colId xmlns:a16="http://schemas.microsoft.com/office/drawing/2014/main" val="3783111034"/>
                    </a:ext>
                  </a:extLst>
                </a:gridCol>
                <a:gridCol w="1399032">
                  <a:extLst>
                    <a:ext uri="{9D8B030D-6E8A-4147-A177-3AD203B41FA5}">
                      <a16:colId xmlns:a16="http://schemas.microsoft.com/office/drawing/2014/main" val="1604721958"/>
                    </a:ext>
                  </a:extLst>
                </a:gridCol>
                <a:gridCol w="1399032">
                  <a:extLst>
                    <a:ext uri="{9D8B030D-6E8A-4147-A177-3AD203B41FA5}">
                      <a16:colId xmlns:a16="http://schemas.microsoft.com/office/drawing/2014/main" val="3252183335"/>
                    </a:ext>
                  </a:extLst>
                </a:gridCol>
                <a:gridCol w="1399032">
                  <a:extLst>
                    <a:ext uri="{9D8B030D-6E8A-4147-A177-3AD203B41FA5}">
                      <a16:colId xmlns:a16="http://schemas.microsoft.com/office/drawing/2014/main" val="165358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1638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192.66666666667</a:t>
                      </a:r>
                    </a:p>
                  </a:txBody>
                  <a:tcPr/>
                </a:tc>
                <a:extLst>
                  <a:ext uri="{0D108BD9-81ED-4DB2-BD59-A6C34878D82A}">
                    <a16:rowId xmlns:a16="http://schemas.microsoft.com/office/drawing/2014/main" val="18408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152.33333333333</a:t>
                      </a:r>
                    </a:p>
                  </a:txBody>
                  <a:tcPr/>
                </a:tc>
                <a:extLst>
                  <a:ext uri="{0D108BD9-81ED-4DB2-BD59-A6C34878D82A}">
                    <a16:rowId xmlns:a16="http://schemas.microsoft.com/office/drawing/2014/main" val="262207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83.666666666667</a:t>
                      </a:r>
                    </a:p>
                  </a:txBody>
                  <a:tcPr/>
                </a:tc>
                <a:extLst>
                  <a:ext uri="{0D108BD9-81ED-4DB2-BD59-A6C34878D82A}">
                    <a16:rowId xmlns:a16="http://schemas.microsoft.com/office/drawing/2014/main" val="77682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#YamahaRacingBrasil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360.33333333333</a:t>
                      </a:r>
                    </a:p>
                  </a:txBody>
                  <a:tcPr/>
                </a:tc>
                <a:extLst>
                  <a:ext uri="{0D108BD9-81ED-4DB2-BD59-A6C34878D82A}">
                    <a16:rowId xmlns:a16="http://schemas.microsoft.com/office/drawing/2014/main" val="838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360.33333333333</a:t>
                      </a:r>
                    </a:p>
                  </a:txBody>
                  <a:tcPr/>
                </a:tc>
                <a:extLst>
                  <a:ext uri="{0D108BD9-81ED-4DB2-BD59-A6C34878D82A}">
                    <a16:rowId xmlns:a16="http://schemas.microsoft.com/office/drawing/2014/main" val="1700924709"/>
                  </a:ext>
                </a:extLst>
              </a:tr>
            </a:tbl>
          </a:graphicData>
        </a:graphic>
      </p:graphicFrame>
      <p:sp>
        <p:nvSpPr>
          <p:cNvPr id="4" name="Text Placeholder 3">
            <a:extLst>
              <a:ext uri="{FF2B5EF4-FFF2-40B4-BE49-F238E27FC236}">
                <a16:creationId xmlns:a16="http://schemas.microsoft.com/office/drawing/2014/main" id="{7A09AF45-624C-4900-ACAD-F256CF605147}"/>
              </a:ext>
            </a:extLst>
          </p:cNvPr>
          <p:cNvSpPr>
            <a:spLocks noGrp="1"/>
          </p:cNvSpPr>
          <p:nvPr>
            <p:ph type="body" sz="quarter" idx="14"/>
          </p:nvPr>
        </p:nvSpPr>
        <p:spPr/>
        <p:txBody>
          <a:bodyPr/>
          <a:lstStyle/>
          <a:p>
            <a:r>
              <a:rPr lang="en-US"/>
              <a:t>12/01/2020 - 12/18/2020</a:t>
            </a:r>
          </a:p>
        </p:txBody>
      </p:sp>
    </p:spTree>
    <p:extLst>
      <p:ext uri="{BB962C8B-B14F-4D97-AF65-F5344CB8AC3E}">
        <p14:creationId xmlns:p14="http://schemas.microsoft.com/office/powerpoint/2010/main" val="12428187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2069</Words>
  <Application>Microsoft Office PowerPoint</Application>
  <PresentationFormat>On-screen Show (4:3)</PresentationFormat>
  <Paragraphs>441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Per Weekday | La Emilia</vt:lpstr>
      <vt:lpstr>Instagram Posts By Hour | La Emilia</vt:lpstr>
      <vt:lpstr>Instagram Interaction Rate By Hour | La Emilia</vt:lpstr>
      <vt:lpstr>Instagram Posts By Weekday | La Emilia</vt:lpstr>
      <vt:lpstr>Instagram Interaction Rate By Weekday | La Emilia</vt:lpstr>
      <vt:lpstr>Instagram Interactions by Post Type | La Emilia</vt:lpstr>
      <vt:lpstr>Instagram Interaction Rate By Post Type | La Emilia</vt:lpstr>
      <vt:lpstr>Instagram Post Type Distribution Per Profile | La Emilia</vt:lpstr>
      <vt:lpstr>Instagram Interactions Distribution | La Emilia</vt:lpstr>
      <vt:lpstr>Instagram Posts Table | La Emilia - 1 of 11</vt:lpstr>
      <vt:lpstr>Instagram Posts Table | La Emilia - 2 of 11</vt:lpstr>
      <vt:lpstr>Instagram Posts Table | La Emilia - 3 of 11</vt:lpstr>
      <vt:lpstr>Instagram Posts Table | La Emilia - 4 of 11</vt:lpstr>
      <vt:lpstr>Instagram Posts Table | La Emilia - 5 of 11</vt:lpstr>
      <vt:lpstr>Instagram Posts Table | La Emilia - 6 of 11</vt:lpstr>
      <vt:lpstr>Instagram Posts Table | La Emilia - 7 of 11</vt:lpstr>
      <vt:lpstr>Instagram Posts Table | La Emilia - 8 of 11</vt:lpstr>
      <vt:lpstr>Instagram Posts Table | La Emilia - 9 of 11</vt:lpstr>
      <vt:lpstr>Instagram Posts Table | La Emilia - 10 of 11</vt:lpstr>
      <vt:lpstr>Instagram Posts Table | La Emilia - 11 of 11</vt:lpstr>
      <vt:lpstr>Instagram Hashtag Detection | La Emilia - 1 of 3</vt:lpstr>
      <vt:lpstr>Instagram Hashtag Detection | La Emilia - 2 of 3</vt:lpstr>
      <vt:lpstr>Instagram Hashtag Detection | La Emilia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2020-12-18T14:00:40Z</dcterms:created>
  <dcterms:modified xsi:type="dcterms:W3CDTF">2020-12-18T14:01:32Z</dcterms:modified>
</cp:coreProperties>
</file>