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0</c:v>
                </c:pt>
                <c:pt idx="2">
                  <c:v>0</c:v>
                </c:pt>
                <c:pt idx="3">
                  <c:v>33.333300000000001</c:v>
                </c:pt>
                <c:pt idx="4">
                  <c:v>8.3332999999999995</c:v>
                </c:pt>
                <c:pt idx="5">
                  <c:v>0.76600000000000001</c:v>
                </c:pt>
                <c:pt idx="6">
                  <c:v>7.3620000000000001</c:v>
                </c:pt>
                <c:pt idx="7">
                  <c:v>55.491599999999998</c:v>
                </c:pt>
              </c:numCache>
            </c:numRef>
          </c:val>
          <c:extLst>
            <c:ext xmlns:c16="http://schemas.microsoft.com/office/drawing/2014/chart" uri="{C3380CC4-5D6E-409C-BE32-E72D297353CC}">
              <c16:uniqueId val="{00000000-979B-402C-BE24-382611CE4D28}"/>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94.328800000000001</c:v>
                </c:pt>
                <c:pt idx="1">
                  <c:v>100</c:v>
                </c:pt>
                <c:pt idx="2">
                  <c:v>66.666700000000006</c:v>
                </c:pt>
                <c:pt idx="3">
                  <c:v>100</c:v>
                </c:pt>
                <c:pt idx="4">
                  <c:v>100</c:v>
                </c:pt>
                <c:pt idx="5">
                  <c:v>100</c:v>
                </c:pt>
                <c:pt idx="6">
                  <c:v>100</c:v>
                </c:pt>
                <c:pt idx="7">
                  <c:v>100</c:v>
                </c:pt>
              </c:numCache>
            </c:numRef>
          </c:val>
          <c:extLst>
            <c:ext xmlns:c16="http://schemas.microsoft.com/office/drawing/2014/chart" uri="{C3380CC4-5D6E-409C-BE32-E72D297353CC}">
              <c16:uniqueId val="{00000001-979B-402C-BE24-382611CE4D28}"/>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24.273499999999999</c:v>
                </c:pt>
                <c:pt idx="1">
                  <c:v>0</c:v>
                </c:pt>
                <c:pt idx="2">
                  <c:v>100</c:v>
                </c:pt>
                <c:pt idx="3">
                  <c:v>0</c:v>
                </c:pt>
                <c:pt idx="4">
                  <c:v>25</c:v>
                </c:pt>
                <c:pt idx="5">
                  <c:v>2.0333000000000001</c:v>
                </c:pt>
                <c:pt idx="6">
                  <c:v>0</c:v>
                </c:pt>
                <c:pt idx="7">
                  <c:v>62.1539</c:v>
                </c:pt>
              </c:numCache>
            </c:numRef>
          </c:val>
          <c:extLst>
            <c:ext xmlns:c16="http://schemas.microsoft.com/office/drawing/2014/chart" uri="{C3380CC4-5D6E-409C-BE32-E72D297353CC}">
              <c16:uniqueId val="{00000002-979B-402C-BE24-382611CE4D28}"/>
            </c:ext>
          </c:extLst>
        </c:ser>
        <c:dLbls>
          <c:showLegendKey val="0"/>
          <c:showVal val="0"/>
          <c:showCatName val="0"/>
          <c:showSerName val="0"/>
          <c:showPercent val="0"/>
          <c:showBubbleSize val="0"/>
        </c:dLbls>
        <c:axId val="323991336"/>
        <c:axId val="323987728"/>
      </c:radarChart>
      <c:catAx>
        <c:axId val="32399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87728"/>
        <c:crosses val="autoZero"/>
        <c:auto val="1"/>
        <c:lblAlgn val="ctr"/>
        <c:lblOffset val="100"/>
        <c:noMultiLvlLbl val="0"/>
      </c:catAx>
      <c:valAx>
        <c:axId val="32398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9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Sheet1!$B$2:$B$7</c:f>
              <c:numCache>
                <c:formatCode>General</c:formatCode>
                <c:ptCount val="6"/>
                <c:pt idx="0">
                  <c:v>150951</c:v>
                </c:pt>
                <c:pt idx="1">
                  <c:v>151086</c:v>
                </c:pt>
                <c:pt idx="2">
                  <c:v>151194</c:v>
                </c:pt>
                <c:pt idx="3">
                  <c:v>151282</c:v>
                </c:pt>
                <c:pt idx="4">
                  <c:v>151348</c:v>
                </c:pt>
                <c:pt idx="5">
                  <c:v>151486</c:v>
                </c:pt>
              </c:numCache>
            </c:numRef>
          </c:val>
          <c:smooth val="0"/>
          <c:extLst>
            <c:ext xmlns:c16="http://schemas.microsoft.com/office/drawing/2014/chart" uri="{C3380CC4-5D6E-409C-BE32-E72D297353CC}">
              <c16:uniqueId val="{00000000-8AFA-4A58-B14F-CFF75C36E534}"/>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Sheet1!$C$2:$C$7</c:f>
              <c:numCache>
                <c:formatCode>General</c:formatCode>
                <c:ptCount val="6"/>
                <c:pt idx="0">
                  <c:v>141999</c:v>
                </c:pt>
                <c:pt idx="1">
                  <c:v>142183</c:v>
                </c:pt>
                <c:pt idx="2">
                  <c:v>142348</c:v>
                </c:pt>
                <c:pt idx="3">
                  <c:v>142519</c:v>
                </c:pt>
                <c:pt idx="4">
                  <c:v>142706</c:v>
                </c:pt>
                <c:pt idx="5">
                  <c:v>142895</c:v>
                </c:pt>
              </c:numCache>
            </c:numRef>
          </c:val>
          <c:smooth val="0"/>
          <c:extLst>
            <c:ext xmlns:c16="http://schemas.microsoft.com/office/drawing/2014/chart" uri="{C3380CC4-5D6E-409C-BE32-E72D297353CC}">
              <c16:uniqueId val="{00000001-8AFA-4A58-B14F-CFF75C36E534}"/>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Sheet1!$A$2:$A$7</c:f>
              <c:numCache>
                <c:formatCode>m/d/yyyy</c:formatCode>
                <c:ptCount val="6"/>
                <c:pt idx="0">
                  <c:v>44160</c:v>
                </c:pt>
                <c:pt idx="1">
                  <c:v>44161</c:v>
                </c:pt>
                <c:pt idx="2">
                  <c:v>44162</c:v>
                </c:pt>
                <c:pt idx="3">
                  <c:v>44163</c:v>
                </c:pt>
                <c:pt idx="4">
                  <c:v>44164</c:v>
                </c:pt>
                <c:pt idx="5">
                  <c:v>44165</c:v>
                </c:pt>
              </c:numCache>
            </c:numRef>
          </c:cat>
          <c:val>
            <c:numRef>
              <c:f>Sheet1!$D$2:$D$7</c:f>
              <c:numCache>
                <c:formatCode>General</c:formatCode>
                <c:ptCount val="6"/>
                <c:pt idx="0">
                  <c:v>36619</c:v>
                </c:pt>
                <c:pt idx="1">
                  <c:v>36642</c:v>
                </c:pt>
                <c:pt idx="2">
                  <c:v>36666</c:v>
                </c:pt>
                <c:pt idx="3">
                  <c:v>36707</c:v>
                </c:pt>
                <c:pt idx="4">
                  <c:v>36745</c:v>
                </c:pt>
                <c:pt idx="5">
                  <c:v>36771</c:v>
                </c:pt>
              </c:numCache>
            </c:numRef>
          </c:val>
          <c:smooth val="0"/>
          <c:extLst>
            <c:ext xmlns:c16="http://schemas.microsoft.com/office/drawing/2014/chart" uri="{C3380CC4-5D6E-409C-BE32-E72D297353CC}">
              <c16:uniqueId val="{00000002-8AFA-4A58-B14F-CFF75C36E534}"/>
            </c:ext>
          </c:extLst>
        </c:ser>
        <c:dLbls>
          <c:showLegendKey val="0"/>
          <c:showVal val="0"/>
          <c:showCatName val="0"/>
          <c:showSerName val="0"/>
          <c:showPercent val="0"/>
          <c:showBubbleSize val="0"/>
        </c:dLbls>
        <c:smooth val="0"/>
        <c:axId val="324985752"/>
        <c:axId val="323988384"/>
      </c:lineChart>
      <c:dateAx>
        <c:axId val="32498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88384"/>
        <c:crosses val="autoZero"/>
        <c:auto val="1"/>
        <c:lblOffset val="100"/>
        <c:baseTimeUnit val="days"/>
      </c:dateAx>
      <c:valAx>
        <c:axId val="32398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8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138</c:v>
                </c:pt>
                <c:pt idx="1">
                  <c:v>0</c:v>
                </c:pt>
                <c:pt idx="2">
                  <c:v>109</c:v>
                </c:pt>
                <c:pt idx="3">
                  <c:v>135</c:v>
                </c:pt>
                <c:pt idx="4">
                  <c:v>108</c:v>
                </c:pt>
                <c:pt idx="5">
                  <c:v>88</c:v>
                </c:pt>
                <c:pt idx="6">
                  <c:v>66</c:v>
                </c:pt>
              </c:numCache>
            </c:numRef>
          </c:val>
          <c:extLst>
            <c:ext xmlns:c16="http://schemas.microsoft.com/office/drawing/2014/chart" uri="{C3380CC4-5D6E-409C-BE32-E72D297353CC}">
              <c16:uniqueId val="{00000000-A71D-4B86-9E34-AC7217E9F84E}"/>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189</c:v>
                </c:pt>
                <c:pt idx="1">
                  <c:v>0</c:v>
                </c:pt>
                <c:pt idx="2">
                  <c:v>195</c:v>
                </c:pt>
                <c:pt idx="3">
                  <c:v>184</c:v>
                </c:pt>
                <c:pt idx="4">
                  <c:v>165</c:v>
                </c:pt>
                <c:pt idx="5">
                  <c:v>171</c:v>
                </c:pt>
                <c:pt idx="6">
                  <c:v>187</c:v>
                </c:pt>
              </c:numCache>
            </c:numRef>
          </c:val>
          <c:extLst>
            <c:ext xmlns:c16="http://schemas.microsoft.com/office/drawing/2014/chart" uri="{C3380CC4-5D6E-409C-BE32-E72D297353CC}">
              <c16:uniqueId val="{00000001-A71D-4B86-9E34-AC7217E9F84E}"/>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26</c:v>
                </c:pt>
                <c:pt idx="1">
                  <c:v>0</c:v>
                </c:pt>
                <c:pt idx="2">
                  <c:v>23</c:v>
                </c:pt>
                <c:pt idx="3">
                  <c:v>23</c:v>
                </c:pt>
                <c:pt idx="4">
                  <c:v>24</c:v>
                </c:pt>
                <c:pt idx="5">
                  <c:v>41</c:v>
                </c:pt>
                <c:pt idx="6">
                  <c:v>38</c:v>
                </c:pt>
              </c:numCache>
            </c:numRef>
          </c:val>
          <c:extLst>
            <c:ext xmlns:c16="http://schemas.microsoft.com/office/drawing/2014/chart" uri="{C3380CC4-5D6E-409C-BE32-E72D297353CC}">
              <c16:uniqueId val="{00000002-A71D-4B86-9E34-AC7217E9F84E}"/>
            </c:ext>
          </c:extLst>
        </c:ser>
        <c:dLbls>
          <c:showLegendKey val="0"/>
          <c:showVal val="0"/>
          <c:showCatName val="0"/>
          <c:showSerName val="0"/>
          <c:showPercent val="0"/>
          <c:showBubbleSize val="0"/>
        </c:dLbls>
        <c:gapWidth val="219"/>
        <c:overlap val="-27"/>
        <c:axId val="71201736"/>
        <c:axId val="71198456"/>
      </c:barChart>
      <c:catAx>
        <c:axId val="71201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198456"/>
        <c:crosses val="autoZero"/>
        <c:auto val="1"/>
        <c:lblAlgn val="ctr"/>
        <c:lblOffset val="100"/>
        <c:noMultiLvlLbl val="0"/>
      </c:catAx>
      <c:valAx>
        <c:axId val="7119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20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ADAD-4FB8-9E6B-FDC5669DB492}"/>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0</c:v>
                </c:pt>
                <c:pt idx="16">
                  <c:v>3</c:v>
                </c:pt>
                <c:pt idx="17">
                  <c:v>0</c:v>
                </c:pt>
                <c:pt idx="18">
                  <c:v>1</c:v>
                </c:pt>
                <c:pt idx="19">
                  <c:v>0</c:v>
                </c:pt>
                <c:pt idx="20">
                  <c:v>4</c:v>
                </c:pt>
                <c:pt idx="21">
                  <c:v>0</c:v>
                </c:pt>
                <c:pt idx="22">
                  <c:v>0</c:v>
                </c:pt>
                <c:pt idx="23">
                  <c:v>0</c:v>
                </c:pt>
              </c:numCache>
            </c:numRef>
          </c:val>
          <c:smooth val="0"/>
          <c:extLst>
            <c:ext xmlns:c16="http://schemas.microsoft.com/office/drawing/2014/chart" uri="{C3380CC4-5D6E-409C-BE32-E72D297353CC}">
              <c16:uniqueId val="{00000001-ADAD-4FB8-9E6B-FDC5669DB492}"/>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DAD-4FB8-9E6B-FDC5669DB492}"/>
            </c:ext>
          </c:extLst>
        </c:ser>
        <c:dLbls>
          <c:showLegendKey val="0"/>
          <c:showVal val="0"/>
          <c:showCatName val="0"/>
          <c:showSerName val="0"/>
          <c:showPercent val="0"/>
          <c:showBubbleSize val="0"/>
        </c:dLbls>
        <c:smooth val="0"/>
        <c:axId val="71200752"/>
        <c:axId val="71198784"/>
      </c:lineChart>
      <c:catAx>
        <c:axId val="71200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198784"/>
        <c:crosses val="autoZero"/>
        <c:auto val="1"/>
        <c:lblAlgn val="ctr"/>
        <c:lblOffset val="100"/>
        <c:noMultiLvlLbl val="0"/>
      </c:catAx>
      <c:valAx>
        <c:axId val="7119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20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8.9962559699419201E-2</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708-4EE6-88B2-EBA82AAD195B}"/>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0.10886513365828999</c:v>
                </c:pt>
                <c:pt idx="14">
                  <c:v>0.29662822439796399</c:v>
                </c:pt>
                <c:pt idx="15">
                  <c:v>0</c:v>
                </c:pt>
                <c:pt idx="16">
                  <c:v>1.1834693562207601</c:v>
                </c:pt>
                <c:pt idx="17">
                  <c:v>0</c:v>
                </c:pt>
                <c:pt idx="18">
                  <c:v>7.30168986781666</c:v>
                </c:pt>
                <c:pt idx="19">
                  <c:v>0</c:v>
                </c:pt>
                <c:pt idx="20">
                  <c:v>0.15469384314992499</c:v>
                </c:pt>
                <c:pt idx="21">
                  <c:v>0</c:v>
                </c:pt>
                <c:pt idx="22">
                  <c:v>0</c:v>
                </c:pt>
                <c:pt idx="23">
                  <c:v>0</c:v>
                </c:pt>
              </c:numCache>
            </c:numRef>
          </c:val>
          <c:smooth val="0"/>
          <c:extLst>
            <c:ext xmlns:c16="http://schemas.microsoft.com/office/drawing/2014/chart" uri="{C3380CC4-5D6E-409C-BE32-E72D297353CC}">
              <c16:uniqueId val="{00000001-E708-4EE6-88B2-EBA82AAD195B}"/>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0.31074524341710702</c:v>
                </c:pt>
                <c:pt idx="18">
                  <c:v>0.35435861091424498</c:v>
                </c:pt>
                <c:pt idx="19">
                  <c:v>0</c:v>
                </c:pt>
                <c:pt idx="20">
                  <c:v>0</c:v>
                </c:pt>
                <c:pt idx="21">
                  <c:v>0.31892274982282098</c:v>
                </c:pt>
                <c:pt idx="22">
                  <c:v>0</c:v>
                </c:pt>
                <c:pt idx="23">
                  <c:v>0</c:v>
                </c:pt>
              </c:numCache>
            </c:numRef>
          </c:val>
          <c:smooth val="0"/>
          <c:extLst>
            <c:ext xmlns:c16="http://schemas.microsoft.com/office/drawing/2014/chart" uri="{C3380CC4-5D6E-409C-BE32-E72D297353CC}">
              <c16:uniqueId val="{00000002-E708-4EE6-88B2-EBA82AAD195B}"/>
            </c:ext>
          </c:extLst>
        </c:ser>
        <c:dLbls>
          <c:showLegendKey val="0"/>
          <c:showVal val="0"/>
          <c:showCatName val="0"/>
          <c:showSerName val="0"/>
          <c:showPercent val="0"/>
          <c:showBubbleSize val="0"/>
        </c:dLbls>
        <c:smooth val="0"/>
        <c:axId val="319695656"/>
        <c:axId val="319689424"/>
      </c:lineChart>
      <c:catAx>
        <c:axId val="319695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89424"/>
        <c:crosses val="autoZero"/>
        <c:auto val="1"/>
        <c:lblAlgn val="ctr"/>
        <c:lblOffset val="100"/>
        <c:noMultiLvlLbl val="0"/>
      </c:catAx>
      <c:valAx>
        <c:axId val="319689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9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1</c:v>
                </c:pt>
                <c:pt idx="5">
                  <c:v>0</c:v>
                </c:pt>
                <c:pt idx="6">
                  <c:v>0</c:v>
                </c:pt>
              </c:numCache>
            </c:numRef>
          </c:val>
          <c:extLst>
            <c:ext xmlns:c16="http://schemas.microsoft.com/office/drawing/2014/chart" uri="{C3380CC4-5D6E-409C-BE32-E72D297353CC}">
              <c16:uniqueId val="{00000000-31A3-4A26-89F0-B5706BFB5F92}"/>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0</c:v>
                </c:pt>
                <c:pt idx="2">
                  <c:v>2</c:v>
                </c:pt>
                <c:pt idx="3">
                  <c:v>4</c:v>
                </c:pt>
                <c:pt idx="4">
                  <c:v>3</c:v>
                </c:pt>
                <c:pt idx="5">
                  <c:v>0</c:v>
                </c:pt>
                <c:pt idx="6">
                  <c:v>1</c:v>
                </c:pt>
              </c:numCache>
            </c:numRef>
          </c:val>
          <c:extLst>
            <c:ext xmlns:c16="http://schemas.microsoft.com/office/drawing/2014/chart" uri="{C3380CC4-5D6E-409C-BE32-E72D297353CC}">
              <c16:uniqueId val="{00000001-31A3-4A26-89F0-B5706BFB5F92}"/>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0</c:v>
                </c:pt>
                <c:pt idx="4">
                  <c:v>1</c:v>
                </c:pt>
                <c:pt idx="5">
                  <c:v>0</c:v>
                </c:pt>
                <c:pt idx="6">
                  <c:v>1</c:v>
                </c:pt>
              </c:numCache>
            </c:numRef>
          </c:val>
          <c:extLst>
            <c:ext xmlns:c16="http://schemas.microsoft.com/office/drawing/2014/chart" uri="{C3380CC4-5D6E-409C-BE32-E72D297353CC}">
              <c16:uniqueId val="{00000002-31A3-4A26-89F0-B5706BFB5F92}"/>
            </c:ext>
          </c:extLst>
        </c:ser>
        <c:dLbls>
          <c:showLegendKey val="0"/>
          <c:showVal val="0"/>
          <c:showCatName val="0"/>
          <c:showSerName val="0"/>
          <c:showPercent val="0"/>
          <c:showBubbleSize val="0"/>
        </c:dLbls>
        <c:gapWidth val="219"/>
        <c:overlap val="-27"/>
        <c:axId val="319690408"/>
        <c:axId val="319693360"/>
      </c:barChart>
      <c:catAx>
        <c:axId val="319690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93360"/>
        <c:crosses val="autoZero"/>
        <c:auto val="1"/>
        <c:lblAlgn val="ctr"/>
        <c:lblOffset val="100"/>
        <c:noMultiLvlLbl val="0"/>
      </c:catAx>
      <c:valAx>
        <c:axId val="31969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9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c:v>
                </c:pt>
                <c:pt idx="4">
                  <c:v>8.9936383234800105E-2</c:v>
                </c:pt>
              </c:numCache>
            </c:numRef>
          </c:val>
          <c:extLst>
            <c:ext xmlns:c16="http://schemas.microsoft.com/office/drawing/2014/chart" uri="{C3380CC4-5D6E-409C-BE32-E72D297353CC}">
              <c16:uniqueId val="{00000000-E154-4812-92AF-53D48A789CA8}"/>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0.35100774323081602</c:v>
                </c:pt>
                <c:pt idx="1">
                  <c:v>0</c:v>
                </c:pt>
                <c:pt idx="2">
                  <c:v>0.102143253280167</c:v>
                </c:pt>
                <c:pt idx="3">
                  <c:v>0.90770602399488898</c:v>
                </c:pt>
                <c:pt idx="4">
                  <c:v>0.20943462012771999</c:v>
                </c:pt>
                <c:pt idx="6">
                  <c:v>7.2981529972551202</c:v>
                </c:pt>
              </c:numCache>
            </c:numRef>
          </c:val>
          <c:extLst>
            <c:ext xmlns:c16="http://schemas.microsoft.com/office/drawing/2014/chart" uri="{C3380CC4-5D6E-409C-BE32-E72D297353CC}">
              <c16:uniqueId val="{00000001-E154-4812-92AF-53D48A789CA8}"/>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0.31066902847799399</c:v>
                </c:pt>
                <c:pt idx="1">
                  <c:v>0</c:v>
                </c:pt>
                <c:pt idx="4">
                  <c:v>0.31884452922741502</c:v>
                </c:pt>
                <c:pt idx="6">
                  <c:v>0.35427169914157203</c:v>
                </c:pt>
              </c:numCache>
            </c:numRef>
          </c:val>
          <c:extLst>
            <c:ext xmlns:c16="http://schemas.microsoft.com/office/drawing/2014/chart" uri="{C3380CC4-5D6E-409C-BE32-E72D297353CC}">
              <c16:uniqueId val="{00000002-E154-4812-92AF-53D48A789CA8}"/>
            </c:ext>
          </c:extLst>
        </c:ser>
        <c:dLbls>
          <c:showLegendKey val="0"/>
          <c:showVal val="0"/>
          <c:showCatName val="0"/>
          <c:showSerName val="0"/>
          <c:showPercent val="0"/>
          <c:showBubbleSize val="0"/>
        </c:dLbls>
        <c:gapWidth val="219"/>
        <c:overlap val="-27"/>
        <c:axId val="319691720"/>
        <c:axId val="319692048"/>
      </c:barChart>
      <c:catAx>
        <c:axId val="31969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92048"/>
        <c:crosses val="autoZero"/>
        <c:auto val="1"/>
        <c:lblAlgn val="ctr"/>
        <c:lblOffset val="100"/>
        <c:noMultiLvlLbl val="0"/>
      </c:catAx>
      <c:valAx>
        <c:axId val="319692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9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hondamotosargentina</c:v>
                </c:pt>
                <c:pt idx="1">
                  <c:v>yamahamotorarg</c:v>
                </c:pt>
                <c:pt idx="2">
                  <c:v>bajajarg</c:v>
                </c:pt>
              </c:strCache>
            </c:strRef>
          </c:cat>
          <c:val>
            <c:numRef>
              <c:f>Sheet1!$B$2:$B$4</c:f>
              <c:numCache>
                <c:formatCode>General</c:formatCode>
                <c:ptCount val="3"/>
                <c:pt idx="0">
                  <c:v>0</c:v>
                </c:pt>
                <c:pt idx="1">
                  <c:v>6326</c:v>
                </c:pt>
                <c:pt idx="2">
                  <c:v>0</c:v>
                </c:pt>
              </c:numCache>
            </c:numRef>
          </c:val>
          <c:extLst>
            <c:ext xmlns:c16="http://schemas.microsoft.com/office/drawing/2014/chart" uri="{C3380CC4-5D6E-409C-BE32-E72D297353CC}">
              <c16:uniqueId val="{00000000-1E9C-4E80-A673-56D3FA99D732}"/>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hondamotosargentina</c:v>
                </c:pt>
                <c:pt idx="1">
                  <c:v>yamahamotorarg</c:v>
                </c:pt>
                <c:pt idx="2">
                  <c:v>bajajarg</c:v>
                </c:pt>
              </c:strCache>
            </c:strRef>
          </c:cat>
          <c:val>
            <c:numRef>
              <c:f>Sheet1!$C$2:$C$4</c:f>
              <c:numCache>
                <c:formatCode>General</c:formatCode>
                <c:ptCount val="3"/>
                <c:pt idx="0">
                  <c:v>136</c:v>
                </c:pt>
                <c:pt idx="1">
                  <c:v>11070</c:v>
                </c:pt>
                <c:pt idx="2">
                  <c:v>0</c:v>
                </c:pt>
              </c:numCache>
            </c:numRef>
          </c:val>
          <c:extLst>
            <c:ext xmlns:c16="http://schemas.microsoft.com/office/drawing/2014/chart" uri="{C3380CC4-5D6E-409C-BE32-E72D297353CC}">
              <c16:uniqueId val="{00000001-1E9C-4E80-A673-56D3FA99D732}"/>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hondamotosargentina</c:v>
                </c:pt>
                <c:pt idx="1">
                  <c:v>yamahamotorarg</c:v>
                </c:pt>
                <c:pt idx="2">
                  <c:v>bajajarg</c:v>
                </c:pt>
              </c:strCache>
            </c:strRef>
          </c:cat>
          <c:val>
            <c:numRef>
              <c:f>Sheet1!$D$2:$D$4</c:f>
              <c:numCache>
                <c:formatCode>General</c:formatCode>
                <c:ptCount val="3"/>
                <c:pt idx="0">
                  <c:v>0</c:v>
                </c:pt>
                <c:pt idx="1">
                  <c:v>358</c:v>
                </c:pt>
                <c:pt idx="2">
                  <c:v>361</c:v>
                </c:pt>
              </c:numCache>
            </c:numRef>
          </c:val>
          <c:extLst>
            <c:ext xmlns:c16="http://schemas.microsoft.com/office/drawing/2014/chart" uri="{C3380CC4-5D6E-409C-BE32-E72D297353CC}">
              <c16:uniqueId val="{00000002-1E9C-4E80-A673-56D3FA99D732}"/>
            </c:ext>
          </c:extLst>
        </c:ser>
        <c:dLbls>
          <c:showLegendKey val="0"/>
          <c:showVal val="0"/>
          <c:showCatName val="0"/>
          <c:showSerName val="0"/>
          <c:showPercent val="0"/>
          <c:showBubbleSize val="0"/>
        </c:dLbls>
        <c:gapWidth val="150"/>
        <c:overlap val="100"/>
        <c:axId val="319703856"/>
        <c:axId val="319703528"/>
      </c:barChart>
      <c:catAx>
        <c:axId val="31970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703528"/>
        <c:crosses val="autoZero"/>
        <c:auto val="1"/>
        <c:lblAlgn val="ctr"/>
        <c:lblOffset val="100"/>
        <c:noMultiLvlLbl val="0"/>
      </c:catAx>
      <c:valAx>
        <c:axId val="319703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70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Video</c:v>
                </c:pt>
                <c:pt idx="1">
                  <c:v>Carousel</c:v>
                </c:pt>
                <c:pt idx="2">
                  <c:v>Image</c:v>
                </c:pt>
              </c:strCache>
            </c:strRef>
          </c:cat>
          <c:val>
            <c:numRef>
              <c:f>Sheet1!$B$2:$B$4</c:f>
              <c:numCache>
                <c:formatCode>General</c:formatCode>
                <c:ptCount val="3"/>
                <c:pt idx="0">
                  <c:v>8.9950659417702E-2</c:v>
                </c:pt>
                <c:pt idx="1">
                  <c:v>0</c:v>
                </c:pt>
                <c:pt idx="2">
                  <c:v>0</c:v>
                </c:pt>
              </c:numCache>
            </c:numRef>
          </c:val>
          <c:extLst>
            <c:ext xmlns:c16="http://schemas.microsoft.com/office/drawing/2014/chart" uri="{C3380CC4-5D6E-409C-BE32-E72D297353CC}">
              <c16:uniqueId val="{00000000-4BCC-43BC-A959-35E581AC3E69}"/>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Video</c:v>
                </c:pt>
                <c:pt idx="1">
                  <c:v>Carousel</c:v>
                </c:pt>
                <c:pt idx="2">
                  <c:v>Image</c:v>
                </c:pt>
              </c:strCache>
            </c:strRef>
          </c:cat>
          <c:val>
            <c:numRef>
              <c:f>Sheet1!$C$2:$C$4</c:f>
              <c:numCache>
                <c:formatCode>General</c:formatCode>
                <c:ptCount val="3"/>
                <c:pt idx="0">
                  <c:v>2.5861503976772999</c:v>
                </c:pt>
                <c:pt idx="1">
                  <c:v>0.12588197705166501</c:v>
                </c:pt>
                <c:pt idx="2">
                  <c:v>0.63510633706398201</c:v>
                </c:pt>
              </c:numCache>
            </c:numRef>
          </c:val>
          <c:extLst>
            <c:ext xmlns:c16="http://schemas.microsoft.com/office/drawing/2014/chart" uri="{C3380CC4-5D6E-409C-BE32-E72D297353CC}">
              <c16:uniqueId val="{00000001-4BCC-43BC-A959-35E581AC3E69}"/>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Video</c:v>
                </c:pt>
                <c:pt idx="1">
                  <c:v>Carousel</c:v>
                </c:pt>
                <c:pt idx="2">
                  <c:v>Image</c:v>
                </c:pt>
              </c:strCache>
            </c:strRef>
          </c:cat>
          <c:val>
            <c:numRef>
              <c:f>Sheet1!$D$2:$D$4</c:f>
              <c:numCache>
                <c:formatCode>General</c:formatCode>
                <c:ptCount val="3"/>
                <c:pt idx="0">
                  <c:v>0</c:v>
                </c:pt>
                <c:pt idx="1">
                  <c:v>0.32763775516078703</c:v>
                </c:pt>
                <c:pt idx="2">
                  <c:v>0</c:v>
                </c:pt>
              </c:numCache>
            </c:numRef>
          </c:val>
          <c:extLst>
            <c:ext xmlns:c16="http://schemas.microsoft.com/office/drawing/2014/chart" uri="{C3380CC4-5D6E-409C-BE32-E72D297353CC}">
              <c16:uniqueId val="{00000002-4BCC-43BC-A959-35E581AC3E69}"/>
            </c:ext>
          </c:extLst>
        </c:ser>
        <c:dLbls>
          <c:showLegendKey val="0"/>
          <c:showVal val="0"/>
          <c:showCatName val="0"/>
          <c:showSerName val="0"/>
          <c:showPercent val="0"/>
          <c:showBubbleSize val="0"/>
        </c:dLbls>
        <c:gapWidth val="219"/>
        <c:overlap val="-27"/>
        <c:axId val="319702872"/>
        <c:axId val="274954552"/>
      </c:barChart>
      <c:catAx>
        <c:axId val="319702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954552"/>
        <c:crosses val="autoZero"/>
        <c:auto val="1"/>
        <c:lblAlgn val="ctr"/>
        <c:lblOffset val="100"/>
        <c:noMultiLvlLbl val="0"/>
      </c:catAx>
      <c:valAx>
        <c:axId val="27495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70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Videos</c:v>
                </c:pt>
              </c:strCache>
            </c:strRef>
          </c:tx>
          <c:spPr>
            <a:solidFill>
              <a:schemeClr val="accent1"/>
            </a:solidFill>
            <a:ln>
              <a:noFill/>
            </a:ln>
            <a:effectLst/>
          </c:spPr>
          <c:invertIfNegative val="0"/>
          <c:cat>
            <c:strRef>
              <c:f>Sheet1!$A$2:$A$4</c:f>
              <c:strCache>
                <c:ptCount val="3"/>
                <c:pt idx="0">
                  <c:v>hondamotosargentina</c:v>
                </c:pt>
                <c:pt idx="1">
                  <c:v>yamahamotorarg</c:v>
                </c:pt>
                <c:pt idx="2">
                  <c:v>bajajarg</c:v>
                </c:pt>
              </c:strCache>
            </c:strRef>
          </c:cat>
          <c:val>
            <c:numRef>
              <c:f>Sheet1!$B$2:$B$4</c:f>
              <c:numCache>
                <c:formatCode>General</c:formatCode>
                <c:ptCount val="3"/>
                <c:pt idx="0">
                  <c:v>1</c:v>
                </c:pt>
                <c:pt idx="1">
                  <c:v>3</c:v>
                </c:pt>
                <c:pt idx="2">
                  <c:v>0</c:v>
                </c:pt>
              </c:numCache>
            </c:numRef>
          </c:val>
          <c:extLst>
            <c:ext xmlns:c16="http://schemas.microsoft.com/office/drawing/2014/chart" uri="{C3380CC4-5D6E-409C-BE32-E72D297353CC}">
              <c16:uniqueId val="{00000000-8C1C-4B90-870D-45B804A6DDAB}"/>
            </c:ext>
          </c:extLst>
        </c:ser>
        <c:ser>
          <c:idx val="1"/>
          <c:order val="1"/>
          <c:tx>
            <c:strRef>
              <c:f>Sheet1!$C$1</c:f>
              <c:strCache>
                <c:ptCount val="1"/>
                <c:pt idx="0">
                  <c:v>Carousels</c:v>
                </c:pt>
              </c:strCache>
            </c:strRef>
          </c:tx>
          <c:spPr>
            <a:solidFill>
              <a:schemeClr val="accent2"/>
            </a:solidFill>
            <a:ln>
              <a:noFill/>
            </a:ln>
            <a:effectLst/>
          </c:spPr>
          <c:invertIfNegative val="0"/>
          <c:cat>
            <c:strRef>
              <c:f>Sheet1!$A$2:$A$4</c:f>
              <c:strCache>
                <c:ptCount val="3"/>
                <c:pt idx="0">
                  <c:v>hondamotosargentina</c:v>
                </c:pt>
                <c:pt idx="1">
                  <c:v>yamahamotorarg</c:v>
                </c:pt>
                <c:pt idx="2">
                  <c:v>bajajarg</c:v>
                </c:pt>
              </c:strCache>
            </c:strRef>
          </c:cat>
          <c:val>
            <c:numRef>
              <c:f>Sheet1!$C$2:$C$4</c:f>
              <c:numCache>
                <c:formatCode>General</c:formatCode>
                <c:ptCount val="3"/>
                <c:pt idx="0">
                  <c:v>0</c:v>
                </c:pt>
                <c:pt idx="1">
                  <c:v>2</c:v>
                </c:pt>
                <c:pt idx="2">
                  <c:v>3</c:v>
                </c:pt>
              </c:numCache>
            </c:numRef>
          </c:val>
          <c:extLst>
            <c:ext xmlns:c16="http://schemas.microsoft.com/office/drawing/2014/chart" uri="{C3380CC4-5D6E-409C-BE32-E72D297353CC}">
              <c16:uniqueId val="{00000001-8C1C-4B90-870D-45B804A6DDAB}"/>
            </c:ext>
          </c:extLst>
        </c:ser>
        <c:ser>
          <c:idx val="2"/>
          <c:order val="2"/>
          <c:tx>
            <c:strRef>
              <c:f>Sheet1!$D$1</c:f>
              <c:strCache>
                <c:ptCount val="1"/>
                <c:pt idx="0">
                  <c:v>Images</c:v>
                </c:pt>
              </c:strCache>
            </c:strRef>
          </c:tx>
          <c:spPr>
            <a:solidFill>
              <a:schemeClr val="accent3"/>
            </a:solidFill>
            <a:ln>
              <a:noFill/>
            </a:ln>
            <a:effectLst/>
          </c:spPr>
          <c:invertIfNegative val="0"/>
          <c:cat>
            <c:strRef>
              <c:f>Sheet1!$A$2:$A$4</c:f>
              <c:strCache>
                <c:ptCount val="3"/>
                <c:pt idx="0">
                  <c:v>hondamotosargentina</c:v>
                </c:pt>
                <c:pt idx="1">
                  <c:v>yamahamotorarg</c:v>
                </c:pt>
                <c:pt idx="2">
                  <c:v>bajajarg</c:v>
                </c:pt>
              </c:strCache>
            </c:strRef>
          </c:cat>
          <c:val>
            <c:numRef>
              <c:f>Sheet1!$D$2:$D$4</c:f>
              <c:numCache>
                <c:formatCode>General</c:formatCode>
                <c:ptCount val="3"/>
                <c:pt idx="0">
                  <c:v>0</c:v>
                </c:pt>
                <c:pt idx="1">
                  <c:v>7</c:v>
                </c:pt>
                <c:pt idx="2">
                  <c:v>0</c:v>
                </c:pt>
              </c:numCache>
            </c:numRef>
          </c:val>
          <c:extLst>
            <c:ext xmlns:c16="http://schemas.microsoft.com/office/drawing/2014/chart" uri="{C3380CC4-5D6E-409C-BE32-E72D297353CC}">
              <c16:uniqueId val="{00000002-8C1C-4B90-870D-45B804A6DDAB}"/>
            </c:ext>
          </c:extLst>
        </c:ser>
        <c:dLbls>
          <c:showLegendKey val="0"/>
          <c:showVal val="0"/>
          <c:showCatName val="0"/>
          <c:showSerName val="0"/>
          <c:showPercent val="0"/>
          <c:showBubbleSize val="0"/>
        </c:dLbls>
        <c:gapWidth val="150"/>
        <c:overlap val="100"/>
        <c:axId val="322426856"/>
        <c:axId val="322423904"/>
      </c:barChart>
      <c:catAx>
        <c:axId val="322426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423904"/>
        <c:crosses val="autoZero"/>
        <c:auto val="1"/>
        <c:lblAlgn val="ctr"/>
        <c:lblOffset val="100"/>
        <c:noMultiLvlLbl val="0"/>
      </c:catAx>
      <c:valAx>
        <c:axId val="322423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42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hondamotosargentina</c:v>
                </c:pt>
                <c:pt idx="1">
                  <c:v>yamahamotorarg</c:v>
                </c:pt>
                <c:pt idx="2">
                  <c:v>bajajarg</c:v>
                </c:pt>
              </c:strCache>
            </c:strRef>
          </c:cat>
          <c:val>
            <c:numRef>
              <c:f>Sheet1!$B$2:$B$4</c:f>
              <c:numCache>
                <c:formatCode>General</c:formatCode>
                <c:ptCount val="3"/>
                <c:pt idx="0">
                  <c:v>135</c:v>
                </c:pt>
                <c:pt idx="1">
                  <c:v>17411</c:v>
                </c:pt>
                <c:pt idx="2">
                  <c:v>337</c:v>
                </c:pt>
              </c:numCache>
            </c:numRef>
          </c:val>
          <c:extLst>
            <c:ext xmlns:c16="http://schemas.microsoft.com/office/drawing/2014/chart" uri="{C3380CC4-5D6E-409C-BE32-E72D297353CC}">
              <c16:uniqueId val="{00000000-AE10-4FBB-BFD8-A7C38AB89310}"/>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hondamotosargentina</c:v>
                </c:pt>
                <c:pt idx="1">
                  <c:v>yamahamotorarg</c:v>
                </c:pt>
                <c:pt idx="2">
                  <c:v>bajajarg</c:v>
                </c:pt>
              </c:strCache>
            </c:strRef>
          </c:cat>
          <c:val>
            <c:numRef>
              <c:f>Sheet1!$C$2:$C$4</c:f>
              <c:numCache>
                <c:formatCode>General</c:formatCode>
                <c:ptCount val="3"/>
                <c:pt idx="0">
                  <c:v>1</c:v>
                </c:pt>
                <c:pt idx="1">
                  <c:v>343</c:v>
                </c:pt>
                <c:pt idx="2">
                  <c:v>24</c:v>
                </c:pt>
              </c:numCache>
            </c:numRef>
          </c:val>
          <c:extLst>
            <c:ext xmlns:c16="http://schemas.microsoft.com/office/drawing/2014/chart" uri="{C3380CC4-5D6E-409C-BE32-E72D297353CC}">
              <c16:uniqueId val="{00000001-AE10-4FBB-BFD8-A7C38AB89310}"/>
            </c:ext>
          </c:extLst>
        </c:ser>
        <c:dLbls>
          <c:showLegendKey val="0"/>
          <c:showVal val="0"/>
          <c:showCatName val="0"/>
          <c:showSerName val="0"/>
          <c:showPercent val="0"/>
          <c:showBubbleSize val="0"/>
        </c:dLbls>
        <c:gapWidth val="150"/>
        <c:overlap val="100"/>
        <c:axId val="322425872"/>
        <c:axId val="322432104"/>
      </c:barChart>
      <c:catAx>
        <c:axId val="32242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432104"/>
        <c:crosses val="autoZero"/>
        <c:auto val="1"/>
        <c:lblAlgn val="ctr"/>
        <c:lblOffset val="100"/>
        <c:noMultiLvlLbl val="0"/>
      </c:catAx>
      <c:valAx>
        <c:axId val="322432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42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3CC64-5C55-416D-B85D-16EFCD7EA4CD}"/>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751843A3-1F40-4A4A-98EE-B16ABEF62B2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49221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DBDD2-5C6B-49E5-9B4E-DD5FF83AC51A}"/>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D162473F-E827-47F7-A1ED-F366A7C1E36B}"/>
              </a:ext>
            </a:extLst>
          </p:cNvPr>
          <p:cNvGraphicFramePr>
            <a:graphicFrameLocks noGrp="1"/>
          </p:cNvGraphicFramePr>
          <p:nvPr>
            <p:ph type="tbl" sz="quarter" idx="13"/>
            <p:extLst>
              <p:ext uri="{D42A27DB-BD31-4B8C-83A1-F6EECF244321}">
                <p14:modId xmlns:p14="http://schemas.microsoft.com/office/powerpoint/2010/main" val="795284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8668540"/>
                    </a:ext>
                  </a:extLst>
                </a:gridCol>
                <a:gridCol w="658368">
                  <a:extLst>
                    <a:ext uri="{9D8B030D-6E8A-4147-A177-3AD203B41FA5}">
                      <a16:colId xmlns:a16="http://schemas.microsoft.com/office/drawing/2014/main" val="176710340"/>
                    </a:ext>
                  </a:extLst>
                </a:gridCol>
                <a:gridCol w="658368">
                  <a:extLst>
                    <a:ext uri="{9D8B030D-6E8A-4147-A177-3AD203B41FA5}">
                      <a16:colId xmlns:a16="http://schemas.microsoft.com/office/drawing/2014/main" val="1070347693"/>
                    </a:ext>
                  </a:extLst>
                </a:gridCol>
                <a:gridCol w="658368">
                  <a:extLst>
                    <a:ext uri="{9D8B030D-6E8A-4147-A177-3AD203B41FA5}">
                      <a16:colId xmlns:a16="http://schemas.microsoft.com/office/drawing/2014/main" val="1008524457"/>
                    </a:ext>
                  </a:extLst>
                </a:gridCol>
                <a:gridCol w="658368">
                  <a:extLst>
                    <a:ext uri="{9D8B030D-6E8A-4147-A177-3AD203B41FA5}">
                      <a16:colId xmlns:a16="http://schemas.microsoft.com/office/drawing/2014/main" val="1060354034"/>
                    </a:ext>
                  </a:extLst>
                </a:gridCol>
                <a:gridCol w="658368">
                  <a:extLst>
                    <a:ext uri="{9D8B030D-6E8A-4147-A177-3AD203B41FA5}">
                      <a16:colId xmlns:a16="http://schemas.microsoft.com/office/drawing/2014/main" val="4032661953"/>
                    </a:ext>
                  </a:extLst>
                </a:gridCol>
                <a:gridCol w="658368">
                  <a:extLst>
                    <a:ext uri="{9D8B030D-6E8A-4147-A177-3AD203B41FA5}">
                      <a16:colId xmlns:a16="http://schemas.microsoft.com/office/drawing/2014/main" val="174157422"/>
                    </a:ext>
                  </a:extLst>
                </a:gridCol>
                <a:gridCol w="658368">
                  <a:extLst>
                    <a:ext uri="{9D8B030D-6E8A-4147-A177-3AD203B41FA5}">
                      <a16:colId xmlns:a16="http://schemas.microsoft.com/office/drawing/2014/main" val="3300422784"/>
                    </a:ext>
                  </a:extLst>
                </a:gridCol>
                <a:gridCol w="658368">
                  <a:extLst>
                    <a:ext uri="{9D8B030D-6E8A-4147-A177-3AD203B41FA5}">
                      <a16:colId xmlns:a16="http://schemas.microsoft.com/office/drawing/2014/main" val="3212890390"/>
                    </a:ext>
                  </a:extLst>
                </a:gridCol>
                <a:gridCol w="658368">
                  <a:extLst>
                    <a:ext uri="{9D8B030D-6E8A-4147-A177-3AD203B41FA5}">
                      <a16:colId xmlns:a16="http://schemas.microsoft.com/office/drawing/2014/main" val="350940359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72243636"/>
                  </a:ext>
                </a:extLst>
              </a:tr>
              <a:tr h="370840">
                <a:tc>
                  <a:txBody>
                    <a:bodyPr/>
                    <a:lstStyle/>
                    <a:p>
                      <a:r>
                        <a:rPr lang="en-US" sz="1000"/>
                        <a:t>hondamotosargentina</a:t>
                      </a:r>
                    </a:p>
                  </a:txBody>
                  <a:tcPr/>
                </a:tc>
                <a:tc>
                  <a:txBody>
                    <a:bodyPr/>
                    <a:lstStyle/>
                    <a:p>
                      <a:r>
                        <a:rPr lang="en-US" sz="1000"/>
                        <a:t>151486</a:t>
                      </a:r>
                    </a:p>
                  </a:txBody>
                  <a:tcPr/>
                </a:tc>
                <a:tc>
                  <a:txBody>
                    <a:bodyPr/>
                    <a:lstStyle/>
                    <a:p>
                      <a:r>
                        <a:rPr lang="en-US" sz="1000"/>
                        <a:t>644</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135</a:t>
                      </a:r>
                    </a:p>
                  </a:txBody>
                  <a:tcPr/>
                </a:tc>
                <a:tc>
                  <a:txBody>
                    <a:bodyPr/>
                    <a:lstStyle/>
                    <a:p>
                      <a:r>
                        <a:rPr lang="en-US" sz="1000"/>
                        <a:t>1</a:t>
                      </a:r>
                    </a:p>
                  </a:txBody>
                  <a:tcPr/>
                </a:tc>
                <a:tc>
                  <a:txBody>
                    <a:bodyPr/>
                    <a:lstStyle/>
                    <a:p>
                      <a:r>
                        <a:rPr lang="en-US" sz="1000"/>
                        <a:t>0.0900 %</a:t>
                      </a:r>
                    </a:p>
                  </a:txBody>
                  <a:tcPr/>
                </a:tc>
                <a:extLst>
                  <a:ext uri="{0D108BD9-81ED-4DB2-BD59-A6C34878D82A}">
                    <a16:rowId xmlns:a16="http://schemas.microsoft.com/office/drawing/2014/main" val="2183998109"/>
                  </a:ext>
                </a:extLst>
              </a:tr>
              <a:tr h="370840">
                <a:tc>
                  <a:txBody>
                    <a:bodyPr/>
                    <a:lstStyle/>
                    <a:p>
                      <a:r>
                        <a:rPr lang="en-US" sz="1000"/>
                        <a:t>yamahamotorarg</a:t>
                      </a:r>
                    </a:p>
                  </a:txBody>
                  <a:tcPr/>
                </a:tc>
                <a:tc>
                  <a:txBody>
                    <a:bodyPr/>
                    <a:lstStyle/>
                    <a:p>
                      <a:r>
                        <a:rPr lang="en-US" sz="1000"/>
                        <a:t>142895</a:t>
                      </a:r>
                    </a:p>
                  </a:txBody>
                  <a:tcPr/>
                </a:tc>
                <a:tc>
                  <a:txBody>
                    <a:bodyPr/>
                    <a:lstStyle/>
                    <a:p>
                      <a:r>
                        <a:rPr lang="en-US" sz="1000"/>
                        <a:t>1091</a:t>
                      </a:r>
                    </a:p>
                  </a:txBody>
                  <a:tcPr/>
                </a:tc>
                <a:tc>
                  <a:txBody>
                    <a:bodyPr/>
                    <a:lstStyle/>
                    <a:p>
                      <a:r>
                        <a:rPr lang="en-US" sz="1000"/>
                        <a:t>7</a:t>
                      </a:r>
                    </a:p>
                  </a:txBody>
                  <a:tcPr/>
                </a:tc>
                <a:tc>
                  <a:txBody>
                    <a:bodyPr/>
                    <a:lstStyle/>
                    <a:p>
                      <a:r>
                        <a:rPr lang="en-US" sz="1000"/>
                        <a:t>2</a:t>
                      </a:r>
                    </a:p>
                  </a:txBody>
                  <a:tcPr/>
                </a:tc>
                <a:tc>
                  <a:txBody>
                    <a:bodyPr/>
                    <a:lstStyle/>
                    <a:p>
                      <a:r>
                        <a:rPr lang="en-US" sz="1000"/>
                        <a:t>3</a:t>
                      </a:r>
                    </a:p>
                  </a:txBody>
                  <a:tcPr/>
                </a:tc>
                <a:tc>
                  <a:txBody>
                    <a:bodyPr/>
                    <a:lstStyle/>
                    <a:p>
                      <a:r>
                        <a:rPr lang="en-US" sz="1000"/>
                        <a:t>12</a:t>
                      </a:r>
                    </a:p>
                  </a:txBody>
                  <a:tcPr/>
                </a:tc>
                <a:tc>
                  <a:txBody>
                    <a:bodyPr/>
                    <a:lstStyle/>
                    <a:p>
                      <a:r>
                        <a:rPr lang="en-US" sz="1000"/>
                        <a:t>17411</a:t>
                      </a:r>
                    </a:p>
                  </a:txBody>
                  <a:tcPr/>
                </a:tc>
                <a:tc>
                  <a:txBody>
                    <a:bodyPr/>
                    <a:lstStyle/>
                    <a:p>
                      <a:r>
                        <a:rPr lang="en-US" sz="1000"/>
                        <a:t>343</a:t>
                      </a:r>
                    </a:p>
                  </a:txBody>
                  <a:tcPr/>
                </a:tc>
                <a:tc>
                  <a:txBody>
                    <a:bodyPr/>
                    <a:lstStyle/>
                    <a:p>
                      <a:r>
                        <a:rPr lang="en-US" sz="1000"/>
                        <a:t>1.0393 %</a:t>
                      </a:r>
                    </a:p>
                  </a:txBody>
                  <a:tcPr/>
                </a:tc>
                <a:extLst>
                  <a:ext uri="{0D108BD9-81ED-4DB2-BD59-A6C34878D82A}">
                    <a16:rowId xmlns:a16="http://schemas.microsoft.com/office/drawing/2014/main" val="2273488125"/>
                  </a:ext>
                </a:extLst>
              </a:tr>
              <a:tr h="370840">
                <a:tc>
                  <a:txBody>
                    <a:bodyPr/>
                    <a:lstStyle/>
                    <a:p>
                      <a:r>
                        <a:rPr lang="en-US" sz="1000"/>
                        <a:t>bajajarg</a:t>
                      </a:r>
                    </a:p>
                  </a:txBody>
                  <a:tcPr/>
                </a:tc>
                <a:tc>
                  <a:txBody>
                    <a:bodyPr/>
                    <a:lstStyle/>
                    <a:p>
                      <a:r>
                        <a:rPr lang="en-US" sz="1000"/>
                        <a:t>36771</a:t>
                      </a:r>
                    </a:p>
                  </a:txBody>
                  <a:tcPr/>
                </a:tc>
                <a:tc>
                  <a:txBody>
                    <a:bodyPr/>
                    <a:lstStyle/>
                    <a:p>
                      <a:r>
                        <a:rPr lang="en-US" sz="1000"/>
                        <a:t>175</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337</a:t>
                      </a:r>
                    </a:p>
                  </a:txBody>
                  <a:tcPr/>
                </a:tc>
                <a:tc>
                  <a:txBody>
                    <a:bodyPr/>
                    <a:lstStyle/>
                    <a:p>
                      <a:r>
                        <a:rPr lang="en-US" sz="1000"/>
                        <a:t>24</a:t>
                      </a:r>
                    </a:p>
                  </a:txBody>
                  <a:tcPr/>
                </a:tc>
                <a:tc>
                  <a:txBody>
                    <a:bodyPr/>
                    <a:lstStyle/>
                    <a:p>
                      <a:r>
                        <a:rPr lang="en-US" sz="1000"/>
                        <a:t>0.3280 %</a:t>
                      </a:r>
                    </a:p>
                  </a:txBody>
                  <a:tcPr/>
                </a:tc>
                <a:extLst>
                  <a:ext uri="{0D108BD9-81ED-4DB2-BD59-A6C34878D82A}">
                    <a16:rowId xmlns:a16="http://schemas.microsoft.com/office/drawing/2014/main" val="366638255"/>
                  </a:ext>
                </a:extLst>
              </a:tr>
            </a:tbl>
          </a:graphicData>
        </a:graphic>
      </p:graphicFrame>
      <p:sp>
        <p:nvSpPr>
          <p:cNvPr id="4" name="Text Placeholder 3">
            <a:extLst>
              <a:ext uri="{FF2B5EF4-FFF2-40B4-BE49-F238E27FC236}">
                <a16:creationId xmlns:a16="http://schemas.microsoft.com/office/drawing/2014/main" id="{E92D8E92-1BC1-40B9-87D1-85230EDE2537}"/>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510542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6AD1C-6DA6-40BD-8508-AE6FFF1C25F3}"/>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585F92D3-7098-4FA0-9267-C0723269A23B}"/>
              </a:ext>
            </a:extLst>
          </p:cNvPr>
          <p:cNvGraphicFramePr>
            <a:graphicFrameLocks noGrp="1"/>
          </p:cNvGraphicFramePr>
          <p:nvPr>
            <p:ph type="chart" sz="quarter" idx="13"/>
            <p:extLst>
              <p:ext uri="{D42A27DB-BD31-4B8C-83A1-F6EECF244321}">
                <p14:modId xmlns:p14="http://schemas.microsoft.com/office/powerpoint/2010/main" val="3011318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FDBEB6-6FEC-4F3B-B869-B5590DEF92EC}"/>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D4DE68A3-4714-42B0-B88E-640F7B7A03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469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21133-0BC9-4674-972A-5D1FB0AD2F6F}"/>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77BD4BBD-F5D9-49D0-A9EA-220D687AFE5D}"/>
              </a:ext>
            </a:extLst>
          </p:cNvPr>
          <p:cNvGraphicFramePr>
            <a:graphicFrameLocks noGrp="1"/>
          </p:cNvGraphicFramePr>
          <p:nvPr>
            <p:ph type="chart" sz="quarter" idx="13"/>
            <p:extLst>
              <p:ext uri="{D42A27DB-BD31-4B8C-83A1-F6EECF244321}">
                <p14:modId xmlns:p14="http://schemas.microsoft.com/office/powerpoint/2010/main" val="1139174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936E70-60C1-4C15-8DE4-423E30C2807A}"/>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FD23A536-D889-46F5-8076-CB7798EDC9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4563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DF7E3-3EE2-416E-8351-E227012A05DE}"/>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5F89B3E1-E909-45F7-BB82-A128A592F16E}"/>
              </a:ext>
            </a:extLst>
          </p:cNvPr>
          <p:cNvGraphicFramePr>
            <a:graphicFrameLocks noGrp="1"/>
          </p:cNvGraphicFramePr>
          <p:nvPr>
            <p:ph type="chart" sz="quarter" idx="13"/>
            <p:extLst>
              <p:ext uri="{D42A27DB-BD31-4B8C-83A1-F6EECF244321}">
                <p14:modId xmlns:p14="http://schemas.microsoft.com/office/powerpoint/2010/main" val="2962054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C2B8AE-E04D-4F82-92EB-21134F31DAB0}"/>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631287C2-4C07-4DD4-9CD9-BA078D662C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597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C00F0-E494-431C-A4CA-FC7C23EAE288}"/>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13BD18BC-28D8-4A79-9CB5-0B8D5610CC77}"/>
              </a:ext>
            </a:extLst>
          </p:cNvPr>
          <p:cNvGraphicFramePr>
            <a:graphicFrameLocks noGrp="1"/>
          </p:cNvGraphicFramePr>
          <p:nvPr>
            <p:ph type="chart" sz="quarter" idx="13"/>
            <p:extLst>
              <p:ext uri="{D42A27DB-BD31-4B8C-83A1-F6EECF244321}">
                <p14:modId xmlns:p14="http://schemas.microsoft.com/office/powerpoint/2010/main" val="2748425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B9B53D-B6CD-4B16-A168-0ADF8924896F}"/>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2DBA4D48-2ED0-4358-B342-F16F7D3A23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5735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71CDE-24FE-4462-ABBA-614C886D5E29}"/>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89931B5C-392D-4789-9D0E-EC37F5A93A3F}"/>
              </a:ext>
            </a:extLst>
          </p:cNvPr>
          <p:cNvGraphicFramePr>
            <a:graphicFrameLocks noGrp="1"/>
          </p:cNvGraphicFramePr>
          <p:nvPr>
            <p:ph type="chart" sz="quarter" idx="13"/>
            <p:extLst>
              <p:ext uri="{D42A27DB-BD31-4B8C-83A1-F6EECF244321}">
                <p14:modId xmlns:p14="http://schemas.microsoft.com/office/powerpoint/2010/main" val="20043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3EF0DE-35B8-438E-B5C6-CA6E44BB9D05}"/>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DEF5F5F3-BD4A-48A1-A958-8D3E364F5D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0362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9753D-1851-496A-800D-4DDBA9A81E59}"/>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16B959E6-BD62-4541-A5B2-0F4555675B4B}"/>
              </a:ext>
            </a:extLst>
          </p:cNvPr>
          <p:cNvGraphicFramePr>
            <a:graphicFrameLocks noGrp="1"/>
          </p:cNvGraphicFramePr>
          <p:nvPr>
            <p:ph type="chart" sz="quarter" idx="13"/>
            <p:extLst>
              <p:ext uri="{D42A27DB-BD31-4B8C-83A1-F6EECF244321}">
                <p14:modId xmlns:p14="http://schemas.microsoft.com/office/powerpoint/2010/main" val="1820687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9C3431-FCAB-4D7D-8028-109EC483B106}"/>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3D123D49-F6FC-475C-9627-E8F96A345D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0009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5C2D2-BBF3-437A-B786-37BDC4AE3D19}"/>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D013D460-886E-4955-A970-06E87A93CB4E}"/>
              </a:ext>
            </a:extLst>
          </p:cNvPr>
          <p:cNvGraphicFramePr>
            <a:graphicFrameLocks noGrp="1"/>
          </p:cNvGraphicFramePr>
          <p:nvPr>
            <p:ph type="chart" sz="quarter" idx="13"/>
            <p:extLst>
              <p:ext uri="{D42A27DB-BD31-4B8C-83A1-F6EECF244321}">
                <p14:modId xmlns:p14="http://schemas.microsoft.com/office/powerpoint/2010/main" val="2823054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5C3123-A4E6-4794-9A97-D45A816F8817}"/>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26D6DA28-6514-4E5E-A9C1-2CA020DBB5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9491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DAB03-E001-4C60-B384-2DBCB8AAB67C}"/>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40B9CFCE-D865-48AC-83BB-DDBA11C02EC7}"/>
              </a:ext>
            </a:extLst>
          </p:cNvPr>
          <p:cNvGraphicFramePr>
            <a:graphicFrameLocks noGrp="1"/>
          </p:cNvGraphicFramePr>
          <p:nvPr>
            <p:ph type="chart" sz="quarter" idx="13"/>
            <p:extLst>
              <p:ext uri="{D42A27DB-BD31-4B8C-83A1-F6EECF244321}">
                <p14:modId xmlns:p14="http://schemas.microsoft.com/office/powerpoint/2010/main" val="2681605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CC7723-5280-415A-ACEE-9678A95C3967}"/>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680DF422-554F-4133-9508-92F90C3C11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5506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B8BED-92F5-4D1B-8385-99CEBBD5F1C0}"/>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1682669A-0C65-46E9-9F1C-EE70AFE61D8F}"/>
              </a:ext>
            </a:extLst>
          </p:cNvPr>
          <p:cNvGraphicFramePr>
            <a:graphicFrameLocks noGrp="1"/>
          </p:cNvGraphicFramePr>
          <p:nvPr>
            <p:ph type="chart" sz="quarter" idx="13"/>
            <p:extLst>
              <p:ext uri="{D42A27DB-BD31-4B8C-83A1-F6EECF244321}">
                <p14:modId xmlns:p14="http://schemas.microsoft.com/office/powerpoint/2010/main" val="4051713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A2B6AD-D184-4FA9-B3D5-00ACDC173A4A}"/>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EB69A5F4-FDEE-4AB9-8F23-9A63587DE4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003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7D17A-B5CC-410C-ADC6-438EFFFB0572}"/>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EDA463A3-D08F-4FF9-A2B4-CDA407134030}"/>
              </a:ext>
            </a:extLst>
          </p:cNvPr>
          <p:cNvGraphicFramePr>
            <a:graphicFrameLocks noGrp="1"/>
          </p:cNvGraphicFramePr>
          <p:nvPr>
            <p:ph type="chart" sz="quarter" idx="13"/>
            <p:extLst>
              <p:ext uri="{D42A27DB-BD31-4B8C-83A1-F6EECF244321}">
                <p14:modId xmlns:p14="http://schemas.microsoft.com/office/powerpoint/2010/main" val="3338494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5C0726-CE42-4E22-89BE-FD60E568F292}"/>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7A70BEBB-66DD-488F-A0AE-EC70AB9BC8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6704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9581-BCDE-4DF9-AC3F-A2607B4EBE6F}"/>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E5A8CC45-0597-4297-94CC-F4D7D4FB5B4F}"/>
              </a:ext>
            </a:extLst>
          </p:cNvPr>
          <p:cNvGraphicFramePr>
            <a:graphicFrameLocks noGrp="1"/>
          </p:cNvGraphicFramePr>
          <p:nvPr>
            <p:ph type="chart" sz="quarter" idx="13"/>
            <p:extLst>
              <p:ext uri="{D42A27DB-BD31-4B8C-83A1-F6EECF244321}">
                <p14:modId xmlns:p14="http://schemas.microsoft.com/office/powerpoint/2010/main" val="2675604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E27C3C-BB14-4E02-88B0-A6B6A1E447E8}"/>
              </a:ext>
            </a:extLst>
          </p:cNvPr>
          <p:cNvSpPr>
            <a:spLocks noGrp="1"/>
          </p:cNvSpPr>
          <p:nvPr>
            <p:ph type="body" sz="quarter" idx="14"/>
          </p:nvPr>
        </p:nvSpPr>
        <p:spPr/>
        <p:txBody>
          <a:bodyPr/>
          <a:lstStyle/>
          <a:p>
            <a:r>
              <a:rPr lang="en-US"/>
              <a:t>11/25/2020 - 11/30/2020</a:t>
            </a:r>
          </a:p>
        </p:txBody>
      </p:sp>
      <p:sp>
        <p:nvSpPr>
          <p:cNvPr id="5" name="Footer Placeholder 4">
            <a:extLst>
              <a:ext uri="{FF2B5EF4-FFF2-40B4-BE49-F238E27FC236}">
                <a16:creationId xmlns:a16="http://schemas.microsoft.com/office/drawing/2014/main" id="{2166CFA2-3CA2-44F5-808F-13C1A6E916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703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33F8B-3540-494C-8B1A-2A0AE3A80D34}"/>
              </a:ext>
            </a:extLst>
          </p:cNvPr>
          <p:cNvSpPr>
            <a:spLocks noGrp="1"/>
          </p:cNvSpPr>
          <p:nvPr>
            <p:ph type="title"/>
          </p:nvPr>
        </p:nvSpPr>
        <p:spPr/>
        <p:txBody>
          <a:bodyPr/>
          <a:lstStyle/>
          <a:p>
            <a:r>
              <a:rPr lang="en-US"/>
              <a:t>Instagram Posts Table | La Emilia - 1 of 9</a:t>
            </a:r>
          </a:p>
        </p:txBody>
      </p:sp>
      <p:graphicFrame>
        <p:nvGraphicFramePr>
          <p:cNvPr id="5" name="Table Placeholder 4">
            <a:extLst>
              <a:ext uri="{FF2B5EF4-FFF2-40B4-BE49-F238E27FC236}">
                <a16:creationId xmlns:a16="http://schemas.microsoft.com/office/drawing/2014/main" id="{AD4029C2-427B-41E4-8936-2AF799BECB4E}"/>
              </a:ext>
            </a:extLst>
          </p:cNvPr>
          <p:cNvGraphicFramePr>
            <a:graphicFrameLocks noGrp="1"/>
          </p:cNvGraphicFramePr>
          <p:nvPr>
            <p:ph type="tbl" sz="quarter" idx="13"/>
            <p:extLst>
              <p:ext uri="{D42A27DB-BD31-4B8C-83A1-F6EECF244321}">
                <p14:modId xmlns:p14="http://schemas.microsoft.com/office/powerpoint/2010/main" val="1004952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34362173"/>
                    </a:ext>
                  </a:extLst>
                </a:gridCol>
                <a:gridCol w="1975104">
                  <a:extLst>
                    <a:ext uri="{9D8B030D-6E8A-4147-A177-3AD203B41FA5}">
                      <a16:colId xmlns:a16="http://schemas.microsoft.com/office/drawing/2014/main" val="2838146231"/>
                    </a:ext>
                  </a:extLst>
                </a:gridCol>
                <a:gridCol w="905256">
                  <a:extLst>
                    <a:ext uri="{9D8B030D-6E8A-4147-A177-3AD203B41FA5}">
                      <a16:colId xmlns:a16="http://schemas.microsoft.com/office/drawing/2014/main" val="404186262"/>
                    </a:ext>
                  </a:extLst>
                </a:gridCol>
                <a:gridCol w="905256">
                  <a:extLst>
                    <a:ext uri="{9D8B030D-6E8A-4147-A177-3AD203B41FA5}">
                      <a16:colId xmlns:a16="http://schemas.microsoft.com/office/drawing/2014/main" val="1412057124"/>
                    </a:ext>
                  </a:extLst>
                </a:gridCol>
                <a:gridCol w="905256">
                  <a:extLst>
                    <a:ext uri="{9D8B030D-6E8A-4147-A177-3AD203B41FA5}">
                      <a16:colId xmlns:a16="http://schemas.microsoft.com/office/drawing/2014/main" val="347613510"/>
                    </a:ext>
                  </a:extLst>
                </a:gridCol>
                <a:gridCol w="905256">
                  <a:extLst>
                    <a:ext uri="{9D8B030D-6E8A-4147-A177-3AD203B41FA5}">
                      <a16:colId xmlns:a16="http://schemas.microsoft.com/office/drawing/2014/main" val="1447172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650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- 2020-11-29 18:24:28</a:t>
                      </a:r>
                      <a:r>
                        <a:rPr kumimoji="0" lang="es-ES" sz="1000" b="0" i="0" u="none" strike="noStrike" kern="1200" cap="none" spc="0" normalizeH="0" baseline="0" noProof="0">
                          <a:ln>
                            <a:noFill/>
                          </a:ln>
                          <a:solidFill>
                            <a:prstClr val="black"/>
                          </a:solidFill>
                          <a:effectLst/>
                          <a:uLnTx/>
                          <a:uFillTx/>
                          <a:latin typeface="+mn-lt"/>
                          <a:ea typeface="+mn-ea"/>
                          <a:cs typeface="+mn-cs"/>
                        </a:rPr>
                        <a:t>
 ¡El heredero y su homenaje a D10S! #diegoeterno #maradona #yamaha #messi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https://scontent.cdninstagram.com/v/t51.2885-15/e15/s480x480/128001396_834990947325937_2041756951042820210_n.jpg?_nc_ht=scontent.cdninstagram.com&amp;_nc_cat=101&amp;_nc_ohc=Vm-LB-AOk04AX_2JP2O&amp;tp=1&amp;oh=cc6d478ea9aa22d074a6f078cc431b7b&amp;oe=5FC8AF56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4659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- 2020-11-26 16:43:33</a:t>
                      </a:r>
                      <a:r>
                        <a:rPr kumimoji="0" lang="en-US" sz="1000" b="0" i="0" u="none" strike="noStrike" kern="1200" cap="none" spc="0" normalizeH="0" baseline="0" noProof="0">
                          <a:ln>
                            <a:noFill/>
                          </a:ln>
                          <a:solidFill>
                            <a:prstClr val="black"/>
                          </a:solidFill>
                          <a:effectLst/>
                          <a:uLnTx/>
                          <a:uFillTx/>
                          <a:latin typeface="+mn-lt"/>
                          <a:ea typeface="+mn-ea"/>
                          <a:cs typeface="+mn-cs"/>
                        </a:rPr>
                        <a:t>
 ¡Buen viaje Diego, gracias por todas tus alegrías!
#maradona #diegomaradona #d10s #adiosmaradona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https://scontent-iad3-1.cdninstagram.com/v/t51.2885-15/125772236_727180091258090_8885870196929077756_n.jpg?_nc_cat=110&amp;ccb=2&amp;_nc_sid=8ae9d6&amp;_nc_ohc=m-vKSaSIy2YAX89K0bJ&amp;_nc_ht=scontent-iad3-1.cdninstagram.com&amp;oh=3b52f4bc7e8e5c8c3bba9020286db87d&amp;oe=5FEBFB16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3574957"/>
                  </a:ext>
                </a:extLst>
              </a:tr>
            </a:tbl>
          </a:graphicData>
        </a:graphic>
      </p:graphicFrame>
      <p:sp>
        <p:nvSpPr>
          <p:cNvPr id="4" name="Text Placeholder 3">
            <a:extLst>
              <a:ext uri="{FF2B5EF4-FFF2-40B4-BE49-F238E27FC236}">
                <a16:creationId xmlns:a16="http://schemas.microsoft.com/office/drawing/2014/main" id="{E6177983-6C8F-4D7A-B59D-758C7D6EB0CA}"/>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965733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7B2F4-6C95-42B0-99C6-805B3B715039}"/>
              </a:ext>
            </a:extLst>
          </p:cNvPr>
          <p:cNvSpPr>
            <a:spLocks noGrp="1"/>
          </p:cNvSpPr>
          <p:nvPr>
            <p:ph type="title"/>
          </p:nvPr>
        </p:nvSpPr>
        <p:spPr/>
        <p:txBody>
          <a:bodyPr/>
          <a:lstStyle/>
          <a:p>
            <a:r>
              <a:rPr lang="en-US"/>
              <a:t>Instagram Posts Table | La Emilia - 2 of 9</a:t>
            </a:r>
          </a:p>
        </p:txBody>
      </p:sp>
      <p:graphicFrame>
        <p:nvGraphicFramePr>
          <p:cNvPr id="5" name="Table Placeholder 4">
            <a:extLst>
              <a:ext uri="{FF2B5EF4-FFF2-40B4-BE49-F238E27FC236}">
                <a16:creationId xmlns:a16="http://schemas.microsoft.com/office/drawing/2014/main" id="{5C7EC769-A509-4AAB-82E1-A9D0762255C1}"/>
              </a:ext>
            </a:extLst>
          </p:cNvPr>
          <p:cNvGraphicFramePr>
            <a:graphicFrameLocks noGrp="1"/>
          </p:cNvGraphicFramePr>
          <p:nvPr>
            <p:ph type="tbl" sz="quarter" idx="13"/>
            <p:extLst>
              <p:ext uri="{D42A27DB-BD31-4B8C-83A1-F6EECF244321}">
                <p14:modId xmlns:p14="http://schemas.microsoft.com/office/powerpoint/2010/main" val="3736772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36941188"/>
                    </a:ext>
                  </a:extLst>
                </a:gridCol>
                <a:gridCol w="1975104">
                  <a:extLst>
                    <a:ext uri="{9D8B030D-6E8A-4147-A177-3AD203B41FA5}">
                      <a16:colId xmlns:a16="http://schemas.microsoft.com/office/drawing/2014/main" val="1319537543"/>
                    </a:ext>
                  </a:extLst>
                </a:gridCol>
                <a:gridCol w="905256">
                  <a:extLst>
                    <a:ext uri="{9D8B030D-6E8A-4147-A177-3AD203B41FA5}">
                      <a16:colId xmlns:a16="http://schemas.microsoft.com/office/drawing/2014/main" val="2021279321"/>
                    </a:ext>
                  </a:extLst>
                </a:gridCol>
                <a:gridCol w="905256">
                  <a:extLst>
                    <a:ext uri="{9D8B030D-6E8A-4147-A177-3AD203B41FA5}">
                      <a16:colId xmlns:a16="http://schemas.microsoft.com/office/drawing/2014/main" val="2093600891"/>
                    </a:ext>
                  </a:extLst>
                </a:gridCol>
                <a:gridCol w="905256">
                  <a:extLst>
                    <a:ext uri="{9D8B030D-6E8A-4147-A177-3AD203B41FA5}">
                      <a16:colId xmlns:a16="http://schemas.microsoft.com/office/drawing/2014/main" val="9208999"/>
                    </a:ext>
                  </a:extLst>
                </a:gridCol>
                <a:gridCol w="905256">
                  <a:extLst>
                    <a:ext uri="{9D8B030D-6E8A-4147-A177-3AD203B41FA5}">
                      <a16:colId xmlns:a16="http://schemas.microsoft.com/office/drawing/2014/main" val="2082860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3856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- 2020-11-30 14:29:48</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https://scontent-iad3-1.cdninstagram.com/v/t51.2885-15/128061134_164349405395166_7111878609977160110_n.jpg?_nc_cat=104&amp;ccb=2&amp;_nc_sid=8ae9d6&amp;_nc_ohc=aWBIEm9-O5sAX-MvZ5m&amp;_nc_ht=scontent-iad3-1.cdninstagram.com&amp;oh=4cb8c639d6e43525730fbf218b94dbf6&amp;oe=5FEAE264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6593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- 2020-11-27 20:00:53</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el link de nuestra BIO.
.
.
#somosCaberg #cascos #cascosCaberg #Caberg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https://scontent.cdninstagram.com/v/t51.2885-15/sh0.08/e35/s640x640/127625245_3453174498106242_5116691878475545177_n.jpg?_nc_ht=scontent.cdninstagram.com&amp;_nc_cat=106&amp;_nc_ohc=hxZ07r6xXTcAX9fw9NY&amp;tp=1&amp;oh=ae03020c021026df721c6204c44fc1b8&amp;oe=5FC85DD3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45589894"/>
                  </a:ext>
                </a:extLst>
              </a:tr>
            </a:tbl>
          </a:graphicData>
        </a:graphic>
      </p:graphicFrame>
      <p:sp>
        <p:nvSpPr>
          <p:cNvPr id="4" name="Text Placeholder 3">
            <a:extLst>
              <a:ext uri="{FF2B5EF4-FFF2-40B4-BE49-F238E27FC236}">
                <a16:creationId xmlns:a16="http://schemas.microsoft.com/office/drawing/2014/main" id="{8E8B0253-3BF9-4720-AF92-FDD2883FCF8B}"/>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2174635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3B307-7D2A-4327-9061-A7E697C539D7}"/>
              </a:ext>
            </a:extLst>
          </p:cNvPr>
          <p:cNvSpPr>
            <a:spLocks noGrp="1"/>
          </p:cNvSpPr>
          <p:nvPr>
            <p:ph type="title"/>
          </p:nvPr>
        </p:nvSpPr>
        <p:spPr/>
        <p:txBody>
          <a:bodyPr/>
          <a:lstStyle/>
          <a:p>
            <a:r>
              <a:rPr lang="en-US"/>
              <a:t>Instagram Posts Table | La Emilia - 3 of 9</a:t>
            </a:r>
          </a:p>
        </p:txBody>
      </p:sp>
      <p:graphicFrame>
        <p:nvGraphicFramePr>
          <p:cNvPr id="5" name="Table Placeholder 4">
            <a:extLst>
              <a:ext uri="{FF2B5EF4-FFF2-40B4-BE49-F238E27FC236}">
                <a16:creationId xmlns:a16="http://schemas.microsoft.com/office/drawing/2014/main" id="{CB9869BB-E356-4214-AE31-39D1038A0C8F}"/>
              </a:ext>
            </a:extLst>
          </p:cNvPr>
          <p:cNvGraphicFramePr>
            <a:graphicFrameLocks noGrp="1"/>
          </p:cNvGraphicFramePr>
          <p:nvPr>
            <p:ph type="tbl" sz="quarter" idx="13"/>
            <p:extLst>
              <p:ext uri="{D42A27DB-BD31-4B8C-83A1-F6EECF244321}">
                <p14:modId xmlns:p14="http://schemas.microsoft.com/office/powerpoint/2010/main" val="965537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52833037"/>
                    </a:ext>
                  </a:extLst>
                </a:gridCol>
                <a:gridCol w="1975104">
                  <a:extLst>
                    <a:ext uri="{9D8B030D-6E8A-4147-A177-3AD203B41FA5}">
                      <a16:colId xmlns:a16="http://schemas.microsoft.com/office/drawing/2014/main" val="3034990913"/>
                    </a:ext>
                  </a:extLst>
                </a:gridCol>
                <a:gridCol w="905256">
                  <a:extLst>
                    <a:ext uri="{9D8B030D-6E8A-4147-A177-3AD203B41FA5}">
                      <a16:colId xmlns:a16="http://schemas.microsoft.com/office/drawing/2014/main" val="4257579243"/>
                    </a:ext>
                  </a:extLst>
                </a:gridCol>
                <a:gridCol w="905256">
                  <a:extLst>
                    <a:ext uri="{9D8B030D-6E8A-4147-A177-3AD203B41FA5}">
                      <a16:colId xmlns:a16="http://schemas.microsoft.com/office/drawing/2014/main" val="2298300238"/>
                    </a:ext>
                  </a:extLst>
                </a:gridCol>
                <a:gridCol w="905256">
                  <a:extLst>
                    <a:ext uri="{9D8B030D-6E8A-4147-A177-3AD203B41FA5}">
                      <a16:colId xmlns:a16="http://schemas.microsoft.com/office/drawing/2014/main" val="211139353"/>
                    </a:ext>
                  </a:extLst>
                </a:gridCol>
                <a:gridCol w="905256">
                  <a:extLst>
                    <a:ext uri="{9D8B030D-6E8A-4147-A177-3AD203B41FA5}">
                      <a16:colId xmlns:a16="http://schemas.microsoft.com/office/drawing/2014/main" val="1740732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8872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- 2020-11-29 18:20:27</a:t>
                      </a:r>
                      <a:r>
                        <a:rPr kumimoji="0" lang="es-ES" sz="1000" b="0" i="0" u="none" strike="noStrike" kern="1200" cap="none" spc="0" normalizeH="0" baseline="0" noProof="0">
                          <a:ln>
                            <a:noFill/>
                          </a:ln>
                          <a:solidFill>
                            <a:prstClr val="black"/>
                          </a:solidFill>
                          <a:effectLst/>
                          <a:uLnTx/>
                          <a:uFillTx/>
                          <a:latin typeface="+mn-lt"/>
                          <a:ea typeface="+mn-ea"/>
                          <a:cs typeface="+mn-cs"/>
                        </a:rPr>
                        <a:t>
 Para que tu Bajaj siga siendo una Bajaj te recomendamos nuestra completa línea de repuestos originales. 
Los identificás por la etiqueta rosa.
Encontralos en nuestra red oficial de concesionarios. 
Bajaj, sabia decisión
#BajajArgentina #RepuestosBajaj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https://scontent-iad3-1.cdninstagram.com/v/t51.2885-15/128427172_125095116054007_1764370406056776844_n.jpg?_nc_cat=105&amp;ccb=2&amp;_nc_sid=8ae9d6&amp;_nc_ohc=yxQu_uWMdj4AX_ngCdS&amp;_nc_ht=scontent-iad3-1.cdninstagram.com&amp;oh=7b6d35588edbd3a0db9e923824520f8f&amp;oe=5FEB8E6D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18549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- 2020-11-27 21:49:56</a:t>
                      </a:r>
                      <a:r>
                        <a:rPr kumimoji="0" lang="es-ES" sz="1000" b="0" i="0" u="none" strike="noStrike" kern="1200" cap="none" spc="0" normalizeH="0" baseline="0" noProof="0">
                          <a:ln>
                            <a:noFill/>
                          </a:ln>
                          <a:solidFill>
                            <a:prstClr val="black"/>
                          </a:solidFill>
                          <a:effectLst/>
                          <a:uLnTx/>
                          <a:uFillTx/>
                          <a:latin typeface="+mn-lt"/>
                          <a:ea typeface="+mn-ea"/>
                          <a:cs typeface="+mn-cs"/>
                        </a:rPr>
                        <a:t>
 Para que tu Bajaj siga siendo una Bajaj te recomendamos nuestra completa línea de repuestos originales. 
Los identificás por la etiqueta rosa.
Encontralos en nuestra red oficial de concesionarios. 
Bajaj, sabia decisión
#BajajArgentina #RepuestosBajaj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127642889_414143549960978_1515914021449475467_n.jpg?_nc_cat=109&amp;ccb=2&amp;_nc_sid=8ae9d6&amp;_nc_ohc=fGaslIHTVF8AX-5aT4H&amp;_nc_ht=scontent-iad3-1.cdninstagram.com&amp;oh=9167ac3c26023c6c0b920d08b2bc0e32&amp;oe=5FEBF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17418017"/>
                  </a:ext>
                </a:extLst>
              </a:tr>
            </a:tbl>
          </a:graphicData>
        </a:graphic>
      </p:graphicFrame>
      <p:sp>
        <p:nvSpPr>
          <p:cNvPr id="4" name="Text Placeholder 3">
            <a:extLst>
              <a:ext uri="{FF2B5EF4-FFF2-40B4-BE49-F238E27FC236}">
                <a16:creationId xmlns:a16="http://schemas.microsoft.com/office/drawing/2014/main" id="{EDFC3321-2958-4C5D-8C0E-C9713C8C4813}"/>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1760734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FF8B-E119-4822-9351-24669AB2E9D2}"/>
              </a:ext>
            </a:extLst>
          </p:cNvPr>
          <p:cNvSpPr>
            <a:spLocks noGrp="1"/>
          </p:cNvSpPr>
          <p:nvPr>
            <p:ph type="title"/>
          </p:nvPr>
        </p:nvSpPr>
        <p:spPr/>
        <p:txBody>
          <a:bodyPr/>
          <a:lstStyle/>
          <a:p>
            <a:r>
              <a:rPr lang="en-US"/>
              <a:t>Instagram Posts Table | La Emilia - 4 of 9</a:t>
            </a:r>
          </a:p>
        </p:txBody>
      </p:sp>
      <p:graphicFrame>
        <p:nvGraphicFramePr>
          <p:cNvPr id="5" name="Table Placeholder 4">
            <a:extLst>
              <a:ext uri="{FF2B5EF4-FFF2-40B4-BE49-F238E27FC236}">
                <a16:creationId xmlns:a16="http://schemas.microsoft.com/office/drawing/2014/main" id="{993F78AF-0A5D-4103-8549-F2EC2A3A0280}"/>
              </a:ext>
            </a:extLst>
          </p:cNvPr>
          <p:cNvGraphicFramePr>
            <a:graphicFrameLocks noGrp="1"/>
          </p:cNvGraphicFramePr>
          <p:nvPr>
            <p:ph type="tbl" sz="quarter" idx="13"/>
            <p:extLst>
              <p:ext uri="{D42A27DB-BD31-4B8C-83A1-F6EECF244321}">
                <p14:modId xmlns:p14="http://schemas.microsoft.com/office/powerpoint/2010/main" val="3457412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72952017"/>
                    </a:ext>
                  </a:extLst>
                </a:gridCol>
                <a:gridCol w="1975104">
                  <a:extLst>
                    <a:ext uri="{9D8B030D-6E8A-4147-A177-3AD203B41FA5}">
                      <a16:colId xmlns:a16="http://schemas.microsoft.com/office/drawing/2014/main" val="547316880"/>
                    </a:ext>
                  </a:extLst>
                </a:gridCol>
                <a:gridCol w="905256">
                  <a:extLst>
                    <a:ext uri="{9D8B030D-6E8A-4147-A177-3AD203B41FA5}">
                      <a16:colId xmlns:a16="http://schemas.microsoft.com/office/drawing/2014/main" val="1881856095"/>
                    </a:ext>
                  </a:extLst>
                </a:gridCol>
                <a:gridCol w="905256">
                  <a:extLst>
                    <a:ext uri="{9D8B030D-6E8A-4147-A177-3AD203B41FA5}">
                      <a16:colId xmlns:a16="http://schemas.microsoft.com/office/drawing/2014/main" val="348197865"/>
                    </a:ext>
                  </a:extLst>
                </a:gridCol>
                <a:gridCol w="905256">
                  <a:extLst>
                    <a:ext uri="{9D8B030D-6E8A-4147-A177-3AD203B41FA5}">
                      <a16:colId xmlns:a16="http://schemas.microsoft.com/office/drawing/2014/main" val="1922448083"/>
                    </a:ext>
                  </a:extLst>
                </a:gridCol>
                <a:gridCol w="905256">
                  <a:extLst>
                    <a:ext uri="{9D8B030D-6E8A-4147-A177-3AD203B41FA5}">
                      <a16:colId xmlns:a16="http://schemas.microsoft.com/office/drawing/2014/main" val="2781667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9814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- 2020-11-30 17:21:30</a:t>
                      </a:r>
                      <a:r>
                        <a:rPr kumimoji="0" lang="es-ES" sz="1000" b="0" i="0" u="none" strike="noStrike" kern="1200" cap="none" spc="0" normalizeH="0" baseline="0" noProof="0">
                          <a:ln>
                            <a:noFill/>
                          </a:ln>
                          <a:solidFill>
                            <a:prstClr val="black"/>
                          </a:solidFill>
                          <a:effectLst/>
                          <a:uLnTx/>
                          <a:uFillTx/>
                          <a:latin typeface="+mn-lt"/>
                          <a:ea typeface="+mn-ea"/>
                          <a:cs typeface="+mn-cs"/>
                        </a:rPr>
                        <a:t>
 Para que tu Bajaj siga siendo una Bajaj te recomendamos nuestra completa línea de repuestos originales. 
Los identificás por la etiqueta rosa.
Encontralos en nuestra red oficial de concesionarios. 
Bajaj, sabia decisión
#BajajArgentina #RepuestosBajaj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128643945_3151110471783964_1870669547455155033_n.jpg?_nc_cat=105&amp;ccb=2&amp;_nc_sid=8ae9d6&amp;_nc_ohc=bWmLqzAsp_wAX_U7HTs&amp;_nc_ht=scontent-iad3-1.cdninstagram.com&amp;oh=fc46bdca0bcd23b031271a01d9188276&amp;oe=5FEA7F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7930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- 2020-11-27 14:20:21</a:t>
                      </a:r>
                      <a:r>
                        <a:rPr kumimoji="0" lang="es-ES" sz="1000" b="0" i="0" u="none" strike="noStrike" kern="1200" cap="none" spc="0" normalizeH="0" baseline="0" noProof="0">
                          <a:ln>
                            <a:noFill/>
                          </a:ln>
                          <a:solidFill>
                            <a:prstClr val="black"/>
                          </a:solidFill>
                          <a:effectLst/>
                          <a:uLnTx/>
                          <a:uFillTx/>
                          <a:latin typeface="+mn-lt"/>
                          <a:ea typeface="+mn-ea"/>
                          <a:cs typeface="+mn-cs"/>
                        </a:rPr>
                        <a:t>
 Nueva Fascino 125 FI
Por su diseño y equipamiento este modelo ofrece un manejo fácil, cómodo y seguro para la ciudad, con un bajo consumo.
Conocé más y pedí cotización ahora ingresando en el link de nuestra BIO.
.
.
#MoveteConEstilo #TransporteIdeal #ViajaSeguro #MoveteConYamaha #YamahaScooters #Fascino125Fi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https://scontent-iad3-1.cdninstagram.com/v/t51.2885-15/127453358_134529955102778_4055115111264957703_n.jpg?_nc_cat=106&amp;ccb=2&amp;_nc_sid=8ae9d6&amp;_nc_ohc=FXsNw8FrsBgAX8Q1pKW&amp;_nc_ht=scontent-iad3-1.cdninstagram.com&amp;oh=db50453662dbfb006084d4f16434bce8&amp;oe=5FEA4BB3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29207849"/>
                  </a:ext>
                </a:extLst>
              </a:tr>
            </a:tbl>
          </a:graphicData>
        </a:graphic>
      </p:graphicFrame>
      <p:sp>
        <p:nvSpPr>
          <p:cNvPr id="4" name="Text Placeholder 3">
            <a:extLst>
              <a:ext uri="{FF2B5EF4-FFF2-40B4-BE49-F238E27FC236}">
                <a16:creationId xmlns:a16="http://schemas.microsoft.com/office/drawing/2014/main" id="{FEA21AD0-54F4-4381-B0F6-3A3ECB222874}"/>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843507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8DA25-9EBE-40E4-BF10-7940861A686B}"/>
              </a:ext>
            </a:extLst>
          </p:cNvPr>
          <p:cNvSpPr>
            <a:spLocks noGrp="1"/>
          </p:cNvSpPr>
          <p:nvPr>
            <p:ph type="title"/>
          </p:nvPr>
        </p:nvSpPr>
        <p:spPr/>
        <p:txBody>
          <a:bodyPr/>
          <a:lstStyle/>
          <a:p>
            <a:r>
              <a:rPr lang="en-US"/>
              <a:t>Instagram Posts Table | La Emilia - 5 of 9</a:t>
            </a:r>
          </a:p>
        </p:txBody>
      </p:sp>
      <p:graphicFrame>
        <p:nvGraphicFramePr>
          <p:cNvPr id="5" name="Table Placeholder 4">
            <a:extLst>
              <a:ext uri="{FF2B5EF4-FFF2-40B4-BE49-F238E27FC236}">
                <a16:creationId xmlns:a16="http://schemas.microsoft.com/office/drawing/2014/main" id="{B9D14516-AEED-4522-9570-5E48757D52A0}"/>
              </a:ext>
            </a:extLst>
          </p:cNvPr>
          <p:cNvGraphicFramePr>
            <a:graphicFrameLocks noGrp="1"/>
          </p:cNvGraphicFramePr>
          <p:nvPr>
            <p:ph type="tbl" sz="quarter" idx="13"/>
            <p:extLst>
              <p:ext uri="{D42A27DB-BD31-4B8C-83A1-F6EECF244321}">
                <p14:modId xmlns:p14="http://schemas.microsoft.com/office/powerpoint/2010/main" val="555578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31235413"/>
                    </a:ext>
                  </a:extLst>
                </a:gridCol>
                <a:gridCol w="1975104">
                  <a:extLst>
                    <a:ext uri="{9D8B030D-6E8A-4147-A177-3AD203B41FA5}">
                      <a16:colId xmlns:a16="http://schemas.microsoft.com/office/drawing/2014/main" val="2126527821"/>
                    </a:ext>
                  </a:extLst>
                </a:gridCol>
                <a:gridCol w="905256">
                  <a:extLst>
                    <a:ext uri="{9D8B030D-6E8A-4147-A177-3AD203B41FA5}">
                      <a16:colId xmlns:a16="http://schemas.microsoft.com/office/drawing/2014/main" val="1676676711"/>
                    </a:ext>
                  </a:extLst>
                </a:gridCol>
                <a:gridCol w="905256">
                  <a:extLst>
                    <a:ext uri="{9D8B030D-6E8A-4147-A177-3AD203B41FA5}">
                      <a16:colId xmlns:a16="http://schemas.microsoft.com/office/drawing/2014/main" val="3580656920"/>
                    </a:ext>
                  </a:extLst>
                </a:gridCol>
                <a:gridCol w="905256">
                  <a:extLst>
                    <a:ext uri="{9D8B030D-6E8A-4147-A177-3AD203B41FA5}">
                      <a16:colId xmlns:a16="http://schemas.microsoft.com/office/drawing/2014/main" val="1755884254"/>
                    </a:ext>
                  </a:extLst>
                </a:gridCol>
                <a:gridCol w="905256">
                  <a:extLst>
                    <a:ext uri="{9D8B030D-6E8A-4147-A177-3AD203B41FA5}">
                      <a16:colId xmlns:a16="http://schemas.microsoft.com/office/drawing/2014/main" val="460118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5119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- 2020-11-25 13:56:37</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nueva Fascino 125 FI
Con un diseño elegante, tecnología que aporta seguridad y facilidad en el manejo, un consumo de combustible bajo y la mayor comodidad, Yamaha te ofrece la mejor solución para tu movilidad.
Conocela y pedí tu cotización ahora ingresando en el link de nuestra BIO.
.
.
#MoveteConEstilo #TransporteIdeal #ViajaSeguro #MoveteConYamaha #YamahaScooters #Fascino125Fi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127013435_105035881384400_5819638339090088551_n.jpg?_nc_cat=110&amp;ccb=2&amp;_nc_sid=8ae9d6&amp;_nc_ohc=hs1liBT2yd0AX-d1ht9&amp;_nc_ht=scontent-iad3-1.cdninstagram.com&amp;oh=4b8b6f1169ad9be3dd9b2211bdaae653&amp;oe=5FED817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1913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- 2020-11-25 20:02:07</a:t>
                      </a:r>
                      <a:r>
                        <a:rPr kumimoji="0" lang="es-ES" sz="1000" b="0" i="0" u="none" strike="noStrike" kern="1200" cap="none" spc="0" normalizeH="0" baseline="0" noProof="0">
                          <a:ln>
                            <a:noFill/>
                          </a:ln>
                          <a:solidFill>
                            <a:prstClr val="black"/>
                          </a:solidFill>
                          <a:effectLst/>
                          <a:uLnTx/>
                          <a:uFillTx/>
                          <a:latin typeface="+mn-lt"/>
                          <a:ea typeface="+mn-ea"/>
                          <a:cs typeface="+mn-cs"/>
                        </a:rPr>
                        <a:t>
 Yamalube: el componente líquido para motores, desarrollado exclusivamente para tu Yamaha. Encontrá el ideal para la tuya en el link de nuestra BIO.
.
.
#yamaha #yamalube #lubricantes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https://scontent-iad3-1.cdninstagram.com/v/t51.2885-15/127092169_193702612429429_5309642429189767681_n.jpg?_nc_cat=101&amp;ccb=2&amp;_nc_sid=8ae9d6&amp;_nc_ohc=UNb3gVj2KpEAX9oIVAr&amp;_nc_ht=scontent-iad3-1.cdninstagram.com&amp;oh=aedbaaf48e03ce0ef4d0049ed5a28e73&amp;oe=5FEB8869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17713263"/>
                  </a:ext>
                </a:extLst>
              </a:tr>
            </a:tbl>
          </a:graphicData>
        </a:graphic>
      </p:graphicFrame>
      <p:sp>
        <p:nvSpPr>
          <p:cNvPr id="4" name="Text Placeholder 3">
            <a:extLst>
              <a:ext uri="{FF2B5EF4-FFF2-40B4-BE49-F238E27FC236}">
                <a16:creationId xmlns:a16="http://schemas.microsoft.com/office/drawing/2014/main" id="{C0DB0A80-C121-4CC3-81E5-FC2618C650FE}"/>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2308224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8DF70-0E57-4FB7-B6BD-44C83A5182B1}"/>
              </a:ext>
            </a:extLst>
          </p:cNvPr>
          <p:cNvSpPr>
            <a:spLocks noGrp="1"/>
          </p:cNvSpPr>
          <p:nvPr>
            <p:ph type="title"/>
          </p:nvPr>
        </p:nvSpPr>
        <p:spPr/>
        <p:txBody>
          <a:bodyPr/>
          <a:lstStyle/>
          <a:p>
            <a:r>
              <a:rPr lang="en-US"/>
              <a:t>Instagram Posts Table | La Emilia - 6 of 9</a:t>
            </a:r>
          </a:p>
        </p:txBody>
      </p:sp>
      <p:graphicFrame>
        <p:nvGraphicFramePr>
          <p:cNvPr id="5" name="Table Placeholder 4">
            <a:extLst>
              <a:ext uri="{FF2B5EF4-FFF2-40B4-BE49-F238E27FC236}">
                <a16:creationId xmlns:a16="http://schemas.microsoft.com/office/drawing/2014/main" id="{83276E37-FE35-40BC-9916-B8B3B744F27B}"/>
              </a:ext>
            </a:extLst>
          </p:cNvPr>
          <p:cNvGraphicFramePr>
            <a:graphicFrameLocks noGrp="1"/>
          </p:cNvGraphicFramePr>
          <p:nvPr>
            <p:ph type="tbl" sz="quarter" idx="13"/>
            <p:extLst>
              <p:ext uri="{D42A27DB-BD31-4B8C-83A1-F6EECF244321}">
                <p14:modId xmlns:p14="http://schemas.microsoft.com/office/powerpoint/2010/main" val="2617838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5216072"/>
                    </a:ext>
                  </a:extLst>
                </a:gridCol>
                <a:gridCol w="1975104">
                  <a:extLst>
                    <a:ext uri="{9D8B030D-6E8A-4147-A177-3AD203B41FA5}">
                      <a16:colId xmlns:a16="http://schemas.microsoft.com/office/drawing/2014/main" val="2268418022"/>
                    </a:ext>
                  </a:extLst>
                </a:gridCol>
                <a:gridCol w="905256">
                  <a:extLst>
                    <a:ext uri="{9D8B030D-6E8A-4147-A177-3AD203B41FA5}">
                      <a16:colId xmlns:a16="http://schemas.microsoft.com/office/drawing/2014/main" val="1711226689"/>
                    </a:ext>
                  </a:extLst>
                </a:gridCol>
                <a:gridCol w="905256">
                  <a:extLst>
                    <a:ext uri="{9D8B030D-6E8A-4147-A177-3AD203B41FA5}">
                      <a16:colId xmlns:a16="http://schemas.microsoft.com/office/drawing/2014/main" val="1262986831"/>
                    </a:ext>
                  </a:extLst>
                </a:gridCol>
                <a:gridCol w="905256">
                  <a:extLst>
                    <a:ext uri="{9D8B030D-6E8A-4147-A177-3AD203B41FA5}">
                      <a16:colId xmlns:a16="http://schemas.microsoft.com/office/drawing/2014/main" val="676711271"/>
                    </a:ext>
                  </a:extLst>
                </a:gridCol>
                <a:gridCol w="905256">
                  <a:extLst>
                    <a:ext uri="{9D8B030D-6E8A-4147-A177-3AD203B41FA5}">
                      <a16:colId xmlns:a16="http://schemas.microsoft.com/office/drawing/2014/main" val="3143439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260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- 2020-11-26 14:02:53</a:t>
                      </a:r>
                      <a:r>
                        <a:rPr kumimoji="0" lang="es-ES" sz="1000" b="0" i="0" u="none" strike="noStrike" kern="1200" cap="none" spc="0" normalizeH="0" baseline="0" noProof="0">
                          <a:ln>
                            <a:noFill/>
                          </a:ln>
                          <a:solidFill>
                            <a:prstClr val="black"/>
                          </a:solidFill>
                          <a:effectLst/>
                          <a:uLnTx/>
                          <a:uFillTx/>
                          <a:latin typeface="+mn-lt"/>
                          <a:ea typeface="+mn-ea"/>
                          <a:cs typeface="+mn-cs"/>
                        </a:rPr>
                        <a:t>
 Presentamos la nueva Fascino 125 FI
Elegante, segura y fácil de manejar, con un consumo de combustible bajo y la mayor comodidad, La mejor solución para tu movilidad.
Conocela y pedí tu cotización ahora ingresando en el link de nuestra BIO.
.
.
#MoveteConEstilo #TransporteIdeal #ViajaSeguro #MoveteConYamaha #YamahaScooters #Fascino125Fi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https://scontent-iad3-1.cdninstagram.com/v/t51.2885-15/127398014_814047029449540_365075168995351324_n.jpg?_nc_cat=105&amp;ccb=2&amp;_nc_sid=8ae9d6&amp;_nc_ohc=df87EvpBAOoAX_80QKu&amp;_nc_ht=scontent-iad3-1.cdninstagram.com&amp;oh=50233c651a657ccf009f97c39f59786d&amp;oe=5FED2692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9987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- 2020-11-27 14:00:49</a:t>
                      </a:r>
                      <a:r>
                        <a:rPr kumimoji="0" lang="es-ES" sz="1000" b="0" i="0" u="none" strike="noStrike" kern="1200" cap="none" spc="0" normalizeH="0" baseline="0" noProof="0">
                          <a:ln>
                            <a:noFill/>
                          </a:ln>
                          <a:solidFill>
                            <a:prstClr val="black"/>
                          </a:solidFill>
                          <a:effectLst/>
                          <a:uLnTx/>
                          <a:uFillTx/>
                          <a:latin typeface="+mn-lt"/>
                          <a:ea typeface="+mn-ea"/>
                          <a:cs typeface="+mn-cs"/>
                        </a:rPr>
                        <a:t>
 Ingresa en nuestro link en bio y enterate todo lo que tenes que saber sobre nuestra campaña de saneamiento para tu moto Honda. 
#Honda #ThePowerOfDreams  #HondaMotosArgentina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https://scontent.cdninstagram.com/v/t51.2885-15/e15/s640x640/127659081_403943167633380_4060380888659861222_n.jpg?_nc_ht=scontent.cdninstagram.com&amp;_nc_cat=100&amp;_nc_ohc=ZRrVEhMOSEoAX9i-wAC&amp;tp=1&amp;oh=d91c59c6b38647643ba1339a9bf90b40&amp;oe=5FC83CD9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74641784"/>
                  </a:ext>
                </a:extLst>
              </a:tr>
            </a:tbl>
          </a:graphicData>
        </a:graphic>
      </p:graphicFrame>
      <p:sp>
        <p:nvSpPr>
          <p:cNvPr id="4" name="Text Placeholder 3">
            <a:extLst>
              <a:ext uri="{FF2B5EF4-FFF2-40B4-BE49-F238E27FC236}">
                <a16:creationId xmlns:a16="http://schemas.microsoft.com/office/drawing/2014/main" id="{E043DCDE-EFEB-4E59-96E2-5FF1B551F7BE}"/>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2917851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9F872-1320-43F0-A697-3D96AA1A3385}"/>
              </a:ext>
            </a:extLst>
          </p:cNvPr>
          <p:cNvSpPr>
            <a:spLocks noGrp="1"/>
          </p:cNvSpPr>
          <p:nvPr>
            <p:ph type="title"/>
          </p:nvPr>
        </p:nvSpPr>
        <p:spPr/>
        <p:txBody>
          <a:bodyPr/>
          <a:lstStyle/>
          <a:p>
            <a:r>
              <a:rPr lang="en-US"/>
              <a:t>Instagram Posts Table | La Emilia - 7 of 9</a:t>
            </a:r>
          </a:p>
        </p:txBody>
      </p:sp>
      <p:graphicFrame>
        <p:nvGraphicFramePr>
          <p:cNvPr id="5" name="Table Placeholder 4">
            <a:extLst>
              <a:ext uri="{FF2B5EF4-FFF2-40B4-BE49-F238E27FC236}">
                <a16:creationId xmlns:a16="http://schemas.microsoft.com/office/drawing/2014/main" id="{96CBF2AC-AAE5-48DF-AA62-6A02AC0115A7}"/>
              </a:ext>
            </a:extLst>
          </p:cNvPr>
          <p:cNvGraphicFramePr>
            <a:graphicFrameLocks noGrp="1"/>
          </p:cNvGraphicFramePr>
          <p:nvPr>
            <p:ph type="tbl" sz="quarter" idx="13"/>
            <p:extLst>
              <p:ext uri="{D42A27DB-BD31-4B8C-83A1-F6EECF244321}">
                <p14:modId xmlns:p14="http://schemas.microsoft.com/office/powerpoint/2010/main" val="838652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99469772"/>
                    </a:ext>
                  </a:extLst>
                </a:gridCol>
                <a:gridCol w="1975104">
                  <a:extLst>
                    <a:ext uri="{9D8B030D-6E8A-4147-A177-3AD203B41FA5}">
                      <a16:colId xmlns:a16="http://schemas.microsoft.com/office/drawing/2014/main" val="666815764"/>
                    </a:ext>
                  </a:extLst>
                </a:gridCol>
                <a:gridCol w="905256">
                  <a:extLst>
                    <a:ext uri="{9D8B030D-6E8A-4147-A177-3AD203B41FA5}">
                      <a16:colId xmlns:a16="http://schemas.microsoft.com/office/drawing/2014/main" val="3317438352"/>
                    </a:ext>
                  </a:extLst>
                </a:gridCol>
                <a:gridCol w="905256">
                  <a:extLst>
                    <a:ext uri="{9D8B030D-6E8A-4147-A177-3AD203B41FA5}">
                      <a16:colId xmlns:a16="http://schemas.microsoft.com/office/drawing/2014/main" val="1468874893"/>
                    </a:ext>
                  </a:extLst>
                </a:gridCol>
                <a:gridCol w="905256">
                  <a:extLst>
                    <a:ext uri="{9D8B030D-6E8A-4147-A177-3AD203B41FA5}">
                      <a16:colId xmlns:a16="http://schemas.microsoft.com/office/drawing/2014/main" val="1856329108"/>
                    </a:ext>
                  </a:extLst>
                </a:gridCol>
                <a:gridCol w="905256">
                  <a:extLst>
                    <a:ext uri="{9D8B030D-6E8A-4147-A177-3AD203B41FA5}">
                      <a16:colId xmlns:a16="http://schemas.microsoft.com/office/drawing/2014/main" val="518505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9530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- 2020-11-26 16:04:51</a:t>
                      </a:r>
                      <a:r>
                        <a:rPr kumimoji="0" lang="es-ES" sz="1000" b="0" i="0" u="none" strike="noStrike" kern="1200" cap="none" spc="0" normalizeH="0" baseline="0" noProof="0">
                          <a:ln>
                            <a:noFill/>
                          </a:ln>
                          <a:solidFill>
                            <a:prstClr val="black"/>
                          </a:solidFill>
                          <a:effectLst/>
                          <a:uLnTx/>
                          <a:uFillTx/>
                          <a:latin typeface="+mn-lt"/>
                          <a:ea typeface="+mn-ea"/>
                          <a:cs typeface="+mn-cs"/>
                        </a:rPr>
                        <a:t>
 Conocé el precio estandarizado de tu service y dale a Tu Yamaha el mejor servicio post venta en nuestros concesionarios recomendados.
Más información en el link de nuestra BIO.
.
#yamaha #yamahaexperienceservice #service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https://scontent-iad3-1.cdninstagram.com/v/t51.2885-15/127242239_648600755807955_7497552477939896295_n.jpg?_nc_cat=110&amp;ccb=2&amp;_nc_sid=8ae9d6&amp;_nc_ohc=xqnyIvOcwX0AX8fu2fM&amp;_nc_ht=scontent-iad3-1.cdninstagram.com&amp;oh=720dd13cc5010ae2bd55d9318e72b65b&amp;oe=5FEBABD9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7151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- 2020-11-27 16:03:12</a:t>
                      </a:r>
                      <a:r>
                        <a:rPr kumimoji="0" lang="es-ES" sz="1000" b="0" i="0" u="none" strike="noStrike" kern="1200" cap="none" spc="0" normalizeH="0" baseline="0" noProof="0">
                          <a:ln>
                            <a:noFill/>
                          </a:ln>
                          <a:solidFill>
                            <a:prstClr val="black"/>
                          </a:solidFill>
                          <a:effectLst/>
                          <a:uLnTx/>
                          <a:uFillTx/>
                          <a:latin typeface="+mn-lt"/>
                          <a:ea typeface="+mn-ea"/>
                          <a:cs typeface="+mn-cs"/>
                        </a:rPr>
                        <a:t>
 Ahora vas a poder asegurar tu Yamaha 0KM y disfrutar de una asistencia Premium para cualquiera de nuestras unidades adquiridas en la Red Oficial de Concesionarios Yamaha.
Para más información te invitamos a ingresar en el link de nuestra BIO.
.
.
#Yamaha #YamahaSeguros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https://scontent-iad3-1.cdninstagram.com/v/t51.2885-15/127925906_705374603734442_7469370905604648425_n.jpg?_nc_cat=100&amp;ccb=2&amp;_nc_sid=8ae9d6&amp;_nc_ohc=ZVkt6ToAlGAAX_JEZHW&amp;_nc_ht=scontent-iad3-1.cdninstagram.com&amp;oh=6a1f3eb5f7a0c620dec77cf0b5fa14c9&amp;oe=5FEA829A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2839706"/>
                  </a:ext>
                </a:extLst>
              </a:tr>
            </a:tbl>
          </a:graphicData>
        </a:graphic>
      </p:graphicFrame>
      <p:sp>
        <p:nvSpPr>
          <p:cNvPr id="4" name="Text Placeholder 3">
            <a:extLst>
              <a:ext uri="{FF2B5EF4-FFF2-40B4-BE49-F238E27FC236}">
                <a16:creationId xmlns:a16="http://schemas.microsoft.com/office/drawing/2014/main" id="{2F9607B4-AB2C-46C2-86DF-025ADD4E3BEE}"/>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824243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4D34-0FF7-417D-897A-A28379981854}"/>
              </a:ext>
            </a:extLst>
          </p:cNvPr>
          <p:cNvSpPr>
            <a:spLocks noGrp="1"/>
          </p:cNvSpPr>
          <p:nvPr>
            <p:ph type="title"/>
          </p:nvPr>
        </p:nvSpPr>
        <p:spPr/>
        <p:txBody>
          <a:bodyPr/>
          <a:lstStyle/>
          <a:p>
            <a:r>
              <a:rPr lang="en-US"/>
              <a:t>Instagram Posts Table | La Emilia - 8 of 9</a:t>
            </a:r>
          </a:p>
        </p:txBody>
      </p:sp>
      <p:graphicFrame>
        <p:nvGraphicFramePr>
          <p:cNvPr id="5" name="Table Placeholder 4">
            <a:extLst>
              <a:ext uri="{FF2B5EF4-FFF2-40B4-BE49-F238E27FC236}">
                <a16:creationId xmlns:a16="http://schemas.microsoft.com/office/drawing/2014/main" id="{04B0F044-1A19-43AD-8E2A-792910CE3B60}"/>
              </a:ext>
            </a:extLst>
          </p:cNvPr>
          <p:cNvGraphicFramePr>
            <a:graphicFrameLocks noGrp="1"/>
          </p:cNvGraphicFramePr>
          <p:nvPr>
            <p:ph type="tbl" sz="quarter" idx="13"/>
            <p:extLst>
              <p:ext uri="{D42A27DB-BD31-4B8C-83A1-F6EECF244321}">
                <p14:modId xmlns:p14="http://schemas.microsoft.com/office/powerpoint/2010/main" val="2512467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96233674"/>
                    </a:ext>
                  </a:extLst>
                </a:gridCol>
                <a:gridCol w="1975104">
                  <a:extLst>
                    <a:ext uri="{9D8B030D-6E8A-4147-A177-3AD203B41FA5}">
                      <a16:colId xmlns:a16="http://schemas.microsoft.com/office/drawing/2014/main" val="2194847971"/>
                    </a:ext>
                  </a:extLst>
                </a:gridCol>
                <a:gridCol w="905256">
                  <a:extLst>
                    <a:ext uri="{9D8B030D-6E8A-4147-A177-3AD203B41FA5}">
                      <a16:colId xmlns:a16="http://schemas.microsoft.com/office/drawing/2014/main" val="3837492758"/>
                    </a:ext>
                  </a:extLst>
                </a:gridCol>
                <a:gridCol w="905256">
                  <a:extLst>
                    <a:ext uri="{9D8B030D-6E8A-4147-A177-3AD203B41FA5}">
                      <a16:colId xmlns:a16="http://schemas.microsoft.com/office/drawing/2014/main" val="3775485775"/>
                    </a:ext>
                  </a:extLst>
                </a:gridCol>
                <a:gridCol w="905256">
                  <a:extLst>
                    <a:ext uri="{9D8B030D-6E8A-4147-A177-3AD203B41FA5}">
                      <a16:colId xmlns:a16="http://schemas.microsoft.com/office/drawing/2014/main" val="1532323385"/>
                    </a:ext>
                  </a:extLst>
                </a:gridCol>
                <a:gridCol w="905256">
                  <a:extLst>
                    <a:ext uri="{9D8B030D-6E8A-4147-A177-3AD203B41FA5}">
                      <a16:colId xmlns:a16="http://schemas.microsoft.com/office/drawing/2014/main" val="3354977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537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- 2020-11-30 20:01:52</a:t>
                      </a:r>
                      <a:r>
                        <a:rPr kumimoji="0" lang="es-ES" sz="1000" b="0" i="0" u="none" strike="noStrike" kern="1200" cap="none" spc="0" normalizeH="0" baseline="0" noProof="0">
                          <a:ln>
                            <a:noFill/>
                          </a:ln>
                          <a:solidFill>
                            <a:prstClr val="black"/>
                          </a:solidFill>
                          <a:effectLst/>
                          <a:uLnTx/>
                          <a:uFillTx/>
                          <a:latin typeface="+mn-lt"/>
                          <a:ea typeface="+mn-ea"/>
                          <a:cs typeface="+mn-cs"/>
                        </a:rPr>
                        <a:t>
 Nueva Fascino 125 FI
Con un diseño elegante, tecnología que aporta seguridad y facilidad en el manejo, un consumo de combustible bajo y la mayor comodidad, Yamaha te ofrece la mejor solución para tu movilidad.
Conocela y pedí tu cotización ahora ingresando en el link de nuestra BIO.
.
.
#MoveteConEstilo #TransporteIdeal #ViajaSeguro #MoveteConYamaha #YamahaScooters #Fascino125Fi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https://scontent-iad3-1.cdninstagram.com/v/t51.2885-15/128863213_719355205675599_7344007521646109269_n.jpg?_nc_cat=106&amp;ccb=2&amp;_nc_sid=8ae9d6&amp;_nc_ohc=9y3WzlB78XAAX9YHArH&amp;_nc_ht=scontent-iad3-1.cdninstagram.com&amp;oh=17a1a1fd6527f60d4b3c384963f69bbf&amp;oe=5FEC1AD2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28449447"/>
                  </a:ext>
                </a:extLst>
              </a:tr>
            </a:tbl>
          </a:graphicData>
        </a:graphic>
      </p:graphicFrame>
      <p:sp>
        <p:nvSpPr>
          <p:cNvPr id="4" name="Text Placeholder 3">
            <a:extLst>
              <a:ext uri="{FF2B5EF4-FFF2-40B4-BE49-F238E27FC236}">
                <a16:creationId xmlns:a16="http://schemas.microsoft.com/office/drawing/2014/main" id="{4B07835D-1B45-4706-982D-C03C1CD8AC1D}"/>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600288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CC86D-0C3F-4C24-BEE4-4727BE0662FD}"/>
              </a:ext>
            </a:extLst>
          </p:cNvPr>
          <p:cNvSpPr>
            <a:spLocks noGrp="1"/>
          </p:cNvSpPr>
          <p:nvPr>
            <p:ph type="title"/>
          </p:nvPr>
        </p:nvSpPr>
        <p:spPr/>
        <p:txBody>
          <a:bodyPr/>
          <a:lstStyle/>
          <a:p>
            <a:r>
              <a:rPr lang="en-US"/>
              <a:t>Instagram Posts Table | La Emilia - 9 of 9</a:t>
            </a:r>
          </a:p>
        </p:txBody>
      </p:sp>
      <p:graphicFrame>
        <p:nvGraphicFramePr>
          <p:cNvPr id="5" name="Table Placeholder 4">
            <a:extLst>
              <a:ext uri="{FF2B5EF4-FFF2-40B4-BE49-F238E27FC236}">
                <a16:creationId xmlns:a16="http://schemas.microsoft.com/office/drawing/2014/main" id="{C4DD86B0-E51D-4969-81CB-3748E44BD1C5}"/>
              </a:ext>
            </a:extLst>
          </p:cNvPr>
          <p:cNvGraphicFramePr>
            <a:graphicFrameLocks noGrp="1"/>
          </p:cNvGraphicFramePr>
          <p:nvPr>
            <p:ph type="tbl" sz="quarter" idx="13"/>
            <p:extLst>
              <p:ext uri="{D42A27DB-BD31-4B8C-83A1-F6EECF244321}">
                <p14:modId xmlns:p14="http://schemas.microsoft.com/office/powerpoint/2010/main" val="881690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20772414"/>
                    </a:ext>
                  </a:extLst>
                </a:gridCol>
                <a:gridCol w="1975104">
                  <a:extLst>
                    <a:ext uri="{9D8B030D-6E8A-4147-A177-3AD203B41FA5}">
                      <a16:colId xmlns:a16="http://schemas.microsoft.com/office/drawing/2014/main" val="2018342573"/>
                    </a:ext>
                  </a:extLst>
                </a:gridCol>
                <a:gridCol w="905256">
                  <a:extLst>
                    <a:ext uri="{9D8B030D-6E8A-4147-A177-3AD203B41FA5}">
                      <a16:colId xmlns:a16="http://schemas.microsoft.com/office/drawing/2014/main" val="2076051235"/>
                    </a:ext>
                  </a:extLst>
                </a:gridCol>
                <a:gridCol w="905256">
                  <a:extLst>
                    <a:ext uri="{9D8B030D-6E8A-4147-A177-3AD203B41FA5}">
                      <a16:colId xmlns:a16="http://schemas.microsoft.com/office/drawing/2014/main" val="3060934341"/>
                    </a:ext>
                  </a:extLst>
                </a:gridCol>
                <a:gridCol w="905256">
                  <a:extLst>
                    <a:ext uri="{9D8B030D-6E8A-4147-A177-3AD203B41FA5}">
                      <a16:colId xmlns:a16="http://schemas.microsoft.com/office/drawing/2014/main" val="3938210738"/>
                    </a:ext>
                  </a:extLst>
                </a:gridCol>
                <a:gridCol w="905256">
                  <a:extLst>
                    <a:ext uri="{9D8B030D-6E8A-4147-A177-3AD203B41FA5}">
                      <a16:colId xmlns:a16="http://schemas.microsoft.com/office/drawing/2014/main" val="3787018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2109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- 2020-11-26 20:00:59</a:t>
                      </a:r>
                      <a:r>
                        <a:rPr kumimoji="0" lang="es-ES" sz="1000" b="0" i="0" u="none" strike="noStrike" kern="1200" cap="none" spc="0" normalizeH="0" baseline="0" noProof="0">
                          <a:ln>
                            <a:noFill/>
                          </a:ln>
                          <a:solidFill>
                            <a:prstClr val="black"/>
                          </a:solidFill>
                          <a:effectLst/>
                          <a:uLnTx/>
                          <a:uFillTx/>
                          <a:latin typeface="+mn-lt"/>
                          <a:ea typeface="+mn-ea"/>
                          <a:cs typeface="+mn-cs"/>
                        </a:rPr>
                        <a:t>
 ¡Tu nueva Yamaha es el transporte ideal para viajar seguro!
En Noviembre seguimos con las cuotas fijas sin interés en FZ-S Disco y ahora incorporamos los modelos FZ FI y FZ25.
Comprá en 12 cuotas sin interés y pagá la primera a los 3 meses.
Pedí cotización ingresando en el link de nuestra BIO.
.
#TransporteIdeal #ViajaSeguro #MoveteConYamaha #Ahora12
.
*Términos y condiciones: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https://scontent.cdninstagram.com/v/t51.2885-15/sh0.08/e35/s640x640/127495245_406395307217089_1624120841998034662_n.jpg?_nc_ht=scontent.cdninstagram.com&amp;_nc_cat=101&amp;_nc_ohc=RPijLqsFWcQAX97MhXS&amp;tp=1&amp;oh=f9a0a65f3397fb2d6817187b2c8abeea&amp;oe=5FC8CC0E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69489702"/>
                  </a:ext>
                </a:extLst>
              </a:tr>
            </a:tbl>
          </a:graphicData>
        </a:graphic>
      </p:graphicFrame>
      <p:sp>
        <p:nvSpPr>
          <p:cNvPr id="4" name="Text Placeholder 3">
            <a:extLst>
              <a:ext uri="{FF2B5EF4-FFF2-40B4-BE49-F238E27FC236}">
                <a16:creationId xmlns:a16="http://schemas.microsoft.com/office/drawing/2014/main" id="{9ED06719-02AF-4DAE-B179-63F88DB991BE}"/>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3286547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C190-007A-4C82-9E60-5C9D137EEC45}"/>
              </a:ext>
            </a:extLst>
          </p:cNvPr>
          <p:cNvSpPr>
            <a:spLocks noGrp="1"/>
          </p:cNvSpPr>
          <p:nvPr>
            <p:ph type="title"/>
          </p:nvPr>
        </p:nvSpPr>
        <p:spPr/>
        <p:txBody>
          <a:bodyPr/>
          <a:lstStyle/>
          <a:p>
            <a:r>
              <a:rPr lang="en-US"/>
              <a:t>Instagram Hashtag Detection | La Emilia - 1 of 3</a:t>
            </a:r>
          </a:p>
        </p:txBody>
      </p:sp>
      <p:graphicFrame>
        <p:nvGraphicFramePr>
          <p:cNvPr id="5" name="Table Placeholder 4">
            <a:extLst>
              <a:ext uri="{FF2B5EF4-FFF2-40B4-BE49-F238E27FC236}">
                <a16:creationId xmlns:a16="http://schemas.microsoft.com/office/drawing/2014/main" id="{E1D5F083-2815-4949-B6CB-92641AD40A8C}"/>
              </a:ext>
            </a:extLst>
          </p:cNvPr>
          <p:cNvGraphicFramePr>
            <a:graphicFrameLocks noGrp="1"/>
          </p:cNvGraphicFramePr>
          <p:nvPr>
            <p:ph type="tbl" sz="quarter" idx="13"/>
            <p:extLst>
              <p:ext uri="{D42A27DB-BD31-4B8C-83A1-F6EECF244321}">
                <p14:modId xmlns:p14="http://schemas.microsoft.com/office/powerpoint/2010/main" val="4059465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20853666"/>
                    </a:ext>
                  </a:extLst>
                </a:gridCol>
                <a:gridCol w="1399032">
                  <a:extLst>
                    <a:ext uri="{9D8B030D-6E8A-4147-A177-3AD203B41FA5}">
                      <a16:colId xmlns:a16="http://schemas.microsoft.com/office/drawing/2014/main" val="494543384"/>
                    </a:ext>
                  </a:extLst>
                </a:gridCol>
                <a:gridCol w="1399032">
                  <a:extLst>
                    <a:ext uri="{9D8B030D-6E8A-4147-A177-3AD203B41FA5}">
                      <a16:colId xmlns:a16="http://schemas.microsoft.com/office/drawing/2014/main" val="1651970504"/>
                    </a:ext>
                  </a:extLst>
                </a:gridCol>
                <a:gridCol w="1399032">
                  <a:extLst>
                    <a:ext uri="{9D8B030D-6E8A-4147-A177-3AD203B41FA5}">
                      <a16:colId xmlns:a16="http://schemas.microsoft.com/office/drawing/2014/main" val="3282161852"/>
                    </a:ext>
                  </a:extLst>
                </a:gridCol>
                <a:gridCol w="1399032">
                  <a:extLst>
                    <a:ext uri="{9D8B030D-6E8A-4147-A177-3AD203B41FA5}">
                      <a16:colId xmlns:a16="http://schemas.microsoft.com/office/drawing/2014/main" val="3647943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32307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260.33333333333</a:t>
                      </a:r>
                    </a:p>
                  </a:txBody>
                  <a:tcPr/>
                </a:tc>
                <a:extLst>
                  <a:ext uri="{0D108BD9-81ED-4DB2-BD59-A6C34878D82A}">
                    <a16:rowId xmlns:a16="http://schemas.microsoft.com/office/drawing/2014/main" val="2839799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260.33333333333</a:t>
                      </a:r>
                    </a:p>
                  </a:txBody>
                  <a:tcPr/>
                </a:tc>
                <a:extLst>
                  <a:ext uri="{0D108BD9-81ED-4DB2-BD59-A6C34878D82A}">
                    <a16:rowId xmlns:a16="http://schemas.microsoft.com/office/drawing/2014/main" val="95080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260.33333333333</a:t>
                      </a:r>
                    </a:p>
                  </a:txBody>
                  <a:tcPr/>
                </a:tc>
                <a:extLst>
                  <a:ext uri="{0D108BD9-81ED-4DB2-BD59-A6C34878D82A}">
                    <a16:rowId xmlns:a16="http://schemas.microsoft.com/office/drawing/2014/main" val="2913663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1417072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#YamahaScooters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153933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#Fascino125Fi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1605361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120.33333333333</a:t>
                      </a:r>
                    </a:p>
                  </a:txBody>
                  <a:tcPr/>
                </a:tc>
                <a:extLst>
                  <a:ext uri="{0D108BD9-81ED-4DB2-BD59-A6C34878D82A}">
                    <a16:rowId xmlns:a16="http://schemas.microsoft.com/office/drawing/2014/main" val="455913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#RepuestosBajaj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120.33333333333</a:t>
                      </a:r>
                    </a:p>
                  </a:txBody>
                  <a:tcPr/>
                </a:tc>
                <a:extLst>
                  <a:ext uri="{0D108BD9-81ED-4DB2-BD59-A6C34878D82A}">
                    <a16:rowId xmlns:a16="http://schemas.microsoft.com/office/drawing/2014/main" val="2174344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3547.6666666667</a:t>
                      </a:r>
                    </a:p>
                  </a:txBody>
                  <a:tcPr/>
                </a:tc>
                <a:extLst>
                  <a:ext uri="{0D108BD9-81ED-4DB2-BD59-A6C34878D82A}">
                    <a16:rowId xmlns:a16="http://schemas.microsoft.com/office/drawing/2014/main" val="332060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#maradona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7626.5</a:t>
                      </a:r>
                    </a:p>
                  </a:txBody>
                  <a:tcPr/>
                </a:tc>
                <a:extLst>
                  <a:ext uri="{0D108BD9-81ED-4DB2-BD59-A6C34878D82A}">
                    <a16:rowId xmlns:a16="http://schemas.microsoft.com/office/drawing/2014/main" val="1821603634"/>
                  </a:ext>
                </a:extLst>
              </a:tr>
            </a:tbl>
          </a:graphicData>
        </a:graphic>
      </p:graphicFrame>
      <p:sp>
        <p:nvSpPr>
          <p:cNvPr id="4" name="Text Placeholder 3">
            <a:extLst>
              <a:ext uri="{FF2B5EF4-FFF2-40B4-BE49-F238E27FC236}">
                <a16:creationId xmlns:a16="http://schemas.microsoft.com/office/drawing/2014/main" id="{7AB73E66-C3E7-4DE2-9792-FAF7AA692FD5}"/>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2017402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98F92-F2A8-415B-9AB6-82A126C574FD}"/>
              </a:ext>
            </a:extLst>
          </p:cNvPr>
          <p:cNvSpPr>
            <a:spLocks noGrp="1"/>
          </p:cNvSpPr>
          <p:nvPr>
            <p:ph type="title"/>
          </p:nvPr>
        </p:nvSpPr>
        <p:spPr/>
        <p:txBody>
          <a:bodyPr/>
          <a:lstStyle/>
          <a:p>
            <a:r>
              <a:rPr lang="en-US"/>
              <a:t>Instagram Hashtag Detection | La Emilia - 2 of 3</a:t>
            </a:r>
          </a:p>
        </p:txBody>
      </p:sp>
      <p:graphicFrame>
        <p:nvGraphicFramePr>
          <p:cNvPr id="5" name="Table Placeholder 4">
            <a:extLst>
              <a:ext uri="{FF2B5EF4-FFF2-40B4-BE49-F238E27FC236}">
                <a16:creationId xmlns:a16="http://schemas.microsoft.com/office/drawing/2014/main" id="{702FE8D9-70EB-4980-90B5-FA348D113F52}"/>
              </a:ext>
            </a:extLst>
          </p:cNvPr>
          <p:cNvGraphicFramePr>
            <a:graphicFrameLocks noGrp="1"/>
          </p:cNvGraphicFramePr>
          <p:nvPr>
            <p:ph type="tbl" sz="quarter" idx="13"/>
            <p:extLst>
              <p:ext uri="{D42A27DB-BD31-4B8C-83A1-F6EECF244321}">
                <p14:modId xmlns:p14="http://schemas.microsoft.com/office/powerpoint/2010/main" val="1906831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37716556"/>
                    </a:ext>
                  </a:extLst>
                </a:gridCol>
                <a:gridCol w="1399032">
                  <a:extLst>
                    <a:ext uri="{9D8B030D-6E8A-4147-A177-3AD203B41FA5}">
                      <a16:colId xmlns:a16="http://schemas.microsoft.com/office/drawing/2014/main" val="144878206"/>
                    </a:ext>
                  </a:extLst>
                </a:gridCol>
                <a:gridCol w="1399032">
                  <a:extLst>
                    <a:ext uri="{9D8B030D-6E8A-4147-A177-3AD203B41FA5}">
                      <a16:colId xmlns:a16="http://schemas.microsoft.com/office/drawing/2014/main" val="1742899346"/>
                    </a:ext>
                  </a:extLst>
                </a:gridCol>
                <a:gridCol w="1399032">
                  <a:extLst>
                    <a:ext uri="{9D8B030D-6E8A-4147-A177-3AD203B41FA5}">
                      <a16:colId xmlns:a16="http://schemas.microsoft.com/office/drawing/2014/main" val="1763642536"/>
                    </a:ext>
                  </a:extLst>
                </a:gridCol>
                <a:gridCol w="1399032">
                  <a:extLst>
                    <a:ext uri="{9D8B030D-6E8A-4147-A177-3AD203B41FA5}">
                      <a16:colId xmlns:a16="http://schemas.microsoft.com/office/drawing/2014/main" val="3489250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10636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569399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extLst>
                  <a:ext uri="{0D108BD9-81ED-4DB2-BD59-A6C34878D82A}">
                    <a16:rowId xmlns:a16="http://schemas.microsoft.com/office/drawing/2014/main" val="516144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#ThePowerOfDreams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1348918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10396</a:t>
                      </a:r>
                    </a:p>
                  </a:txBody>
                  <a:tcPr/>
                </a:tc>
                <a:extLst>
                  <a:ext uri="{0D108BD9-81ED-4DB2-BD59-A6C34878D82A}">
                    <a16:rowId xmlns:a16="http://schemas.microsoft.com/office/drawing/2014/main" val="1236316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#diegoeterno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10396</a:t>
                      </a:r>
                    </a:p>
                  </a:txBody>
                  <a:tcPr/>
                </a:tc>
                <a:extLst>
                  <a:ext uri="{0D108BD9-81ED-4DB2-BD59-A6C34878D82A}">
                    <a16:rowId xmlns:a16="http://schemas.microsoft.com/office/drawing/2014/main" val="3657423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extLst>
                  <a:ext uri="{0D108BD9-81ED-4DB2-BD59-A6C34878D82A}">
                    <a16:rowId xmlns:a16="http://schemas.microsoft.com/office/drawing/2014/main" val="2929480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extLst>
                  <a:ext uri="{0D108BD9-81ED-4DB2-BD59-A6C34878D82A}">
                    <a16:rowId xmlns:a16="http://schemas.microsoft.com/office/drawing/2014/main" val="524638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extLst>
                  <a:ext uri="{0D108BD9-81ED-4DB2-BD59-A6C34878D82A}">
                    <a16:rowId xmlns:a16="http://schemas.microsoft.com/office/drawing/2014/main" val="2288598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#adiosmaradona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4857</a:t>
                      </a:r>
                    </a:p>
                  </a:txBody>
                  <a:tcPr/>
                </a:tc>
                <a:extLst>
                  <a:ext uri="{0D108BD9-81ED-4DB2-BD59-A6C34878D82A}">
                    <a16:rowId xmlns:a16="http://schemas.microsoft.com/office/drawing/2014/main" val="3611244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#YamahaSeguros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1349602596"/>
                  </a:ext>
                </a:extLst>
              </a:tr>
            </a:tbl>
          </a:graphicData>
        </a:graphic>
      </p:graphicFrame>
      <p:sp>
        <p:nvSpPr>
          <p:cNvPr id="4" name="Text Placeholder 3">
            <a:extLst>
              <a:ext uri="{FF2B5EF4-FFF2-40B4-BE49-F238E27FC236}">
                <a16:creationId xmlns:a16="http://schemas.microsoft.com/office/drawing/2014/main" id="{18704875-2D12-4741-B117-079EE8A11E18}"/>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35336049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4EC43-D522-4E02-B62E-6890DC6308CD}"/>
              </a:ext>
            </a:extLst>
          </p:cNvPr>
          <p:cNvSpPr>
            <a:spLocks noGrp="1"/>
          </p:cNvSpPr>
          <p:nvPr>
            <p:ph type="title"/>
          </p:nvPr>
        </p:nvSpPr>
        <p:spPr/>
        <p:txBody>
          <a:bodyPr/>
          <a:lstStyle/>
          <a:p>
            <a:r>
              <a:rPr lang="en-US"/>
              <a:t>Instagram Hashtag Detection | La Emilia - 3 of 3</a:t>
            </a:r>
          </a:p>
        </p:txBody>
      </p:sp>
      <p:graphicFrame>
        <p:nvGraphicFramePr>
          <p:cNvPr id="5" name="Table Placeholder 4">
            <a:extLst>
              <a:ext uri="{FF2B5EF4-FFF2-40B4-BE49-F238E27FC236}">
                <a16:creationId xmlns:a16="http://schemas.microsoft.com/office/drawing/2014/main" id="{FB0704B3-8063-4F12-AB3A-8B581A900A41}"/>
              </a:ext>
            </a:extLst>
          </p:cNvPr>
          <p:cNvGraphicFramePr>
            <a:graphicFrameLocks noGrp="1"/>
          </p:cNvGraphicFramePr>
          <p:nvPr>
            <p:ph type="tbl" sz="quarter" idx="13"/>
            <p:extLst>
              <p:ext uri="{D42A27DB-BD31-4B8C-83A1-F6EECF244321}">
                <p14:modId xmlns:p14="http://schemas.microsoft.com/office/powerpoint/2010/main" val="677106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48510251"/>
                    </a:ext>
                  </a:extLst>
                </a:gridCol>
                <a:gridCol w="1399032">
                  <a:extLst>
                    <a:ext uri="{9D8B030D-6E8A-4147-A177-3AD203B41FA5}">
                      <a16:colId xmlns:a16="http://schemas.microsoft.com/office/drawing/2014/main" val="217645551"/>
                    </a:ext>
                  </a:extLst>
                </a:gridCol>
                <a:gridCol w="1399032">
                  <a:extLst>
                    <a:ext uri="{9D8B030D-6E8A-4147-A177-3AD203B41FA5}">
                      <a16:colId xmlns:a16="http://schemas.microsoft.com/office/drawing/2014/main" val="3310234069"/>
                    </a:ext>
                  </a:extLst>
                </a:gridCol>
                <a:gridCol w="1399032">
                  <a:extLst>
                    <a:ext uri="{9D8B030D-6E8A-4147-A177-3AD203B41FA5}">
                      <a16:colId xmlns:a16="http://schemas.microsoft.com/office/drawing/2014/main" val="1439596680"/>
                    </a:ext>
                  </a:extLst>
                </a:gridCol>
                <a:gridCol w="1399032">
                  <a:extLst>
                    <a:ext uri="{9D8B030D-6E8A-4147-A177-3AD203B41FA5}">
                      <a16:colId xmlns:a16="http://schemas.microsoft.com/office/drawing/2014/main" val="241454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167771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2874617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1850007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4857</a:t>
                      </a:r>
                    </a:p>
                  </a:txBody>
                  <a:tcPr/>
                </a:tc>
                <a:extLst>
                  <a:ext uri="{0D108BD9-81ED-4DB2-BD59-A6C34878D82A}">
                    <a16:rowId xmlns:a16="http://schemas.microsoft.com/office/drawing/2014/main" val="310651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#diegomaradona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4857</a:t>
                      </a:r>
                    </a:p>
                  </a:txBody>
                  <a:tcPr/>
                </a:tc>
                <a:extLst>
                  <a:ext uri="{0D108BD9-81ED-4DB2-BD59-A6C34878D82A}">
                    <a16:rowId xmlns:a16="http://schemas.microsoft.com/office/drawing/2014/main" val="142298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extLst>
                  <a:ext uri="{0D108BD9-81ED-4DB2-BD59-A6C34878D82A}">
                    <a16:rowId xmlns:a16="http://schemas.microsoft.com/office/drawing/2014/main" val="2495966412"/>
                  </a:ext>
                </a:extLst>
              </a:tr>
            </a:tbl>
          </a:graphicData>
        </a:graphic>
      </p:graphicFrame>
      <p:sp>
        <p:nvSpPr>
          <p:cNvPr id="4" name="Text Placeholder 3">
            <a:extLst>
              <a:ext uri="{FF2B5EF4-FFF2-40B4-BE49-F238E27FC236}">
                <a16:creationId xmlns:a16="http://schemas.microsoft.com/office/drawing/2014/main" id="{CC97F77B-3D98-4FBA-8C29-E2212D329E91}"/>
              </a:ext>
            </a:extLst>
          </p:cNvPr>
          <p:cNvSpPr>
            <a:spLocks noGrp="1"/>
          </p:cNvSpPr>
          <p:nvPr>
            <p:ph type="body" sz="quarter" idx="14"/>
          </p:nvPr>
        </p:nvSpPr>
        <p:spPr/>
        <p:txBody>
          <a:bodyPr/>
          <a:lstStyle/>
          <a:p>
            <a:r>
              <a:rPr lang="en-US"/>
              <a:t>11/25/2020 - 11/30/2020</a:t>
            </a:r>
          </a:p>
        </p:txBody>
      </p:sp>
    </p:spTree>
    <p:extLst>
      <p:ext uri="{BB962C8B-B14F-4D97-AF65-F5344CB8AC3E}">
        <p14:creationId xmlns:p14="http://schemas.microsoft.com/office/powerpoint/2010/main" val="36649296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1731</Words>
  <Application>Microsoft Office PowerPoint</Application>
  <PresentationFormat>On-screen Show (4:3)</PresentationFormat>
  <Paragraphs>391</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Instagram</vt:lpstr>
      <vt:lpstr>Instagram Key Metrics Table | La Emilia</vt:lpstr>
      <vt:lpstr>Instagram Key Metrics Radar | La Emilia</vt:lpstr>
      <vt:lpstr>Instagram Followers Total | La Emilia</vt:lpstr>
      <vt:lpstr>Instagram Followers Change Per Weekday | La Emilia</vt:lpstr>
      <vt:lpstr>Instagram Posts By Hour | La Emilia</vt:lpstr>
      <vt:lpstr>Instagram Interaction Rate By Hour | La Emilia</vt:lpstr>
      <vt:lpstr>Instagram Posts By Weekday | La Emilia</vt:lpstr>
      <vt:lpstr>Instagram Interaction Rate By Weekday | La Emilia</vt:lpstr>
      <vt:lpstr>Instagram Interactions by Post Type | La Emilia</vt:lpstr>
      <vt:lpstr>Instagram Interaction Rate By Post Type | La Emilia</vt:lpstr>
      <vt:lpstr>Instagram Post Type Distribution Per Profile | La Emilia</vt:lpstr>
      <vt:lpstr>Instagram Interactions Distribution | La Emilia</vt:lpstr>
      <vt:lpstr>Instagram Posts Table | La Emilia - 1 of 9</vt:lpstr>
      <vt:lpstr>Instagram Posts Table | La Emilia - 2 of 9</vt:lpstr>
      <vt:lpstr>Instagram Posts Table | La Emilia - 3 of 9</vt:lpstr>
      <vt:lpstr>Instagram Posts Table | La Emilia - 4 of 9</vt:lpstr>
      <vt:lpstr>Instagram Posts Table | La Emilia - 5 of 9</vt:lpstr>
      <vt:lpstr>Instagram Posts Table | La Emilia - 6 of 9</vt:lpstr>
      <vt:lpstr>Instagram Posts Table | La Emilia - 7 of 9</vt:lpstr>
      <vt:lpstr>Instagram Posts Table | La Emilia - 8 of 9</vt:lpstr>
      <vt:lpstr>Instagram Posts Table | La Emilia - 9 of 9</vt:lpstr>
      <vt:lpstr>Instagram Hashtag Detection | La Emilia - 1 of 3</vt:lpstr>
      <vt:lpstr>Instagram Hashtag Detection | La Emilia - 2 of 3</vt:lpstr>
      <vt:lpstr>Instagram Hashtag Detection | La Emilia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2020-12-01T11:21:50Z</dcterms:created>
  <dcterms:modified xsi:type="dcterms:W3CDTF">2020-12-01T11:22:36Z</dcterms:modified>
</cp:coreProperties>
</file>