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0</c:v>
                </c:pt>
                <c:pt idx="2">
                  <c:v>0</c:v>
                </c:pt>
                <c:pt idx="3">
                  <c:v>33.333300000000001</c:v>
                </c:pt>
                <c:pt idx="4">
                  <c:v>8.3332999999999995</c:v>
                </c:pt>
                <c:pt idx="5">
                  <c:v>0.76600000000000001</c:v>
                </c:pt>
                <c:pt idx="6">
                  <c:v>7.3620000000000001</c:v>
                </c:pt>
                <c:pt idx="7">
                  <c:v>55.491599999999998</c:v>
                </c:pt>
              </c:numCache>
            </c:numRef>
          </c:val>
          <c:extLst>
            <c:ext xmlns:c16="http://schemas.microsoft.com/office/drawing/2014/chart" uri="{C3380CC4-5D6E-409C-BE32-E72D297353CC}">
              <c16:uniqueId val="{00000000-CE59-4179-99E2-AFF6ECCD4C15}"/>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94.328800000000001</c:v>
                </c:pt>
                <c:pt idx="1">
                  <c:v>100</c:v>
                </c:pt>
                <c:pt idx="2">
                  <c:v>66.666700000000006</c:v>
                </c:pt>
                <c:pt idx="3">
                  <c:v>100</c:v>
                </c:pt>
                <c:pt idx="4">
                  <c:v>100</c:v>
                </c:pt>
                <c:pt idx="5">
                  <c:v>100</c:v>
                </c:pt>
                <c:pt idx="6">
                  <c:v>100</c:v>
                </c:pt>
                <c:pt idx="7">
                  <c:v>100</c:v>
                </c:pt>
              </c:numCache>
            </c:numRef>
          </c:val>
          <c:extLst>
            <c:ext xmlns:c16="http://schemas.microsoft.com/office/drawing/2014/chart" uri="{C3380CC4-5D6E-409C-BE32-E72D297353CC}">
              <c16:uniqueId val="{00000001-CE59-4179-99E2-AFF6ECCD4C15}"/>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24.273499999999999</c:v>
                </c:pt>
                <c:pt idx="1">
                  <c:v>0</c:v>
                </c:pt>
                <c:pt idx="2">
                  <c:v>100</c:v>
                </c:pt>
                <c:pt idx="3">
                  <c:v>0</c:v>
                </c:pt>
                <c:pt idx="4">
                  <c:v>25</c:v>
                </c:pt>
                <c:pt idx="5">
                  <c:v>2.0333000000000001</c:v>
                </c:pt>
                <c:pt idx="6">
                  <c:v>0</c:v>
                </c:pt>
                <c:pt idx="7">
                  <c:v>62.1539</c:v>
                </c:pt>
              </c:numCache>
            </c:numRef>
          </c:val>
          <c:extLst>
            <c:ext xmlns:c16="http://schemas.microsoft.com/office/drawing/2014/chart" uri="{C3380CC4-5D6E-409C-BE32-E72D297353CC}">
              <c16:uniqueId val="{00000002-CE59-4179-99E2-AFF6ECCD4C15}"/>
            </c:ext>
          </c:extLst>
        </c:ser>
        <c:dLbls>
          <c:showLegendKey val="0"/>
          <c:showVal val="0"/>
          <c:showCatName val="0"/>
          <c:showSerName val="0"/>
          <c:showPercent val="0"/>
          <c:showBubbleSize val="0"/>
        </c:dLbls>
        <c:axId val="305131232"/>
        <c:axId val="305130904"/>
      </c:radarChart>
      <c:catAx>
        <c:axId val="30513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30904"/>
        <c:crosses val="autoZero"/>
        <c:auto val="1"/>
        <c:lblAlgn val="ctr"/>
        <c:lblOffset val="100"/>
        <c:noMultiLvlLbl val="0"/>
      </c:catAx>
      <c:valAx>
        <c:axId val="30513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3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Sheet1!$B$2:$B$7</c:f>
              <c:numCache>
                <c:formatCode>General</c:formatCode>
                <c:ptCount val="6"/>
                <c:pt idx="0">
                  <c:v>150951</c:v>
                </c:pt>
                <c:pt idx="1">
                  <c:v>151086</c:v>
                </c:pt>
                <c:pt idx="2">
                  <c:v>151194</c:v>
                </c:pt>
                <c:pt idx="3">
                  <c:v>151282</c:v>
                </c:pt>
                <c:pt idx="4">
                  <c:v>151348</c:v>
                </c:pt>
                <c:pt idx="5">
                  <c:v>151486</c:v>
                </c:pt>
              </c:numCache>
            </c:numRef>
          </c:val>
          <c:smooth val="0"/>
          <c:extLst>
            <c:ext xmlns:c16="http://schemas.microsoft.com/office/drawing/2014/chart" uri="{C3380CC4-5D6E-409C-BE32-E72D297353CC}">
              <c16:uniqueId val="{00000000-67EB-4F89-B039-DCC9CC6C412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Sheet1!$C$2:$C$7</c:f>
              <c:numCache>
                <c:formatCode>General</c:formatCode>
                <c:ptCount val="6"/>
                <c:pt idx="0">
                  <c:v>141999</c:v>
                </c:pt>
                <c:pt idx="1">
                  <c:v>142183</c:v>
                </c:pt>
                <c:pt idx="2">
                  <c:v>142348</c:v>
                </c:pt>
                <c:pt idx="3">
                  <c:v>142519</c:v>
                </c:pt>
                <c:pt idx="4">
                  <c:v>142706</c:v>
                </c:pt>
                <c:pt idx="5">
                  <c:v>142895</c:v>
                </c:pt>
              </c:numCache>
            </c:numRef>
          </c:val>
          <c:smooth val="0"/>
          <c:extLst>
            <c:ext xmlns:c16="http://schemas.microsoft.com/office/drawing/2014/chart" uri="{C3380CC4-5D6E-409C-BE32-E72D297353CC}">
              <c16:uniqueId val="{00000001-67EB-4F89-B039-DCC9CC6C412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Sheet1!$D$2:$D$7</c:f>
              <c:numCache>
                <c:formatCode>General</c:formatCode>
                <c:ptCount val="6"/>
                <c:pt idx="0">
                  <c:v>36619</c:v>
                </c:pt>
                <c:pt idx="1">
                  <c:v>36642</c:v>
                </c:pt>
                <c:pt idx="2">
                  <c:v>36666</c:v>
                </c:pt>
                <c:pt idx="3">
                  <c:v>36707</c:v>
                </c:pt>
                <c:pt idx="4">
                  <c:v>36745</c:v>
                </c:pt>
                <c:pt idx="5">
                  <c:v>36771</c:v>
                </c:pt>
              </c:numCache>
            </c:numRef>
          </c:val>
          <c:smooth val="0"/>
          <c:extLst>
            <c:ext xmlns:c16="http://schemas.microsoft.com/office/drawing/2014/chart" uri="{C3380CC4-5D6E-409C-BE32-E72D297353CC}">
              <c16:uniqueId val="{00000002-67EB-4F89-B039-DCC9CC6C412E}"/>
            </c:ext>
          </c:extLst>
        </c:ser>
        <c:dLbls>
          <c:showLegendKey val="0"/>
          <c:showVal val="0"/>
          <c:showCatName val="0"/>
          <c:showSerName val="0"/>
          <c:showPercent val="0"/>
          <c:showBubbleSize val="0"/>
        </c:dLbls>
        <c:smooth val="0"/>
        <c:axId val="309717400"/>
        <c:axId val="309716088"/>
      </c:lineChart>
      <c:dateAx>
        <c:axId val="30971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16088"/>
        <c:crosses val="autoZero"/>
        <c:auto val="1"/>
        <c:lblOffset val="100"/>
        <c:baseTimeUnit val="days"/>
      </c:dateAx>
      <c:valAx>
        <c:axId val="30971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1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138</c:v>
                </c:pt>
                <c:pt idx="1">
                  <c:v>0</c:v>
                </c:pt>
                <c:pt idx="2">
                  <c:v>109</c:v>
                </c:pt>
                <c:pt idx="3">
                  <c:v>135</c:v>
                </c:pt>
                <c:pt idx="4">
                  <c:v>108</c:v>
                </c:pt>
                <c:pt idx="5">
                  <c:v>88</c:v>
                </c:pt>
                <c:pt idx="6">
                  <c:v>66</c:v>
                </c:pt>
              </c:numCache>
            </c:numRef>
          </c:val>
          <c:extLst>
            <c:ext xmlns:c16="http://schemas.microsoft.com/office/drawing/2014/chart" uri="{C3380CC4-5D6E-409C-BE32-E72D297353CC}">
              <c16:uniqueId val="{00000000-CF2A-49D0-ABAB-677F3F9C113B}"/>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189</c:v>
                </c:pt>
                <c:pt idx="1">
                  <c:v>0</c:v>
                </c:pt>
                <c:pt idx="2">
                  <c:v>195</c:v>
                </c:pt>
                <c:pt idx="3">
                  <c:v>184</c:v>
                </c:pt>
                <c:pt idx="4">
                  <c:v>165</c:v>
                </c:pt>
                <c:pt idx="5">
                  <c:v>171</c:v>
                </c:pt>
                <c:pt idx="6">
                  <c:v>187</c:v>
                </c:pt>
              </c:numCache>
            </c:numRef>
          </c:val>
          <c:extLst>
            <c:ext xmlns:c16="http://schemas.microsoft.com/office/drawing/2014/chart" uri="{C3380CC4-5D6E-409C-BE32-E72D297353CC}">
              <c16:uniqueId val="{00000001-CF2A-49D0-ABAB-677F3F9C113B}"/>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26</c:v>
                </c:pt>
                <c:pt idx="1">
                  <c:v>0</c:v>
                </c:pt>
                <c:pt idx="2">
                  <c:v>23</c:v>
                </c:pt>
                <c:pt idx="3">
                  <c:v>23</c:v>
                </c:pt>
                <c:pt idx="4">
                  <c:v>24</c:v>
                </c:pt>
                <c:pt idx="5">
                  <c:v>41</c:v>
                </c:pt>
                <c:pt idx="6">
                  <c:v>38</c:v>
                </c:pt>
              </c:numCache>
            </c:numRef>
          </c:val>
          <c:extLst>
            <c:ext xmlns:c16="http://schemas.microsoft.com/office/drawing/2014/chart" uri="{C3380CC4-5D6E-409C-BE32-E72D297353CC}">
              <c16:uniqueId val="{00000002-CF2A-49D0-ABAB-677F3F9C113B}"/>
            </c:ext>
          </c:extLst>
        </c:ser>
        <c:dLbls>
          <c:showLegendKey val="0"/>
          <c:showVal val="0"/>
          <c:showCatName val="0"/>
          <c:showSerName val="0"/>
          <c:showPercent val="0"/>
          <c:showBubbleSize val="0"/>
        </c:dLbls>
        <c:gapWidth val="219"/>
        <c:overlap val="-27"/>
        <c:axId val="50962912"/>
        <c:axId val="50961600"/>
      </c:barChart>
      <c:catAx>
        <c:axId val="5096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1600"/>
        <c:crosses val="autoZero"/>
        <c:auto val="1"/>
        <c:lblAlgn val="ctr"/>
        <c:lblOffset val="100"/>
        <c:noMultiLvlLbl val="0"/>
      </c:catAx>
      <c:valAx>
        <c:axId val="5096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C1C-4733-BB50-2105B3B9927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0</c:v>
                </c:pt>
                <c:pt idx="16">
                  <c:v>3</c:v>
                </c:pt>
                <c:pt idx="17">
                  <c:v>0</c:v>
                </c:pt>
                <c:pt idx="18">
                  <c:v>1</c:v>
                </c:pt>
                <c:pt idx="19">
                  <c:v>0</c:v>
                </c:pt>
                <c:pt idx="20">
                  <c:v>4</c:v>
                </c:pt>
                <c:pt idx="21">
                  <c:v>0</c:v>
                </c:pt>
                <c:pt idx="22">
                  <c:v>0</c:v>
                </c:pt>
                <c:pt idx="23">
                  <c:v>0</c:v>
                </c:pt>
              </c:numCache>
            </c:numRef>
          </c:val>
          <c:smooth val="0"/>
          <c:extLst>
            <c:ext xmlns:c16="http://schemas.microsoft.com/office/drawing/2014/chart" uri="{C3380CC4-5D6E-409C-BE32-E72D297353CC}">
              <c16:uniqueId val="{00000001-EC1C-4733-BB50-2105B3B9927C}"/>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EC1C-4733-BB50-2105B3B9927C}"/>
            </c:ext>
          </c:extLst>
        </c:ser>
        <c:dLbls>
          <c:showLegendKey val="0"/>
          <c:showVal val="0"/>
          <c:showCatName val="0"/>
          <c:showSerName val="0"/>
          <c:showPercent val="0"/>
          <c:showBubbleSize val="0"/>
        </c:dLbls>
        <c:smooth val="0"/>
        <c:axId val="50957664"/>
        <c:axId val="50959960"/>
      </c:lineChart>
      <c:catAx>
        <c:axId val="5095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9960"/>
        <c:crosses val="autoZero"/>
        <c:auto val="1"/>
        <c:lblAlgn val="ctr"/>
        <c:lblOffset val="100"/>
        <c:noMultiLvlLbl val="0"/>
      </c:catAx>
      <c:valAx>
        <c:axId val="5095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8.9962559699419201E-2</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016-427A-92E0-DBE4428387E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0.10886513365828999</c:v>
                </c:pt>
                <c:pt idx="14">
                  <c:v>0.29662822439796399</c:v>
                </c:pt>
                <c:pt idx="15">
                  <c:v>0</c:v>
                </c:pt>
                <c:pt idx="16">
                  <c:v>1.1834693562207601</c:v>
                </c:pt>
                <c:pt idx="17">
                  <c:v>0</c:v>
                </c:pt>
                <c:pt idx="18">
                  <c:v>7.30168986781666</c:v>
                </c:pt>
                <c:pt idx="19">
                  <c:v>0</c:v>
                </c:pt>
                <c:pt idx="20">
                  <c:v>0.15469384314992499</c:v>
                </c:pt>
                <c:pt idx="21">
                  <c:v>0</c:v>
                </c:pt>
                <c:pt idx="22">
                  <c:v>0</c:v>
                </c:pt>
                <c:pt idx="23">
                  <c:v>0</c:v>
                </c:pt>
              </c:numCache>
            </c:numRef>
          </c:val>
          <c:smooth val="0"/>
          <c:extLst>
            <c:ext xmlns:c16="http://schemas.microsoft.com/office/drawing/2014/chart" uri="{C3380CC4-5D6E-409C-BE32-E72D297353CC}">
              <c16:uniqueId val="{00000001-E016-427A-92E0-DBE4428387E2}"/>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0.31074524341710702</c:v>
                </c:pt>
                <c:pt idx="18">
                  <c:v>0.35435861091424498</c:v>
                </c:pt>
                <c:pt idx="19">
                  <c:v>0</c:v>
                </c:pt>
                <c:pt idx="20">
                  <c:v>0</c:v>
                </c:pt>
                <c:pt idx="21">
                  <c:v>0.31892274982282098</c:v>
                </c:pt>
                <c:pt idx="22">
                  <c:v>0</c:v>
                </c:pt>
                <c:pt idx="23">
                  <c:v>0</c:v>
                </c:pt>
              </c:numCache>
            </c:numRef>
          </c:val>
          <c:smooth val="0"/>
          <c:extLst>
            <c:ext xmlns:c16="http://schemas.microsoft.com/office/drawing/2014/chart" uri="{C3380CC4-5D6E-409C-BE32-E72D297353CC}">
              <c16:uniqueId val="{00000002-E016-427A-92E0-DBE4428387E2}"/>
            </c:ext>
          </c:extLst>
        </c:ser>
        <c:dLbls>
          <c:showLegendKey val="0"/>
          <c:showVal val="0"/>
          <c:showCatName val="0"/>
          <c:showSerName val="0"/>
          <c:showPercent val="0"/>
          <c:showBubbleSize val="0"/>
        </c:dLbls>
        <c:smooth val="0"/>
        <c:axId val="311613568"/>
        <c:axId val="311607664"/>
      </c:lineChart>
      <c:catAx>
        <c:axId val="31161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7664"/>
        <c:crosses val="autoZero"/>
        <c:auto val="1"/>
        <c:lblAlgn val="ctr"/>
        <c:lblOffset val="100"/>
        <c:noMultiLvlLbl val="0"/>
      </c:catAx>
      <c:valAx>
        <c:axId val="31160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1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0-8A71-47F1-96C0-BC4D4DE48657}"/>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2</c:v>
                </c:pt>
                <c:pt idx="3">
                  <c:v>4</c:v>
                </c:pt>
                <c:pt idx="4">
                  <c:v>3</c:v>
                </c:pt>
                <c:pt idx="5">
                  <c:v>0</c:v>
                </c:pt>
                <c:pt idx="6">
                  <c:v>1</c:v>
                </c:pt>
              </c:numCache>
            </c:numRef>
          </c:val>
          <c:extLst>
            <c:ext xmlns:c16="http://schemas.microsoft.com/office/drawing/2014/chart" uri="{C3380CC4-5D6E-409C-BE32-E72D297353CC}">
              <c16:uniqueId val="{00000001-8A71-47F1-96C0-BC4D4DE48657}"/>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0</c:v>
                </c:pt>
                <c:pt idx="4">
                  <c:v>1</c:v>
                </c:pt>
                <c:pt idx="5">
                  <c:v>0</c:v>
                </c:pt>
                <c:pt idx="6">
                  <c:v>1</c:v>
                </c:pt>
              </c:numCache>
            </c:numRef>
          </c:val>
          <c:extLst>
            <c:ext xmlns:c16="http://schemas.microsoft.com/office/drawing/2014/chart" uri="{C3380CC4-5D6E-409C-BE32-E72D297353CC}">
              <c16:uniqueId val="{00000002-8A71-47F1-96C0-BC4D4DE48657}"/>
            </c:ext>
          </c:extLst>
        </c:ser>
        <c:dLbls>
          <c:showLegendKey val="0"/>
          <c:showVal val="0"/>
          <c:showCatName val="0"/>
          <c:showSerName val="0"/>
          <c:showPercent val="0"/>
          <c:showBubbleSize val="0"/>
        </c:dLbls>
        <c:gapWidth val="219"/>
        <c:overlap val="-27"/>
        <c:axId val="311608320"/>
        <c:axId val="311608648"/>
      </c:barChart>
      <c:catAx>
        <c:axId val="311608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8648"/>
        <c:crosses val="autoZero"/>
        <c:auto val="1"/>
        <c:lblAlgn val="ctr"/>
        <c:lblOffset val="100"/>
        <c:noMultiLvlLbl val="0"/>
      </c:catAx>
      <c:valAx>
        <c:axId val="31160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c:v>
                </c:pt>
                <c:pt idx="4">
                  <c:v>8.9936383234800105E-2</c:v>
                </c:pt>
              </c:numCache>
            </c:numRef>
          </c:val>
          <c:extLst>
            <c:ext xmlns:c16="http://schemas.microsoft.com/office/drawing/2014/chart" uri="{C3380CC4-5D6E-409C-BE32-E72D297353CC}">
              <c16:uniqueId val="{00000000-40E6-43E9-A208-D0BD4AF14B6A}"/>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0.35100774323081602</c:v>
                </c:pt>
                <c:pt idx="1">
                  <c:v>0</c:v>
                </c:pt>
                <c:pt idx="2">
                  <c:v>0.102143253280167</c:v>
                </c:pt>
                <c:pt idx="3">
                  <c:v>0.90770602399488898</c:v>
                </c:pt>
                <c:pt idx="4">
                  <c:v>0.20943462012771999</c:v>
                </c:pt>
                <c:pt idx="6">
                  <c:v>7.2981529972551202</c:v>
                </c:pt>
              </c:numCache>
            </c:numRef>
          </c:val>
          <c:extLst>
            <c:ext xmlns:c16="http://schemas.microsoft.com/office/drawing/2014/chart" uri="{C3380CC4-5D6E-409C-BE32-E72D297353CC}">
              <c16:uniqueId val="{00000001-40E6-43E9-A208-D0BD4AF14B6A}"/>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0.31066902847799399</c:v>
                </c:pt>
                <c:pt idx="1">
                  <c:v>0</c:v>
                </c:pt>
                <c:pt idx="4">
                  <c:v>0.31884452922741502</c:v>
                </c:pt>
                <c:pt idx="6">
                  <c:v>0.35427169914157203</c:v>
                </c:pt>
              </c:numCache>
            </c:numRef>
          </c:val>
          <c:extLst>
            <c:ext xmlns:c16="http://schemas.microsoft.com/office/drawing/2014/chart" uri="{C3380CC4-5D6E-409C-BE32-E72D297353CC}">
              <c16:uniqueId val="{00000002-40E6-43E9-A208-D0BD4AF14B6A}"/>
            </c:ext>
          </c:extLst>
        </c:ser>
        <c:dLbls>
          <c:showLegendKey val="0"/>
          <c:showVal val="0"/>
          <c:showCatName val="0"/>
          <c:showSerName val="0"/>
          <c:showPercent val="0"/>
          <c:showBubbleSize val="0"/>
        </c:dLbls>
        <c:gapWidth val="219"/>
        <c:overlap val="-27"/>
        <c:axId val="311604384"/>
        <c:axId val="311609632"/>
      </c:barChart>
      <c:catAx>
        <c:axId val="31160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9632"/>
        <c:crosses val="autoZero"/>
        <c:auto val="1"/>
        <c:lblAlgn val="ctr"/>
        <c:lblOffset val="100"/>
        <c:noMultiLvlLbl val="0"/>
      </c:catAx>
      <c:valAx>
        <c:axId val="31160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hondamotosargentina</c:v>
                </c:pt>
                <c:pt idx="1">
                  <c:v>yamahamotorarg</c:v>
                </c:pt>
                <c:pt idx="2">
                  <c:v>bajajarg</c:v>
                </c:pt>
              </c:strCache>
            </c:strRef>
          </c:cat>
          <c:val>
            <c:numRef>
              <c:f>Sheet1!$B$2:$B$4</c:f>
              <c:numCache>
                <c:formatCode>General</c:formatCode>
                <c:ptCount val="3"/>
                <c:pt idx="0">
                  <c:v>0</c:v>
                </c:pt>
                <c:pt idx="1">
                  <c:v>6326</c:v>
                </c:pt>
                <c:pt idx="2">
                  <c:v>0</c:v>
                </c:pt>
              </c:numCache>
            </c:numRef>
          </c:val>
          <c:extLst>
            <c:ext xmlns:c16="http://schemas.microsoft.com/office/drawing/2014/chart" uri="{C3380CC4-5D6E-409C-BE32-E72D297353CC}">
              <c16:uniqueId val="{00000000-5C44-4D39-AB34-1591DCF4F572}"/>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hondamotosargentina</c:v>
                </c:pt>
                <c:pt idx="1">
                  <c:v>yamahamotorarg</c:v>
                </c:pt>
                <c:pt idx="2">
                  <c:v>bajajarg</c:v>
                </c:pt>
              </c:strCache>
            </c:strRef>
          </c:cat>
          <c:val>
            <c:numRef>
              <c:f>Sheet1!$C$2:$C$4</c:f>
              <c:numCache>
                <c:formatCode>General</c:formatCode>
                <c:ptCount val="3"/>
                <c:pt idx="0">
                  <c:v>136</c:v>
                </c:pt>
                <c:pt idx="1">
                  <c:v>11070</c:v>
                </c:pt>
                <c:pt idx="2">
                  <c:v>0</c:v>
                </c:pt>
              </c:numCache>
            </c:numRef>
          </c:val>
          <c:extLst>
            <c:ext xmlns:c16="http://schemas.microsoft.com/office/drawing/2014/chart" uri="{C3380CC4-5D6E-409C-BE32-E72D297353CC}">
              <c16:uniqueId val="{00000001-5C44-4D39-AB34-1591DCF4F572}"/>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hondamotosargentina</c:v>
                </c:pt>
                <c:pt idx="1">
                  <c:v>yamahamotorarg</c:v>
                </c:pt>
                <c:pt idx="2">
                  <c:v>bajajarg</c:v>
                </c:pt>
              </c:strCache>
            </c:strRef>
          </c:cat>
          <c:val>
            <c:numRef>
              <c:f>Sheet1!$D$2:$D$4</c:f>
              <c:numCache>
                <c:formatCode>General</c:formatCode>
                <c:ptCount val="3"/>
                <c:pt idx="0">
                  <c:v>0</c:v>
                </c:pt>
                <c:pt idx="1">
                  <c:v>358</c:v>
                </c:pt>
                <c:pt idx="2">
                  <c:v>361</c:v>
                </c:pt>
              </c:numCache>
            </c:numRef>
          </c:val>
          <c:extLst>
            <c:ext xmlns:c16="http://schemas.microsoft.com/office/drawing/2014/chart" uri="{C3380CC4-5D6E-409C-BE32-E72D297353CC}">
              <c16:uniqueId val="{00000002-5C44-4D39-AB34-1591DCF4F572}"/>
            </c:ext>
          </c:extLst>
        </c:ser>
        <c:dLbls>
          <c:showLegendKey val="0"/>
          <c:showVal val="0"/>
          <c:showCatName val="0"/>
          <c:showSerName val="0"/>
          <c:showPercent val="0"/>
          <c:showBubbleSize val="0"/>
        </c:dLbls>
        <c:gapWidth val="150"/>
        <c:overlap val="100"/>
        <c:axId val="311616192"/>
        <c:axId val="311616848"/>
      </c:barChart>
      <c:catAx>
        <c:axId val="31161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16848"/>
        <c:crosses val="autoZero"/>
        <c:auto val="1"/>
        <c:lblAlgn val="ctr"/>
        <c:lblOffset val="100"/>
        <c:noMultiLvlLbl val="0"/>
      </c:catAx>
      <c:valAx>
        <c:axId val="311616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1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Video</c:v>
                </c:pt>
                <c:pt idx="1">
                  <c:v>Carousel</c:v>
                </c:pt>
                <c:pt idx="2">
                  <c:v>Image</c:v>
                </c:pt>
              </c:strCache>
            </c:strRef>
          </c:cat>
          <c:val>
            <c:numRef>
              <c:f>Sheet1!$B$2:$B$4</c:f>
              <c:numCache>
                <c:formatCode>General</c:formatCode>
                <c:ptCount val="3"/>
                <c:pt idx="0">
                  <c:v>8.9950659417702E-2</c:v>
                </c:pt>
                <c:pt idx="1">
                  <c:v>0</c:v>
                </c:pt>
                <c:pt idx="2">
                  <c:v>0</c:v>
                </c:pt>
              </c:numCache>
            </c:numRef>
          </c:val>
          <c:extLst>
            <c:ext xmlns:c16="http://schemas.microsoft.com/office/drawing/2014/chart" uri="{C3380CC4-5D6E-409C-BE32-E72D297353CC}">
              <c16:uniqueId val="{00000000-967D-460C-91B4-C6FA56C4D712}"/>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Video</c:v>
                </c:pt>
                <c:pt idx="1">
                  <c:v>Carousel</c:v>
                </c:pt>
                <c:pt idx="2">
                  <c:v>Image</c:v>
                </c:pt>
              </c:strCache>
            </c:strRef>
          </c:cat>
          <c:val>
            <c:numRef>
              <c:f>Sheet1!$C$2:$C$4</c:f>
              <c:numCache>
                <c:formatCode>General</c:formatCode>
                <c:ptCount val="3"/>
                <c:pt idx="0">
                  <c:v>2.5861503976772999</c:v>
                </c:pt>
                <c:pt idx="1">
                  <c:v>0.12588197705166501</c:v>
                </c:pt>
                <c:pt idx="2">
                  <c:v>0.63510633706398201</c:v>
                </c:pt>
              </c:numCache>
            </c:numRef>
          </c:val>
          <c:extLst>
            <c:ext xmlns:c16="http://schemas.microsoft.com/office/drawing/2014/chart" uri="{C3380CC4-5D6E-409C-BE32-E72D297353CC}">
              <c16:uniqueId val="{00000001-967D-460C-91B4-C6FA56C4D712}"/>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Video</c:v>
                </c:pt>
                <c:pt idx="1">
                  <c:v>Carousel</c:v>
                </c:pt>
                <c:pt idx="2">
                  <c:v>Image</c:v>
                </c:pt>
              </c:strCache>
            </c:strRef>
          </c:cat>
          <c:val>
            <c:numRef>
              <c:f>Sheet1!$D$2:$D$4</c:f>
              <c:numCache>
                <c:formatCode>General</c:formatCode>
                <c:ptCount val="3"/>
                <c:pt idx="0">
                  <c:v>0</c:v>
                </c:pt>
                <c:pt idx="1">
                  <c:v>0.32763775516078703</c:v>
                </c:pt>
                <c:pt idx="2">
                  <c:v>0</c:v>
                </c:pt>
              </c:numCache>
            </c:numRef>
          </c:val>
          <c:extLst>
            <c:ext xmlns:c16="http://schemas.microsoft.com/office/drawing/2014/chart" uri="{C3380CC4-5D6E-409C-BE32-E72D297353CC}">
              <c16:uniqueId val="{00000002-967D-460C-91B4-C6FA56C4D712}"/>
            </c:ext>
          </c:extLst>
        </c:ser>
        <c:dLbls>
          <c:showLegendKey val="0"/>
          <c:showVal val="0"/>
          <c:showCatName val="0"/>
          <c:showSerName val="0"/>
          <c:showPercent val="0"/>
          <c:showBubbleSize val="0"/>
        </c:dLbls>
        <c:gapWidth val="219"/>
        <c:overlap val="-27"/>
        <c:axId val="253736920"/>
        <c:axId val="50958320"/>
      </c:barChart>
      <c:catAx>
        <c:axId val="25373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8320"/>
        <c:crosses val="autoZero"/>
        <c:auto val="1"/>
        <c:lblAlgn val="ctr"/>
        <c:lblOffset val="100"/>
        <c:noMultiLvlLbl val="0"/>
      </c:catAx>
      <c:valAx>
        <c:axId val="5095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3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Videos</c:v>
                </c:pt>
              </c:strCache>
            </c:strRef>
          </c:tx>
          <c:spPr>
            <a:solidFill>
              <a:schemeClr val="accent1"/>
            </a:solidFill>
            <a:ln>
              <a:noFill/>
            </a:ln>
            <a:effectLst/>
          </c:spPr>
          <c:invertIfNegative val="0"/>
          <c:cat>
            <c:strRef>
              <c:f>Sheet1!$A$2:$A$4</c:f>
              <c:strCache>
                <c:ptCount val="3"/>
                <c:pt idx="0">
                  <c:v>hondamotosargentina</c:v>
                </c:pt>
                <c:pt idx="1">
                  <c:v>yamahamotorarg</c:v>
                </c:pt>
                <c:pt idx="2">
                  <c:v>bajajarg</c:v>
                </c:pt>
              </c:strCache>
            </c:strRef>
          </c:cat>
          <c:val>
            <c:numRef>
              <c:f>Sheet1!$B$2:$B$4</c:f>
              <c:numCache>
                <c:formatCode>General</c:formatCode>
                <c:ptCount val="3"/>
                <c:pt idx="0">
                  <c:v>1</c:v>
                </c:pt>
                <c:pt idx="1">
                  <c:v>3</c:v>
                </c:pt>
                <c:pt idx="2">
                  <c:v>0</c:v>
                </c:pt>
              </c:numCache>
            </c:numRef>
          </c:val>
          <c:extLst>
            <c:ext xmlns:c16="http://schemas.microsoft.com/office/drawing/2014/chart" uri="{C3380CC4-5D6E-409C-BE32-E72D297353CC}">
              <c16:uniqueId val="{00000000-1535-4719-9465-597F878CAEE4}"/>
            </c:ext>
          </c:extLst>
        </c:ser>
        <c:ser>
          <c:idx val="1"/>
          <c:order val="1"/>
          <c:tx>
            <c:strRef>
              <c:f>Sheet1!$C$1</c:f>
              <c:strCache>
                <c:ptCount val="1"/>
                <c:pt idx="0">
                  <c:v>Carousels</c:v>
                </c:pt>
              </c:strCache>
            </c:strRef>
          </c:tx>
          <c:spPr>
            <a:solidFill>
              <a:schemeClr val="accent2"/>
            </a:solidFill>
            <a:ln>
              <a:noFill/>
            </a:ln>
            <a:effectLst/>
          </c:spPr>
          <c:invertIfNegative val="0"/>
          <c:cat>
            <c:strRef>
              <c:f>Sheet1!$A$2:$A$4</c:f>
              <c:strCache>
                <c:ptCount val="3"/>
                <c:pt idx="0">
                  <c:v>hondamotosargentina</c:v>
                </c:pt>
                <c:pt idx="1">
                  <c:v>yamahamotorarg</c:v>
                </c:pt>
                <c:pt idx="2">
                  <c:v>bajajarg</c:v>
                </c:pt>
              </c:strCache>
            </c:strRef>
          </c:cat>
          <c:val>
            <c:numRef>
              <c:f>Sheet1!$C$2:$C$4</c:f>
              <c:numCache>
                <c:formatCode>General</c:formatCode>
                <c:ptCount val="3"/>
                <c:pt idx="0">
                  <c:v>0</c:v>
                </c:pt>
                <c:pt idx="1">
                  <c:v>2</c:v>
                </c:pt>
                <c:pt idx="2">
                  <c:v>3</c:v>
                </c:pt>
              </c:numCache>
            </c:numRef>
          </c:val>
          <c:extLst>
            <c:ext xmlns:c16="http://schemas.microsoft.com/office/drawing/2014/chart" uri="{C3380CC4-5D6E-409C-BE32-E72D297353CC}">
              <c16:uniqueId val="{00000001-1535-4719-9465-597F878CAEE4}"/>
            </c:ext>
          </c:extLst>
        </c:ser>
        <c:ser>
          <c:idx val="2"/>
          <c:order val="2"/>
          <c:tx>
            <c:strRef>
              <c:f>Sheet1!$D$1</c:f>
              <c:strCache>
                <c:ptCount val="1"/>
                <c:pt idx="0">
                  <c:v>Images</c:v>
                </c:pt>
              </c:strCache>
            </c:strRef>
          </c:tx>
          <c:spPr>
            <a:solidFill>
              <a:schemeClr val="accent3"/>
            </a:solidFill>
            <a:ln>
              <a:noFill/>
            </a:ln>
            <a:effectLst/>
          </c:spPr>
          <c:invertIfNegative val="0"/>
          <c:cat>
            <c:strRef>
              <c:f>Sheet1!$A$2:$A$4</c:f>
              <c:strCache>
                <c:ptCount val="3"/>
                <c:pt idx="0">
                  <c:v>hondamotosargentina</c:v>
                </c:pt>
                <c:pt idx="1">
                  <c:v>yamahamotorarg</c:v>
                </c:pt>
                <c:pt idx="2">
                  <c:v>bajajarg</c:v>
                </c:pt>
              </c:strCache>
            </c:strRef>
          </c:cat>
          <c:val>
            <c:numRef>
              <c:f>Sheet1!$D$2:$D$4</c:f>
              <c:numCache>
                <c:formatCode>General</c:formatCode>
                <c:ptCount val="3"/>
                <c:pt idx="0">
                  <c:v>0</c:v>
                </c:pt>
                <c:pt idx="1">
                  <c:v>7</c:v>
                </c:pt>
                <c:pt idx="2">
                  <c:v>0</c:v>
                </c:pt>
              </c:numCache>
            </c:numRef>
          </c:val>
          <c:extLst>
            <c:ext xmlns:c16="http://schemas.microsoft.com/office/drawing/2014/chart" uri="{C3380CC4-5D6E-409C-BE32-E72D297353CC}">
              <c16:uniqueId val="{00000002-1535-4719-9465-597F878CAEE4}"/>
            </c:ext>
          </c:extLst>
        </c:ser>
        <c:dLbls>
          <c:showLegendKey val="0"/>
          <c:showVal val="0"/>
          <c:showCatName val="0"/>
          <c:showSerName val="0"/>
          <c:showPercent val="0"/>
          <c:showBubbleSize val="0"/>
        </c:dLbls>
        <c:gapWidth val="150"/>
        <c:overlap val="100"/>
        <c:axId val="311730224"/>
        <c:axId val="311731864"/>
      </c:barChart>
      <c:catAx>
        <c:axId val="31173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31864"/>
        <c:crosses val="autoZero"/>
        <c:auto val="1"/>
        <c:lblAlgn val="ctr"/>
        <c:lblOffset val="100"/>
        <c:noMultiLvlLbl val="0"/>
      </c:catAx>
      <c:valAx>
        <c:axId val="311731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3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hondamotosargentina</c:v>
                </c:pt>
                <c:pt idx="1">
                  <c:v>yamahamotorarg</c:v>
                </c:pt>
                <c:pt idx="2">
                  <c:v>bajajarg</c:v>
                </c:pt>
              </c:strCache>
            </c:strRef>
          </c:cat>
          <c:val>
            <c:numRef>
              <c:f>Sheet1!$B$2:$B$4</c:f>
              <c:numCache>
                <c:formatCode>General</c:formatCode>
                <c:ptCount val="3"/>
                <c:pt idx="0">
                  <c:v>135</c:v>
                </c:pt>
                <c:pt idx="1">
                  <c:v>17411</c:v>
                </c:pt>
                <c:pt idx="2">
                  <c:v>337</c:v>
                </c:pt>
              </c:numCache>
            </c:numRef>
          </c:val>
          <c:extLst>
            <c:ext xmlns:c16="http://schemas.microsoft.com/office/drawing/2014/chart" uri="{C3380CC4-5D6E-409C-BE32-E72D297353CC}">
              <c16:uniqueId val="{00000000-4FC4-4891-8511-988C62118963}"/>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hondamotosargentina</c:v>
                </c:pt>
                <c:pt idx="1">
                  <c:v>yamahamotorarg</c:v>
                </c:pt>
                <c:pt idx="2">
                  <c:v>bajajarg</c:v>
                </c:pt>
              </c:strCache>
            </c:strRef>
          </c:cat>
          <c:val>
            <c:numRef>
              <c:f>Sheet1!$C$2:$C$4</c:f>
              <c:numCache>
                <c:formatCode>General</c:formatCode>
                <c:ptCount val="3"/>
                <c:pt idx="0">
                  <c:v>1</c:v>
                </c:pt>
                <c:pt idx="1">
                  <c:v>343</c:v>
                </c:pt>
                <c:pt idx="2">
                  <c:v>24</c:v>
                </c:pt>
              </c:numCache>
            </c:numRef>
          </c:val>
          <c:extLst>
            <c:ext xmlns:c16="http://schemas.microsoft.com/office/drawing/2014/chart" uri="{C3380CC4-5D6E-409C-BE32-E72D297353CC}">
              <c16:uniqueId val="{00000001-4FC4-4891-8511-988C62118963}"/>
            </c:ext>
          </c:extLst>
        </c:ser>
        <c:dLbls>
          <c:showLegendKey val="0"/>
          <c:showVal val="0"/>
          <c:showCatName val="0"/>
          <c:showSerName val="0"/>
          <c:showPercent val="0"/>
          <c:showBubbleSize val="0"/>
        </c:dLbls>
        <c:gapWidth val="150"/>
        <c:overlap val="100"/>
        <c:axId val="311729568"/>
        <c:axId val="311729896"/>
      </c:barChart>
      <c:catAx>
        <c:axId val="31172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29896"/>
        <c:crosses val="autoZero"/>
        <c:auto val="1"/>
        <c:lblAlgn val="ctr"/>
        <c:lblOffset val="100"/>
        <c:noMultiLvlLbl val="0"/>
      </c:catAx>
      <c:valAx>
        <c:axId val="311729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2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3EFF-760E-4086-8B0F-426A55B48947}"/>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E209846-F2D0-45EA-9372-9D305C5824A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03546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43101-4329-4DC3-BB2D-26C55D64CB08}"/>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4F7825DB-884D-418F-9C2D-CED6F5CDA3D9}"/>
              </a:ext>
            </a:extLst>
          </p:cNvPr>
          <p:cNvGraphicFramePr>
            <a:graphicFrameLocks noGrp="1"/>
          </p:cNvGraphicFramePr>
          <p:nvPr>
            <p:ph type="tbl" sz="quarter" idx="13"/>
            <p:extLst>
              <p:ext uri="{D42A27DB-BD31-4B8C-83A1-F6EECF244321}">
                <p14:modId xmlns:p14="http://schemas.microsoft.com/office/powerpoint/2010/main" val="2998913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4219686"/>
                    </a:ext>
                  </a:extLst>
                </a:gridCol>
                <a:gridCol w="658368">
                  <a:extLst>
                    <a:ext uri="{9D8B030D-6E8A-4147-A177-3AD203B41FA5}">
                      <a16:colId xmlns:a16="http://schemas.microsoft.com/office/drawing/2014/main" val="3621843787"/>
                    </a:ext>
                  </a:extLst>
                </a:gridCol>
                <a:gridCol w="658368">
                  <a:extLst>
                    <a:ext uri="{9D8B030D-6E8A-4147-A177-3AD203B41FA5}">
                      <a16:colId xmlns:a16="http://schemas.microsoft.com/office/drawing/2014/main" val="1709789823"/>
                    </a:ext>
                  </a:extLst>
                </a:gridCol>
                <a:gridCol w="658368">
                  <a:extLst>
                    <a:ext uri="{9D8B030D-6E8A-4147-A177-3AD203B41FA5}">
                      <a16:colId xmlns:a16="http://schemas.microsoft.com/office/drawing/2014/main" val="971740430"/>
                    </a:ext>
                  </a:extLst>
                </a:gridCol>
                <a:gridCol w="658368">
                  <a:extLst>
                    <a:ext uri="{9D8B030D-6E8A-4147-A177-3AD203B41FA5}">
                      <a16:colId xmlns:a16="http://schemas.microsoft.com/office/drawing/2014/main" val="918262269"/>
                    </a:ext>
                  </a:extLst>
                </a:gridCol>
                <a:gridCol w="658368">
                  <a:extLst>
                    <a:ext uri="{9D8B030D-6E8A-4147-A177-3AD203B41FA5}">
                      <a16:colId xmlns:a16="http://schemas.microsoft.com/office/drawing/2014/main" val="3704650241"/>
                    </a:ext>
                  </a:extLst>
                </a:gridCol>
                <a:gridCol w="658368">
                  <a:extLst>
                    <a:ext uri="{9D8B030D-6E8A-4147-A177-3AD203B41FA5}">
                      <a16:colId xmlns:a16="http://schemas.microsoft.com/office/drawing/2014/main" val="3254749605"/>
                    </a:ext>
                  </a:extLst>
                </a:gridCol>
                <a:gridCol w="658368">
                  <a:extLst>
                    <a:ext uri="{9D8B030D-6E8A-4147-A177-3AD203B41FA5}">
                      <a16:colId xmlns:a16="http://schemas.microsoft.com/office/drawing/2014/main" val="235573676"/>
                    </a:ext>
                  </a:extLst>
                </a:gridCol>
                <a:gridCol w="658368">
                  <a:extLst>
                    <a:ext uri="{9D8B030D-6E8A-4147-A177-3AD203B41FA5}">
                      <a16:colId xmlns:a16="http://schemas.microsoft.com/office/drawing/2014/main" val="1214357103"/>
                    </a:ext>
                  </a:extLst>
                </a:gridCol>
                <a:gridCol w="658368">
                  <a:extLst>
                    <a:ext uri="{9D8B030D-6E8A-4147-A177-3AD203B41FA5}">
                      <a16:colId xmlns:a16="http://schemas.microsoft.com/office/drawing/2014/main" val="224673321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81714180"/>
                  </a:ext>
                </a:extLst>
              </a:tr>
              <a:tr h="370840">
                <a:tc>
                  <a:txBody>
                    <a:bodyPr/>
                    <a:lstStyle/>
                    <a:p>
                      <a:r>
                        <a:rPr lang="en-US" sz="1000"/>
                        <a:t>hondamotosargentina</a:t>
                      </a:r>
                    </a:p>
                  </a:txBody>
                  <a:tcPr/>
                </a:tc>
                <a:tc>
                  <a:txBody>
                    <a:bodyPr/>
                    <a:lstStyle/>
                    <a:p>
                      <a:r>
                        <a:rPr lang="en-US" sz="1000"/>
                        <a:t>151486</a:t>
                      </a:r>
                    </a:p>
                  </a:txBody>
                  <a:tcPr/>
                </a:tc>
                <a:tc>
                  <a:txBody>
                    <a:bodyPr/>
                    <a:lstStyle/>
                    <a:p>
                      <a:r>
                        <a:rPr lang="en-US" sz="1000"/>
                        <a:t>644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135</a:t>
                      </a:r>
                    </a:p>
                  </a:txBody>
                  <a:tcPr/>
                </a:tc>
                <a:tc>
                  <a:txBody>
                    <a:bodyPr/>
                    <a:lstStyle/>
                    <a:p>
                      <a:r>
                        <a:rPr lang="en-US" sz="1000"/>
                        <a:t>1</a:t>
                      </a:r>
                    </a:p>
                  </a:txBody>
                  <a:tcPr/>
                </a:tc>
                <a:tc>
                  <a:txBody>
                    <a:bodyPr/>
                    <a:lstStyle/>
                    <a:p>
                      <a:r>
                        <a:rPr lang="en-US" sz="1000"/>
                        <a:t>0.0900 %</a:t>
                      </a:r>
                    </a:p>
                  </a:txBody>
                  <a:tcPr/>
                </a:tc>
                <a:extLst>
                  <a:ext uri="{0D108BD9-81ED-4DB2-BD59-A6C34878D82A}">
                    <a16:rowId xmlns:a16="http://schemas.microsoft.com/office/drawing/2014/main" val="1611096061"/>
                  </a:ext>
                </a:extLst>
              </a:tr>
              <a:tr h="370840">
                <a:tc>
                  <a:txBody>
                    <a:bodyPr/>
                    <a:lstStyle/>
                    <a:p>
                      <a:r>
                        <a:rPr lang="en-US" sz="1000"/>
                        <a:t>yamahamotorarg</a:t>
                      </a:r>
                    </a:p>
                  </a:txBody>
                  <a:tcPr/>
                </a:tc>
                <a:tc>
                  <a:txBody>
                    <a:bodyPr/>
                    <a:lstStyle/>
                    <a:p>
                      <a:r>
                        <a:rPr lang="en-US" sz="1000"/>
                        <a:t>142895</a:t>
                      </a:r>
                    </a:p>
                  </a:txBody>
                  <a:tcPr/>
                </a:tc>
                <a:tc>
                  <a:txBody>
                    <a:bodyPr/>
                    <a:lstStyle/>
                    <a:p>
                      <a:r>
                        <a:rPr lang="en-US" sz="1000"/>
                        <a:t>1091</a:t>
                      </a:r>
                    </a:p>
                  </a:txBody>
                  <a:tcPr/>
                </a:tc>
                <a:tc>
                  <a:txBody>
                    <a:bodyPr/>
                    <a:lstStyle/>
                    <a:p>
                      <a:r>
                        <a:rPr lang="en-US" sz="1000"/>
                        <a:t>7</a:t>
                      </a:r>
                    </a:p>
                  </a:txBody>
                  <a:tcPr/>
                </a:tc>
                <a:tc>
                  <a:txBody>
                    <a:bodyPr/>
                    <a:lstStyle/>
                    <a:p>
                      <a:r>
                        <a:rPr lang="en-US" sz="1000"/>
                        <a:t>2</a:t>
                      </a:r>
                    </a:p>
                  </a:txBody>
                  <a:tcPr/>
                </a:tc>
                <a:tc>
                  <a:txBody>
                    <a:bodyPr/>
                    <a:lstStyle/>
                    <a:p>
                      <a:r>
                        <a:rPr lang="en-US" sz="1000"/>
                        <a:t>3</a:t>
                      </a:r>
                    </a:p>
                  </a:txBody>
                  <a:tcPr/>
                </a:tc>
                <a:tc>
                  <a:txBody>
                    <a:bodyPr/>
                    <a:lstStyle/>
                    <a:p>
                      <a:r>
                        <a:rPr lang="en-US" sz="1000"/>
                        <a:t>12</a:t>
                      </a:r>
                    </a:p>
                  </a:txBody>
                  <a:tcPr/>
                </a:tc>
                <a:tc>
                  <a:txBody>
                    <a:bodyPr/>
                    <a:lstStyle/>
                    <a:p>
                      <a:r>
                        <a:rPr lang="en-US" sz="1000"/>
                        <a:t>17411</a:t>
                      </a:r>
                    </a:p>
                  </a:txBody>
                  <a:tcPr/>
                </a:tc>
                <a:tc>
                  <a:txBody>
                    <a:bodyPr/>
                    <a:lstStyle/>
                    <a:p>
                      <a:r>
                        <a:rPr lang="en-US" sz="1000"/>
                        <a:t>343</a:t>
                      </a:r>
                    </a:p>
                  </a:txBody>
                  <a:tcPr/>
                </a:tc>
                <a:tc>
                  <a:txBody>
                    <a:bodyPr/>
                    <a:lstStyle/>
                    <a:p>
                      <a:r>
                        <a:rPr lang="en-US" sz="1000"/>
                        <a:t>1.0393 %</a:t>
                      </a:r>
                    </a:p>
                  </a:txBody>
                  <a:tcPr/>
                </a:tc>
                <a:extLst>
                  <a:ext uri="{0D108BD9-81ED-4DB2-BD59-A6C34878D82A}">
                    <a16:rowId xmlns:a16="http://schemas.microsoft.com/office/drawing/2014/main" val="3681760097"/>
                  </a:ext>
                </a:extLst>
              </a:tr>
              <a:tr h="370840">
                <a:tc>
                  <a:txBody>
                    <a:bodyPr/>
                    <a:lstStyle/>
                    <a:p>
                      <a:r>
                        <a:rPr lang="en-US" sz="1000"/>
                        <a:t>bajajarg</a:t>
                      </a:r>
                    </a:p>
                  </a:txBody>
                  <a:tcPr/>
                </a:tc>
                <a:tc>
                  <a:txBody>
                    <a:bodyPr/>
                    <a:lstStyle/>
                    <a:p>
                      <a:r>
                        <a:rPr lang="en-US" sz="1000"/>
                        <a:t>36771</a:t>
                      </a:r>
                    </a:p>
                  </a:txBody>
                  <a:tcPr/>
                </a:tc>
                <a:tc>
                  <a:txBody>
                    <a:bodyPr/>
                    <a:lstStyle/>
                    <a:p>
                      <a:r>
                        <a:rPr lang="en-US" sz="1000"/>
                        <a:t>175</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337</a:t>
                      </a:r>
                    </a:p>
                  </a:txBody>
                  <a:tcPr/>
                </a:tc>
                <a:tc>
                  <a:txBody>
                    <a:bodyPr/>
                    <a:lstStyle/>
                    <a:p>
                      <a:r>
                        <a:rPr lang="en-US" sz="1000"/>
                        <a:t>24</a:t>
                      </a:r>
                    </a:p>
                  </a:txBody>
                  <a:tcPr/>
                </a:tc>
                <a:tc>
                  <a:txBody>
                    <a:bodyPr/>
                    <a:lstStyle/>
                    <a:p>
                      <a:r>
                        <a:rPr lang="en-US" sz="1000"/>
                        <a:t>0.3280 %</a:t>
                      </a:r>
                    </a:p>
                  </a:txBody>
                  <a:tcPr/>
                </a:tc>
                <a:extLst>
                  <a:ext uri="{0D108BD9-81ED-4DB2-BD59-A6C34878D82A}">
                    <a16:rowId xmlns:a16="http://schemas.microsoft.com/office/drawing/2014/main" val="4028316402"/>
                  </a:ext>
                </a:extLst>
              </a:tr>
            </a:tbl>
          </a:graphicData>
        </a:graphic>
      </p:graphicFrame>
      <p:sp>
        <p:nvSpPr>
          <p:cNvPr id="4" name="Text Placeholder 3">
            <a:extLst>
              <a:ext uri="{FF2B5EF4-FFF2-40B4-BE49-F238E27FC236}">
                <a16:creationId xmlns:a16="http://schemas.microsoft.com/office/drawing/2014/main" id="{10230492-4985-4389-B802-733F0C851C4D}"/>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2734984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BD2A2-1B3E-4100-9C7C-C71BC730B184}"/>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CD0274A9-B46C-40B2-A7F7-F3234776D1F1}"/>
              </a:ext>
            </a:extLst>
          </p:cNvPr>
          <p:cNvGraphicFramePr>
            <a:graphicFrameLocks noGrp="1"/>
          </p:cNvGraphicFramePr>
          <p:nvPr>
            <p:ph type="chart" sz="quarter" idx="13"/>
            <p:extLst>
              <p:ext uri="{D42A27DB-BD31-4B8C-83A1-F6EECF244321}">
                <p14:modId xmlns:p14="http://schemas.microsoft.com/office/powerpoint/2010/main" val="716802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01279F-7BB5-452A-805E-F7ADDAAB0B8C}"/>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AE25771B-1705-4E3F-BC46-B41C6BB3F2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5827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C1AE1-0055-4559-BF5C-6C66C5131E31}"/>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6F9FD8B1-E526-46E5-B460-D6983D87CCF0}"/>
              </a:ext>
            </a:extLst>
          </p:cNvPr>
          <p:cNvGraphicFramePr>
            <a:graphicFrameLocks noGrp="1"/>
          </p:cNvGraphicFramePr>
          <p:nvPr>
            <p:ph type="chart" sz="quarter" idx="13"/>
            <p:extLst>
              <p:ext uri="{D42A27DB-BD31-4B8C-83A1-F6EECF244321}">
                <p14:modId xmlns:p14="http://schemas.microsoft.com/office/powerpoint/2010/main" val="3971835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2069FD-367C-4933-96E8-26E3C9D61DFA}"/>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8839A837-0AD6-4B73-88F2-977D8823EE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9402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27789-0B72-4BC7-AB0D-B9F5D78BB093}"/>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9576D7C7-D8C7-4F8D-A3F6-EBB3C3608C21}"/>
              </a:ext>
            </a:extLst>
          </p:cNvPr>
          <p:cNvGraphicFramePr>
            <a:graphicFrameLocks noGrp="1"/>
          </p:cNvGraphicFramePr>
          <p:nvPr>
            <p:ph type="chart" sz="quarter" idx="13"/>
            <p:extLst>
              <p:ext uri="{D42A27DB-BD31-4B8C-83A1-F6EECF244321}">
                <p14:modId xmlns:p14="http://schemas.microsoft.com/office/powerpoint/2010/main" val="3855541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A66BB3-5498-48CE-AC2D-610B37B29ABF}"/>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CC938CB1-6557-4797-9CC4-E5E1CB7FCA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5327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D608E-2CAD-4D2F-9547-E1BD08C79A1C}"/>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C231A88A-06A3-45B9-991F-D8954B3F7772}"/>
              </a:ext>
            </a:extLst>
          </p:cNvPr>
          <p:cNvGraphicFramePr>
            <a:graphicFrameLocks noGrp="1"/>
          </p:cNvGraphicFramePr>
          <p:nvPr>
            <p:ph type="chart" sz="quarter" idx="13"/>
            <p:extLst>
              <p:ext uri="{D42A27DB-BD31-4B8C-83A1-F6EECF244321}">
                <p14:modId xmlns:p14="http://schemas.microsoft.com/office/powerpoint/2010/main" val="1614031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BEC20-0DB6-4F43-B34F-5FF3BD4B87CE}"/>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5251EB7A-4713-4C90-8DE8-E9F97CD539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5378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55AF-6D9D-4C9D-AC43-3CA342095031}"/>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58FB9358-9820-4C27-A13C-1FB2129331D9}"/>
              </a:ext>
            </a:extLst>
          </p:cNvPr>
          <p:cNvGraphicFramePr>
            <a:graphicFrameLocks noGrp="1"/>
          </p:cNvGraphicFramePr>
          <p:nvPr>
            <p:ph type="chart" sz="quarter" idx="13"/>
            <p:extLst>
              <p:ext uri="{D42A27DB-BD31-4B8C-83A1-F6EECF244321}">
                <p14:modId xmlns:p14="http://schemas.microsoft.com/office/powerpoint/2010/main" val="781815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C58F7-DBA9-4B05-A0B6-389416AF9C6C}"/>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100EF52B-EA6D-4D09-BEA2-5068689059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2231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D7FEC-9931-42B8-A0E6-77D9668DB84F}"/>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0DF33C65-83D8-4FCC-ABE4-AF12180A6E67}"/>
              </a:ext>
            </a:extLst>
          </p:cNvPr>
          <p:cNvGraphicFramePr>
            <a:graphicFrameLocks noGrp="1"/>
          </p:cNvGraphicFramePr>
          <p:nvPr>
            <p:ph type="chart" sz="quarter" idx="13"/>
            <p:extLst>
              <p:ext uri="{D42A27DB-BD31-4B8C-83A1-F6EECF244321}">
                <p14:modId xmlns:p14="http://schemas.microsoft.com/office/powerpoint/2010/main" val="3876860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DE8B0D-C6E6-4D75-8B0E-788E6F114F1C}"/>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E0CE37AD-B3C7-4594-AEFA-F5EE84C4E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9578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40432-7A97-4B25-BBED-017DE4615E97}"/>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E5342CE9-8A6B-443E-A85F-C1A51066C6F4}"/>
              </a:ext>
            </a:extLst>
          </p:cNvPr>
          <p:cNvGraphicFramePr>
            <a:graphicFrameLocks noGrp="1"/>
          </p:cNvGraphicFramePr>
          <p:nvPr>
            <p:ph type="chart" sz="quarter" idx="13"/>
            <p:extLst>
              <p:ext uri="{D42A27DB-BD31-4B8C-83A1-F6EECF244321}">
                <p14:modId xmlns:p14="http://schemas.microsoft.com/office/powerpoint/2010/main" val="3258934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94CF2E-8EEF-4D3B-B7A2-2BAC00391E22}"/>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BE00CFF9-CCEF-40B2-A7F3-FB57D63CED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3426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4B38-497D-44CE-B537-B39565C63D45}"/>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31EA65B4-94BB-4CA4-A630-D7C7CA59E087}"/>
              </a:ext>
            </a:extLst>
          </p:cNvPr>
          <p:cNvGraphicFramePr>
            <a:graphicFrameLocks noGrp="1"/>
          </p:cNvGraphicFramePr>
          <p:nvPr>
            <p:ph type="chart" sz="quarter" idx="13"/>
            <p:extLst>
              <p:ext uri="{D42A27DB-BD31-4B8C-83A1-F6EECF244321}">
                <p14:modId xmlns:p14="http://schemas.microsoft.com/office/powerpoint/2010/main" val="2260374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B1F792-DE1F-4030-913D-C60F2EAACF7C}"/>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8D2895CF-F0D3-47B8-A466-65B311B0B6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2352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31739-3994-42AD-A0F0-5C9563F38603}"/>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4F061589-8FE0-4782-87B8-187BF0698860}"/>
              </a:ext>
            </a:extLst>
          </p:cNvPr>
          <p:cNvGraphicFramePr>
            <a:graphicFrameLocks noGrp="1"/>
          </p:cNvGraphicFramePr>
          <p:nvPr>
            <p:ph type="chart" sz="quarter" idx="13"/>
            <p:extLst>
              <p:ext uri="{D42A27DB-BD31-4B8C-83A1-F6EECF244321}">
                <p14:modId xmlns:p14="http://schemas.microsoft.com/office/powerpoint/2010/main" val="1740580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3C966-F5D5-4151-916B-F54208869DA9}"/>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DD41DF72-D885-48CE-9900-3E4BA2E8DC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4396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32579-5874-455D-9A59-E6DDD5469E1B}"/>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DB7D1316-5FD6-4EE1-B19B-5877394B4BE3}"/>
              </a:ext>
            </a:extLst>
          </p:cNvPr>
          <p:cNvGraphicFramePr>
            <a:graphicFrameLocks noGrp="1"/>
          </p:cNvGraphicFramePr>
          <p:nvPr>
            <p:ph type="chart" sz="quarter" idx="13"/>
            <p:extLst>
              <p:ext uri="{D42A27DB-BD31-4B8C-83A1-F6EECF244321}">
                <p14:modId xmlns:p14="http://schemas.microsoft.com/office/powerpoint/2010/main" val="3324866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A81068-6EE9-45C7-BD18-004FD4B05AA0}"/>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0A90BF31-46E6-4914-A429-1A0C618D60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0909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B3A2F-C213-4F38-9A85-2CFF183E7B3C}"/>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3CFDA62E-FC8A-4162-898F-E6DDE6CD4E4C}"/>
              </a:ext>
            </a:extLst>
          </p:cNvPr>
          <p:cNvGraphicFramePr>
            <a:graphicFrameLocks noGrp="1"/>
          </p:cNvGraphicFramePr>
          <p:nvPr>
            <p:ph type="chart" sz="quarter" idx="13"/>
            <p:extLst>
              <p:ext uri="{D42A27DB-BD31-4B8C-83A1-F6EECF244321}">
                <p14:modId xmlns:p14="http://schemas.microsoft.com/office/powerpoint/2010/main" val="1812707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B0B02F-58BE-45C0-B7A9-ABD46154DCD6}"/>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3F4FE7FD-8EDE-4A60-80E1-9F33643E2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9767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5A5B-4DA8-4115-A79B-15F24416EABE}"/>
              </a:ext>
            </a:extLst>
          </p:cNvPr>
          <p:cNvSpPr>
            <a:spLocks noGrp="1"/>
          </p:cNvSpPr>
          <p:nvPr>
            <p:ph type="title"/>
          </p:nvPr>
        </p:nvSpPr>
        <p:spPr/>
        <p:txBody>
          <a:bodyPr/>
          <a:lstStyle/>
          <a:p>
            <a:r>
              <a:rPr lang="en-US"/>
              <a:t>Instagram Posts Table | La Emilia - 1 of 9</a:t>
            </a:r>
          </a:p>
        </p:txBody>
      </p:sp>
      <p:graphicFrame>
        <p:nvGraphicFramePr>
          <p:cNvPr id="5" name="Table Placeholder 4">
            <a:extLst>
              <a:ext uri="{FF2B5EF4-FFF2-40B4-BE49-F238E27FC236}">
                <a16:creationId xmlns:a16="http://schemas.microsoft.com/office/drawing/2014/main" id="{F106D2AE-3186-4583-8CFD-A2DA727C6EEF}"/>
              </a:ext>
            </a:extLst>
          </p:cNvPr>
          <p:cNvGraphicFramePr>
            <a:graphicFrameLocks noGrp="1"/>
          </p:cNvGraphicFramePr>
          <p:nvPr>
            <p:ph type="tbl" sz="quarter" idx="13"/>
            <p:extLst>
              <p:ext uri="{D42A27DB-BD31-4B8C-83A1-F6EECF244321}">
                <p14:modId xmlns:p14="http://schemas.microsoft.com/office/powerpoint/2010/main" val="3036225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96846004"/>
                    </a:ext>
                  </a:extLst>
                </a:gridCol>
                <a:gridCol w="1975104">
                  <a:extLst>
                    <a:ext uri="{9D8B030D-6E8A-4147-A177-3AD203B41FA5}">
                      <a16:colId xmlns:a16="http://schemas.microsoft.com/office/drawing/2014/main" val="1376301195"/>
                    </a:ext>
                  </a:extLst>
                </a:gridCol>
                <a:gridCol w="905256">
                  <a:extLst>
                    <a:ext uri="{9D8B030D-6E8A-4147-A177-3AD203B41FA5}">
                      <a16:colId xmlns:a16="http://schemas.microsoft.com/office/drawing/2014/main" val="960399331"/>
                    </a:ext>
                  </a:extLst>
                </a:gridCol>
                <a:gridCol w="905256">
                  <a:extLst>
                    <a:ext uri="{9D8B030D-6E8A-4147-A177-3AD203B41FA5}">
                      <a16:colId xmlns:a16="http://schemas.microsoft.com/office/drawing/2014/main" val="891805896"/>
                    </a:ext>
                  </a:extLst>
                </a:gridCol>
                <a:gridCol w="905256">
                  <a:extLst>
                    <a:ext uri="{9D8B030D-6E8A-4147-A177-3AD203B41FA5}">
                      <a16:colId xmlns:a16="http://schemas.microsoft.com/office/drawing/2014/main" val="2617770528"/>
                    </a:ext>
                  </a:extLst>
                </a:gridCol>
                <a:gridCol w="905256">
                  <a:extLst>
                    <a:ext uri="{9D8B030D-6E8A-4147-A177-3AD203B41FA5}">
                      <a16:colId xmlns:a16="http://schemas.microsoft.com/office/drawing/2014/main" val="1199672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835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- 2020-11-29 18:24:28</a:t>
                      </a:r>
                      <a:r>
                        <a:rPr kumimoji="0" lang="es-ES" sz="1000" b="0" i="0" u="none" strike="noStrike" kern="1200" cap="none" spc="0" normalizeH="0" baseline="0" noProof="0">
                          <a:ln>
                            <a:noFill/>
                          </a:ln>
                          <a:solidFill>
                            <a:prstClr val="black"/>
                          </a:solidFill>
                          <a:effectLst/>
                          <a:uLnTx/>
                          <a:uFillTx/>
                          <a:latin typeface="+mn-lt"/>
                          <a:ea typeface="+mn-ea"/>
                          <a:cs typeface="+mn-cs"/>
                        </a:rPr>
                        <a:t>
 ¡El heredero y su homenaje a D10S! #diegoeterno #maradona #yamaha #messi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https://scontent.cdninstagram.com/v/t51.2885-15/e15/s480x480/128001396_834990947325937_2041756951042820210_n.jpg?_nc_ht=scontent.cdninstagram.com&amp;_nc_cat=101&amp;_nc_ohc=Vm-LB-AOk04AX_2JP2O&amp;tp=1&amp;oh=cc6d478ea9aa22d074a6f078cc431b7b&amp;oe=5FC8AF56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07781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- 2020-11-26 16:43:33</a:t>
                      </a:r>
                      <a:r>
                        <a:rPr kumimoji="0" lang="en-US" sz="1000" b="0" i="0" u="none" strike="noStrike" kern="1200" cap="none" spc="0" normalizeH="0" baseline="0" noProof="0">
                          <a:ln>
                            <a:noFill/>
                          </a:ln>
                          <a:solidFill>
                            <a:prstClr val="black"/>
                          </a:solidFill>
                          <a:effectLst/>
                          <a:uLnTx/>
                          <a:uFillTx/>
                          <a:latin typeface="+mn-lt"/>
                          <a:ea typeface="+mn-ea"/>
                          <a:cs typeface="+mn-cs"/>
                        </a:rPr>
                        <a:t>
 ¡Buen viaje Diego, gracias por todas tus alegrías!
#maradona #diegomaradona #d10s #adiosmaradona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https://scontent-iad3-1.cdninstagram.com/v/t51.2885-15/125772236_727180091258090_8885870196929077756_n.jpg?_nc_cat=110&amp;ccb=2&amp;_nc_sid=8ae9d6&amp;_nc_ohc=m-vKSaSIy2YAX89K0bJ&amp;_nc_ht=scontent-iad3-1.cdninstagram.com&amp;oh=3b52f4bc7e8e5c8c3bba9020286db87d&amp;oe=5FEBFB16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3187999"/>
                  </a:ext>
                </a:extLst>
              </a:tr>
            </a:tbl>
          </a:graphicData>
        </a:graphic>
      </p:graphicFrame>
      <p:sp>
        <p:nvSpPr>
          <p:cNvPr id="4" name="Text Placeholder 3">
            <a:extLst>
              <a:ext uri="{FF2B5EF4-FFF2-40B4-BE49-F238E27FC236}">
                <a16:creationId xmlns:a16="http://schemas.microsoft.com/office/drawing/2014/main" id="{F756F7E4-72DE-413C-BCDF-6477330F3447}"/>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1148791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CAB86-E0BF-415D-BC56-BA63003915EC}"/>
              </a:ext>
            </a:extLst>
          </p:cNvPr>
          <p:cNvSpPr>
            <a:spLocks noGrp="1"/>
          </p:cNvSpPr>
          <p:nvPr>
            <p:ph type="title"/>
          </p:nvPr>
        </p:nvSpPr>
        <p:spPr/>
        <p:txBody>
          <a:bodyPr/>
          <a:lstStyle/>
          <a:p>
            <a:r>
              <a:rPr lang="en-US"/>
              <a:t>Instagram Posts Table | La Emilia - 2 of 9</a:t>
            </a:r>
          </a:p>
        </p:txBody>
      </p:sp>
      <p:graphicFrame>
        <p:nvGraphicFramePr>
          <p:cNvPr id="5" name="Table Placeholder 4">
            <a:extLst>
              <a:ext uri="{FF2B5EF4-FFF2-40B4-BE49-F238E27FC236}">
                <a16:creationId xmlns:a16="http://schemas.microsoft.com/office/drawing/2014/main" id="{EE9F1E9F-780B-4A6F-8217-96F347CB4D53}"/>
              </a:ext>
            </a:extLst>
          </p:cNvPr>
          <p:cNvGraphicFramePr>
            <a:graphicFrameLocks noGrp="1"/>
          </p:cNvGraphicFramePr>
          <p:nvPr>
            <p:ph type="tbl" sz="quarter" idx="13"/>
            <p:extLst>
              <p:ext uri="{D42A27DB-BD31-4B8C-83A1-F6EECF244321}">
                <p14:modId xmlns:p14="http://schemas.microsoft.com/office/powerpoint/2010/main" val="552322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95572238"/>
                    </a:ext>
                  </a:extLst>
                </a:gridCol>
                <a:gridCol w="1975104">
                  <a:extLst>
                    <a:ext uri="{9D8B030D-6E8A-4147-A177-3AD203B41FA5}">
                      <a16:colId xmlns:a16="http://schemas.microsoft.com/office/drawing/2014/main" val="2465818647"/>
                    </a:ext>
                  </a:extLst>
                </a:gridCol>
                <a:gridCol w="905256">
                  <a:extLst>
                    <a:ext uri="{9D8B030D-6E8A-4147-A177-3AD203B41FA5}">
                      <a16:colId xmlns:a16="http://schemas.microsoft.com/office/drawing/2014/main" val="687483936"/>
                    </a:ext>
                  </a:extLst>
                </a:gridCol>
                <a:gridCol w="905256">
                  <a:extLst>
                    <a:ext uri="{9D8B030D-6E8A-4147-A177-3AD203B41FA5}">
                      <a16:colId xmlns:a16="http://schemas.microsoft.com/office/drawing/2014/main" val="2687615568"/>
                    </a:ext>
                  </a:extLst>
                </a:gridCol>
                <a:gridCol w="905256">
                  <a:extLst>
                    <a:ext uri="{9D8B030D-6E8A-4147-A177-3AD203B41FA5}">
                      <a16:colId xmlns:a16="http://schemas.microsoft.com/office/drawing/2014/main" val="4045315693"/>
                    </a:ext>
                  </a:extLst>
                </a:gridCol>
                <a:gridCol w="905256">
                  <a:extLst>
                    <a:ext uri="{9D8B030D-6E8A-4147-A177-3AD203B41FA5}">
                      <a16:colId xmlns:a16="http://schemas.microsoft.com/office/drawing/2014/main" val="498507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4060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- 2020-11-30 14:29:48</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https://scontent-iad3-1.cdninstagram.com/v/t51.2885-15/128061134_164349405395166_7111878609977160110_n.jpg?_nc_cat=104&amp;ccb=2&amp;_nc_sid=8ae9d6&amp;_nc_ohc=aWBIEm9-O5sAX-MvZ5m&amp;_nc_ht=scontent-iad3-1.cdninstagram.com&amp;oh=4cb8c639d6e43525730fbf218b94dbf6&amp;oe=5FEAE264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68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- 2020-11-27 20:00:53</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
.
#somosCaberg #cascos #cascosCaberg #Caberg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https://scontent.cdninstagram.com/v/t51.2885-15/sh0.08/e35/s640x640/127625245_3453174498106242_5116691878475545177_n.jpg?_nc_ht=scontent.cdninstagram.com&amp;_nc_cat=106&amp;_nc_ohc=hxZ07r6xXTcAX9fw9NY&amp;tp=1&amp;oh=ae03020c021026df721c6204c44fc1b8&amp;oe=5FC85DD3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98984187"/>
                  </a:ext>
                </a:extLst>
              </a:tr>
            </a:tbl>
          </a:graphicData>
        </a:graphic>
      </p:graphicFrame>
      <p:sp>
        <p:nvSpPr>
          <p:cNvPr id="4" name="Text Placeholder 3">
            <a:extLst>
              <a:ext uri="{FF2B5EF4-FFF2-40B4-BE49-F238E27FC236}">
                <a16:creationId xmlns:a16="http://schemas.microsoft.com/office/drawing/2014/main" id="{02E7E399-6379-40C1-8052-0F1A1C22BBC3}"/>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1831463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6149E-2903-47AB-B7EF-A0419A0FF0FF}"/>
              </a:ext>
            </a:extLst>
          </p:cNvPr>
          <p:cNvSpPr>
            <a:spLocks noGrp="1"/>
          </p:cNvSpPr>
          <p:nvPr>
            <p:ph type="title"/>
          </p:nvPr>
        </p:nvSpPr>
        <p:spPr/>
        <p:txBody>
          <a:bodyPr/>
          <a:lstStyle/>
          <a:p>
            <a:r>
              <a:rPr lang="en-US"/>
              <a:t>Instagram Posts Table | La Emilia - 3 of 9</a:t>
            </a:r>
          </a:p>
        </p:txBody>
      </p:sp>
      <p:graphicFrame>
        <p:nvGraphicFramePr>
          <p:cNvPr id="5" name="Table Placeholder 4">
            <a:extLst>
              <a:ext uri="{FF2B5EF4-FFF2-40B4-BE49-F238E27FC236}">
                <a16:creationId xmlns:a16="http://schemas.microsoft.com/office/drawing/2014/main" id="{89839AC1-4BB1-4CE5-A220-BCD12D80DABF}"/>
              </a:ext>
            </a:extLst>
          </p:cNvPr>
          <p:cNvGraphicFramePr>
            <a:graphicFrameLocks noGrp="1"/>
          </p:cNvGraphicFramePr>
          <p:nvPr>
            <p:ph type="tbl" sz="quarter" idx="13"/>
            <p:extLst>
              <p:ext uri="{D42A27DB-BD31-4B8C-83A1-F6EECF244321}">
                <p14:modId xmlns:p14="http://schemas.microsoft.com/office/powerpoint/2010/main" val="2027172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9481270"/>
                    </a:ext>
                  </a:extLst>
                </a:gridCol>
                <a:gridCol w="1975104">
                  <a:extLst>
                    <a:ext uri="{9D8B030D-6E8A-4147-A177-3AD203B41FA5}">
                      <a16:colId xmlns:a16="http://schemas.microsoft.com/office/drawing/2014/main" val="936602661"/>
                    </a:ext>
                  </a:extLst>
                </a:gridCol>
                <a:gridCol w="905256">
                  <a:extLst>
                    <a:ext uri="{9D8B030D-6E8A-4147-A177-3AD203B41FA5}">
                      <a16:colId xmlns:a16="http://schemas.microsoft.com/office/drawing/2014/main" val="918561492"/>
                    </a:ext>
                  </a:extLst>
                </a:gridCol>
                <a:gridCol w="905256">
                  <a:extLst>
                    <a:ext uri="{9D8B030D-6E8A-4147-A177-3AD203B41FA5}">
                      <a16:colId xmlns:a16="http://schemas.microsoft.com/office/drawing/2014/main" val="2592204784"/>
                    </a:ext>
                  </a:extLst>
                </a:gridCol>
                <a:gridCol w="905256">
                  <a:extLst>
                    <a:ext uri="{9D8B030D-6E8A-4147-A177-3AD203B41FA5}">
                      <a16:colId xmlns:a16="http://schemas.microsoft.com/office/drawing/2014/main" val="3767773313"/>
                    </a:ext>
                  </a:extLst>
                </a:gridCol>
                <a:gridCol w="905256">
                  <a:extLst>
                    <a:ext uri="{9D8B030D-6E8A-4147-A177-3AD203B41FA5}">
                      <a16:colId xmlns:a16="http://schemas.microsoft.com/office/drawing/2014/main" val="1749699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668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- 2020-11-29 18:20:27</a:t>
                      </a:r>
                      <a:r>
                        <a:rPr kumimoji="0" lang="es-ES" sz="1000" b="0" i="0" u="none" strike="noStrike" kern="1200" cap="none" spc="0" normalizeH="0" baseline="0" noProof="0">
                          <a:ln>
                            <a:noFill/>
                          </a:ln>
                          <a:solidFill>
                            <a:prstClr val="black"/>
                          </a:solidFill>
                          <a:effectLst/>
                          <a:uLnTx/>
                          <a:uFillTx/>
                          <a:latin typeface="+mn-lt"/>
                          <a:ea typeface="+mn-ea"/>
                          <a:cs typeface="+mn-cs"/>
                        </a:rPr>
                        <a:t>
 Para que tu Bajaj siga siendo una Bajaj te recomendamos nuestra completa línea de repuestos originales. 
Los identificás por la etiqueta rosa.
Encontralos en nuestra red oficial de concesionarios. 
Bajaj, sabia decisión
#BajajArgentina #RepuestosBajaj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https://scontent-iad3-1.cdninstagram.com/v/t51.2885-15/128427172_125095116054007_1764370406056776844_n.jpg?_nc_cat=105&amp;ccb=2&amp;_nc_sid=8ae9d6&amp;_nc_ohc=yxQu_uWMdj4AX_ngCdS&amp;_nc_ht=scontent-iad3-1.cdninstagram.com&amp;oh=7b6d35588edbd3a0db9e923824520f8f&amp;oe=5FEB8E6D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9976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- 2020-11-27 21:49:56</a:t>
                      </a:r>
                      <a:r>
                        <a:rPr kumimoji="0" lang="es-ES" sz="1000" b="0" i="0" u="none" strike="noStrike" kern="1200" cap="none" spc="0" normalizeH="0" baseline="0" noProof="0">
                          <a:ln>
                            <a:noFill/>
                          </a:ln>
                          <a:solidFill>
                            <a:prstClr val="black"/>
                          </a:solidFill>
                          <a:effectLst/>
                          <a:uLnTx/>
                          <a:uFillTx/>
                          <a:latin typeface="+mn-lt"/>
                          <a:ea typeface="+mn-ea"/>
                          <a:cs typeface="+mn-cs"/>
                        </a:rPr>
                        <a:t>
 Para que tu Bajaj siga siendo una Bajaj te recomendamos nuestra completa línea de repuestos originales. 
Los identificás por la etiqueta rosa.
Encontralos en nuestra red oficial de concesionarios. 
Bajaj, sabia decisión
#BajajArgentina #RepuestosBajaj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127642889_414143549960978_1515914021449475467_n.jpg?_nc_cat=109&amp;ccb=2&amp;_nc_sid=8ae9d6&amp;_nc_ohc=fGaslIHTVF8AX-5aT4H&amp;_nc_ht=scontent-iad3-1.cdninstagram.com&amp;oh=9167ac3c26023c6c0b920d08b2bc0e32&amp;oe=5FEBF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91209018"/>
                  </a:ext>
                </a:extLst>
              </a:tr>
            </a:tbl>
          </a:graphicData>
        </a:graphic>
      </p:graphicFrame>
      <p:sp>
        <p:nvSpPr>
          <p:cNvPr id="4" name="Text Placeholder 3">
            <a:extLst>
              <a:ext uri="{FF2B5EF4-FFF2-40B4-BE49-F238E27FC236}">
                <a16:creationId xmlns:a16="http://schemas.microsoft.com/office/drawing/2014/main" id="{4B7EA295-59DA-4641-A782-F03FDA085BC7}"/>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705712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572ED-7603-4A72-B275-AA4E3C0D2714}"/>
              </a:ext>
            </a:extLst>
          </p:cNvPr>
          <p:cNvSpPr>
            <a:spLocks noGrp="1"/>
          </p:cNvSpPr>
          <p:nvPr>
            <p:ph type="title"/>
          </p:nvPr>
        </p:nvSpPr>
        <p:spPr/>
        <p:txBody>
          <a:bodyPr/>
          <a:lstStyle/>
          <a:p>
            <a:r>
              <a:rPr lang="en-US"/>
              <a:t>Instagram Posts Table | La Emilia - 4 of 9</a:t>
            </a:r>
          </a:p>
        </p:txBody>
      </p:sp>
      <p:graphicFrame>
        <p:nvGraphicFramePr>
          <p:cNvPr id="5" name="Table Placeholder 4">
            <a:extLst>
              <a:ext uri="{FF2B5EF4-FFF2-40B4-BE49-F238E27FC236}">
                <a16:creationId xmlns:a16="http://schemas.microsoft.com/office/drawing/2014/main" id="{FEF51408-9E2D-4AE2-95F3-AFA856D32C1F}"/>
              </a:ext>
            </a:extLst>
          </p:cNvPr>
          <p:cNvGraphicFramePr>
            <a:graphicFrameLocks noGrp="1"/>
          </p:cNvGraphicFramePr>
          <p:nvPr>
            <p:ph type="tbl" sz="quarter" idx="13"/>
            <p:extLst>
              <p:ext uri="{D42A27DB-BD31-4B8C-83A1-F6EECF244321}">
                <p14:modId xmlns:p14="http://schemas.microsoft.com/office/powerpoint/2010/main" val="4255533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34207339"/>
                    </a:ext>
                  </a:extLst>
                </a:gridCol>
                <a:gridCol w="1975104">
                  <a:extLst>
                    <a:ext uri="{9D8B030D-6E8A-4147-A177-3AD203B41FA5}">
                      <a16:colId xmlns:a16="http://schemas.microsoft.com/office/drawing/2014/main" val="3377830868"/>
                    </a:ext>
                  </a:extLst>
                </a:gridCol>
                <a:gridCol w="905256">
                  <a:extLst>
                    <a:ext uri="{9D8B030D-6E8A-4147-A177-3AD203B41FA5}">
                      <a16:colId xmlns:a16="http://schemas.microsoft.com/office/drawing/2014/main" val="2129995114"/>
                    </a:ext>
                  </a:extLst>
                </a:gridCol>
                <a:gridCol w="905256">
                  <a:extLst>
                    <a:ext uri="{9D8B030D-6E8A-4147-A177-3AD203B41FA5}">
                      <a16:colId xmlns:a16="http://schemas.microsoft.com/office/drawing/2014/main" val="3568739775"/>
                    </a:ext>
                  </a:extLst>
                </a:gridCol>
                <a:gridCol w="905256">
                  <a:extLst>
                    <a:ext uri="{9D8B030D-6E8A-4147-A177-3AD203B41FA5}">
                      <a16:colId xmlns:a16="http://schemas.microsoft.com/office/drawing/2014/main" val="2854401031"/>
                    </a:ext>
                  </a:extLst>
                </a:gridCol>
                <a:gridCol w="905256">
                  <a:extLst>
                    <a:ext uri="{9D8B030D-6E8A-4147-A177-3AD203B41FA5}">
                      <a16:colId xmlns:a16="http://schemas.microsoft.com/office/drawing/2014/main" val="4215004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284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- 2020-11-30 17:21:30</a:t>
                      </a:r>
                      <a:r>
                        <a:rPr kumimoji="0" lang="es-ES" sz="1000" b="0" i="0" u="none" strike="noStrike" kern="1200" cap="none" spc="0" normalizeH="0" baseline="0" noProof="0">
                          <a:ln>
                            <a:noFill/>
                          </a:ln>
                          <a:solidFill>
                            <a:prstClr val="black"/>
                          </a:solidFill>
                          <a:effectLst/>
                          <a:uLnTx/>
                          <a:uFillTx/>
                          <a:latin typeface="+mn-lt"/>
                          <a:ea typeface="+mn-ea"/>
                          <a:cs typeface="+mn-cs"/>
                        </a:rPr>
                        <a:t>
 Para que tu Bajaj siga siendo una Bajaj te recomendamos nuestra completa línea de repuestos originales. 
Los identificás por la etiqueta rosa.
Encontralos en nuestra red oficial de concesionarios. 
Bajaj, sabia decisión
#BajajArgentina #RepuestosBajaj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128643945_3151110471783964_1870669547455155033_n.jpg?_nc_cat=105&amp;ccb=2&amp;_nc_sid=8ae9d6&amp;_nc_ohc=bWmLqzAsp_wAX_U7HTs&amp;_nc_ht=scontent-iad3-1.cdninstagram.com&amp;oh=fc46bdca0bcd23b031271a01d9188276&amp;oe=5FEA7F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577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- 2020-11-27 14:20:21</a:t>
                      </a:r>
                      <a:r>
                        <a:rPr kumimoji="0" lang="es-ES" sz="1000" b="0" i="0" u="none" strike="noStrike" kern="1200" cap="none" spc="0" normalizeH="0" baseline="0" noProof="0">
                          <a:ln>
                            <a:noFill/>
                          </a:ln>
                          <a:solidFill>
                            <a:prstClr val="black"/>
                          </a:solidFill>
                          <a:effectLst/>
                          <a:uLnTx/>
                          <a:uFillTx/>
                          <a:latin typeface="+mn-lt"/>
                          <a:ea typeface="+mn-ea"/>
                          <a:cs typeface="+mn-cs"/>
                        </a:rPr>
                        <a:t>
 Nueva Fascino 125 FI
Por su diseño y equipamiento este modelo ofrece un manejo fácil, cómodo y seguro para la ciudad, con un bajo consumo.
Conocé más y pedí cotización ahora ingresando en el link de nuestra BIO.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https://scontent-iad3-1.cdninstagram.com/v/t51.2885-15/127453358_134529955102778_4055115111264957703_n.jpg?_nc_cat=106&amp;ccb=2&amp;_nc_sid=8ae9d6&amp;_nc_ohc=FXsNw8FrsBgAX8Q1pKW&amp;_nc_ht=scontent-iad3-1.cdninstagram.com&amp;oh=db50453662dbfb006084d4f16434bce8&amp;oe=5FEA4BB3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30365346"/>
                  </a:ext>
                </a:extLst>
              </a:tr>
            </a:tbl>
          </a:graphicData>
        </a:graphic>
      </p:graphicFrame>
      <p:sp>
        <p:nvSpPr>
          <p:cNvPr id="4" name="Text Placeholder 3">
            <a:extLst>
              <a:ext uri="{FF2B5EF4-FFF2-40B4-BE49-F238E27FC236}">
                <a16:creationId xmlns:a16="http://schemas.microsoft.com/office/drawing/2014/main" id="{C2D92452-CAD1-40E9-B48E-4A417DE37C4F}"/>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110441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7A8B6-975C-4ED6-A41A-0A4251198F78}"/>
              </a:ext>
            </a:extLst>
          </p:cNvPr>
          <p:cNvSpPr>
            <a:spLocks noGrp="1"/>
          </p:cNvSpPr>
          <p:nvPr>
            <p:ph type="title"/>
          </p:nvPr>
        </p:nvSpPr>
        <p:spPr/>
        <p:txBody>
          <a:bodyPr/>
          <a:lstStyle/>
          <a:p>
            <a:r>
              <a:rPr lang="en-US"/>
              <a:t>Instagram Posts Table | La Emilia - 5 of 9</a:t>
            </a:r>
          </a:p>
        </p:txBody>
      </p:sp>
      <p:graphicFrame>
        <p:nvGraphicFramePr>
          <p:cNvPr id="5" name="Table Placeholder 4">
            <a:extLst>
              <a:ext uri="{FF2B5EF4-FFF2-40B4-BE49-F238E27FC236}">
                <a16:creationId xmlns:a16="http://schemas.microsoft.com/office/drawing/2014/main" id="{8AA5452E-914C-49F0-9EEF-D01D5EC59C47}"/>
              </a:ext>
            </a:extLst>
          </p:cNvPr>
          <p:cNvGraphicFramePr>
            <a:graphicFrameLocks noGrp="1"/>
          </p:cNvGraphicFramePr>
          <p:nvPr>
            <p:ph type="tbl" sz="quarter" idx="13"/>
            <p:extLst>
              <p:ext uri="{D42A27DB-BD31-4B8C-83A1-F6EECF244321}">
                <p14:modId xmlns:p14="http://schemas.microsoft.com/office/powerpoint/2010/main" val="1381532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45455358"/>
                    </a:ext>
                  </a:extLst>
                </a:gridCol>
                <a:gridCol w="1975104">
                  <a:extLst>
                    <a:ext uri="{9D8B030D-6E8A-4147-A177-3AD203B41FA5}">
                      <a16:colId xmlns:a16="http://schemas.microsoft.com/office/drawing/2014/main" val="110972066"/>
                    </a:ext>
                  </a:extLst>
                </a:gridCol>
                <a:gridCol w="905256">
                  <a:extLst>
                    <a:ext uri="{9D8B030D-6E8A-4147-A177-3AD203B41FA5}">
                      <a16:colId xmlns:a16="http://schemas.microsoft.com/office/drawing/2014/main" val="442722925"/>
                    </a:ext>
                  </a:extLst>
                </a:gridCol>
                <a:gridCol w="905256">
                  <a:extLst>
                    <a:ext uri="{9D8B030D-6E8A-4147-A177-3AD203B41FA5}">
                      <a16:colId xmlns:a16="http://schemas.microsoft.com/office/drawing/2014/main" val="1649582404"/>
                    </a:ext>
                  </a:extLst>
                </a:gridCol>
                <a:gridCol w="905256">
                  <a:extLst>
                    <a:ext uri="{9D8B030D-6E8A-4147-A177-3AD203B41FA5}">
                      <a16:colId xmlns:a16="http://schemas.microsoft.com/office/drawing/2014/main" val="3718061472"/>
                    </a:ext>
                  </a:extLst>
                </a:gridCol>
                <a:gridCol w="905256">
                  <a:extLst>
                    <a:ext uri="{9D8B030D-6E8A-4147-A177-3AD203B41FA5}">
                      <a16:colId xmlns:a16="http://schemas.microsoft.com/office/drawing/2014/main" val="840863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423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- 2020-11-25 13:56:37</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nueva Fascino 125 FI
Con un diseño elegante, tecnología que aporta seguridad y facilidad en el manejo, un consumo de combustible bajo y la mayor comodidad, Yamaha te ofrece la mejor solución para tu movilidad.
Conocela y pedí tu cotización ahora ingresando en el link de nuestra BIO.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127013435_105035881384400_5819638339090088551_n.jpg?_nc_cat=110&amp;ccb=2&amp;_nc_sid=8ae9d6&amp;_nc_ohc=hs1liBT2yd0AX-d1ht9&amp;_nc_ht=scontent-iad3-1.cdninstagram.com&amp;oh=4b8b6f1169ad9be3dd9b2211bdaae653&amp;oe=5FED817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7230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- 2020-11-25 20:02:07</a:t>
                      </a:r>
                      <a:r>
                        <a:rPr kumimoji="0" lang="es-ES" sz="1000" b="0" i="0" u="none" strike="noStrike" kern="1200" cap="none" spc="0" normalizeH="0" baseline="0" noProof="0">
                          <a:ln>
                            <a:noFill/>
                          </a:ln>
                          <a:solidFill>
                            <a:prstClr val="black"/>
                          </a:solidFill>
                          <a:effectLst/>
                          <a:uLnTx/>
                          <a:uFillTx/>
                          <a:latin typeface="+mn-lt"/>
                          <a:ea typeface="+mn-ea"/>
                          <a:cs typeface="+mn-cs"/>
                        </a:rPr>
                        <a:t>
 Yamalube: el componente líquido para motores, desarrollado exclusivamente para tu Yamaha. Encontrá el ideal para la tuya en el link de nuestra BIO.
.
.
#yamaha #yamalube #lubricantes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https://scontent-iad3-1.cdninstagram.com/v/t51.2885-15/127092169_193702612429429_5309642429189767681_n.jpg?_nc_cat=101&amp;ccb=2&amp;_nc_sid=8ae9d6&amp;_nc_ohc=UNb3gVj2KpEAX9oIVAr&amp;_nc_ht=scontent-iad3-1.cdninstagram.com&amp;oh=aedbaaf48e03ce0ef4d0049ed5a28e73&amp;oe=5FEB8869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255762"/>
                  </a:ext>
                </a:extLst>
              </a:tr>
            </a:tbl>
          </a:graphicData>
        </a:graphic>
      </p:graphicFrame>
      <p:sp>
        <p:nvSpPr>
          <p:cNvPr id="4" name="Text Placeholder 3">
            <a:extLst>
              <a:ext uri="{FF2B5EF4-FFF2-40B4-BE49-F238E27FC236}">
                <a16:creationId xmlns:a16="http://schemas.microsoft.com/office/drawing/2014/main" id="{32892543-62DC-4F60-8994-6B47730F6813}"/>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135304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186D-CCED-446B-8EFD-7F9D1DBC9938}"/>
              </a:ext>
            </a:extLst>
          </p:cNvPr>
          <p:cNvSpPr>
            <a:spLocks noGrp="1"/>
          </p:cNvSpPr>
          <p:nvPr>
            <p:ph type="title"/>
          </p:nvPr>
        </p:nvSpPr>
        <p:spPr/>
        <p:txBody>
          <a:bodyPr/>
          <a:lstStyle/>
          <a:p>
            <a:r>
              <a:rPr lang="en-US"/>
              <a:t>Instagram Posts Table | La Emilia - 6 of 9</a:t>
            </a:r>
          </a:p>
        </p:txBody>
      </p:sp>
      <p:graphicFrame>
        <p:nvGraphicFramePr>
          <p:cNvPr id="5" name="Table Placeholder 4">
            <a:extLst>
              <a:ext uri="{FF2B5EF4-FFF2-40B4-BE49-F238E27FC236}">
                <a16:creationId xmlns:a16="http://schemas.microsoft.com/office/drawing/2014/main" id="{5D3948D1-8D52-4B40-A0D2-65BDB1DB34A2}"/>
              </a:ext>
            </a:extLst>
          </p:cNvPr>
          <p:cNvGraphicFramePr>
            <a:graphicFrameLocks noGrp="1"/>
          </p:cNvGraphicFramePr>
          <p:nvPr>
            <p:ph type="tbl" sz="quarter" idx="13"/>
            <p:extLst>
              <p:ext uri="{D42A27DB-BD31-4B8C-83A1-F6EECF244321}">
                <p14:modId xmlns:p14="http://schemas.microsoft.com/office/powerpoint/2010/main" val="2941678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86266750"/>
                    </a:ext>
                  </a:extLst>
                </a:gridCol>
                <a:gridCol w="1975104">
                  <a:extLst>
                    <a:ext uri="{9D8B030D-6E8A-4147-A177-3AD203B41FA5}">
                      <a16:colId xmlns:a16="http://schemas.microsoft.com/office/drawing/2014/main" val="3893749618"/>
                    </a:ext>
                  </a:extLst>
                </a:gridCol>
                <a:gridCol w="905256">
                  <a:extLst>
                    <a:ext uri="{9D8B030D-6E8A-4147-A177-3AD203B41FA5}">
                      <a16:colId xmlns:a16="http://schemas.microsoft.com/office/drawing/2014/main" val="2582507039"/>
                    </a:ext>
                  </a:extLst>
                </a:gridCol>
                <a:gridCol w="905256">
                  <a:extLst>
                    <a:ext uri="{9D8B030D-6E8A-4147-A177-3AD203B41FA5}">
                      <a16:colId xmlns:a16="http://schemas.microsoft.com/office/drawing/2014/main" val="1450965064"/>
                    </a:ext>
                  </a:extLst>
                </a:gridCol>
                <a:gridCol w="905256">
                  <a:extLst>
                    <a:ext uri="{9D8B030D-6E8A-4147-A177-3AD203B41FA5}">
                      <a16:colId xmlns:a16="http://schemas.microsoft.com/office/drawing/2014/main" val="3454968686"/>
                    </a:ext>
                  </a:extLst>
                </a:gridCol>
                <a:gridCol w="905256">
                  <a:extLst>
                    <a:ext uri="{9D8B030D-6E8A-4147-A177-3AD203B41FA5}">
                      <a16:colId xmlns:a16="http://schemas.microsoft.com/office/drawing/2014/main" val="2684131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915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- 2020-11-26 14:02:53</a:t>
                      </a:r>
                      <a:r>
                        <a:rPr kumimoji="0" lang="es-ES" sz="1000" b="0" i="0" u="none" strike="noStrike" kern="1200" cap="none" spc="0" normalizeH="0" baseline="0" noProof="0">
                          <a:ln>
                            <a:noFill/>
                          </a:ln>
                          <a:solidFill>
                            <a:prstClr val="black"/>
                          </a:solidFill>
                          <a:effectLst/>
                          <a:uLnTx/>
                          <a:uFillTx/>
                          <a:latin typeface="+mn-lt"/>
                          <a:ea typeface="+mn-ea"/>
                          <a:cs typeface="+mn-cs"/>
                        </a:rPr>
                        <a:t>
 Presentamos la nueva Fascino 125 FI
Elegante, segura y fácil de manejar, con un consumo de combustible bajo y la mayor comodidad, La mejor solución para tu movilidad.
Conocela y pedí tu cotización ahora ingresando en el link de nuestra BIO.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https://scontent-iad3-1.cdninstagram.com/v/t51.2885-15/127398014_814047029449540_365075168995351324_n.jpg?_nc_cat=105&amp;ccb=2&amp;_nc_sid=8ae9d6&amp;_nc_ohc=df87EvpBAOoAX_80QKu&amp;_nc_ht=scontent-iad3-1.cdninstagram.com&amp;oh=50233c651a657ccf009f97c39f59786d&amp;oe=5FED2692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8208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- 2020-11-27 14:00:49</a:t>
                      </a:r>
                      <a:r>
                        <a:rPr kumimoji="0" lang="es-ES" sz="1000" b="0" i="0" u="none" strike="noStrike" kern="1200" cap="none" spc="0" normalizeH="0" baseline="0" noProof="0">
                          <a:ln>
                            <a:noFill/>
                          </a:ln>
                          <a:solidFill>
                            <a:prstClr val="black"/>
                          </a:solidFill>
                          <a:effectLst/>
                          <a:uLnTx/>
                          <a:uFillTx/>
                          <a:latin typeface="+mn-lt"/>
                          <a:ea typeface="+mn-ea"/>
                          <a:cs typeface="+mn-cs"/>
                        </a:rPr>
                        <a:t>
 Ingresa en nuestro link en bio y enterate todo lo que tenes que saber sobre nuestra campaña de saneamiento para tu moto Honda. 
#Honda #ThePowerOfDreams  #HondaMotosArgentina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https://scontent.cdninstagram.com/v/t51.2885-15/e15/s640x640/127659081_403943167633380_4060380888659861222_n.jpg?_nc_ht=scontent.cdninstagram.com&amp;_nc_cat=100&amp;_nc_ohc=ZRrVEhMOSEoAX9i-wAC&amp;tp=1&amp;oh=d91c59c6b38647643ba1339a9bf90b40&amp;oe=5FC83CD9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21391317"/>
                  </a:ext>
                </a:extLst>
              </a:tr>
            </a:tbl>
          </a:graphicData>
        </a:graphic>
      </p:graphicFrame>
      <p:sp>
        <p:nvSpPr>
          <p:cNvPr id="4" name="Text Placeholder 3">
            <a:extLst>
              <a:ext uri="{FF2B5EF4-FFF2-40B4-BE49-F238E27FC236}">
                <a16:creationId xmlns:a16="http://schemas.microsoft.com/office/drawing/2014/main" id="{329F2C76-E2C1-47E4-BB8E-8E7A4D49C60B}"/>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61066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CAD0-6C11-4C93-8E29-C3497D5E7683}"/>
              </a:ext>
            </a:extLst>
          </p:cNvPr>
          <p:cNvSpPr>
            <a:spLocks noGrp="1"/>
          </p:cNvSpPr>
          <p:nvPr>
            <p:ph type="title"/>
          </p:nvPr>
        </p:nvSpPr>
        <p:spPr/>
        <p:txBody>
          <a:bodyPr/>
          <a:lstStyle/>
          <a:p>
            <a:r>
              <a:rPr lang="en-US"/>
              <a:t>Instagram Posts Table | La Emilia - 7 of 9</a:t>
            </a:r>
          </a:p>
        </p:txBody>
      </p:sp>
      <p:graphicFrame>
        <p:nvGraphicFramePr>
          <p:cNvPr id="5" name="Table Placeholder 4">
            <a:extLst>
              <a:ext uri="{FF2B5EF4-FFF2-40B4-BE49-F238E27FC236}">
                <a16:creationId xmlns:a16="http://schemas.microsoft.com/office/drawing/2014/main" id="{BC11955D-B681-4A60-B7ED-74B19717EB83}"/>
              </a:ext>
            </a:extLst>
          </p:cNvPr>
          <p:cNvGraphicFramePr>
            <a:graphicFrameLocks noGrp="1"/>
          </p:cNvGraphicFramePr>
          <p:nvPr>
            <p:ph type="tbl" sz="quarter" idx="13"/>
            <p:extLst>
              <p:ext uri="{D42A27DB-BD31-4B8C-83A1-F6EECF244321}">
                <p14:modId xmlns:p14="http://schemas.microsoft.com/office/powerpoint/2010/main" val="2563648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80887112"/>
                    </a:ext>
                  </a:extLst>
                </a:gridCol>
                <a:gridCol w="1975104">
                  <a:extLst>
                    <a:ext uri="{9D8B030D-6E8A-4147-A177-3AD203B41FA5}">
                      <a16:colId xmlns:a16="http://schemas.microsoft.com/office/drawing/2014/main" val="240774951"/>
                    </a:ext>
                  </a:extLst>
                </a:gridCol>
                <a:gridCol w="905256">
                  <a:extLst>
                    <a:ext uri="{9D8B030D-6E8A-4147-A177-3AD203B41FA5}">
                      <a16:colId xmlns:a16="http://schemas.microsoft.com/office/drawing/2014/main" val="2493987549"/>
                    </a:ext>
                  </a:extLst>
                </a:gridCol>
                <a:gridCol w="905256">
                  <a:extLst>
                    <a:ext uri="{9D8B030D-6E8A-4147-A177-3AD203B41FA5}">
                      <a16:colId xmlns:a16="http://schemas.microsoft.com/office/drawing/2014/main" val="3700458806"/>
                    </a:ext>
                  </a:extLst>
                </a:gridCol>
                <a:gridCol w="905256">
                  <a:extLst>
                    <a:ext uri="{9D8B030D-6E8A-4147-A177-3AD203B41FA5}">
                      <a16:colId xmlns:a16="http://schemas.microsoft.com/office/drawing/2014/main" val="2569100140"/>
                    </a:ext>
                  </a:extLst>
                </a:gridCol>
                <a:gridCol w="905256">
                  <a:extLst>
                    <a:ext uri="{9D8B030D-6E8A-4147-A177-3AD203B41FA5}">
                      <a16:colId xmlns:a16="http://schemas.microsoft.com/office/drawing/2014/main" val="3148365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487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- 2020-11-26 16:04:51</a:t>
                      </a:r>
                      <a:r>
                        <a:rPr kumimoji="0" lang="es-ES" sz="1000" b="0" i="0" u="none" strike="noStrike" kern="1200" cap="none" spc="0" normalizeH="0" baseline="0" noProof="0">
                          <a:ln>
                            <a:noFill/>
                          </a:ln>
                          <a:solidFill>
                            <a:prstClr val="black"/>
                          </a:solidFill>
                          <a:effectLst/>
                          <a:uLnTx/>
                          <a:uFillTx/>
                          <a:latin typeface="+mn-lt"/>
                          <a:ea typeface="+mn-ea"/>
                          <a:cs typeface="+mn-cs"/>
                        </a:rPr>
                        <a:t>
 Conocé el precio estandarizado de tu service y dale a Tu Yamaha el mejor servicio post venta en nuestros concesionarios recomendados.
Más información en el link de nuestra BIO.
.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https://scontent-iad3-1.cdninstagram.com/v/t51.2885-15/127242239_648600755807955_7497552477939896295_n.jpg?_nc_cat=110&amp;ccb=2&amp;_nc_sid=8ae9d6&amp;_nc_ohc=xqnyIvOcwX0AX8fu2fM&amp;_nc_ht=scontent-iad3-1.cdninstagram.com&amp;oh=720dd13cc5010ae2bd55d9318e72b65b&amp;oe=5FEBABD9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588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- 2020-11-27 16:03:12</a:t>
                      </a:r>
                      <a:r>
                        <a:rPr kumimoji="0" lang="es-ES" sz="1000" b="0" i="0" u="none" strike="noStrike" kern="1200" cap="none" spc="0" normalizeH="0" baseline="0" noProof="0">
                          <a:ln>
                            <a:noFill/>
                          </a:ln>
                          <a:solidFill>
                            <a:prstClr val="black"/>
                          </a:solidFill>
                          <a:effectLst/>
                          <a:uLnTx/>
                          <a:uFillTx/>
                          <a:latin typeface="+mn-lt"/>
                          <a:ea typeface="+mn-ea"/>
                          <a:cs typeface="+mn-cs"/>
                        </a:rPr>
                        <a:t>
 Ahora vas a poder asegurar tu Yamaha 0KM y disfrutar de una asistencia Premium para cualquiera de nuestras unidades adquiridas en la Red Oficial de Concesionarios Yamaha.
Para más información te invitamos a ingresar en el link de nuestra BIO.
.
.
#Yamaha #YamahaSeguros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https://scontent-iad3-1.cdninstagram.com/v/t51.2885-15/127925906_705374603734442_7469370905604648425_n.jpg?_nc_cat=100&amp;ccb=2&amp;_nc_sid=8ae9d6&amp;_nc_ohc=ZVkt6ToAlGAAX_JEZHW&amp;_nc_ht=scontent-iad3-1.cdninstagram.com&amp;oh=6a1f3eb5f7a0c620dec77cf0b5fa14c9&amp;oe=5FEA829A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5914070"/>
                  </a:ext>
                </a:extLst>
              </a:tr>
            </a:tbl>
          </a:graphicData>
        </a:graphic>
      </p:graphicFrame>
      <p:sp>
        <p:nvSpPr>
          <p:cNvPr id="4" name="Text Placeholder 3">
            <a:extLst>
              <a:ext uri="{FF2B5EF4-FFF2-40B4-BE49-F238E27FC236}">
                <a16:creationId xmlns:a16="http://schemas.microsoft.com/office/drawing/2014/main" id="{09AB87A2-70FC-49B3-A2F6-6A322817808A}"/>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2991586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109D5-406A-4700-A7BF-E7C592B48B54}"/>
              </a:ext>
            </a:extLst>
          </p:cNvPr>
          <p:cNvSpPr>
            <a:spLocks noGrp="1"/>
          </p:cNvSpPr>
          <p:nvPr>
            <p:ph type="title"/>
          </p:nvPr>
        </p:nvSpPr>
        <p:spPr/>
        <p:txBody>
          <a:bodyPr/>
          <a:lstStyle/>
          <a:p>
            <a:r>
              <a:rPr lang="en-US"/>
              <a:t>Instagram Posts Table | La Emilia - 8 of 9</a:t>
            </a:r>
          </a:p>
        </p:txBody>
      </p:sp>
      <p:graphicFrame>
        <p:nvGraphicFramePr>
          <p:cNvPr id="5" name="Table Placeholder 4">
            <a:extLst>
              <a:ext uri="{FF2B5EF4-FFF2-40B4-BE49-F238E27FC236}">
                <a16:creationId xmlns:a16="http://schemas.microsoft.com/office/drawing/2014/main" id="{D30D0998-BDC6-438F-99E3-F8809186D300}"/>
              </a:ext>
            </a:extLst>
          </p:cNvPr>
          <p:cNvGraphicFramePr>
            <a:graphicFrameLocks noGrp="1"/>
          </p:cNvGraphicFramePr>
          <p:nvPr>
            <p:ph type="tbl" sz="quarter" idx="13"/>
            <p:extLst>
              <p:ext uri="{D42A27DB-BD31-4B8C-83A1-F6EECF244321}">
                <p14:modId xmlns:p14="http://schemas.microsoft.com/office/powerpoint/2010/main" val="2209670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243313"/>
                    </a:ext>
                  </a:extLst>
                </a:gridCol>
                <a:gridCol w="1975104">
                  <a:extLst>
                    <a:ext uri="{9D8B030D-6E8A-4147-A177-3AD203B41FA5}">
                      <a16:colId xmlns:a16="http://schemas.microsoft.com/office/drawing/2014/main" val="2623074557"/>
                    </a:ext>
                  </a:extLst>
                </a:gridCol>
                <a:gridCol w="905256">
                  <a:extLst>
                    <a:ext uri="{9D8B030D-6E8A-4147-A177-3AD203B41FA5}">
                      <a16:colId xmlns:a16="http://schemas.microsoft.com/office/drawing/2014/main" val="1771054283"/>
                    </a:ext>
                  </a:extLst>
                </a:gridCol>
                <a:gridCol w="905256">
                  <a:extLst>
                    <a:ext uri="{9D8B030D-6E8A-4147-A177-3AD203B41FA5}">
                      <a16:colId xmlns:a16="http://schemas.microsoft.com/office/drawing/2014/main" val="880762048"/>
                    </a:ext>
                  </a:extLst>
                </a:gridCol>
                <a:gridCol w="905256">
                  <a:extLst>
                    <a:ext uri="{9D8B030D-6E8A-4147-A177-3AD203B41FA5}">
                      <a16:colId xmlns:a16="http://schemas.microsoft.com/office/drawing/2014/main" val="2604048024"/>
                    </a:ext>
                  </a:extLst>
                </a:gridCol>
                <a:gridCol w="905256">
                  <a:extLst>
                    <a:ext uri="{9D8B030D-6E8A-4147-A177-3AD203B41FA5}">
                      <a16:colId xmlns:a16="http://schemas.microsoft.com/office/drawing/2014/main" val="384680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618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- 2020-11-30 20:01:52</a:t>
                      </a:r>
                      <a:r>
                        <a:rPr kumimoji="0" lang="es-ES" sz="1000" b="0" i="0" u="none" strike="noStrike" kern="1200" cap="none" spc="0" normalizeH="0" baseline="0" noProof="0">
                          <a:ln>
                            <a:noFill/>
                          </a:ln>
                          <a:solidFill>
                            <a:prstClr val="black"/>
                          </a:solidFill>
                          <a:effectLst/>
                          <a:uLnTx/>
                          <a:uFillTx/>
                          <a:latin typeface="+mn-lt"/>
                          <a:ea typeface="+mn-ea"/>
                          <a:cs typeface="+mn-cs"/>
                        </a:rPr>
                        <a:t>
 Nueva Fascino 125 FI
Con un diseño elegante, tecnología que aporta seguridad y facilidad en el manejo, un consumo de combustible bajo y la mayor comodidad, Yamaha te ofrece la mejor solución para tu movilidad.
Conocela y pedí tu cotización ahora ingresando en el link de nuestra BIO.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https://scontent-iad3-1.cdninstagram.com/v/t51.2885-15/128863213_719355205675599_7344007521646109269_n.jpg?_nc_cat=106&amp;ccb=2&amp;_nc_sid=8ae9d6&amp;_nc_ohc=9y3WzlB78XAAX9YHArH&amp;_nc_ht=scontent-iad3-1.cdninstagram.com&amp;oh=17a1a1fd6527f60d4b3c384963f69bbf&amp;oe=5FEC1AD2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3418945"/>
                  </a:ext>
                </a:extLst>
              </a:tr>
            </a:tbl>
          </a:graphicData>
        </a:graphic>
      </p:graphicFrame>
      <p:sp>
        <p:nvSpPr>
          <p:cNvPr id="4" name="Text Placeholder 3">
            <a:extLst>
              <a:ext uri="{FF2B5EF4-FFF2-40B4-BE49-F238E27FC236}">
                <a16:creationId xmlns:a16="http://schemas.microsoft.com/office/drawing/2014/main" id="{9BCF58C6-0AC6-401E-820C-D3085A2EC558}"/>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2323139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B7F20-EBC2-464A-ADA5-849E0679B87A}"/>
              </a:ext>
            </a:extLst>
          </p:cNvPr>
          <p:cNvSpPr>
            <a:spLocks noGrp="1"/>
          </p:cNvSpPr>
          <p:nvPr>
            <p:ph type="title"/>
          </p:nvPr>
        </p:nvSpPr>
        <p:spPr/>
        <p:txBody>
          <a:bodyPr/>
          <a:lstStyle/>
          <a:p>
            <a:r>
              <a:rPr lang="en-US"/>
              <a:t>Instagram Posts Table | La Emilia - 9 of 9</a:t>
            </a:r>
          </a:p>
        </p:txBody>
      </p:sp>
      <p:graphicFrame>
        <p:nvGraphicFramePr>
          <p:cNvPr id="5" name="Table Placeholder 4">
            <a:extLst>
              <a:ext uri="{FF2B5EF4-FFF2-40B4-BE49-F238E27FC236}">
                <a16:creationId xmlns:a16="http://schemas.microsoft.com/office/drawing/2014/main" id="{3B61E05F-9E48-44E0-B3C7-94E2AAD744A5}"/>
              </a:ext>
            </a:extLst>
          </p:cNvPr>
          <p:cNvGraphicFramePr>
            <a:graphicFrameLocks noGrp="1"/>
          </p:cNvGraphicFramePr>
          <p:nvPr>
            <p:ph type="tbl" sz="quarter" idx="13"/>
            <p:extLst>
              <p:ext uri="{D42A27DB-BD31-4B8C-83A1-F6EECF244321}">
                <p14:modId xmlns:p14="http://schemas.microsoft.com/office/powerpoint/2010/main" val="856677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93572767"/>
                    </a:ext>
                  </a:extLst>
                </a:gridCol>
                <a:gridCol w="1975104">
                  <a:extLst>
                    <a:ext uri="{9D8B030D-6E8A-4147-A177-3AD203B41FA5}">
                      <a16:colId xmlns:a16="http://schemas.microsoft.com/office/drawing/2014/main" val="146367562"/>
                    </a:ext>
                  </a:extLst>
                </a:gridCol>
                <a:gridCol w="905256">
                  <a:extLst>
                    <a:ext uri="{9D8B030D-6E8A-4147-A177-3AD203B41FA5}">
                      <a16:colId xmlns:a16="http://schemas.microsoft.com/office/drawing/2014/main" val="813812401"/>
                    </a:ext>
                  </a:extLst>
                </a:gridCol>
                <a:gridCol w="905256">
                  <a:extLst>
                    <a:ext uri="{9D8B030D-6E8A-4147-A177-3AD203B41FA5}">
                      <a16:colId xmlns:a16="http://schemas.microsoft.com/office/drawing/2014/main" val="2292970089"/>
                    </a:ext>
                  </a:extLst>
                </a:gridCol>
                <a:gridCol w="905256">
                  <a:extLst>
                    <a:ext uri="{9D8B030D-6E8A-4147-A177-3AD203B41FA5}">
                      <a16:colId xmlns:a16="http://schemas.microsoft.com/office/drawing/2014/main" val="3819495000"/>
                    </a:ext>
                  </a:extLst>
                </a:gridCol>
                <a:gridCol w="905256">
                  <a:extLst>
                    <a:ext uri="{9D8B030D-6E8A-4147-A177-3AD203B41FA5}">
                      <a16:colId xmlns:a16="http://schemas.microsoft.com/office/drawing/2014/main" val="3521052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494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- 2020-11-26 20:00:59</a:t>
                      </a:r>
                      <a:r>
                        <a:rPr kumimoji="0" lang="es-ES" sz="1000" b="0" i="0" u="none" strike="noStrike" kern="1200" cap="none" spc="0" normalizeH="0" baseline="0" noProof="0">
                          <a:ln>
                            <a:noFill/>
                          </a:ln>
                          <a:solidFill>
                            <a:prstClr val="black"/>
                          </a:solidFill>
                          <a:effectLst/>
                          <a:uLnTx/>
                          <a:uFillTx/>
                          <a:latin typeface="+mn-lt"/>
                          <a:ea typeface="+mn-ea"/>
                          <a:cs typeface="+mn-cs"/>
                        </a:rPr>
                        <a:t>
 ¡Tu nueva Yamaha es el transporte ideal para viajar seguro!
En Noviembre seguimos con las cuotas fijas sin interés en FZ-S Disco y ahora incorporamos los modelos FZ FI y FZ25.
Comprá en 12 cuotas sin interés y pagá la primera a los 3 meses.
Pedí cotización ingresando en el link de nuestra BIO.
.
#TransporteIdeal #ViajaSeguro #MoveteConYamaha #Ahora12
.
*Términos y condiciones: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https://scontent.cdninstagram.com/v/t51.2885-15/sh0.08/e35/s640x640/127495245_406395307217089_1624120841998034662_n.jpg?_nc_ht=scontent.cdninstagram.com&amp;_nc_cat=101&amp;_nc_ohc=RPijLqsFWcQAX97MhXS&amp;tp=1&amp;oh=f9a0a65f3397fb2d6817187b2c8abeea&amp;oe=5FC8CC0E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4268928"/>
                  </a:ext>
                </a:extLst>
              </a:tr>
            </a:tbl>
          </a:graphicData>
        </a:graphic>
      </p:graphicFrame>
      <p:sp>
        <p:nvSpPr>
          <p:cNvPr id="4" name="Text Placeholder 3">
            <a:extLst>
              <a:ext uri="{FF2B5EF4-FFF2-40B4-BE49-F238E27FC236}">
                <a16:creationId xmlns:a16="http://schemas.microsoft.com/office/drawing/2014/main" id="{9D1DBE2A-02DC-4441-9340-B02EA2FDC753}"/>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3637915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BF18E-673B-488F-BEA6-09587BBFCC38}"/>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B1F28F77-08FE-495C-83F8-D338614BBF71}"/>
              </a:ext>
            </a:extLst>
          </p:cNvPr>
          <p:cNvGraphicFramePr>
            <a:graphicFrameLocks noGrp="1"/>
          </p:cNvGraphicFramePr>
          <p:nvPr>
            <p:ph type="tbl" sz="quarter" idx="13"/>
            <p:extLst>
              <p:ext uri="{D42A27DB-BD31-4B8C-83A1-F6EECF244321}">
                <p14:modId xmlns:p14="http://schemas.microsoft.com/office/powerpoint/2010/main" val="3523446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0815008"/>
                    </a:ext>
                  </a:extLst>
                </a:gridCol>
                <a:gridCol w="1399032">
                  <a:extLst>
                    <a:ext uri="{9D8B030D-6E8A-4147-A177-3AD203B41FA5}">
                      <a16:colId xmlns:a16="http://schemas.microsoft.com/office/drawing/2014/main" val="26331077"/>
                    </a:ext>
                  </a:extLst>
                </a:gridCol>
                <a:gridCol w="1399032">
                  <a:extLst>
                    <a:ext uri="{9D8B030D-6E8A-4147-A177-3AD203B41FA5}">
                      <a16:colId xmlns:a16="http://schemas.microsoft.com/office/drawing/2014/main" val="2126701924"/>
                    </a:ext>
                  </a:extLst>
                </a:gridCol>
                <a:gridCol w="1399032">
                  <a:extLst>
                    <a:ext uri="{9D8B030D-6E8A-4147-A177-3AD203B41FA5}">
                      <a16:colId xmlns:a16="http://schemas.microsoft.com/office/drawing/2014/main" val="398182445"/>
                    </a:ext>
                  </a:extLst>
                </a:gridCol>
                <a:gridCol w="1399032">
                  <a:extLst>
                    <a:ext uri="{9D8B030D-6E8A-4147-A177-3AD203B41FA5}">
                      <a16:colId xmlns:a16="http://schemas.microsoft.com/office/drawing/2014/main" val="2864717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2391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260.33333333333</a:t>
                      </a:r>
                    </a:p>
                  </a:txBody>
                  <a:tcPr/>
                </a:tc>
                <a:extLst>
                  <a:ext uri="{0D108BD9-81ED-4DB2-BD59-A6C34878D82A}">
                    <a16:rowId xmlns:a16="http://schemas.microsoft.com/office/drawing/2014/main" val="61146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260.33333333333</a:t>
                      </a:r>
                    </a:p>
                  </a:txBody>
                  <a:tcPr/>
                </a:tc>
                <a:extLst>
                  <a:ext uri="{0D108BD9-81ED-4DB2-BD59-A6C34878D82A}">
                    <a16:rowId xmlns:a16="http://schemas.microsoft.com/office/drawing/2014/main" val="188013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260.33333333333</a:t>
                      </a:r>
                    </a:p>
                  </a:txBody>
                  <a:tcPr/>
                </a:tc>
                <a:extLst>
                  <a:ext uri="{0D108BD9-81ED-4DB2-BD59-A6C34878D82A}">
                    <a16:rowId xmlns:a16="http://schemas.microsoft.com/office/drawing/2014/main" val="607949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#YamahaScooters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234229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386700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1049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#RepuestosBajaj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120.33333333333</a:t>
                      </a:r>
                    </a:p>
                  </a:txBody>
                  <a:tcPr/>
                </a:tc>
                <a:extLst>
                  <a:ext uri="{0D108BD9-81ED-4DB2-BD59-A6C34878D82A}">
                    <a16:rowId xmlns:a16="http://schemas.microsoft.com/office/drawing/2014/main" val="148378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3547.6666666667</a:t>
                      </a:r>
                    </a:p>
                  </a:txBody>
                  <a:tcPr/>
                </a:tc>
                <a:extLst>
                  <a:ext uri="{0D108BD9-81ED-4DB2-BD59-A6C34878D82A}">
                    <a16:rowId xmlns:a16="http://schemas.microsoft.com/office/drawing/2014/main" val="268500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120.33333333333</a:t>
                      </a:r>
                    </a:p>
                  </a:txBody>
                  <a:tcPr/>
                </a:tc>
                <a:extLst>
                  <a:ext uri="{0D108BD9-81ED-4DB2-BD59-A6C34878D82A}">
                    <a16:rowId xmlns:a16="http://schemas.microsoft.com/office/drawing/2014/main" val="29101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7626.5</a:t>
                      </a:r>
                    </a:p>
                  </a:txBody>
                  <a:tcPr/>
                </a:tc>
                <a:extLst>
                  <a:ext uri="{0D108BD9-81ED-4DB2-BD59-A6C34878D82A}">
                    <a16:rowId xmlns:a16="http://schemas.microsoft.com/office/drawing/2014/main" val="979146784"/>
                  </a:ext>
                </a:extLst>
              </a:tr>
            </a:tbl>
          </a:graphicData>
        </a:graphic>
      </p:graphicFrame>
      <p:sp>
        <p:nvSpPr>
          <p:cNvPr id="4" name="Text Placeholder 3">
            <a:extLst>
              <a:ext uri="{FF2B5EF4-FFF2-40B4-BE49-F238E27FC236}">
                <a16:creationId xmlns:a16="http://schemas.microsoft.com/office/drawing/2014/main" id="{E7D9C15F-EDC6-45AD-A270-64A9CA103BCA}"/>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885517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86F01-1F25-42B2-9E4A-D246684C7A59}"/>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D43B7AB4-544D-4D95-B7BF-9397A4288752}"/>
              </a:ext>
            </a:extLst>
          </p:cNvPr>
          <p:cNvGraphicFramePr>
            <a:graphicFrameLocks noGrp="1"/>
          </p:cNvGraphicFramePr>
          <p:nvPr>
            <p:ph type="tbl" sz="quarter" idx="13"/>
            <p:extLst>
              <p:ext uri="{D42A27DB-BD31-4B8C-83A1-F6EECF244321}">
                <p14:modId xmlns:p14="http://schemas.microsoft.com/office/powerpoint/2010/main" val="291886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1474367"/>
                    </a:ext>
                  </a:extLst>
                </a:gridCol>
                <a:gridCol w="1399032">
                  <a:extLst>
                    <a:ext uri="{9D8B030D-6E8A-4147-A177-3AD203B41FA5}">
                      <a16:colId xmlns:a16="http://schemas.microsoft.com/office/drawing/2014/main" val="4191496293"/>
                    </a:ext>
                  </a:extLst>
                </a:gridCol>
                <a:gridCol w="1399032">
                  <a:extLst>
                    <a:ext uri="{9D8B030D-6E8A-4147-A177-3AD203B41FA5}">
                      <a16:colId xmlns:a16="http://schemas.microsoft.com/office/drawing/2014/main" val="2684082381"/>
                    </a:ext>
                  </a:extLst>
                </a:gridCol>
                <a:gridCol w="1399032">
                  <a:extLst>
                    <a:ext uri="{9D8B030D-6E8A-4147-A177-3AD203B41FA5}">
                      <a16:colId xmlns:a16="http://schemas.microsoft.com/office/drawing/2014/main" val="2731760240"/>
                    </a:ext>
                  </a:extLst>
                </a:gridCol>
                <a:gridCol w="1399032">
                  <a:extLst>
                    <a:ext uri="{9D8B030D-6E8A-4147-A177-3AD203B41FA5}">
                      <a16:colId xmlns:a16="http://schemas.microsoft.com/office/drawing/2014/main" val="2747657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74634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#adiosmaradona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a:t>
                      </a:r>
                    </a:p>
                  </a:txBody>
                  <a:tcPr/>
                </a:tc>
                <a:extLst>
                  <a:ext uri="{0D108BD9-81ED-4DB2-BD59-A6C34878D82A}">
                    <a16:rowId xmlns:a16="http://schemas.microsoft.com/office/drawing/2014/main" val="101546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250552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3081801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373603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268257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#YamahaSeguros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514074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#diegoeterno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10396</a:t>
                      </a:r>
                    </a:p>
                  </a:txBody>
                  <a:tcPr/>
                </a:tc>
                <a:extLst>
                  <a:ext uri="{0D108BD9-81ED-4DB2-BD59-A6C34878D82A}">
                    <a16:rowId xmlns:a16="http://schemas.microsoft.com/office/drawing/2014/main" val="4198233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427190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54121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#yamahaexperienceservice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727935127"/>
                  </a:ext>
                </a:extLst>
              </a:tr>
            </a:tbl>
          </a:graphicData>
        </a:graphic>
      </p:graphicFrame>
      <p:sp>
        <p:nvSpPr>
          <p:cNvPr id="4" name="Text Placeholder 3">
            <a:extLst>
              <a:ext uri="{FF2B5EF4-FFF2-40B4-BE49-F238E27FC236}">
                <a16:creationId xmlns:a16="http://schemas.microsoft.com/office/drawing/2014/main" id="{AACFBEE3-8F01-40A4-851D-8D1A39E49231}"/>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972016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BBFD3-AB90-47A3-9F7E-DA792C88874E}"/>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2AAFF867-CD97-4D4F-970B-2BDBE61010B1}"/>
              </a:ext>
            </a:extLst>
          </p:cNvPr>
          <p:cNvGraphicFramePr>
            <a:graphicFrameLocks noGrp="1"/>
          </p:cNvGraphicFramePr>
          <p:nvPr>
            <p:ph type="tbl" sz="quarter" idx="13"/>
            <p:extLst>
              <p:ext uri="{D42A27DB-BD31-4B8C-83A1-F6EECF244321}">
                <p14:modId xmlns:p14="http://schemas.microsoft.com/office/powerpoint/2010/main" val="2900138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02389314"/>
                    </a:ext>
                  </a:extLst>
                </a:gridCol>
                <a:gridCol w="1399032">
                  <a:extLst>
                    <a:ext uri="{9D8B030D-6E8A-4147-A177-3AD203B41FA5}">
                      <a16:colId xmlns:a16="http://schemas.microsoft.com/office/drawing/2014/main" val="3682760534"/>
                    </a:ext>
                  </a:extLst>
                </a:gridCol>
                <a:gridCol w="1399032">
                  <a:extLst>
                    <a:ext uri="{9D8B030D-6E8A-4147-A177-3AD203B41FA5}">
                      <a16:colId xmlns:a16="http://schemas.microsoft.com/office/drawing/2014/main" val="3707927482"/>
                    </a:ext>
                  </a:extLst>
                </a:gridCol>
                <a:gridCol w="1399032">
                  <a:extLst>
                    <a:ext uri="{9D8B030D-6E8A-4147-A177-3AD203B41FA5}">
                      <a16:colId xmlns:a16="http://schemas.microsoft.com/office/drawing/2014/main" val="3481122939"/>
                    </a:ext>
                  </a:extLst>
                </a:gridCol>
                <a:gridCol w="1399032">
                  <a:extLst>
                    <a:ext uri="{9D8B030D-6E8A-4147-A177-3AD203B41FA5}">
                      <a16:colId xmlns:a16="http://schemas.microsoft.com/office/drawing/2014/main" val="772525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9067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a:t>
                      </a:r>
                    </a:p>
                  </a:txBody>
                  <a:tcPr/>
                </a:tc>
                <a:extLst>
                  <a:ext uri="{0D108BD9-81ED-4DB2-BD59-A6C34878D82A}">
                    <a16:rowId xmlns:a16="http://schemas.microsoft.com/office/drawing/2014/main" val="153502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a:t>
                      </a:r>
                    </a:p>
                  </a:txBody>
                  <a:tcPr/>
                </a:tc>
                <a:extLst>
                  <a:ext uri="{0D108BD9-81ED-4DB2-BD59-A6C34878D82A}">
                    <a16:rowId xmlns:a16="http://schemas.microsoft.com/office/drawing/2014/main" val="2637526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138620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262077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#lubricantes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739160507"/>
                  </a:ext>
                </a:extLst>
              </a:tr>
            </a:tbl>
          </a:graphicData>
        </a:graphic>
      </p:graphicFrame>
      <p:sp>
        <p:nvSpPr>
          <p:cNvPr id="4" name="Text Placeholder 3">
            <a:extLst>
              <a:ext uri="{FF2B5EF4-FFF2-40B4-BE49-F238E27FC236}">
                <a16:creationId xmlns:a16="http://schemas.microsoft.com/office/drawing/2014/main" id="{7BCA743D-43C5-41C6-A356-DC22F8B99E35}"/>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25573452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1731</Words>
  <Application>Microsoft Office PowerPoint</Application>
  <PresentationFormat>On-screen Show (4:3)</PresentationFormat>
  <Paragraphs>391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Per Weekday | La Emilia</vt:lpstr>
      <vt:lpstr>Instagram Posts By Hour | La Emilia</vt:lpstr>
      <vt:lpstr>Instagram Interaction Rate By Hour | La Emilia</vt:lpstr>
      <vt:lpstr>Instagram Posts By Weekday | La Emilia</vt:lpstr>
      <vt:lpstr>Instagram Interaction Rate By Weekday | La Emilia</vt:lpstr>
      <vt:lpstr>Instagram Interactions by Post Type | La Emilia</vt:lpstr>
      <vt:lpstr>Instagram Interaction Rate By Post Type | La Emilia</vt:lpstr>
      <vt:lpstr>Instagram Post Type Distribution Per Profile | La Emilia</vt:lpstr>
      <vt:lpstr>Instagram Interactions Distribution | La Emilia</vt:lpstr>
      <vt:lpstr>Instagram Posts Table | La Emilia - 1 of 9</vt:lpstr>
      <vt:lpstr>Instagram Posts Table | La Emilia - 2 of 9</vt:lpstr>
      <vt:lpstr>Instagram Posts Table | La Emilia - 3 of 9</vt:lpstr>
      <vt:lpstr>Instagram Posts Table | La Emilia - 4 of 9</vt:lpstr>
      <vt:lpstr>Instagram Posts Table | La Emilia - 5 of 9</vt:lpstr>
      <vt:lpstr>Instagram Posts Table | La Emilia - 6 of 9</vt:lpstr>
      <vt:lpstr>Instagram Posts Table | La Emilia - 7 of 9</vt:lpstr>
      <vt:lpstr>Instagram Posts Table | La Emilia - 8 of 9</vt:lpstr>
      <vt:lpstr>Instagram Posts Table | La Emilia - 9 of 9</vt:lpstr>
      <vt:lpstr>Instagram Hashtag Detection | La Emilia - 1 of 3</vt:lpstr>
      <vt:lpstr>Instagram Hashtag Detection | La Emilia - 2 of 3</vt:lpstr>
      <vt:lpstr>Instagram Hashtag Detection | La Emilia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2020-12-01T11:18:02Z</dcterms:created>
  <dcterms:modified xsi:type="dcterms:W3CDTF">2020-12-01T11:18:48Z</dcterms:modified>
</cp:coreProperties>
</file>