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Sheet1!$B$2:$B$7</c:f>
              <c:numCache>
                <c:formatCode>General</c:formatCode>
                <c:ptCount val="6"/>
                <c:pt idx="0">
                  <c:v>1027712</c:v>
                </c:pt>
                <c:pt idx="1">
                  <c:v>1027685</c:v>
                </c:pt>
                <c:pt idx="2">
                  <c:v>1027657</c:v>
                </c:pt>
                <c:pt idx="3">
                  <c:v>1027621</c:v>
                </c:pt>
                <c:pt idx="4">
                  <c:v>1027606</c:v>
                </c:pt>
                <c:pt idx="5">
                  <c:v>1027599</c:v>
                </c:pt>
              </c:numCache>
            </c:numRef>
          </c:val>
          <c:smooth val="0"/>
          <c:extLst>
            <c:ext xmlns:c16="http://schemas.microsoft.com/office/drawing/2014/chart" uri="{C3380CC4-5D6E-409C-BE32-E72D297353CC}">
              <c16:uniqueId val="{00000000-BE16-4331-AACF-827046E1202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Sheet1!$C$2:$C$7</c:f>
              <c:numCache>
                <c:formatCode>General</c:formatCode>
                <c:ptCount val="6"/>
                <c:pt idx="0">
                  <c:v>999174</c:v>
                </c:pt>
                <c:pt idx="1">
                  <c:v>999215</c:v>
                </c:pt>
                <c:pt idx="2">
                  <c:v>999297</c:v>
                </c:pt>
                <c:pt idx="3">
                  <c:v>999358</c:v>
                </c:pt>
                <c:pt idx="4">
                  <c:v>999433</c:v>
                </c:pt>
                <c:pt idx="5">
                  <c:v>999521</c:v>
                </c:pt>
              </c:numCache>
            </c:numRef>
          </c:val>
          <c:smooth val="0"/>
          <c:extLst>
            <c:ext xmlns:c16="http://schemas.microsoft.com/office/drawing/2014/chart" uri="{C3380CC4-5D6E-409C-BE32-E72D297353CC}">
              <c16:uniqueId val="{00000001-BE16-4331-AACF-827046E1202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Sheet1!$D$2:$D$7</c:f>
              <c:numCache>
                <c:formatCode>General</c:formatCode>
                <c:ptCount val="6"/>
                <c:pt idx="0">
                  <c:v>153620</c:v>
                </c:pt>
                <c:pt idx="1">
                  <c:v>153616</c:v>
                </c:pt>
                <c:pt idx="2">
                  <c:v>153617</c:v>
                </c:pt>
                <c:pt idx="3">
                  <c:v>153619</c:v>
                </c:pt>
                <c:pt idx="4">
                  <c:v>153635</c:v>
                </c:pt>
                <c:pt idx="5">
                  <c:v>153647</c:v>
                </c:pt>
              </c:numCache>
            </c:numRef>
          </c:val>
          <c:smooth val="0"/>
          <c:extLst>
            <c:ext xmlns:c16="http://schemas.microsoft.com/office/drawing/2014/chart" uri="{C3380CC4-5D6E-409C-BE32-E72D297353CC}">
              <c16:uniqueId val="{00000002-BE16-4331-AACF-827046E1202E}"/>
            </c:ext>
          </c:extLst>
        </c:ser>
        <c:dLbls>
          <c:showLegendKey val="0"/>
          <c:showVal val="0"/>
          <c:showCatName val="0"/>
          <c:showSerName val="0"/>
          <c:showPercent val="0"/>
          <c:showBubbleSize val="0"/>
        </c:dLbls>
        <c:smooth val="0"/>
        <c:axId val="302351200"/>
        <c:axId val="302350216"/>
      </c:lineChart>
      <c:dateAx>
        <c:axId val="30235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0216"/>
        <c:crosses val="autoZero"/>
        <c:auto val="1"/>
        <c:lblOffset val="100"/>
        <c:baseTimeUnit val="days"/>
      </c:dateAx>
      <c:valAx>
        <c:axId val="30235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7.6923000000000004</c:v>
                </c:pt>
                <c:pt idx="2">
                  <c:v>0</c:v>
                </c:pt>
                <c:pt idx="3">
                  <c:v>0</c:v>
                </c:pt>
                <c:pt idx="4">
                  <c:v>0</c:v>
                </c:pt>
                <c:pt idx="5">
                  <c:v>-33.463799999999999</c:v>
                </c:pt>
              </c:numCache>
            </c:numRef>
          </c:val>
          <c:extLst>
            <c:ext xmlns:c16="http://schemas.microsoft.com/office/drawing/2014/chart" uri="{C3380CC4-5D6E-409C-BE32-E72D297353CC}">
              <c16:uniqueId val="{00000000-651C-4E9B-A49D-80B6F47E8E2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97.267600000000002</c:v>
                </c:pt>
                <c:pt idx="1">
                  <c:v>100</c:v>
                </c:pt>
                <c:pt idx="2">
                  <c:v>100</c:v>
                </c:pt>
                <c:pt idx="3">
                  <c:v>0</c:v>
                </c:pt>
                <c:pt idx="4">
                  <c:v>100</c:v>
                </c:pt>
                <c:pt idx="5">
                  <c:v>100</c:v>
                </c:pt>
              </c:numCache>
            </c:numRef>
          </c:val>
          <c:extLst>
            <c:ext xmlns:c16="http://schemas.microsoft.com/office/drawing/2014/chart" uri="{C3380CC4-5D6E-409C-BE32-E72D297353CC}">
              <c16:uniqueId val="{00000001-651C-4E9B-A49D-80B6F47E8E2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14.952</c:v>
                </c:pt>
                <c:pt idx="1">
                  <c:v>23.076899999999998</c:v>
                </c:pt>
                <c:pt idx="2">
                  <c:v>1.7854000000000001</c:v>
                </c:pt>
                <c:pt idx="3">
                  <c:v>0</c:v>
                </c:pt>
                <c:pt idx="4">
                  <c:v>50.326599999999999</c:v>
                </c:pt>
                <c:pt idx="5">
                  <c:v>63.7363</c:v>
                </c:pt>
              </c:numCache>
            </c:numRef>
          </c:val>
          <c:extLst>
            <c:ext xmlns:c16="http://schemas.microsoft.com/office/drawing/2014/chart" uri="{C3380CC4-5D6E-409C-BE32-E72D297353CC}">
              <c16:uniqueId val="{00000002-651C-4E9B-A49D-80B6F47E8E27}"/>
            </c:ext>
          </c:extLst>
        </c:ser>
        <c:dLbls>
          <c:showLegendKey val="0"/>
          <c:showVal val="0"/>
          <c:showCatName val="0"/>
          <c:showSerName val="0"/>
          <c:showPercent val="0"/>
          <c:showBubbleSize val="0"/>
        </c:dLbls>
        <c:axId val="300414968"/>
        <c:axId val="300794920"/>
      </c:radarChart>
      <c:catAx>
        <c:axId val="30041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94920"/>
        <c:crosses val="autoZero"/>
        <c:auto val="1"/>
        <c:lblAlgn val="ctr"/>
        <c:lblOffset val="100"/>
        <c:noMultiLvlLbl val="0"/>
      </c:catAx>
      <c:valAx>
        <c:axId val="30079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1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Sheet1!$B$2:$B$7</c:f>
              <c:numCache>
                <c:formatCode>General</c:formatCode>
                <c:ptCount val="6"/>
                <c:pt idx="0">
                  <c:v>0</c:v>
                </c:pt>
                <c:pt idx="1">
                  <c:v>0</c:v>
                </c:pt>
                <c:pt idx="2">
                  <c:v>0</c:v>
                </c:pt>
                <c:pt idx="3">
                  <c:v>0</c:v>
                </c:pt>
                <c:pt idx="4">
                  <c:v>0</c:v>
                </c:pt>
                <c:pt idx="5">
                  <c:v>0</c:v>
                </c:pt>
              </c:numCache>
            </c:numRef>
          </c:val>
          <c:smooth val="0"/>
          <c:extLst>
            <c:ext xmlns:c16="http://schemas.microsoft.com/office/drawing/2014/chart" uri="{C3380CC4-5D6E-409C-BE32-E72D297353CC}">
              <c16:uniqueId val="{00000000-A5BC-4FF2-B458-7CEAFE1505B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Sheet1!$C$2:$C$7</c:f>
              <c:numCache>
                <c:formatCode>General</c:formatCode>
                <c:ptCount val="6"/>
                <c:pt idx="0">
                  <c:v>1.9016201803936999E-3</c:v>
                </c:pt>
                <c:pt idx="1">
                  <c:v>4.6187226904885303E-2</c:v>
                </c:pt>
                <c:pt idx="2">
                  <c:v>5.3373042877234E-3</c:v>
                </c:pt>
                <c:pt idx="3">
                  <c:v>0</c:v>
                </c:pt>
                <c:pt idx="4">
                  <c:v>0.366521745656122</c:v>
                </c:pt>
                <c:pt idx="5">
                  <c:v>4.9525902046770503E-3</c:v>
                </c:pt>
              </c:numCache>
            </c:numRef>
          </c:val>
          <c:smooth val="0"/>
          <c:extLst>
            <c:ext xmlns:c16="http://schemas.microsoft.com/office/drawing/2014/chart" uri="{C3380CC4-5D6E-409C-BE32-E72D297353CC}">
              <c16:uniqueId val="{00000001-A5BC-4FF2-B458-7CEAFE1505B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Sheet1!$D$2:$D$7</c:f>
              <c:numCache>
                <c:formatCode>General</c:formatCode>
                <c:ptCount val="6"/>
                <c:pt idx="0">
                  <c:v>0</c:v>
                </c:pt>
                <c:pt idx="1">
                  <c:v>3.4501165228033197E-2</c:v>
                </c:pt>
                <c:pt idx="2">
                  <c:v>0</c:v>
                </c:pt>
                <c:pt idx="3">
                  <c:v>0</c:v>
                </c:pt>
                <c:pt idx="4">
                  <c:v>1.8225962884128401E-2</c:v>
                </c:pt>
                <c:pt idx="5">
                  <c:v>1.49699624449203E-2</c:v>
                </c:pt>
              </c:numCache>
            </c:numRef>
          </c:val>
          <c:smooth val="0"/>
          <c:extLst>
            <c:ext xmlns:c16="http://schemas.microsoft.com/office/drawing/2014/chart" uri="{C3380CC4-5D6E-409C-BE32-E72D297353CC}">
              <c16:uniqueId val="{00000002-A5BC-4FF2-B458-7CEAFE1505B3}"/>
            </c:ext>
          </c:extLst>
        </c:ser>
        <c:dLbls>
          <c:showLegendKey val="0"/>
          <c:showVal val="0"/>
          <c:showCatName val="0"/>
          <c:showSerName val="0"/>
          <c:showPercent val="0"/>
          <c:showBubbleSize val="0"/>
        </c:dLbls>
        <c:smooth val="0"/>
        <c:axId val="309532488"/>
        <c:axId val="309533800"/>
      </c:lineChart>
      <c:dateAx>
        <c:axId val="30953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33800"/>
        <c:crosses val="autoZero"/>
        <c:auto val="1"/>
        <c:lblOffset val="100"/>
        <c:baseTimeUnit val="days"/>
      </c:dateAx>
      <c:valAx>
        <c:axId val="30953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3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0</c:v>
                </c:pt>
                <c:pt idx="2">
                  <c:v>-24</c:v>
                </c:pt>
                <c:pt idx="3">
                  <c:v>-27</c:v>
                </c:pt>
                <c:pt idx="4">
                  <c:v>-28</c:v>
                </c:pt>
                <c:pt idx="5">
                  <c:v>-36</c:v>
                </c:pt>
                <c:pt idx="6">
                  <c:v>-15</c:v>
                </c:pt>
              </c:numCache>
            </c:numRef>
          </c:val>
          <c:extLst>
            <c:ext xmlns:c16="http://schemas.microsoft.com/office/drawing/2014/chart" uri="{C3380CC4-5D6E-409C-BE32-E72D297353CC}">
              <c16:uniqueId val="{00000000-B7B6-423B-9368-C1DA0F892687}"/>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88</c:v>
                </c:pt>
                <c:pt idx="1">
                  <c:v>0</c:v>
                </c:pt>
                <c:pt idx="2">
                  <c:v>51</c:v>
                </c:pt>
                <c:pt idx="3">
                  <c:v>41</c:v>
                </c:pt>
                <c:pt idx="4">
                  <c:v>82</c:v>
                </c:pt>
                <c:pt idx="5">
                  <c:v>61</c:v>
                </c:pt>
                <c:pt idx="6">
                  <c:v>75</c:v>
                </c:pt>
              </c:numCache>
            </c:numRef>
          </c:val>
          <c:extLst>
            <c:ext xmlns:c16="http://schemas.microsoft.com/office/drawing/2014/chart" uri="{C3380CC4-5D6E-409C-BE32-E72D297353CC}">
              <c16:uniqueId val="{00000001-B7B6-423B-9368-C1DA0F892687}"/>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0</c:v>
                </c:pt>
                <c:pt idx="2">
                  <c:v>12</c:v>
                </c:pt>
                <c:pt idx="3">
                  <c:v>-4</c:v>
                </c:pt>
                <c:pt idx="4">
                  <c:v>1</c:v>
                </c:pt>
                <c:pt idx="5">
                  <c:v>2</c:v>
                </c:pt>
                <c:pt idx="6">
                  <c:v>16</c:v>
                </c:pt>
              </c:numCache>
            </c:numRef>
          </c:val>
          <c:extLst>
            <c:ext xmlns:c16="http://schemas.microsoft.com/office/drawing/2014/chart" uri="{C3380CC4-5D6E-409C-BE32-E72D297353CC}">
              <c16:uniqueId val="{00000002-B7B6-423B-9368-C1DA0F892687}"/>
            </c:ext>
          </c:extLst>
        </c:ser>
        <c:dLbls>
          <c:showLegendKey val="0"/>
          <c:showVal val="0"/>
          <c:showCatName val="0"/>
          <c:showSerName val="0"/>
          <c:showPercent val="0"/>
          <c:showBubbleSize val="0"/>
        </c:dLbls>
        <c:gapWidth val="219"/>
        <c:overlap val="-27"/>
        <c:axId val="309533144"/>
        <c:axId val="309535112"/>
      </c:barChart>
      <c:catAx>
        <c:axId val="30953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35112"/>
        <c:crosses val="autoZero"/>
        <c:auto val="1"/>
        <c:lblAlgn val="ctr"/>
        <c:lblOffset val="100"/>
        <c:noMultiLvlLbl val="0"/>
      </c:catAx>
      <c:valAx>
        <c:axId val="30953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3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Sheet1!$B$2:$B$7</c:f>
              <c:numCache>
                <c:formatCode>General</c:formatCode>
                <c:ptCount val="6"/>
                <c:pt idx="0">
                  <c:v>-24</c:v>
                </c:pt>
                <c:pt idx="1">
                  <c:v>-27</c:v>
                </c:pt>
                <c:pt idx="2">
                  <c:v>-28</c:v>
                </c:pt>
                <c:pt idx="3">
                  <c:v>-36</c:v>
                </c:pt>
                <c:pt idx="4">
                  <c:v>-15</c:v>
                </c:pt>
                <c:pt idx="5">
                  <c:v>-7</c:v>
                </c:pt>
              </c:numCache>
            </c:numRef>
          </c:val>
          <c:smooth val="0"/>
          <c:extLst>
            <c:ext xmlns:c16="http://schemas.microsoft.com/office/drawing/2014/chart" uri="{C3380CC4-5D6E-409C-BE32-E72D297353CC}">
              <c16:uniqueId val="{00000000-8B12-4931-9976-2C1624F3A26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Sheet1!$C$2:$C$7</c:f>
              <c:numCache>
                <c:formatCode>General</c:formatCode>
                <c:ptCount val="6"/>
                <c:pt idx="0">
                  <c:v>51</c:v>
                </c:pt>
                <c:pt idx="1">
                  <c:v>41</c:v>
                </c:pt>
                <c:pt idx="2">
                  <c:v>82</c:v>
                </c:pt>
                <c:pt idx="3">
                  <c:v>61</c:v>
                </c:pt>
                <c:pt idx="4">
                  <c:v>75</c:v>
                </c:pt>
                <c:pt idx="5">
                  <c:v>88</c:v>
                </c:pt>
              </c:numCache>
            </c:numRef>
          </c:val>
          <c:smooth val="0"/>
          <c:extLst>
            <c:ext xmlns:c16="http://schemas.microsoft.com/office/drawing/2014/chart" uri="{C3380CC4-5D6E-409C-BE32-E72D297353CC}">
              <c16:uniqueId val="{00000001-8B12-4931-9976-2C1624F3A26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Sheet1!$D$2:$D$7</c:f>
              <c:numCache>
                <c:formatCode>General</c:formatCode>
                <c:ptCount val="6"/>
                <c:pt idx="0">
                  <c:v>12</c:v>
                </c:pt>
                <c:pt idx="1">
                  <c:v>-4</c:v>
                </c:pt>
                <c:pt idx="2">
                  <c:v>1</c:v>
                </c:pt>
                <c:pt idx="3">
                  <c:v>2</c:v>
                </c:pt>
                <c:pt idx="4">
                  <c:v>16</c:v>
                </c:pt>
                <c:pt idx="5">
                  <c:v>12</c:v>
                </c:pt>
              </c:numCache>
            </c:numRef>
          </c:val>
          <c:smooth val="0"/>
          <c:extLst>
            <c:ext xmlns:c16="http://schemas.microsoft.com/office/drawing/2014/chart" uri="{C3380CC4-5D6E-409C-BE32-E72D297353CC}">
              <c16:uniqueId val="{00000002-8B12-4931-9976-2C1624F3A269}"/>
            </c:ext>
          </c:extLst>
        </c:ser>
        <c:dLbls>
          <c:showLegendKey val="0"/>
          <c:showVal val="0"/>
          <c:showCatName val="0"/>
          <c:showSerName val="0"/>
          <c:showPercent val="0"/>
          <c:showBubbleSize val="0"/>
        </c:dLbls>
        <c:smooth val="0"/>
        <c:axId val="309537736"/>
        <c:axId val="309542000"/>
      </c:lineChart>
      <c:dateAx>
        <c:axId val="30953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42000"/>
        <c:crosses val="autoZero"/>
        <c:auto val="1"/>
        <c:lblOffset val="100"/>
        <c:baseTimeUnit val="days"/>
      </c:dateAx>
      <c:valAx>
        <c:axId val="30954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3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Sheet1!$B$2:$B$7</c:f>
              <c:numCache>
                <c:formatCode>General</c:formatCode>
                <c:ptCount val="6"/>
                <c:pt idx="0">
                  <c:v>0</c:v>
                </c:pt>
                <c:pt idx="1">
                  <c:v>0</c:v>
                </c:pt>
                <c:pt idx="2">
                  <c:v>1</c:v>
                </c:pt>
                <c:pt idx="3">
                  <c:v>0</c:v>
                </c:pt>
                <c:pt idx="4">
                  <c:v>0</c:v>
                </c:pt>
                <c:pt idx="5">
                  <c:v>0</c:v>
                </c:pt>
              </c:numCache>
            </c:numRef>
          </c:val>
          <c:smooth val="0"/>
          <c:extLst>
            <c:ext xmlns:c16="http://schemas.microsoft.com/office/drawing/2014/chart" uri="{C3380CC4-5D6E-409C-BE32-E72D297353CC}">
              <c16:uniqueId val="{00000000-FB14-4BC1-A930-9F56D278FFD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Sheet1!$C$2:$C$7</c:f>
              <c:numCache>
                <c:formatCode>General</c:formatCode>
                <c:ptCount val="6"/>
                <c:pt idx="0">
                  <c:v>3</c:v>
                </c:pt>
                <c:pt idx="1">
                  <c:v>4</c:v>
                </c:pt>
                <c:pt idx="2">
                  <c:v>3</c:v>
                </c:pt>
                <c:pt idx="3">
                  <c:v>0</c:v>
                </c:pt>
                <c:pt idx="4">
                  <c:v>1</c:v>
                </c:pt>
                <c:pt idx="5">
                  <c:v>2</c:v>
                </c:pt>
              </c:numCache>
            </c:numRef>
          </c:val>
          <c:smooth val="0"/>
          <c:extLst>
            <c:ext xmlns:c16="http://schemas.microsoft.com/office/drawing/2014/chart" uri="{C3380CC4-5D6E-409C-BE32-E72D297353CC}">
              <c16:uniqueId val="{00000001-FB14-4BC1-A930-9F56D278FFD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Sheet1!$D$2:$D$7</c:f>
              <c:numCache>
                <c:formatCode>General</c:formatCode>
                <c:ptCount val="6"/>
                <c:pt idx="0">
                  <c:v>0</c:v>
                </c:pt>
                <c:pt idx="1">
                  <c:v>1</c:v>
                </c:pt>
                <c:pt idx="2">
                  <c:v>0</c:v>
                </c:pt>
                <c:pt idx="3">
                  <c:v>0</c:v>
                </c:pt>
                <c:pt idx="4">
                  <c:v>1</c:v>
                </c:pt>
                <c:pt idx="5">
                  <c:v>1</c:v>
                </c:pt>
              </c:numCache>
            </c:numRef>
          </c:val>
          <c:smooth val="0"/>
          <c:extLst>
            <c:ext xmlns:c16="http://schemas.microsoft.com/office/drawing/2014/chart" uri="{C3380CC4-5D6E-409C-BE32-E72D297353CC}">
              <c16:uniqueId val="{00000002-FB14-4BC1-A930-9F56D278FFD5}"/>
            </c:ext>
          </c:extLst>
        </c:ser>
        <c:dLbls>
          <c:showLegendKey val="0"/>
          <c:showVal val="0"/>
          <c:showCatName val="0"/>
          <c:showSerName val="0"/>
          <c:showPercent val="0"/>
          <c:showBubbleSize val="0"/>
        </c:dLbls>
        <c:smooth val="0"/>
        <c:axId val="378953656"/>
        <c:axId val="378946112"/>
      </c:lineChart>
      <c:dateAx>
        <c:axId val="37895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46112"/>
        <c:crosses val="autoZero"/>
        <c:auto val="1"/>
        <c:lblOffset val="100"/>
        <c:baseTimeUnit val="days"/>
      </c:dateAx>
      <c:valAx>
        <c:axId val="37894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0-DF21-44BD-A87E-84FE3335BA2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3</c:v>
                </c:pt>
                <c:pt idx="3">
                  <c:v>4</c:v>
                </c:pt>
                <c:pt idx="4">
                  <c:v>3</c:v>
                </c:pt>
                <c:pt idx="5">
                  <c:v>0</c:v>
                </c:pt>
                <c:pt idx="6">
                  <c:v>1</c:v>
                </c:pt>
              </c:numCache>
            </c:numRef>
          </c:val>
          <c:extLst>
            <c:ext xmlns:c16="http://schemas.microsoft.com/office/drawing/2014/chart" uri="{C3380CC4-5D6E-409C-BE32-E72D297353CC}">
              <c16:uniqueId val="{00000001-DF21-44BD-A87E-84FE3335BA2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1</c:v>
                </c:pt>
                <c:pt idx="4">
                  <c:v>0</c:v>
                </c:pt>
                <c:pt idx="5">
                  <c:v>0</c:v>
                </c:pt>
                <c:pt idx="6">
                  <c:v>1</c:v>
                </c:pt>
              </c:numCache>
            </c:numRef>
          </c:val>
          <c:extLst>
            <c:ext xmlns:c16="http://schemas.microsoft.com/office/drawing/2014/chart" uri="{C3380CC4-5D6E-409C-BE32-E72D297353CC}">
              <c16:uniqueId val="{00000002-DF21-44BD-A87E-84FE3335BA26}"/>
            </c:ext>
          </c:extLst>
        </c:ser>
        <c:dLbls>
          <c:showLegendKey val="0"/>
          <c:showVal val="0"/>
          <c:showCatName val="0"/>
          <c:showSerName val="0"/>
          <c:showPercent val="0"/>
          <c:showBubbleSize val="0"/>
        </c:dLbls>
        <c:gapWidth val="219"/>
        <c:overlap val="-27"/>
        <c:axId val="378949720"/>
        <c:axId val="378954968"/>
      </c:barChart>
      <c:catAx>
        <c:axId val="37894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4968"/>
        <c:crosses val="autoZero"/>
        <c:auto val="1"/>
        <c:lblAlgn val="ctr"/>
        <c:lblOffset val="100"/>
        <c:noMultiLvlLbl val="0"/>
      </c:catAx>
      <c:valAx>
        <c:axId val="37895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4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c:v>
                </c:pt>
                <c:pt idx="4">
                  <c:v>0</c:v>
                </c:pt>
              </c:numCache>
            </c:numRef>
          </c:val>
          <c:extLst>
            <c:ext xmlns:c16="http://schemas.microsoft.com/office/drawing/2014/chart" uri="{C3380CC4-5D6E-409C-BE32-E72D297353CC}">
              <c16:uniqueId val="{00000000-A0C4-49FC-87E6-970C1193A24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4.9532344621037502E-3</c:v>
                </c:pt>
                <c:pt idx="1">
                  <c:v>0</c:v>
                </c:pt>
                <c:pt idx="2">
                  <c:v>1.90124151070649E-3</c:v>
                </c:pt>
                <c:pt idx="3">
                  <c:v>4.6180155641634003E-2</c:v>
                </c:pt>
                <c:pt idx="4">
                  <c:v>5.3368182756673398E-3</c:v>
                </c:pt>
                <c:pt idx="6">
                  <c:v>0.36653935019567802</c:v>
                </c:pt>
              </c:numCache>
            </c:numRef>
          </c:val>
          <c:extLst>
            <c:ext xmlns:c16="http://schemas.microsoft.com/office/drawing/2014/chart" uri="{C3380CC4-5D6E-409C-BE32-E72D297353CC}">
              <c16:uniqueId val="{00000001-A0C4-49FC-87E6-970C1193A24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1.4970741962989699E-2</c:v>
                </c:pt>
                <c:pt idx="1">
                  <c:v>0</c:v>
                </c:pt>
                <c:pt idx="3">
                  <c:v>3.4497796697324098E-2</c:v>
                </c:pt>
                <c:pt idx="6">
                  <c:v>1.8225251085378799E-2</c:v>
                </c:pt>
              </c:numCache>
            </c:numRef>
          </c:val>
          <c:extLst>
            <c:ext xmlns:c16="http://schemas.microsoft.com/office/drawing/2014/chart" uri="{C3380CC4-5D6E-409C-BE32-E72D297353CC}">
              <c16:uniqueId val="{00000002-A0C4-49FC-87E6-970C1193A241}"/>
            </c:ext>
          </c:extLst>
        </c:ser>
        <c:dLbls>
          <c:showLegendKey val="0"/>
          <c:showVal val="0"/>
          <c:showCatName val="0"/>
          <c:showSerName val="0"/>
          <c:showPercent val="0"/>
          <c:showBubbleSize val="0"/>
        </c:dLbls>
        <c:gapWidth val="219"/>
        <c:overlap val="-27"/>
        <c:axId val="378954640"/>
        <c:axId val="378952344"/>
      </c:barChart>
      <c:catAx>
        <c:axId val="37895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2344"/>
        <c:crosses val="autoZero"/>
        <c:auto val="1"/>
        <c:lblAlgn val="ctr"/>
        <c:lblOffset val="100"/>
        <c:noMultiLvlLbl val="0"/>
      </c:catAx>
      <c:valAx>
        <c:axId val="37895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Honda Argentina</c:v>
                </c:pt>
                <c:pt idx="1">
                  <c:v>Yamaha Motor Argentina S.A</c:v>
                </c:pt>
                <c:pt idx="2">
                  <c:v>Bajaj Argentina</c:v>
                </c:pt>
              </c:strCache>
            </c:strRef>
          </c:cat>
          <c:val>
            <c:numRef>
              <c:f>Sheet1!$B$2:$B$4</c:f>
              <c:numCache>
                <c:formatCode>General</c:formatCode>
                <c:ptCount val="3"/>
                <c:pt idx="0">
                  <c:v>0</c:v>
                </c:pt>
                <c:pt idx="1">
                  <c:v>2</c:v>
                </c:pt>
                <c:pt idx="2">
                  <c:v>2</c:v>
                </c:pt>
              </c:numCache>
            </c:numRef>
          </c:val>
          <c:extLst>
            <c:ext xmlns:c16="http://schemas.microsoft.com/office/drawing/2014/chart" uri="{C3380CC4-5D6E-409C-BE32-E72D297353CC}">
              <c16:uniqueId val="{00000000-6D47-4A1E-A69A-4E0DC3BB64C8}"/>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Honda Argentina</c:v>
                </c:pt>
                <c:pt idx="1">
                  <c:v>Yamaha Motor Argentina S.A</c:v>
                </c:pt>
                <c:pt idx="2">
                  <c:v>Bajaj Argentina</c:v>
                </c:pt>
              </c:strCache>
            </c:strRef>
          </c:cat>
          <c:val>
            <c:numRef>
              <c:f>Sheet1!$C$2:$C$4</c:f>
              <c:numCache>
                <c:formatCode>General</c:formatCode>
                <c:ptCount val="3"/>
                <c:pt idx="0">
                  <c:v>0</c:v>
                </c:pt>
                <c:pt idx="1">
                  <c:v>8</c:v>
                </c:pt>
                <c:pt idx="2">
                  <c:v>0</c:v>
                </c:pt>
              </c:numCache>
            </c:numRef>
          </c:val>
          <c:extLst>
            <c:ext xmlns:c16="http://schemas.microsoft.com/office/drawing/2014/chart" uri="{C3380CC4-5D6E-409C-BE32-E72D297353CC}">
              <c16:uniqueId val="{00000001-6D47-4A1E-A69A-4E0DC3BB64C8}"/>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Honda Argentina</c:v>
                </c:pt>
                <c:pt idx="1">
                  <c:v>Yamaha Motor Argentina S.A</c:v>
                </c:pt>
                <c:pt idx="2">
                  <c:v>Bajaj Argentina</c:v>
                </c:pt>
              </c:strCache>
            </c:strRef>
          </c:cat>
          <c:val>
            <c:numRef>
              <c:f>Sheet1!$D$2:$D$4</c:f>
              <c:numCache>
                <c:formatCode>General</c:formatCode>
                <c:ptCount val="3"/>
                <c:pt idx="0">
                  <c:v>1</c:v>
                </c:pt>
                <c:pt idx="1">
                  <c:v>3</c:v>
                </c:pt>
                <c:pt idx="2">
                  <c:v>1</c:v>
                </c:pt>
              </c:numCache>
            </c:numRef>
          </c:val>
          <c:extLst>
            <c:ext xmlns:c16="http://schemas.microsoft.com/office/drawing/2014/chart" uri="{C3380CC4-5D6E-409C-BE32-E72D297353CC}">
              <c16:uniqueId val="{00000002-6D47-4A1E-A69A-4E0DC3BB64C8}"/>
            </c:ext>
          </c:extLst>
        </c:ser>
        <c:dLbls>
          <c:showLegendKey val="0"/>
          <c:showVal val="0"/>
          <c:showCatName val="0"/>
          <c:showSerName val="0"/>
          <c:showPercent val="0"/>
          <c:showBubbleSize val="0"/>
        </c:dLbls>
        <c:gapWidth val="150"/>
        <c:overlap val="100"/>
        <c:axId val="378956608"/>
        <c:axId val="254205232"/>
      </c:barChart>
      <c:catAx>
        <c:axId val="37895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205232"/>
        <c:crosses val="autoZero"/>
        <c:auto val="1"/>
        <c:lblAlgn val="ctr"/>
        <c:lblOffset val="100"/>
        <c:noMultiLvlLbl val="0"/>
      </c:catAx>
      <c:valAx>
        <c:axId val="25420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B3B-4533-A9E6-89E26C3AD5C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4.5030170214043399E-3</c:v>
                </c:pt>
                <c:pt idx="15">
                  <c:v>0</c:v>
                </c:pt>
                <c:pt idx="16">
                  <c:v>6.0240361041898102E-2</c:v>
                </c:pt>
                <c:pt idx="17">
                  <c:v>0</c:v>
                </c:pt>
                <c:pt idx="18">
                  <c:v>0.36654558554231298</c:v>
                </c:pt>
                <c:pt idx="19">
                  <c:v>6.0540562176658397E-3</c:v>
                </c:pt>
                <c:pt idx="20">
                  <c:v>2.1514414657820701E-3</c:v>
                </c:pt>
                <c:pt idx="21">
                  <c:v>1.20080453904116E-3</c:v>
                </c:pt>
                <c:pt idx="22">
                  <c:v>0</c:v>
                </c:pt>
                <c:pt idx="23">
                  <c:v>0</c:v>
                </c:pt>
              </c:numCache>
            </c:numRef>
          </c:val>
          <c:smooth val="0"/>
          <c:extLst>
            <c:ext xmlns:c16="http://schemas.microsoft.com/office/drawing/2014/chart" uri="{C3380CC4-5D6E-409C-BE32-E72D297353CC}">
              <c16:uniqueId val="{00000001-0B3B-4533-A9E6-89E26C3AD5C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3.4498021245573801E-2</c:v>
                </c:pt>
                <c:pt idx="15">
                  <c:v>0</c:v>
                </c:pt>
                <c:pt idx="16">
                  <c:v>0</c:v>
                </c:pt>
                <c:pt idx="17">
                  <c:v>1.49708394084566E-2</c:v>
                </c:pt>
                <c:pt idx="18">
                  <c:v>1.8225369714642801E-2</c:v>
                </c:pt>
                <c:pt idx="19">
                  <c:v>0</c:v>
                </c:pt>
                <c:pt idx="20">
                  <c:v>0</c:v>
                </c:pt>
                <c:pt idx="21">
                  <c:v>0</c:v>
                </c:pt>
                <c:pt idx="22">
                  <c:v>0</c:v>
                </c:pt>
                <c:pt idx="23">
                  <c:v>0</c:v>
                </c:pt>
              </c:numCache>
            </c:numRef>
          </c:val>
          <c:smooth val="0"/>
          <c:extLst>
            <c:ext xmlns:c16="http://schemas.microsoft.com/office/drawing/2014/chart" uri="{C3380CC4-5D6E-409C-BE32-E72D297353CC}">
              <c16:uniqueId val="{00000002-0B3B-4533-A9E6-89E26C3AD5C2}"/>
            </c:ext>
          </c:extLst>
        </c:ser>
        <c:dLbls>
          <c:showLegendKey val="0"/>
          <c:showVal val="0"/>
          <c:showCatName val="0"/>
          <c:showSerName val="0"/>
          <c:showPercent val="0"/>
          <c:showBubbleSize val="0"/>
        </c:dLbls>
        <c:smooth val="0"/>
        <c:axId val="384549512"/>
        <c:axId val="384559024"/>
      </c:lineChart>
      <c:catAx>
        <c:axId val="38454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59024"/>
        <c:crosses val="autoZero"/>
        <c:auto val="1"/>
        <c:lblAlgn val="ctr"/>
        <c:lblOffset val="100"/>
        <c:noMultiLvlLbl val="0"/>
      </c:catAx>
      <c:valAx>
        <c:axId val="38455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4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24F-4DAF-ABFE-11DFAF4A884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4</c:v>
                </c:pt>
                <c:pt idx="15">
                  <c:v>0</c:v>
                </c:pt>
                <c:pt idx="16">
                  <c:v>3</c:v>
                </c:pt>
                <c:pt idx="17">
                  <c:v>0</c:v>
                </c:pt>
                <c:pt idx="18">
                  <c:v>1</c:v>
                </c:pt>
                <c:pt idx="19">
                  <c:v>2</c:v>
                </c:pt>
                <c:pt idx="20">
                  <c:v>2</c:v>
                </c:pt>
                <c:pt idx="21">
                  <c:v>1</c:v>
                </c:pt>
                <c:pt idx="22">
                  <c:v>0</c:v>
                </c:pt>
                <c:pt idx="23">
                  <c:v>0</c:v>
                </c:pt>
              </c:numCache>
            </c:numRef>
          </c:val>
          <c:smooth val="0"/>
          <c:extLst>
            <c:ext xmlns:c16="http://schemas.microsoft.com/office/drawing/2014/chart" uri="{C3380CC4-5D6E-409C-BE32-E72D297353CC}">
              <c16:uniqueId val="{00000001-924F-4DAF-ABFE-11DFAF4A884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924F-4DAF-ABFE-11DFAF4A8842}"/>
            </c:ext>
          </c:extLst>
        </c:ser>
        <c:dLbls>
          <c:showLegendKey val="0"/>
          <c:showVal val="0"/>
          <c:showCatName val="0"/>
          <c:showSerName val="0"/>
          <c:showPercent val="0"/>
          <c:showBubbleSize val="0"/>
        </c:dLbls>
        <c:smooth val="0"/>
        <c:axId val="384558696"/>
        <c:axId val="384559680"/>
      </c:lineChart>
      <c:catAx>
        <c:axId val="38455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59680"/>
        <c:crosses val="autoZero"/>
        <c:auto val="1"/>
        <c:lblAlgn val="ctr"/>
        <c:lblOffset val="100"/>
        <c:noMultiLvlLbl val="0"/>
      </c:catAx>
      <c:valAx>
        <c:axId val="38455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5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Sheet1!$A$2:$A$4</c:f>
              <c:strCache>
                <c:ptCount val="3"/>
                <c:pt idx="0">
                  <c:v>Video</c:v>
                </c:pt>
                <c:pt idx="1">
                  <c:v>Album</c:v>
                </c:pt>
                <c:pt idx="2">
                  <c:v>Photo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43D2-4F8F-A452-AD7C2CE6066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Sheet1!$A$2:$A$4</c:f>
              <c:strCache>
                <c:ptCount val="3"/>
                <c:pt idx="0">
                  <c:v>Video</c:v>
                </c:pt>
                <c:pt idx="1">
                  <c:v>Album</c:v>
                </c:pt>
                <c:pt idx="2">
                  <c:v>Photo</c:v>
                </c:pt>
              </c:strCache>
            </c:strRef>
          </c:cat>
          <c:val>
            <c:numRef>
              <c:f>Sheet1!$C$2:$C$4</c:f>
              <c:numCache>
                <c:formatCode>General</c:formatCode>
                <c:ptCount val="3"/>
                <c:pt idx="0">
                  <c:v>0.12620551190998699</c:v>
                </c:pt>
                <c:pt idx="1">
                  <c:v>3.1523268773085401E-3</c:v>
                </c:pt>
                <c:pt idx="2">
                  <c:v>2.4744044708225402E-2</c:v>
                </c:pt>
              </c:numCache>
            </c:numRef>
          </c:val>
          <c:extLst>
            <c:ext xmlns:c16="http://schemas.microsoft.com/office/drawing/2014/chart" uri="{C3380CC4-5D6E-409C-BE32-E72D297353CC}">
              <c16:uniqueId val="{00000001-43D2-4F8F-A452-AD7C2CE6066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Sheet1!$A$2:$A$4</c:f>
              <c:strCache>
                <c:ptCount val="3"/>
                <c:pt idx="0">
                  <c:v>Video</c:v>
                </c:pt>
                <c:pt idx="1">
                  <c:v>Album</c:v>
                </c:pt>
                <c:pt idx="2">
                  <c:v>Photo</c:v>
                </c:pt>
              </c:strCache>
            </c:strRef>
          </c:cat>
          <c:val>
            <c:numRef>
              <c:f>Sheet1!$D$2:$D$4</c:f>
              <c:numCache>
                <c:formatCode>General</c:formatCode>
                <c:ptCount val="3"/>
                <c:pt idx="0">
                  <c:v>3.4501614415165097E-2</c:v>
                </c:pt>
                <c:pt idx="1">
                  <c:v>1.6597195845561501E-2</c:v>
                </c:pt>
                <c:pt idx="2">
                  <c:v>0</c:v>
                </c:pt>
              </c:numCache>
            </c:numRef>
          </c:val>
          <c:extLst>
            <c:ext xmlns:c16="http://schemas.microsoft.com/office/drawing/2014/chart" uri="{C3380CC4-5D6E-409C-BE32-E72D297353CC}">
              <c16:uniqueId val="{00000002-43D2-4F8F-A452-AD7C2CE60661}"/>
            </c:ext>
          </c:extLst>
        </c:ser>
        <c:dLbls>
          <c:showLegendKey val="0"/>
          <c:showVal val="0"/>
          <c:showCatName val="0"/>
          <c:showSerName val="0"/>
          <c:showPercent val="0"/>
          <c:showBubbleSize val="0"/>
        </c:dLbls>
        <c:gapWidth val="219"/>
        <c:overlap val="-27"/>
        <c:axId val="384553448"/>
        <c:axId val="384554104"/>
      </c:barChart>
      <c:catAx>
        <c:axId val="38455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54104"/>
        <c:crosses val="autoZero"/>
        <c:auto val="1"/>
        <c:lblAlgn val="ctr"/>
        <c:lblOffset val="100"/>
        <c:noMultiLvlLbl val="0"/>
      </c:catAx>
      <c:valAx>
        <c:axId val="38455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5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Honda Argentina</c:v>
                </c:pt>
                <c:pt idx="1">
                  <c:v>Yamaha Motor Argentina S.A</c:v>
                </c:pt>
                <c:pt idx="2">
                  <c:v>Bajaj Argentina</c:v>
                </c:pt>
              </c:strCache>
            </c:strRef>
          </c:cat>
          <c:val>
            <c:numRef>
              <c:f>Sheet1!$B$2:$B$4</c:f>
              <c:numCache>
                <c:formatCode>General</c:formatCode>
                <c:ptCount val="3"/>
                <c:pt idx="0">
                  <c:v>0</c:v>
                </c:pt>
                <c:pt idx="1">
                  <c:v>3702</c:v>
                </c:pt>
                <c:pt idx="2">
                  <c:v>59</c:v>
                </c:pt>
              </c:numCache>
            </c:numRef>
          </c:val>
          <c:extLst>
            <c:ext xmlns:c16="http://schemas.microsoft.com/office/drawing/2014/chart" uri="{C3380CC4-5D6E-409C-BE32-E72D297353CC}">
              <c16:uniqueId val="{00000000-267C-4D9B-9994-F40EF9A674FF}"/>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Honda Argentina</c:v>
                </c:pt>
                <c:pt idx="1">
                  <c:v>Yamaha Motor Argentina S.A</c:v>
                </c:pt>
                <c:pt idx="2">
                  <c:v>Bajaj Argentina</c:v>
                </c:pt>
              </c:strCache>
            </c:strRef>
          </c:cat>
          <c:val>
            <c:numRef>
              <c:f>Sheet1!$C$2:$C$4</c:f>
              <c:numCache>
                <c:formatCode>General</c:formatCode>
                <c:ptCount val="3"/>
                <c:pt idx="0">
                  <c:v>0</c:v>
                </c:pt>
                <c:pt idx="1">
                  <c:v>803</c:v>
                </c:pt>
                <c:pt idx="2">
                  <c:v>7</c:v>
                </c:pt>
              </c:numCache>
            </c:numRef>
          </c:val>
          <c:extLst>
            <c:ext xmlns:c16="http://schemas.microsoft.com/office/drawing/2014/chart" uri="{C3380CC4-5D6E-409C-BE32-E72D297353CC}">
              <c16:uniqueId val="{00000001-267C-4D9B-9994-F40EF9A674FF}"/>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Honda Argentina</c:v>
                </c:pt>
                <c:pt idx="1">
                  <c:v>Yamaha Motor Argentina S.A</c:v>
                </c:pt>
                <c:pt idx="2">
                  <c:v>Bajaj Argentina</c:v>
                </c:pt>
              </c:strCache>
            </c:strRef>
          </c:cat>
          <c:val>
            <c:numRef>
              <c:f>Sheet1!$D$2:$D$4</c:f>
              <c:numCache>
                <c:formatCode>General</c:formatCode>
                <c:ptCount val="3"/>
                <c:pt idx="0">
                  <c:v>0</c:v>
                </c:pt>
                <c:pt idx="1">
                  <c:v>46</c:v>
                </c:pt>
                <c:pt idx="2">
                  <c:v>0</c:v>
                </c:pt>
              </c:numCache>
            </c:numRef>
          </c:val>
          <c:extLst>
            <c:ext xmlns:c16="http://schemas.microsoft.com/office/drawing/2014/chart" uri="{C3380CC4-5D6E-409C-BE32-E72D297353CC}">
              <c16:uniqueId val="{00000002-267C-4D9B-9994-F40EF9A674FF}"/>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Honda Argentina</c:v>
                </c:pt>
                <c:pt idx="1">
                  <c:v>Yamaha Motor Argentina S.A</c:v>
                </c:pt>
                <c:pt idx="2">
                  <c:v>Bajaj Argentina</c:v>
                </c:pt>
              </c:strCache>
            </c:strRef>
          </c:cat>
          <c:val>
            <c:numRef>
              <c:f>Sheet1!$E$2:$E$4</c:f>
              <c:numCache>
                <c:formatCode>General</c:formatCode>
                <c:ptCount val="3"/>
                <c:pt idx="0">
                  <c:v>0</c:v>
                </c:pt>
                <c:pt idx="1">
                  <c:v>5</c:v>
                </c:pt>
                <c:pt idx="2">
                  <c:v>0</c:v>
                </c:pt>
              </c:numCache>
            </c:numRef>
          </c:val>
          <c:extLst>
            <c:ext xmlns:c16="http://schemas.microsoft.com/office/drawing/2014/chart" uri="{C3380CC4-5D6E-409C-BE32-E72D297353CC}">
              <c16:uniqueId val="{00000003-267C-4D9B-9994-F40EF9A674FF}"/>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Honda Argentina</c:v>
                </c:pt>
                <c:pt idx="1">
                  <c:v>Yamaha Motor Argentina S.A</c:v>
                </c:pt>
                <c:pt idx="2">
                  <c:v>Bajaj Argentina</c:v>
                </c:pt>
              </c:strCache>
            </c:strRef>
          </c:cat>
          <c:val>
            <c:numRef>
              <c:f>Sheet1!$F$2:$F$4</c:f>
              <c:numCache>
                <c:formatCode>General</c:formatCode>
                <c:ptCount val="3"/>
                <c:pt idx="0">
                  <c:v>0</c:v>
                </c:pt>
                <c:pt idx="1">
                  <c:v>115</c:v>
                </c:pt>
                <c:pt idx="2">
                  <c:v>5</c:v>
                </c:pt>
              </c:numCache>
            </c:numRef>
          </c:val>
          <c:extLst>
            <c:ext xmlns:c16="http://schemas.microsoft.com/office/drawing/2014/chart" uri="{C3380CC4-5D6E-409C-BE32-E72D297353CC}">
              <c16:uniqueId val="{00000004-267C-4D9B-9994-F40EF9A674FF}"/>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Honda Argentina</c:v>
                </c:pt>
                <c:pt idx="1">
                  <c:v>Yamaha Motor Argentina S.A</c:v>
                </c:pt>
                <c:pt idx="2">
                  <c:v>Bajaj Argentina</c:v>
                </c:pt>
              </c:strCache>
            </c:strRef>
          </c:cat>
          <c:val>
            <c:numRef>
              <c:f>Sheet1!$G$2:$G$4</c:f>
              <c:numCache>
                <c:formatCode>General</c:formatCode>
                <c:ptCount val="3"/>
                <c:pt idx="0">
                  <c:v>0</c:v>
                </c:pt>
                <c:pt idx="1">
                  <c:v>5</c:v>
                </c:pt>
                <c:pt idx="2">
                  <c:v>1</c:v>
                </c:pt>
              </c:numCache>
            </c:numRef>
          </c:val>
          <c:extLst>
            <c:ext xmlns:c16="http://schemas.microsoft.com/office/drawing/2014/chart" uri="{C3380CC4-5D6E-409C-BE32-E72D297353CC}">
              <c16:uniqueId val="{00000005-267C-4D9B-9994-F40EF9A674F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Honda Argentina</c:v>
                </c:pt>
                <c:pt idx="1">
                  <c:v>Yamaha Motor Argentina S.A</c:v>
                </c:pt>
                <c:pt idx="2">
                  <c:v>Bajaj Argentina</c:v>
                </c:pt>
              </c:strCache>
            </c:strRef>
          </c:cat>
          <c:val>
            <c:numRef>
              <c:f>Sheet1!$H$2:$H$4</c:f>
              <c:numCache>
                <c:formatCode>General</c:formatCode>
                <c:ptCount val="3"/>
                <c:pt idx="0">
                  <c:v>0</c:v>
                </c:pt>
                <c:pt idx="1">
                  <c:v>334</c:v>
                </c:pt>
                <c:pt idx="2">
                  <c:v>24</c:v>
                </c:pt>
              </c:numCache>
            </c:numRef>
          </c:val>
          <c:extLst>
            <c:ext xmlns:c16="http://schemas.microsoft.com/office/drawing/2014/chart" uri="{C3380CC4-5D6E-409C-BE32-E72D297353CC}">
              <c16:uniqueId val="{00000006-267C-4D9B-9994-F40EF9A674F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Honda Argentina</c:v>
                </c:pt>
                <c:pt idx="1">
                  <c:v>Yamaha Motor Argentina S.A</c:v>
                </c:pt>
                <c:pt idx="2">
                  <c:v>Bajaj Argentina</c:v>
                </c:pt>
              </c:strCache>
            </c:strRef>
          </c:cat>
          <c:val>
            <c:numRef>
              <c:f>Sheet1!$I$2:$I$4</c:f>
              <c:numCache>
                <c:formatCode>General</c:formatCode>
                <c:ptCount val="3"/>
                <c:pt idx="0">
                  <c:v>0</c:v>
                </c:pt>
                <c:pt idx="1">
                  <c:v>815</c:v>
                </c:pt>
                <c:pt idx="2">
                  <c:v>8</c:v>
                </c:pt>
              </c:numCache>
            </c:numRef>
          </c:val>
          <c:extLst>
            <c:ext xmlns:c16="http://schemas.microsoft.com/office/drawing/2014/chart" uri="{C3380CC4-5D6E-409C-BE32-E72D297353CC}">
              <c16:uniqueId val="{00000007-267C-4D9B-9994-F40EF9A674FF}"/>
            </c:ext>
          </c:extLst>
        </c:ser>
        <c:dLbls>
          <c:showLegendKey val="0"/>
          <c:showVal val="0"/>
          <c:showCatName val="0"/>
          <c:showSerName val="0"/>
          <c:showPercent val="0"/>
          <c:showBubbleSize val="0"/>
        </c:dLbls>
        <c:gapWidth val="150"/>
        <c:overlap val="100"/>
        <c:axId val="384533112"/>
        <c:axId val="384532456"/>
      </c:barChart>
      <c:catAx>
        <c:axId val="38453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2456"/>
        <c:crosses val="autoZero"/>
        <c:auto val="1"/>
        <c:lblAlgn val="ctr"/>
        <c:lblOffset val="100"/>
        <c:noMultiLvlLbl val="0"/>
      </c:catAx>
      <c:valAx>
        <c:axId val="384532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EDF-4117-B312-BDDBC6BB29B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BEDF-4117-B312-BDDBC6BB29B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BEDF-4117-B312-BDDBC6BB29BE}"/>
            </c:ext>
          </c:extLst>
        </c:ser>
        <c:dLbls>
          <c:showLegendKey val="0"/>
          <c:showVal val="0"/>
          <c:showCatName val="0"/>
          <c:showSerName val="0"/>
          <c:showPercent val="0"/>
          <c:showBubbleSize val="0"/>
        </c:dLbls>
        <c:gapWidth val="219"/>
        <c:overlap val="-27"/>
        <c:axId val="384538360"/>
        <c:axId val="384537048"/>
      </c:barChart>
      <c:catAx>
        <c:axId val="38453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7048"/>
        <c:crosses val="autoZero"/>
        <c:auto val="1"/>
        <c:lblAlgn val="ctr"/>
        <c:lblOffset val="100"/>
        <c:noMultiLvlLbl val="0"/>
      </c:catAx>
      <c:valAx>
        <c:axId val="38453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1239-42B2-814E-697BD173775B}"/>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1239-42B2-814E-697BD173775B}"/>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1239-42B2-814E-697BD173775B}"/>
            </c:ext>
          </c:extLst>
        </c:ser>
        <c:dLbls>
          <c:showLegendKey val="0"/>
          <c:showVal val="0"/>
          <c:showCatName val="0"/>
          <c:showSerName val="0"/>
          <c:showPercent val="0"/>
          <c:showBubbleSize val="0"/>
        </c:dLbls>
        <c:gapWidth val="219"/>
        <c:overlap val="-27"/>
        <c:axId val="397988088"/>
        <c:axId val="397987760"/>
      </c:barChart>
      <c:catAx>
        <c:axId val="397988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87760"/>
        <c:crosses val="autoZero"/>
        <c:auto val="1"/>
        <c:lblAlgn val="ctr"/>
        <c:lblOffset val="100"/>
        <c:noMultiLvlLbl val="0"/>
      </c:catAx>
      <c:valAx>
        <c:axId val="39798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8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12DC7-8BA8-4358-A12E-64B3DD5D173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744225A-850D-49D0-B290-B08330952CD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08771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90384-481A-41FD-B99E-E0047794881C}"/>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F4B26B0-320E-4B20-87D9-85CAC4A93023}"/>
              </a:ext>
            </a:extLst>
          </p:cNvPr>
          <p:cNvGraphicFramePr>
            <a:graphicFrameLocks noGrp="1"/>
          </p:cNvGraphicFramePr>
          <p:nvPr>
            <p:ph type="tbl" sz="quarter" idx="13"/>
            <p:extLst>
              <p:ext uri="{D42A27DB-BD31-4B8C-83A1-F6EECF244321}">
                <p14:modId xmlns:p14="http://schemas.microsoft.com/office/powerpoint/2010/main" val="374911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16186986"/>
                    </a:ext>
                  </a:extLst>
                </a:gridCol>
                <a:gridCol w="740664">
                  <a:extLst>
                    <a:ext uri="{9D8B030D-6E8A-4147-A177-3AD203B41FA5}">
                      <a16:colId xmlns:a16="http://schemas.microsoft.com/office/drawing/2014/main" val="137575965"/>
                    </a:ext>
                  </a:extLst>
                </a:gridCol>
                <a:gridCol w="740664">
                  <a:extLst>
                    <a:ext uri="{9D8B030D-6E8A-4147-A177-3AD203B41FA5}">
                      <a16:colId xmlns:a16="http://schemas.microsoft.com/office/drawing/2014/main" val="2068436092"/>
                    </a:ext>
                  </a:extLst>
                </a:gridCol>
                <a:gridCol w="740664">
                  <a:extLst>
                    <a:ext uri="{9D8B030D-6E8A-4147-A177-3AD203B41FA5}">
                      <a16:colId xmlns:a16="http://schemas.microsoft.com/office/drawing/2014/main" val="4271964473"/>
                    </a:ext>
                  </a:extLst>
                </a:gridCol>
                <a:gridCol w="740664">
                  <a:extLst>
                    <a:ext uri="{9D8B030D-6E8A-4147-A177-3AD203B41FA5}">
                      <a16:colId xmlns:a16="http://schemas.microsoft.com/office/drawing/2014/main" val="3905506399"/>
                    </a:ext>
                  </a:extLst>
                </a:gridCol>
                <a:gridCol w="740664">
                  <a:extLst>
                    <a:ext uri="{9D8B030D-6E8A-4147-A177-3AD203B41FA5}">
                      <a16:colId xmlns:a16="http://schemas.microsoft.com/office/drawing/2014/main" val="2760031966"/>
                    </a:ext>
                  </a:extLst>
                </a:gridCol>
                <a:gridCol w="740664">
                  <a:extLst>
                    <a:ext uri="{9D8B030D-6E8A-4147-A177-3AD203B41FA5}">
                      <a16:colId xmlns:a16="http://schemas.microsoft.com/office/drawing/2014/main" val="3019010399"/>
                    </a:ext>
                  </a:extLst>
                </a:gridCol>
                <a:gridCol w="740664">
                  <a:extLst>
                    <a:ext uri="{9D8B030D-6E8A-4147-A177-3AD203B41FA5}">
                      <a16:colId xmlns:a16="http://schemas.microsoft.com/office/drawing/2014/main" val="1561953088"/>
                    </a:ext>
                  </a:extLst>
                </a:gridCol>
                <a:gridCol w="740664">
                  <a:extLst>
                    <a:ext uri="{9D8B030D-6E8A-4147-A177-3AD203B41FA5}">
                      <a16:colId xmlns:a16="http://schemas.microsoft.com/office/drawing/2014/main" val="147148604"/>
                    </a:ext>
                  </a:extLst>
                </a:gridCol>
                <a:gridCol w="740664">
                  <a:extLst>
                    <a:ext uri="{9D8B030D-6E8A-4147-A177-3AD203B41FA5}">
                      <a16:colId xmlns:a16="http://schemas.microsoft.com/office/drawing/2014/main" val="23303891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4380449"/>
                  </a:ext>
                </a:extLst>
              </a:tr>
              <a:tr h="370840">
                <a:tc>
                  <a:txBody>
                    <a:bodyPr/>
                    <a:lstStyle/>
                    <a:p>
                      <a:r>
                        <a:rPr lang="en-US" sz="1000"/>
                        <a:t>Honda Argentina</a:t>
                      </a:r>
                    </a:p>
                  </a:txBody>
                  <a:tcPr/>
                </a:tc>
                <a:tc>
                  <a:txBody>
                    <a:bodyPr/>
                    <a:lstStyle/>
                    <a:p>
                      <a:r>
                        <a:rPr lang="en-US" sz="1000"/>
                        <a:t>1027599</a:t>
                      </a:r>
                    </a:p>
                  </a:txBody>
                  <a:tcPr/>
                </a:tc>
                <a:tc>
                  <a:txBody>
                    <a:bodyPr/>
                    <a:lstStyle/>
                    <a:p>
                      <a:r>
                        <a:rPr lang="en-US" sz="1000"/>
                        <a:t>-137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152460551"/>
                  </a:ext>
                </a:extLst>
              </a:tr>
              <a:tr h="370840">
                <a:tc>
                  <a:txBody>
                    <a:bodyPr/>
                    <a:lstStyle/>
                    <a:p>
                      <a:r>
                        <a:rPr lang="en-US" sz="1000"/>
                        <a:t>Yamaha Motor Argentina S.A</a:t>
                      </a:r>
                    </a:p>
                  </a:txBody>
                  <a:tcPr/>
                </a:tc>
                <a:tc>
                  <a:txBody>
                    <a:bodyPr/>
                    <a:lstStyle/>
                    <a:p>
                      <a:r>
                        <a:rPr lang="en-US" sz="1000"/>
                        <a:t>999521</a:t>
                      </a:r>
                    </a:p>
                  </a:txBody>
                  <a:tcPr/>
                </a:tc>
                <a:tc>
                  <a:txBody>
                    <a:bodyPr/>
                    <a:lstStyle/>
                    <a:p>
                      <a:r>
                        <a:rPr lang="en-US" sz="1000"/>
                        <a:t>398</a:t>
                      </a:r>
                    </a:p>
                  </a:txBody>
                  <a:tcPr/>
                </a:tc>
                <a:tc>
                  <a:txBody>
                    <a:bodyPr/>
                    <a:lstStyle/>
                    <a:p>
                      <a:r>
                        <a:rPr lang="en-US" sz="1000"/>
                        <a:t>13</a:t>
                      </a:r>
                    </a:p>
                  </a:txBody>
                  <a:tcPr/>
                </a:tc>
                <a:tc>
                  <a:txBody>
                    <a:bodyPr/>
                    <a:lstStyle/>
                    <a:p>
                      <a:r>
                        <a:rPr lang="en-US" sz="1000"/>
                        <a:t>4676</a:t>
                      </a:r>
                    </a:p>
                  </a:txBody>
                  <a:tcPr/>
                </a:tc>
                <a:tc>
                  <a:txBody>
                    <a:bodyPr/>
                    <a:lstStyle/>
                    <a:p>
                      <a:r>
                        <a:rPr lang="en-US" sz="1000"/>
                        <a:t>334</a:t>
                      </a:r>
                    </a:p>
                  </a:txBody>
                  <a:tcPr/>
                </a:tc>
                <a:tc>
                  <a:txBody>
                    <a:bodyPr/>
                    <a:lstStyle/>
                    <a:p>
                      <a:r>
                        <a:rPr lang="en-US" sz="1000"/>
                        <a:t>815</a:t>
                      </a:r>
                    </a:p>
                  </a:txBody>
                  <a:tcPr/>
                </a:tc>
                <a:tc>
                  <a:txBody>
                    <a:bodyPr/>
                    <a:lstStyle/>
                    <a:p>
                      <a:r>
                        <a:rPr lang="en-US" sz="1000"/>
                        <a:t>0</a:t>
                      </a:r>
                    </a:p>
                  </a:txBody>
                  <a:tcPr/>
                </a:tc>
                <a:tc>
                  <a:txBody>
                    <a:bodyPr/>
                    <a:lstStyle/>
                    <a:p>
                      <a:r>
                        <a:rPr lang="en-US" sz="1000"/>
                        <a:t>0.0448 %</a:t>
                      </a:r>
                    </a:p>
                  </a:txBody>
                  <a:tcPr/>
                </a:tc>
                <a:tc>
                  <a:txBody>
                    <a:bodyPr/>
                    <a:lstStyle/>
                    <a:p>
                      <a:r>
                        <a:rPr lang="en-US" sz="1000"/>
                        <a:t>0.0 %</a:t>
                      </a:r>
                    </a:p>
                  </a:txBody>
                  <a:tcPr/>
                </a:tc>
                <a:extLst>
                  <a:ext uri="{0D108BD9-81ED-4DB2-BD59-A6C34878D82A}">
                    <a16:rowId xmlns:a16="http://schemas.microsoft.com/office/drawing/2014/main" val="1213987630"/>
                  </a:ext>
                </a:extLst>
              </a:tr>
              <a:tr h="370840">
                <a:tc>
                  <a:txBody>
                    <a:bodyPr/>
                    <a:lstStyle/>
                    <a:p>
                      <a:r>
                        <a:rPr lang="en-US" sz="1000"/>
                        <a:t>Bajaj Argentina</a:t>
                      </a:r>
                    </a:p>
                  </a:txBody>
                  <a:tcPr/>
                </a:tc>
                <a:tc>
                  <a:txBody>
                    <a:bodyPr/>
                    <a:lstStyle/>
                    <a:p>
                      <a:r>
                        <a:rPr lang="en-US" sz="1000"/>
                        <a:t>153647</a:t>
                      </a:r>
                    </a:p>
                  </a:txBody>
                  <a:tcPr/>
                </a:tc>
                <a:tc>
                  <a:txBody>
                    <a:bodyPr/>
                    <a:lstStyle/>
                    <a:p>
                      <a:r>
                        <a:rPr lang="en-US" sz="1000"/>
                        <a:t>39</a:t>
                      </a:r>
                    </a:p>
                  </a:txBody>
                  <a:tcPr/>
                </a:tc>
                <a:tc>
                  <a:txBody>
                    <a:bodyPr/>
                    <a:lstStyle/>
                    <a:p>
                      <a:r>
                        <a:rPr lang="en-US" sz="1000"/>
                        <a:t>3</a:t>
                      </a:r>
                    </a:p>
                  </a:txBody>
                  <a:tcPr/>
                </a:tc>
                <a:tc>
                  <a:txBody>
                    <a:bodyPr/>
                    <a:lstStyle/>
                    <a:p>
                      <a:r>
                        <a:rPr lang="en-US" sz="1000"/>
                        <a:t>72</a:t>
                      </a:r>
                    </a:p>
                  </a:txBody>
                  <a:tcPr/>
                </a:tc>
                <a:tc>
                  <a:txBody>
                    <a:bodyPr/>
                    <a:lstStyle/>
                    <a:p>
                      <a:r>
                        <a:rPr lang="en-US" sz="1000"/>
                        <a:t>24</a:t>
                      </a:r>
                    </a:p>
                  </a:txBody>
                  <a:tcPr/>
                </a:tc>
                <a:tc>
                  <a:txBody>
                    <a:bodyPr/>
                    <a:lstStyle/>
                    <a:p>
                      <a:r>
                        <a:rPr lang="en-US" sz="1000"/>
                        <a:t>8</a:t>
                      </a:r>
                    </a:p>
                  </a:txBody>
                  <a:tcPr/>
                </a:tc>
                <a:tc>
                  <a:txBody>
                    <a:bodyPr/>
                    <a:lstStyle/>
                    <a:p>
                      <a:r>
                        <a:rPr lang="en-US" sz="1000"/>
                        <a:t>0</a:t>
                      </a:r>
                    </a:p>
                  </a:txBody>
                  <a:tcPr/>
                </a:tc>
                <a:tc>
                  <a:txBody>
                    <a:bodyPr/>
                    <a:lstStyle/>
                    <a:p>
                      <a:r>
                        <a:rPr lang="en-US" sz="1000"/>
                        <a:t>0.0226 %</a:t>
                      </a:r>
                    </a:p>
                  </a:txBody>
                  <a:tcPr/>
                </a:tc>
                <a:tc>
                  <a:txBody>
                    <a:bodyPr/>
                    <a:lstStyle/>
                    <a:p>
                      <a:r>
                        <a:rPr lang="en-US" sz="1000"/>
                        <a:t>0.0 %</a:t>
                      </a:r>
                    </a:p>
                  </a:txBody>
                  <a:tcPr/>
                </a:tc>
                <a:extLst>
                  <a:ext uri="{0D108BD9-81ED-4DB2-BD59-A6C34878D82A}">
                    <a16:rowId xmlns:a16="http://schemas.microsoft.com/office/drawing/2014/main" val="4280243946"/>
                  </a:ext>
                </a:extLst>
              </a:tr>
            </a:tbl>
          </a:graphicData>
        </a:graphic>
      </p:graphicFrame>
      <p:sp>
        <p:nvSpPr>
          <p:cNvPr id="4" name="Text Placeholder 3">
            <a:extLst>
              <a:ext uri="{FF2B5EF4-FFF2-40B4-BE49-F238E27FC236}">
                <a16:creationId xmlns:a16="http://schemas.microsoft.com/office/drawing/2014/main" id="{F8572676-EC29-4010-9C3F-887B996D8CA6}"/>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360512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217B-3490-47DF-9AE5-205195D5D177}"/>
              </a:ext>
            </a:extLst>
          </p:cNvPr>
          <p:cNvSpPr>
            <a:spLocks noGrp="1"/>
          </p:cNvSpPr>
          <p:nvPr>
            <p:ph type="title"/>
          </p:nvPr>
        </p:nvSpPr>
        <p:spPr/>
        <p:txBody>
          <a:bodyPr/>
          <a:lstStyle/>
          <a:p>
            <a:r>
              <a:rPr lang="en-US"/>
              <a:t>Facebook Fans Total | La Emilia</a:t>
            </a:r>
          </a:p>
        </p:txBody>
      </p:sp>
      <p:graphicFrame>
        <p:nvGraphicFramePr>
          <p:cNvPr id="6" name="Chart Placeholder 5">
            <a:extLst>
              <a:ext uri="{FF2B5EF4-FFF2-40B4-BE49-F238E27FC236}">
                <a16:creationId xmlns:a16="http://schemas.microsoft.com/office/drawing/2014/main" id="{A02D94F0-994C-4C05-B038-CE8E355588E5}"/>
              </a:ext>
            </a:extLst>
          </p:cNvPr>
          <p:cNvGraphicFramePr>
            <a:graphicFrameLocks noGrp="1"/>
          </p:cNvGraphicFramePr>
          <p:nvPr>
            <p:ph type="chart" sz="quarter" idx="13"/>
            <p:extLst>
              <p:ext uri="{D42A27DB-BD31-4B8C-83A1-F6EECF244321}">
                <p14:modId xmlns:p14="http://schemas.microsoft.com/office/powerpoint/2010/main" val="3036380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0AA29-B241-48C7-AA3E-C45962CA1B5E}"/>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D45232F4-49BB-4E56-91D2-DBC8621BBF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0231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5E744-4597-4C53-B15F-04437C720B53}"/>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AE7894BC-344C-4613-BA22-5FC3926CFC7E}"/>
              </a:ext>
            </a:extLst>
          </p:cNvPr>
          <p:cNvGraphicFramePr>
            <a:graphicFrameLocks noGrp="1"/>
          </p:cNvGraphicFramePr>
          <p:nvPr>
            <p:ph type="chart" sz="quarter" idx="13"/>
            <p:extLst>
              <p:ext uri="{D42A27DB-BD31-4B8C-83A1-F6EECF244321}">
                <p14:modId xmlns:p14="http://schemas.microsoft.com/office/powerpoint/2010/main" val="3187445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5A260D-8490-4578-AE86-3B6D12CEF691}"/>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96D210DD-E6DA-49BD-B3EF-E863202A5F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688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42A55-DDA9-47E9-A0BB-48EC7333F64B}"/>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1AC1AE8A-E687-4473-BE2C-E6894E3F27DF}"/>
              </a:ext>
            </a:extLst>
          </p:cNvPr>
          <p:cNvGraphicFramePr>
            <a:graphicFrameLocks noGrp="1"/>
          </p:cNvGraphicFramePr>
          <p:nvPr>
            <p:ph type="chart" sz="quarter" idx="13"/>
            <p:extLst>
              <p:ext uri="{D42A27DB-BD31-4B8C-83A1-F6EECF244321}">
                <p14:modId xmlns:p14="http://schemas.microsoft.com/office/powerpoint/2010/main" val="1319103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70597C-0BBB-4EA5-BFCB-3B00E949AB6A}"/>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85E6A047-1221-44FA-AFC2-33E0EE71A8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518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CFC15-4582-4746-A184-F5D7AECA94D3}"/>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DB2E7B9D-8EF6-4254-AA62-2EEE8D444995}"/>
              </a:ext>
            </a:extLst>
          </p:cNvPr>
          <p:cNvGraphicFramePr>
            <a:graphicFrameLocks noGrp="1"/>
          </p:cNvGraphicFramePr>
          <p:nvPr>
            <p:ph type="chart" sz="quarter" idx="13"/>
            <p:extLst>
              <p:ext uri="{D42A27DB-BD31-4B8C-83A1-F6EECF244321}">
                <p14:modId xmlns:p14="http://schemas.microsoft.com/office/powerpoint/2010/main" val="3423876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6C36F-BCDF-4D14-BB07-5DCFBF5B7230}"/>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E806ABB3-E46F-4278-AA4C-C659FFCD1D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644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FA6D-B47D-4407-A244-5E6E85B4462E}"/>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AF6E1B80-E6CD-49F6-9ABC-C2840FC3B2B0}"/>
              </a:ext>
            </a:extLst>
          </p:cNvPr>
          <p:cNvGraphicFramePr>
            <a:graphicFrameLocks noGrp="1"/>
          </p:cNvGraphicFramePr>
          <p:nvPr>
            <p:ph type="chart" sz="quarter" idx="13"/>
            <p:extLst>
              <p:ext uri="{D42A27DB-BD31-4B8C-83A1-F6EECF244321}">
                <p14:modId xmlns:p14="http://schemas.microsoft.com/office/powerpoint/2010/main" val="4155113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C5B99E-073D-41CB-ABF1-AEFF3E1F93E5}"/>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A53879C4-5DC9-4494-9147-32B512951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747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6709-A4FD-4684-9F8D-35022A115633}"/>
              </a:ext>
            </a:extLst>
          </p:cNvPr>
          <p:cNvSpPr>
            <a:spLocks noGrp="1"/>
          </p:cNvSpPr>
          <p:nvPr>
            <p:ph type="title"/>
          </p:nvPr>
        </p:nvSpPr>
        <p:spPr/>
        <p:txBody>
          <a:bodyPr/>
          <a:lstStyle/>
          <a:p>
            <a:r>
              <a:rPr lang="en-US"/>
              <a:t>Facebook Own Posts Table | La Emilia - 1 of 7</a:t>
            </a:r>
          </a:p>
        </p:txBody>
      </p:sp>
      <p:graphicFrame>
        <p:nvGraphicFramePr>
          <p:cNvPr id="5" name="Table Placeholder 4">
            <a:extLst>
              <a:ext uri="{FF2B5EF4-FFF2-40B4-BE49-F238E27FC236}">
                <a16:creationId xmlns:a16="http://schemas.microsoft.com/office/drawing/2014/main" id="{511606A4-EBA2-43B6-9D9B-BF2A42F36CEA}"/>
              </a:ext>
            </a:extLst>
          </p:cNvPr>
          <p:cNvGraphicFramePr>
            <a:graphicFrameLocks noGrp="1"/>
          </p:cNvGraphicFramePr>
          <p:nvPr>
            <p:ph type="tbl" sz="quarter" idx="13"/>
            <p:extLst>
              <p:ext uri="{D42A27DB-BD31-4B8C-83A1-F6EECF244321}">
                <p14:modId xmlns:p14="http://schemas.microsoft.com/office/powerpoint/2010/main" val="161897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86908057"/>
                    </a:ext>
                  </a:extLst>
                </a:gridCol>
                <a:gridCol w="822960">
                  <a:extLst>
                    <a:ext uri="{9D8B030D-6E8A-4147-A177-3AD203B41FA5}">
                      <a16:colId xmlns:a16="http://schemas.microsoft.com/office/drawing/2014/main" val="2906845406"/>
                    </a:ext>
                  </a:extLst>
                </a:gridCol>
                <a:gridCol w="822960">
                  <a:extLst>
                    <a:ext uri="{9D8B030D-6E8A-4147-A177-3AD203B41FA5}">
                      <a16:colId xmlns:a16="http://schemas.microsoft.com/office/drawing/2014/main" val="345942085"/>
                    </a:ext>
                  </a:extLst>
                </a:gridCol>
                <a:gridCol w="822960">
                  <a:extLst>
                    <a:ext uri="{9D8B030D-6E8A-4147-A177-3AD203B41FA5}">
                      <a16:colId xmlns:a16="http://schemas.microsoft.com/office/drawing/2014/main" val="184074663"/>
                    </a:ext>
                  </a:extLst>
                </a:gridCol>
                <a:gridCol w="822960">
                  <a:extLst>
                    <a:ext uri="{9D8B030D-6E8A-4147-A177-3AD203B41FA5}">
                      <a16:colId xmlns:a16="http://schemas.microsoft.com/office/drawing/2014/main" val="3558799998"/>
                    </a:ext>
                  </a:extLst>
                </a:gridCol>
                <a:gridCol w="822960">
                  <a:extLst>
                    <a:ext uri="{9D8B030D-6E8A-4147-A177-3AD203B41FA5}">
                      <a16:colId xmlns:a16="http://schemas.microsoft.com/office/drawing/2014/main" val="1980791335"/>
                    </a:ext>
                  </a:extLst>
                </a:gridCol>
                <a:gridCol w="822960">
                  <a:extLst>
                    <a:ext uri="{9D8B030D-6E8A-4147-A177-3AD203B41FA5}">
                      <a16:colId xmlns:a16="http://schemas.microsoft.com/office/drawing/2014/main" val="2531463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647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- 2020-11-29 18:26:11</a:t>
                      </a:r>
                      <a:r>
                        <a:rPr kumimoji="0" lang="es-ES" sz="1000" b="0" i="0" u="none" strike="noStrike" kern="1200" cap="none" spc="0" normalizeH="0" baseline="0" noProof="0">
                          <a:ln>
                            <a:noFill/>
                          </a:ln>
                          <a:solidFill>
                            <a:prstClr val="black"/>
                          </a:solidFill>
                          <a:effectLst/>
                          <a:uLnTx/>
                          <a:uFillTx/>
                          <a:latin typeface="+mn-lt"/>
                          <a:ea typeface="+mn-ea"/>
                          <a:cs typeface="+mn-cs"/>
                        </a:rPr>
                        <a:t>
 ¡El heredero y su homenaje a D10S! #diegoeterno #maradona #yamaha #messi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909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- 2020-11-26 16:43:29</a:t>
                      </a:r>
                      <a:r>
                        <a:rPr kumimoji="0" lang="en-US" sz="1000" b="0" i="0" u="none" strike="noStrike" kern="1200" cap="none" spc="0" normalizeH="0" baseline="0" noProof="0">
                          <a:ln>
                            <a:noFill/>
                          </a:ln>
                          <a:solidFill>
                            <a:prstClr val="black"/>
                          </a:solidFill>
                          <a:effectLst/>
                          <a:uLnTx/>
                          <a:uFillTx/>
                          <a:latin typeface="+mn-lt"/>
                          <a:ea typeface="+mn-ea"/>
                          <a:cs typeface="+mn-cs"/>
                        </a:rPr>
                        <a:t>
 ¡Buen viaje Diego, gracias por todas tus alegrías!
#maradona #diegomaradona #d10s #adiosmaradona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521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- 2020-11-27 19:56:02</a:t>
                      </a:r>
                      <a:r>
                        <a:rPr kumimoji="0" lang="en-U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 #Caberg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517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- 2020-11-30 14:28:22</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Descubrila por completo y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937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- 2020-11-26 14:00:00</a:t>
                      </a:r>
                      <a:r>
                        <a:rPr kumimoji="0" lang="es-ES" sz="1000" b="0" i="0" u="none" strike="noStrike" kern="1200" cap="none" spc="0" normalizeH="0" baseline="0" noProof="0">
                          <a:ln>
                            <a:noFill/>
                          </a:ln>
                          <a:solidFill>
                            <a:prstClr val="black"/>
                          </a:solidFill>
                          <a:effectLst/>
                          <a:uLnTx/>
                          <a:uFillTx/>
                          <a:latin typeface="+mn-lt"/>
                          <a:ea typeface="+mn-ea"/>
                          <a:cs typeface="+mn-cs"/>
                        </a:rPr>
                        <a:t>
 ¡Gracias Diego! Hasta 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2499767"/>
                  </a:ext>
                </a:extLst>
              </a:tr>
            </a:tbl>
          </a:graphicData>
        </a:graphic>
      </p:graphicFrame>
      <p:sp>
        <p:nvSpPr>
          <p:cNvPr id="4" name="Text Placeholder 3">
            <a:extLst>
              <a:ext uri="{FF2B5EF4-FFF2-40B4-BE49-F238E27FC236}">
                <a16:creationId xmlns:a16="http://schemas.microsoft.com/office/drawing/2014/main" id="{68BFE9AF-4A4F-4CB8-B226-B7E608E1E118}"/>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511498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6204-9EC4-4957-9762-BA8A8F487221}"/>
              </a:ext>
            </a:extLst>
          </p:cNvPr>
          <p:cNvSpPr>
            <a:spLocks noGrp="1"/>
          </p:cNvSpPr>
          <p:nvPr>
            <p:ph type="title"/>
          </p:nvPr>
        </p:nvSpPr>
        <p:spPr/>
        <p:txBody>
          <a:bodyPr/>
          <a:lstStyle/>
          <a:p>
            <a:r>
              <a:rPr lang="en-US"/>
              <a:t>Facebook Own Posts Table | La Emilia - 2 of 7</a:t>
            </a:r>
          </a:p>
        </p:txBody>
      </p:sp>
      <p:graphicFrame>
        <p:nvGraphicFramePr>
          <p:cNvPr id="5" name="Table Placeholder 4">
            <a:extLst>
              <a:ext uri="{FF2B5EF4-FFF2-40B4-BE49-F238E27FC236}">
                <a16:creationId xmlns:a16="http://schemas.microsoft.com/office/drawing/2014/main" id="{7494D711-E8A7-431E-B6CB-F9242115B504}"/>
              </a:ext>
            </a:extLst>
          </p:cNvPr>
          <p:cNvGraphicFramePr>
            <a:graphicFrameLocks noGrp="1"/>
          </p:cNvGraphicFramePr>
          <p:nvPr>
            <p:ph type="tbl" sz="quarter" idx="13"/>
            <p:extLst>
              <p:ext uri="{D42A27DB-BD31-4B8C-83A1-F6EECF244321}">
                <p14:modId xmlns:p14="http://schemas.microsoft.com/office/powerpoint/2010/main" val="1382363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4856566"/>
                    </a:ext>
                  </a:extLst>
                </a:gridCol>
                <a:gridCol w="822960">
                  <a:extLst>
                    <a:ext uri="{9D8B030D-6E8A-4147-A177-3AD203B41FA5}">
                      <a16:colId xmlns:a16="http://schemas.microsoft.com/office/drawing/2014/main" val="3016056901"/>
                    </a:ext>
                  </a:extLst>
                </a:gridCol>
                <a:gridCol w="822960">
                  <a:extLst>
                    <a:ext uri="{9D8B030D-6E8A-4147-A177-3AD203B41FA5}">
                      <a16:colId xmlns:a16="http://schemas.microsoft.com/office/drawing/2014/main" val="923540170"/>
                    </a:ext>
                  </a:extLst>
                </a:gridCol>
                <a:gridCol w="822960">
                  <a:extLst>
                    <a:ext uri="{9D8B030D-6E8A-4147-A177-3AD203B41FA5}">
                      <a16:colId xmlns:a16="http://schemas.microsoft.com/office/drawing/2014/main" val="1514786395"/>
                    </a:ext>
                  </a:extLst>
                </a:gridCol>
                <a:gridCol w="822960">
                  <a:extLst>
                    <a:ext uri="{9D8B030D-6E8A-4147-A177-3AD203B41FA5}">
                      <a16:colId xmlns:a16="http://schemas.microsoft.com/office/drawing/2014/main" val="2431375102"/>
                    </a:ext>
                  </a:extLst>
                </a:gridCol>
                <a:gridCol w="822960">
                  <a:extLst>
                    <a:ext uri="{9D8B030D-6E8A-4147-A177-3AD203B41FA5}">
                      <a16:colId xmlns:a16="http://schemas.microsoft.com/office/drawing/2014/main" val="1843148928"/>
                    </a:ext>
                  </a:extLst>
                </a:gridCol>
                <a:gridCol w="822960">
                  <a:extLst>
                    <a:ext uri="{9D8B030D-6E8A-4147-A177-3AD203B41FA5}">
                      <a16:colId xmlns:a16="http://schemas.microsoft.com/office/drawing/2014/main" val="360724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685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- 2020-11-27 14:17:01</a:t>
                      </a:r>
                      <a:r>
                        <a:rPr kumimoji="0" lang="es-ES" sz="1000" b="0" i="0" u="none" strike="noStrike" kern="1200" cap="none" spc="0" normalizeH="0" baseline="0" noProof="0">
                          <a:ln>
                            <a:noFill/>
                          </a:ln>
                          <a:solidFill>
                            <a:prstClr val="black"/>
                          </a:solidFill>
                          <a:effectLst/>
                          <a:uLnTx/>
                          <a:uFillTx/>
                          <a:latin typeface="+mn-lt"/>
                          <a:ea typeface="+mn-ea"/>
                          <a:cs typeface="+mn-cs"/>
                        </a:rPr>
                        <a:t>
 Nueva Fascino 125 FI
Por su diseño y equipamiento este modelo ofrece un manejo fácil, cómodo y seguro para la ciudad, con un bajo consumo.
Conocé más y pedí cotización ahora ingresando en: bit.ly/YamahaFascino125Fi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421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- 2020-11-26 14:00:29</a:t>
                      </a:r>
                      <a:r>
                        <a:rPr kumimoji="0" lang="es-ES" sz="1000" b="0" i="0" u="none" strike="noStrike" kern="1200" cap="none" spc="0" normalizeH="0" baseline="0" noProof="0">
                          <a:ln>
                            <a:noFill/>
                          </a:ln>
                          <a:solidFill>
                            <a:prstClr val="black"/>
                          </a:solidFill>
                          <a:effectLst/>
                          <a:uLnTx/>
                          <a:uFillTx/>
                          <a:latin typeface="+mn-lt"/>
                          <a:ea typeface="+mn-ea"/>
                          <a:cs typeface="+mn-cs"/>
                        </a:rPr>
                        <a:t>
 Presentamos la nueva Fascino 125 FI
Elegante, segura y fácil de manejar, con un consumo de combustible bajo y la mayor comodidad, La mejor solución para tu movilidad.
Conocela y pedí tu cotización ahora ingresando en: bit.ly/YamahaFascino125Fi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7936483"/>
                  </a:ext>
                </a:extLst>
              </a:tr>
            </a:tbl>
          </a:graphicData>
        </a:graphic>
      </p:graphicFrame>
      <p:sp>
        <p:nvSpPr>
          <p:cNvPr id="4" name="Text Placeholder 3">
            <a:extLst>
              <a:ext uri="{FF2B5EF4-FFF2-40B4-BE49-F238E27FC236}">
                <a16:creationId xmlns:a16="http://schemas.microsoft.com/office/drawing/2014/main" id="{AFE92F2E-E3E2-4334-A57A-FD94970C7569}"/>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241879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01C95-ABAE-46DE-823F-0AEC8E6C9ED0}"/>
              </a:ext>
            </a:extLst>
          </p:cNvPr>
          <p:cNvSpPr>
            <a:spLocks noGrp="1"/>
          </p:cNvSpPr>
          <p:nvPr>
            <p:ph type="title"/>
          </p:nvPr>
        </p:nvSpPr>
        <p:spPr/>
        <p:txBody>
          <a:bodyPr/>
          <a:lstStyle/>
          <a:p>
            <a:r>
              <a:rPr lang="en-US"/>
              <a:t>Facebook Own Posts Table | La Emilia - 3 of 7</a:t>
            </a:r>
          </a:p>
        </p:txBody>
      </p:sp>
      <p:graphicFrame>
        <p:nvGraphicFramePr>
          <p:cNvPr id="5" name="Table Placeholder 4">
            <a:extLst>
              <a:ext uri="{FF2B5EF4-FFF2-40B4-BE49-F238E27FC236}">
                <a16:creationId xmlns:a16="http://schemas.microsoft.com/office/drawing/2014/main" id="{298CD87D-DDA8-4922-B55D-67C1574E9871}"/>
              </a:ext>
            </a:extLst>
          </p:cNvPr>
          <p:cNvGraphicFramePr>
            <a:graphicFrameLocks noGrp="1"/>
          </p:cNvGraphicFramePr>
          <p:nvPr>
            <p:ph type="tbl" sz="quarter" idx="13"/>
            <p:extLst>
              <p:ext uri="{D42A27DB-BD31-4B8C-83A1-F6EECF244321}">
                <p14:modId xmlns:p14="http://schemas.microsoft.com/office/powerpoint/2010/main" val="414883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40869895"/>
                    </a:ext>
                  </a:extLst>
                </a:gridCol>
                <a:gridCol w="822960">
                  <a:extLst>
                    <a:ext uri="{9D8B030D-6E8A-4147-A177-3AD203B41FA5}">
                      <a16:colId xmlns:a16="http://schemas.microsoft.com/office/drawing/2014/main" val="3994621048"/>
                    </a:ext>
                  </a:extLst>
                </a:gridCol>
                <a:gridCol w="822960">
                  <a:extLst>
                    <a:ext uri="{9D8B030D-6E8A-4147-A177-3AD203B41FA5}">
                      <a16:colId xmlns:a16="http://schemas.microsoft.com/office/drawing/2014/main" val="622213681"/>
                    </a:ext>
                  </a:extLst>
                </a:gridCol>
                <a:gridCol w="822960">
                  <a:extLst>
                    <a:ext uri="{9D8B030D-6E8A-4147-A177-3AD203B41FA5}">
                      <a16:colId xmlns:a16="http://schemas.microsoft.com/office/drawing/2014/main" val="923183556"/>
                    </a:ext>
                  </a:extLst>
                </a:gridCol>
                <a:gridCol w="822960">
                  <a:extLst>
                    <a:ext uri="{9D8B030D-6E8A-4147-A177-3AD203B41FA5}">
                      <a16:colId xmlns:a16="http://schemas.microsoft.com/office/drawing/2014/main" val="3743641820"/>
                    </a:ext>
                  </a:extLst>
                </a:gridCol>
                <a:gridCol w="822960">
                  <a:extLst>
                    <a:ext uri="{9D8B030D-6E8A-4147-A177-3AD203B41FA5}">
                      <a16:colId xmlns:a16="http://schemas.microsoft.com/office/drawing/2014/main" val="3361043811"/>
                    </a:ext>
                  </a:extLst>
                </a:gridCol>
                <a:gridCol w="822960">
                  <a:extLst>
                    <a:ext uri="{9D8B030D-6E8A-4147-A177-3AD203B41FA5}">
                      <a16:colId xmlns:a16="http://schemas.microsoft.com/office/drawing/2014/main" val="3472598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30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- 2020-11-26 16:01:41</a:t>
                      </a:r>
                      <a:r>
                        <a:rPr kumimoji="0" lang="es-ES" sz="1000" b="0" i="0" u="none" strike="noStrike" kern="1200" cap="none" spc="0" normalizeH="0" baseline="0" noProof="0">
                          <a:ln>
                            <a:noFill/>
                          </a:ln>
                          <a:solidFill>
                            <a:prstClr val="black"/>
                          </a:solidFill>
                          <a:effectLst/>
                          <a:uLnTx/>
                          <a:uFillTx/>
                          <a:latin typeface="+mn-lt"/>
                          <a:ea typeface="+mn-ea"/>
                          <a:cs typeface="+mn-cs"/>
                        </a:rPr>
                        <a:t>
 Conocé el precio estandarizado de tu service y dale a Tu Yamaha el mejor servicio post venta en nuestros concesionarios recomendados.
Más información en bit.ly/Yamaha-Experience-Service
.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439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- 2020-11-29 18:55:15</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0976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- 2020-11-25 20:00:44</a:t>
                      </a:r>
                      <a:r>
                        <a:rPr kumimoji="0" lang="es-ES" sz="1000" b="0" i="0" u="none" strike="noStrike" kern="1200" cap="none" spc="0" normalizeH="0" baseline="0" noProof="0">
                          <a:ln>
                            <a:noFill/>
                          </a:ln>
                          <a:solidFill>
                            <a:prstClr val="black"/>
                          </a:solidFill>
                          <a:effectLst/>
                          <a:uLnTx/>
                          <a:uFillTx/>
                          <a:latin typeface="+mn-lt"/>
                          <a:ea typeface="+mn-ea"/>
                          <a:cs typeface="+mn-cs"/>
                        </a:rPr>
                        <a:t>
 Yamalube: el componente líquido para motores, desarrollado exclusivamente para tu Yamaha. Encontrá el ideal para la tuya en bit.ly/Yamalube-Motos
.
.
#yamaha #yamalube #lubricantes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3202759"/>
                  </a:ext>
                </a:extLst>
              </a:tr>
            </a:tbl>
          </a:graphicData>
        </a:graphic>
      </p:graphicFrame>
      <p:sp>
        <p:nvSpPr>
          <p:cNvPr id="4" name="Text Placeholder 3">
            <a:extLst>
              <a:ext uri="{FF2B5EF4-FFF2-40B4-BE49-F238E27FC236}">
                <a16:creationId xmlns:a16="http://schemas.microsoft.com/office/drawing/2014/main" id="{46BD40FB-1C8E-4052-8C17-833BF8D41509}"/>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903521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D1858-B143-4A14-B7A9-8967FA617429}"/>
              </a:ext>
            </a:extLst>
          </p:cNvPr>
          <p:cNvSpPr>
            <a:spLocks noGrp="1"/>
          </p:cNvSpPr>
          <p:nvPr>
            <p:ph type="title"/>
          </p:nvPr>
        </p:nvSpPr>
        <p:spPr/>
        <p:txBody>
          <a:bodyPr/>
          <a:lstStyle/>
          <a:p>
            <a:r>
              <a:rPr lang="en-US"/>
              <a:t>Facebook Own Posts Table | La Emilia - 4 of 7</a:t>
            </a:r>
          </a:p>
        </p:txBody>
      </p:sp>
      <p:graphicFrame>
        <p:nvGraphicFramePr>
          <p:cNvPr id="5" name="Table Placeholder 4">
            <a:extLst>
              <a:ext uri="{FF2B5EF4-FFF2-40B4-BE49-F238E27FC236}">
                <a16:creationId xmlns:a16="http://schemas.microsoft.com/office/drawing/2014/main" id="{2A2A0D3F-AEC1-420A-B082-E500366022B4}"/>
              </a:ext>
            </a:extLst>
          </p:cNvPr>
          <p:cNvGraphicFramePr>
            <a:graphicFrameLocks noGrp="1"/>
          </p:cNvGraphicFramePr>
          <p:nvPr>
            <p:ph type="tbl" sz="quarter" idx="13"/>
            <p:extLst>
              <p:ext uri="{D42A27DB-BD31-4B8C-83A1-F6EECF244321}">
                <p14:modId xmlns:p14="http://schemas.microsoft.com/office/powerpoint/2010/main" val="3020679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314437"/>
                    </a:ext>
                  </a:extLst>
                </a:gridCol>
                <a:gridCol w="822960">
                  <a:extLst>
                    <a:ext uri="{9D8B030D-6E8A-4147-A177-3AD203B41FA5}">
                      <a16:colId xmlns:a16="http://schemas.microsoft.com/office/drawing/2014/main" val="2707478242"/>
                    </a:ext>
                  </a:extLst>
                </a:gridCol>
                <a:gridCol w="822960">
                  <a:extLst>
                    <a:ext uri="{9D8B030D-6E8A-4147-A177-3AD203B41FA5}">
                      <a16:colId xmlns:a16="http://schemas.microsoft.com/office/drawing/2014/main" val="707265476"/>
                    </a:ext>
                  </a:extLst>
                </a:gridCol>
                <a:gridCol w="822960">
                  <a:extLst>
                    <a:ext uri="{9D8B030D-6E8A-4147-A177-3AD203B41FA5}">
                      <a16:colId xmlns:a16="http://schemas.microsoft.com/office/drawing/2014/main" val="2883592973"/>
                    </a:ext>
                  </a:extLst>
                </a:gridCol>
                <a:gridCol w="822960">
                  <a:extLst>
                    <a:ext uri="{9D8B030D-6E8A-4147-A177-3AD203B41FA5}">
                      <a16:colId xmlns:a16="http://schemas.microsoft.com/office/drawing/2014/main" val="2103563641"/>
                    </a:ext>
                  </a:extLst>
                </a:gridCol>
                <a:gridCol w="822960">
                  <a:extLst>
                    <a:ext uri="{9D8B030D-6E8A-4147-A177-3AD203B41FA5}">
                      <a16:colId xmlns:a16="http://schemas.microsoft.com/office/drawing/2014/main" val="2642563571"/>
                    </a:ext>
                  </a:extLst>
                </a:gridCol>
                <a:gridCol w="822960">
                  <a:extLst>
                    <a:ext uri="{9D8B030D-6E8A-4147-A177-3AD203B41FA5}">
                      <a16:colId xmlns:a16="http://schemas.microsoft.com/office/drawing/2014/main" val="260206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39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- 2020-11-26 19:57:42</a:t>
                      </a:r>
                      <a:r>
                        <a:rPr kumimoji="0" lang="es-ES" sz="1000" b="0" i="0" u="none" strike="noStrike" kern="1200" cap="none" spc="0" normalizeH="0" baseline="0" noProof="0">
                          <a:ln>
                            <a:noFill/>
                          </a:ln>
                          <a:solidFill>
                            <a:prstClr val="black"/>
                          </a:solidFill>
                          <a:effectLst/>
                          <a:uLnTx/>
                          <a:uFillTx/>
                          <a:latin typeface="+mn-lt"/>
                          <a:ea typeface="+mn-ea"/>
                          <a:cs typeface="+mn-cs"/>
                        </a:rPr>
                        <a:t>
 ¡Tu nueva Yamaha es el transporte ideal para viajar seguro!
En Noviembre seguimos con las cuotas fijas sin interés en FZ-S Disco y ahora incorporamos los modelos FZ FI y FZ25.
Comprá en 12 cuotas sin interés y pagá la primera a los 3 meses.
Pedí cotización ingresando en bit.ly/YamahaAhora12
.
#TransporteIdeal #ViajaSeguro #MoveteConYamaha #Ahora12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420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- 2020-11-30 17:55:15</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73602123"/>
                  </a:ext>
                </a:extLst>
              </a:tr>
            </a:tbl>
          </a:graphicData>
        </a:graphic>
      </p:graphicFrame>
      <p:sp>
        <p:nvSpPr>
          <p:cNvPr id="4" name="Text Placeholder 3">
            <a:extLst>
              <a:ext uri="{FF2B5EF4-FFF2-40B4-BE49-F238E27FC236}">
                <a16:creationId xmlns:a16="http://schemas.microsoft.com/office/drawing/2014/main" id="{C69A74AA-5729-4996-9D9F-BAD2682965FF}"/>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302477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98C53-EA1C-4F91-9EA2-5CB1928A2B83}"/>
              </a:ext>
            </a:extLst>
          </p:cNvPr>
          <p:cNvSpPr>
            <a:spLocks noGrp="1"/>
          </p:cNvSpPr>
          <p:nvPr>
            <p:ph type="title"/>
          </p:nvPr>
        </p:nvSpPr>
        <p:spPr/>
        <p:txBody>
          <a:bodyPr/>
          <a:lstStyle/>
          <a:p>
            <a:r>
              <a:rPr lang="en-US"/>
              <a:t>Facebook Own Posts Table | La Emilia - 5 of 7</a:t>
            </a:r>
          </a:p>
        </p:txBody>
      </p:sp>
      <p:graphicFrame>
        <p:nvGraphicFramePr>
          <p:cNvPr id="5" name="Table Placeholder 4">
            <a:extLst>
              <a:ext uri="{FF2B5EF4-FFF2-40B4-BE49-F238E27FC236}">
                <a16:creationId xmlns:a16="http://schemas.microsoft.com/office/drawing/2014/main" id="{ACCFAE26-9D15-48C7-94E9-13E26030E3E7}"/>
              </a:ext>
            </a:extLst>
          </p:cNvPr>
          <p:cNvGraphicFramePr>
            <a:graphicFrameLocks noGrp="1"/>
          </p:cNvGraphicFramePr>
          <p:nvPr>
            <p:ph type="tbl" sz="quarter" idx="13"/>
            <p:extLst>
              <p:ext uri="{D42A27DB-BD31-4B8C-83A1-F6EECF244321}">
                <p14:modId xmlns:p14="http://schemas.microsoft.com/office/powerpoint/2010/main" val="364300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3214717"/>
                    </a:ext>
                  </a:extLst>
                </a:gridCol>
                <a:gridCol w="822960">
                  <a:extLst>
                    <a:ext uri="{9D8B030D-6E8A-4147-A177-3AD203B41FA5}">
                      <a16:colId xmlns:a16="http://schemas.microsoft.com/office/drawing/2014/main" val="3768671963"/>
                    </a:ext>
                  </a:extLst>
                </a:gridCol>
                <a:gridCol w="822960">
                  <a:extLst>
                    <a:ext uri="{9D8B030D-6E8A-4147-A177-3AD203B41FA5}">
                      <a16:colId xmlns:a16="http://schemas.microsoft.com/office/drawing/2014/main" val="883757403"/>
                    </a:ext>
                  </a:extLst>
                </a:gridCol>
                <a:gridCol w="822960">
                  <a:extLst>
                    <a:ext uri="{9D8B030D-6E8A-4147-A177-3AD203B41FA5}">
                      <a16:colId xmlns:a16="http://schemas.microsoft.com/office/drawing/2014/main" val="3339708785"/>
                    </a:ext>
                  </a:extLst>
                </a:gridCol>
                <a:gridCol w="822960">
                  <a:extLst>
                    <a:ext uri="{9D8B030D-6E8A-4147-A177-3AD203B41FA5}">
                      <a16:colId xmlns:a16="http://schemas.microsoft.com/office/drawing/2014/main" val="1128801430"/>
                    </a:ext>
                  </a:extLst>
                </a:gridCol>
                <a:gridCol w="822960">
                  <a:extLst>
                    <a:ext uri="{9D8B030D-6E8A-4147-A177-3AD203B41FA5}">
                      <a16:colId xmlns:a16="http://schemas.microsoft.com/office/drawing/2014/main" val="1852963963"/>
                    </a:ext>
                  </a:extLst>
                </a:gridCol>
                <a:gridCol w="822960">
                  <a:extLst>
                    <a:ext uri="{9D8B030D-6E8A-4147-A177-3AD203B41FA5}">
                      <a16:colId xmlns:a16="http://schemas.microsoft.com/office/drawing/2014/main" val="127891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227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- 2020-11-27 16:01:00</a:t>
                      </a:r>
                      <a:r>
                        <a:rPr kumimoji="0" lang="es-ES" sz="1000" b="0" i="0" u="none" strike="noStrike" kern="1200" cap="none" spc="0" normalizeH="0" baseline="0" noProof="0">
                          <a:ln>
                            <a:noFill/>
                          </a:ln>
                          <a:solidFill>
                            <a:prstClr val="black"/>
                          </a:solidFill>
                          <a:effectLst/>
                          <a:uLnTx/>
                          <a:uFillTx/>
                          <a:latin typeface="+mn-lt"/>
                          <a:ea typeface="+mn-ea"/>
                          <a:cs typeface="+mn-cs"/>
                        </a:rPr>
                        <a:t>
 Ahora vas a poder asegurar tu Yamaha 0KM y disfrutar de una asistencia Premium para cualquiera de nuestras unidades adquiridas en la Red Oficial de Concesionarios Yamaha.
Para más información te invitamos a ingresar en bit.ly/YamahaSeguros
.
.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617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- 2020-11-25 14:00:24</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nueva Fascino 125 FI
Con un diseño elegante, tecnología que aporta seguridad y facilidad en el manejo, un consumo de combustible bajo y la mayor comodidad, Yamaha te ofrece la mejor solución para tu movilidad.
Conocela y pedí tu cotización ahora ingresando en: bit.ly/YamahaFascino125Fi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2961495"/>
                  </a:ext>
                </a:extLst>
              </a:tr>
            </a:tbl>
          </a:graphicData>
        </a:graphic>
      </p:graphicFrame>
      <p:sp>
        <p:nvSpPr>
          <p:cNvPr id="4" name="Text Placeholder 3">
            <a:extLst>
              <a:ext uri="{FF2B5EF4-FFF2-40B4-BE49-F238E27FC236}">
                <a16:creationId xmlns:a16="http://schemas.microsoft.com/office/drawing/2014/main" id="{2858B349-FA38-4D05-AC29-6D1E7509EB24}"/>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4085241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6F489-392C-4C31-A6B6-4D1AFA80B156}"/>
              </a:ext>
            </a:extLst>
          </p:cNvPr>
          <p:cNvSpPr>
            <a:spLocks noGrp="1"/>
          </p:cNvSpPr>
          <p:nvPr>
            <p:ph type="title"/>
          </p:nvPr>
        </p:nvSpPr>
        <p:spPr/>
        <p:txBody>
          <a:bodyPr/>
          <a:lstStyle/>
          <a:p>
            <a:r>
              <a:rPr lang="en-US"/>
              <a:t>Facebook Own Posts Table | La Emilia - 6 of 7</a:t>
            </a:r>
          </a:p>
        </p:txBody>
      </p:sp>
      <p:graphicFrame>
        <p:nvGraphicFramePr>
          <p:cNvPr id="5" name="Table Placeholder 4">
            <a:extLst>
              <a:ext uri="{FF2B5EF4-FFF2-40B4-BE49-F238E27FC236}">
                <a16:creationId xmlns:a16="http://schemas.microsoft.com/office/drawing/2014/main" id="{846717DE-9468-4465-BB06-2A74DFCE245F}"/>
              </a:ext>
            </a:extLst>
          </p:cNvPr>
          <p:cNvGraphicFramePr>
            <a:graphicFrameLocks noGrp="1"/>
          </p:cNvGraphicFramePr>
          <p:nvPr>
            <p:ph type="tbl" sz="quarter" idx="13"/>
            <p:extLst>
              <p:ext uri="{D42A27DB-BD31-4B8C-83A1-F6EECF244321}">
                <p14:modId xmlns:p14="http://schemas.microsoft.com/office/powerpoint/2010/main" val="4110634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9084519"/>
                    </a:ext>
                  </a:extLst>
                </a:gridCol>
                <a:gridCol w="822960">
                  <a:extLst>
                    <a:ext uri="{9D8B030D-6E8A-4147-A177-3AD203B41FA5}">
                      <a16:colId xmlns:a16="http://schemas.microsoft.com/office/drawing/2014/main" val="2159046918"/>
                    </a:ext>
                  </a:extLst>
                </a:gridCol>
                <a:gridCol w="822960">
                  <a:extLst>
                    <a:ext uri="{9D8B030D-6E8A-4147-A177-3AD203B41FA5}">
                      <a16:colId xmlns:a16="http://schemas.microsoft.com/office/drawing/2014/main" val="3523636608"/>
                    </a:ext>
                  </a:extLst>
                </a:gridCol>
                <a:gridCol w="822960">
                  <a:extLst>
                    <a:ext uri="{9D8B030D-6E8A-4147-A177-3AD203B41FA5}">
                      <a16:colId xmlns:a16="http://schemas.microsoft.com/office/drawing/2014/main" val="3625819827"/>
                    </a:ext>
                  </a:extLst>
                </a:gridCol>
                <a:gridCol w="822960">
                  <a:extLst>
                    <a:ext uri="{9D8B030D-6E8A-4147-A177-3AD203B41FA5}">
                      <a16:colId xmlns:a16="http://schemas.microsoft.com/office/drawing/2014/main" val="1174541357"/>
                    </a:ext>
                  </a:extLst>
                </a:gridCol>
                <a:gridCol w="822960">
                  <a:extLst>
                    <a:ext uri="{9D8B030D-6E8A-4147-A177-3AD203B41FA5}">
                      <a16:colId xmlns:a16="http://schemas.microsoft.com/office/drawing/2014/main" val="47979711"/>
                    </a:ext>
                  </a:extLst>
                </a:gridCol>
                <a:gridCol w="822960">
                  <a:extLst>
                    <a:ext uri="{9D8B030D-6E8A-4147-A177-3AD203B41FA5}">
                      <a16:colId xmlns:a16="http://schemas.microsoft.com/office/drawing/2014/main" val="106626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35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- 2020-11-30 20:00:43</a:t>
                      </a:r>
                      <a:r>
                        <a:rPr kumimoji="0" lang="es-ES" sz="1000" b="0" i="0" u="none" strike="noStrike" kern="1200" cap="none" spc="0" normalizeH="0" baseline="0" noProof="0">
                          <a:ln>
                            <a:noFill/>
                          </a:ln>
                          <a:solidFill>
                            <a:prstClr val="black"/>
                          </a:solidFill>
                          <a:effectLst/>
                          <a:uLnTx/>
                          <a:uFillTx/>
                          <a:latin typeface="+mn-lt"/>
                          <a:ea typeface="+mn-ea"/>
                          <a:cs typeface="+mn-cs"/>
                        </a:rPr>
                        <a:t>
 Nueva Fascino 125 FI
Con un diseño elegante, tecnología que aporta seguridad y facilidad en el manejo, un consumo de combustible bajo y la mayor comodidad, Yamaha te ofrece la mejor solución para tu movilidad.
Conocela y pedí tu cotización ahora ingresando en: bit.ly/YamahaFascino125Fi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374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- 2020-11-25 21:26:50</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nueva Fascino 125 FI
Con un diseño elegante, tecnología que aporta seguridad y facilidad en el manejo, un consumo de combustible bajo y la mayor comodidad, Yamaha te ofrece la mejor solución para tu movilidad.
Conocela y pedí tu cotización ahora ingresando en: bit.ly/YamahaFascino125Fi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532976"/>
                  </a:ext>
                </a:extLst>
              </a:tr>
            </a:tbl>
          </a:graphicData>
        </a:graphic>
      </p:graphicFrame>
      <p:sp>
        <p:nvSpPr>
          <p:cNvPr id="4" name="Text Placeholder 3">
            <a:extLst>
              <a:ext uri="{FF2B5EF4-FFF2-40B4-BE49-F238E27FC236}">
                <a16:creationId xmlns:a16="http://schemas.microsoft.com/office/drawing/2014/main" id="{3AC77456-128D-4509-A384-D3108D922A8C}"/>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521549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2760E-76FC-48C6-90C7-DA791F1316A7}"/>
              </a:ext>
            </a:extLst>
          </p:cNvPr>
          <p:cNvSpPr>
            <a:spLocks noGrp="1"/>
          </p:cNvSpPr>
          <p:nvPr>
            <p:ph type="title"/>
          </p:nvPr>
        </p:nvSpPr>
        <p:spPr/>
        <p:txBody>
          <a:bodyPr/>
          <a:lstStyle/>
          <a:p>
            <a:r>
              <a:rPr lang="en-US"/>
              <a:t>Facebook Own Posts Table | La Emilia - 7 of 7</a:t>
            </a:r>
          </a:p>
        </p:txBody>
      </p:sp>
      <p:graphicFrame>
        <p:nvGraphicFramePr>
          <p:cNvPr id="5" name="Table Placeholder 4">
            <a:extLst>
              <a:ext uri="{FF2B5EF4-FFF2-40B4-BE49-F238E27FC236}">
                <a16:creationId xmlns:a16="http://schemas.microsoft.com/office/drawing/2014/main" id="{55A0DB63-F4EF-4C33-9C5C-67442196006A}"/>
              </a:ext>
            </a:extLst>
          </p:cNvPr>
          <p:cNvGraphicFramePr>
            <a:graphicFrameLocks noGrp="1"/>
          </p:cNvGraphicFramePr>
          <p:nvPr>
            <p:ph type="tbl" sz="quarter" idx="13"/>
            <p:extLst>
              <p:ext uri="{D42A27DB-BD31-4B8C-83A1-F6EECF244321}">
                <p14:modId xmlns:p14="http://schemas.microsoft.com/office/powerpoint/2010/main" val="382318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4373767"/>
                    </a:ext>
                  </a:extLst>
                </a:gridCol>
                <a:gridCol w="822960">
                  <a:extLst>
                    <a:ext uri="{9D8B030D-6E8A-4147-A177-3AD203B41FA5}">
                      <a16:colId xmlns:a16="http://schemas.microsoft.com/office/drawing/2014/main" val="3966516621"/>
                    </a:ext>
                  </a:extLst>
                </a:gridCol>
                <a:gridCol w="822960">
                  <a:extLst>
                    <a:ext uri="{9D8B030D-6E8A-4147-A177-3AD203B41FA5}">
                      <a16:colId xmlns:a16="http://schemas.microsoft.com/office/drawing/2014/main" val="281114127"/>
                    </a:ext>
                  </a:extLst>
                </a:gridCol>
                <a:gridCol w="822960">
                  <a:extLst>
                    <a:ext uri="{9D8B030D-6E8A-4147-A177-3AD203B41FA5}">
                      <a16:colId xmlns:a16="http://schemas.microsoft.com/office/drawing/2014/main" val="3082333538"/>
                    </a:ext>
                  </a:extLst>
                </a:gridCol>
                <a:gridCol w="822960">
                  <a:extLst>
                    <a:ext uri="{9D8B030D-6E8A-4147-A177-3AD203B41FA5}">
                      <a16:colId xmlns:a16="http://schemas.microsoft.com/office/drawing/2014/main" val="3659807122"/>
                    </a:ext>
                  </a:extLst>
                </a:gridCol>
                <a:gridCol w="822960">
                  <a:extLst>
                    <a:ext uri="{9D8B030D-6E8A-4147-A177-3AD203B41FA5}">
                      <a16:colId xmlns:a16="http://schemas.microsoft.com/office/drawing/2014/main" val="3203393585"/>
                    </a:ext>
                  </a:extLst>
                </a:gridCol>
                <a:gridCol w="822960">
                  <a:extLst>
                    <a:ext uri="{9D8B030D-6E8A-4147-A177-3AD203B41FA5}">
                      <a16:colId xmlns:a16="http://schemas.microsoft.com/office/drawing/2014/main" val="273251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761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- 2020-11-27 14:00:02</a:t>
                      </a:r>
                      <a:r>
                        <a:rPr kumimoji="0" lang="es-ES" sz="1000" b="0" i="0" u="none" strike="noStrike" kern="1200" cap="none" spc="0" normalizeH="0" baseline="0" noProof="0">
                          <a:ln>
                            <a:noFill/>
                          </a:ln>
                          <a:solidFill>
                            <a:prstClr val="black"/>
                          </a:solidFill>
                          <a:effectLst/>
                          <a:uLnTx/>
                          <a:uFillTx/>
                          <a:latin typeface="+mn-lt"/>
                          <a:ea typeface="+mn-ea"/>
                          <a:cs typeface="+mn-cs"/>
                        </a:rPr>
                        <a:t>
 Ingresa en nuestro link en bio y enterate todo lo que tenes que saber sobre nuestra campaña de saneamiento para tu moto Honda.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2301492"/>
                  </a:ext>
                </a:extLst>
              </a:tr>
            </a:tbl>
          </a:graphicData>
        </a:graphic>
      </p:graphicFrame>
      <p:sp>
        <p:nvSpPr>
          <p:cNvPr id="4" name="Text Placeholder 3">
            <a:extLst>
              <a:ext uri="{FF2B5EF4-FFF2-40B4-BE49-F238E27FC236}">
                <a16:creationId xmlns:a16="http://schemas.microsoft.com/office/drawing/2014/main" id="{005C917D-AFA5-4440-8F68-3997301189F6}"/>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798448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EBAA5-C47E-49DB-B599-8173822E72B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F7AEC63C-BD56-4CB5-956A-9355C7A72A82}"/>
              </a:ext>
            </a:extLst>
          </p:cNvPr>
          <p:cNvGraphicFramePr>
            <a:graphicFrameLocks noGrp="1"/>
          </p:cNvGraphicFramePr>
          <p:nvPr>
            <p:ph type="chart" sz="quarter" idx="13"/>
            <p:extLst>
              <p:ext uri="{D42A27DB-BD31-4B8C-83A1-F6EECF244321}">
                <p14:modId xmlns:p14="http://schemas.microsoft.com/office/powerpoint/2010/main" val="320057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EB4B4-C9CB-451C-B2E6-FD03823B417A}"/>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BEA212B3-4385-4089-9FA4-C970FFE042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2533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07F88-5272-4FE6-9072-3B0FD2447FF6}"/>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74EEF513-69A1-42D2-B908-E7A641DE6ECB}"/>
              </a:ext>
            </a:extLst>
          </p:cNvPr>
          <p:cNvGraphicFramePr>
            <a:graphicFrameLocks noGrp="1"/>
          </p:cNvGraphicFramePr>
          <p:nvPr>
            <p:ph type="chart" sz="quarter" idx="13"/>
            <p:extLst>
              <p:ext uri="{D42A27DB-BD31-4B8C-83A1-F6EECF244321}">
                <p14:modId xmlns:p14="http://schemas.microsoft.com/office/powerpoint/2010/main" val="1465221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4C37E5-26BA-49DE-A366-6EEF71034286}"/>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2B2EE084-92D7-45B9-9360-AEC3E858E1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981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29448-84DA-4B60-98C8-9E5D8DED97B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9E1BBF3D-8288-4EBA-840E-75FBCB261666}"/>
              </a:ext>
            </a:extLst>
          </p:cNvPr>
          <p:cNvGraphicFramePr>
            <a:graphicFrameLocks noGrp="1"/>
          </p:cNvGraphicFramePr>
          <p:nvPr>
            <p:ph type="chart" sz="quarter" idx="13"/>
            <p:extLst>
              <p:ext uri="{D42A27DB-BD31-4B8C-83A1-F6EECF244321}">
                <p14:modId xmlns:p14="http://schemas.microsoft.com/office/powerpoint/2010/main" val="3490068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8C318A-4AB9-40B8-9A80-B91533CBE578}"/>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DD794203-5F4D-49E7-B845-4FDF4D8E0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3251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96C3-A72F-49AE-83F0-6590AF823CAE}"/>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29B33148-C93C-4E38-BDE3-9EA4B1E4B51E}"/>
              </a:ext>
            </a:extLst>
          </p:cNvPr>
          <p:cNvGraphicFramePr>
            <a:graphicFrameLocks noGrp="1"/>
          </p:cNvGraphicFramePr>
          <p:nvPr>
            <p:ph type="chart" sz="quarter" idx="13"/>
            <p:extLst>
              <p:ext uri="{D42A27DB-BD31-4B8C-83A1-F6EECF244321}">
                <p14:modId xmlns:p14="http://schemas.microsoft.com/office/powerpoint/2010/main" val="715651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2FF72-2312-4A8F-992B-4DBD29D1FE73}"/>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0965CF40-EF84-4717-982C-C7AE545053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715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43E8-01DF-4679-A0E3-B7C47139EF2B}"/>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AE379BF5-1B3A-43BC-8041-0DD9A1BF6E88}"/>
              </a:ext>
            </a:extLst>
          </p:cNvPr>
          <p:cNvGraphicFramePr>
            <a:graphicFrameLocks noGrp="1"/>
          </p:cNvGraphicFramePr>
          <p:nvPr>
            <p:ph type="chart" sz="quarter" idx="13"/>
            <p:extLst>
              <p:ext uri="{D42A27DB-BD31-4B8C-83A1-F6EECF244321}">
                <p14:modId xmlns:p14="http://schemas.microsoft.com/office/powerpoint/2010/main" val="3002861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D90AF-0668-4C86-B653-7DC2594F8199}"/>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CE606629-A864-4C30-91A6-B2FDA3993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649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8628A-3F63-49F8-A45E-50C9AE35D700}"/>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4C4ADD65-0728-4208-9D53-53C966C7F142}"/>
              </a:ext>
            </a:extLst>
          </p:cNvPr>
          <p:cNvGraphicFramePr>
            <a:graphicFrameLocks noGrp="1"/>
          </p:cNvGraphicFramePr>
          <p:nvPr>
            <p:ph type="chart" sz="quarter" idx="13"/>
            <p:extLst>
              <p:ext uri="{D42A27DB-BD31-4B8C-83A1-F6EECF244321}">
                <p14:modId xmlns:p14="http://schemas.microsoft.com/office/powerpoint/2010/main" val="631099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CFCB5C-B4C2-4581-AF9F-3114F5BB0A70}"/>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45169CD2-EAFF-46DB-B7A0-46B74A22C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932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775E9-1012-4CEE-AC52-3DC78E4ADA76}"/>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D2997571-8B80-4B95-A5D4-6BA91A317011}"/>
              </a:ext>
            </a:extLst>
          </p:cNvPr>
          <p:cNvGraphicFramePr>
            <a:graphicFrameLocks noGrp="1"/>
          </p:cNvGraphicFramePr>
          <p:nvPr>
            <p:ph type="chart" sz="quarter" idx="13"/>
            <p:extLst>
              <p:ext uri="{D42A27DB-BD31-4B8C-83A1-F6EECF244321}">
                <p14:modId xmlns:p14="http://schemas.microsoft.com/office/powerpoint/2010/main" val="2933375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2CADE7-6B33-4AD6-9608-A641F0DD8716}"/>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6E11B913-4DE4-4B17-BE63-4783AFC2CD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5486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6056-AA59-4AFB-9BA1-A7316A929453}"/>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35FF3051-DBFF-4681-B995-CF14F5F02714}"/>
              </a:ext>
            </a:extLst>
          </p:cNvPr>
          <p:cNvGraphicFramePr>
            <a:graphicFrameLocks noGrp="1"/>
          </p:cNvGraphicFramePr>
          <p:nvPr>
            <p:ph type="chart" sz="quarter" idx="13"/>
            <p:extLst>
              <p:ext uri="{D42A27DB-BD31-4B8C-83A1-F6EECF244321}">
                <p14:modId xmlns:p14="http://schemas.microsoft.com/office/powerpoint/2010/main" val="82899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6F2E4D-A5A8-4F73-B187-B0BB72ACA008}"/>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0EFD749E-33C3-45B0-81B3-A10D39355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749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717F-8B60-4998-A523-ED81B0894595}"/>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6B9EBFEE-8F19-41E6-B217-590DE1A33200}"/>
              </a:ext>
            </a:extLst>
          </p:cNvPr>
          <p:cNvGraphicFramePr>
            <a:graphicFrameLocks noGrp="1"/>
          </p:cNvGraphicFramePr>
          <p:nvPr>
            <p:ph type="tbl" sz="quarter" idx="13"/>
            <p:extLst>
              <p:ext uri="{D42A27DB-BD31-4B8C-83A1-F6EECF244321}">
                <p14:modId xmlns:p14="http://schemas.microsoft.com/office/powerpoint/2010/main" val="2717959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28082858"/>
                    </a:ext>
                  </a:extLst>
                </a:gridCol>
                <a:gridCol w="1810512">
                  <a:extLst>
                    <a:ext uri="{9D8B030D-6E8A-4147-A177-3AD203B41FA5}">
                      <a16:colId xmlns:a16="http://schemas.microsoft.com/office/drawing/2014/main" val="354941613"/>
                    </a:ext>
                  </a:extLst>
                </a:gridCol>
                <a:gridCol w="905256">
                  <a:extLst>
                    <a:ext uri="{9D8B030D-6E8A-4147-A177-3AD203B41FA5}">
                      <a16:colId xmlns:a16="http://schemas.microsoft.com/office/drawing/2014/main" val="4022851406"/>
                    </a:ext>
                  </a:extLst>
                </a:gridCol>
                <a:gridCol w="905256">
                  <a:extLst>
                    <a:ext uri="{9D8B030D-6E8A-4147-A177-3AD203B41FA5}">
                      <a16:colId xmlns:a16="http://schemas.microsoft.com/office/drawing/2014/main" val="1299758337"/>
                    </a:ext>
                  </a:extLst>
                </a:gridCol>
                <a:gridCol w="905256">
                  <a:extLst>
                    <a:ext uri="{9D8B030D-6E8A-4147-A177-3AD203B41FA5}">
                      <a16:colId xmlns:a16="http://schemas.microsoft.com/office/drawing/2014/main" val="1308674827"/>
                    </a:ext>
                  </a:extLst>
                </a:gridCol>
                <a:gridCol w="905256">
                  <a:extLst>
                    <a:ext uri="{9D8B030D-6E8A-4147-A177-3AD203B41FA5}">
                      <a16:colId xmlns:a16="http://schemas.microsoft.com/office/drawing/2014/main" val="174256367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857894215"/>
                  </a:ext>
                </a:extLst>
              </a:tr>
              <a:tr h="370840">
                <a:tc>
                  <a:txBody>
                    <a:bodyPr/>
                    <a:lstStyle/>
                    <a:p>
                      <a:r>
                        <a:rPr lang="es-ES" sz="1000" b="1"/>
                        <a:t>Honda Argentina - 2020-11-25 16:44:30</a:t>
                      </a:r>
                      <a:r>
                        <a:rPr lang="es-ES" sz="1000"/>
                        <a:t>
 https://www.facebook.com/nacha.meza.3/posts/10218428573966675
Así dejaron nuestra casa dos de los dueños de Kaeri, representante de honda en Neuquén. Horacio Miguel y Mauricio Carlos Castro. Hoy Castro pretende cobrarnos los alquileres del departamento donde estabamos viviendo porque ellos rompieron nuestra casa.</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n/a</a:t>
                      </a:r>
                    </a:p>
                  </a:txBody>
                  <a:tcPr/>
                </a:tc>
                <a:extLst>
                  <a:ext uri="{0D108BD9-81ED-4DB2-BD59-A6C34878D82A}">
                    <a16:rowId xmlns:a16="http://schemas.microsoft.com/office/drawing/2014/main" val="1305458107"/>
                  </a:ext>
                </a:extLst>
              </a:tr>
            </a:tbl>
          </a:graphicData>
        </a:graphic>
      </p:graphicFrame>
      <p:sp>
        <p:nvSpPr>
          <p:cNvPr id="4" name="Text Placeholder 3">
            <a:extLst>
              <a:ext uri="{FF2B5EF4-FFF2-40B4-BE49-F238E27FC236}">
                <a16:creationId xmlns:a16="http://schemas.microsoft.com/office/drawing/2014/main" id="{DEF62444-CB92-472E-B519-FC42C4FB4956}"/>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72632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0DC16-9905-45DD-8B81-1F876A99FA70}"/>
              </a:ext>
            </a:extLst>
          </p:cNvPr>
          <p:cNvSpPr>
            <a:spLocks noGrp="1"/>
          </p:cNvSpPr>
          <p:nvPr>
            <p:ph type="title"/>
          </p:nvPr>
        </p:nvSpPr>
        <p:spPr/>
        <p:txBody>
          <a:bodyPr/>
          <a:lstStyle/>
          <a:p>
            <a:r>
              <a:rPr lang="en-US"/>
              <a:t>Facebook Response Times | La Emilia</a:t>
            </a:r>
          </a:p>
        </p:txBody>
      </p:sp>
      <p:graphicFrame>
        <p:nvGraphicFramePr>
          <p:cNvPr id="6" name="Chart Placeholder 5">
            <a:extLst>
              <a:ext uri="{FF2B5EF4-FFF2-40B4-BE49-F238E27FC236}">
                <a16:creationId xmlns:a16="http://schemas.microsoft.com/office/drawing/2014/main" id="{5978857D-2267-4B74-9F5E-EEFD10087A40}"/>
              </a:ext>
            </a:extLst>
          </p:cNvPr>
          <p:cNvGraphicFramePr>
            <a:graphicFrameLocks noGrp="1"/>
          </p:cNvGraphicFramePr>
          <p:nvPr>
            <p:ph type="chart" sz="quarter" idx="13"/>
            <p:extLst>
              <p:ext uri="{D42A27DB-BD31-4B8C-83A1-F6EECF244321}">
                <p14:modId xmlns:p14="http://schemas.microsoft.com/office/powerpoint/2010/main" val="2518302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4F1D88-E35D-4AC8-9CCB-E53977B79214}"/>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9AA07B62-24DA-4E27-AC41-E3B53C182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7256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65C2-0D72-4692-A4B1-8A3417AAC844}"/>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BA5FA8BF-5F6F-4A35-B5DE-1C8F0D903ED3}"/>
              </a:ext>
            </a:extLst>
          </p:cNvPr>
          <p:cNvGraphicFramePr>
            <a:graphicFrameLocks noGrp="1"/>
          </p:cNvGraphicFramePr>
          <p:nvPr>
            <p:ph type="tbl" sz="quarter" idx="13"/>
            <p:extLst>
              <p:ext uri="{D42A27DB-BD31-4B8C-83A1-F6EECF244321}">
                <p14:modId xmlns:p14="http://schemas.microsoft.com/office/powerpoint/2010/main" val="3229303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778916"/>
                    </a:ext>
                  </a:extLst>
                </a:gridCol>
                <a:gridCol w="1152144">
                  <a:extLst>
                    <a:ext uri="{9D8B030D-6E8A-4147-A177-3AD203B41FA5}">
                      <a16:colId xmlns:a16="http://schemas.microsoft.com/office/drawing/2014/main" val="1754372667"/>
                    </a:ext>
                  </a:extLst>
                </a:gridCol>
                <a:gridCol w="1152144">
                  <a:extLst>
                    <a:ext uri="{9D8B030D-6E8A-4147-A177-3AD203B41FA5}">
                      <a16:colId xmlns:a16="http://schemas.microsoft.com/office/drawing/2014/main" val="3857515749"/>
                    </a:ext>
                  </a:extLst>
                </a:gridCol>
                <a:gridCol w="1152144">
                  <a:extLst>
                    <a:ext uri="{9D8B030D-6E8A-4147-A177-3AD203B41FA5}">
                      <a16:colId xmlns:a16="http://schemas.microsoft.com/office/drawing/2014/main" val="1594119201"/>
                    </a:ext>
                  </a:extLst>
                </a:gridCol>
                <a:gridCol w="1152144">
                  <a:extLst>
                    <a:ext uri="{9D8B030D-6E8A-4147-A177-3AD203B41FA5}">
                      <a16:colId xmlns:a16="http://schemas.microsoft.com/office/drawing/2014/main" val="1423501816"/>
                    </a:ext>
                  </a:extLst>
                </a:gridCol>
                <a:gridCol w="1152144">
                  <a:extLst>
                    <a:ext uri="{9D8B030D-6E8A-4147-A177-3AD203B41FA5}">
                      <a16:colId xmlns:a16="http://schemas.microsoft.com/office/drawing/2014/main" val="3916074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3628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extLst>
                  <a:ext uri="{0D108BD9-81ED-4DB2-BD59-A6C34878D82A}">
                    <a16:rowId xmlns:a16="http://schemas.microsoft.com/office/drawing/2014/main" val="53418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#diegoeterno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extLst>
                  <a:ext uri="{0D108BD9-81ED-4DB2-BD59-A6C34878D82A}">
                    <a16:rowId xmlns:a16="http://schemas.microsoft.com/office/drawing/2014/main" val="5551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a:t>
                      </a:r>
                    </a:p>
                  </a:txBody>
                  <a:tcPr/>
                </a:tc>
                <a:extLst>
                  <a:ext uri="{0D108BD9-81ED-4DB2-BD59-A6C34878D82A}">
                    <a16:rowId xmlns:a16="http://schemas.microsoft.com/office/drawing/2014/main" val="175326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#adiosmaradona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278905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255760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72133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extLst>
                  <a:ext uri="{0D108BD9-81ED-4DB2-BD59-A6C34878D82A}">
                    <a16:rowId xmlns:a16="http://schemas.microsoft.com/office/drawing/2014/main" val="159943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122955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100524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130580095"/>
                  </a:ext>
                </a:extLst>
              </a:tr>
            </a:tbl>
          </a:graphicData>
        </a:graphic>
      </p:graphicFrame>
      <p:sp>
        <p:nvSpPr>
          <p:cNvPr id="4" name="Text Placeholder 3">
            <a:extLst>
              <a:ext uri="{FF2B5EF4-FFF2-40B4-BE49-F238E27FC236}">
                <a16:creationId xmlns:a16="http://schemas.microsoft.com/office/drawing/2014/main" id="{0620B2A5-FE1D-4DA4-A4BC-AD5DE3C19FB8}"/>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569519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0BD-70B5-4CB4-9B13-760C9F51E0C2}"/>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370A0CF0-D0F6-445F-9070-422582DE6BF3}"/>
              </a:ext>
            </a:extLst>
          </p:cNvPr>
          <p:cNvGraphicFramePr>
            <a:graphicFrameLocks noGrp="1"/>
          </p:cNvGraphicFramePr>
          <p:nvPr>
            <p:ph type="tbl" sz="quarter" idx="13"/>
            <p:extLst>
              <p:ext uri="{D42A27DB-BD31-4B8C-83A1-F6EECF244321}">
                <p14:modId xmlns:p14="http://schemas.microsoft.com/office/powerpoint/2010/main" val="404823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3850137"/>
                    </a:ext>
                  </a:extLst>
                </a:gridCol>
                <a:gridCol w="1152144">
                  <a:extLst>
                    <a:ext uri="{9D8B030D-6E8A-4147-A177-3AD203B41FA5}">
                      <a16:colId xmlns:a16="http://schemas.microsoft.com/office/drawing/2014/main" val="2721025095"/>
                    </a:ext>
                  </a:extLst>
                </a:gridCol>
                <a:gridCol w="1152144">
                  <a:extLst>
                    <a:ext uri="{9D8B030D-6E8A-4147-A177-3AD203B41FA5}">
                      <a16:colId xmlns:a16="http://schemas.microsoft.com/office/drawing/2014/main" val="1034950740"/>
                    </a:ext>
                  </a:extLst>
                </a:gridCol>
                <a:gridCol w="1152144">
                  <a:extLst>
                    <a:ext uri="{9D8B030D-6E8A-4147-A177-3AD203B41FA5}">
                      <a16:colId xmlns:a16="http://schemas.microsoft.com/office/drawing/2014/main" val="2945424976"/>
                    </a:ext>
                  </a:extLst>
                </a:gridCol>
                <a:gridCol w="1152144">
                  <a:extLst>
                    <a:ext uri="{9D8B030D-6E8A-4147-A177-3AD203B41FA5}">
                      <a16:colId xmlns:a16="http://schemas.microsoft.com/office/drawing/2014/main" val="452691010"/>
                    </a:ext>
                  </a:extLst>
                </a:gridCol>
                <a:gridCol w="1152144">
                  <a:extLst>
                    <a:ext uri="{9D8B030D-6E8A-4147-A177-3AD203B41FA5}">
                      <a16:colId xmlns:a16="http://schemas.microsoft.com/office/drawing/2014/main" val="116839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7106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351195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33.428571428571</a:t>
                      </a:r>
                    </a:p>
                  </a:txBody>
                  <a:tcPr/>
                </a:tc>
                <a:extLst>
                  <a:ext uri="{0D108BD9-81ED-4DB2-BD59-A6C34878D82A}">
                    <a16:rowId xmlns:a16="http://schemas.microsoft.com/office/drawing/2014/main" val="114416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33.428571428571</a:t>
                      </a:r>
                    </a:p>
                  </a:txBody>
                  <a:tcPr/>
                </a:tc>
                <a:extLst>
                  <a:ext uri="{0D108BD9-81ED-4DB2-BD59-A6C34878D82A}">
                    <a16:rowId xmlns:a16="http://schemas.microsoft.com/office/drawing/2014/main" val="230677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33.428571428571</a:t>
                      </a:r>
                    </a:p>
                  </a:txBody>
                  <a:tcPr/>
                </a:tc>
                <a:extLst>
                  <a:ext uri="{0D108BD9-81ED-4DB2-BD59-A6C34878D82A}">
                    <a16:rowId xmlns:a16="http://schemas.microsoft.com/office/drawing/2014/main" val="419178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77948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#yamahaexperienceservice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32213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13980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19870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92788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186030270"/>
                  </a:ext>
                </a:extLst>
              </a:tr>
            </a:tbl>
          </a:graphicData>
        </a:graphic>
      </p:graphicFrame>
      <p:sp>
        <p:nvSpPr>
          <p:cNvPr id="4" name="Text Placeholder 3">
            <a:extLst>
              <a:ext uri="{FF2B5EF4-FFF2-40B4-BE49-F238E27FC236}">
                <a16:creationId xmlns:a16="http://schemas.microsoft.com/office/drawing/2014/main" id="{A336F980-1FA1-4A2D-9767-B7C0405B0846}"/>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814417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0629A-0F1A-41D1-853B-BB60EA59D492}"/>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260FC100-5CF7-4E47-84F4-70941B0C8036}"/>
              </a:ext>
            </a:extLst>
          </p:cNvPr>
          <p:cNvGraphicFramePr>
            <a:graphicFrameLocks noGrp="1"/>
          </p:cNvGraphicFramePr>
          <p:nvPr>
            <p:ph type="tbl" sz="quarter" idx="13"/>
            <p:extLst>
              <p:ext uri="{D42A27DB-BD31-4B8C-83A1-F6EECF244321}">
                <p14:modId xmlns:p14="http://schemas.microsoft.com/office/powerpoint/2010/main" val="18202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1702601"/>
                    </a:ext>
                  </a:extLst>
                </a:gridCol>
                <a:gridCol w="1152144">
                  <a:extLst>
                    <a:ext uri="{9D8B030D-6E8A-4147-A177-3AD203B41FA5}">
                      <a16:colId xmlns:a16="http://schemas.microsoft.com/office/drawing/2014/main" val="1223721962"/>
                    </a:ext>
                  </a:extLst>
                </a:gridCol>
                <a:gridCol w="1152144">
                  <a:extLst>
                    <a:ext uri="{9D8B030D-6E8A-4147-A177-3AD203B41FA5}">
                      <a16:colId xmlns:a16="http://schemas.microsoft.com/office/drawing/2014/main" val="3517082113"/>
                    </a:ext>
                  </a:extLst>
                </a:gridCol>
                <a:gridCol w="1152144">
                  <a:extLst>
                    <a:ext uri="{9D8B030D-6E8A-4147-A177-3AD203B41FA5}">
                      <a16:colId xmlns:a16="http://schemas.microsoft.com/office/drawing/2014/main" val="3233096595"/>
                    </a:ext>
                  </a:extLst>
                </a:gridCol>
                <a:gridCol w="1152144">
                  <a:extLst>
                    <a:ext uri="{9D8B030D-6E8A-4147-A177-3AD203B41FA5}">
                      <a16:colId xmlns:a16="http://schemas.microsoft.com/office/drawing/2014/main" val="3258205399"/>
                    </a:ext>
                  </a:extLst>
                </a:gridCol>
                <a:gridCol w="1152144">
                  <a:extLst>
                    <a:ext uri="{9D8B030D-6E8A-4147-A177-3AD203B41FA5}">
                      <a16:colId xmlns:a16="http://schemas.microsoft.com/office/drawing/2014/main" val="199898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2971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#RepuestosBajaj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extLst>
                  <a:ext uri="{0D108BD9-81ED-4DB2-BD59-A6C34878D82A}">
                    <a16:rowId xmlns:a16="http://schemas.microsoft.com/office/drawing/2014/main" val="12715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extLst>
                  <a:ext uri="{0D108BD9-81ED-4DB2-BD59-A6C34878D82A}">
                    <a16:rowId xmlns:a16="http://schemas.microsoft.com/office/drawing/2014/main" val="406836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69166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12322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349168486"/>
                  </a:ext>
                </a:extLst>
              </a:tr>
            </a:tbl>
          </a:graphicData>
        </a:graphic>
      </p:graphicFrame>
      <p:sp>
        <p:nvSpPr>
          <p:cNvPr id="4" name="Text Placeholder 3">
            <a:extLst>
              <a:ext uri="{FF2B5EF4-FFF2-40B4-BE49-F238E27FC236}">
                <a16:creationId xmlns:a16="http://schemas.microsoft.com/office/drawing/2014/main" id="{7FB6EF24-1EB5-4979-A1B8-A14C4D7EB365}"/>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628462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4B5B-4DB4-43E0-A1FB-E18C8A223D99}"/>
              </a:ext>
            </a:extLst>
          </p:cNvPr>
          <p:cNvSpPr>
            <a:spLocks noGrp="1"/>
          </p:cNvSpPr>
          <p:nvPr>
            <p:ph type="title"/>
          </p:nvPr>
        </p:nvSpPr>
        <p:spPr/>
        <p:txBody>
          <a:bodyPr/>
          <a:lstStyle/>
          <a:p>
            <a:r>
              <a:rPr lang="en-US"/>
              <a:t>Facebook User Questions By Weekday | La Emilia</a:t>
            </a:r>
          </a:p>
        </p:txBody>
      </p:sp>
      <p:graphicFrame>
        <p:nvGraphicFramePr>
          <p:cNvPr id="6" name="Chart Placeholder 5">
            <a:extLst>
              <a:ext uri="{FF2B5EF4-FFF2-40B4-BE49-F238E27FC236}">
                <a16:creationId xmlns:a16="http://schemas.microsoft.com/office/drawing/2014/main" id="{3E988C8F-6C46-49BD-AC5B-3CE4D6E02011}"/>
              </a:ext>
            </a:extLst>
          </p:cNvPr>
          <p:cNvGraphicFramePr>
            <a:graphicFrameLocks noGrp="1"/>
          </p:cNvGraphicFramePr>
          <p:nvPr>
            <p:ph type="chart" sz="quarter" idx="13"/>
            <p:extLst>
              <p:ext uri="{D42A27DB-BD31-4B8C-83A1-F6EECF244321}">
                <p14:modId xmlns:p14="http://schemas.microsoft.com/office/powerpoint/2010/main" val="3251350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263F4-5CBA-405A-A9EE-CEB39F383B10}"/>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057E06D7-D142-4BAE-A3EE-B99C212A3A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608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989</Words>
  <Application>Microsoft Office PowerPoint</Application>
  <PresentationFormat>On-screen Show (4:3)</PresentationFormat>
  <Paragraphs>459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Facebook Key Metrics Table | La Emilia</vt:lpstr>
      <vt:lpstr>Facebook Fans Total | La Emilia</vt:lpstr>
      <vt:lpstr>Facebook Key Metrics Radar | La Emilia</vt:lpstr>
      <vt:lpstr>Facebook Interaction Rate | La Emilia</vt:lpstr>
      <vt:lpstr>Facebook Fans Change Per Weekday | La Emilia</vt:lpstr>
      <vt:lpstr>Facebook Fans Change | La Emilia</vt:lpstr>
      <vt:lpstr>Facebook Own Posts Table | La Emilia - 1 of 7</vt:lpstr>
      <vt:lpstr>Facebook Own Posts Table | La Emilia - 2 of 7</vt:lpstr>
      <vt:lpstr>Facebook Own Posts Table | La Emilia - 3 of 7</vt:lpstr>
      <vt:lpstr>Facebook Own Posts Table | La Emilia - 4 of 7</vt:lpstr>
      <vt:lpstr>Facebook Own Posts Table | La Emilia - 5 of 7</vt:lpstr>
      <vt:lpstr>Facebook Own Posts Table | La Emilia - 6 of 7</vt:lpstr>
      <vt:lpstr>Facebook Own Posts Table | La Emilia - 7 of 7</vt:lpstr>
      <vt:lpstr>Facebook Own Posts | La Emilia</vt:lpstr>
      <vt:lpstr>Facebook Own Posts By Weekday | La Emilia</vt:lpstr>
      <vt:lpstr>Facebook Interaction Rate By Weekday | La Emilia</vt:lpstr>
      <vt:lpstr>Facebook Post Type Distribution Per Profile | La Emilia</vt:lpstr>
      <vt:lpstr>Facebook Interaction Rate By Hour | La Emilia</vt:lpstr>
      <vt:lpstr>Facebook Own Posts By Hour | La Emilia</vt:lpstr>
      <vt:lpstr>Facebook Interaction Rate By Post Type | La Emilia</vt:lpstr>
      <vt:lpstr>Facebook Interactions Distribution | La Emilia</vt:lpstr>
      <vt:lpstr>Facebook User Posts Table | La Emilia</vt:lpstr>
      <vt:lpstr>Facebook Response Times | La Emilia</vt:lpstr>
      <vt:lpstr>Facebook Hashtag Detection | La Emilia - 1 of 3</vt:lpstr>
      <vt:lpstr>Facebook Hashtag Detection | La Emilia - 2 of 3</vt:lpstr>
      <vt:lpstr>Facebook Hashtag Detection | La Emilia - 3 of 3</vt:lpstr>
      <vt:lpstr>Facebook User Questions By Weekday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Frederik Peiniger</dc:creator>
  <cp:lastModifiedBy>Frederik Peiniger</cp:lastModifiedBy>
  <cp:revision>1</cp:revision>
  <dcterms:created xsi:type="dcterms:W3CDTF">2020-12-01T10:25:37Z</dcterms:created>
  <dcterms:modified xsi:type="dcterms:W3CDTF">2020-12-01T10:26:23Z</dcterms:modified>
</cp:coreProperties>
</file>