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glamourspain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16.538399999999999</c:v>
                </c:pt>
                <c:pt idx="1">
                  <c:v>23.333300000000001</c:v>
                </c:pt>
                <c:pt idx="2">
                  <c:v>9.5237999999999996</c:v>
                </c:pt>
                <c:pt idx="3">
                  <c:v>20</c:v>
                </c:pt>
                <c:pt idx="4">
                  <c:v>19.802</c:v>
                </c:pt>
                <c:pt idx="5">
                  <c:v>0.97660000000000002</c:v>
                </c:pt>
                <c:pt idx="6">
                  <c:v>30.177700000000002</c:v>
                </c:pt>
                <c:pt idx="7">
                  <c:v>31.594899999999999</c:v>
                </c:pt>
              </c:numCache>
            </c:numRef>
          </c:val>
          <c:extLst>
            <c:ext xmlns:c16="http://schemas.microsoft.com/office/drawing/2014/chart" uri="{C3380CC4-5D6E-409C-BE32-E72D297353CC}">
              <c16:uniqueId val="{00000000-7982-4288-9579-5155EA442B9C}"/>
            </c:ext>
          </c:extLst>
        </c:ser>
        <c:ser>
          <c:idx val="1"/>
          <c:order val="1"/>
          <c:tx>
            <c:strRef>
              <c:f>Sheet1!$C$1</c:f>
              <c:strCache>
                <c:ptCount val="1"/>
                <c:pt idx="0">
                  <c:v>elle_spain</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0</c:v>
                </c:pt>
                <c:pt idx="1">
                  <c:v>25</c:v>
                </c:pt>
                <c:pt idx="2">
                  <c:v>33.333300000000001</c:v>
                </c:pt>
                <c:pt idx="3">
                  <c:v>15</c:v>
                </c:pt>
                <c:pt idx="4">
                  <c:v>24.752500000000001</c:v>
                </c:pt>
                <c:pt idx="5">
                  <c:v>11.3239</c:v>
                </c:pt>
                <c:pt idx="6">
                  <c:v>0</c:v>
                </c:pt>
                <c:pt idx="7">
                  <c:v>0</c:v>
                </c:pt>
              </c:numCache>
            </c:numRef>
          </c:val>
          <c:extLst>
            <c:ext xmlns:c16="http://schemas.microsoft.com/office/drawing/2014/chart" uri="{C3380CC4-5D6E-409C-BE32-E72D297353CC}">
              <c16:uniqueId val="{00000001-7982-4288-9579-5155EA442B9C}"/>
            </c:ext>
          </c:extLst>
        </c:ser>
        <c:ser>
          <c:idx val="2"/>
          <c:order val="2"/>
          <c:tx>
            <c:strRef>
              <c:f>Sheet1!$D$1</c:f>
              <c:strCache>
                <c:ptCount val="1"/>
                <c:pt idx="0">
                  <c:v>mujerhoy</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0</c:v>
                </c:pt>
                <c:pt idx="1">
                  <c:v>66.666700000000006</c:v>
                </c:pt>
                <c:pt idx="2">
                  <c:v>4.7618999999999998</c:v>
                </c:pt>
                <c:pt idx="3">
                  <c:v>5</c:v>
                </c:pt>
                <c:pt idx="4">
                  <c:v>41.584200000000003</c:v>
                </c:pt>
                <c:pt idx="5">
                  <c:v>5.0362999999999998</c:v>
                </c:pt>
                <c:pt idx="6">
                  <c:v>0</c:v>
                </c:pt>
                <c:pt idx="7">
                  <c:v>0</c:v>
                </c:pt>
              </c:numCache>
            </c:numRef>
          </c:val>
          <c:extLst>
            <c:ext xmlns:c16="http://schemas.microsoft.com/office/drawing/2014/chart" uri="{C3380CC4-5D6E-409C-BE32-E72D297353CC}">
              <c16:uniqueId val="{00000002-7982-4288-9579-5155EA442B9C}"/>
            </c:ext>
          </c:extLst>
        </c:ser>
        <c:ser>
          <c:idx val="3"/>
          <c:order val="3"/>
          <c:tx>
            <c:strRef>
              <c:f>Sheet1!$E$1</c:f>
              <c:strCache>
                <c:ptCount val="1"/>
                <c:pt idx="0">
                  <c:v>voguespain</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0</c:v>
                </c:pt>
                <c:pt idx="1">
                  <c:v>6.6666999999999996</c:v>
                </c:pt>
                <c:pt idx="2">
                  <c:v>61.904800000000002</c:v>
                </c:pt>
                <c:pt idx="3">
                  <c:v>60</c:v>
                </c:pt>
                <c:pt idx="4">
                  <c:v>28.712900000000001</c:v>
                </c:pt>
                <c:pt idx="5">
                  <c:v>11.124000000000001</c:v>
                </c:pt>
                <c:pt idx="6">
                  <c:v>0</c:v>
                </c:pt>
                <c:pt idx="7">
                  <c:v>0</c:v>
                </c:pt>
              </c:numCache>
            </c:numRef>
          </c:val>
          <c:extLst>
            <c:ext xmlns:c16="http://schemas.microsoft.com/office/drawing/2014/chart" uri="{C3380CC4-5D6E-409C-BE32-E72D297353CC}">
              <c16:uniqueId val="{00000003-7982-4288-9579-5155EA442B9C}"/>
            </c:ext>
          </c:extLst>
        </c:ser>
        <c:ser>
          <c:idx val="4"/>
          <c:order val="4"/>
          <c:tx>
            <c:strRef>
              <c:f>Sheet1!$F$1</c:f>
              <c:strCache>
                <c:ptCount val="1"/>
                <c:pt idx="0">
                  <c:v>holacom</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4-7982-4288-9579-5155EA442B9C}"/>
            </c:ext>
          </c:extLst>
        </c:ser>
        <c:ser>
          <c:idx val="5"/>
          <c:order val="5"/>
          <c:tx>
            <c:strRef>
              <c:f>Sheet1!$G$1</c:f>
              <c:strCache>
                <c:ptCount val="1"/>
                <c:pt idx="0">
                  <c:v>yodona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0</c:v>
                </c:pt>
                <c:pt idx="1">
                  <c:v>31.666699999999999</c:v>
                </c:pt>
                <c:pt idx="2">
                  <c:v>14.2857</c:v>
                </c:pt>
                <c:pt idx="3">
                  <c:v>0</c:v>
                </c:pt>
                <c:pt idx="4">
                  <c:v>21.7822</c:v>
                </c:pt>
                <c:pt idx="5">
                  <c:v>1.1718</c:v>
                </c:pt>
                <c:pt idx="6">
                  <c:v>0</c:v>
                </c:pt>
                <c:pt idx="7">
                  <c:v>0</c:v>
                </c:pt>
              </c:numCache>
            </c:numRef>
          </c:val>
          <c:extLst>
            <c:ext xmlns:c16="http://schemas.microsoft.com/office/drawing/2014/chart" uri="{C3380CC4-5D6E-409C-BE32-E72D297353CC}">
              <c16:uniqueId val="{00000005-7982-4288-9579-5155EA442B9C}"/>
            </c:ext>
          </c:extLst>
        </c:ser>
        <c:ser>
          <c:idx val="6"/>
          <c:order val="6"/>
          <c:tx>
            <c:strRef>
              <c:f>Sheet1!$H$1</c:f>
              <c:strCache>
                <c:ptCount val="1"/>
                <c:pt idx="0">
                  <c:v>s_moda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0</c:v>
                </c:pt>
                <c:pt idx="1">
                  <c:v>6.6666999999999996</c:v>
                </c:pt>
                <c:pt idx="2">
                  <c:v>4.7618999999999998</c:v>
                </c:pt>
                <c:pt idx="3">
                  <c:v>5</c:v>
                </c:pt>
                <c:pt idx="4">
                  <c:v>5.9405999999999999</c:v>
                </c:pt>
                <c:pt idx="5">
                  <c:v>0.58420000000000005</c:v>
                </c:pt>
                <c:pt idx="6">
                  <c:v>0</c:v>
                </c:pt>
                <c:pt idx="7">
                  <c:v>0</c:v>
                </c:pt>
              </c:numCache>
            </c:numRef>
          </c:val>
          <c:extLst>
            <c:ext xmlns:c16="http://schemas.microsoft.com/office/drawing/2014/chart" uri="{C3380CC4-5D6E-409C-BE32-E72D297353CC}">
              <c16:uniqueId val="{00000006-7982-4288-9579-5155EA442B9C}"/>
            </c:ext>
          </c:extLst>
        </c:ser>
        <c:dLbls>
          <c:showLegendKey val="0"/>
          <c:showVal val="0"/>
          <c:showCatName val="0"/>
          <c:showSerName val="0"/>
          <c:showPercent val="0"/>
          <c:showBubbleSize val="0"/>
        </c:dLbls>
        <c:axId val="311270336"/>
        <c:axId val="311264104"/>
      </c:radarChart>
      <c:catAx>
        <c:axId val="31127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64104"/>
        <c:crosses val="autoZero"/>
        <c:auto val="1"/>
        <c:lblAlgn val="ctr"/>
        <c:lblOffset val="100"/>
        <c:noMultiLvlLbl val="0"/>
      </c:catAx>
      <c:valAx>
        <c:axId val="31126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7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glamourspain</c:v>
                </c:pt>
              </c:strCache>
            </c:strRef>
          </c:tx>
          <c:spPr>
            <a:ln w="28575" cap="rnd">
              <a:solidFill>
                <a:schemeClr val="accent1"/>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Sheet1!$B$2:$B$22</c:f>
              <c:numCache>
                <c:formatCode>General</c:formatCode>
                <c:ptCount val="21"/>
                <c:pt idx="0">
                  <c:v>313629</c:v>
                </c:pt>
                <c:pt idx="1">
                  <c:v>313642</c:v>
                </c:pt>
                <c:pt idx="2">
                  <c:v>313675</c:v>
                </c:pt>
                <c:pt idx="3">
                  <c:v>313740</c:v>
                </c:pt>
                <c:pt idx="4">
                  <c:v>313724</c:v>
                </c:pt>
                <c:pt idx="5">
                  <c:v>313743</c:v>
                </c:pt>
                <c:pt idx="6">
                  <c:v>313719</c:v>
                </c:pt>
                <c:pt idx="7">
                  <c:v>313932</c:v>
                </c:pt>
                <c:pt idx="8">
                  <c:v>314046</c:v>
                </c:pt>
                <c:pt idx="9">
                  <c:v>314116</c:v>
                </c:pt>
                <c:pt idx="10">
                  <c:v>314181</c:v>
                </c:pt>
                <c:pt idx="11">
                  <c:v>314219</c:v>
                </c:pt>
                <c:pt idx="12">
                  <c:v>314255</c:v>
                </c:pt>
                <c:pt idx="13">
                  <c:v>314270</c:v>
                </c:pt>
                <c:pt idx="14">
                  <c:v>314278</c:v>
                </c:pt>
                <c:pt idx="15">
                  <c:v>314251</c:v>
                </c:pt>
                <c:pt idx="16">
                  <c:v>314233</c:v>
                </c:pt>
                <c:pt idx="17">
                  <c:v>314220</c:v>
                </c:pt>
                <c:pt idx="18">
                  <c:v>314200</c:v>
                </c:pt>
                <c:pt idx="19">
                  <c:v>314169</c:v>
                </c:pt>
                <c:pt idx="20">
                  <c:v>314118</c:v>
                </c:pt>
              </c:numCache>
            </c:numRef>
          </c:val>
          <c:smooth val="0"/>
          <c:extLst>
            <c:ext xmlns:c16="http://schemas.microsoft.com/office/drawing/2014/chart" uri="{C3380CC4-5D6E-409C-BE32-E72D297353CC}">
              <c16:uniqueId val="{00000000-CEF8-414E-B483-E96756A424FD}"/>
            </c:ext>
          </c:extLst>
        </c:ser>
        <c:ser>
          <c:idx val="1"/>
          <c:order val="1"/>
          <c:tx>
            <c:strRef>
              <c:f>Sheet1!$C$1</c:f>
              <c:strCache>
                <c:ptCount val="1"/>
                <c:pt idx="0">
                  <c:v>elle_spain</c:v>
                </c:pt>
              </c:strCache>
            </c:strRef>
          </c:tx>
          <c:spPr>
            <a:ln w="28575" cap="rnd">
              <a:solidFill>
                <a:schemeClr val="accent2"/>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Sheet1!$C$2:$C$22</c:f>
              <c:numCache>
                <c:formatCode>General</c:formatCode>
                <c:ptCount val="21"/>
              </c:numCache>
            </c:numRef>
          </c:val>
          <c:smooth val="0"/>
          <c:extLst>
            <c:ext xmlns:c16="http://schemas.microsoft.com/office/drawing/2014/chart" uri="{C3380CC4-5D6E-409C-BE32-E72D297353CC}">
              <c16:uniqueId val="{00000001-CEF8-414E-B483-E96756A424FD}"/>
            </c:ext>
          </c:extLst>
        </c:ser>
        <c:ser>
          <c:idx val="2"/>
          <c:order val="2"/>
          <c:tx>
            <c:strRef>
              <c:f>Sheet1!$D$1</c:f>
              <c:strCache>
                <c:ptCount val="1"/>
                <c:pt idx="0">
                  <c:v>mujerhoy</c:v>
                </c:pt>
              </c:strCache>
            </c:strRef>
          </c:tx>
          <c:spPr>
            <a:ln w="28575" cap="rnd">
              <a:solidFill>
                <a:schemeClr val="accent3"/>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Sheet1!$D$2:$D$22</c:f>
              <c:numCache>
                <c:formatCode>General</c:formatCode>
                <c:ptCount val="21"/>
              </c:numCache>
            </c:numRef>
          </c:val>
          <c:smooth val="0"/>
          <c:extLst>
            <c:ext xmlns:c16="http://schemas.microsoft.com/office/drawing/2014/chart" uri="{C3380CC4-5D6E-409C-BE32-E72D297353CC}">
              <c16:uniqueId val="{00000002-CEF8-414E-B483-E96756A424FD}"/>
            </c:ext>
          </c:extLst>
        </c:ser>
        <c:ser>
          <c:idx val="3"/>
          <c:order val="3"/>
          <c:tx>
            <c:strRef>
              <c:f>Sheet1!$E$1</c:f>
              <c:strCache>
                <c:ptCount val="1"/>
                <c:pt idx="0">
                  <c:v>voguespain</c:v>
                </c:pt>
              </c:strCache>
            </c:strRef>
          </c:tx>
          <c:spPr>
            <a:ln w="28575" cap="rnd">
              <a:solidFill>
                <a:schemeClr val="accent4"/>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Sheet1!$E$2:$E$22</c:f>
              <c:numCache>
                <c:formatCode>General</c:formatCode>
                <c:ptCount val="21"/>
              </c:numCache>
            </c:numRef>
          </c:val>
          <c:smooth val="0"/>
          <c:extLst>
            <c:ext xmlns:c16="http://schemas.microsoft.com/office/drawing/2014/chart" uri="{C3380CC4-5D6E-409C-BE32-E72D297353CC}">
              <c16:uniqueId val="{00000003-CEF8-414E-B483-E96756A424FD}"/>
            </c:ext>
          </c:extLst>
        </c:ser>
        <c:ser>
          <c:idx val="4"/>
          <c:order val="4"/>
          <c:tx>
            <c:strRef>
              <c:f>Sheet1!$F$1</c:f>
              <c:strCache>
                <c:ptCount val="1"/>
                <c:pt idx="0">
                  <c:v>holacom</c:v>
                </c:pt>
              </c:strCache>
            </c:strRef>
          </c:tx>
          <c:spPr>
            <a:ln w="28575" cap="rnd">
              <a:solidFill>
                <a:schemeClr val="accent5"/>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Sheet1!$F$2:$F$22</c:f>
              <c:numCache>
                <c:formatCode>General</c:formatCode>
                <c:ptCount val="21"/>
                <c:pt idx="0">
                  <c:v>1890078</c:v>
                </c:pt>
                <c:pt idx="1">
                  <c:v>1890646</c:v>
                </c:pt>
                <c:pt idx="2">
                  <c:v>1891101</c:v>
                </c:pt>
                <c:pt idx="3">
                  <c:v>1891501</c:v>
                </c:pt>
                <c:pt idx="4">
                  <c:v>1892024</c:v>
                </c:pt>
                <c:pt idx="5">
                  <c:v>1892579</c:v>
                </c:pt>
                <c:pt idx="6">
                  <c:v>1893032</c:v>
                </c:pt>
                <c:pt idx="7">
                  <c:v>1893517</c:v>
                </c:pt>
                <c:pt idx="8">
                  <c:v>1893953</c:v>
                </c:pt>
                <c:pt idx="9">
                  <c:v>1894290</c:v>
                </c:pt>
                <c:pt idx="10">
                  <c:v>1894859</c:v>
                </c:pt>
                <c:pt idx="11">
                  <c:v>1895164</c:v>
                </c:pt>
                <c:pt idx="12">
                  <c:v>1895657</c:v>
                </c:pt>
                <c:pt idx="13">
                  <c:v>1896108</c:v>
                </c:pt>
                <c:pt idx="14">
                  <c:v>1896565</c:v>
                </c:pt>
                <c:pt idx="15">
                  <c:v>1897040</c:v>
                </c:pt>
                <c:pt idx="16">
                  <c:v>1897605</c:v>
                </c:pt>
                <c:pt idx="17">
                  <c:v>1898013</c:v>
                </c:pt>
                <c:pt idx="18">
                  <c:v>1898443</c:v>
                </c:pt>
                <c:pt idx="19">
                  <c:v>1898900</c:v>
                </c:pt>
                <c:pt idx="20">
                  <c:v>1899325</c:v>
                </c:pt>
              </c:numCache>
            </c:numRef>
          </c:val>
          <c:smooth val="0"/>
          <c:extLst>
            <c:ext xmlns:c16="http://schemas.microsoft.com/office/drawing/2014/chart" uri="{C3380CC4-5D6E-409C-BE32-E72D297353CC}">
              <c16:uniqueId val="{00000004-CEF8-414E-B483-E96756A424FD}"/>
            </c:ext>
          </c:extLst>
        </c:ser>
        <c:ser>
          <c:idx val="5"/>
          <c:order val="5"/>
          <c:tx>
            <c:strRef>
              <c:f>Sheet1!$G$1</c:f>
              <c:strCache>
                <c:ptCount val="1"/>
                <c:pt idx="0">
                  <c:v>yodona</c:v>
                </c:pt>
              </c:strCache>
            </c:strRef>
          </c:tx>
          <c:spPr>
            <a:ln w="28575" cap="rnd">
              <a:solidFill>
                <a:schemeClr val="accent6"/>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Sheet1!$G$2:$G$22</c:f>
              <c:numCache>
                <c:formatCode>General</c:formatCode>
                <c:ptCount val="21"/>
              </c:numCache>
            </c:numRef>
          </c:val>
          <c:smooth val="0"/>
          <c:extLst>
            <c:ext xmlns:c16="http://schemas.microsoft.com/office/drawing/2014/chart" uri="{C3380CC4-5D6E-409C-BE32-E72D297353CC}">
              <c16:uniqueId val="{00000005-CEF8-414E-B483-E96756A424FD}"/>
            </c:ext>
          </c:extLst>
        </c:ser>
        <c:ser>
          <c:idx val="6"/>
          <c:order val="6"/>
          <c:tx>
            <c:strRef>
              <c:f>Sheet1!$H$1</c:f>
              <c:strCache>
                <c:ptCount val="1"/>
                <c:pt idx="0">
                  <c:v>s_moda</c:v>
                </c:pt>
              </c:strCache>
            </c:strRef>
          </c:tx>
          <c:spPr>
            <a:ln w="28575" cap="rnd">
              <a:solidFill>
                <a:schemeClr val="accent1">
                  <a:lumMod val="60000"/>
                </a:schemeClr>
              </a:solidFill>
              <a:round/>
            </a:ln>
            <a:effectLst/>
          </c:spPr>
          <c:marker>
            <c:symbol val="none"/>
          </c:marker>
          <c:cat>
            <c:strRef>
              <c:f>Sheet1!$A$2:$A$22</c:f>
              <c:strCache>
                <c:ptCount val="21"/>
                <c:pt idx="0">
                  <c:v>12/10/2020</c:v>
                </c:pt>
                <c:pt idx="1">
                  <c:v>13/10/2020</c:v>
                </c:pt>
                <c:pt idx="2">
                  <c:v>14/10/2020</c:v>
                </c:pt>
                <c:pt idx="3">
                  <c:v>15/10/2020</c:v>
                </c:pt>
                <c:pt idx="4">
                  <c:v>16/10/2020</c:v>
                </c:pt>
                <c:pt idx="5">
                  <c:v>17/10/2020</c:v>
                </c:pt>
                <c:pt idx="6">
                  <c:v>18/10/2020</c:v>
                </c:pt>
                <c:pt idx="7">
                  <c:v>19/10/2020</c:v>
                </c:pt>
                <c:pt idx="8">
                  <c:v>20/10/2020</c:v>
                </c:pt>
                <c:pt idx="9">
                  <c:v>21/10/2020</c:v>
                </c:pt>
                <c:pt idx="10">
                  <c:v>22/10/2020</c:v>
                </c:pt>
                <c:pt idx="11">
                  <c:v>23/10/2020</c:v>
                </c:pt>
                <c:pt idx="12">
                  <c:v>24/10/2020</c:v>
                </c:pt>
                <c:pt idx="13">
                  <c:v>25/10/2020</c:v>
                </c:pt>
                <c:pt idx="14">
                  <c:v>26/10/2020</c:v>
                </c:pt>
                <c:pt idx="15">
                  <c:v>27/10/2020</c:v>
                </c:pt>
                <c:pt idx="16">
                  <c:v>28/10/2020</c:v>
                </c:pt>
                <c:pt idx="17">
                  <c:v>29/10/2020</c:v>
                </c:pt>
                <c:pt idx="18">
                  <c:v>30/10/2020</c:v>
                </c:pt>
                <c:pt idx="19">
                  <c:v>31/10/2020</c:v>
                </c:pt>
                <c:pt idx="20">
                  <c:v>1/11/2020</c:v>
                </c:pt>
              </c:strCache>
            </c:strRef>
          </c:cat>
          <c:val>
            <c:numRef>
              <c:f>Sheet1!$H$2:$H$22</c:f>
              <c:numCache>
                <c:formatCode>General</c:formatCode>
                <c:ptCount val="21"/>
              </c:numCache>
            </c:numRef>
          </c:val>
          <c:smooth val="0"/>
          <c:extLst>
            <c:ext xmlns:c16="http://schemas.microsoft.com/office/drawing/2014/chart" uri="{C3380CC4-5D6E-409C-BE32-E72D297353CC}">
              <c16:uniqueId val="{00000006-CEF8-414E-B483-E96756A424FD}"/>
            </c:ext>
          </c:extLst>
        </c:ser>
        <c:dLbls>
          <c:showLegendKey val="0"/>
          <c:showVal val="0"/>
          <c:showCatName val="0"/>
          <c:showSerName val="0"/>
          <c:showPercent val="0"/>
          <c:showBubbleSize val="0"/>
        </c:dLbls>
        <c:smooth val="0"/>
        <c:axId val="311275584"/>
        <c:axId val="311274928"/>
      </c:lineChart>
      <c:catAx>
        <c:axId val="31127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74928"/>
        <c:crosses val="autoZero"/>
        <c:auto val="1"/>
        <c:lblAlgn val="ctr"/>
        <c:lblOffset val="100"/>
        <c:noMultiLvlLbl val="0"/>
      </c:catAx>
      <c:valAx>
        <c:axId val="31127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7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glamourspain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79</c:v>
                </c:pt>
                <c:pt idx="1">
                  <c:v>33</c:v>
                </c:pt>
                <c:pt idx="2">
                  <c:v>28</c:v>
                </c:pt>
                <c:pt idx="3">
                  <c:v>39</c:v>
                </c:pt>
                <c:pt idx="4">
                  <c:v>1</c:v>
                </c:pt>
                <c:pt idx="5">
                  <c:v>8</c:v>
                </c:pt>
                <c:pt idx="6">
                  <c:v>-20</c:v>
                </c:pt>
              </c:numCache>
            </c:numRef>
          </c:val>
          <c:extLst>
            <c:ext xmlns:c16="http://schemas.microsoft.com/office/drawing/2014/chart" uri="{C3380CC4-5D6E-409C-BE32-E72D297353CC}">
              <c16:uniqueId val="{00000000-BF90-4D37-909B-5C1CEAB2BD27}"/>
            </c:ext>
          </c:extLst>
        </c:ser>
        <c:ser>
          <c:idx val="1"/>
          <c:order val="1"/>
          <c:tx>
            <c:strRef>
              <c:f>Sheet1!$C$1</c:f>
              <c:strCache>
                <c:ptCount val="1"/>
                <c:pt idx="0">
                  <c:v>elle_spain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BF90-4D37-909B-5C1CEAB2BD27}"/>
            </c:ext>
          </c:extLst>
        </c:ser>
        <c:ser>
          <c:idx val="2"/>
          <c:order val="2"/>
          <c:tx>
            <c:strRef>
              <c:f>Sheet1!$D$1</c:f>
              <c:strCache>
                <c:ptCount val="1"/>
                <c:pt idx="0">
                  <c:v>mujerhoy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BF90-4D37-909B-5C1CEAB2BD27}"/>
            </c:ext>
          </c:extLst>
        </c:ser>
        <c:ser>
          <c:idx val="3"/>
          <c:order val="3"/>
          <c:tx>
            <c:strRef>
              <c:f>Sheet1!$E$1</c:f>
              <c:strCache>
                <c:ptCount val="1"/>
                <c:pt idx="0">
                  <c:v>voguespain</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BF90-4D37-909B-5C1CEAB2BD27}"/>
            </c:ext>
          </c:extLst>
        </c:ser>
        <c:ser>
          <c:idx val="4"/>
          <c:order val="4"/>
          <c:tx>
            <c:strRef>
              <c:f>Sheet1!$F$1</c:f>
              <c:strCache>
                <c:ptCount val="1"/>
                <c:pt idx="0">
                  <c:v>holacom</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436</c:v>
                </c:pt>
                <c:pt idx="1">
                  <c:v>493</c:v>
                </c:pt>
                <c:pt idx="2">
                  <c:v>452</c:v>
                </c:pt>
                <c:pt idx="3">
                  <c:v>459</c:v>
                </c:pt>
                <c:pt idx="4">
                  <c:v>419</c:v>
                </c:pt>
                <c:pt idx="5">
                  <c:v>502</c:v>
                </c:pt>
                <c:pt idx="6">
                  <c:v>443</c:v>
                </c:pt>
              </c:numCache>
            </c:numRef>
          </c:val>
          <c:extLst>
            <c:ext xmlns:c16="http://schemas.microsoft.com/office/drawing/2014/chart" uri="{C3380CC4-5D6E-409C-BE32-E72D297353CC}">
              <c16:uniqueId val="{00000004-BF90-4D37-909B-5C1CEAB2BD27}"/>
            </c:ext>
          </c:extLst>
        </c:ser>
        <c:ser>
          <c:idx val="5"/>
          <c:order val="5"/>
          <c:tx>
            <c:strRef>
              <c:f>Sheet1!$G$1</c:f>
              <c:strCache>
                <c:ptCount val="1"/>
                <c:pt idx="0">
                  <c:v>yodona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BF90-4D37-909B-5C1CEAB2BD27}"/>
            </c:ext>
          </c:extLst>
        </c:ser>
        <c:ser>
          <c:idx val="6"/>
          <c:order val="6"/>
          <c:tx>
            <c:strRef>
              <c:f>Sheet1!$H$1</c:f>
              <c:strCache>
                <c:ptCount val="1"/>
                <c:pt idx="0">
                  <c:v>s_moda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BF90-4D37-909B-5C1CEAB2BD27}"/>
            </c:ext>
          </c:extLst>
        </c:ser>
        <c:dLbls>
          <c:showLegendKey val="0"/>
          <c:showVal val="0"/>
          <c:showCatName val="0"/>
          <c:showSerName val="0"/>
          <c:showPercent val="0"/>
          <c:showBubbleSize val="0"/>
        </c:dLbls>
        <c:gapWidth val="219"/>
        <c:overlap val="-27"/>
        <c:axId val="311273616"/>
        <c:axId val="311273944"/>
      </c:barChart>
      <c:catAx>
        <c:axId val="31127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73944"/>
        <c:crosses val="autoZero"/>
        <c:auto val="1"/>
        <c:lblAlgn val="ctr"/>
        <c:lblOffset val="100"/>
        <c:noMultiLvlLbl val="0"/>
      </c:catAx>
      <c:valAx>
        <c:axId val="31127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7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glamourspain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1</c:v>
                </c:pt>
                <c:pt idx="4">
                  <c:v>0</c:v>
                </c:pt>
                <c:pt idx="5">
                  <c:v>1</c:v>
                </c:pt>
                <c:pt idx="6">
                  <c:v>1</c:v>
                </c:pt>
                <c:pt idx="7">
                  <c:v>5</c:v>
                </c:pt>
                <c:pt idx="8">
                  <c:v>1</c:v>
                </c:pt>
                <c:pt idx="9">
                  <c:v>0</c:v>
                </c:pt>
                <c:pt idx="10">
                  <c:v>1</c:v>
                </c:pt>
                <c:pt idx="11">
                  <c:v>0</c:v>
                </c:pt>
                <c:pt idx="12">
                  <c:v>3</c:v>
                </c:pt>
                <c:pt idx="13">
                  <c:v>2</c:v>
                </c:pt>
                <c:pt idx="14">
                  <c:v>1</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5DE-431B-8A62-A3E0455B7CCF}"/>
            </c:ext>
          </c:extLst>
        </c:ser>
        <c:ser>
          <c:idx val="1"/>
          <c:order val="1"/>
          <c:tx>
            <c:strRef>
              <c:f>Sheet1!$C$1</c:f>
              <c:strCache>
                <c:ptCount val="1"/>
                <c:pt idx="0">
                  <c:v>elle_spain</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1</c:v>
                </c:pt>
                <c:pt idx="5">
                  <c:v>2</c:v>
                </c:pt>
                <c:pt idx="6">
                  <c:v>4</c:v>
                </c:pt>
                <c:pt idx="7">
                  <c:v>3</c:v>
                </c:pt>
                <c:pt idx="8">
                  <c:v>3</c:v>
                </c:pt>
                <c:pt idx="9">
                  <c:v>0</c:v>
                </c:pt>
                <c:pt idx="10">
                  <c:v>0</c:v>
                </c:pt>
                <c:pt idx="11">
                  <c:v>2</c:v>
                </c:pt>
                <c:pt idx="12">
                  <c:v>1</c:v>
                </c:pt>
                <c:pt idx="13">
                  <c:v>1</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5DE-431B-8A62-A3E0455B7CCF}"/>
            </c:ext>
          </c:extLst>
        </c:ser>
        <c:ser>
          <c:idx val="2"/>
          <c:order val="2"/>
          <c:tx>
            <c:strRef>
              <c:f>Sheet1!$D$1</c:f>
              <c:strCache>
                <c:ptCount val="1"/>
                <c:pt idx="0">
                  <c:v>mujerhoy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1</c:v>
                </c:pt>
                <c:pt idx="4">
                  <c:v>5</c:v>
                </c:pt>
                <c:pt idx="5">
                  <c:v>4</c:v>
                </c:pt>
                <c:pt idx="6">
                  <c:v>3</c:v>
                </c:pt>
                <c:pt idx="7">
                  <c:v>4</c:v>
                </c:pt>
                <c:pt idx="8">
                  <c:v>3</c:v>
                </c:pt>
                <c:pt idx="9">
                  <c:v>0</c:v>
                </c:pt>
                <c:pt idx="10">
                  <c:v>4</c:v>
                </c:pt>
                <c:pt idx="11">
                  <c:v>4</c:v>
                </c:pt>
                <c:pt idx="12">
                  <c:v>6</c:v>
                </c:pt>
                <c:pt idx="13">
                  <c:v>5</c:v>
                </c:pt>
                <c:pt idx="14">
                  <c:v>1</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5DE-431B-8A62-A3E0455B7CCF}"/>
            </c:ext>
          </c:extLst>
        </c:ser>
        <c:ser>
          <c:idx val="3"/>
          <c:order val="3"/>
          <c:tx>
            <c:strRef>
              <c:f>Sheet1!$E$1</c:f>
              <c:strCache>
                <c:ptCount val="1"/>
                <c:pt idx="0">
                  <c:v>voguespain</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1</c:v>
                </c:pt>
                <c:pt idx="5">
                  <c:v>3</c:v>
                </c:pt>
                <c:pt idx="6">
                  <c:v>1</c:v>
                </c:pt>
                <c:pt idx="7">
                  <c:v>0</c:v>
                </c:pt>
                <c:pt idx="8">
                  <c:v>1</c:v>
                </c:pt>
                <c:pt idx="9">
                  <c:v>0</c:v>
                </c:pt>
                <c:pt idx="10">
                  <c:v>1</c:v>
                </c:pt>
                <c:pt idx="11">
                  <c:v>1</c:v>
                </c:pt>
                <c:pt idx="12">
                  <c:v>0</c:v>
                </c:pt>
                <c:pt idx="13">
                  <c:v>1</c:v>
                </c:pt>
                <c:pt idx="14">
                  <c:v>1</c:v>
                </c:pt>
                <c:pt idx="15">
                  <c:v>4</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5DE-431B-8A62-A3E0455B7CCF}"/>
            </c:ext>
          </c:extLst>
        </c:ser>
        <c:ser>
          <c:idx val="4"/>
          <c:order val="4"/>
          <c:tx>
            <c:strRef>
              <c:f>Sheet1!$F$1</c:f>
              <c:strCache>
                <c:ptCount val="1"/>
                <c:pt idx="0">
                  <c:v>holacom</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1</c:v>
                </c:pt>
                <c:pt idx="3">
                  <c:v>8</c:v>
                </c:pt>
                <c:pt idx="4">
                  <c:v>2</c:v>
                </c:pt>
                <c:pt idx="5">
                  <c:v>5</c:v>
                </c:pt>
                <c:pt idx="6">
                  <c:v>10</c:v>
                </c:pt>
                <c:pt idx="7">
                  <c:v>4</c:v>
                </c:pt>
                <c:pt idx="8">
                  <c:v>4</c:v>
                </c:pt>
                <c:pt idx="9">
                  <c:v>4</c:v>
                </c:pt>
                <c:pt idx="10">
                  <c:v>0</c:v>
                </c:pt>
                <c:pt idx="11">
                  <c:v>1</c:v>
                </c:pt>
                <c:pt idx="12">
                  <c:v>9</c:v>
                </c:pt>
                <c:pt idx="13">
                  <c:v>6</c:v>
                </c:pt>
                <c:pt idx="14">
                  <c:v>3</c:v>
                </c:pt>
                <c:pt idx="15">
                  <c:v>8</c:v>
                </c:pt>
                <c:pt idx="16">
                  <c:v>5</c:v>
                </c:pt>
                <c:pt idx="17">
                  <c:v>2</c:v>
                </c:pt>
                <c:pt idx="18">
                  <c:v>5</c:v>
                </c:pt>
                <c:pt idx="19">
                  <c:v>3</c:v>
                </c:pt>
                <c:pt idx="20">
                  <c:v>0</c:v>
                </c:pt>
                <c:pt idx="21">
                  <c:v>0</c:v>
                </c:pt>
                <c:pt idx="22">
                  <c:v>0</c:v>
                </c:pt>
                <c:pt idx="23">
                  <c:v>0</c:v>
                </c:pt>
              </c:numCache>
            </c:numRef>
          </c:val>
          <c:smooth val="0"/>
          <c:extLst>
            <c:ext xmlns:c16="http://schemas.microsoft.com/office/drawing/2014/chart" uri="{C3380CC4-5D6E-409C-BE32-E72D297353CC}">
              <c16:uniqueId val="{00000004-65DE-431B-8A62-A3E0455B7CCF}"/>
            </c:ext>
          </c:extLst>
        </c:ser>
        <c:ser>
          <c:idx val="5"/>
          <c:order val="5"/>
          <c:tx>
            <c:strRef>
              <c:f>Sheet1!$G$1</c:f>
              <c:strCache>
                <c:ptCount val="1"/>
                <c:pt idx="0">
                  <c:v>yodona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1</c:v>
                </c:pt>
                <c:pt idx="5">
                  <c:v>3</c:v>
                </c:pt>
                <c:pt idx="6">
                  <c:v>2</c:v>
                </c:pt>
                <c:pt idx="7">
                  <c:v>3</c:v>
                </c:pt>
                <c:pt idx="8">
                  <c:v>1</c:v>
                </c:pt>
                <c:pt idx="9">
                  <c:v>1</c:v>
                </c:pt>
                <c:pt idx="10">
                  <c:v>2</c:v>
                </c:pt>
                <c:pt idx="11">
                  <c:v>1</c:v>
                </c:pt>
                <c:pt idx="12">
                  <c:v>1</c:v>
                </c:pt>
                <c:pt idx="13">
                  <c:v>3</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5DE-431B-8A62-A3E0455B7CCF}"/>
            </c:ext>
          </c:extLst>
        </c:ser>
        <c:ser>
          <c:idx val="6"/>
          <c:order val="6"/>
          <c:tx>
            <c:strRef>
              <c:f>Sheet1!$H$1</c:f>
              <c:strCache>
                <c:ptCount val="1"/>
                <c:pt idx="0">
                  <c:v>s_moda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1</c:v>
                </c:pt>
                <c:pt idx="5">
                  <c:v>1</c:v>
                </c:pt>
                <c:pt idx="6">
                  <c:v>0</c:v>
                </c:pt>
                <c:pt idx="7">
                  <c:v>0</c:v>
                </c:pt>
                <c:pt idx="8">
                  <c:v>0</c:v>
                </c:pt>
                <c:pt idx="9">
                  <c:v>0</c:v>
                </c:pt>
                <c:pt idx="10">
                  <c:v>0</c:v>
                </c:pt>
                <c:pt idx="11">
                  <c:v>1</c:v>
                </c:pt>
                <c:pt idx="12">
                  <c:v>0</c:v>
                </c:pt>
                <c:pt idx="13">
                  <c:v>0</c:v>
                </c:pt>
                <c:pt idx="14">
                  <c:v>1</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5DE-431B-8A62-A3E0455B7CCF}"/>
            </c:ext>
          </c:extLst>
        </c:ser>
        <c:dLbls>
          <c:showLegendKey val="0"/>
          <c:showVal val="0"/>
          <c:showCatName val="0"/>
          <c:showSerName val="0"/>
          <c:showPercent val="0"/>
          <c:showBubbleSize val="0"/>
        </c:dLbls>
        <c:smooth val="0"/>
        <c:axId val="315646552"/>
        <c:axId val="315648848"/>
      </c:lineChart>
      <c:catAx>
        <c:axId val="31564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48848"/>
        <c:crosses val="autoZero"/>
        <c:auto val="1"/>
        <c:lblAlgn val="ctr"/>
        <c:lblOffset val="100"/>
        <c:noMultiLvlLbl val="0"/>
      </c:catAx>
      <c:valAx>
        <c:axId val="31564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4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glamourspain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0.15675579231769199</c:v>
                </c:pt>
                <c:pt idx="4">
                  <c:v>0</c:v>
                </c:pt>
                <c:pt idx="5">
                  <c:v>0.33374327734305298</c:v>
                </c:pt>
                <c:pt idx="6">
                  <c:v>8.6980348176280198E-2</c:v>
                </c:pt>
                <c:pt idx="7">
                  <c:v>0.146772699853015</c:v>
                </c:pt>
                <c:pt idx="8">
                  <c:v>8.8254785512196399E-2</c:v>
                </c:pt>
                <c:pt idx="9">
                  <c:v>0</c:v>
                </c:pt>
                <c:pt idx="10">
                  <c:v>9.7813065531567794E-2</c:v>
                </c:pt>
                <c:pt idx="11">
                  <c:v>0</c:v>
                </c:pt>
                <c:pt idx="12">
                  <c:v>8.9847832182091594E-2</c:v>
                </c:pt>
                <c:pt idx="13">
                  <c:v>0.22573471312415599</c:v>
                </c:pt>
                <c:pt idx="14">
                  <c:v>0.16822572834093699</c:v>
                </c:pt>
                <c:pt idx="15">
                  <c:v>0.230673157800831</c:v>
                </c:pt>
                <c:pt idx="16">
                  <c:v>7.3598756149160102E-2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D40-4644-8A3E-5588963140DC}"/>
            </c:ext>
          </c:extLst>
        </c:ser>
        <c:ser>
          <c:idx val="1"/>
          <c:order val="1"/>
          <c:tx>
            <c:strRef>
              <c:f>Sheet1!$C$1</c:f>
              <c:strCache>
                <c:ptCount val="1"/>
                <c:pt idx="0">
                  <c:v>elle_spain</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D40-4644-8A3E-5588963140DC}"/>
            </c:ext>
          </c:extLst>
        </c:ser>
        <c:ser>
          <c:idx val="2"/>
          <c:order val="2"/>
          <c:tx>
            <c:strRef>
              <c:f>Sheet1!$D$1</c:f>
              <c:strCache>
                <c:ptCount val="1"/>
                <c:pt idx="0">
                  <c:v>mujerhoy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D40-4644-8A3E-5588963140DC}"/>
            </c:ext>
          </c:extLst>
        </c:ser>
        <c:ser>
          <c:idx val="3"/>
          <c:order val="3"/>
          <c:tx>
            <c:strRef>
              <c:f>Sheet1!$E$1</c:f>
              <c:strCache>
                <c:ptCount val="1"/>
                <c:pt idx="0">
                  <c:v>voguespain</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D40-4644-8A3E-5588963140DC}"/>
            </c:ext>
          </c:extLst>
        </c:ser>
        <c:ser>
          <c:idx val="4"/>
          <c:order val="4"/>
          <c:tx>
            <c:strRef>
              <c:f>Sheet1!$F$1</c:f>
              <c:strCache>
                <c:ptCount val="1"/>
                <c:pt idx="0">
                  <c:v>holacom</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0.599627344273717</c:v>
                </c:pt>
                <c:pt idx="3">
                  <c:v>0.58973692405951905</c:v>
                </c:pt>
                <c:pt idx="4">
                  <c:v>0.18165647053855599</c:v>
                </c:pt>
                <c:pt idx="5">
                  <c:v>0.62907031369588995</c:v>
                </c:pt>
                <c:pt idx="6">
                  <c:v>0.31858369710373702</c:v>
                </c:pt>
                <c:pt idx="7">
                  <c:v>0.66114193115898001</c:v>
                </c:pt>
                <c:pt idx="8">
                  <c:v>1.0798570606647599</c:v>
                </c:pt>
                <c:pt idx="9">
                  <c:v>1.09028569015584</c:v>
                </c:pt>
                <c:pt idx="10">
                  <c:v>0.52459475009369205</c:v>
                </c:pt>
                <c:pt idx="11">
                  <c:v>0.42185050487989001</c:v>
                </c:pt>
                <c:pt idx="12">
                  <c:v>0.36804151645192301</c:v>
                </c:pt>
                <c:pt idx="13">
                  <c:v>0.42918749439169002</c:v>
                </c:pt>
                <c:pt idx="14">
                  <c:v>0.74247870601545196</c:v>
                </c:pt>
                <c:pt idx="15">
                  <c:v>0.333315738634264</c:v>
                </c:pt>
                <c:pt idx="16">
                  <c:v>0.19408712543084999</c:v>
                </c:pt>
                <c:pt idx="17">
                  <c:v>0.365133992430761</c:v>
                </c:pt>
                <c:pt idx="18">
                  <c:v>0.357167364045132</c:v>
                </c:pt>
                <c:pt idx="19">
                  <c:v>0.561006979817121</c:v>
                </c:pt>
                <c:pt idx="20">
                  <c:v>0</c:v>
                </c:pt>
                <c:pt idx="21">
                  <c:v>0</c:v>
                </c:pt>
                <c:pt idx="22">
                  <c:v>0</c:v>
                </c:pt>
                <c:pt idx="23">
                  <c:v>0</c:v>
                </c:pt>
              </c:numCache>
            </c:numRef>
          </c:val>
          <c:smooth val="0"/>
          <c:extLst>
            <c:ext xmlns:c16="http://schemas.microsoft.com/office/drawing/2014/chart" uri="{C3380CC4-5D6E-409C-BE32-E72D297353CC}">
              <c16:uniqueId val="{00000004-1D40-4644-8A3E-5588963140DC}"/>
            </c:ext>
          </c:extLst>
        </c:ser>
        <c:ser>
          <c:idx val="5"/>
          <c:order val="5"/>
          <c:tx>
            <c:strRef>
              <c:f>Sheet1!$G$1</c:f>
              <c:strCache>
                <c:ptCount val="1"/>
                <c:pt idx="0">
                  <c:v>yodona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1D40-4644-8A3E-5588963140DC}"/>
            </c:ext>
          </c:extLst>
        </c:ser>
        <c:ser>
          <c:idx val="6"/>
          <c:order val="6"/>
          <c:tx>
            <c:strRef>
              <c:f>Sheet1!$H$1</c:f>
              <c:strCache>
                <c:ptCount val="1"/>
                <c:pt idx="0">
                  <c:v>s_moda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1D40-4644-8A3E-5588963140DC}"/>
            </c:ext>
          </c:extLst>
        </c:ser>
        <c:dLbls>
          <c:showLegendKey val="0"/>
          <c:showVal val="0"/>
          <c:showCatName val="0"/>
          <c:showSerName val="0"/>
          <c:showPercent val="0"/>
          <c:showBubbleSize val="0"/>
        </c:dLbls>
        <c:smooth val="0"/>
        <c:axId val="315649832"/>
        <c:axId val="315650160"/>
      </c:lineChart>
      <c:catAx>
        <c:axId val="31564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50160"/>
        <c:crosses val="autoZero"/>
        <c:auto val="1"/>
        <c:lblAlgn val="ctr"/>
        <c:lblOffset val="100"/>
        <c:noMultiLvlLbl val="0"/>
      </c:catAx>
      <c:valAx>
        <c:axId val="3156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4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glamourspain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5</c:v>
                </c:pt>
                <c:pt idx="2">
                  <c:v>2</c:v>
                </c:pt>
                <c:pt idx="3">
                  <c:v>1</c:v>
                </c:pt>
                <c:pt idx="4">
                  <c:v>6</c:v>
                </c:pt>
                <c:pt idx="5">
                  <c:v>3</c:v>
                </c:pt>
                <c:pt idx="6">
                  <c:v>1</c:v>
                </c:pt>
              </c:numCache>
            </c:numRef>
          </c:val>
          <c:extLst>
            <c:ext xmlns:c16="http://schemas.microsoft.com/office/drawing/2014/chart" uri="{C3380CC4-5D6E-409C-BE32-E72D297353CC}">
              <c16:uniqueId val="{00000000-53ED-412B-93CE-6850806F425E}"/>
            </c:ext>
          </c:extLst>
        </c:ser>
        <c:ser>
          <c:idx val="1"/>
          <c:order val="1"/>
          <c:tx>
            <c:strRef>
              <c:f>Sheet1!$C$1</c:f>
              <c:strCache>
                <c:ptCount val="1"/>
                <c:pt idx="0">
                  <c:v>elle_spain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3</c:v>
                </c:pt>
                <c:pt idx="2">
                  <c:v>4</c:v>
                </c:pt>
                <c:pt idx="3">
                  <c:v>2</c:v>
                </c:pt>
                <c:pt idx="4">
                  <c:v>3</c:v>
                </c:pt>
                <c:pt idx="5">
                  <c:v>3</c:v>
                </c:pt>
                <c:pt idx="6">
                  <c:v>3</c:v>
                </c:pt>
              </c:numCache>
            </c:numRef>
          </c:val>
          <c:extLst>
            <c:ext xmlns:c16="http://schemas.microsoft.com/office/drawing/2014/chart" uri="{C3380CC4-5D6E-409C-BE32-E72D297353CC}">
              <c16:uniqueId val="{00000001-53ED-412B-93CE-6850806F425E}"/>
            </c:ext>
          </c:extLst>
        </c:ser>
        <c:ser>
          <c:idx val="2"/>
          <c:order val="2"/>
          <c:tx>
            <c:strRef>
              <c:f>Sheet1!$D$1</c:f>
              <c:strCache>
                <c:ptCount val="1"/>
                <c:pt idx="0">
                  <c:v>mujerhoy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6</c:v>
                </c:pt>
                <c:pt idx="2">
                  <c:v>5</c:v>
                </c:pt>
                <c:pt idx="3">
                  <c:v>6</c:v>
                </c:pt>
                <c:pt idx="4">
                  <c:v>7</c:v>
                </c:pt>
                <c:pt idx="5">
                  <c:v>6</c:v>
                </c:pt>
                <c:pt idx="6">
                  <c:v>6</c:v>
                </c:pt>
              </c:numCache>
            </c:numRef>
          </c:val>
          <c:extLst>
            <c:ext xmlns:c16="http://schemas.microsoft.com/office/drawing/2014/chart" uri="{C3380CC4-5D6E-409C-BE32-E72D297353CC}">
              <c16:uniqueId val="{00000002-53ED-412B-93CE-6850806F425E}"/>
            </c:ext>
          </c:extLst>
        </c:ser>
        <c:ser>
          <c:idx val="3"/>
          <c:order val="3"/>
          <c:tx>
            <c:strRef>
              <c:f>Sheet1!$E$1</c:f>
              <c:strCache>
                <c:ptCount val="1"/>
                <c:pt idx="0">
                  <c:v>voguespain</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3</c:v>
                </c:pt>
                <c:pt idx="2">
                  <c:v>6</c:v>
                </c:pt>
                <c:pt idx="3">
                  <c:v>1</c:v>
                </c:pt>
                <c:pt idx="4">
                  <c:v>6</c:v>
                </c:pt>
                <c:pt idx="5">
                  <c:v>6</c:v>
                </c:pt>
                <c:pt idx="6">
                  <c:v>2</c:v>
                </c:pt>
              </c:numCache>
            </c:numRef>
          </c:val>
          <c:extLst>
            <c:ext xmlns:c16="http://schemas.microsoft.com/office/drawing/2014/chart" uri="{C3380CC4-5D6E-409C-BE32-E72D297353CC}">
              <c16:uniqueId val="{00000003-53ED-412B-93CE-6850806F425E}"/>
            </c:ext>
          </c:extLst>
        </c:ser>
        <c:ser>
          <c:idx val="4"/>
          <c:order val="4"/>
          <c:tx>
            <c:strRef>
              <c:f>Sheet1!$F$1</c:f>
              <c:strCache>
                <c:ptCount val="1"/>
                <c:pt idx="0">
                  <c:v>holacom</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c:v>
                </c:pt>
                <c:pt idx="1">
                  <c:v>16</c:v>
                </c:pt>
                <c:pt idx="2">
                  <c:v>17</c:v>
                </c:pt>
                <c:pt idx="3">
                  <c:v>15</c:v>
                </c:pt>
                <c:pt idx="4">
                  <c:v>15</c:v>
                </c:pt>
                <c:pt idx="5">
                  <c:v>13</c:v>
                </c:pt>
                <c:pt idx="6">
                  <c:v>10</c:v>
                </c:pt>
              </c:numCache>
            </c:numRef>
          </c:val>
          <c:extLst>
            <c:ext xmlns:c16="http://schemas.microsoft.com/office/drawing/2014/chart" uri="{C3380CC4-5D6E-409C-BE32-E72D297353CC}">
              <c16:uniqueId val="{00000004-53ED-412B-93CE-6850806F425E}"/>
            </c:ext>
          </c:extLst>
        </c:ser>
        <c:ser>
          <c:idx val="5"/>
          <c:order val="5"/>
          <c:tx>
            <c:strRef>
              <c:f>Sheet1!$G$1</c:f>
              <c:strCache>
                <c:ptCount val="1"/>
                <c:pt idx="0">
                  <c:v>yodona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6</c:v>
                </c:pt>
                <c:pt idx="2">
                  <c:v>3</c:v>
                </c:pt>
                <c:pt idx="3">
                  <c:v>3</c:v>
                </c:pt>
                <c:pt idx="4">
                  <c:v>3</c:v>
                </c:pt>
                <c:pt idx="5">
                  <c:v>2</c:v>
                </c:pt>
                <c:pt idx="6">
                  <c:v>0</c:v>
                </c:pt>
              </c:numCache>
            </c:numRef>
          </c:val>
          <c:extLst>
            <c:ext xmlns:c16="http://schemas.microsoft.com/office/drawing/2014/chart" uri="{C3380CC4-5D6E-409C-BE32-E72D297353CC}">
              <c16:uniqueId val="{00000005-53ED-412B-93CE-6850806F425E}"/>
            </c:ext>
          </c:extLst>
        </c:ser>
        <c:ser>
          <c:idx val="6"/>
          <c:order val="6"/>
          <c:tx>
            <c:strRef>
              <c:f>Sheet1!$H$1</c:f>
              <c:strCache>
                <c:ptCount val="1"/>
                <c:pt idx="0">
                  <c:v>s_moda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2</c:v>
                </c:pt>
                <c:pt idx="3">
                  <c:v>0</c:v>
                </c:pt>
                <c:pt idx="4">
                  <c:v>1</c:v>
                </c:pt>
                <c:pt idx="5">
                  <c:v>1</c:v>
                </c:pt>
                <c:pt idx="6">
                  <c:v>0</c:v>
                </c:pt>
              </c:numCache>
            </c:numRef>
          </c:val>
          <c:extLst>
            <c:ext xmlns:c16="http://schemas.microsoft.com/office/drawing/2014/chart" uri="{C3380CC4-5D6E-409C-BE32-E72D297353CC}">
              <c16:uniqueId val="{00000006-53ED-412B-93CE-6850806F425E}"/>
            </c:ext>
          </c:extLst>
        </c:ser>
        <c:dLbls>
          <c:showLegendKey val="0"/>
          <c:showVal val="0"/>
          <c:showCatName val="0"/>
          <c:showSerName val="0"/>
          <c:showPercent val="0"/>
          <c:showBubbleSize val="0"/>
        </c:dLbls>
        <c:gapWidth val="219"/>
        <c:overlap val="-27"/>
        <c:axId val="319497560"/>
        <c:axId val="319498872"/>
      </c:barChart>
      <c:catAx>
        <c:axId val="31949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8872"/>
        <c:crosses val="autoZero"/>
        <c:auto val="1"/>
        <c:lblAlgn val="ctr"/>
        <c:lblOffset val="100"/>
        <c:noMultiLvlLbl val="0"/>
      </c:catAx>
      <c:valAx>
        <c:axId val="31949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glamourspain</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0.40258290779608003</c:v>
                </c:pt>
                <c:pt idx="1">
                  <c:v>0.15183166195325601</c:v>
                </c:pt>
                <c:pt idx="2">
                  <c:v>5.9622911773259998E-2</c:v>
                </c:pt>
              </c:numCache>
            </c:numRef>
          </c:val>
          <c:extLst>
            <c:ext xmlns:c16="http://schemas.microsoft.com/office/drawing/2014/chart" uri="{C3380CC4-5D6E-409C-BE32-E72D297353CC}">
              <c16:uniqueId val="{00000000-0685-439A-A023-7493FAE8B993}"/>
            </c:ext>
          </c:extLst>
        </c:ser>
        <c:ser>
          <c:idx val="1"/>
          <c:order val="1"/>
          <c:tx>
            <c:strRef>
              <c:f>Sheet1!$C$1</c:f>
              <c:strCache>
                <c:ptCount val="1"/>
                <c:pt idx="0">
                  <c:v>elle_spain</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numCache>
            </c:numRef>
          </c:val>
          <c:extLst>
            <c:ext xmlns:c16="http://schemas.microsoft.com/office/drawing/2014/chart" uri="{C3380CC4-5D6E-409C-BE32-E72D297353CC}">
              <c16:uniqueId val="{00000001-0685-439A-A023-7493FAE8B993}"/>
            </c:ext>
          </c:extLst>
        </c:ser>
        <c:ser>
          <c:idx val="2"/>
          <c:order val="2"/>
          <c:tx>
            <c:strRef>
              <c:f>Sheet1!$D$1</c:f>
              <c:strCache>
                <c:ptCount val="1"/>
                <c:pt idx="0">
                  <c:v>mujerhoy</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numCache>
            </c:numRef>
          </c:val>
          <c:extLst>
            <c:ext xmlns:c16="http://schemas.microsoft.com/office/drawing/2014/chart" uri="{C3380CC4-5D6E-409C-BE32-E72D297353CC}">
              <c16:uniqueId val="{00000002-0685-439A-A023-7493FAE8B993}"/>
            </c:ext>
          </c:extLst>
        </c:ser>
        <c:ser>
          <c:idx val="3"/>
          <c:order val="3"/>
          <c:tx>
            <c:strRef>
              <c:f>Sheet1!$E$1</c:f>
              <c:strCache>
                <c:ptCount val="1"/>
                <c:pt idx="0">
                  <c:v>voguespain</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numCache>
            </c:numRef>
          </c:val>
          <c:extLst>
            <c:ext xmlns:c16="http://schemas.microsoft.com/office/drawing/2014/chart" uri="{C3380CC4-5D6E-409C-BE32-E72D297353CC}">
              <c16:uniqueId val="{00000003-0685-439A-A023-7493FAE8B993}"/>
            </c:ext>
          </c:extLst>
        </c:ser>
        <c:ser>
          <c:idx val="4"/>
          <c:order val="4"/>
          <c:tx>
            <c:strRef>
              <c:f>Sheet1!$F$1</c:f>
              <c:strCache>
                <c:ptCount val="1"/>
                <c:pt idx="0">
                  <c:v>holacom</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0.90331264235141695</c:v>
                </c:pt>
                <c:pt idx="1">
                  <c:v>0.52218947396118798</c:v>
                </c:pt>
                <c:pt idx="2">
                  <c:v>0.175220695465685</c:v>
                </c:pt>
              </c:numCache>
            </c:numRef>
          </c:val>
          <c:extLst>
            <c:ext xmlns:c16="http://schemas.microsoft.com/office/drawing/2014/chart" uri="{C3380CC4-5D6E-409C-BE32-E72D297353CC}">
              <c16:uniqueId val="{00000004-0685-439A-A023-7493FAE8B993}"/>
            </c:ext>
          </c:extLst>
        </c:ser>
        <c:ser>
          <c:idx val="5"/>
          <c:order val="5"/>
          <c:tx>
            <c:strRef>
              <c:f>Sheet1!$G$1</c:f>
              <c:strCache>
                <c:ptCount val="1"/>
                <c:pt idx="0">
                  <c:v>yodona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2">
                  <c:v>0</c:v>
                </c:pt>
              </c:numCache>
            </c:numRef>
          </c:val>
          <c:extLst>
            <c:ext xmlns:c16="http://schemas.microsoft.com/office/drawing/2014/chart" uri="{C3380CC4-5D6E-409C-BE32-E72D297353CC}">
              <c16:uniqueId val="{00000005-0685-439A-A023-7493FAE8B993}"/>
            </c:ext>
          </c:extLst>
        </c:ser>
        <c:ser>
          <c:idx val="6"/>
          <c:order val="6"/>
          <c:tx>
            <c:strRef>
              <c:f>Sheet1!$H$1</c:f>
              <c:strCache>
                <c:ptCount val="1"/>
                <c:pt idx="0">
                  <c:v>s_moda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numCache>
            </c:numRef>
          </c:val>
          <c:extLst>
            <c:ext xmlns:c16="http://schemas.microsoft.com/office/drawing/2014/chart" uri="{C3380CC4-5D6E-409C-BE32-E72D297353CC}">
              <c16:uniqueId val="{00000006-0685-439A-A023-7493FAE8B993}"/>
            </c:ext>
          </c:extLst>
        </c:ser>
        <c:dLbls>
          <c:showLegendKey val="0"/>
          <c:showVal val="0"/>
          <c:showCatName val="0"/>
          <c:showSerName val="0"/>
          <c:showPercent val="0"/>
          <c:showBubbleSize val="0"/>
        </c:dLbls>
        <c:gapWidth val="219"/>
        <c:overlap val="-27"/>
        <c:axId val="319504120"/>
        <c:axId val="319501824"/>
      </c:barChart>
      <c:catAx>
        <c:axId val="31950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01824"/>
        <c:crosses val="autoZero"/>
        <c:auto val="1"/>
        <c:lblAlgn val="ctr"/>
        <c:lblOffset val="100"/>
        <c:noMultiLvlLbl val="0"/>
      </c:catAx>
      <c:valAx>
        <c:axId val="31950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0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Sheet1!$B$2:$B$8</c:f>
              <c:numCache>
                <c:formatCode>General</c:formatCode>
                <c:ptCount val="7"/>
                <c:pt idx="0">
                  <c:v>2</c:v>
                </c:pt>
                <c:pt idx="1">
                  <c:v>7</c:v>
                </c:pt>
                <c:pt idx="2">
                  <c:v>1</c:v>
                </c:pt>
                <c:pt idx="3">
                  <c:v>13</c:v>
                </c:pt>
                <c:pt idx="4">
                  <c:v>21</c:v>
                </c:pt>
                <c:pt idx="5">
                  <c:v>3</c:v>
                </c:pt>
                <c:pt idx="6">
                  <c:v>1</c:v>
                </c:pt>
              </c:numCache>
            </c:numRef>
          </c:val>
          <c:extLst>
            <c:ext xmlns:c16="http://schemas.microsoft.com/office/drawing/2014/chart" uri="{C3380CC4-5D6E-409C-BE32-E72D297353CC}">
              <c16:uniqueId val="{00000000-0FB2-4454-AA8E-B6E1F9EBE424}"/>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Sheet1!$C$2:$C$8</c:f>
              <c:numCache>
                <c:formatCode>General</c:formatCode>
                <c:ptCount val="7"/>
                <c:pt idx="0">
                  <c:v>14</c:v>
                </c:pt>
                <c:pt idx="1">
                  <c:v>15</c:v>
                </c:pt>
                <c:pt idx="2">
                  <c:v>40</c:v>
                </c:pt>
                <c:pt idx="3">
                  <c:v>4</c:v>
                </c:pt>
                <c:pt idx="4">
                  <c:v>60</c:v>
                </c:pt>
                <c:pt idx="5">
                  <c:v>19</c:v>
                </c:pt>
                <c:pt idx="6">
                  <c:v>4</c:v>
                </c:pt>
              </c:numCache>
            </c:numRef>
          </c:val>
          <c:extLst>
            <c:ext xmlns:c16="http://schemas.microsoft.com/office/drawing/2014/chart" uri="{C3380CC4-5D6E-409C-BE32-E72D297353CC}">
              <c16:uniqueId val="{00000001-0FB2-4454-AA8E-B6E1F9EBE424}"/>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Sheet1!$D$2:$D$8</c:f>
              <c:numCache>
                <c:formatCode>General</c:formatCode>
                <c:ptCount val="7"/>
                <c:pt idx="0">
                  <c:v>4</c:v>
                </c:pt>
                <c:pt idx="1">
                  <c:v>3</c:v>
                </c:pt>
                <c:pt idx="2">
                  <c:v>1</c:v>
                </c:pt>
                <c:pt idx="3">
                  <c:v>12</c:v>
                </c:pt>
                <c:pt idx="4">
                  <c:v>20</c:v>
                </c:pt>
                <c:pt idx="5">
                  <c:v>0</c:v>
                </c:pt>
                <c:pt idx="6">
                  <c:v>1</c:v>
                </c:pt>
              </c:numCache>
            </c:numRef>
          </c:val>
          <c:extLst>
            <c:ext xmlns:c16="http://schemas.microsoft.com/office/drawing/2014/chart" uri="{C3380CC4-5D6E-409C-BE32-E72D297353CC}">
              <c16:uniqueId val="{00000002-0FB2-4454-AA8E-B6E1F9EBE424}"/>
            </c:ext>
          </c:extLst>
        </c:ser>
        <c:dLbls>
          <c:showLegendKey val="0"/>
          <c:showVal val="0"/>
          <c:showCatName val="0"/>
          <c:showSerName val="0"/>
          <c:showPercent val="0"/>
          <c:showBubbleSize val="0"/>
        </c:dLbls>
        <c:gapWidth val="150"/>
        <c:overlap val="100"/>
        <c:axId val="319509040"/>
        <c:axId val="319510680"/>
      </c:barChart>
      <c:catAx>
        <c:axId val="31950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10680"/>
        <c:crosses val="autoZero"/>
        <c:auto val="1"/>
        <c:lblAlgn val="ctr"/>
        <c:lblOffset val="100"/>
        <c:noMultiLvlLbl val="0"/>
      </c:catAx>
      <c:valAx>
        <c:axId val="319510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0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glamourspain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0.29597958409930097</c:v>
                </c:pt>
                <c:pt idx="1">
                  <c:v>0.225122900026444</c:v>
                </c:pt>
                <c:pt idx="2">
                  <c:v>0.170929006317842</c:v>
                </c:pt>
                <c:pt idx="3">
                  <c:v>0.23066654347459001</c:v>
                </c:pt>
                <c:pt idx="4">
                  <c:v>8.4004252250644895E-2</c:v>
                </c:pt>
                <c:pt idx="5">
                  <c:v>9.6323459913192105E-2</c:v>
                </c:pt>
                <c:pt idx="6">
                  <c:v>8.8252254892902504E-2</c:v>
                </c:pt>
              </c:numCache>
            </c:numRef>
          </c:val>
          <c:extLst>
            <c:ext xmlns:c16="http://schemas.microsoft.com/office/drawing/2014/chart" uri="{C3380CC4-5D6E-409C-BE32-E72D297353CC}">
              <c16:uniqueId val="{00000000-F602-4D5D-B12A-45F096D884AE}"/>
            </c:ext>
          </c:extLst>
        </c:ser>
        <c:ser>
          <c:idx val="1"/>
          <c:order val="1"/>
          <c:tx>
            <c:strRef>
              <c:f>Sheet1!$C$1</c:f>
              <c:strCache>
                <c:ptCount val="1"/>
                <c:pt idx="0">
                  <c:v>elle_spain</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F602-4D5D-B12A-45F096D884AE}"/>
            </c:ext>
          </c:extLst>
        </c:ser>
        <c:ser>
          <c:idx val="2"/>
          <c:order val="2"/>
          <c:tx>
            <c:strRef>
              <c:f>Sheet1!$D$1</c:f>
              <c:strCache>
                <c:ptCount val="1"/>
                <c:pt idx="0">
                  <c:v>mujerhoy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F602-4D5D-B12A-45F096D884AE}"/>
            </c:ext>
          </c:extLst>
        </c:ser>
        <c:ser>
          <c:idx val="3"/>
          <c:order val="3"/>
          <c:tx>
            <c:strRef>
              <c:f>Sheet1!$E$1</c:f>
              <c:strCache>
                <c:ptCount val="1"/>
                <c:pt idx="0">
                  <c:v>voguespain</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F602-4D5D-B12A-45F096D884AE}"/>
            </c:ext>
          </c:extLst>
        </c:ser>
        <c:ser>
          <c:idx val="4"/>
          <c:order val="4"/>
          <c:tx>
            <c:strRef>
              <c:f>Sheet1!$F$1</c:f>
              <c:strCache>
                <c:ptCount val="1"/>
                <c:pt idx="0">
                  <c:v>holacom</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0.53899445523770395</c:v>
                </c:pt>
                <c:pt idx="1">
                  <c:v>0.75069562427000402</c:v>
                </c:pt>
                <c:pt idx="2">
                  <c:v>0.44480710707823301</c:v>
                </c:pt>
                <c:pt idx="3">
                  <c:v>0.42986905761559902</c:v>
                </c:pt>
                <c:pt idx="4">
                  <c:v>0.40336355621986397</c:v>
                </c:pt>
                <c:pt idx="5">
                  <c:v>0.75195546380709599</c:v>
                </c:pt>
                <c:pt idx="6">
                  <c:v>0.38614008226100099</c:v>
                </c:pt>
              </c:numCache>
            </c:numRef>
          </c:val>
          <c:extLst>
            <c:ext xmlns:c16="http://schemas.microsoft.com/office/drawing/2014/chart" uri="{C3380CC4-5D6E-409C-BE32-E72D297353CC}">
              <c16:uniqueId val="{00000004-F602-4D5D-B12A-45F096D884AE}"/>
            </c:ext>
          </c:extLst>
        </c:ser>
        <c:ser>
          <c:idx val="5"/>
          <c:order val="5"/>
          <c:tx>
            <c:strRef>
              <c:f>Sheet1!$G$1</c:f>
              <c:strCache>
                <c:ptCount val="1"/>
                <c:pt idx="0">
                  <c:v>yodona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F602-4D5D-B12A-45F096D884AE}"/>
            </c:ext>
          </c:extLst>
        </c:ser>
        <c:ser>
          <c:idx val="6"/>
          <c:order val="6"/>
          <c:tx>
            <c:strRef>
              <c:f>Sheet1!$H$1</c:f>
              <c:strCache>
                <c:ptCount val="1"/>
                <c:pt idx="0">
                  <c:v>s_moda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F602-4D5D-B12A-45F096D884AE}"/>
            </c:ext>
          </c:extLst>
        </c:ser>
        <c:dLbls>
          <c:showLegendKey val="0"/>
          <c:showVal val="0"/>
          <c:showCatName val="0"/>
          <c:showSerName val="0"/>
          <c:showPercent val="0"/>
          <c:showBubbleSize val="0"/>
        </c:dLbls>
        <c:gapWidth val="219"/>
        <c:overlap val="-27"/>
        <c:axId val="319511664"/>
        <c:axId val="319507400"/>
      </c:barChart>
      <c:catAx>
        <c:axId val="31951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07400"/>
        <c:crosses val="autoZero"/>
        <c:auto val="1"/>
        <c:lblAlgn val="ctr"/>
        <c:lblOffset val="100"/>
        <c:noMultiLvlLbl val="0"/>
      </c:catAx>
      <c:valAx>
        <c:axId val="31950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1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Sheet1!$B$2:$B$8</c:f>
              <c:numCache>
                <c:formatCode>General</c:formatCode>
                <c:ptCount val="7"/>
                <c:pt idx="0">
                  <c:v>9685</c:v>
                </c:pt>
                <c:pt idx="1">
                  <c:v>114450</c:v>
                </c:pt>
                <c:pt idx="2">
                  <c:v>49678</c:v>
                </c:pt>
                <c:pt idx="3">
                  <c:v>112257</c:v>
                </c:pt>
                <c:pt idx="4">
                  <c:v>1001025</c:v>
                </c:pt>
                <c:pt idx="5">
                  <c:v>11545</c:v>
                </c:pt>
                <c:pt idx="6">
                  <c:v>5802</c:v>
                </c:pt>
              </c:numCache>
            </c:numRef>
          </c:val>
          <c:extLst>
            <c:ext xmlns:c16="http://schemas.microsoft.com/office/drawing/2014/chart" uri="{C3380CC4-5D6E-409C-BE32-E72D297353CC}">
              <c16:uniqueId val="{00000000-9B1D-4331-81EF-59DFEF48D6A6}"/>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Sheet1!$C$2:$C$8</c:f>
              <c:numCache>
                <c:formatCode>General</c:formatCode>
                <c:ptCount val="7"/>
                <c:pt idx="0">
                  <c:v>269</c:v>
                </c:pt>
                <c:pt idx="1">
                  <c:v>965</c:v>
                </c:pt>
                <c:pt idx="2">
                  <c:v>1653</c:v>
                </c:pt>
                <c:pt idx="3">
                  <c:v>1121</c:v>
                </c:pt>
                <c:pt idx="4">
                  <c:v>18193</c:v>
                </c:pt>
                <c:pt idx="5">
                  <c:v>398</c:v>
                </c:pt>
                <c:pt idx="6">
                  <c:v>152</c:v>
                </c:pt>
              </c:numCache>
            </c:numRef>
          </c:val>
          <c:extLst>
            <c:ext xmlns:c16="http://schemas.microsoft.com/office/drawing/2014/chart" uri="{C3380CC4-5D6E-409C-BE32-E72D297353CC}">
              <c16:uniqueId val="{00000001-9B1D-4331-81EF-59DFEF48D6A6}"/>
            </c:ext>
          </c:extLst>
        </c:ser>
        <c:dLbls>
          <c:showLegendKey val="0"/>
          <c:showVal val="0"/>
          <c:showCatName val="0"/>
          <c:showSerName val="0"/>
          <c:showPercent val="0"/>
          <c:showBubbleSize val="0"/>
        </c:dLbls>
        <c:gapWidth val="150"/>
        <c:overlap val="100"/>
        <c:axId val="316006576"/>
        <c:axId val="316006904"/>
      </c:barChart>
      <c:catAx>
        <c:axId val="31600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06904"/>
        <c:crosses val="autoZero"/>
        <c:auto val="1"/>
        <c:lblAlgn val="ctr"/>
        <c:lblOffset val="100"/>
        <c:noMultiLvlLbl val="0"/>
      </c:catAx>
      <c:valAx>
        <c:axId val="316006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0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Sheet1!$B$2:$B$8</c:f>
              <c:numCache>
                <c:formatCode>General</c:formatCode>
                <c:ptCount val="7"/>
                <c:pt idx="0">
                  <c:v>6676</c:v>
                </c:pt>
                <c:pt idx="1">
                  <c:v>71404</c:v>
                </c:pt>
                <c:pt idx="2">
                  <c:v>50461</c:v>
                </c:pt>
                <c:pt idx="3">
                  <c:v>18099</c:v>
                </c:pt>
                <c:pt idx="4">
                  <c:v>593633</c:v>
                </c:pt>
                <c:pt idx="5">
                  <c:v>10476</c:v>
                </c:pt>
                <c:pt idx="6">
                  <c:v>2987</c:v>
                </c:pt>
              </c:numCache>
            </c:numRef>
          </c:val>
          <c:extLst>
            <c:ext xmlns:c16="http://schemas.microsoft.com/office/drawing/2014/chart" uri="{C3380CC4-5D6E-409C-BE32-E72D297353CC}">
              <c16:uniqueId val="{00000000-6F85-42F3-90BA-A3586ED1E4E9}"/>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Sheet1!$C$2:$C$8</c:f>
              <c:numCache>
                <c:formatCode>General</c:formatCode>
                <c:ptCount val="7"/>
                <c:pt idx="0">
                  <c:v>749</c:v>
                </c:pt>
                <c:pt idx="1">
                  <c:v>7713</c:v>
                </c:pt>
                <c:pt idx="2">
                  <c:v>150</c:v>
                </c:pt>
                <c:pt idx="3">
                  <c:v>17921</c:v>
                </c:pt>
                <c:pt idx="4">
                  <c:v>66425</c:v>
                </c:pt>
                <c:pt idx="5">
                  <c:v>0</c:v>
                </c:pt>
                <c:pt idx="6">
                  <c:v>1849</c:v>
                </c:pt>
              </c:numCache>
            </c:numRef>
          </c:val>
          <c:extLst>
            <c:ext xmlns:c16="http://schemas.microsoft.com/office/drawing/2014/chart" uri="{C3380CC4-5D6E-409C-BE32-E72D297353CC}">
              <c16:uniqueId val="{00000001-6F85-42F3-90BA-A3586ED1E4E9}"/>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glamourspain</c:v>
                </c:pt>
                <c:pt idx="1">
                  <c:v>elle_spain</c:v>
                </c:pt>
                <c:pt idx="2">
                  <c:v>mujerhoy</c:v>
                </c:pt>
                <c:pt idx="3">
                  <c:v>voguespain</c:v>
                </c:pt>
                <c:pt idx="4">
                  <c:v>holacom</c:v>
                </c:pt>
                <c:pt idx="5">
                  <c:v>yodona</c:v>
                </c:pt>
                <c:pt idx="6">
                  <c:v>s_moda</c:v>
                </c:pt>
              </c:strCache>
            </c:strRef>
          </c:cat>
          <c:val>
            <c:numRef>
              <c:f>Sheet1!$D$2:$D$8</c:f>
              <c:numCache>
                <c:formatCode>General</c:formatCode>
                <c:ptCount val="7"/>
                <c:pt idx="0">
                  <c:v>2529</c:v>
                </c:pt>
                <c:pt idx="1">
                  <c:v>36298</c:v>
                </c:pt>
                <c:pt idx="2">
                  <c:v>720</c:v>
                </c:pt>
                <c:pt idx="3">
                  <c:v>77358</c:v>
                </c:pt>
                <c:pt idx="4">
                  <c:v>359160</c:v>
                </c:pt>
                <c:pt idx="5">
                  <c:v>1467</c:v>
                </c:pt>
                <c:pt idx="6">
                  <c:v>1118</c:v>
                </c:pt>
              </c:numCache>
            </c:numRef>
          </c:val>
          <c:extLst>
            <c:ext xmlns:c16="http://schemas.microsoft.com/office/drawing/2014/chart" uri="{C3380CC4-5D6E-409C-BE32-E72D297353CC}">
              <c16:uniqueId val="{00000002-6F85-42F3-90BA-A3586ED1E4E9}"/>
            </c:ext>
          </c:extLst>
        </c:ser>
        <c:dLbls>
          <c:showLegendKey val="0"/>
          <c:showVal val="0"/>
          <c:showCatName val="0"/>
          <c:showSerName val="0"/>
          <c:showPercent val="0"/>
          <c:showBubbleSize val="0"/>
        </c:dLbls>
        <c:gapWidth val="150"/>
        <c:overlap val="100"/>
        <c:axId val="448870688"/>
        <c:axId val="448874296"/>
      </c:barChart>
      <c:catAx>
        <c:axId val="44887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874296"/>
        <c:crosses val="autoZero"/>
        <c:auto val="1"/>
        <c:lblAlgn val="ctr"/>
        <c:lblOffset val="100"/>
        <c:noMultiLvlLbl val="0"/>
      </c:catAx>
      <c:valAx>
        <c:axId val="448874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87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AF3E4-BDE5-460E-A261-E4299C579F9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970D58CA-35B2-48A0-A2AE-F19DB073C79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09666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A7B8-2F86-43AD-A07B-85CACA1D05C7}"/>
              </a:ext>
            </a:extLst>
          </p:cNvPr>
          <p:cNvSpPr>
            <a:spLocks noGrp="1"/>
          </p:cNvSpPr>
          <p:nvPr>
            <p:ph type="title"/>
          </p:nvPr>
        </p:nvSpPr>
        <p:spPr/>
        <p:txBody>
          <a:bodyPr/>
          <a:lstStyle/>
          <a:p>
            <a:r>
              <a:rPr lang="en-US"/>
              <a:t>Instagram Key Metrics Table | Revistas ES Instagram</a:t>
            </a:r>
          </a:p>
        </p:txBody>
      </p:sp>
      <p:graphicFrame>
        <p:nvGraphicFramePr>
          <p:cNvPr id="5" name="Table Placeholder 4">
            <a:extLst>
              <a:ext uri="{FF2B5EF4-FFF2-40B4-BE49-F238E27FC236}">
                <a16:creationId xmlns:a16="http://schemas.microsoft.com/office/drawing/2014/main" id="{3BD17978-31ED-4F31-ACD3-D0E55AC74A36}"/>
              </a:ext>
            </a:extLst>
          </p:cNvPr>
          <p:cNvGraphicFramePr>
            <a:graphicFrameLocks noGrp="1"/>
          </p:cNvGraphicFramePr>
          <p:nvPr>
            <p:ph type="tbl" sz="quarter" idx="13"/>
            <p:extLst>
              <p:ext uri="{D42A27DB-BD31-4B8C-83A1-F6EECF244321}">
                <p14:modId xmlns:p14="http://schemas.microsoft.com/office/powerpoint/2010/main" val="2312513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0973352"/>
                    </a:ext>
                  </a:extLst>
                </a:gridCol>
                <a:gridCol w="658368">
                  <a:extLst>
                    <a:ext uri="{9D8B030D-6E8A-4147-A177-3AD203B41FA5}">
                      <a16:colId xmlns:a16="http://schemas.microsoft.com/office/drawing/2014/main" val="3577445916"/>
                    </a:ext>
                  </a:extLst>
                </a:gridCol>
                <a:gridCol w="658368">
                  <a:extLst>
                    <a:ext uri="{9D8B030D-6E8A-4147-A177-3AD203B41FA5}">
                      <a16:colId xmlns:a16="http://schemas.microsoft.com/office/drawing/2014/main" val="3446604807"/>
                    </a:ext>
                  </a:extLst>
                </a:gridCol>
                <a:gridCol w="658368">
                  <a:extLst>
                    <a:ext uri="{9D8B030D-6E8A-4147-A177-3AD203B41FA5}">
                      <a16:colId xmlns:a16="http://schemas.microsoft.com/office/drawing/2014/main" val="3404909385"/>
                    </a:ext>
                  </a:extLst>
                </a:gridCol>
                <a:gridCol w="658368">
                  <a:extLst>
                    <a:ext uri="{9D8B030D-6E8A-4147-A177-3AD203B41FA5}">
                      <a16:colId xmlns:a16="http://schemas.microsoft.com/office/drawing/2014/main" val="2901934428"/>
                    </a:ext>
                  </a:extLst>
                </a:gridCol>
                <a:gridCol w="658368">
                  <a:extLst>
                    <a:ext uri="{9D8B030D-6E8A-4147-A177-3AD203B41FA5}">
                      <a16:colId xmlns:a16="http://schemas.microsoft.com/office/drawing/2014/main" val="715765812"/>
                    </a:ext>
                  </a:extLst>
                </a:gridCol>
                <a:gridCol w="658368">
                  <a:extLst>
                    <a:ext uri="{9D8B030D-6E8A-4147-A177-3AD203B41FA5}">
                      <a16:colId xmlns:a16="http://schemas.microsoft.com/office/drawing/2014/main" val="4008490991"/>
                    </a:ext>
                  </a:extLst>
                </a:gridCol>
                <a:gridCol w="658368">
                  <a:extLst>
                    <a:ext uri="{9D8B030D-6E8A-4147-A177-3AD203B41FA5}">
                      <a16:colId xmlns:a16="http://schemas.microsoft.com/office/drawing/2014/main" val="2981858341"/>
                    </a:ext>
                  </a:extLst>
                </a:gridCol>
                <a:gridCol w="658368">
                  <a:extLst>
                    <a:ext uri="{9D8B030D-6E8A-4147-A177-3AD203B41FA5}">
                      <a16:colId xmlns:a16="http://schemas.microsoft.com/office/drawing/2014/main" val="2064225637"/>
                    </a:ext>
                  </a:extLst>
                </a:gridCol>
                <a:gridCol w="658368">
                  <a:extLst>
                    <a:ext uri="{9D8B030D-6E8A-4147-A177-3AD203B41FA5}">
                      <a16:colId xmlns:a16="http://schemas.microsoft.com/office/drawing/2014/main" val="27076641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8313707"/>
                  </a:ext>
                </a:extLst>
              </a:tr>
              <a:tr h="370840">
                <a:tc>
                  <a:txBody>
                    <a:bodyPr/>
                    <a:lstStyle/>
                    <a:p>
                      <a:r>
                        <a:rPr lang="en-US" sz="1000"/>
                        <a:t>holacom</a:t>
                      </a:r>
                    </a:p>
                  </a:txBody>
                  <a:tcPr/>
                </a:tc>
                <a:tc>
                  <a:txBody>
                    <a:bodyPr/>
                    <a:lstStyle/>
                    <a:p>
                      <a:r>
                        <a:rPr lang="en-US" sz="1000"/>
                        <a:t>1899325</a:t>
                      </a:r>
                    </a:p>
                  </a:txBody>
                  <a:tcPr/>
                </a:tc>
                <a:tc>
                  <a:txBody>
                    <a:bodyPr/>
                    <a:lstStyle/>
                    <a:p>
                      <a:r>
                        <a:rPr lang="en-US" sz="1000"/>
                        <a:t>9612</a:t>
                      </a:r>
                    </a:p>
                  </a:txBody>
                  <a:tcPr/>
                </a:tc>
                <a:tc>
                  <a:txBody>
                    <a:bodyPr/>
                    <a:lstStyle/>
                    <a:p>
                      <a:r>
                        <a:rPr lang="en-US" sz="1000"/>
                        <a:t>60</a:t>
                      </a:r>
                    </a:p>
                  </a:txBody>
                  <a:tcPr/>
                </a:tc>
                <a:tc>
                  <a:txBody>
                    <a:bodyPr/>
                    <a:lstStyle/>
                    <a:p>
                      <a:r>
                        <a:rPr lang="en-US" sz="1000"/>
                        <a:t>21</a:t>
                      </a:r>
                    </a:p>
                  </a:txBody>
                  <a:tcPr/>
                </a:tc>
                <a:tc>
                  <a:txBody>
                    <a:bodyPr/>
                    <a:lstStyle/>
                    <a:p>
                      <a:r>
                        <a:rPr lang="en-US" sz="1000"/>
                        <a:t>20</a:t>
                      </a:r>
                    </a:p>
                  </a:txBody>
                  <a:tcPr/>
                </a:tc>
                <a:tc>
                  <a:txBody>
                    <a:bodyPr/>
                    <a:lstStyle/>
                    <a:p>
                      <a:r>
                        <a:rPr lang="en-US" sz="1000"/>
                        <a:t>101</a:t>
                      </a:r>
                    </a:p>
                  </a:txBody>
                  <a:tcPr/>
                </a:tc>
                <a:tc>
                  <a:txBody>
                    <a:bodyPr/>
                    <a:lstStyle/>
                    <a:p>
                      <a:r>
                        <a:rPr lang="en-US" sz="1000"/>
                        <a:t>1001025</a:t>
                      </a:r>
                    </a:p>
                  </a:txBody>
                  <a:tcPr/>
                </a:tc>
                <a:tc>
                  <a:txBody>
                    <a:bodyPr/>
                    <a:lstStyle/>
                    <a:p>
                      <a:r>
                        <a:rPr lang="en-US" sz="1000"/>
                        <a:t>18193</a:t>
                      </a:r>
                    </a:p>
                  </a:txBody>
                  <a:tcPr/>
                </a:tc>
                <a:tc>
                  <a:txBody>
                    <a:bodyPr/>
                    <a:lstStyle/>
                    <a:p>
                      <a:r>
                        <a:rPr lang="en-US" sz="1000"/>
                        <a:t>0.5327 %</a:t>
                      </a:r>
                    </a:p>
                  </a:txBody>
                  <a:tcPr/>
                </a:tc>
                <a:extLst>
                  <a:ext uri="{0D108BD9-81ED-4DB2-BD59-A6C34878D82A}">
                    <a16:rowId xmlns:a16="http://schemas.microsoft.com/office/drawing/2014/main" val="1705011676"/>
                  </a:ext>
                </a:extLst>
              </a:tr>
              <a:tr h="370840">
                <a:tc>
                  <a:txBody>
                    <a:bodyPr/>
                    <a:lstStyle/>
                    <a:p>
                      <a:r>
                        <a:rPr lang="en-US" sz="1000"/>
                        <a:t>glamourspain</a:t>
                      </a:r>
                    </a:p>
                  </a:txBody>
                  <a:tcPr/>
                </a:tc>
                <a:tc>
                  <a:txBody>
                    <a:bodyPr/>
                    <a:lstStyle/>
                    <a:p>
                      <a:r>
                        <a:rPr lang="en-US" sz="1000"/>
                        <a:t>314118</a:t>
                      </a:r>
                    </a:p>
                  </a:txBody>
                  <a:tcPr/>
                </a:tc>
                <a:tc>
                  <a:txBody>
                    <a:bodyPr/>
                    <a:lstStyle/>
                    <a:p>
                      <a:r>
                        <a:rPr lang="en-US" sz="1000"/>
                        <a:t>504</a:t>
                      </a:r>
                    </a:p>
                  </a:txBody>
                  <a:tcPr/>
                </a:tc>
                <a:tc>
                  <a:txBody>
                    <a:bodyPr/>
                    <a:lstStyle/>
                    <a:p>
                      <a:r>
                        <a:rPr lang="en-US" sz="1000"/>
                        <a:t>14</a:t>
                      </a:r>
                    </a:p>
                  </a:txBody>
                  <a:tcPr/>
                </a:tc>
                <a:tc>
                  <a:txBody>
                    <a:bodyPr/>
                    <a:lstStyle/>
                    <a:p>
                      <a:r>
                        <a:rPr lang="en-US" sz="1000"/>
                        <a:t>2</a:t>
                      </a:r>
                    </a:p>
                  </a:txBody>
                  <a:tcPr/>
                </a:tc>
                <a:tc>
                  <a:txBody>
                    <a:bodyPr/>
                    <a:lstStyle/>
                    <a:p>
                      <a:r>
                        <a:rPr lang="en-US" sz="1000"/>
                        <a:t>4</a:t>
                      </a:r>
                    </a:p>
                  </a:txBody>
                  <a:tcPr/>
                </a:tc>
                <a:tc>
                  <a:txBody>
                    <a:bodyPr/>
                    <a:lstStyle/>
                    <a:p>
                      <a:r>
                        <a:rPr lang="en-US" sz="1000"/>
                        <a:t>20</a:t>
                      </a:r>
                    </a:p>
                  </a:txBody>
                  <a:tcPr/>
                </a:tc>
                <a:tc>
                  <a:txBody>
                    <a:bodyPr/>
                    <a:lstStyle/>
                    <a:p>
                      <a:r>
                        <a:rPr lang="en-US" sz="1000"/>
                        <a:t>9685</a:t>
                      </a:r>
                    </a:p>
                  </a:txBody>
                  <a:tcPr/>
                </a:tc>
                <a:tc>
                  <a:txBody>
                    <a:bodyPr/>
                    <a:lstStyle/>
                    <a:p>
                      <a:r>
                        <a:rPr lang="en-US" sz="1000"/>
                        <a:t>269</a:t>
                      </a:r>
                    </a:p>
                  </a:txBody>
                  <a:tcPr/>
                </a:tc>
                <a:tc>
                  <a:txBody>
                    <a:bodyPr/>
                    <a:lstStyle/>
                    <a:p>
                      <a:r>
                        <a:rPr lang="en-US" sz="1000"/>
                        <a:t>0.1586 %</a:t>
                      </a:r>
                    </a:p>
                  </a:txBody>
                  <a:tcPr/>
                </a:tc>
                <a:extLst>
                  <a:ext uri="{0D108BD9-81ED-4DB2-BD59-A6C34878D82A}">
                    <a16:rowId xmlns:a16="http://schemas.microsoft.com/office/drawing/2014/main" val="2014120803"/>
                  </a:ext>
                </a:extLst>
              </a:tr>
              <a:tr h="370840">
                <a:tc>
                  <a:txBody>
                    <a:bodyPr/>
                    <a:lstStyle/>
                    <a:p>
                      <a:r>
                        <a:rPr lang="en-US" sz="1000"/>
                        <a:t>mujerhoy</a:t>
                      </a:r>
                    </a:p>
                  </a:txBody>
                  <a:tcPr/>
                </a:tc>
                <a:tc>
                  <a:txBody>
                    <a:bodyPr/>
                    <a:lstStyle/>
                    <a:p>
                      <a:r>
                        <a:rPr lang="en-US" sz="1000"/>
                        <a:t>n/a</a:t>
                      </a:r>
                    </a:p>
                  </a:txBody>
                  <a:tcPr/>
                </a:tc>
                <a:tc>
                  <a:txBody>
                    <a:bodyPr/>
                    <a:lstStyle/>
                    <a:p>
                      <a:r>
                        <a:rPr lang="en-US" sz="1000"/>
                        <a:t>n/a</a:t>
                      </a:r>
                    </a:p>
                  </a:txBody>
                  <a:tcPr/>
                </a:tc>
                <a:tc>
                  <a:txBody>
                    <a:bodyPr/>
                    <a:lstStyle/>
                    <a:p>
                      <a:r>
                        <a:rPr lang="en-US" sz="1000"/>
                        <a:t>40</a:t>
                      </a:r>
                    </a:p>
                  </a:txBody>
                  <a:tcPr/>
                </a:tc>
                <a:tc>
                  <a:txBody>
                    <a:bodyPr/>
                    <a:lstStyle/>
                    <a:p>
                      <a:r>
                        <a:rPr lang="en-US" sz="1000"/>
                        <a:t>1</a:t>
                      </a:r>
                    </a:p>
                  </a:txBody>
                  <a:tcPr/>
                </a:tc>
                <a:tc>
                  <a:txBody>
                    <a:bodyPr/>
                    <a:lstStyle/>
                    <a:p>
                      <a:r>
                        <a:rPr lang="en-US" sz="1000"/>
                        <a:t>1</a:t>
                      </a:r>
                    </a:p>
                  </a:txBody>
                  <a:tcPr/>
                </a:tc>
                <a:tc>
                  <a:txBody>
                    <a:bodyPr/>
                    <a:lstStyle/>
                    <a:p>
                      <a:r>
                        <a:rPr lang="en-US" sz="1000"/>
                        <a:t>42</a:t>
                      </a:r>
                    </a:p>
                  </a:txBody>
                  <a:tcPr/>
                </a:tc>
                <a:tc>
                  <a:txBody>
                    <a:bodyPr/>
                    <a:lstStyle/>
                    <a:p>
                      <a:r>
                        <a:rPr lang="en-US" sz="1000"/>
                        <a:t>49678</a:t>
                      </a:r>
                    </a:p>
                  </a:txBody>
                  <a:tcPr/>
                </a:tc>
                <a:tc>
                  <a:txBody>
                    <a:bodyPr/>
                    <a:lstStyle/>
                    <a:p>
                      <a:r>
                        <a:rPr lang="en-US" sz="1000"/>
                        <a:t>1653</a:t>
                      </a:r>
                    </a:p>
                  </a:txBody>
                  <a:tcPr/>
                </a:tc>
                <a:tc>
                  <a:txBody>
                    <a:bodyPr/>
                    <a:lstStyle/>
                    <a:p>
                      <a:r>
                        <a:rPr lang="en-US" sz="1000"/>
                        <a:t>n/a</a:t>
                      </a:r>
                    </a:p>
                  </a:txBody>
                  <a:tcPr/>
                </a:tc>
                <a:extLst>
                  <a:ext uri="{0D108BD9-81ED-4DB2-BD59-A6C34878D82A}">
                    <a16:rowId xmlns:a16="http://schemas.microsoft.com/office/drawing/2014/main" val="958824195"/>
                  </a:ext>
                </a:extLst>
              </a:tr>
              <a:tr h="370840">
                <a:tc>
                  <a:txBody>
                    <a:bodyPr/>
                    <a:lstStyle/>
                    <a:p>
                      <a:r>
                        <a:rPr lang="en-US" sz="1000"/>
                        <a:t>elle_spain</a:t>
                      </a:r>
                    </a:p>
                  </a:txBody>
                  <a:tcPr/>
                </a:tc>
                <a:tc>
                  <a:txBody>
                    <a:bodyPr/>
                    <a:lstStyle/>
                    <a:p>
                      <a:r>
                        <a:rPr lang="en-US" sz="1000"/>
                        <a:t>n/a</a:t>
                      </a:r>
                    </a:p>
                  </a:txBody>
                  <a:tcPr/>
                </a:tc>
                <a:tc>
                  <a:txBody>
                    <a:bodyPr/>
                    <a:lstStyle/>
                    <a:p>
                      <a:r>
                        <a:rPr lang="en-US" sz="1000"/>
                        <a:t>n/a</a:t>
                      </a:r>
                    </a:p>
                  </a:txBody>
                  <a:tcPr/>
                </a:tc>
                <a:tc>
                  <a:txBody>
                    <a:bodyPr/>
                    <a:lstStyle/>
                    <a:p>
                      <a:r>
                        <a:rPr lang="en-US" sz="1000"/>
                        <a:t>15</a:t>
                      </a:r>
                    </a:p>
                  </a:txBody>
                  <a:tcPr/>
                </a:tc>
                <a:tc>
                  <a:txBody>
                    <a:bodyPr/>
                    <a:lstStyle/>
                    <a:p>
                      <a:r>
                        <a:rPr lang="en-US" sz="1000"/>
                        <a:t>7</a:t>
                      </a:r>
                    </a:p>
                  </a:txBody>
                  <a:tcPr/>
                </a:tc>
                <a:tc>
                  <a:txBody>
                    <a:bodyPr/>
                    <a:lstStyle/>
                    <a:p>
                      <a:r>
                        <a:rPr lang="en-US" sz="1000"/>
                        <a:t>3</a:t>
                      </a:r>
                    </a:p>
                  </a:txBody>
                  <a:tcPr/>
                </a:tc>
                <a:tc>
                  <a:txBody>
                    <a:bodyPr/>
                    <a:lstStyle/>
                    <a:p>
                      <a:r>
                        <a:rPr lang="en-US" sz="1000"/>
                        <a:t>25</a:t>
                      </a:r>
                    </a:p>
                  </a:txBody>
                  <a:tcPr/>
                </a:tc>
                <a:tc>
                  <a:txBody>
                    <a:bodyPr/>
                    <a:lstStyle/>
                    <a:p>
                      <a:r>
                        <a:rPr lang="en-US" sz="1000"/>
                        <a:t>114450</a:t>
                      </a:r>
                    </a:p>
                  </a:txBody>
                  <a:tcPr/>
                </a:tc>
                <a:tc>
                  <a:txBody>
                    <a:bodyPr/>
                    <a:lstStyle/>
                    <a:p>
                      <a:r>
                        <a:rPr lang="en-US" sz="1000"/>
                        <a:t>965</a:t>
                      </a:r>
                    </a:p>
                  </a:txBody>
                  <a:tcPr/>
                </a:tc>
                <a:tc>
                  <a:txBody>
                    <a:bodyPr/>
                    <a:lstStyle/>
                    <a:p>
                      <a:r>
                        <a:rPr lang="en-US" sz="1000"/>
                        <a:t>n/a</a:t>
                      </a:r>
                    </a:p>
                  </a:txBody>
                  <a:tcPr/>
                </a:tc>
                <a:extLst>
                  <a:ext uri="{0D108BD9-81ED-4DB2-BD59-A6C34878D82A}">
                    <a16:rowId xmlns:a16="http://schemas.microsoft.com/office/drawing/2014/main" val="3092560420"/>
                  </a:ext>
                </a:extLst>
              </a:tr>
              <a:tr h="370840">
                <a:tc>
                  <a:txBody>
                    <a:bodyPr/>
                    <a:lstStyle/>
                    <a:p>
                      <a:r>
                        <a:rPr lang="en-US" sz="1000"/>
                        <a:t>yodona</a:t>
                      </a:r>
                    </a:p>
                  </a:txBody>
                  <a:tcPr/>
                </a:tc>
                <a:tc>
                  <a:txBody>
                    <a:bodyPr/>
                    <a:lstStyle/>
                    <a:p>
                      <a:r>
                        <a:rPr lang="en-US" sz="1000"/>
                        <a:t>n/a</a:t>
                      </a:r>
                    </a:p>
                  </a:txBody>
                  <a:tcPr/>
                </a:tc>
                <a:tc>
                  <a:txBody>
                    <a:bodyPr/>
                    <a:lstStyle/>
                    <a:p>
                      <a:r>
                        <a:rPr lang="en-US" sz="1000"/>
                        <a:t>n/a</a:t>
                      </a:r>
                    </a:p>
                  </a:txBody>
                  <a:tcPr/>
                </a:tc>
                <a:tc>
                  <a:txBody>
                    <a:bodyPr/>
                    <a:lstStyle/>
                    <a:p>
                      <a:r>
                        <a:rPr lang="en-US" sz="1000"/>
                        <a:t>19</a:t>
                      </a:r>
                    </a:p>
                  </a:txBody>
                  <a:tcPr/>
                </a:tc>
                <a:tc>
                  <a:txBody>
                    <a:bodyPr/>
                    <a:lstStyle/>
                    <a:p>
                      <a:r>
                        <a:rPr lang="en-US" sz="1000"/>
                        <a:t>3</a:t>
                      </a:r>
                    </a:p>
                  </a:txBody>
                  <a:tcPr/>
                </a:tc>
                <a:tc>
                  <a:txBody>
                    <a:bodyPr/>
                    <a:lstStyle/>
                    <a:p>
                      <a:r>
                        <a:rPr lang="en-US" sz="1000"/>
                        <a:t>0</a:t>
                      </a:r>
                    </a:p>
                  </a:txBody>
                  <a:tcPr/>
                </a:tc>
                <a:tc>
                  <a:txBody>
                    <a:bodyPr/>
                    <a:lstStyle/>
                    <a:p>
                      <a:r>
                        <a:rPr lang="en-US" sz="1000"/>
                        <a:t>22</a:t>
                      </a:r>
                    </a:p>
                  </a:txBody>
                  <a:tcPr/>
                </a:tc>
                <a:tc>
                  <a:txBody>
                    <a:bodyPr/>
                    <a:lstStyle/>
                    <a:p>
                      <a:r>
                        <a:rPr lang="en-US" sz="1000"/>
                        <a:t>11545</a:t>
                      </a:r>
                    </a:p>
                  </a:txBody>
                  <a:tcPr/>
                </a:tc>
                <a:tc>
                  <a:txBody>
                    <a:bodyPr/>
                    <a:lstStyle/>
                    <a:p>
                      <a:r>
                        <a:rPr lang="en-US" sz="1000"/>
                        <a:t>398</a:t>
                      </a:r>
                    </a:p>
                  </a:txBody>
                  <a:tcPr/>
                </a:tc>
                <a:tc>
                  <a:txBody>
                    <a:bodyPr/>
                    <a:lstStyle/>
                    <a:p>
                      <a:r>
                        <a:rPr lang="en-US" sz="1000"/>
                        <a:t>n/a</a:t>
                      </a:r>
                    </a:p>
                  </a:txBody>
                  <a:tcPr/>
                </a:tc>
                <a:extLst>
                  <a:ext uri="{0D108BD9-81ED-4DB2-BD59-A6C34878D82A}">
                    <a16:rowId xmlns:a16="http://schemas.microsoft.com/office/drawing/2014/main" val="483330466"/>
                  </a:ext>
                </a:extLst>
              </a:tr>
              <a:tr h="370840">
                <a:tc>
                  <a:txBody>
                    <a:bodyPr/>
                    <a:lstStyle/>
                    <a:p>
                      <a:r>
                        <a:rPr lang="en-US" sz="1000"/>
                        <a:t>voguespain</a:t>
                      </a:r>
                    </a:p>
                  </a:txBody>
                  <a:tcPr/>
                </a:tc>
                <a:tc>
                  <a:txBody>
                    <a:bodyPr/>
                    <a:lstStyle/>
                    <a:p>
                      <a:r>
                        <a:rPr lang="en-US" sz="1000"/>
                        <a:t>n/a</a:t>
                      </a:r>
                    </a:p>
                  </a:txBody>
                  <a:tcPr/>
                </a:tc>
                <a:tc>
                  <a:txBody>
                    <a:bodyPr/>
                    <a:lstStyle/>
                    <a:p>
                      <a:r>
                        <a:rPr lang="en-US" sz="1000"/>
                        <a:t>n/a</a:t>
                      </a:r>
                    </a:p>
                  </a:txBody>
                  <a:tcPr/>
                </a:tc>
                <a:tc>
                  <a:txBody>
                    <a:bodyPr/>
                    <a:lstStyle/>
                    <a:p>
                      <a:r>
                        <a:rPr lang="en-US" sz="1000"/>
                        <a:t>4</a:t>
                      </a:r>
                    </a:p>
                  </a:txBody>
                  <a:tcPr/>
                </a:tc>
                <a:tc>
                  <a:txBody>
                    <a:bodyPr/>
                    <a:lstStyle/>
                    <a:p>
                      <a:r>
                        <a:rPr lang="en-US" sz="1000"/>
                        <a:t>13</a:t>
                      </a:r>
                    </a:p>
                  </a:txBody>
                  <a:tcPr/>
                </a:tc>
                <a:tc>
                  <a:txBody>
                    <a:bodyPr/>
                    <a:lstStyle/>
                    <a:p>
                      <a:r>
                        <a:rPr lang="en-US" sz="1000"/>
                        <a:t>12</a:t>
                      </a:r>
                    </a:p>
                  </a:txBody>
                  <a:tcPr/>
                </a:tc>
                <a:tc>
                  <a:txBody>
                    <a:bodyPr/>
                    <a:lstStyle/>
                    <a:p>
                      <a:r>
                        <a:rPr lang="en-US" sz="1000"/>
                        <a:t>29</a:t>
                      </a:r>
                    </a:p>
                  </a:txBody>
                  <a:tcPr/>
                </a:tc>
                <a:tc>
                  <a:txBody>
                    <a:bodyPr/>
                    <a:lstStyle/>
                    <a:p>
                      <a:r>
                        <a:rPr lang="en-US" sz="1000"/>
                        <a:t>112257</a:t>
                      </a:r>
                    </a:p>
                  </a:txBody>
                  <a:tcPr/>
                </a:tc>
                <a:tc>
                  <a:txBody>
                    <a:bodyPr/>
                    <a:lstStyle/>
                    <a:p>
                      <a:r>
                        <a:rPr lang="en-US" sz="1000"/>
                        <a:t>1121</a:t>
                      </a:r>
                    </a:p>
                  </a:txBody>
                  <a:tcPr/>
                </a:tc>
                <a:tc>
                  <a:txBody>
                    <a:bodyPr/>
                    <a:lstStyle/>
                    <a:p>
                      <a:r>
                        <a:rPr lang="en-US" sz="1000"/>
                        <a:t>n/a</a:t>
                      </a:r>
                    </a:p>
                  </a:txBody>
                  <a:tcPr/>
                </a:tc>
                <a:extLst>
                  <a:ext uri="{0D108BD9-81ED-4DB2-BD59-A6C34878D82A}">
                    <a16:rowId xmlns:a16="http://schemas.microsoft.com/office/drawing/2014/main" val="3097353107"/>
                  </a:ext>
                </a:extLst>
              </a:tr>
              <a:tr h="370840">
                <a:tc>
                  <a:txBody>
                    <a:bodyPr/>
                    <a:lstStyle/>
                    <a:p>
                      <a:r>
                        <a:rPr lang="en-US" sz="1000"/>
                        <a:t>s_moda</a:t>
                      </a:r>
                    </a:p>
                  </a:txBody>
                  <a:tcPr/>
                </a:tc>
                <a:tc>
                  <a:txBody>
                    <a:bodyPr/>
                    <a:lstStyle/>
                    <a:p>
                      <a:r>
                        <a:rPr lang="en-US" sz="1000"/>
                        <a:t>n/a</a:t>
                      </a:r>
                    </a:p>
                  </a:txBody>
                  <a:tcPr/>
                </a:tc>
                <a:tc>
                  <a:txBody>
                    <a:bodyPr/>
                    <a:lstStyle/>
                    <a:p>
                      <a:r>
                        <a:rPr lang="en-US" sz="1000"/>
                        <a:t>n/a</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6</a:t>
                      </a:r>
                    </a:p>
                  </a:txBody>
                  <a:tcPr/>
                </a:tc>
                <a:tc>
                  <a:txBody>
                    <a:bodyPr/>
                    <a:lstStyle/>
                    <a:p>
                      <a:r>
                        <a:rPr lang="en-US" sz="1000"/>
                        <a:t>5802</a:t>
                      </a:r>
                    </a:p>
                  </a:txBody>
                  <a:tcPr/>
                </a:tc>
                <a:tc>
                  <a:txBody>
                    <a:bodyPr/>
                    <a:lstStyle/>
                    <a:p>
                      <a:r>
                        <a:rPr lang="en-US" sz="1000"/>
                        <a:t>152</a:t>
                      </a:r>
                    </a:p>
                  </a:txBody>
                  <a:tcPr/>
                </a:tc>
                <a:tc>
                  <a:txBody>
                    <a:bodyPr/>
                    <a:lstStyle/>
                    <a:p>
                      <a:r>
                        <a:rPr lang="en-US" sz="1000"/>
                        <a:t>n/a</a:t>
                      </a:r>
                    </a:p>
                  </a:txBody>
                  <a:tcPr/>
                </a:tc>
                <a:extLst>
                  <a:ext uri="{0D108BD9-81ED-4DB2-BD59-A6C34878D82A}">
                    <a16:rowId xmlns:a16="http://schemas.microsoft.com/office/drawing/2014/main" val="1293561040"/>
                  </a:ext>
                </a:extLst>
              </a:tr>
            </a:tbl>
          </a:graphicData>
        </a:graphic>
      </p:graphicFrame>
      <p:sp>
        <p:nvSpPr>
          <p:cNvPr id="4" name="Text Placeholder 3">
            <a:extLst>
              <a:ext uri="{FF2B5EF4-FFF2-40B4-BE49-F238E27FC236}">
                <a16:creationId xmlns:a16="http://schemas.microsoft.com/office/drawing/2014/main" id="{720E139D-FA25-4776-BF05-57D3247CB88E}"/>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064710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64F61-7684-4336-9015-C1502BEEA4B9}"/>
              </a:ext>
            </a:extLst>
          </p:cNvPr>
          <p:cNvSpPr>
            <a:spLocks noGrp="1"/>
          </p:cNvSpPr>
          <p:nvPr>
            <p:ph type="title"/>
          </p:nvPr>
        </p:nvSpPr>
        <p:spPr/>
        <p:txBody>
          <a:bodyPr/>
          <a:lstStyle/>
          <a:p>
            <a:r>
              <a:rPr lang="pt-BR"/>
              <a:t>Instagram Key Metrics Radar | Revistas ES Instagram</a:t>
            </a:r>
            <a:endParaRPr lang="en-US"/>
          </a:p>
        </p:txBody>
      </p:sp>
      <p:graphicFrame>
        <p:nvGraphicFramePr>
          <p:cNvPr id="6" name="Chart Placeholder 5">
            <a:extLst>
              <a:ext uri="{FF2B5EF4-FFF2-40B4-BE49-F238E27FC236}">
                <a16:creationId xmlns:a16="http://schemas.microsoft.com/office/drawing/2014/main" id="{AAA5D779-0595-4CB2-BD32-728393E163FE}"/>
              </a:ext>
            </a:extLst>
          </p:cNvPr>
          <p:cNvGraphicFramePr>
            <a:graphicFrameLocks noGrp="1"/>
          </p:cNvGraphicFramePr>
          <p:nvPr>
            <p:ph type="chart" sz="quarter" idx="13"/>
            <p:extLst>
              <p:ext uri="{D42A27DB-BD31-4B8C-83A1-F6EECF244321}">
                <p14:modId xmlns:p14="http://schemas.microsoft.com/office/powerpoint/2010/main" val="309709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6E1B94-BCD4-4BC1-B39F-0925A92C5DA0}"/>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5D1C070C-3138-4E96-80F0-E8929FC20C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900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3F8FB-AF70-4211-8063-9FFC7BDED7E6}"/>
              </a:ext>
            </a:extLst>
          </p:cNvPr>
          <p:cNvSpPr>
            <a:spLocks noGrp="1"/>
          </p:cNvSpPr>
          <p:nvPr>
            <p:ph type="title"/>
          </p:nvPr>
        </p:nvSpPr>
        <p:spPr/>
        <p:txBody>
          <a:bodyPr/>
          <a:lstStyle/>
          <a:p>
            <a:r>
              <a:rPr lang="en-US"/>
              <a:t>Instagram Followers Total | Revistas ES Instagram</a:t>
            </a:r>
          </a:p>
        </p:txBody>
      </p:sp>
      <p:graphicFrame>
        <p:nvGraphicFramePr>
          <p:cNvPr id="6" name="Chart Placeholder 5">
            <a:extLst>
              <a:ext uri="{FF2B5EF4-FFF2-40B4-BE49-F238E27FC236}">
                <a16:creationId xmlns:a16="http://schemas.microsoft.com/office/drawing/2014/main" id="{231146D2-5249-4125-9264-857D9FCBBCEB}"/>
              </a:ext>
            </a:extLst>
          </p:cNvPr>
          <p:cNvGraphicFramePr>
            <a:graphicFrameLocks noGrp="1"/>
          </p:cNvGraphicFramePr>
          <p:nvPr>
            <p:ph type="chart" sz="quarter" idx="13"/>
            <p:extLst>
              <p:ext uri="{D42A27DB-BD31-4B8C-83A1-F6EECF244321}">
                <p14:modId xmlns:p14="http://schemas.microsoft.com/office/powerpoint/2010/main" val="2160393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1C585-B703-4716-9B9F-3414EA735CA9}"/>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679783FD-86FE-4892-8C2C-C4C0BFF405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212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51D5-8AF6-49D0-927E-8EA87753B383}"/>
              </a:ext>
            </a:extLst>
          </p:cNvPr>
          <p:cNvSpPr>
            <a:spLocks noGrp="1"/>
          </p:cNvSpPr>
          <p:nvPr>
            <p:ph type="title"/>
          </p:nvPr>
        </p:nvSpPr>
        <p:spPr/>
        <p:txBody>
          <a:bodyPr/>
          <a:lstStyle/>
          <a:p>
            <a:r>
              <a:rPr lang="en-US"/>
              <a:t>Instagram Followers Change Per Weekday | Revistas ES Instagram</a:t>
            </a:r>
          </a:p>
        </p:txBody>
      </p:sp>
      <p:graphicFrame>
        <p:nvGraphicFramePr>
          <p:cNvPr id="6" name="Chart Placeholder 5">
            <a:extLst>
              <a:ext uri="{FF2B5EF4-FFF2-40B4-BE49-F238E27FC236}">
                <a16:creationId xmlns:a16="http://schemas.microsoft.com/office/drawing/2014/main" id="{6FEA42E3-D8DF-4DE6-A510-CA538D2E93A9}"/>
              </a:ext>
            </a:extLst>
          </p:cNvPr>
          <p:cNvGraphicFramePr>
            <a:graphicFrameLocks noGrp="1"/>
          </p:cNvGraphicFramePr>
          <p:nvPr>
            <p:ph type="chart" sz="quarter" idx="13"/>
            <p:extLst>
              <p:ext uri="{D42A27DB-BD31-4B8C-83A1-F6EECF244321}">
                <p14:modId xmlns:p14="http://schemas.microsoft.com/office/powerpoint/2010/main" val="182267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F8F159-658D-402B-8132-1D7AA0C90312}"/>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032EFB15-70A8-4D73-8FEB-34327D9B2B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045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7B9EF-AB7D-438B-B40B-18DB1978DD2E}"/>
              </a:ext>
            </a:extLst>
          </p:cNvPr>
          <p:cNvSpPr>
            <a:spLocks noGrp="1"/>
          </p:cNvSpPr>
          <p:nvPr>
            <p:ph type="title"/>
          </p:nvPr>
        </p:nvSpPr>
        <p:spPr/>
        <p:txBody>
          <a:bodyPr/>
          <a:lstStyle/>
          <a:p>
            <a:r>
              <a:rPr lang="en-US"/>
              <a:t>Instagram Posts By Hour | Revistas ES Instagram</a:t>
            </a:r>
          </a:p>
        </p:txBody>
      </p:sp>
      <p:graphicFrame>
        <p:nvGraphicFramePr>
          <p:cNvPr id="6" name="Chart Placeholder 5">
            <a:extLst>
              <a:ext uri="{FF2B5EF4-FFF2-40B4-BE49-F238E27FC236}">
                <a16:creationId xmlns:a16="http://schemas.microsoft.com/office/drawing/2014/main" id="{95745E2A-CE85-4CDD-B13A-75536F6853BB}"/>
              </a:ext>
            </a:extLst>
          </p:cNvPr>
          <p:cNvGraphicFramePr>
            <a:graphicFrameLocks noGrp="1"/>
          </p:cNvGraphicFramePr>
          <p:nvPr>
            <p:ph type="chart" sz="quarter" idx="13"/>
            <p:extLst>
              <p:ext uri="{D42A27DB-BD31-4B8C-83A1-F6EECF244321}">
                <p14:modId xmlns:p14="http://schemas.microsoft.com/office/powerpoint/2010/main" val="3610794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A30EA3-984A-478F-A8F1-0369279FB103}"/>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061FC959-78DC-4607-B28F-6487CD8B0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676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B86F2-4C2E-4279-86FD-6E5A04C470C4}"/>
              </a:ext>
            </a:extLst>
          </p:cNvPr>
          <p:cNvSpPr>
            <a:spLocks noGrp="1"/>
          </p:cNvSpPr>
          <p:nvPr>
            <p:ph type="title"/>
          </p:nvPr>
        </p:nvSpPr>
        <p:spPr/>
        <p:txBody>
          <a:bodyPr/>
          <a:lstStyle/>
          <a:p>
            <a:r>
              <a:rPr lang="en-US"/>
              <a:t>Instagram Interaction Rate By Hour | Revistas ES Instagram</a:t>
            </a:r>
          </a:p>
        </p:txBody>
      </p:sp>
      <p:graphicFrame>
        <p:nvGraphicFramePr>
          <p:cNvPr id="6" name="Chart Placeholder 5">
            <a:extLst>
              <a:ext uri="{FF2B5EF4-FFF2-40B4-BE49-F238E27FC236}">
                <a16:creationId xmlns:a16="http://schemas.microsoft.com/office/drawing/2014/main" id="{4CA655E2-4EC4-4936-9290-65C66CBB7694}"/>
              </a:ext>
            </a:extLst>
          </p:cNvPr>
          <p:cNvGraphicFramePr>
            <a:graphicFrameLocks noGrp="1"/>
          </p:cNvGraphicFramePr>
          <p:nvPr>
            <p:ph type="chart" sz="quarter" idx="13"/>
            <p:extLst>
              <p:ext uri="{D42A27DB-BD31-4B8C-83A1-F6EECF244321}">
                <p14:modId xmlns:p14="http://schemas.microsoft.com/office/powerpoint/2010/main" val="2012163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9BD11E-2394-4287-8B59-16EE1F7806B1}"/>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A960676B-58CE-4E79-8FEC-556DA7A8B0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298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F735E-FA61-4894-B874-F91DAB63A1CC}"/>
              </a:ext>
            </a:extLst>
          </p:cNvPr>
          <p:cNvSpPr>
            <a:spLocks noGrp="1"/>
          </p:cNvSpPr>
          <p:nvPr>
            <p:ph type="title"/>
          </p:nvPr>
        </p:nvSpPr>
        <p:spPr/>
        <p:txBody>
          <a:bodyPr/>
          <a:lstStyle/>
          <a:p>
            <a:r>
              <a:rPr lang="en-US"/>
              <a:t>Instagram Posts By Weekday | Revistas ES Instagram</a:t>
            </a:r>
          </a:p>
        </p:txBody>
      </p:sp>
      <p:graphicFrame>
        <p:nvGraphicFramePr>
          <p:cNvPr id="6" name="Chart Placeholder 5">
            <a:extLst>
              <a:ext uri="{FF2B5EF4-FFF2-40B4-BE49-F238E27FC236}">
                <a16:creationId xmlns:a16="http://schemas.microsoft.com/office/drawing/2014/main" id="{D610AC24-D96A-4281-829C-A8F3E22857BD}"/>
              </a:ext>
            </a:extLst>
          </p:cNvPr>
          <p:cNvGraphicFramePr>
            <a:graphicFrameLocks noGrp="1"/>
          </p:cNvGraphicFramePr>
          <p:nvPr>
            <p:ph type="chart" sz="quarter" idx="13"/>
            <p:extLst>
              <p:ext uri="{D42A27DB-BD31-4B8C-83A1-F6EECF244321}">
                <p14:modId xmlns:p14="http://schemas.microsoft.com/office/powerpoint/2010/main" val="550553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60A6AF-D9C0-4DE4-81BA-4AC98FA71A9D}"/>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5F302458-CF12-4015-B35E-B4C46D02D1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220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6AA6F-CEBE-4798-92A7-7C31453B0D5F}"/>
              </a:ext>
            </a:extLst>
          </p:cNvPr>
          <p:cNvSpPr>
            <a:spLocks noGrp="1"/>
          </p:cNvSpPr>
          <p:nvPr>
            <p:ph type="title"/>
          </p:nvPr>
        </p:nvSpPr>
        <p:spPr/>
        <p:txBody>
          <a:bodyPr/>
          <a:lstStyle/>
          <a:p>
            <a:r>
              <a:rPr lang="en-US"/>
              <a:t>Instagram Interaction Rate By Post Type | Revistas ES Instagram</a:t>
            </a:r>
          </a:p>
        </p:txBody>
      </p:sp>
      <p:graphicFrame>
        <p:nvGraphicFramePr>
          <p:cNvPr id="6" name="Chart Placeholder 5">
            <a:extLst>
              <a:ext uri="{FF2B5EF4-FFF2-40B4-BE49-F238E27FC236}">
                <a16:creationId xmlns:a16="http://schemas.microsoft.com/office/drawing/2014/main" id="{FE73913E-335E-4D61-91BF-AB66DD5769CE}"/>
              </a:ext>
            </a:extLst>
          </p:cNvPr>
          <p:cNvGraphicFramePr>
            <a:graphicFrameLocks noGrp="1"/>
          </p:cNvGraphicFramePr>
          <p:nvPr>
            <p:ph type="chart" sz="quarter" idx="13"/>
            <p:extLst>
              <p:ext uri="{D42A27DB-BD31-4B8C-83A1-F6EECF244321}">
                <p14:modId xmlns:p14="http://schemas.microsoft.com/office/powerpoint/2010/main" val="3350847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2418DF-8EB0-4D7C-B1C9-CB7732E07C18}"/>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66CD5191-0965-4946-8787-BA203BD14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717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222E4-F935-4820-8152-41ABE1356911}"/>
              </a:ext>
            </a:extLst>
          </p:cNvPr>
          <p:cNvSpPr>
            <a:spLocks noGrp="1"/>
          </p:cNvSpPr>
          <p:nvPr>
            <p:ph type="title"/>
          </p:nvPr>
        </p:nvSpPr>
        <p:spPr/>
        <p:txBody>
          <a:bodyPr/>
          <a:lstStyle/>
          <a:p>
            <a:r>
              <a:rPr lang="fr-FR"/>
              <a:t>Instagram Post Type Distribution Per Profile | Revistas ES Instagram</a:t>
            </a:r>
            <a:endParaRPr lang="en-US"/>
          </a:p>
        </p:txBody>
      </p:sp>
      <p:graphicFrame>
        <p:nvGraphicFramePr>
          <p:cNvPr id="6" name="Chart Placeholder 5">
            <a:extLst>
              <a:ext uri="{FF2B5EF4-FFF2-40B4-BE49-F238E27FC236}">
                <a16:creationId xmlns:a16="http://schemas.microsoft.com/office/drawing/2014/main" id="{DCCD287F-86EE-417A-A31F-199A5D2BDAF8}"/>
              </a:ext>
            </a:extLst>
          </p:cNvPr>
          <p:cNvGraphicFramePr>
            <a:graphicFrameLocks noGrp="1"/>
          </p:cNvGraphicFramePr>
          <p:nvPr>
            <p:ph type="chart" sz="quarter" idx="13"/>
            <p:extLst>
              <p:ext uri="{D42A27DB-BD31-4B8C-83A1-F6EECF244321}">
                <p14:modId xmlns:p14="http://schemas.microsoft.com/office/powerpoint/2010/main" val="2319075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66F7F-1B26-4382-852A-2E8285D11108}"/>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EE428ED0-1CB5-4DB8-BE0D-F15A02EE7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82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B95E-D826-4F7C-80DB-F76A152E910C}"/>
              </a:ext>
            </a:extLst>
          </p:cNvPr>
          <p:cNvSpPr>
            <a:spLocks noGrp="1"/>
          </p:cNvSpPr>
          <p:nvPr>
            <p:ph type="title"/>
          </p:nvPr>
        </p:nvSpPr>
        <p:spPr/>
        <p:txBody>
          <a:bodyPr/>
          <a:lstStyle/>
          <a:p>
            <a:r>
              <a:rPr lang="en-US"/>
              <a:t>Instagram Interaction Rate By Weekday | Revistas ES Instagram</a:t>
            </a:r>
          </a:p>
        </p:txBody>
      </p:sp>
      <p:graphicFrame>
        <p:nvGraphicFramePr>
          <p:cNvPr id="6" name="Chart Placeholder 5">
            <a:extLst>
              <a:ext uri="{FF2B5EF4-FFF2-40B4-BE49-F238E27FC236}">
                <a16:creationId xmlns:a16="http://schemas.microsoft.com/office/drawing/2014/main" id="{55ADB359-02C9-4869-B870-329F5B95CE7E}"/>
              </a:ext>
            </a:extLst>
          </p:cNvPr>
          <p:cNvGraphicFramePr>
            <a:graphicFrameLocks noGrp="1"/>
          </p:cNvGraphicFramePr>
          <p:nvPr>
            <p:ph type="chart" sz="quarter" idx="13"/>
            <p:extLst>
              <p:ext uri="{D42A27DB-BD31-4B8C-83A1-F6EECF244321}">
                <p14:modId xmlns:p14="http://schemas.microsoft.com/office/powerpoint/2010/main" val="3989753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07F017-F7DA-40FA-8E68-62D1E07447B9}"/>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3B3DFDDA-0B7E-4DB7-906E-050381BA8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6612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610A-A72F-49CD-B405-CC5FDEE77E49}"/>
              </a:ext>
            </a:extLst>
          </p:cNvPr>
          <p:cNvSpPr>
            <a:spLocks noGrp="1"/>
          </p:cNvSpPr>
          <p:nvPr>
            <p:ph type="title"/>
          </p:nvPr>
        </p:nvSpPr>
        <p:spPr/>
        <p:txBody>
          <a:bodyPr/>
          <a:lstStyle/>
          <a:p>
            <a:r>
              <a:rPr lang="en-US"/>
              <a:t>Instagram Interactions Distribution | Revistas ES Instagram</a:t>
            </a:r>
          </a:p>
        </p:txBody>
      </p:sp>
      <p:graphicFrame>
        <p:nvGraphicFramePr>
          <p:cNvPr id="6" name="Chart Placeholder 5">
            <a:extLst>
              <a:ext uri="{FF2B5EF4-FFF2-40B4-BE49-F238E27FC236}">
                <a16:creationId xmlns:a16="http://schemas.microsoft.com/office/drawing/2014/main" id="{DAD33362-35CE-4AFE-85EB-14F59408DB4E}"/>
              </a:ext>
            </a:extLst>
          </p:cNvPr>
          <p:cNvGraphicFramePr>
            <a:graphicFrameLocks noGrp="1"/>
          </p:cNvGraphicFramePr>
          <p:nvPr>
            <p:ph type="chart" sz="quarter" idx="13"/>
            <p:extLst>
              <p:ext uri="{D42A27DB-BD31-4B8C-83A1-F6EECF244321}">
                <p14:modId xmlns:p14="http://schemas.microsoft.com/office/powerpoint/2010/main" val="234758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067E5-6E43-408B-AD06-BF82921097E8}"/>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C337F549-B983-47C7-9DAB-92BDF277DE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697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20BE-C5A8-43AA-A145-0D714626E879}"/>
              </a:ext>
            </a:extLst>
          </p:cNvPr>
          <p:cNvSpPr>
            <a:spLocks noGrp="1"/>
          </p:cNvSpPr>
          <p:nvPr>
            <p:ph type="title"/>
          </p:nvPr>
        </p:nvSpPr>
        <p:spPr/>
        <p:txBody>
          <a:bodyPr/>
          <a:lstStyle/>
          <a:p>
            <a:r>
              <a:rPr lang="pt-BR"/>
              <a:t>Instagram Posts Table | Revistas ES Instagram - 1 of 14</a:t>
            </a:r>
            <a:endParaRPr lang="en-US"/>
          </a:p>
        </p:txBody>
      </p:sp>
      <p:graphicFrame>
        <p:nvGraphicFramePr>
          <p:cNvPr id="5" name="Table Placeholder 4">
            <a:extLst>
              <a:ext uri="{FF2B5EF4-FFF2-40B4-BE49-F238E27FC236}">
                <a16:creationId xmlns:a16="http://schemas.microsoft.com/office/drawing/2014/main" id="{54A23A27-688D-4CE6-A025-67CA12ECD60D}"/>
              </a:ext>
            </a:extLst>
          </p:cNvPr>
          <p:cNvGraphicFramePr>
            <a:graphicFrameLocks noGrp="1"/>
          </p:cNvGraphicFramePr>
          <p:nvPr>
            <p:ph type="tbl" sz="quarter" idx="13"/>
            <p:extLst>
              <p:ext uri="{D42A27DB-BD31-4B8C-83A1-F6EECF244321}">
                <p14:modId xmlns:p14="http://schemas.microsoft.com/office/powerpoint/2010/main" val="11041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2541810"/>
                    </a:ext>
                  </a:extLst>
                </a:gridCol>
                <a:gridCol w="1810512">
                  <a:extLst>
                    <a:ext uri="{9D8B030D-6E8A-4147-A177-3AD203B41FA5}">
                      <a16:colId xmlns:a16="http://schemas.microsoft.com/office/drawing/2014/main" val="3425842868"/>
                    </a:ext>
                  </a:extLst>
                </a:gridCol>
                <a:gridCol w="822960">
                  <a:extLst>
                    <a:ext uri="{9D8B030D-6E8A-4147-A177-3AD203B41FA5}">
                      <a16:colId xmlns:a16="http://schemas.microsoft.com/office/drawing/2014/main" val="2430759764"/>
                    </a:ext>
                  </a:extLst>
                </a:gridCol>
                <a:gridCol w="822960">
                  <a:extLst>
                    <a:ext uri="{9D8B030D-6E8A-4147-A177-3AD203B41FA5}">
                      <a16:colId xmlns:a16="http://schemas.microsoft.com/office/drawing/2014/main" val="3921706266"/>
                    </a:ext>
                  </a:extLst>
                </a:gridCol>
                <a:gridCol w="822960">
                  <a:extLst>
                    <a:ext uri="{9D8B030D-6E8A-4147-A177-3AD203B41FA5}">
                      <a16:colId xmlns:a16="http://schemas.microsoft.com/office/drawing/2014/main" val="3010639604"/>
                    </a:ext>
                  </a:extLst>
                </a:gridCol>
                <a:gridCol w="822960">
                  <a:extLst>
                    <a:ext uri="{9D8B030D-6E8A-4147-A177-3AD203B41FA5}">
                      <a16:colId xmlns:a16="http://schemas.microsoft.com/office/drawing/2014/main" val="256712630"/>
                    </a:ext>
                  </a:extLst>
                </a:gridCol>
                <a:gridCol w="822960">
                  <a:extLst>
                    <a:ext uri="{9D8B030D-6E8A-4147-A177-3AD203B41FA5}">
                      <a16:colId xmlns:a16="http://schemas.microsoft.com/office/drawing/2014/main" val="14668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85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- 2020-10-20 08:59:53</a:t>
                      </a:r>
                      <a:r>
                        <a:rPr kumimoji="0" lang="es-ES" sz="1000" b="0" i="0" u="none" strike="noStrike" kern="1200" cap="none" spc="0" normalizeH="0" baseline="0" noProof="0">
                          <a:ln>
                            <a:noFill/>
                          </a:ln>
                          <a:solidFill>
                            <a:prstClr val="black"/>
                          </a:solidFill>
                          <a:effectLst/>
                          <a:uLnTx/>
                          <a:uFillTx/>
                          <a:latin typeface="+mn-lt"/>
                          <a:ea typeface="+mn-ea"/>
                          <a:cs typeface="+mn-cs"/>
                        </a:rPr>
                        <a:t>
 María Castro y su familia son los protagonistas de la sesión de fotos más divertida de la red. 💣💥👶 ¡No os perdáis la segunda imagen! 👉🤣
(📸 maria_castro_jato)
#mariacastro #familia #fotos #humor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122045903_3550541291675494_386122628778800628_n.jpg?_nc_cat=103&amp;ccb=2&amp;_nc_sid=8ae9d6&amp;_nc_ohc=cd43nWTkv8QAX8Nc9b6&amp;_nc_ht=scontent-iad3-1.cdninstagram.com&amp;oh=4edec138bbe04ab54c712c98aebb9485&amp;oe=5FC59572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756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- 2020-10-31 09:59:30</a:t>
                      </a:r>
                      <a:r>
                        <a:rPr kumimoji="0" lang="es-ES" sz="1000" b="0" i="0" u="none" strike="noStrike" kern="1200" cap="none" spc="0" normalizeH="0" baseline="0" noProof="0">
                          <a:ln>
                            <a:noFill/>
                          </a:ln>
                          <a:solidFill>
                            <a:prstClr val="black"/>
                          </a:solidFill>
                          <a:effectLst/>
                          <a:uLnTx/>
                          <a:uFillTx/>
                          <a:latin typeface="+mn-lt"/>
                          <a:ea typeface="+mn-ea"/>
                          <a:cs typeface="+mn-cs"/>
                        </a:rPr>
                        <a:t>
 Fallece Sean Connery a los 90 años. El mundo del cine despide a una de sus grandes leyendas y se lleva parte de nuestro corazón junto a él. 💔
#SeanConnery #Actor #Cine #HOLA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https://scontent-iad3-1.cdninstagram.com/v/t51.29350-15/123036743_645847009430706_717597429971407528_n.jpg?_nc_cat=1&amp;ccb=2&amp;_nc_sid=8ae9d6&amp;_nc_ohc=SG9aCmE6bkYAX_Xb1D1&amp;_nc_ht=scontent-iad3-1.cdninstagram.com&amp;oh=c7dc39224d845aad8c0b6b4e60ef7a17&amp;oe=5FC6FD8D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4981693"/>
                  </a:ext>
                </a:extLst>
              </a:tr>
            </a:tbl>
          </a:graphicData>
        </a:graphic>
      </p:graphicFrame>
      <p:sp>
        <p:nvSpPr>
          <p:cNvPr id="4" name="Text Placeholder 3">
            <a:extLst>
              <a:ext uri="{FF2B5EF4-FFF2-40B4-BE49-F238E27FC236}">
                <a16:creationId xmlns:a16="http://schemas.microsoft.com/office/drawing/2014/main" id="{B8CC086E-F846-4CFE-AE93-8B1BEF895B6E}"/>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232319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FC696-4881-4A5E-A934-08C958AB6ED4}"/>
              </a:ext>
            </a:extLst>
          </p:cNvPr>
          <p:cNvSpPr>
            <a:spLocks noGrp="1"/>
          </p:cNvSpPr>
          <p:nvPr>
            <p:ph type="title"/>
          </p:nvPr>
        </p:nvSpPr>
        <p:spPr/>
        <p:txBody>
          <a:bodyPr/>
          <a:lstStyle/>
          <a:p>
            <a:r>
              <a:rPr lang="pt-BR"/>
              <a:t>Instagram Posts Table | Revistas ES Instagram - 2 of 14</a:t>
            </a:r>
            <a:endParaRPr lang="en-US"/>
          </a:p>
        </p:txBody>
      </p:sp>
      <p:graphicFrame>
        <p:nvGraphicFramePr>
          <p:cNvPr id="5" name="Table Placeholder 4">
            <a:extLst>
              <a:ext uri="{FF2B5EF4-FFF2-40B4-BE49-F238E27FC236}">
                <a16:creationId xmlns:a16="http://schemas.microsoft.com/office/drawing/2014/main" id="{BC8E3544-C049-425A-BAF3-2FEB8D115AB5}"/>
              </a:ext>
            </a:extLst>
          </p:cNvPr>
          <p:cNvGraphicFramePr>
            <a:graphicFrameLocks noGrp="1"/>
          </p:cNvGraphicFramePr>
          <p:nvPr>
            <p:ph type="tbl" sz="quarter" idx="13"/>
            <p:extLst>
              <p:ext uri="{D42A27DB-BD31-4B8C-83A1-F6EECF244321}">
                <p14:modId xmlns:p14="http://schemas.microsoft.com/office/powerpoint/2010/main" val="2914659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7345633"/>
                    </a:ext>
                  </a:extLst>
                </a:gridCol>
                <a:gridCol w="1810512">
                  <a:extLst>
                    <a:ext uri="{9D8B030D-6E8A-4147-A177-3AD203B41FA5}">
                      <a16:colId xmlns:a16="http://schemas.microsoft.com/office/drawing/2014/main" val="477548913"/>
                    </a:ext>
                  </a:extLst>
                </a:gridCol>
                <a:gridCol w="822960">
                  <a:extLst>
                    <a:ext uri="{9D8B030D-6E8A-4147-A177-3AD203B41FA5}">
                      <a16:colId xmlns:a16="http://schemas.microsoft.com/office/drawing/2014/main" val="4109087323"/>
                    </a:ext>
                  </a:extLst>
                </a:gridCol>
                <a:gridCol w="822960">
                  <a:extLst>
                    <a:ext uri="{9D8B030D-6E8A-4147-A177-3AD203B41FA5}">
                      <a16:colId xmlns:a16="http://schemas.microsoft.com/office/drawing/2014/main" val="3166387446"/>
                    </a:ext>
                  </a:extLst>
                </a:gridCol>
                <a:gridCol w="822960">
                  <a:extLst>
                    <a:ext uri="{9D8B030D-6E8A-4147-A177-3AD203B41FA5}">
                      <a16:colId xmlns:a16="http://schemas.microsoft.com/office/drawing/2014/main" val="4168987294"/>
                    </a:ext>
                  </a:extLst>
                </a:gridCol>
                <a:gridCol w="822960">
                  <a:extLst>
                    <a:ext uri="{9D8B030D-6E8A-4147-A177-3AD203B41FA5}">
                      <a16:colId xmlns:a16="http://schemas.microsoft.com/office/drawing/2014/main" val="3516119113"/>
                    </a:ext>
                  </a:extLst>
                </a:gridCol>
                <a:gridCol w="822960">
                  <a:extLst>
                    <a:ext uri="{9D8B030D-6E8A-4147-A177-3AD203B41FA5}">
                      <a16:colId xmlns:a16="http://schemas.microsoft.com/office/drawing/2014/main" val="230824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45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- 2020-10-14 05:54:00</a:t>
                      </a:r>
                      <a:r>
                        <a:rPr kumimoji="0" lang="es-ES" sz="1000" b="0" i="0" u="none" strike="noStrike" kern="1200" cap="none" spc="0" normalizeH="0" baseline="0" noProof="0">
                          <a:ln>
                            <a:noFill/>
                          </a:ln>
                          <a:solidFill>
                            <a:prstClr val="black"/>
                          </a:solidFill>
                          <a:effectLst/>
                          <a:uLnTx/>
                          <a:uFillTx/>
                          <a:latin typeface="+mn-lt"/>
                          <a:ea typeface="+mn-ea"/>
                          <a:cs typeface="+mn-cs"/>
                        </a:rPr>
                        <a:t>
 El beso del campeón. 👩‍❤️‍💋‍👨 Después de ganar Roland Garros por 13ª vez 🏆🎾, Rafa Nadal se acercó a las gradas, donde le esperaba su mejor regalo: su madre, su hermana y su mujer, con quien se fundió en un espontáneo y romántico beso celebrando esta victoria inolvidable. La pareja está a punto de celebrar su primer aniversario de boda, enlace que tuvo lugar el 19 de octubre de 2019 en su adorada Mallorca.
#rafanadal #meryperelló #beso #rolandgarros #rafaelnadal #aniversario #pareja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121360834_336649340734547_8093558576590565532_n.jpg?_nc_cat=106&amp;ccb=2&amp;_nc_sid=8ae9d6&amp;_nc_ohc=X9ic73nzxQwAX_GyVsr&amp;_nc_ht=scontent-iad3-1.cdninstagram.com&amp;oh=e30e4851bbede0a98711b5866ad86cc5&amp;oe=5FC696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5119026"/>
                  </a:ext>
                </a:extLst>
              </a:tr>
            </a:tbl>
          </a:graphicData>
        </a:graphic>
      </p:graphicFrame>
      <p:sp>
        <p:nvSpPr>
          <p:cNvPr id="4" name="Text Placeholder 3">
            <a:extLst>
              <a:ext uri="{FF2B5EF4-FFF2-40B4-BE49-F238E27FC236}">
                <a16:creationId xmlns:a16="http://schemas.microsoft.com/office/drawing/2014/main" id="{4C4EDF83-B936-41D3-B2E7-9724E8C07B65}"/>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367451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C24A9-97C9-4882-B73C-C6EBB0E9E69D}"/>
              </a:ext>
            </a:extLst>
          </p:cNvPr>
          <p:cNvSpPr>
            <a:spLocks noGrp="1"/>
          </p:cNvSpPr>
          <p:nvPr>
            <p:ph type="title"/>
          </p:nvPr>
        </p:nvSpPr>
        <p:spPr/>
        <p:txBody>
          <a:bodyPr/>
          <a:lstStyle/>
          <a:p>
            <a:r>
              <a:rPr lang="pt-BR"/>
              <a:t>Instagram Posts Table | Revistas ES Instagram - 3 of 14</a:t>
            </a:r>
            <a:endParaRPr lang="en-US"/>
          </a:p>
        </p:txBody>
      </p:sp>
      <p:graphicFrame>
        <p:nvGraphicFramePr>
          <p:cNvPr id="5" name="Table Placeholder 4">
            <a:extLst>
              <a:ext uri="{FF2B5EF4-FFF2-40B4-BE49-F238E27FC236}">
                <a16:creationId xmlns:a16="http://schemas.microsoft.com/office/drawing/2014/main" id="{CFD2B291-FA60-4EEA-ADB4-6DBF0A57EC59}"/>
              </a:ext>
            </a:extLst>
          </p:cNvPr>
          <p:cNvGraphicFramePr>
            <a:graphicFrameLocks noGrp="1"/>
          </p:cNvGraphicFramePr>
          <p:nvPr>
            <p:ph type="tbl" sz="quarter" idx="13"/>
            <p:extLst>
              <p:ext uri="{D42A27DB-BD31-4B8C-83A1-F6EECF244321}">
                <p14:modId xmlns:p14="http://schemas.microsoft.com/office/powerpoint/2010/main" val="379575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25696825"/>
                    </a:ext>
                  </a:extLst>
                </a:gridCol>
                <a:gridCol w="1810512">
                  <a:extLst>
                    <a:ext uri="{9D8B030D-6E8A-4147-A177-3AD203B41FA5}">
                      <a16:colId xmlns:a16="http://schemas.microsoft.com/office/drawing/2014/main" val="2129051481"/>
                    </a:ext>
                  </a:extLst>
                </a:gridCol>
                <a:gridCol w="822960">
                  <a:extLst>
                    <a:ext uri="{9D8B030D-6E8A-4147-A177-3AD203B41FA5}">
                      <a16:colId xmlns:a16="http://schemas.microsoft.com/office/drawing/2014/main" val="2398624754"/>
                    </a:ext>
                  </a:extLst>
                </a:gridCol>
                <a:gridCol w="822960">
                  <a:extLst>
                    <a:ext uri="{9D8B030D-6E8A-4147-A177-3AD203B41FA5}">
                      <a16:colId xmlns:a16="http://schemas.microsoft.com/office/drawing/2014/main" val="1854932539"/>
                    </a:ext>
                  </a:extLst>
                </a:gridCol>
                <a:gridCol w="822960">
                  <a:extLst>
                    <a:ext uri="{9D8B030D-6E8A-4147-A177-3AD203B41FA5}">
                      <a16:colId xmlns:a16="http://schemas.microsoft.com/office/drawing/2014/main" val="3809053003"/>
                    </a:ext>
                  </a:extLst>
                </a:gridCol>
                <a:gridCol w="822960">
                  <a:extLst>
                    <a:ext uri="{9D8B030D-6E8A-4147-A177-3AD203B41FA5}">
                      <a16:colId xmlns:a16="http://schemas.microsoft.com/office/drawing/2014/main" val="1940331480"/>
                    </a:ext>
                  </a:extLst>
                </a:gridCol>
                <a:gridCol w="822960">
                  <a:extLst>
                    <a:ext uri="{9D8B030D-6E8A-4147-A177-3AD203B41FA5}">
                      <a16:colId xmlns:a16="http://schemas.microsoft.com/office/drawing/2014/main" val="370681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804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- 2020-10-17 14:26:07</a:t>
                      </a:r>
                      <a:r>
                        <a:rPr kumimoji="0" lang="en-US" sz="1000" b="0" i="0" u="none" strike="noStrike" kern="1200" cap="none" spc="0" normalizeH="0" baseline="0" noProof="0">
                          <a:ln>
                            <a:noFill/>
                          </a:ln>
                          <a:solidFill>
                            <a:prstClr val="black"/>
                          </a:solidFill>
                          <a:effectLst/>
                          <a:uLnTx/>
                          <a:uFillTx/>
                          <a:latin typeface="+mn-lt"/>
                          <a:ea typeface="+mn-ea"/>
                          <a:cs typeface="+mn-cs"/>
                        </a:rPr>
                        <a:t>
 ¡El pequeño Miguel Jr. 👶🏼⚽️ está en camino! pau_eche y migueltorres han desvelado que su primer hijo en común será un niño 👏🏼💙. #hijo #niño #bebé #paulaechevarria #migueltorres #familia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121738202_104132168100637_6568949749709408339_n.jpg?_nc_cat=110&amp;ccb=2&amp;_nc_sid=8ae9d6&amp;_nc_ohc=jMMxT5VdG-IAX-K3unL&amp;_nc_ht=scontent-iad3-1.cdninstagram.com&amp;oh=5bf0910f45db5eb5276f87e3740f4938&amp;oe=5FC5702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4336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- 2020-10-12 08:00:32</a:t>
                      </a:r>
                      <a:r>
                        <a:rPr kumimoji="0" lang="es-ES" sz="1000" b="0" i="0" u="none" strike="noStrike" kern="1200" cap="none" spc="0" normalizeH="0" baseline="0" noProof="0">
                          <a:ln>
                            <a:noFill/>
                          </a:ln>
                          <a:solidFill>
                            <a:prstClr val="black"/>
                          </a:solidFill>
                          <a:effectLst/>
                          <a:uLnTx/>
                          <a:uFillTx/>
                          <a:latin typeface="+mn-lt"/>
                          <a:ea typeface="+mn-ea"/>
                          <a:cs typeface="+mn-cs"/>
                        </a:rPr>
                        <a:t>
 Los Reyes presiden junto a sus hijas una Fiesta Nacional 🇪🇸 muy diferente marcada por el coronavirus. La situación sanitaria ha impedido la celebración del tradicional desfile por el centro de Madrid. #diadelahispanidad #españa #dianacional #reyes #familiareal #palacioreal #12deoctubre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121245265_470437093875278_6014438969119903655_n.jpg?_nc_cat=108&amp;ccb=2&amp;_nc_sid=8ae9d6&amp;_nc_ohc=K6vLXeiZ8dAAX8_wyJE&amp;_nc_ht=scontent-iad3-1.cdninstagram.com&amp;oh=2f724e208d813607405530a6a8ee239c&amp;oe=5FC57B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14:28:23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5434372"/>
                  </a:ext>
                </a:extLst>
              </a:tr>
            </a:tbl>
          </a:graphicData>
        </a:graphic>
      </p:graphicFrame>
      <p:sp>
        <p:nvSpPr>
          <p:cNvPr id="4" name="Text Placeholder 3">
            <a:extLst>
              <a:ext uri="{FF2B5EF4-FFF2-40B4-BE49-F238E27FC236}">
                <a16:creationId xmlns:a16="http://schemas.microsoft.com/office/drawing/2014/main" id="{0CA9D8DB-ED3C-4000-A30D-4073C84E9703}"/>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227739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71FA-4193-4FE4-8622-892342C8D671}"/>
              </a:ext>
            </a:extLst>
          </p:cNvPr>
          <p:cNvSpPr>
            <a:spLocks noGrp="1"/>
          </p:cNvSpPr>
          <p:nvPr>
            <p:ph type="title"/>
          </p:nvPr>
        </p:nvSpPr>
        <p:spPr/>
        <p:txBody>
          <a:bodyPr/>
          <a:lstStyle/>
          <a:p>
            <a:r>
              <a:rPr lang="pt-BR"/>
              <a:t>Instagram Posts Table | Revistas ES Instagram - 4 of 14</a:t>
            </a:r>
            <a:endParaRPr lang="en-US"/>
          </a:p>
        </p:txBody>
      </p:sp>
      <p:graphicFrame>
        <p:nvGraphicFramePr>
          <p:cNvPr id="5" name="Table Placeholder 4">
            <a:extLst>
              <a:ext uri="{FF2B5EF4-FFF2-40B4-BE49-F238E27FC236}">
                <a16:creationId xmlns:a16="http://schemas.microsoft.com/office/drawing/2014/main" id="{DFE23AD9-3BDE-47D3-9167-3766A08CC222}"/>
              </a:ext>
            </a:extLst>
          </p:cNvPr>
          <p:cNvGraphicFramePr>
            <a:graphicFrameLocks noGrp="1"/>
          </p:cNvGraphicFramePr>
          <p:nvPr>
            <p:ph type="tbl" sz="quarter" idx="13"/>
            <p:extLst>
              <p:ext uri="{D42A27DB-BD31-4B8C-83A1-F6EECF244321}">
                <p14:modId xmlns:p14="http://schemas.microsoft.com/office/powerpoint/2010/main" val="145270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10221935"/>
                    </a:ext>
                  </a:extLst>
                </a:gridCol>
                <a:gridCol w="1810512">
                  <a:extLst>
                    <a:ext uri="{9D8B030D-6E8A-4147-A177-3AD203B41FA5}">
                      <a16:colId xmlns:a16="http://schemas.microsoft.com/office/drawing/2014/main" val="3394784610"/>
                    </a:ext>
                  </a:extLst>
                </a:gridCol>
                <a:gridCol w="822960">
                  <a:extLst>
                    <a:ext uri="{9D8B030D-6E8A-4147-A177-3AD203B41FA5}">
                      <a16:colId xmlns:a16="http://schemas.microsoft.com/office/drawing/2014/main" val="1663468678"/>
                    </a:ext>
                  </a:extLst>
                </a:gridCol>
                <a:gridCol w="822960">
                  <a:extLst>
                    <a:ext uri="{9D8B030D-6E8A-4147-A177-3AD203B41FA5}">
                      <a16:colId xmlns:a16="http://schemas.microsoft.com/office/drawing/2014/main" val="1776158551"/>
                    </a:ext>
                  </a:extLst>
                </a:gridCol>
                <a:gridCol w="822960">
                  <a:extLst>
                    <a:ext uri="{9D8B030D-6E8A-4147-A177-3AD203B41FA5}">
                      <a16:colId xmlns:a16="http://schemas.microsoft.com/office/drawing/2014/main" val="703403355"/>
                    </a:ext>
                  </a:extLst>
                </a:gridCol>
                <a:gridCol w="822960">
                  <a:extLst>
                    <a:ext uri="{9D8B030D-6E8A-4147-A177-3AD203B41FA5}">
                      <a16:colId xmlns:a16="http://schemas.microsoft.com/office/drawing/2014/main" val="1112574978"/>
                    </a:ext>
                  </a:extLst>
                </a:gridCol>
                <a:gridCol w="822960">
                  <a:extLst>
                    <a:ext uri="{9D8B030D-6E8A-4147-A177-3AD203B41FA5}">
                      <a16:colId xmlns:a16="http://schemas.microsoft.com/office/drawing/2014/main" val="32900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787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- 2020-10-26 03:50:24</a:t>
                      </a:r>
                      <a:r>
                        <a:rPr kumimoji="0" lang="en-US" sz="1000" b="0" i="0" u="none" strike="noStrike" kern="1200" cap="none" spc="0" normalizeH="0" baseline="0" noProof="0">
                          <a:ln>
                            <a:noFill/>
                          </a:ln>
                          <a:solidFill>
                            <a:prstClr val="black"/>
                          </a:solidFill>
                          <a:effectLst/>
                          <a:uLnTx/>
                          <a:uFillTx/>
                          <a:latin typeface="+mn-lt"/>
                          <a:ea typeface="+mn-ea"/>
                          <a:cs typeface="+mn-cs"/>
                        </a:rPr>
                        <a:t>
 David Bisbal y Rosanna Zanetti anuncian ‘felices y emocionados’ el nacimiento de su hija, Bianca. 👶🏼 ¡Enhorabuena!
(📸 davidbisbal)
#davidbisbal #rosannazanetti #biancabisbal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https://scontent-iad3-1.cdninstagram.com/v/t51.29350-15/122662759_291585001861827_7432710330513115897_n.jpg?_nc_cat=1&amp;ccb=2&amp;_nc_sid=8ae9d6&amp;_nc_ohc=3wMxgHmxXuoAX9zO-ha&amp;_nc_ht=scontent-iad3-1.cdninstagram.com&amp;oh=f09337c4ec32ab02669bc8e90ce1e435&amp;oe=5FC48F23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4502557"/>
                  </a:ext>
                </a:extLst>
              </a:tr>
            </a:tbl>
          </a:graphicData>
        </a:graphic>
      </p:graphicFrame>
      <p:sp>
        <p:nvSpPr>
          <p:cNvPr id="4" name="Text Placeholder 3">
            <a:extLst>
              <a:ext uri="{FF2B5EF4-FFF2-40B4-BE49-F238E27FC236}">
                <a16:creationId xmlns:a16="http://schemas.microsoft.com/office/drawing/2014/main" id="{7EBFD063-2711-42D2-A72F-D0C75463F218}"/>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63472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7505-2FE9-4518-AD27-A4192E5F80D3}"/>
              </a:ext>
            </a:extLst>
          </p:cNvPr>
          <p:cNvSpPr>
            <a:spLocks noGrp="1"/>
          </p:cNvSpPr>
          <p:nvPr>
            <p:ph type="title"/>
          </p:nvPr>
        </p:nvSpPr>
        <p:spPr/>
        <p:txBody>
          <a:bodyPr/>
          <a:lstStyle/>
          <a:p>
            <a:r>
              <a:rPr lang="pt-BR"/>
              <a:t>Instagram Posts Table | Revistas ES Instagram - 5 of 14</a:t>
            </a:r>
            <a:endParaRPr lang="en-US"/>
          </a:p>
        </p:txBody>
      </p:sp>
      <p:graphicFrame>
        <p:nvGraphicFramePr>
          <p:cNvPr id="5" name="Table Placeholder 4">
            <a:extLst>
              <a:ext uri="{FF2B5EF4-FFF2-40B4-BE49-F238E27FC236}">
                <a16:creationId xmlns:a16="http://schemas.microsoft.com/office/drawing/2014/main" id="{B0961AD3-09E5-496D-958E-91458BBF5D20}"/>
              </a:ext>
            </a:extLst>
          </p:cNvPr>
          <p:cNvGraphicFramePr>
            <a:graphicFrameLocks noGrp="1"/>
          </p:cNvGraphicFramePr>
          <p:nvPr>
            <p:ph type="tbl" sz="quarter" idx="13"/>
            <p:extLst>
              <p:ext uri="{D42A27DB-BD31-4B8C-83A1-F6EECF244321}">
                <p14:modId xmlns:p14="http://schemas.microsoft.com/office/powerpoint/2010/main" val="288596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0290197"/>
                    </a:ext>
                  </a:extLst>
                </a:gridCol>
                <a:gridCol w="1810512">
                  <a:extLst>
                    <a:ext uri="{9D8B030D-6E8A-4147-A177-3AD203B41FA5}">
                      <a16:colId xmlns:a16="http://schemas.microsoft.com/office/drawing/2014/main" val="3809127724"/>
                    </a:ext>
                  </a:extLst>
                </a:gridCol>
                <a:gridCol w="822960">
                  <a:extLst>
                    <a:ext uri="{9D8B030D-6E8A-4147-A177-3AD203B41FA5}">
                      <a16:colId xmlns:a16="http://schemas.microsoft.com/office/drawing/2014/main" val="2116174185"/>
                    </a:ext>
                  </a:extLst>
                </a:gridCol>
                <a:gridCol w="822960">
                  <a:extLst>
                    <a:ext uri="{9D8B030D-6E8A-4147-A177-3AD203B41FA5}">
                      <a16:colId xmlns:a16="http://schemas.microsoft.com/office/drawing/2014/main" val="1940441737"/>
                    </a:ext>
                  </a:extLst>
                </a:gridCol>
                <a:gridCol w="822960">
                  <a:extLst>
                    <a:ext uri="{9D8B030D-6E8A-4147-A177-3AD203B41FA5}">
                      <a16:colId xmlns:a16="http://schemas.microsoft.com/office/drawing/2014/main" val="3905911713"/>
                    </a:ext>
                  </a:extLst>
                </a:gridCol>
                <a:gridCol w="822960">
                  <a:extLst>
                    <a:ext uri="{9D8B030D-6E8A-4147-A177-3AD203B41FA5}">
                      <a16:colId xmlns:a16="http://schemas.microsoft.com/office/drawing/2014/main" val="2617301264"/>
                    </a:ext>
                  </a:extLst>
                </a:gridCol>
                <a:gridCol w="822960">
                  <a:extLst>
                    <a:ext uri="{9D8B030D-6E8A-4147-A177-3AD203B41FA5}">
                      <a16:colId xmlns:a16="http://schemas.microsoft.com/office/drawing/2014/main" val="2152421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521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- 2020-10-17 09:14:02</a:t>
                      </a:r>
                      <a:r>
                        <a:rPr kumimoji="0" lang="es-ES" sz="1000" b="0" i="0" u="none" strike="noStrike" kern="1200" cap="none" spc="0" normalizeH="0" baseline="0" noProof="0">
                          <a:ln>
                            <a:noFill/>
                          </a:ln>
                          <a:solidFill>
                            <a:prstClr val="black"/>
                          </a:solidFill>
                          <a:effectLst/>
                          <a:uLnTx/>
                          <a:uFillTx/>
                          <a:latin typeface="+mn-lt"/>
                          <a:ea typeface="+mn-ea"/>
                          <a:cs typeface="+mn-cs"/>
                        </a:rPr>
                        <a:t>
 Los Reyes, la princesa Leonor y la infanta Sofía ponen fin este sábado a su viaje por tierras asturianas con la visita de Somao, elegido como Pueblo Ejemplar de Asturias 2020 👏🏼. Somao tiene una historia que está ligada a la historia de la emigración y cuenta con un patrimonio arquitectónico indiano de gran valor. #reyesdeespaña #princesadeasturias #asturias #princesaleonor #puebloejemplar #somao #donfelipe #doñaletizia #infantasofia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https://scontent-iad3-1.cdninstagram.com/v/t51.29350-15/122006555_331719031462457_201841551642914685_n.jpg?_nc_cat=101&amp;ccb=2&amp;_nc_sid=8ae9d6&amp;_nc_ohc=WRNVyjceY_QAX-Ii5Ut&amp;_nc_ht=scontent-iad3-1.cdninstagram.com&amp;oh=217418fab052db202b0c924ecb712897&amp;oe=5FC5187E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6209307"/>
                  </a:ext>
                </a:extLst>
              </a:tr>
            </a:tbl>
          </a:graphicData>
        </a:graphic>
      </p:graphicFrame>
      <p:sp>
        <p:nvSpPr>
          <p:cNvPr id="4" name="Text Placeholder 3">
            <a:extLst>
              <a:ext uri="{FF2B5EF4-FFF2-40B4-BE49-F238E27FC236}">
                <a16:creationId xmlns:a16="http://schemas.microsoft.com/office/drawing/2014/main" id="{F36826D8-74B4-4F74-9A89-3F6662DF77C5}"/>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56919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D6CEB-E703-4B52-870B-AF081758F75C}"/>
              </a:ext>
            </a:extLst>
          </p:cNvPr>
          <p:cNvSpPr>
            <a:spLocks noGrp="1"/>
          </p:cNvSpPr>
          <p:nvPr>
            <p:ph type="title"/>
          </p:nvPr>
        </p:nvSpPr>
        <p:spPr/>
        <p:txBody>
          <a:bodyPr/>
          <a:lstStyle/>
          <a:p>
            <a:r>
              <a:rPr lang="pt-BR"/>
              <a:t>Instagram Posts Table | Revistas ES Instagram - 6 of 14</a:t>
            </a:r>
            <a:endParaRPr lang="en-US"/>
          </a:p>
        </p:txBody>
      </p:sp>
      <p:graphicFrame>
        <p:nvGraphicFramePr>
          <p:cNvPr id="5" name="Table Placeholder 4">
            <a:extLst>
              <a:ext uri="{FF2B5EF4-FFF2-40B4-BE49-F238E27FC236}">
                <a16:creationId xmlns:a16="http://schemas.microsoft.com/office/drawing/2014/main" id="{C54D778E-4643-46FA-82E7-9DD772537F30}"/>
              </a:ext>
            </a:extLst>
          </p:cNvPr>
          <p:cNvGraphicFramePr>
            <a:graphicFrameLocks noGrp="1"/>
          </p:cNvGraphicFramePr>
          <p:nvPr>
            <p:ph type="tbl" sz="quarter" idx="13"/>
            <p:extLst>
              <p:ext uri="{D42A27DB-BD31-4B8C-83A1-F6EECF244321}">
                <p14:modId xmlns:p14="http://schemas.microsoft.com/office/powerpoint/2010/main" val="51316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76176835"/>
                    </a:ext>
                  </a:extLst>
                </a:gridCol>
                <a:gridCol w="1810512">
                  <a:extLst>
                    <a:ext uri="{9D8B030D-6E8A-4147-A177-3AD203B41FA5}">
                      <a16:colId xmlns:a16="http://schemas.microsoft.com/office/drawing/2014/main" val="1577855805"/>
                    </a:ext>
                  </a:extLst>
                </a:gridCol>
                <a:gridCol w="822960">
                  <a:extLst>
                    <a:ext uri="{9D8B030D-6E8A-4147-A177-3AD203B41FA5}">
                      <a16:colId xmlns:a16="http://schemas.microsoft.com/office/drawing/2014/main" val="364072739"/>
                    </a:ext>
                  </a:extLst>
                </a:gridCol>
                <a:gridCol w="822960">
                  <a:extLst>
                    <a:ext uri="{9D8B030D-6E8A-4147-A177-3AD203B41FA5}">
                      <a16:colId xmlns:a16="http://schemas.microsoft.com/office/drawing/2014/main" val="1303799352"/>
                    </a:ext>
                  </a:extLst>
                </a:gridCol>
                <a:gridCol w="822960">
                  <a:extLst>
                    <a:ext uri="{9D8B030D-6E8A-4147-A177-3AD203B41FA5}">
                      <a16:colId xmlns:a16="http://schemas.microsoft.com/office/drawing/2014/main" val="3253144292"/>
                    </a:ext>
                  </a:extLst>
                </a:gridCol>
                <a:gridCol w="822960">
                  <a:extLst>
                    <a:ext uri="{9D8B030D-6E8A-4147-A177-3AD203B41FA5}">
                      <a16:colId xmlns:a16="http://schemas.microsoft.com/office/drawing/2014/main" val="3778718314"/>
                    </a:ext>
                  </a:extLst>
                </a:gridCol>
                <a:gridCol w="822960">
                  <a:extLst>
                    <a:ext uri="{9D8B030D-6E8A-4147-A177-3AD203B41FA5}">
                      <a16:colId xmlns:a16="http://schemas.microsoft.com/office/drawing/2014/main" val="2401877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552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- 2020-10-16 15:07:19</a:t>
                      </a:r>
                      <a:r>
                        <a:rPr kumimoji="0" lang="en-US" sz="1000" b="0" i="0" u="none" strike="noStrike" kern="1200" cap="none" spc="0" normalizeH="0" baseline="0" noProof="0">
                          <a:ln>
                            <a:noFill/>
                          </a:ln>
                          <a:solidFill>
                            <a:prstClr val="black"/>
                          </a:solidFill>
                          <a:effectLst/>
                          <a:uLnTx/>
                          <a:uFillTx/>
                          <a:latin typeface="+mn-lt"/>
                          <a:ea typeface="+mn-ea"/>
                          <a:cs typeface="+mn-cs"/>
                        </a:rPr>
                        <a:t>
 Don Felipe, doña Letizia, la princesa Leonor y la infanta Sofía han asistido, acompañados de la doña Sofía, a la tradicional ceremonia de entrega de los Premios Princesa de Asturias, la que es, sin duda, la edición más atípica.
#premiosprincesadeasturias #donfelipe #doñaletizia #princesaleonor #infantasofia #reinasofia #asturias #oviedo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121688690_707059650160178_8986258489679610430_n.jpg?_nc_cat=103&amp;ccb=2&amp;_nc_sid=8ae9d6&amp;_nc_ohc=aKrO0Heh_JgAX9cU9s9&amp;_nc_ht=scontent-iad3-1.cdninstagram.com&amp;oh=3bbc3ce2318045e68d93c8bd6cc3c172&amp;oe=5FC7CA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395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- 2020-10-13 08:50:13</a:t>
                      </a:r>
                      <a:r>
                        <a:rPr kumimoji="0" lang="en-US" sz="1000" b="0" i="0" u="none" strike="noStrike" kern="1200" cap="none" spc="0" normalizeH="0" baseline="0" noProof="0">
                          <a:ln>
                            <a:noFill/>
                          </a:ln>
                          <a:solidFill>
                            <a:prstClr val="black"/>
                          </a:solidFill>
                          <a:effectLst/>
                          <a:uLnTx/>
                          <a:uFillTx/>
                          <a:latin typeface="+mn-lt"/>
                          <a:ea typeface="+mn-ea"/>
                          <a:cs typeface="+mn-cs"/>
                        </a:rPr>
                        <a:t>
 Elsa Pataky y Chris Hemsworth envían estas idílicas 'postales' desde el paraíso: la isla de Lord Howe. Sus hijos, hermanos y varios amigos se han unido a ellos para disfrutar del turismo australiano. ¡Espectacular! 😍
(📸 elsapatakyconfidential / chrishemsworth) 
#elsapataky #chrishemsworth #paraiso #escapada #familia #liamhemsworth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121450990_1385458038314373_7700979985583266414_n.jpg?_nc_cat=101&amp;ccb=2&amp;_nc_sid=8ae9d6&amp;_nc_ohc=bhl3qpsQUHoAX_QwrHf&amp;_nc_ht=scontent-iad3-1.cdninstagram.com&amp;oh=f1aa54645ef71d02f9d636ad9a898e76&amp;oe=5FC75A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51857542"/>
                  </a:ext>
                </a:extLst>
              </a:tr>
            </a:tbl>
          </a:graphicData>
        </a:graphic>
      </p:graphicFrame>
      <p:sp>
        <p:nvSpPr>
          <p:cNvPr id="4" name="Text Placeholder 3">
            <a:extLst>
              <a:ext uri="{FF2B5EF4-FFF2-40B4-BE49-F238E27FC236}">
                <a16:creationId xmlns:a16="http://schemas.microsoft.com/office/drawing/2014/main" id="{FEE08383-EA73-40FE-AF2A-82702AF64316}"/>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102759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D4DC8-5FA9-4D8F-AC9B-F43A0F468A40}"/>
              </a:ext>
            </a:extLst>
          </p:cNvPr>
          <p:cNvSpPr>
            <a:spLocks noGrp="1"/>
          </p:cNvSpPr>
          <p:nvPr>
            <p:ph type="title"/>
          </p:nvPr>
        </p:nvSpPr>
        <p:spPr/>
        <p:txBody>
          <a:bodyPr/>
          <a:lstStyle/>
          <a:p>
            <a:r>
              <a:rPr lang="pt-BR"/>
              <a:t>Instagram Posts Table | Revistas ES Instagram - 7 of 14</a:t>
            </a:r>
            <a:endParaRPr lang="en-US"/>
          </a:p>
        </p:txBody>
      </p:sp>
      <p:graphicFrame>
        <p:nvGraphicFramePr>
          <p:cNvPr id="5" name="Table Placeholder 4">
            <a:extLst>
              <a:ext uri="{FF2B5EF4-FFF2-40B4-BE49-F238E27FC236}">
                <a16:creationId xmlns:a16="http://schemas.microsoft.com/office/drawing/2014/main" id="{14A52B71-3F24-4435-8BC7-63BBA1FB8ED3}"/>
              </a:ext>
            </a:extLst>
          </p:cNvPr>
          <p:cNvGraphicFramePr>
            <a:graphicFrameLocks noGrp="1"/>
          </p:cNvGraphicFramePr>
          <p:nvPr>
            <p:ph type="tbl" sz="quarter" idx="13"/>
            <p:extLst>
              <p:ext uri="{D42A27DB-BD31-4B8C-83A1-F6EECF244321}">
                <p14:modId xmlns:p14="http://schemas.microsoft.com/office/powerpoint/2010/main" val="3198107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4405443"/>
                    </a:ext>
                  </a:extLst>
                </a:gridCol>
                <a:gridCol w="1810512">
                  <a:extLst>
                    <a:ext uri="{9D8B030D-6E8A-4147-A177-3AD203B41FA5}">
                      <a16:colId xmlns:a16="http://schemas.microsoft.com/office/drawing/2014/main" val="2851994553"/>
                    </a:ext>
                  </a:extLst>
                </a:gridCol>
                <a:gridCol w="822960">
                  <a:extLst>
                    <a:ext uri="{9D8B030D-6E8A-4147-A177-3AD203B41FA5}">
                      <a16:colId xmlns:a16="http://schemas.microsoft.com/office/drawing/2014/main" val="2954192599"/>
                    </a:ext>
                  </a:extLst>
                </a:gridCol>
                <a:gridCol w="822960">
                  <a:extLst>
                    <a:ext uri="{9D8B030D-6E8A-4147-A177-3AD203B41FA5}">
                      <a16:colId xmlns:a16="http://schemas.microsoft.com/office/drawing/2014/main" val="2904866903"/>
                    </a:ext>
                  </a:extLst>
                </a:gridCol>
                <a:gridCol w="822960">
                  <a:extLst>
                    <a:ext uri="{9D8B030D-6E8A-4147-A177-3AD203B41FA5}">
                      <a16:colId xmlns:a16="http://schemas.microsoft.com/office/drawing/2014/main" val="3005955807"/>
                    </a:ext>
                  </a:extLst>
                </a:gridCol>
                <a:gridCol w="822960">
                  <a:extLst>
                    <a:ext uri="{9D8B030D-6E8A-4147-A177-3AD203B41FA5}">
                      <a16:colId xmlns:a16="http://schemas.microsoft.com/office/drawing/2014/main" val="1541389911"/>
                    </a:ext>
                  </a:extLst>
                </a:gridCol>
                <a:gridCol w="822960">
                  <a:extLst>
                    <a:ext uri="{9D8B030D-6E8A-4147-A177-3AD203B41FA5}">
                      <a16:colId xmlns:a16="http://schemas.microsoft.com/office/drawing/2014/main" val="374320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434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- 2020-10-24 07:31:49</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alvaromorata es su familia! ♥️ La imagen de su 28 cumpleaños 🍰 desvela una travesura de uno de sus hijos 😂. Ale decidió que era la ocasión perfecta para echar mano de una de las galletas 🍪 de la tarta. #alvaromorata #alicecampello #futbol #familia #hijos #cumpleaños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122398004_348082206417697_221330547641983806_n.jpg?_nc_cat=100&amp;ccb=2&amp;_nc_sid=8ae9d6&amp;_nc_ohc=qt62UalR0EUAX-OVFvE&amp;_nc_oc=AQm034xyQK3zmf5B8y1yoz6dLN3nmSA-wilZvgpmUpMxPpa687MfGz4-AUTCoG2ovCo&amp;_nc_ht=scontent-iad3-1.cdninstagram.com&amp;oh=4fdb542d6a03108cd36255b50b194567&amp;oe=5FC4D7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3535427"/>
                  </a:ext>
                </a:extLst>
              </a:tr>
            </a:tbl>
          </a:graphicData>
        </a:graphic>
      </p:graphicFrame>
      <p:sp>
        <p:nvSpPr>
          <p:cNvPr id="4" name="Text Placeholder 3">
            <a:extLst>
              <a:ext uri="{FF2B5EF4-FFF2-40B4-BE49-F238E27FC236}">
                <a16:creationId xmlns:a16="http://schemas.microsoft.com/office/drawing/2014/main" id="{BBE3380C-ED69-47E4-A1C4-4429A8BCB109}"/>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39808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1A82-0E2B-48F5-B88B-21048A878136}"/>
              </a:ext>
            </a:extLst>
          </p:cNvPr>
          <p:cNvSpPr>
            <a:spLocks noGrp="1"/>
          </p:cNvSpPr>
          <p:nvPr>
            <p:ph type="title"/>
          </p:nvPr>
        </p:nvSpPr>
        <p:spPr/>
        <p:txBody>
          <a:bodyPr/>
          <a:lstStyle/>
          <a:p>
            <a:r>
              <a:rPr lang="pt-BR"/>
              <a:t>Instagram Posts Table | Revistas ES Instagram - 8 of 14</a:t>
            </a:r>
            <a:endParaRPr lang="en-US"/>
          </a:p>
        </p:txBody>
      </p:sp>
      <p:graphicFrame>
        <p:nvGraphicFramePr>
          <p:cNvPr id="5" name="Table Placeholder 4">
            <a:extLst>
              <a:ext uri="{FF2B5EF4-FFF2-40B4-BE49-F238E27FC236}">
                <a16:creationId xmlns:a16="http://schemas.microsoft.com/office/drawing/2014/main" id="{2CFD4B40-FDB4-4CDE-9DA6-F28CC64B5FBA}"/>
              </a:ext>
            </a:extLst>
          </p:cNvPr>
          <p:cNvGraphicFramePr>
            <a:graphicFrameLocks noGrp="1"/>
          </p:cNvGraphicFramePr>
          <p:nvPr>
            <p:ph type="tbl" sz="quarter" idx="13"/>
            <p:extLst>
              <p:ext uri="{D42A27DB-BD31-4B8C-83A1-F6EECF244321}">
                <p14:modId xmlns:p14="http://schemas.microsoft.com/office/powerpoint/2010/main" val="588195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4634525"/>
                    </a:ext>
                  </a:extLst>
                </a:gridCol>
                <a:gridCol w="1810512">
                  <a:extLst>
                    <a:ext uri="{9D8B030D-6E8A-4147-A177-3AD203B41FA5}">
                      <a16:colId xmlns:a16="http://schemas.microsoft.com/office/drawing/2014/main" val="863025233"/>
                    </a:ext>
                  </a:extLst>
                </a:gridCol>
                <a:gridCol w="822960">
                  <a:extLst>
                    <a:ext uri="{9D8B030D-6E8A-4147-A177-3AD203B41FA5}">
                      <a16:colId xmlns:a16="http://schemas.microsoft.com/office/drawing/2014/main" val="1840969825"/>
                    </a:ext>
                  </a:extLst>
                </a:gridCol>
                <a:gridCol w="822960">
                  <a:extLst>
                    <a:ext uri="{9D8B030D-6E8A-4147-A177-3AD203B41FA5}">
                      <a16:colId xmlns:a16="http://schemas.microsoft.com/office/drawing/2014/main" val="2189443611"/>
                    </a:ext>
                  </a:extLst>
                </a:gridCol>
                <a:gridCol w="822960">
                  <a:extLst>
                    <a:ext uri="{9D8B030D-6E8A-4147-A177-3AD203B41FA5}">
                      <a16:colId xmlns:a16="http://schemas.microsoft.com/office/drawing/2014/main" val="2282691321"/>
                    </a:ext>
                  </a:extLst>
                </a:gridCol>
                <a:gridCol w="822960">
                  <a:extLst>
                    <a:ext uri="{9D8B030D-6E8A-4147-A177-3AD203B41FA5}">
                      <a16:colId xmlns:a16="http://schemas.microsoft.com/office/drawing/2014/main" val="1365714295"/>
                    </a:ext>
                  </a:extLst>
                </a:gridCol>
                <a:gridCol w="822960">
                  <a:extLst>
                    <a:ext uri="{9D8B030D-6E8A-4147-A177-3AD203B41FA5}">
                      <a16:colId xmlns:a16="http://schemas.microsoft.com/office/drawing/2014/main" val="11212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36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- 2020-10-15 09:00:51</a:t>
                      </a:r>
                      <a:r>
                        <a:rPr kumimoji="0" lang="es-ES" sz="1000" b="0" i="0" u="none" strike="noStrike" kern="1200" cap="none" spc="0" normalizeH="0" baseline="0" noProof="0">
                          <a:ln>
                            <a:noFill/>
                          </a:ln>
                          <a:solidFill>
                            <a:prstClr val="black"/>
                          </a:solidFill>
                          <a:effectLst/>
                          <a:uLnTx/>
                          <a:uFillTx/>
                          <a:latin typeface="+mn-lt"/>
                          <a:ea typeface="+mn-ea"/>
                          <a:cs typeface="+mn-cs"/>
                        </a:rPr>
                        <a:t>
 ¿A quién crees que se parece más Máximo Adriano, el cuarto hijo de Pilar Rubio y Sergio Ramos? ¿A su papá o a su mamá? 👶🏼 Los seguidores de la presentadora parecen tenerlo claro.
(📸 sergioramos)
#sergioramos #pilarrubio #maximoadriano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https://scontent-iad3-1.cdninstagram.com/v/t51.29350-15/121411914_355856215636742_1263834963578209733_n.jpg?_nc_cat=1&amp;ccb=2&amp;_nc_sid=8ae9d6&amp;_nc_ohc=Aq4_FS3OlsQAX9wOc7P&amp;_nc_ht=scontent-iad3-1.cdninstagram.com&amp;oh=c845330598d6221a8c9a48cb61be7ec9&amp;oe=5FC7B2CC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128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- 2020-10-18 07:31:58</a:t>
                      </a:r>
                      <a:r>
                        <a:rPr kumimoji="0" lang="en-US" sz="1000" b="0" i="0" u="none" strike="noStrike" kern="1200" cap="none" spc="0" normalizeH="0" baseline="0" noProof="0">
                          <a:ln>
                            <a:noFill/>
                          </a:ln>
                          <a:solidFill>
                            <a:prstClr val="black"/>
                          </a:solidFill>
                          <a:effectLst/>
                          <a:uLnTx/>
                          <a:uFillTx/>
                          <a:latin typeface="+mn-lt"/>
                          <a:ea typeface="+mn-ea"/>
                          <a:cs typeface="+mn-cs"/>
                        </a:rPr>
                        <a:t>
 Gran complicidad 🥰 y un significativo detalle: los duques de Sussex posan juntos para su nuevo proyecto, de la mano de la revista Time.
(📸: Matt Sayles/TIME)
#duquesdesussex #principeharry #meghanmarkle #royal #revistatime #posado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121663612_271268520796098_5455556796845090365_n.jpg?_nc_cat=107&amp;ccb=2&amp;_nc_sid=8ae9d6&amp;_nc_ohc=i76I4USPGKwAX8rgBBy&amp;_nc_ht=scontent-iad3-1.cdninstagram.com&amp;oh=79f64133ccce56a80b13ab246589bc80&amp;oe=5FC586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1635195"/>
                  </a:ext>
                </a:extLst>
              </a:tr>
            </a:tbl>
          </a:graphicData>
        </a:graphic>
      </p:graphicFrame>
      <p:sp>
        <p:nvSpPr>
          <p:cNvPr id="4" name="Text Placeholder 3">
            <a:extLst>
              <a:ext uri="{FF2B5EF4-FFF2-40B4-BE49-F238E27FC236}">
                <a16:creationId xmlns:a16="http://schemas.microsoft.com/office/drawing/2014/main" id="{5B3B36BE-9CFD-4983-87FF-51527F4CB395}"/>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201901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A543-81DF-492E-A1EC-F3A7F6A78B70}"/>
              </a:ext>
            </a:extLst>
          </p:cNvPr>
          <p:cNvSpPr>
            <a:spLocks noGrp="1"/>
          </p:cNvSpPr>
          <p:nvPr>
            <p:ph type="title"/>
          </p:nvPr>
        </p:nvSpPr>
        <p:spPr/>
        <p:txBody>
          <a:bodyPr/>
          <a:lstStyle/>
          <a:p>
            <a:r>
              <a:rPr lang="pt-BR"/>
              <a:t>Instagram Posts Table | Revistas ES Instagram - 9 of 14</a:t>
            </a:r>
            <a:endParaRPr lang="en-US"/>
          </a:p>
        </p:txBody>
      </p:sp>
      <p:graphicFrame>
        <p:nvGraphicFramePr>
          <p:cNvPr id="5" name="Table Placeholder 4">
            <a:extLst>
              <a:ext uri="{FF2B5EF4-FFF2-40B4-BE49-F238E27FC236}">
                <a16:creationId xmlns:a16="http://schemas.microsoft.com/office/drawing/2014/main" id="{3FD27E06-3E5F-4755-AF01-F2148D486564}"/>
              </a:ext>
            </a:extLst>
          </p:cNvPr>
          <p:cNvGraphicFramePr>
            <a:graphicFrameLocks noGrp="1"/>
          </p:cNvGraphicFramePr>
          <p:nvPr>
            <p:ph type="tbl" sz="quarter" idx="13"/>
            <p:extLst>
              <p:ext uri="{D42A27DB-BD31-4B8C-83A1-F6EECF244321}">
                <p14:modId xmlns:p14="http://schemas.microsoft.com/office/powerpoint/2010/main" val="54954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5524366"/>
                    </a:ext>
                  </a:extLst>
                </a:gridCol>
                <a:gridCol w="1810512">
                  <a:extLst>
                    <a:ext uri="{9D8B030D-6E8A-4147-A177-3AD203B41FA5}">
                      <a16:colId xmlns:a16="http://schemas.microsoft.com/office/drawing/2014/main" val="962716280"/>
                    </a:ext>
                  </a:extLst>
                </a:gridCol>
                <a:gridCol w="822960">
                  <a:extLst>
                    <a:ext uri="{9D8B030D-6E8A-4147-A177-3AD203B41FA5}">
                      <a16:colId xmlns:a16="http://schemas.microsoft.com/office/drawing/2014/main" val="1861548382"/>
                    </a:ext>
                  </a:extLst>
                </a:gridCol>
                <a:gridCol w="822960">
                  <a:extLst>
                    <a:ext uri="{9D8B030D-6E8A-4147-A177-3AD203B41FA5}">
                      <a16:colId xmlns:a16="http://schemas.microsoft.com/office/drawing/2014/main" val="3710363218"/>
                    </a:ext>
                  </a:extLst>
                </a:gridCol>
                <a:gridCol w="822960">
                  <a:extLst>
                    <a:ext uri="{9D8B030D-6E8A-4147-A177-3AD203B41FA5}">
                      <a16:colId xmlns:a16="http://schemas.microsoft.com/office/drawing/2014/main" val="3860795062"/>
                    </a:ext>
                  </a:extLst>
                </a:gridCol>
                <a:gridCol w="822960">
                  <a:extLst>
                    <a:ext uri="{9D8B030D-6E8A-4147-A177-3AD203B41FA5}">
                      <a16:colId xmlns:a16="http://schemas.microsoft.com/office/drawing/2014/main" val="2704024251"/>
                    </a:ext>
                  </a:extLst>
                </a:gridCol>
                <a:gridCol w="822960">
                  <a:extLst>
                    <a:ext uri="{9D8B030D-6E8A-4147-A177-3AD203B41FA5}">
                      <a16:colId xmlns:a16="http://schemas.microsoft.com/office/drawing/2014/main" val="4275730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007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- 2020-10-16 09:13:21</a:t>
                      </a:r>
                      <a:r>
                        <a:rPr kumimoji="0" lang="es-ES" sz="1000" b="0" i="0" u="none" strike="noStrike" kern="1200" cap="none" spc="0" normalizeH="0" baseline="0" noProof="0">
                          <a:ln>
                            <a:noFill/>
                          </a:ln>
                          <a:solidFill>
                            <a:prstClr val="black"/>
                          </a:solidFill>
                          <a:effectLst/>
                          <a:uLnTx/>
                          <a:uFillTx/>
                          <a:latin typeface="+mn-lt"/>
                          <a:ea typeface="+mn-ea"/>
                          <a:cs typeface="+mn-cs"/>
                        </a:rPr>
                        <a:t>
 Con la mano en el corazón. ❤ Así han recibido los Reyes y sus hijas en el Patio de los Gatos del Hotel de La Reconquista de Oviedo a los galardonados con el premio Princesa de Asturias, que por la tarde tendrán su merecido homenaje. 
#reyes #rey #reina #premiosprincesa #reyfelipe #reinaletizia #princesaleonor #infantasofia #familiareal #asturias #oviedo #princesa #infanta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121433870_3389304397960878_5772326201859625637_n.jpg?_nc_cat=103&amp;ccb=2&amp;_nc_sid=8ae9d6&amp;_nc_ohc=VTJsnUISAgYAX87To2k&amp;_nc_ht=scontent-iad3-1.cdninstagram.com&amp;oh=9b3000de5f326661e9ce04719f35321c&amp;oe=5FC48B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2922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- 2020-10-27 19:04:55</a:t>
                      </a:r>
                      <a:r>
                        <a:rPr kumimoji="0" lang="en-US" sz="1000" b="0" i="0" u="none" strike="noStrike" kern="1200" cap="none" spc="0" normalizeH="0" baseline="0" noProof="0">
                          <a:ln>
                            <a:noFill/>
                          </a:ln>
                          <a:solidFill>
                            <a:prstClr val="black"/>
                          </a:solidFill>
                          <a:effectLst/>
                          <a:uLnTx/>
                          <a:uFillTx/>
                          <a:latin typeface="+mn-lt"/>
                          <a:ea typeface="+mn-ea"/>
                          <a:cs typeface="+mn-cs"/>
                        </a:rPr>
                        <a:t>
 gianlucavacchi y sharfonseca dan la bienvenida a su primera hija, a la que han llamado Blu Jerusalema. 🤱¡Enhorabuena! ❤️
#gianlucavacchi #sharonfonseca #embarazo #bebe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122768638_129173098965276_5165555214377141279_n.jpg?_nc_cat=102&amp;ccb=2&amp;_nc_sid=8ae9d6&amp;_nc_ohc=GQR9c6glGUAAX-RqFC-&amp;_nc_ht=scontent-iad3-1.cdninstagram.com&amp;oh=6ad3b3c0edcdb2e8155723fb4fefcdf8&amp;oe=5FC5C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5563334"/>
                  </a:ext>
                </a:extLst>
              </a:tr>
            </a:tbl>
          </a:graphicData>
        </a:graphic>
      </p:graphicFrame>
      <p:sp>
        <p:nvSpPr>
          <p:cNvPr id="4" name="Text Placeholder 3">
            <a:extLst>
              <a:ext uri="{FF2B5EF4-FFF2-40B4-BE49-F238E27FC236}">
                <a16:creationId xmlns:a16="http://schemas.microsoft.com/office/drawing/2014/main" id="{E4409636-2204-4ADC-9BFE-76357199E5A0}"/>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020775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5653-5488-4860-8AF4-90E577B9AED4}"/>
              </a:ext>
            </a:extLst>
          </p:cNvPr>
          <p:cNvSpPr>
            <a:spLocks noGrp="1"/>
          </p:cNvSpPr>
          <p:nvPr>
            <p:ph type="title"/>
          </p:nvPr>
        </p:nvSpPr>
        <p:spPr/>
        <p:txBody>
          <a:bodyPr/>
          <a:lstStyle/>
          <a:p>
            <a:r>
              <a:rPr lang="pt-BR"/>
              <a:t>Instagram Posts Table | Revistas ES Instagram - 10 of 14</a:t>
            </a:r>
            <a:endParaRPr lang="en-US"/>
          </a:p>
        </p:txBody>
      </p:sp>
      <p:graphicFrame>
        <p:nvGraphicFramePr>
          <p:cNvPr id="5" name="Table Placeholder 4">
            <a:extLst>
              <a:ext uri="{FF2B5EF4-FFF2-40B4-BE49-F238E27FC236}">
                <a16:creationId xmlns:a16="http://schemas.microsoft.com/office/drawing/2014/main" id="{50C876CE-187A-490F-A127-4964A6D89E74}"/>
              </a:ext>
            </a:extLst>
          </p:cNvPr>
          <p:cNvGraphicFramePr>
            <a:graphicFrameLocks noGrp="1"/>
          </p:cNvGraphicFramePr>
          <p:nvPr>
            <p:ph type="tbl" sz="quarter" idx="13"/>
            <p:extLst>
              <p:ext uri="{D42A27DB-BD31-4B8C-83A1-F6EECF244321}">
                <p14:modId xmlns:p14="http://schemas.microsoft.com/office/powerpoint/2010/main" val="280769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1489467"/>
                    </a:ext>
                  </a:extLst>
                </a:gridCol>
                <a:gridCol w="1810512">
                  <a:extLst>
                    <a:ext uri="{9D8B030D-6E8A-4147-A177-3AD203B41FA5}">
                      <a16:colId xmlns:a16="http://schemas.microsoft.com/office/drawing/2014/main" val="2858802283"/>
                    </a:ext>
                  </a:extLst>
                </a:gridCol>
                <a:gridCol w="822960">
                  <a:extLst>
                    <a:ext uri="{9D8B030D-6E8A-4147-A177-3AD203B41FA5}">
                      <a16:colId xmlns:a16="http://schemas.microsoft.com/office/drawing/2014/main" val="3384088515"/>
                    </a:ext>
                  </a:extLst>
                </a:gridCol>
                <a:gridCol w="822960">
                  <a:extLst>
                    <a:ext uri="{9D8B030D-6E8A-4147-A177-3AD203B41FA5}">
                      <a16:colId xmlns:a16="http://schemas.microsoft.com/office/drawing/2014/main" val="1432853136"/>
                    </a:ext>
                  </a:extLst>
                </a:gridCol>
                <a:gridCol w="822960">
                  <a:extLst>
                    <a:ext uri="{9D8B030D-6E8A-4147-A177-3AD203B41FA5}">
                      <a16:colId xmlns:a16="http://schemas.microsoft.com/office/drawing/2014/main" val="4280341286"/>
                    </a:ext>
                  </a:extLst>
                </a:gridCol>
                <a:gridCol w="822960">
                  <a:extLst>
                    <a:ext uri="{9D8B030D-6E8A-4147-A177-3AD203B41FA5}">
                      <a16:colId xmlns:a16="http://schemas.microsoft.com/office/drawing/2014/main" val="4256107196"/>
                    </a:ext>
                  </a:extLst>
                </a:gridCol>
                <a:gridCol w="822960">
                  <a:extLst>
                    <a:ext uri="{9D8B030D-6E8A-4147-A177-3AD203B41FA5}">
                      <a16:colId xmlns:a16="http://schemas.microsoft.com/office/drawing/2014/main" val="181380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289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- 2020-10-14 12:07:30</a:t>
                      </a:r>
                      <a:r>
                        <a:rPr kumimoji="0" lang="es-ES" sz="1000" b="0" i="0" u="none" strike="noStrike" kern="1200" cap="none" spc="0" normalizeH="0" baseline="0" noProof="0">
                          <a:ln>
                            <a:noFill/>
                          </a:ln>
                          <a:solidFill>
                            <a:prstClr val="black"/>
                          </a:solidFill>
                          <a:effectLst/>
                          <a:uLnTx/>
                          <a:uFillTx/>
                          <a:latin typeface="+mn-lt"/>
                          <a:ea typeface="+mn-ea"/>
                          <a:cs typeface="+mn-cs"/>
                        </a:rPr>
                        <a:t>
 Una boda con homenaje incluido. 🤵👰 Zak, el hijo mayor de Robin Williams, y Olivia June se dieron el sí, quiero' el 10 de octubre, Día Mundial de la Salud Mental. Un tributo al recordado actor, que falleció a consecuencia de una demencia con cuerpos de Lewy. Los recién casados tienen un hijo 🧒, que nació en mayo de 2019 y al que llamaron McLaurin Clement, en memoria del intérprete de 'El club de los poetas muertos', cuyo segundo nombre era McLaurin.
(📸 jenavieve vía heyoliviajune)
#zakwilliams #oliviajune #boda #robinwilliams #actor #homenaje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121488161_121380222865887_3283625030191662597_n.jpg?_nc_cat=102&amp;ccb=2&amp;_nc_sid=8ae9d6&amp;_nc_ohc=ZdMPNs8jlKEAX_PuzjK&amp;_nc_ht=scontent-iad3-1.cdninstagram.com&amp;oh=89f1cb44d8e2e0755749588f1bb04207&amp;oe=5FC5AD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176317"/>
                  </a:ext>
                </a:extLst>
              </a:tr>
            </a:tbl>
          </a:graphicData>
        </a:graphic>
      </p:graphicFrame>
      <p:sp>
        <p:nvSpPr>
          <p:cNvPr id="4" name="Text Placeholder 3">
            <a:extLst>
              <a:ext uri="{FF2B5EF4-FFF2-40B4-BE49-F238E27FC236}">
                <a16:creationId xmlns:a16="http://schemas.microsoft.com/office/drawing/2014/main" id="{F7E97FFF-D73B-4DFF-B25B-FE8724B50399}"/>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042443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349BE-D270-4285-B3F5-E8A9CC228CC4}"/>
              </a:ext>
            </a:extLst>
          </p:cNvPr>
          <p:cNvSpPr>
            <a:spLocks noGrp="1"/>
          </p:cNvSpPr>
          <p:nvPr>
            <p:ph type="title"/>
          </p:nvPr>
        </p:nvSpPr>
        <p:spPr/>
        <p:txBody>
          <a:bodyPr/>
          <a:lstStyle/>
          <a:p>
            <a:r>
              <a:rPr lang="pt-BR"/>
              <a:t>Instagram Posts Table | Revistas ES Instagram - 11 of 14</a:t>
            </a:r>
            <a:endParaRPr lang="en-US"/>
          </a:p>
        </p:txBody>
      </p:sp>
      <p:graphicFrame>
        <p:nvGraphicFramePr>
          <p:cNvPr id="5" name="Table Placeholder 4">
            <a:extLst>
              <a:ext uri="{FF2B5EF4-FFF2-40B4-BE49-F238E27FC236}">
                <a16:creationId xmlns:a16="http://schemas.microsoft.com/office/drawing/2014/main" id="{2AC750F3-4B96-43CD-9238-5ABE0C34A318}"/>
              </a:ext>
            </a:extLst>
          </p:cNvPr>
          <p:cNvGraphicFramePr>
            <a:graphicFrameLocks noGrp="1"/>
          </p:cNvGraphicFramePr>
          <p:nvPr>
            <p:ph type="tbl" sz="quarter" idx="13"/>
            <p:extLst>
              <p:ext uri="{D42A27DB-BD31-4B8C-83A1-F6EECF244321}">
                <p14:modId xmlns:p14="http://schemas.microsoft.com/office/powerpoint/2010/main" val="3455021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5540977"/>
                    </a:ext>
                  </a:extLst>
                </a:gridCol>
                <a:gridCol w="1810512">
                  <a:extLst>
                    <a:ext uri="{9D8B030D-6E8A-4147-A177-3AD203B41FA5}">
                      <a16:colId xmlns:a16="http://schemas.microsoft.com/office/drawing/2014/main" val="1820453613"/>
                    </a:ext>
                  </a:extLst>
                </a:gridCol>
                <a:gridCol w="822960">
                  <a:extLst>
                    <a:ext uri="{9D8B030D-6E8A-4147-A177-3AD203B41FA5}">
                      <a16:colId xmlns:a16="http://schemas.microsoft.com/office/drawing/2014/main" val="2099180821"/>
                    </a:ext>
                  </a:extLst>
                </a:gridCol>
                <a:gridCol w="822960">
                  <a:extLst>
                    <a:ext uri="{9D8B030D-6E8A-4147-A177-3AD203B41FA5}">
                      <a16:colId xmlns:a16="http://schemas.microsoft.com/office/drawing/2014/main" val="452560034"/>
                    </a:ext>
                  </a:extLst>
                </a:gridCol>
                <a:gridCol w="822960">
                  <a:extLst>
                    <a:ext uri="{9D8B030D-6E8A-4147-A177-3AD203B41FA5}">
                      <a16:colId xmlns:a16="http://schemas.microsoft.com/office/drawing/2014/main" val="3586597950"/>
                    </a:ext>
                  </a:extLst>
                </a:gridCol>
                <a:gridCol w="822960">
                  <a:extLst>
                    <a:ext uri="{9D8B030D-6E8A-4147-A177-3AD203B41FA5}">
                      <a16:colId xmlns:a16="http://schemas.microsoft.com/office/drawing/2014/main" val="2751896975"/>
                    </a:ext>
                  </a:extLst>
                </a:gridCol>
                <a:gridCol w="822960">
                  <a:extLst>
                    <a:ext uri="{9D8B030D-6E8A-4147-A177-3AD203B41FA5}">
                      <a16:colId xmlns:a16="http://schemas.microsoft.com/office/drawing/2014/main" val="145828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435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- 2020-10-15 18:07:34</a:t>
                      </a:r>
                      <a:r>
                        <a:rPr kumimoji="0" lang="es-ES" sz="1000" b="0" i="0" u="none" strike="noStrike" kern="1200" cap="none" spc="0" normalizeH="0" baseline="0" noProof="0">
                          <a:ln>
                            <a:noFill/>
                          </a:ln>
                          <a:solidFill>
                            <a:prstClr val="black"/>
                          </a:solidFill>
                          <a:effectLst/>
                          <a:uLnTx/>
                          <a:uFillTx/>
                          <a:latin typeface="+mn-lt"/>
                          <a:ea typeface="+mn-ea"/>
                          <a:cs typeface="+mn-cs"/>
                        </a:rPr>
                        <a:t>
 Los Reyes y sus hijas ya están en Asturias: arte, música... y ¡coches de carreras! en su primera visita
#reyes #donfelipe #doñaletizia #princesaleonor #infantasofia #asturias #premiosprincesadeasturias2020 #premiosprincesadeasturias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121590426_440312633598488_2599887810913618781_n.jpg?_nc_cat=108&amp;ccb=2&amp;_nc_sid=8ae9d6&amp;_nc_ohc=tA2B2nkE5TQAX9uq2Kz&amp;_nc_ht=scontent-iad3-1.cdninstagram.com&amp;oh=15723dabb3945dd008a734df2fa15ff4&amp;oe=5FC5E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11346156"/>
                  </a:ext>
                </a:extLst>
              </a:tr>
            </a:tbl>
          </a:graphicData>
        </a:graphic>
      </p:graphicFrame>
      <p:sp>
        <p:nvSpPr>
          <p:cNvPr id="4" name="Text Placeholder 3">
            <a:extLst>
              <a:ext uri="{FF2B5EF4-FFF2-40B4-BE49-F238E27FC236}">
                <a16:creationId xmlns:a16="http://schemas.microsoft.com/office/drawing/2014/main" id="{8414C569-5CD7-4670-B9C0-F43BA349334A}"/>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781209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721A-0816-4102-B2CE-403B9D2ECD23}"/>
              </a:ext>
            </a:extLst>
          </p:cNvPr>
          <p:cNvSpPr>
            <a:spLocks noGrp="1"/>
          </p:cNvSpPr>
          <p:nvPr>
            <p:ph type="title"/>
          </p:nvPr>
        </p:nvSpPr>
        <p:spPr/>
        <p:txBody>
          <a:bodyPr/>
          <a:lstStyle/>
          <a:p>
            <a:r>
              <a:rPr lang="pt-BR"/>
              <a:t>Instagram Posts Table | Revistas ES Instagram - 12 of 14</a:t>
            </a:r>
            <a:endParaRPr lang="en-US"/>
          </a:p>
        </p:txBody>
      </p:sp>
      <p:graphicFrame>
        <p:nvGraphicFramePr>
          <p:cNvPr id="5" name="Table Placeholder 4">
            <a:extLst>
              <a:ext uri="{FF2B5EF4-FFF2-40B4-BE49-F238E27FC236}">
                <a16:creationId xmlns:a16="http://schemas.microsoft.com/office/drawing/2014/main" id="{DE32FE09-7EEE-407A-ABC0-EF821C535176}"/>
              </a:ext>
            </a:extLst>
          </p:cNvPr>
          <p:cNvGraphicFramePr>
            <a:graphicFrameLocks noGrp="1"/>
          </p:cNvGraphicFramePr>
          <p:nvPr>
            <p:ph type="tbl" sz="quarter" idx="13"/>
            <p:extLst>
              <p:ext uri="{D42A27DB-BD31-4B8C-83A1-F6EECF244321}">
                <p14:modId xmlns:p14="http://schemas.microsoft.com/office/powerpoint/2010/main" val="4081983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8813767"/>
                    </a:ext>
                  </a:extLst>
                </a:gridCol>
                <a:gridCol w="1810512">
                  <a:extLst>
                    <a:ext uri="{9D8B030D-6E8A-4147-A177-3AD203B41FA5}">
                      <a16:colId xmlns:a16="http://schemas.microsoft.com/office/drawing/2014/main" val="356861164"/>
                    </a:ext>
                  </a:extLst>
                </a:gridCol>
                <a:gridCol w="822960">
                  <a:extLst>
                    <a:ext uri="{9D8B030D-6E8A-4147-A177-3AD203B41FA5}">
                      <a16:colId xmlns:a16="http://schemas.microsoft.com/office/drawing/2014/main" val="1234919558"/>
                    </a:ext>
                  </a:extLst>
                </a:gridCol>
                <a:gridCol w="822960">
                  <a:extLst>
                    <a:ext uri="{9D8B030D-6E8A-4147-A177-3AD203B41FA5}">
                      <a16:colId xmlns:a16="http://schemas.microsoft.com/office/drawing/2014/main" val="1429561729"/>
                    </a:ext>
                  </a:extLst>
                </a:gridCol>
                <a:gridCol w="822960">
                  <a:extLst>
                    <a:ext uri="{9D8B030D-6E8A-4147-A177-3AD203B41FA5}">
                      <a16:colId xmlns:a16="http://schemas.microsoft.com/office/drawing/2014/main" val="1148206411"/>
                    </a:ext>
                  </a:extLst>
                </a:gridCol>
                <a:gridCol w="822960">
                  <a:extLst>
                    <a:ext uri="{9D8B030D-6E8A-4147-A177-3AD203B41FA5}">
                      <a16:colId xmlns:a16="http://schemas.microsoft.com/office/drawing/2014/main" val="4114005490"/>
                    </a:ext>
                  </a:extLst>
                </a:gridCol>
                <a:gridCol w="822960">
                  <a:extLst>
                    <a:ext uri="{9D8B030D-6E8A-4147-A177-3AD203B41FA5}">
                      <a16:colId xmlns:a16="http://schemas.microsoft.com/office/drawing/2014/main" val="2930620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166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- 2020-10-27 13:01:35</a:t>
                      </a:r>
                      <a:r>
                        <a:rPr kumimoji="0" lang="es-ES" sz="1000" b="0" i="0" u="none" strike="noStrike" kern="1200" cap="none" spc="0" normalizeH="0" baseline="0" noProof="0">
                          <a:ln>
                            <a:noFill/>
                          </a:ln>
                          <a:solidFill>
                            <a:prstClr val="black"/>
                          </a:solidFill>
                          <a:effectLst/>
                          <a:uLnTx/>
                          <a:uFillTx/>
                          <a:latin typeface="+mn-lt"/>
                          <a:ea typeface="+mn-ea"/>
                          <a:cs typeface="+mn-cs"/>
                        </a:rPr>
                        <a:t>
 Con la boca abierta nos ha dejado Melanie Griffith posando así de sexy a sus 63 años. 😱😍 La actriz aparece muy sensual con lencería rosa con motivo del mes de concienciación sobre el cáncer de mama y promociona una línea de ropa interior, que donará un porcentaje de sus ventas y un dólar por cada foto que se publique luciendo uno de sus diseños. 💗
(📸 melaniegriffith) 
#melaniegriffith #sexy #actriz #solidaria #lencería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122805461_810094753123385_6520917328397182072_n.jpg?_nc_cat=101&amp;ccb=2&amp;_nc_sid=8ae9d6&amp;_nc_ohc=cQmGK0V5FE8AX_mPD4A&amp;_nc_ht=scontent-iad3-1.cdninstagram.com&amp;oh=829eafc23707f228c9ebdbcf2991e387&amp;oe=5FC75C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8356954"/>
                  </a:ext>
                </a:extLst>
              </a:tr>
            </a:tbl>
          </a:graphicData>
        </a:graphic>
      </p:graphicFrame>
      <p:sp>
        <p:nvSpPr>
          <p:cNvPr id="4" name="Text Placeholder 3">
            <a:extLst>
              <a:ext uri="{FF2B5EF4-FFF2-40B4-BE49-F238E27FC236}">
                <a16:creationId xmlns:a16="http://schemas.microsoft.com/office/drawing/2014/main" id="{CE62D640-7808-4E62-8ACA-78E1018F8EAF}"/>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756979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C6A72-6943-4898-9CF5-E46DC95009FF}"/>
              </a:ext>
            </a:extLst>
          </p:cNvPr>
          <p:cNvSpPr>
            <a:spLocks noGrp="1"/>
          </p:cNvSpPr>
          <p:nvPr>
            <p:ph type="title"/>
          </p:nvPr>
        </p:nvSpPr>
        <p:spPr/>
        <p:txBody>
          <a:bodyPr/>
          <a:lstStyle/>
          <a:p>
            <a:r>
              <a:rPr lang="pt-BR"/>
              <a:t>Instagram Posts Table | Revistas ES Instagram - 13 of 14</a:t>
            </a:r>
            <a:endParaRPr lang="en-US"/>
          </a:p>
        </p:txBody>
      </p:sp>
      <p:graphicFrame>
        <p:nvGraphicFramePr>
          <p:cNvPr id="5" name="Table Placeholder 4">
            <a:extLst>
              <a:ext uri="{FF2B5EF4-FFF2-40B4-BE49-F238E27FC236}">
                <a16:creationId xmlns:a16="http://schemas.microsoft.com/office/drawing/2014/main" id="{2640672E-A630-4B37-B906-64A5ABC41467}"/>
              </a:ext>
            </a:extLst>
          </p:cNvPr>
          <p:cNvGraphicFramePr>
            <a:graphicFrameLocks noGrp="1"/>
          </p:cNvGraphicFramePr>
          <p:nvPr>
            <p:ph type="tbl" sz="quarter" idx="13"/>
            <p:extLst>
              <p:ext uri="{D42A27DB-BD31-4B8C-83A1-F6EECF244321}">
                <p14:modId xmlns:p14="http://schemas.microsoft.com/office/powerpoint/2010/main" val="185179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4158712"/>
                    </a:ext>
                  </a:extLst>
                </a:gridCol>
                <a:gridCol w="1810512">
                  <a:extLst>
                    <a:ext uri="{9D8B030D-6E8A-4147-A177-3AD203B41FA5}">
                      <a16:colId xmlns:a16="http://schemas.microsoft.com/office/drawing/2014/main" val="2934547636"/>
                    </a:ext>
                  </a:extLst>
                </a:gridCol>
                <a:gridCol w="822960">
                  <a:extLst>
                    <a:ext uri="{9D8B030D-6E8A-4147-A177-3AD203B41FA5}">
                      <a16:colId xmlns:a16="http://schemas.microsoft.com/office/drawing/2014/main" val="2227429707"/>
                    </a:ext>
                  </a:extLst>
                </a:gridCol>
                <a:gridCol w="822960">
                  <a:extLst>
                    <a:ext uri="{9D8B030D-6E8A-4147-A177-3AD203B41FA5}">
                      <a16:colId xmlns:a16="http://schemas.microsoft.com/office/drawing/2014/main" val="1828652816"/>
                    </a:ext>
                  </a:extLst>
                </a:gridCol>
                <a:gridCol w="822960">
                  <a:extLst>
                    <a:ext uri="{9D8B030D-6E8A-4147-A177-3AD203B41FA5}">
                      <a16:colId xmlns:a16="http://schemas.microsoft.com/office/drawing/2014/main" val="2878400644"/>
                    </a:ext>
                  </a:extLst>
                </a:gridCol>
                <a:gridCol w="822960">
                  <a:extLst>
                    <a:ext uri="{9D8B030D-6E8A-4147-A177-3AD203B41FA5}">
                      <a16:colId xmlns:a16="http://schemas.microsoft.com/office/drawing/2014/main" val="3942548205"/>
                    </a:ext>
                  </a:extLst>
                </a:gridCol>
                <a:gridCol w="822960">
                  <a:extLst>
                    <a:ext uri="{9D8B030D-6E8A-4147-A177-3AD203B41FA5}">
                      <a16:colId xmlns:a16="http://schemas.microsoft.com/office/drawing/2014/main" val="300922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878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- 2020-10-13 03:47:42</a:t>
                      </a:r>
                      <a:r>
                        <a:rPr kumimoji="0" lang="es-ES" sz="1000" b="0" i="0" u="none" strike="noStrike" kern="1200" cap="none" spc="0" normalizeH="0" baseline="0" noProof="0">
                          <a:ln>
                            <a:noFill/>
                          </a:ln>
                          <a:solidFill>
                            <a:prstClr val="black"/>
                          </a:solidFill>
                          <a:effectLst/>
                          <a:uLnTx/>
                          <a:uFillTx/>
                          <a:latin typeface="+mn-lt"/>
                          <a:ea typeface="+mn-ea"/>
                          <a:cs typeface="+mn-cs"/>
                        </a:rPr>
                        <a:t>
 La pequeña Elisabet Gianna, hija de Pau Gasol, ya tiene un mes y su orgullosa mamá lo celebra con esta tierna imagen y esta confesión: ‘Duerme siete horas cada noche (veremos si dura), come como una campeona y está empezando a sonreírnos mucho. Es muy fuerte, extra dulce y es tan larga como su padre.’ El jugador de baloncesto ha compartido esta misma foto de Ellie, ‘su mundo’. 💗
(📸 catmcdonnell7)
#elisabetgasol #elisabetgianna #paugasol #catmcdonnell #gasol #elliegasol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121232049_1202306700126741_356079327670975626_n.jpg?_nc_cat=103&amp;ccb=2&amp;_nc_sid=8ae9d6&amp;_nc_ohc=4lAORf9rWPEAX-ShWxQ&amp;_nc_ht=scontent-iad3-1.cdninstagram.com&amp;oh=b92a1fdeb3fc1fde1fd5c18141605b8f&amp;oe=5FC4879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14:28:23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6923424"/>
                  </a:ext>
                </a:extLst>
              </a:tr>
            </a:tbl>
          </a:graphicData>
        </a:graphic>
      </p:graphicFrame>
      <p:sp>
        <p:nvSpPr>
          <p:cNvPr id="4" name="Text Placeholder 3">
            <a:extLst>
              <a:ext uri="{FF2B5EF4-FFF2-40B4-BE49-F238E27FC236}">
                <a16:creationId xmlns:a16="http://schemas.microsoft.com/office/drawing/2014/main" id="{F15D9132-0663-4265-B267-34793AFEFDEE}"/>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428473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F3583-0693-4175-B104-623B2FDB1B4D}"/>
              </a:ext>
            </a:extLst>
          </p:cNvPr>
          <p:cNvSpPr>
            <a:spLocks noGrp="1"/>
          </p:cNvSpPr>
          <p:nvPr>
            <p:ph type="title"/>
          </p:nvPr>
        </p:nvSpPr>
        <p:spPr/>
        <p:txBody>
          <a:bodyPr/>
          <a:lstStyle/>
          <a:p>
            <a:r>
              <a:rPr lang="pt-BR"/>
              <a:t>Instagram Posts Table | Revistas ES Instagram - 14 of 14</a:t>
            </a:r>
            <a:endParaRPr lang="en-US"/>
          </a:p>
        </p:txBody>
      </p:sp>
      <p:graphicFrame>
        <p:nvGraphicFramePr>
          <p:cNvPr id="5" name="Table Placeholder 4">
            <a:extLst>
              <a:ext uri="{FF2B5EF4-FFF2-40B4-BE49-F238E27FC236}">
                <a16:creationId xmlns:a16="http://schemas.microsoft.com/office/drawing/2014/main" id="{D9C8D8CE-3EA6-4344-A934-2424F3F45F0E}"/>
              </a:ext>
            </a:extLst>
          </p:cNvPr>
          <p:cNvGraphicFramePr>
            <a:graphicFrameLocks noGrp="1"/>
          </p:cNvGraphicFramePr>
          <p:nvPr>
            <p:ph type="tbl" sz="quarter" idx="13"/>
            <p:extLst>
              <p:ext uri="{D42A27DB-BD31-4B8C-83A1-F6EECF244321}">
                <p14:modId xmlns:p14="http://schemas.microsoft.com/office/powerpoint/2010/main" val="2301379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7196400"/>
                    </a:ext>
                  </a:extLst>
                </a:gridCol>
                <a:gridCol w="1810512">
                  <a:extLst>
                    <a:ext uri="{9D8B030D-6E8A-4147-A177-3AD203B41FA5}">
                      <a16:colId xmlns:a16="http://schemas.microsoft.com/office/drawing/2014/main" val="2691679079"/>
                    </a:ext>
                  </a:extLst>
                </a:gridCol>
                <a:gridCol w="822960">
                  <a:extLst>
                    <a:ext uri="{9D8B030D-6E8A-4147-A177-3AD203B41FA5}">
                      <a16:colId xmlns:a16="http://schemas.microsoft.com/office/drawing/2014/main" val="2209081949"/>
                    </a:ext>
                  </a:extLst>
                </a:gridCol>
                <a:gridCol w="822960">
                  <a:extLst>
                    <a:ext uri="{9D8B030D-6E8A-4147-A177-3AD203B41FA5}">
                      <a16:colId xmlns:a16="http://schemas.microsoft.com/office/drawing/2014/main" val="294071345"/>
                    </a:ext>
                  </a:extLst>
                </a:gridCol>
                <a:gridCol w="822960">
                  <a:extLst>
                    <a:ext uri="{9D8B030D-6E8A-4147-A177-3AD203B41FA5}">
                      <a16:colId xmlns:a16="http://schemas.microsoft.com/office/drawing/2014/main" val="2159410861"/>
                    </a:ext>
                  </a:extLst>
                </a:gridCol>
                <a:gridCol w="822960">
                  <a:extLst>
                    <a:ext uri="{9D8B030D-6E8A-4147-A177-3AD203B41FA5}">
                      <a16:colId xmlns:a16="http://schemas.microsoft.com/office/drawing/2014/main" val="1171700818"/>
                    </a:ext>
                  </a:extLst>
                </a:gridCol>
                <a:gridCol w="822960">
                  <a:extLst>
                    <a:ext uri="{9D8B030D-6E8A-4147-A177-3AD203B41FA5}">
                      <a16:colId xmlns:a16="http://schemas.microsoft.com/office/drawing/2014/main" val="1549606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500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- 2020-10-27 07:16:31</a:t>
                      </a:r>
                      <a:r>
                        <a:rPr kumimoji="0" lang="en-US" sz="1000" b="0" i="0" u="none" strike="noStrike" kern="1200" cap="none" spc="0" normalizeH="0" baseline="0" noProof="0">
                          <a:ln>
                            <a:noFill/>
                          </a:ln>
                          <a:solidFill>
                            <a:prstClr val="black"/>
                          </a:solidFill>
                          <a:effectLst/>
                          <a:uLnTx/>
                          <a:uFillTx/>
                          <a:latin typeface="+mn-lt"/>
                          <a:ea typeface="+mn-ea"/>
                          <a:cs typeface="+mn-cs"/>
                        </a:rPr>
                        <a:t>
 Pau Gasol no puede negarlo: está encantado con su papel de padre. 👶🏻💗
(📸catmcdonnell7)
#paugasol #catmcdonnell #elliegasol #familia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https://scontent-iad3-1.cdninstagram.com/v/t51.29350-15/122727657_877965016362795_6771011339760850696_n.jpg?_nc_cat=1&amp;ccb=2&amp;_nc_sid=8ae9d6&amp;_nc_ohc=KqRFtODpkGMAX-CDvKt&amp;_nc_ht=scontent-iad3-1.cdninstagram.com&amp;oh=364ca238ba5b9f351dc6c5780d05af53&amp;oe=5FC5C607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83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- 2020-10-26 10:10:58</a:t>
                      </a:r>
                      <a:r>
                        <a:rPr kumimoji="0" lang="es-ES" sz="1000" b="0" i="0" u="none" strike="noStrike" kern="1200" cap="none" spc="0" normalizeH="0" baseline="0" noProof="0">
                          <a:ln>
                            <a:noFill/>
                          </a:ln>
                          <a:solidFill>
                            <a:prstClr val="black"/>
                          </a:solidFill>
                          <a:effectLst/>
                          <a:uLnTx/>
                          <a:uFillTx/>
                          <a:latin typeface="+mn-lt"/>
                          <a:ea typeface="+mn-ea"/>
                          <a:cs typeface="+mn-cs"/>
                        </a:rPr>
                        <a:t>
 Imitando a mamá. 👧🏼 Estelle de Suecia ha acompañado a su madre, la princesa Victoria, y a su abuelo el rey Carlos Gustavo a la inauguración del puente Slussbron, que conecta dos zonas de Estocolmo, y se ha mostrado tan estilosa y sonriente como la heredera. 🤎
#royals #suecia #estocolmo #princesa #estelle #look #madreehija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122452671_203816121138818_9189178632120394181_n.jpg?_nc_cat=110&amp;ccb=2&amp;_nc_sid=8ae9d6&amp;_nc_ohc=UmMIM9s2jHAAX-wj3W6&amp;_nc_ht=scontent-iad3-1.cdninstagram.com&amp;oh=e5693991c5bc0655fe460fa006671b68&amp;oe=5FC7C3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093033"/>
                  </a:ext>
                </a:extLst>
              </a:tr>
            </a:tbl>
          </a:graphicData>
        </a:graphic>
      </p:graphicFrame>
      <p:sp>
        <p:nvSpPr>
          <p:cNvPr id="4" name="Text Placeholder 3">
            <a:extLst>
              <a:ext uri="{FF2B5EF4-FFF2-40B4-BE49-F238E27FC236}">
                <a16:creationId xmlns:a16="http://schemas.microsoft.com/office/drawing/2014/main" id="{3038D6AA-21BD-42F4-B9B9-286CCA6B58E5}"/>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012764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3863A-653B-44AB-90C7-15CBB35FA74F}"/>
              </a:ext>
            </a:extLst>
          </p:cNvPr>
          <p:cNvSpPr>
            <a:spLocks noGrp="1"/>
          </p:cNvSpPr>
          <p:nvPr>
            <p:ph type="title"/>
          </p:nvPr>
        </p:nvSpPr>
        <p:spPr/>
        <p:txBody>
          <a:bodyPr/>
          <a:lstStyle/>
          <a:p>
            <a:r>
              <a:rPr lang="en-US"/>
              <a:t>Instagram Hashtag Detection | Revistas ES Instagram - 1 of 3</a:t>
            </a:r>
          </a:p>
        </p:txBody>
      </p:sp>
      <p:graphicFrame>
        <p:nvGraphicFramePr>
          <p:cNvPr id="5" name="Table Placeholder 4">
            <a:extLst>
              <a:ext uri="{FF2B5EF4-FFF2-40B4-BE49-F238E27FC236}">
                <a16:creationId xmlns:a16="http://schemas.microsoft.com/office/drawing/2014/main" id="{7D2EB44B-570F-46E6-BF1D-338D6B4E439A}"/>
              </a:ext>
            </a:extLst>
          </p:cNvPr>
          <p:cNvGraphicFramePr>
            <a:graphicFrameLocks noGrp="1"/>
          </p:cNvGraphicFramePr>
          <p:nvPr>
            <p:ph type="tbl" sz="quarter" idx="13"/>
            <p:extLst>
              <p:ext uri="{D42A27DB-BD31-4B8C-83A1-F6EECF244321}">
                <p14:modId xmlns:p14="http://schemas.microsoft.com/office/powerpoint/2010/main" val="3581571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20701892"/>
                    </a:ext>
                  </a:extLst>
                </a:gridCol>
                <a:gridCol w="1399032">
                  <a:extLst>
                    <a:ext uri="{9D8B030D-6E8A-4147-A177-3AD203B41FA5}">
                      <a16:colId xmlns:a16="http://schemas.microsoft.com/office/drawing/2014/main" val="2451507001"/>
                    </a:ext>
                  </a:extLst>
                </a:gridCol>
                <a:gridCol w="1399032">
                  <a:extLst>
                    <a:ext uri="{9D8B030D-6E8A-4147-A177-3AD203B41FA5}">
                      <a16:colId xmlns:a16="http://schemas.microsoft.com/office/drawing/2014/main" val="383139067"/>
                    </a:ext>
                  </a:extLst>
                </a:gridCol>
                <a:gridCol w="1399032">
                  <a:extLst>
                    <a:ext uri="{9D8B030D-6E8A-4147-A177-3AD203B41FA5}">
                      <a16:colId xmlns:a16="http://schemas.microsoft.com/office/drawing/2014/main" val="2839397275"/>
                    </a:ext>
                  </a:extLst>
                </a:gridCol>
                <a:gridCol w="1399032">
                  <a:extLst>
                    <a:ext uri="{9D8B030D-6E8A-4147-A177-3AD203B41FA5}">
                      <a16:colId xmlns:a16="http://schemas.microsoft.com/office/drawing/2014/main" val="154490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2478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extLst>
                  <a:ext uri="{0D108BD9-81ED-4DB2-BD59-A6C34878D82A}">
                    <a16:rowId xmlns:a16="http://schemas.microsoft.com/office/drawing/2014/main" val="318210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1509.5</a:t>
                      </a:r>
                    </a:p>
                  </a:txBody>
                  <a:tcPr/>
                </a:tc>
                <a:extLst>
                  <a:ext uri="{0D108BD9-81ED-4DB2-BD59-A6C34878D82A}">
                    <a16:rowId xmlns:a16="http://schemas.microsoft.com/office/drawing/2014/main" val="235002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19868.363636364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20173.727272727</a:t>
                      </a:r>
                    </a:p>
                  </a:txBody>
                  <a:tcPr/>
                </a:tc>
                <a:extLst>
                  <a:ext uri="{0D108BD9-81ED-4DB2-BD59-A6C34878D82A}">
                    <a16:rowId xmlns:a16="http://schemas.microsoft.com/office/drawing/2014/main" val="421609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#royals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4182.2</a:t>
                      </a:r>
                    </a:p>
                  </a:txBody>
                  <a:tcPr/>
                </a:tc>
                <a:extLst>
                  <a:ext uri="{0D108BD9-81ED-4DB2-BD59-A6C34878D82A}">
                    <a16:rowId xmlns:a16="http://schemas.microsoft.com/office/drawing/2014/main" val="193631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#GlamourNoviembre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647.44444444444</a:t>
                      </a:r>
                    </a:p>
                  </a:txBody>
                  <a:tcPr/>
                </a:tc>
                <a:extLst>
                  <a:ext uri="{0D108BD9-81ED-4DB2-BD59-A6C34878D82A}">
                    <a16:rowId xmlns:a16="http://schemas.microsoft.com/office/drawing/2014/main" val="262597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#MicamaMireino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676.75</a:t>
                      </a:r>
                    </a:p>
                  </a:txBody>
                  <a:tcPr/>
                </a:tc>
                <a:extLst>
                  <a:ext uri="{0D108BD9-81ED-4DB2-BD59-A6C34878D82A}">
                    <a16:rowId xmlns:a16="http://schemas.microsoft.com/office/drawing/2014/main" val="39398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4870.125</a:t>
                      </a:r>
                    </a:p>
                  </a:txBody>
                  <a:tcPr/>
                </a:tc>
                <a:extLst>
                  <a:ext uri="{0D108BD9-81ED-4DB2-BD59-A6C34878D82A}">
                    <a16:rowId xmlns:a16="http://schemas.microsoft.com/office/drawing/2014/main" val="9274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#fashion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650.375</a:t>
                      </a:r>
                    </a:p>
                  </a:txBody>
                  <a:tcPr/>
                </a:tc>
                <a:extLst>
                  <a:ext uri="{0D108BD9-81ED-4DB2-BD59-A6C34878D82A}">
                    <a16:rowId xmlns:a16="http://schemas.microsoft.com/office/drawing/2014/main" val="7219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#esterexposito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5103.2857142857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5135.4285714286</a:t>
                      </a:r>
                    </a:p>
                  </a:txBody>
                  <a:tcPr/>
                </a:tc>
                <a:extLst>
                  <a:ext uri="{0D108BD9-81ED-4DB2-BD59-A6C34878D82A}">
                    <a16:rowId xmlns:a16="http://schemas.microsoft.com/office/drawing/2014/main" val="114429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#princesaleonor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17696.333333333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18047</a:t>
                      </a:r>
                    </a:p>
                  </a:txBody>
                  <a:tcPr/>
                </a:tc>
                <a:extLst>
                  <a:ext uri="{0D108BD9-81ED-4DB2-BD59-A6C34878D82A}">
                    <a16:rowId xmlns:a16="http://schemas.microsoft.com/office/drawing/2014/main" val="1382697039"/>
                  </a:ext>
                </a:extLst>
              </a:tr>
            </a:tbl>
          </a:graphicData>
        </a:graphic>
      </p:graphicFrame>
      <p:sp>
        <p:nvSpPr>
          <p:cNvPr id="4" name="Text Placeholder 3">
            <a:extLst>
              <a:ext uri="{FF2B5EF4-FFF2-40B4-BE49-F238E27FC236}">
                <a16:creationId xmlns:a16="http://schemas.microsoft.com/office/drawing/2014/main" id="{2F5E0FCE-C6B0-4A45-92E3-BB6A5D11AA6D}"/>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70768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C1FC-1805-4DC0-B80B-EA9C93711320}"/>
              </a:ext>
            </a:extLst>
          </p:cNvPr>
          <p:cNvSpPr>
            <a:spLocks noGrp="1"/>
          </p:cNvSpPr>
          <p:nvPr>
            <p:ph type="title"/>
          </p:nvPr>
        </p:nvSpPr>
        <p:spPr/>
        <p:txBody>
          <a:bodyPr/>
          <a:lstStyle/>
          <a:p>
            <a:r>
              <a:rPr lang="en-US"/>
              <a:t>Instagram Hashtag Detection | Revistas ES Instagram - 2 of 3</a:t>
            </a:r>
          </a:p>
        </p:txBody>
      </p:sp>
      <p:graphicFrame>
        <p:nvGraphicFramePr>
          <p:cNvPr id="5" name="Table Placeholder 4">
            <a:extLst>
              <a:ext uri="{FF2B5EF4-FFF2-40B4-BE49-F238E27FC236}">
                <a16:creationId xmlns:a16="http://schemas.microsoft.com/office/drawing/2014/main" id="{BD054E2A-5E4A-4114-B044-22945C853C6F}"/>
              </a:ext>
            </a:extLst>
          </p:cNvPr>
          <p:cNvGraphicFramePr>
            <a:graphicFrameLocks noGrp="1"/>
          </p:cNvGraphicFramePr>
          <p:nvPr>
            <p:ph type="tbl" sz="quarter" idx="13"/>
            <p:extLst>
              <p:ext uri="{D42A27DB-BD31-4B8C-83A1-F6EECF244321}">
                <p14:modId xmlns:p14="http://schemas.microsoft.com/office/powerpoint/2010/main" val="294018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99870213"/>
                    </a:ext>
                  </a:extLst>
                </a:gridCol>
                <a:gridCol w="1399032">
                  <a:extLst>
                    <a:ext uri="{9D8B030D-6E8A-4147-A177-3AD203B41FA5}">
                      <a16:colId xmlns:a16="http://schemas.microsoft.com/office/drawing/2014/main" val="1923088708"/>
                    </a:ext>
                  </a:extLst>
                </a:gridCol>
                <a:gridCol w="1399032">
                  <a:extLst>
                    <a:ext uri="{9D8B030D-6E8A-4147-A177-3AD203B41FA5}">
                      <a16:colId xmlns:a16="http://schemas.microsoft.com/office/drawing/2014/main" val="1297193484"/>
                    </a:ext>
                  </a:extLst>
                </a:gridCol>
                <a:gridCol w="1399032">
                  <a:extLst>
                    <a:ext uri="{9D8B030D-6E8A-4147-A177-3AD203B41FA5}">
                      <a16:colId xmlns:a16="http://schemas.microsoft.com/office/drawing/2014/main" val="797365319"/>
                    </a:ext>
                  </a:extLst>
                </a:gridCol>
                <a:gridCol w="1399032">
                  <a:extLst>
                    <a:ext uri="{9D8B030D-6E8A-4147-A177-3AD203B41FA5}">
                      <a16:colId xmlns:a16="http://schemas.microsoft.com/office/drawing/2014/main" val="2628054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5243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#ellenoviembre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5523.8333333333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5558</a:t>
                      </a:r>
                    </a:p>
                  </a:txBody>
                  <a:tcPr/>
                </a:tc>
                <a:extLst>
                  <a:ext uri="{0D108BD9-81ED-4DB2-BD59-A6C34878D82A}">
                    <a16:rowId xmlns:a16="http://schemas.microsoft.com/office/drawing/2014/main" val="244399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#tendencias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3283.5</a:t>
                      </a:r>
                    </a:p>
                  </a:txBody>
                  <a:tcPr/>
                </a:tc>
                <a:extLst>
                  <a:ext uri="{0D108BD9-81ED-4DB2-BD59-A6C34878D82A}">
                    <a16:rowId xmlns:a16="http://schemas.microsoft.com/office/drawing/2014/main" val="139405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#princesa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10771.166666667</a:t>
                      </a:r>
                    </a:p>
                  </a:txBody>
                  <a:tcPr/>
                </a:tc>
                <a:extLst>
                  <a:ext uri="{0D108BD9-81ED-4DB2-BD59-A6C34878D82A}">
                    <a16:rowId xmlns:a16="http://schemas.microsoft.com/office/drawing/2014/main" val="113981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#streetstyle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a:t>
                      </a:r>
                    </a:p>
                  </a:txBody>
                  <a:tcPr/>
                </a:tc>
                <a:extLst>
                  <a:ext uri="{0D108BD9-81ED-4DB2-BD59-A6C34878D82A}">
                    <a16:rowId xmlns:a16="http://schemas.microsoft.com/office/drawing/2014/main" val="28766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#celebrity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8605.6</a:t>
                      </a:r>
                    </a:p>
                  </a:txBody>
                  <a:tcPr/>
                </a:tc>
                <a:extLst>
                  <a:ext uri="{0D108BD9-81ED-4DB2-BD59-A6C34878D82A}">
                    <a16:rowId xmlns:a16="http://schemas.microsoft.com/office/drawing/2014/main" val="51567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8015.4</a:t>
                      </a:r>
                    </a:p>
                  </a:txBody>
                  <a:tcPr/>
                </a:tc>
                <a:extLst>
                  <a:ext uri="{0D108BD9-81ED-4DB2-BD59-A6C34878D82A}">
                    <a16:rowId xmlns:a16="http://schemas.microsoft.com/office/drawing/2014/main" val="316715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#GlamourAmaHalloween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a:t>
                      </a:r>
                    </a:p>
                  </a:txBody>
                  <a:tcPr/>
                </a:tc>
                <a:extLst>
                  <a:ext uri="{0D108BD9-81ED-4DB2-BD59-A6C34878D82A}">
                    <a16:rowId xmlns:a16="http://schemas.microsoft.com/office/drawing/2014/main" val="389396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#GlamourScreamQuiz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323.2</a:t>
                      </a:r>
                    </a:p>
                  </a:txBody>
                  <a:tcPr/>
                </a:tc>
                <a:extLst>
                  <a:ext uri="{0D108BD9-81ED-4DB2-BD59-A6C34878D82A}">
                    <a16:rowId xmlns:a16="http://schemas.microsoft.com/office/drawing/2014/main" val="88312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#infantasofia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19661.6</a:t>
                      </a:r>
                    </a:p>
                  </a:txBody>
                  <a:tcPr/>
                </a:tc>
                <a:extLst>
                  <a:ext uri="{0D108BD9-81ED-4DB2-BD59-A6C34878D82A}">
                    <a16:rowId xmlns:a16="http://schemas.microsoft.com/office/drawing/2014/main" val="67594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7150.2</a:t>
                      </a:r>
                    </a:p>
                  </a:txBody>
                  <a:tcPr/>
                </a:tc>
                <a:extLst>
                  <a:ext uri="{0D108BD9-81ED-4DB2-BD59-A6C34878D82A}">
                    <a16:rowId xmlns:a16="http://schemas.microsoft.com/office/drawing/2014/main" val="89814255"/>
                  </a:ext>
                </a:extLst>
              </a:tr>
            </a:tbl>
          </a:graphicData>
        </a:graphic>
      </p:graphicFrame>
      <p:sp>
        <p:nvSpPr>
          <p:cNvPr id="4" name="Text Placeholder 3">
            <a:extLst>
              <a:ext uri="{FF2B5EF4-FFF2-40B4-BE49-F238E27FC236}">
                <a16:creationId xmlns:a16="http://schemas.microsoft.com/office/drawing/2014/main" id="{8C7B5902-37C3-4FF1-A374-589020CAD7B9}"/>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892780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AD96-26A2-40DC-BD74-657F81255022}"/>
              </a:ext>
            </a:extLst>
          </p:cNvPr>
          <p:cNvSpPr>
            <a:spLocks noGrp="1"/>
          </p:cNvSpPr>
          <p:nvPr>
            <p:ph type="title"/>
          </p:nvPr>
        </p:nvSpPr>
        <p:spPr/>
        <p:txBody>
          <a:bodyPr/>
          <a:lstStyle/>
          <a:p>
            <a:r>
              <a:rPr lang="en-US"/>
              <a:t>Instagram Hashtag Detection | Revistas ES Instagram - 3 of 3</a:t>
            </a:r>
          </a:p>
        </p:txBody>
      </p:sp>
      <p:graphicFrame>
        <p:nvGraphicFramePr>
          <p:cNvPr id="5" name="Table Placeholder 4">
            <a:extLst>
              <a:ext uri="{FF2B5EF4-FFF2-40B4-BE49-F238E27FC236}">
                <a16:creationId xmlns:a16="http://schemas.microsoft.com/office/drawing/2014/main" id="{1A61C1A0-EF6D-464E-84AB-4193F9D51AB7}"/>
              </a:ext>
            </a:extLst>
          </p:cNvPr>
          <p:cNvGraphicFramePr>
            <a:graphicFrameLocks noGrp="1"/>
          </p:cNvGraphicFramePr>
          <p:nvPr>
            <p:ph type="tbl" sz="quarter" idx="13"/>
            <p:extLst>
              <p:ext uri="{D42A27DB-BD31-4B8C-83A1-F6EECF244321}">
                <p14:modId xmlns:p14="http://schemas.microsoft.com/office/powerpoint/2010/main" val="193903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7910375"/>
                    </a:ext>
                  </a:extLst>
                </a:gridCol>
                <a:gridCol w="1399032">
                  <a:extLst>
                    <a:ext uri="{9D8B030D-6E8A-4147-A177-3AD203B41FA5}">
                      <a16:colId xmlns:a16="http://schemas.microsoft.com/office/drawing/2014/main" val="3993619241"/>
                    </a:ext>
                  </a:extLst>
                </a:gridCol>
                <a:gridCol w="1399032">
                  <a:extLst>
                    <a:ext uri="{9D8B030D-6E8A-4147-A177-3AD203B41FA5}">
                      <a16:colId xmlns:a16="http://schemas.microsoft.com/office/drawing/2014/main" val="2799369074"/>
                    </a:ext>
                  </a:extLst>
                </a:gridCol>
                <a:gridCol w="1399032">
                  <a:extLst>
                    <a:ext uri="{9D8B030D-6E8A-4147-A177-3AD203B41FA5}">
                      <a16:colId xmlns:a16="http://schemas.microsoft.com/office/drawing/2014/main" val="4147731883"/>
                    </a:ext>
                  </a:extLst>
                </a:gridCol>
                <a:gridCol w="1399032">
                  <a:extLst>
                    <a:ext uri="{9D8B030D-6E8A-4147-A177-3AD203B41FA5}">
                      <a16:colId xmlns:a16="http://schemas.microsoft.com/office/drawing/2014/main" val="312353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1971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#WON2020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1047.8</a:t>
                      </a:r>
                    </a:p>
                  </a:txBody>
                  <a:tcPr/>
                </a:tc>
                <a:extLst>
                  <a:ext uri="{0D108BD9-81ED-4DB2-BD59-A6C34878D82A}">
                    <a16:rowId xmlns:a16="http://schemas.microsoft.com/office/drawing/2014/main" val="153380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#celebrities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a:t>
                      </a:r>
                    </a:p>
                  </a:txBody>
                  <a:tcPr/>
                </a:tc>
                <a:extLst>
                  <a:ext uri="{0D108BD9-81ED-4DB2-BD59-A6C34878D82A}">
                    <a16:rowId xmlns:a16="http://schemas.microsoft.com/office/drawing/2014/main" val="229361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#actriz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9503.4</a:t>
                      </a:r>
                    </a:p>
                  </a:txBody>
                  <a:tcPr/>
                </a:tc>
                <a:extLst>
                  <a:ext uri="{0D108BD9-81ED-4DB2-BD59-A6C34878D82A}">
                    <a16:rowId xmlns:a16="http://schemas.microsoft.com/office/drawing/2014/main" val="148879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#reinaletizia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7577.2</a:t>
                      </a:r>
                    </a:p>
                  </a:txBody>
                  <a:tcPr/>
                </a:tc>
                <a:extLst>
                  <a:ext uri="{0D108BD9-81ED-4DB2-BD59-A6C34878D82A}">
                    <a16:rowId xmlns:a16="http://schemas.microsoft.com/office/drawing/2014/main" val="89037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7405.5</a:t>
                      </a:r>
                    </a:p>
                  </a:txBody>
                  <a:tcPr/>
                </a:tc>
                <a:extLst>
                  <a:ext uri="{0D108BD9-81ED-4DB2-BD59-A6C34878D82A}">
                    <a16:rowId xmlns:a16="http://schemas.microsoft.com/office/drawing/2014/main" val="2580902965"/>
                  </a:ext>
                </a:extLst>
              </a:tr>
            </a:tbl>
          </a:graphicData>
        </a:graphic>
      </p:graphicFrame>
      <p:sp>
        <p:nvSpPr>
          <p:cNvPr id="4" name="Text Placeholder 3">
            <a:extLst>
              <a:ext uri="{FF2B5EF4-FFF2-40B4-BE49-F238E27FC236}">
                <a16:creationId xmlns:a16="http://schemas.microsoft.com/office/drawing/2014/main" id="{7B0BD959-E32E-4322-8E78-D71903A9D204}"/>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773952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45D08-6EA2-4088-975B-EDCD5A2C3C20}"/>
              </a:ext>
            </a:extLst>
          </p:cNvPr>
          <p:cNvSpPr>
            <a:spLocks noGrp="1"/>
          </p:cNvSpPr>
          <p:nvPr>
            <p:ph type="title"/>
          </p:nvPr>
        </p:nvSpPr>
        <p:spPr/>
        <p:txBody>
          <a:bodyPr/>
          <a:lstStyle/>
          <a:p>
            <a:r>
              <a:rPr lang="en-US"/>
              <a:t>Instagram Interactions by Post Type | Revistas ES Instagram</a:t>
            </a:r>
          </a:p>
        </p:txBody>
      </p:sp>
      <p:graphicFrame>
        <p:nvGraphicFramePr>
          <p:cNvPr id="6" name="Chart Placeholder 5">
            <a:extLst>
              <a:ext uri="{FF2B5EF4-FFF2-40B4-BE49-F238E27FC236}">
                <a16:creationId xmlns:a16="http://schemas.microsoft.com/office/drawing/2014/main" id="{995544B9-D5DD-4EF1-8D53-616231928E99}"/>
              </a:ext>
            </a:extLst>
          </p:cNvPr>
          <p:cNvGraphicFramePr>
            <a:graphicFrameLocks noGrp="1"/>
          </p:cNvGraphicFramePr>
          <p:nvPr>
            <p:ph type="chart" sz="quarter" idx="13"/>
            <p:extLst>
              <p:ext uri="{D42A27DB-BD31-4B8C-83A1-F6EECF244321}">
                <p14:modId xmlns:p14="http://schemas.microsoft.com/office/powerpoint/2010/main" val="2321166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B79965-0CB8-4AAB-9873-D4D749DFEBBE}"/>
              </a:ext>
            </a:extLst>
          </p:cNvPr>
          <p:cNvSpPr>
            <a:spLocks noGrp="1"/>
          </p:cNvSpPr>
          <p:nvPr>
            <p:ph type="body" sz="quarter" idx="14"/>
          </p:nvPr>
        </p:nvSpPr>
        <p:spPr/>
        <p:txBody>
          <a:bodyPr/>
          <a:lstStyle/>
          <a:p>
            <a:r>
              <a:rPr lang="en-US"/>
              <a:t>12/10/2020 - 01/11/2020</a:t>
            </a:r>
          </a:p>
        </p:txBody>
      </p:sp>
      <p:sp>
        <p:nvSpPr>
          <p:cNvPr id="5" name="Footer Placeholder 4">
            <a:extLst>
              <a:ext uri="{FF2B5EF4-FFF2-40B4-BE49-F238E27FC236}">
                <a16:creationId xmlns:a16="http://schemas.microsoft.com/office/drawing/2014/main" id="{A3AC4032-03B1-4FED-AC37-BEE227F020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8091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3AE5-6BAF-4C39-B050-D2C0083FEAD3}"/>
              </a:ext>
            </a:extLst>
          </p:cNvPr>
          <p:cNvSpPr>
            <a:spLocks noGrp="1"/>
          </p:cNvSpPr>
          <p:nvPr>
            <p:ph type="title"/>
          </p:nvPr>
        </p:nvSpPr>
        <p:spPr/>
        <p:txBody>
          <a:bodyPr/>
          <a:lstStyle/>
          <a:p>
            <a:r>
              <a:rPr lang="pt-BR"/>
              <a:t>Instagram Posts Table | Revistas ES Instagram - 1 of 19</a:t>
            </a:r>
            <a:endParaRPr lang="en-US"/>
          </a:p>
        </p:txBody>
      </p:sp>
      <p:graphicFrame>
        <p:nvGraphicFramePr>
          <p:cNvPr id="5" name="Table Placeholder 4">
            <a:extLst>
              <a:ext uri="{FF2B5EF4-FFF2-40B4-BE49-F238E27FC236}">
                <a16:creationId xmlns:a16="http://schemas.microsoft.com/office/drawing/2014/main" id="{ECC9498D-ECCC-400E-B20B-93C4AE25CB81}"/>
              </a:ext>
            </a:extLst>
          </p:cNvPr>
          <p:cNvGraphicFramePr>
            <a:graphicFrameLocks noGrp="1"/>
          </p:cNvGraphicFramePr>
          <p:nvPr>
            <p:ph type="tbl" sz="quarter" idx="13"/>
            <p:extLst>
              <p:ext uri="{D42A27DB-BD31-4B8C-83A1-F6EECF244321}">
                <p14:modId xmlns:p14="http://schemas.microsoft.com/office/powerpoint/2010/main" val="377718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54488156"/>
                    </a:ext>
                  </a:extLst>
                </a:gridCol>
                <a:gridCol w="2139696">
                  <a:extLst>
                    <a:ext uri="{9D8B030D-6E8A-4147-A177-3AD203B41FA5}">
                      <a16:colId xmlns:a16="http://schemas.microsoft.com/office/drawing/2014/main" val="627079903"/>
                    </a:ext>
                  </a:extLst>
                </a:gridCol>
                <a:gridCol w="740664">
                  <a:extLst>
                    <a:ext uri="{9D8B030D-6E8A-4147-A177-3AD203B41FA5}">
                      <a16:colId xmlns:a16="http://schemas.microsoft.com/office/drawing/2014/main" val="4038608585"/>
                    </a:ext>
                  </a:extLst>
                </a:gridCol>
                <a:gridCol w="740664">
                  <a:extLst>
                    <a:ext uri="{9D8B030D-6E8A-4147-A177-3AD203B41FA5}">
                      <a16:colId xmlns:a16="http://schemas.microsoft.com/office/drawing/2014/main" val="2955986516"/>
                    </a:ext>
                  </a:extLst>
                </a:gridCol>
                <a:gridCol w="740664">
                  <a:extLst>
                    <a:ext uri="{9D8B030D-6E8A-4147-A177-3AD203B41FA5}">
                      <a16:colId xmlns:a16="http://schemas.microsoft.com/office/drawing/2014/main" val="3374821394"/>
                    </a:ext>
                  </a:extLst>
                </a:gridCol>
                <a:gridCol w="740664">
                  <a:extLst>
                    <a:ext uri="{9D8B030D-6E8A-4147-A177-3AD203B41FA5}">
                      <a16:colId xmlns:a16="http://schemas.microsoft.com/office/drawing/2014/main" val="1369888854"/>
                    </a:ext>
                  </a:extLst>
                </a:gridCol>
                <a:gridCol w="740664">
                  <a:extLst>
                    <a:ext uri="{9D8B030D-6E8A-4147-A177-3AD203B41FA5}">
                      <a16:colId xmlns:a16="http://schemas.microsoft.com/office/drawing/2014/main" val="83715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462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- 2020-11-01 15:37:31</a:t>
                      </a:r>
                      <a:r>
                        <a:rPr kumimoji="0" lang="en-US" sz="1000" b="0" i="0" u="none" strike="noStrike" kern="1200" cap="none" spc="0" normalizeH="0" baseline="0" noProof="0">
                          <a:ln>
                            <a:noFill/>
                          </a:ln>
                          <a:solidFill>
                            <a:prstClr val="black"/>
                          </a:solidFill>
                          <a:effectLst/>
                          <a:uLnTx/>
                          <a:uFillTx/>
                          <a:latin typeface="+mn-lt"/>
                          <a:ea typeface="+mn-ea"/>
                          <a:cs typeface="+mn-cs"/>
                        </a:rPr>
                        <a:t>
 gianlucavacchi y sharfonseca llegan a casa con su hija 👶🏻 y la bienvenida no puede ser más emocionante 😍😍😍. Blu Jerusalema ha nacido el pasado martes 🎀. #gianlucavacchi #sharonfonseca #hija #niña #familia #bienvenida #bebé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897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- 2020-11-01 13:42:44</a:t>
                      </a:r>
                      <a:r>
                        <a:rPr kumimoji="0" lang="es-ES" sz="1000" b="0" i="0" u="none" strike="noStrike" kern="1200" cap="none" spc="0" normalizeH="0" baseline="0" noProof="0">
                          <a:ln>
                            <a:noFill/>
                          </a:ln>
                          <a:solidFill>
                            <a:prstClr val="black"/>
                          </a:solidFill>
                          <a:effectLst/>
                          <a:uLnTx/>
                          <a:uFillTx/>
                          <a:latin typeface="+mn-lt"/>
                          <a:ea typeface="+mn-ea"/>
                          <a:cs typeface="+mn-cs"/>
                        </a:rPr>
                        <a:t>
 No hay mejor plan de puente que una buena dosis de online shopping y para eso, tenemos las boinas más bonitas en clave low cost para darle ese aire parisino a tus estilismos en un solo gesto y sin coger un avión. Porque en el fondo, todas queremos pasear por los Campos Elíseos con un cruasán mientras lucimos una boina.
Si quieres descubrir cuáles son nuestras favoritas, solo tienes que ir al link de la bio. 
¡Cuéntanos en comentarios! ¿Boina sí ❤️o boina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618740"/>
                  </a:ext>
                </a:extLst>
              </a:tr>
            </a:tbl>
          </a:graphicData>
        </a:graphic>
      </p:graphicFrame>
      <p:sp>
        <p:nvSpPr>
          <p:cNvPr id="4" name="Text Placeholder 3">
            <a:extLst>
              <a:ext uri="{FF2B5EF4-FFF2-40B4-BE49-F238E27FC236}">
                <a16:creationId xmlns:a16="http://schemas.microsoft.com/office/drawing/2014/main" id="{697F6542-E8B4-4B3E-B1DD-2EEB582B2CDF}"/>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775059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6B98-6177-447F-AA7F-95A163273137}"/>
              </a:ext>
            </a:extLst>
          </p:cNvPr>
          <p:cNvSpPr>
            <a:spLocks noGrp="1"/>
          </p:cNvSpPr>
          <p:nvPr>
            <p:ph type="title"/>
          </p:nvPr>
        </p:nvSpPr>
        <p:spPr/>
        <p:txBody>
          <a:bodyPr/>
          <a:lstStyle/>
          <a:p>
            <a:r>
              <a:rPr lang="pt-BR"/>
              <a:t>Instagram Posts Table | Revistas ES Instagram - 2 of 19</a:t>
            </a:r>
            <a:endParaRPr lang="en-US"/>
          </a:p>
        </p:txBody>
      </p:sp>
      <p:graphicFrame>
        <p:nvGraphicFramePr>
          <p:cNvPr id="5" name="Table Placeholder 4">
            <a:extLst>
              <a:ext uri="{FF2B5EF4-FFF2-40B4-BE49-F238E27FC236}">
                <a16:creationId xmlns:a16="http://schemas.microsoft.com/office/drawing/2014/main" id="{69674DBD-A3AE-4F0E-B254-23012948419D}"/>
              </a:ext>
            </a:extLst>
          </p:cNvPr>
          <p:cNvGraphicFramePr>
            <a:graphicFrameLocks noGrp="1"/>
          </p:cNvGraphicFramePr>
          <p:nvPr>
            <p:ph type="tbl" sz="quarter" idx="13"/>
            <p:extLst>
              <p:ext uri="{D42A27DB-BD31-4B8C-83A1-F6EECF244321}">
                <p14:modId xmlns:p14="http://schemas.microsoft.com/office/powerpoint/2010/main" val="3227997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39696705"/>
                    </a:ext>
                  </a:extLst>
                </a:gridCol>
                <a:gridCol w="2139696">
                  <a:extLst>
                    <a:ext uri="{9D8B030D-6E8A-4147-A177-3AD203B41FA5}">
                      <a16:colId xmlns:a16="http://schemas.microsoft.com/office/drawing/2014/main" val="3851602750"/>
                    </a:ext>
                  </a:extLst>
                </a:gridCol>
                <a:gridCol w="740664">
                  <a:extLst>
                    <a:ext uri="{9D8B030D-6E8A-4147-A177-3AD203B41FA5}">
                      <a16:colId xmlns:a16="http://schemas.microsoft.com/office/drawing/2014/main" val="3151385293"/>
                    </a:ext>
                  </a:extLst>
                </a:gridCol>
                <a:gridCol w="740664">
                  <a:extLst>
                    <a:ext uri="{9D8B030D-6E8A-4147-A177-3AD203B41FA5}">
                      <a16:colId xmlns:a16="http://schemas.microsoft.com/office/drawing/2014/main" val="2544261927"/>
                    </a:ext>
                  </a:extLst>
                </a:gridCol>
                <a:gridCol w="740664">
                  <a:extLst>
                    <a:ext uri="{9D8B030D-6E8A-4147-A177-3AD203B41FA5}">
                      <a16:colId xmlns:a16="http://schemas.microsoft.com/office/drawing/2014/main" val="2667269233"/>
                    </a:ext>
                  </a:extLst>
                </a:gridCol>
                <a:gridCol w="740664">
                  <a:extLst>
                    <a:ext uri="{9D8B030D-6E8A-4147-A177-3AD203B41FA5}">
                      <a16:colId xmlns:a16="http://schemas.microsoft.com/office/drawing/2014/main" val="119535573"/>
                    </a:ext>
                  </a:extLst>
                </a:gridCol>
                <a:gridCol w="740664">
                  <a:extLst>
                    <a:ext uri="{9D8B030D-6E8A-4147-A177-3AD203B41FA5}">
                      <a16:colId xmlns:a16="http://schemas.microsoft.com/office/drawing/2014/main" val="3389436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455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- 2020-11-01 13:08:26</a:t>
                      </a:r>
                      <a:r>
                        <a:rPr kumimoji="0" lang="es-ES" sz="1000" b="0" i="0" u="none" strike="noStrike" kern="1200" cap="none" spc="0" normalizeH="0" baseline="0" noProof="0">
                          <a:ln>
                            <a:noFill/>
                          </a:ln>
                          <a:solidFill>
                            <a:prstClr val="black"/>
                          </a:solidFill>
                          <a:effectLst/>
                          <a:uLnTx/>
                          <a:uFillTx/>
                          <a:latin typeface="+mn-lt"/>
                          <a:ea typeface="+mn-ea"/>
                          <a:cs typeface="+mn-cs"/>
                        </a:rPr>
                        <a:t>
 ¡Halloween 🎃 nos sigue dejando grandes imágenes! hellentablada y sus hijas Ella y Camilla posan como tres superheroínas 🦸‍♀️ con mucha actitud 👏🏽 
El mundo está lleno de mujeres maravillosas, pero si te vistes como una auténtica wonder woman y lo dejas claro, mejor que mejor. #elenatablada #superwoman #mujer #disfraz #halloween #familia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069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glamourspain - 2020-11-01 08:29:32</a:t>
                      </a:r>
                      <a:r>
                        <a:rPr kumimoji="0" lang="en-US" sz="1000" b="0" i="0" u="none" strike="noStrike" kern="1200" cap="none" spc="0" normalizeH="0" baseline="0" noProof="0">
                          <a:ln>
                            <a:noFill/>
                          </a:ln>
                          <a:solidFill>
                            <a:prstClr val="black"/>
                          </a:solidFill>
                          <a:effectLst/>
                          <a:uLnTx/>
                          <a:uFillTx/>
                          <a:latin typeface="+mn-lt"/>
                          <a:ea typeface="+mn-ea"/>
                          <a:cs typeface="+mn-cs"/>
                        </a:rPr>
                        <a:t>
 Si fueras un fantasma 👻, ¿como asustarías a la gente? Nosotras lo tenemos claro: ¡Miaaaami me lo confirmooooo! 😱📻🔪
#GlamourAmaHalloween #GlamourScreamQuiz
🎃 Creatividad: _m_a_r_l_s_.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3091136"/>
                  </a:ext>
                </a:extLst>
              </a:tr>
            </a:tbl>
          </a:graphicData>
        </a:graphic>
      </p:graphicFrame>
      <p:sp>
        <p:nvSpPr>
          <p:cNvPr id="4" name="Text Placeholder 3">
            <a:extLst>
              <a:ext uri="{FF2B5EF4-FFF2-40B4-BE49-F238E27FC236}">
                <a16:creationId xmlns:a16="http://schemas.microsoft.com/office/drawing/2014/main" id="{76608B71-C24F-4A5F-B086-3F42FD89C991}"/>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183631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82B2C-7B45-4E20-A749-16FC8AFFBC65}"/>
              </a:ext>
            </a:extLst>
          </p:cNvPr>
          <p:cNvSpPr>
            <a:spLocks noGrp="1"/>
          </p:cNvSpPr>
          <p:nvPr>
            <p:ph type="title"/>
          </p:nvPr>
        </p:nvSpPr>
        <p:spPr/>
        <p:txBody>
          <a:bodyPr/>
          <a:lstStyle/>
          <a:p>
            <a:r>
              <a:rPr lang="pt-BR"/>
              <a:t>Instagram Posts Table | Revistas ES Instagram - 3 of 19</a:t>
            </a:r>
            <a:endParaRPr lang="en-US"/>
          </a:p>
        </p:txBody>
      </p:sp>
      <p:graphicFrame>
        <p:nvGraphicFramePr>
          <p:cNvPr id="5" name="Table Placeholder 4">
            <a:extLst>
              <a:ext uri="{FF2B5EF4-FFF2-40B4-BE49-F238E27FC236}">
                <a16:creationId xmlns:a16="http://schemas.microsoft.com/office/drawing/2014/main" id="{75876B3B-A695-4B49-BCAC-51BA066DC078}"/>
              </a:ext>
            </a:extLst>
          </p:cNvPr>
          <p:cNvGraphicFramePr>
            <a:graphicFrameLocks noGrp="1"/>
          </p:cNvGraphicFramePr>
          <p:nvPr>
            <p:ph type="tbl" sz="quarter" idx="13"/>
            <p:extLst>
              <p:ext uri="{D42A27DB-BD31-4B8C-83A1-F6EECF244321}">
                <p14:modId xmlns:p14="http://schemas.microsoft.com/office/powerpoint/2010/main" val="2503215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93730158"/>
                    </a:ext>
                  </a:extLst>
                </a:gridCol>
                <a:gridCol w="2139696">
                  <a:extLst>
                    <a:ext uri="{9D8B030D-6E8A-4147-A177-3AD203B41FA5}">
                      <a16:colId xmlns:a16="http://schemas.microsoft.com/office/drawing/2014/main" val="3473228373"/>
                    </a:ext>
                  </a:extLst>
                </a:gridCol>
                <a:gridCol w="740664">
                  <a:extLst>
                    <a:ext uri="{9D8B030D-6E8A-4147-A177-3AD203B41FA5}">
                      <a16:colId xmlns:a16="http://schemas.microsoft.com/office/drawing/2014/main" val="1376774601"/>
                    </a:ext>
                  </a:extLst>
                </a:gridCol>
                <a:gridCol w="740664">
                  <a:extLst>
                    <a:ext uri="{9D8B030D-6E8A-4147-A177-3AD203B41FA5}">
                      <a16:colId xmlns:a16="http://schemas.microsoft.com/office/drawing/2014/main" val="1464414328"/>
                    </a:ext>
                  </a:extLst>
                </a:gridCol>
                <a:gridCol w="740664">
                  <a:extLst>
                    <a:ext uri="{9D8B030D-6E8A-4147-A177-3AD203B41FA5}">
                      <a16:colId xmlns:a16="http://schemas.microsoft.com/office/drawing/2014/main" val="866900389"/>
                    </a:ext>
                  </a:extLst>
                </a:gridCol>
                <a:gridCol w="740664">
                  <a:extLst>
                    <a:ext uri="{9D8B030D-6E8A-4147-A177-3AD203B41FA5}">
                      <a16:colId xmlns:a16="http://schemas.microsoft.com/office/drawing/2014/main" val="88354651"/>
                    </a:ext>
                  </a:extLst>
                </a:gridCol>
                <a:gridCol w="740664">
                  <a:extLst>
                    <a:ext uri="{9D8B030D-6E8A-4147-A177-3AD203B41FA5}">
                      <a16:colId xmlns:a16="http://schemas.microsoft.com/office/drawing/2014/main" val="1058269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62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- 2020-11-01 08:23:06</a:t>
                      </a:r>
                      <a:r>
                        <a:rPr kumimoji="0" lang="en-US" sz="1000" b="0" i="0" u="none" strike="noStrike" kern="1200" cap="none" spc="0" normalizeH="0" baseline="0" noProof="0">
                          <a:ln>
                            <a:noFill/>
                          </a:ln>
                          <a:solidFill>
                            <a:prstClr val="black"/>
                          </a:solidFill>
                          <a:effectLst/>
                          <a:uLnTx/>
                          <a:uFillTx/>
                          <a:latin typeface="+mn-lt"/>
                          <a:ea typeface="+mn-ea"/>
                          <a:cs typeface="+mn-cs"/>
                        </a:rPr>
                        <a:t>
 Olympia, la hija de Serena Williams, tras los pasos de mamá. ¿Estamos ante una futura campeona de tenis? 🎾🤩
(📸 serenawilliams)
#serenawilliams #tenis #olympiaohanian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0399851"/>
                  </a:ext>
                </a:extLst>
              </a:tr>
            </a:tbl>
          </a:graphicData>
        </a:graphic>
      </p:graphicFrame>
      <p:sp>
        <p:nvSpPr>
          <p:cNvPr id="4" name="Text Placeholder 3">
            <a:extLst>
              <a:ext uri="{FF2B5EF4-FFF2-40B4-BE49-F238E27FC236}">
                <a16:creationId xmlns:a16="http://schemas.microsoft.com/office/drawing/2014/main" id="{CA78F885-9D6A-4D86-BEE4-D6A59CCD85AA}"/>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119039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C6CFE-9689-4D60-AF0D-7D38C6D8450C}"/>
              </a:ext>
            </a:extLst>
          </p:cNvPr>
          <p:cNvSpPr>
            <a:spLocks noGrp="1"/>
          </p:cNvSpPr>
          <p:nvPr>
            <p:ph type="title"/>
          </p:nvPr>
        </p:nvSpPr>
        <p:spPr/>
        <p:txBody>
          <a:bodyPr/>
          <a:lstStyle/>
          <a:p>
            <a:r>
              <a:rPr lang="pt-BR"/>
              <a:t>Instagram Posts Table | Revistas ES Instagram - 4 of 19</a:t>
            </a:r>
            <a:endParaRPr lang="en-US"/>
          </a:p>
        </p:txBody>
      </p:sp>
      <p:graphicFrame>
        <p:nvGraphicFramePr>
          <p:cNvPr id="5" name="Table Placeholder 4">
            <a:extLst>
              <a:ext uri="{FF2B5EF4-FFF2-40B4-BE49-F238E27FC236}">
                <a16:creationId xmlns:a16="http://schemas.microsoft.com/office/drawing/2014/main" id="{19134CE7-9A5F-4A05-BB84-FDC6507E6D4C}"/>
              </a:ext>
            </a:extLst>
          </p:cNvPr>
          <p:cNvGraphicFramePr>
            <a:graphicFrameLocks noGrp="1"/>
          </p:cNvGraphicFramePr>
          <p:nvPr>
            <p:ph type="tbl" sz="quarter" idx="13"/>
            <p:extLst>
              <p:ext uri="{D42A27DB-BD31-4B8C-83A1-F6EECF244321}">
                <p14:modId xmlns:p14="http://schemas.microsoft.com/office/powerpoint/2010/main" val="281681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9088745"/>
                    </a:ext>
                  </a:extLst>
                </a:gridCol>
                <a:gridCol w="2139696">
                  <a:extLst>
                    <a:ext uri="{9D8B030D-6E8A-4147-A177-3AD203B41FA5}">
                      <a16:colId xmlns:a16="http://schemas.microsoft.com/office/drawing/2014/main" val="3632636800"/>
                    </a:ext>
                  </a:extLst>
                </a:gridCol>
                <a:gridCol w="740664">
                  <a:extLst>
                    <a:ext uri="{9D8B030D-6E8A-4147-A177-3AD203B41FA5}">
                      <a16:colId xmlns:a16="http://schemas.microsoft.com/office/drawing/2014/main" val="677947158"/>
                    </a:ext>
                  </a:extLst>
                </a:gridCol>
                <a:gridCol w="740664">
                  <a:extLst>
                    <a:ext uri="{9D8B030D-6E8A-4147-A177-3AD203B41FA5}">
                      <a16:colId xmlns:a16="http://schemas.microsoft.com/office/drawing/2014/main" val="3217351611"/>
                    </a:ext>
                  </a:extLst>
                </a:gridCol>
                <a:gridCol w="740664">
                  <a:extLst>
                    <a:ext uri="{9D8B030D-6E8A-4147-A177-3AD203B41FA5}">
                      <a16:colId xmlns:a16="http://schemas.microsoft.com/office/drawing/2014/main" val="551900184"/>
                    </a:ext>
                  </a:extLst>
                </a:gridCol>
                <a:gridCol w="740664">
                  <a:extLst>
                    <a:ext uri="{9D8B030D-6E8A-4147-A177-3AD203B41FA5}">
                      <a16:colId xmlns:a16="http://schemas.microsoft.com/office/drawing/2014/main" val="28377511"/>
                    </a:ext>
                  </a:extLst>
                </a:gridCol>
                <a:gridCol w="740664">
                  <a:extLst>
                    <a:ext uri="{9D8B030D-6E8A-4147-A177-3AD203B41FA5}">
                      <a16:colId xmlns:a16="http://schemas.microsoft.com/office/drawing/2014/main" val="2178303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24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voguespain - 2020-11-01 07:13:09</a:t>
                      </a:r>
                      <a:r>
                        <a:rPr kumimoji="0" lang="es-ES" sz="1000" b="0" i="0" u="none" strike="noStrike" kern="1200" cap="none" spc="0" normalizeH="0" baseline="0" noProof="0">
                          <a:ln>
                            <a:noFill/>
                          </a:ln>
                          <a:solidFill>
                            <a:prstClr val="black"/>
                          </a:solidFill>
                          <a:effectLst/>
                          <a:uLnTx/>
                          <a:uFillTx/>
                          <a:latin typeface="+mn-lt"/>
                          <a:ea typeface="+mn-ea"/>
                          <a:cs typeface="+mn-cs"/>
                        </a:rPr>
                        <a:t>
 Llega noviembre y los astros vuelven a estar de nuestro lado ✨Marte y Mercurio abandonarán su posición retrógrada y algo se notará, esperemos🙏 andreagumes vuelve con sus predicciones y pone un toque de humor y optimismo en este tiempo de inestabilidad y agotamiento generalizado.
♏️ ESCORPIO: Es tu cumpleaños, tu mes, y hay algo que debes saber. De vez en cuando también necesitas el abrazo, la buena noticia, las cuatro palabras que te digan ‘oye cree en ti, tú puedes con esto y con lo que te echen, hemos estado en peores situaciones’. 
♋️ CÁNCER: Con la Luna Nueva en Escorpio el día 15 notarás que te ves obligada a proyectar estas inquietudes al exterior. Es bueno que no te ocultes. Has de dejar ir todo lo que te preocupa y no te deja avanzar, sacarlo de dentro de ti.
♊️ GÉMINIS: Con Marte en su sitio hará que vuelvas a aspirar alto, sentir ilusión por las cosas, levantarte motivada, capaz de tomar decisiones, en definitiva, tendrás ganas de que pasen cosas. 
♓️ PISCIS: Este mes 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9178291"/>
                  </a:ext>
                </a:extLst>
              </a:tr>
            </a:tbl>
          </a:graphicData>
        </a:graphic>
      </p:graphicFrame>
      <p:sp>
        <p:nvSpPr>
          <p:cNvPr id="4" name="Text Placeholder 3">
            <a:extLst>
              <a:ext uri="{FF2B5EF4-FFF2-40B4-BE49-F238E27FC236}">
                <a16:creationId xmlns:a16="http://schemas.microsoft.com/office/drawing/2014/main" id="{7B6C2BF8-073E-41BE-A740-722D3D9B4C36}"/>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899983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02F7-07A9-40BF-8BCE-8E611ACC90B1}"/>
              </a:ext>
            </a:extLst>
          </p:cNvPr>
          <p:cNvSpPr>
            <a:spLocks noGrp="1"/>
          </p:cNvSpPr>
          <p:nvPr>
            <p:ph type="title"/>
          </p:nvPr>
        </p:nvSpPr>
        <p:spPr/>
        <p:txBody>
          <a:bodyPr/>
          <a:lstStyle/>
          <a:p>
            <a:r>
              <a:rPr lang="pt-BR"/>
              <a:t>Instagram Posts Table | Revistas ES Instagram - 5 of 19</a:t>
            </a:r>
            <a:endParaRPr lang="en-US"/>
          </a:p>
        </p:txBody>
      </p:sp>
      <p:graphicFrame>
        <p:nvGraphicFramePr>
          <p:cNvPr id="5" name="Table Placeholder 4">
            <a:extLst>
              <a:ext uri="{FF2B5EF4-FFF2-40B4-BE49-F238E27FC236}">
                <a16:creationId xmlns:a16="http://schemas.microsoft.com/office/drawing/2014/main" id="{07F42425-45C9-47AD-8A92-7361FA55EA9F}"/>
              </a:ext>
            </a:extLst>
          </p:cNvPr>
          <p:cNvGraphicFramePr>
            <a:graphicFrameLocks noGrp="1"/>
          </p:cNvGraphicFramePr>
          <p:nvPr>
            <p:ph type="tbl" sz="quarter" idx="13"/>
            <p:extLst>
              <p:ext uri="{D42A27DB-BD31-4B8C-83A1-F6EECF244321}">
                <p14:modId xmlns:p14="http://schemas.microsoft.com/office/powerpoint/2010/main" val="260393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7748053"/>
                    </a:ext>
                  </a:extLst>
                </a:gridCol>
                <a:gridCol w="2139696">
                  <a:extLst>
                    <a:ext uri="{9D8B030D-6E8A-4147-A177-3AD203B41FA5}">
                      <a16:colId xmlns:a16="http://schemas.microsoft.com/office/drawing/2014/main" val="3384592471"/>
                    </a:ext>
                  </a:extLst>
                </a:gridCol>
                <a:gridCol w="740664">
                  <a:extLst>
                    <a:ext uri="{9D8B030D-6E8A-4147-A177-3AD203B41FA5}">
                      <a16:colId xmlns:a16="http://schemas.microsoft.com/office/drawing/2014/main" val="2765492540"/>
                    </a:ext>
                  </a:extLst>
                </a:gridCol>
                <a:gridCol w="740664">
                  <a:extLst>
                    <a:ext uri="{9D8B030D-6E8A-4147-A177-3AD203B41FA5}">
                      <a16:colId xmlns:a16="http://schemas.microsoft.com/office/drawing/2014/main" val="366446972"/>
                    </a:ext>
                  </a:extLst>
                </a:gridCol>
                <a:gridCol w="740664">
                  <a:extLst>
                    <a:ext uri="{9D8B030D-6E8A-4147-A177-3AD203B41FA5}">
                      <a16:colId xmlns:a16="http://schemas.microsoft.com/office/drawing/2014/main" val="1393667213"/>
                    </a:ext>
                  </a:extLst>
                </a:gridCol>
                <a:gridCol w="740664">
                  <a:extLst>
                    <a:ext uri="{9D8B030D-6E8A-4147-A177-3AD203B41FA5}">
                      <a16:colId xmlns:a16="http://schemas.microsoft.com/office/drawing/2014/main" val="3380279225"/>
                    </a:ext>
                  </a:extLst>
                </a:gridCol>
                <a:gridCol w="740664">
                  <a:extLst>
                    <a:ext uri="{9D8B030D-6E8A-4147-A177-3AD203B41FA5}">
                      <a16:colId xmlns:a16="http://schemas.microsoft.com/office/drawing/2014/main" val="1035649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126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- 2020-11-01 07:04:25</a:t>
                      </a:r>
                      <a:r>
                        <a:rPr kumimoji="0" lang="es-ES" sz="1000" b="0" i="0" u="none" strike="noStrike" kern="1200" cap="none" spc="0" normalizeH="0" baseline="0" noProof="0">
                          <a:ln>
                            <a:noFill/>
                          </a:ln>
                          <a:solidFill>
                            <a:prstClr val="black"/>
                          </a:solidFill>
                          <a:effectLst/>
                          <a:uLnTx/>
                          <a:uFillTx/>
                          <a:latin typeface="+mn-lt"/>
                          <a:ea typeface="+mn-ea"/>
                          <a:cs typeface="+mn-cs"/>
                        </a:rPr>
                        <a:t>
 "Estamos en una sociedad pornificada. El impacto en los jóvenes es brutal, cada vez son más machistas y misóginos", nos cuenta Mabel Lozano, que acaba de publicar PornoXplotacion (Ed. Alrevés) junto a Pablo J. Conelly, miembro de la UCRIF (la unidad de la Policía Nacional que persigue las redes de trata e inmigración ilegal) y experto en ciberterrorismo.
"En estos meses han captado a muchos nuevos consumidores, a muchos hombres y niños que estaban en casa con su ordenador. Pero también a chicas a las que han ofrecido dinero por grabarse vídeos de contenido sexual desde su casa", reflexiona la autora y activista. 
La popularización de apps como OnlyFans y la participación de celebrities en ellas ha normalizado la pornografía, eclipsando su lado perverso: explotación sexual y violencia contra las mujeres. Lee la entrevista completa a Mabel Lozano en nuestro LINK DE LA BIO.
¿Es la pornografía una especie de prostitución 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8977378"/>
                  </a:ext>
                </a:extLst>
              </a:tr>
            </a:tbl>
          </a:graphicData>
        </a:graphic>
      </p:graphicFrame>
      <p:sp>
        <p:nvSpPr>
          <p:cNvPr id="4" name="Text Placeholder 3">
            <a:extLst>
              <a:ext uri="{FF2B5EF4-FFF2-40B4-BE49-F238E27FC236}">
                <a16:creationId xmlns:a16="http://schemas.microsoft.com/office/drawing/2014/main" id="{F789825B-9CC2-4FA0-AE5A-864AD516814F}"/>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817142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59E4-086A-4631-9DF8-4D6AEF158B1F}"/>
              </a:ext>
            </a:extLst>
          </p:cNvPr>
          <p:cNvSpPr>
            <a:spLocks noGrp="1"/>
          </p:cNvSpPr>
          <p:nvPr>
            <p:ph type="title"/>
          </p:nvPr>
        </p:nvSpPr>
        <p:spPr/>
        <p:txBody>
          <a:bodyPr/>
          <a:lstStyle/>
          <a:p>
            <a:r>
              <a:rPr lang="pt-BR"/>
              <a:t>Instagram Posts Table | Revistas ES Instagram - 6 of 19</a:t>
            </a:r>
            <a:endParaRPr lang="en-US"/>
          </a:p>
        </p:txBody>
      </p:sp>
      <p:graphicFrame>
        <p:nvGraphicFramePr>
          <p:cNvPr id="5" name="Table Placeholder 4">
            <a:extLst>
              <a:ext uri="{FF2B5EF4-FFF2-40B4-BE49-F238E27FC236}">
                <a16:creationId xmlns:a16="http://schemas.microsoft.com/office/drawing/2014/main" id="{CC76FFC8-7701-4FDF-A07E-C118A174499B}"/>
              </a:ext>
            </a:extLst>
          </p:cNvPr>
          <p:cNvGraphicFramePr>
            <a:graphicFrameLocks noGrp="1"/>
          </p:cNvGraphicFramePr>
          <p:nvPr>
            <p:ph type="tbl" sz="quarter" idx="13"/>
            <p:extLst>
              <p:ext uri="{D42A27DB-BD31-4B8C-83A1-F6EECF244321}">
                <p14:modId xmlns:p14="http://schemas.microsoft.com/office/powerpoint/2010/main" val="58593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70377207"/>
                    </a:ext>
                  </a:extLst>
                </a:gridCol>
                <a:gridCol w="2139696">
                  <a:extLst>
                    <a:ext uri="{9D8B030D-6E8A-4147-A177-3AD203B41FA5}">
                      <a16:colId xmlns:a16="http://schemas.microsoft.com/office/drawing/2014/main" val="3856508312"/>
                    </a:ext>
                  </a:extLst>
                </a:gridCol>
                <a:gridCol w="740664">
                  <a:extLst>
                    <a:ext uri="{9D8B030D-6E8A-4147-A177-3AD203B41FA5}">
                      <a16:colId xmlns:a16="http://schemas.microsoft.com/office/drawing/2014/main" val="3806146930"/>
                    </a:ext>
                  </a:extLst>
                </a:gridCol>
                <a:gridCol w="740664">
                  <a:extLst>
                    <a:ext uri="{9D8B030D-6E8A-4147-A177-3AD203B41FA5}">
                      <a16:colId xmlns:a16="http://schemas.microsoft.com/office/drawing/2014/main" val="1146286890"/>
                    </a:ext>
                  </a:extLst>
                </a:gridCol>
                <a:gridCol w="740664">
                  <a:extLst>
                    <a:ext uri="{9D8B030D-6E8A-4147-A177-3AD203B41FA5}">
                      <a16:colId xmlns:a16="http://schemas.microsoft.com/office/drawing/2014/main" val="4062998426"/>
                    </a:ext>
                  </a:extLst>
                </a:gridCol>
                <a:gridCol w="740664">
                  <a:extLst>
                    <a:ext uri="{9D8B030D-6E8A-4147-A177-3AD203B41FA5}">
                      <a16:colId xmlns:a16="http://schemas.microsoft.com/office/drawing/2014/main" val="3542507697"/>
                    </a:ext>
                  </a:extLst>
                </a:gridCol>
                <a:gridCol w="740664">
                  <a:extLst>
                    <a:ext uri="{9D8B030D-6E8A-4147-A177-3AD203B41FA5}">
                      <a16:colId xmlns:a16="http://schemas.microsoft.com/office/drawing/2014/main" val="261857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83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elle_spain - 2020-11-01 06:37:13</a:t>
                      </a:r>
                      <a:r>
                        <a:rPr kumimoji="0" lang="es-ES" sz="1000" b="0" i="0" u="none" strike="noStrike" kern="1200" cap="none" spc="0" normalizeH="0" baseline="0" noProof="0">
                          <a:ln>
                            <a:noFill/>
                          </a:ln>
                          <a:solidFill>
                            <a:prstClr val="black"/>
                          </a:solidFill>
                          <a:effectLst/>
                          <a:uLnTx/>
                          <a:uFillTx/>
                          <a:latin typeface="+mn-lt"/>
                          <a:ea typeface="+mn-ea"/>
                          <a:cs typeface="+mn-cs"/>
                        </a:rPr>
                        <a:t>
 Los mejores looks de otoño para cada día de noviembre 🍂❤️ Te traemos los mejores estilismos de las últimas semanas de la moda para que te inspiren a la hora de vestirte cada día de noviembre ☝🏻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5865239"/>
                  </a:ext>
                </a:extLst>
              </a:tr>
            </a:tbl>
          </a:graphicData>
        </a:graphic>
      </p:graphicFrame>
      <p:sp>
        <p:nvSpPr>
          <p:cNvPr id="4" name="Text Placeholder 3">
            <a:extLst>
              <a:ext uri="{FF2B5EF4-FFF2-40B4-BE49-F238E27FC236}">
                <a16:creationId xmlns:a16="http://schemas.microsoft.com/office/drawing/2014/main" id="{A78573C9-2200-4F93-9173-3C66C3179D0C}"/>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879375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3207F-819A-4E26-95EC-3A0530AFFD27}"/>
              </a:ext>
            </a:extLst>
          </p:cNvPr>
          <p:cNvSpPr>
            <a:spLocks noGrp="1"/>
          </p:cNvSpPr>
          <p:nvPr>
            <p:ph type="title"/>
          </p:nvPr>
        </p:nvSpPr>
        <p:spPr/>
        <p:txBody>
          <a:bodyPr/>
          <a:lstStyle/>
          <a:p>
            <a:r>
              <a:rPr lang="pt-BR"/>
              <a:t>Instagram Posts Table | Revistas ES Instagram - 7 of 19</a:t>
            </a:r>
            <a:endParaRPr lang="en-US"/>
          </a:p>
        </p:txBody>
      </p:sp>
      <p:graphicFrame>
        <p:nvGraphicFramePr>
          <p:cNvPr id="5" name="Table Placeholder 4">
            <a:extLst>
              <a:ext uri="{FF2B5EF4-FFF2-40B4-BE49-F238E27FC236}">
                <a16:creationId xmlns:a16="http://schemas.microsoft.com/office/drawing/2014/main" id="{4D7A7F6C-BA09-4913-A16F-33C18EB80EF0}"/>
              </a:ext>
            </a:extLst>
          </p:cNvPr>
          <p:cNvGraphicFramePr>
            <a:graphicFrameLocks noGrp="1"/>
          </p:cNvGraphicFramePr>
          <p:nvPr>
            <p:ph type="tbl" sz="quarter" idx="13"/>
            <p:extLst>
              <p:ext uri="{D42A27DB-BD31-4B8C-83A1-F6EECF244321}">
                <p14:modId xmlns:p14="http://schemas.microsoft.com/office/powerpoint/2010/main" val="323389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29704250"/>
                    </a:ext>
                  </a:extLst>
                </a:gridCol>
                <a:gridCol w="2139696">
                  <a:extLst>
                    <a:ext uri="{9D8B030D-6E8A-4147-A177-3AD203B41FA5}">
                      <a16:colId xmlns:a16="http://schemas.microsoft.com/office/drawing/2014/main" val="732389158"/>
                    </a:ext>
                  </a:extLst>
                </a:gridCol>
                <a:gridCol w="740664">
                  <a:extLst>
                    <a:ext uri="{9D8B030D-6E8A-4147-A177-3AD203B41FA5}">
                      <a16:colId xmlns:a16="http://schemas.microsoft.com/office/drawing/2014/main" val="2747985815"/>
                    </a:ext>
                  </a:extLst>
                </a:gridCol>
                <a:gridCol w="740664">
                  <a:extLst>
                    <a:ext uri="{9D8B030D-6E8A-4147-A177-3AD203B41FA5}">
                      <a16:colId xmlns:a16="http://schemas.microsoft.com/office/drawing/2014/main" val="2641361377"/>
                    </a:ext>
                  </a:extLst>
                </a:gridCol>
                <a:gridCol w="740664">
                  <a:extLst>
                    <a:ext uri="{9D8B030D-6E8A-4147-A177-3AD203B41FA5}">
                      <a16:colId xmlns:a16="http://schemas.microsoft.com/office/drawing/2014/main" val="3416425676"/>
                    </a:ext>
                  </a:extLst>
                </a:gridCol>
                <a:gridCol w="740664">
                  <a:extLst>
                    <a:ext uri="{9D8B030D-6E8A-4147-A177-3AD203B41FA5}">
                      <a16:colId xmlns:a16="http://schemas.microsoft.com/office/drawing/2014/main" val="1436544614"/>
                    </a:ext>
                  </a:extLst>
                </a:gridCol>
                <a:gridCol w="740664">
                  <a:extLst>
                    <a:ext uri="{9D8B030D-6E8A-4147-A177-3AD203B41FA5}">
                      <a16:colId xmlns:a16="http://schemas.microsoft.com/office/drawing/2014/main" val="66979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97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voguespain - 2020-10-31 17:03:44</a:t>
                      </a:r>
                      <a:r>
                        <a:rPr kumimoji="0" lang="en-US" sz="1000" b="0" i="0" u="none" strike="noStrike" kern="1200" cap="none" spc="0" normalizeH="0" baseline="0" noProof="0">
                          <a:ln>
                            <a:noFill/>
                          </a:ln>
                          <a:solidFill>
                            <a:prstClr val="black"/>
                          </a:solidFill>
                          <a:effectLst/>
                          <a:uLnTx/>
                          <a:uFillTx/>
                          <a:latin typeface="+mn-lt"/>
                          <a:ea typeface="+mn-ea"/>
                          <a:cs typeface="+mn-cs"/>
                        </a:rPr>
                        <a:t>
 ✨🔮La magia ni se crea ni se destruye, se transforma. La historia de las brujas desde la Antigüedad hasta ahora… contada por una de ellas✨🔮〰️ Escrito y dirigido por Javier Cortés cortesgraphy
(Falda y camisa, de pacorabanne en mytheresa.com; botas, de versace; collar, de chanelofficial)
▪️Fotografía: cortesgraphy
▪️Estilismo y set design: Isabel Greece isagreece
▪️Protagonizado por Kornelia Korpusinska cymoora
▪️Maquillaje: Goyo Acevedo goyoacevedo narsissist
▪️Peluquería: Olga Holovanova (X Artist) olgaholovanova_
▪️Manicurista: Lucero Hurtado nailslucerito
{Este cuento de una bruja del siglo XXI sigue en el link de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8370640"/>
                  </a:ext>
                </a:extLst>
              </a:tr>
            </a:tbl>
          </a:graphicData>
        </a:graphic>
      </p:graphicFrame>
      <p:sp>
        <p:nvSpPr>
          <p:cNvPr id="4" name="Text Placeholder 3">
            <a:extLst>
              <a:ext uri="{FF2B5EF4-FFF2-40B4-BE49-F238E27FC236}">
                <a16:creationId xmlns:a16="http://schemas.microsoft.com/office/drawing/2014/main" id="{CD780CC1-6C8B-4AAC-BD0A-EA52897477AC}"/>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847920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FD54F-1AEC-46E4-B1CF-6179C652D99F}"/>
              </a:ext>
            </a:extLst>
          </p:cNvPr>
          <p:cNvSpPr>
            <a:spLocks noGrp="1"/>
          </p:cNvSpPr>
          <p:nvPr>
            <p:ph type="title"/>
          </p:nvPr>
        </p:nvSpPr>
        <p:spPr/>
        <p:txBody>
          <a:bodyPr/>
          <a:lstStyle/>
          <a:p>
            <a:r>
              <a:rPr lang="pt-BR"/>
              <a:t>Instagram Posts Table | Revistas ES Instagram - 8 of 19</a:t>
            </a:r>
            <a:endParaRPr lang="en-US"/>
          </a:p>
        </p:txBody>
      </p:sp>
      <p:graphicFrame>
        <p:nvGraphicFramePr>
          <p:cNvPr id="5" name="Table Placeholder 4">
            <a:extLst>
              <a:ext uri="{FF2B5EF4-FFF2-40B4-BE49-F238E27FC236}">
                <a16:creationId xmlns:a16="http://schemas.microsoft.com/office/drawing/2014/main" id="{A4699957-D65A-494E-91AD-5A28C1A0E528}"/>
              </a:ext>
            </a:extLst>
          </p:cNvPr>
          <p:cNvGraphicFramePr>
            <a:graphicFrameLocks noGrp="1"/>
          </p:cNvGraphicFramePr>
          <p:nvPr>
            <p:ph type="tbl" sz="quarter" idx="13"/>
            <p:extLst>
              <p:ext uri="{D42A27DB-BD31-4B8C-83A1-F6EECF244321}">
                <p14:modId xmlns:p14="http://schemas.microsoft.com/office/powerpoint/2010/main" val="23987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2205018"/>
                    </a:ext>
                  </a:extLst>
                </a:gridCol>
                <a:gridCol w="2139696">
                  <a:extLst>
                    <a:ext uri="{9D8B030D-6E8A-4147-A177-3AD203B41FA5}">
                      <a16:colId xmlns:a16="http://schemas.microsoft.com/office/drawing/2014/main" val="3623284446"/>
                    </a:ext>
                  </a:extLst>
                </a:gridCol>
                <a:gridCol w="740664">
                  <a:extLst>
                    <a:ext uri="{9D8B030D-6E8A-4147-A177-3AD203B41FA5}">
                      <a16:colId xmlns:a16="http://schemas.microsoft.com/office/drawing/2014/main" val="1100000143"/>
                    </a:ext>
                  </a:extLst>
                </a:gridCol>
                <a:gridCol w="740664">
                  <a:extLst>
                    <a:ext uri="{9D8B030D-6E8A-4147-A177-3AD203B41FA5}">
                      <a16:colId xmlns:a16="http://schemas.microsoft.com/office/drawing/2014/main" val="3963286234"/>
                    </a:ext>
                  </a:extLst>
                </a:gridCol>
                <a:gridCol w="740664">
                  <a:extLst>
                    <a:ext uri="{9D8B030D-6E8A-4147-A177-3AD203B41FA5}">
                      <a16:colId xmlns:a16="http://schemas.microsoft.com/office/drawing/2014/main" val="157283961"/>
                    </a:ext>
                  </a:extLst>
                </a:gridCol>
                <a:gridCol w="740664">
                  <a:extLst>
                    <a:ext uri="{9D8B030D-6E8A-4147-A177-3AD203B41FA5}">
                      <a16:colId xmlns:a16="http://schemas.microsoft.com/office/drawing/2014/main" val="1474486829"/>
                    </a:ext>
                  </a:extLst>
                </a:gridCol>
                <a:gridCol w="740664">
                  <a:extLst>
                    <a:ext uri="{9D8B030D-6E8A-4147-A177-3AD203B41FA5}">
                      <a16:colId xmlns:a16="http://schemas.microsoft.com/office/drawing/2014/main" val="401403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572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glamourspain - 2020-10-31 16:58:17</a:t>
                      </a:r>
                      <a:r>
                        <a:rPr kumimoji="0" lang="en-US" sz="1000" b="0" i="0" u="none" strike="noStrike" kern="1200" cap="none" spc="0" normalizeH="0" baseline="0" noProof="0">
                          <a:ln>
                            <a:noFill/>
                          </a:ln>
                          <a:solidFill>
                            <a:prstClr val="black"/>
                          </a:solidFill>
                          <a:effectLst/>
                          <a:uLnTx/>
                          <a:uFillTx/>
                          <a:latin typeface="+mn-lt"/>
                          <a:ea typeface="+mn-ea"/>
                          <a:cs typeface="+mn-cs"/>
                        </a:rPr>
                        <a:t>
 Confiesa, amiga, irías directa a por el paragüas 🌂
#GlamourAmaHalloween #GlamourScreamQuiz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502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- 2020-10-31 16:01:44</a:t>
                      </a:r>
                      <a:r>
                        <a:rPr kumimoji="0" lang="es-ES" sz="1000" b="0" i="0" u="none" strike="noStrike" kern="1200" cap="none" spc="0" normalizeH="0" baseline="0" noProof="0">
                          <a:ln>
                            <a:noFill/>
                          </a:ln>
                          <a:solidFill>
                            <a:prstClr val="black"/>
                          </a:solidFill>
                          <a:effectLst/>
                          <a:uLnTx/>
                          <a:uFillTx/>
                          <a:latin typeface="+mn-lt"/>
                          <a:ea typeface="+mn-ea"/>
                          <a:cs typeface="+mn-cs"/>
                        </a:rPr>
                        <a:t>
 Este año será un Halloween diferente, pero ellos se han encargado de que sus pequeños se lo pasen de muerte 😜🎃👻
#Halloween #Familia #Celebrities #Hola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6036550"/>
                  </a:ext>
                </a:extLst>
              </a:tr>
            </a:tbl>
          </a:graphicData>
        </a:graphic>
      </p:graphicFrame>
      <p:sp>
        <p:nvSpPr>
          <p:cNvPr id="4" name="Text Placeholder 3">
            <a:extLst>
              <a:ext uri="{FF2B5EF4-FFF2-40B4-BE49-F238E27FC236}">
                <a16:creationId xmlns:a16="http://schemas.microsoft.com/office/drawing/2014/main" id="{29AC1FA3-6265-4EF9-84EC-97C1D5A4C9D4}"/>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3959179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D0C02-0E89-415E-AD38-1636B2615B28}"/>
              </a:ext>
            </a:extLst>
          </p:cNvPr>
          <p:cNvSpPr>
            <a:spLocks noGrp="1"/>
          </p:cNvSpPr>
          <p:nvPr>
            <p:ph type="title"/>
          </p:nvPr>
        </p:nvSpPr>
        <p:spPr/>
        <p:txBody>
          <a:bodyPr/>
          <a:lstStyle/>
          <a:p>
            <a:r>
              <a:rPr lang="pt-BR"/>
              <a:t>Instagram Posts Table | Revistas ES Instagram - 9 of 19</a:t>
            </a:r>
            <a:endParaRPr lang="en-US"/>
          </a:p>
        </p:txBody>
      </p:sp>
      <p:graphicFrame>
        <p:nvGraphicFramePr>
          <p:cNvPr id="5" name="Table Placeholder 4">
            <a:extLst>
              <a:ext uri="{FF2B5EF4-FFF2-40B4-BE49-F238E27FC236}">
                <a16:creationId xmlns:a16="http://schemas.microsoft.com/office/drawing/2014/main" id="{AF7A8966-A3F3-4BEF-AF1A-475736AF771E}"/>
              </a:ext>
            </a:extLst>
          </p:cNvPr>
          <p:cNvGraphicFramePr>
            <a:graphicFrameLocks noGrp="1"/>
          </p:cNvGraphicFramePr>
          <p:nvPr>
            <p:ph type="tbl" sz="quarter" idx="13"/>
            <p:extLst>
              <p:ext uri="{D42A27DB-BD31-4B8C-83A1-F6EECF244321}">
                <p14:modId xmlns:p14="http://schemas.microsoft.com/office/powerpoint/2010/main" val="318689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48421"/>
                    </a:ext>
                  </a:extLst>
                </a:gridCol>
                <a:gridCol w="2139696">
                  <a:extLst>
                    <a:ext uri="{9D8B030D-6E8A-4147-A177-3AD203B41FA5}">
                      <a16:colId xmlns:a16="http://schemas.microsoft.com/office/drawing/2014/main" val="1088548911"/>
                    </a:ext>
                  </a:extLst>
                </a:gridCol>
                <a:gridCol w="740664">
                  <a:extLst>
                    <a:ext uri="{9D8B030D-6E8A-4147-A177-3AD203B41FA5}">
                      <a16:colId xmlns:a16="http://schemas.microsoft.com/office/drawing/2014/main" val="1979508954"/>
                    </a:ext>
                  </a:extLst>
                </a:gridCol>
                <a:gridCol w="740664">
                  <a:extLst>
                    <a:ext uri="{9D8B030D-6E8A-4147-A177-3AD203B41FA5}">
                      <a16:colId xmlns:a16="http://schemas.microsoft.com/office/drawing/2014/main" val="723447403"/>
                    </a:ext>
                  </a:extLst>
                </a:gridCol>
                <a:gridCol w="740664">
                  <a:extLst>
                    <a:ext uri="{9D8B030D-6E8A-4147-A177-3AD203B41FA5}">
                      <a16:colId xmlns:a16="http://schemas.microsoft.com/office/drawing/2014/main" val="1008573603"/>
                    </a:ext>
                  </a:extLst>
                </a:gridCol>
                <a:gridCol w="740664">
                  <a:extLst>
                    <a:ext uri="{9D8B030D-6E8A-4147-A177-3AD203B41FA5}">
                      <a16:colId xmlns:a16="http://schemas.microsoft.com/office/drawing/2014/main" val="2564070380"/>
                    </a:ext>
                  </a:extLst>
                </a:gridCol>
                <a:gridCol w="740664">
                  <a:extLst>
                    <a:ext uri="{9D8B030D-6E8A-4147-A177-3AD203B41FA5}">
                      <a16:colId xmlns:a16="http://schemas.microsoft.com/office/drawing/2014/main" val="398400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908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voguespain - 2020-10-31 15:05:32</a:t>
                      </a:r>
                      <a:r>
                        <a:rPr kumimoji="0" lang="en-US" sz="1000" b="0" i="0" u="none" strike="noStrike" kern="1200" cap="none" spc="0" normalizeH="0" baseline="0" noProof="0">
                          <a:ln>
                            <a:noFill/>
                          </a:ln>
                          <a:solidFill>
                            <a:prstClr val="black"/>
                          </a:solidFill>
                          <a:effectLst/>
                          <a:uLnTx/>
                          <a:uFillTx/>
                          <a:latin typeface="+mn-lt"/>
                          <a:ea typeface="+mn-ea"/>
                          <a:cs typeface="+mn-cs"/>
                        </a:rPr>
                        <a:t>
 ✨🔮La magia ni se crea ni se destruye, se transforma. La historia de las brujas desde la Antigüedad hasta ahora… contada por una de ellas✨🔮〰️ Escrito y dirigido por Javier Cortés cortesgraphy
(Falda y jersey, de gucci en mytheresa.com. Zapatos, de prada) 
▪️Fotografía: cortesgraphy
▪️Estilismo y set design: Isabel Greece isagreece
▪️Protagonizado por Kornelia Korpusinska cymoora
▪️Maquillaje: Goyo Acevedo goyoacevedo narsissist
▪️Peluquería: Olga Holovanova (X Artist) olgaholovanova_
▪️Manicurista: Lucero Hurtado nailslucerito
{Este cuento de una bruja del siglo XXI sigue en el link de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7746614"/>
                  </a:ext>
                </a:extLst>
              </a:tr>
            </a:tbl>
          </a:graphicData>
        </a:graphic>
      </p:graphicFrame>
      <p:sp>
        <p:nvSpPr>
          <p:cNvPr id="4" name="Text Placeholder 3">
            <a:extLst>
              <a:ext uri="{FF2B5EF4-FFF2-40B4-BE49-F238E27FC236}">
                <a16:creationId xmlns:a16="http://schemas.microsoft.com/office/drawing/2014/main" id="{1B125F2F-6BD7-43E5-87D5-7824E07144AC}"/>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4203979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4169-095F-4446-8B67-FA0BFB1E99CC}"/>
              </a:ext>
            </a:extLst>
          </p:cNvPr>
          <p:cNvSpPr>
            <a:spLocks noGrp="1"/>
          </p:cNvSpPr>
          <p:nvPr>
            <p:ph type="title"/>
          </p:nvPr>
        </p:nvSpPr>
        <p:spPr/>
        <p:txBody>
          <a:bodyPr/>
          <a:lstStyle/>
          <a:p>
            <a:r>
              <a:rPr lang="pt-BR"/>
              <a:t>Instagram Posts Table | Revistas ES Instagram - 10 of 19</a:t>
            </a:r>
            <a:endParaRPr lang="en-US"/>
          </a:p>
        </p:txBody>
      </p:sp>
      <p:graphicFrame>
        <p:nvGraphicFramePr>
          <p:cNvPr id="5" name="Table Placeholder 4">
            <a:extLst>
              <a:ext uri="{FF2B5EF4-FFF2-40B4-BE49-F238E27FC236}">
                <a16:creationId xmlns:a16="http://schemas.microsoft.com/office/drawing/2014/main" id="{0AEFC637-A949-4F75-B32D-DD2C3A28BCB6}"/>
              </a:ext>
            </a:extLst>
          </p:cNvPr>
          <p:cNvGraphicFramePr>
            <a:graphicFrameLocks noGrp="1"/>
          </p:cNvGraphicFramePr>
          <p:nvPr>
            <p:ph type="tbl" sz="quarter" idx="13"/>
            <p:extLst>
              <p:ext uri="{D42A27DB-BD31-4B8C-83A1-F6EECF244321}">
                <p14:modId xmlns:p14="http://schemas.microsoft.com/office/powerpoint/2010/main" val="41527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07526172"/>
                    </a:ext>
                  </a:extLst>
                </a:gridCol>
                <a:gridCol w="2139696">
                  <a:extLst>
                    <a:ext uri="{9D8B030D-6E8A-4147-A177-3AD203B41FA5}">
                      <a16:colId xmlns:a16="http://schemas.microsoft.com/office/drawing/2014/main" val="1410098969"/>
                    </a:ext>
                  </a:extLst>
                </a:gridCol>
                <a:gridCol w="740664">
                  <a:extLst>
                    <a:ext uri="{9D8B030D-6E8A-4147-A177-3AD203B41FA5}">
                      <a16:colId xmlns:a16="http://schemas.microsoft.com/office/drawing/2014/main" val="615304289"/>
                    </a:ext>
                  </a:extLst>
                </a:gridCol>
                <a:gridCol w="740664">
                  <a:extLst>
                    <a:ext uri="{9D8B030D-6E8A-4147-A177-3AD203B41FA5}">
                      <a16:colId xmlns:a16="http://schemas.microsoft.com/office/drawing/2014/main" val="625137473"/>
                    </a:ext>
                  </a:extLst>
                </a:gridCol>
                <a:gridCol w="740664">
                  <a:extLst>
                    <a:ext uri="{9D8B030D-6E8A-4147-A177-3AD203B41FA5}">
                      <a16:colId xmlns:a16="http://schemas.microsoft.com/office/drawing/2014/main" val="3144831203"/>
                    </a:ext>
                  </a:extLst>
                </a:gridCol>
                <a:gridCol w="740664">
                  <a:extLst>
                    <a:ext uri="{9D8B030D-6E8A-4147-A177-3AD203B41FA5}">
                      <a16:colId xmlns:a16="http://schemas.microsoft.com/office/drawing/2014/main" val="534649683"/>
                    </a:ext>
                  </a:extLst>
                </a:gridCol>
                <a:gridCol w="740664">
                  <a:extLst>
                    <a:ext uri="{9D8B030D-6E8A-4147-A177-3AD203B41FA5}">
                      <a16:colId xmlns:a16="http://schemas.microsoft.com/office/drawing/2014/main" val="377922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58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voguespain - 2020-10-31 13:06:15</a:t>
                      </a:r>
                      <a:r>
                        <a:rPr kumimoji="0" lang="en-US" sz="1000" b="0" i="0" u="none" strike="noStrike" kern="1200" cap="none" spc="0" normalizeH="0" baseline="0" noProof="0">
                          <a:ln>
                            <a:noFill/>
                          </a:ln>
                          <a:solidFill>
                            <a:prstClr val="black"/>
                          </a:solidFill>
                          <a:effectLst/>
                          <a:uLnTx/>
                          <a:uFillTx/>
                          <a:latin typeface="+mn-lt"/>
                          <a:ea typeface="+mn-ea"/>
                          <a:cs typeface="+mn-cs"/>
                        </a:rPr>
                        <a:t>
 ✨🔮La magia ni se crea ni se destruye, se transforma. La historia de las brujas desde la Antigüedad hasta ahora… contada por una de ellas🔮✨〰️Escrito y dirigido por Javier Cortés cortesgraphy
(Cardigan, vestido y collar, de miumiu; botas, de mango; candelabros y jarrones, de zarahome; vela central, de gucci; velas laterales, de cocolmadrid; flores, de florealeshop; jabón, de gonzalezygonzalezstore; mantel, de realfabrica; platos, de pequena_inglaterra_madrid)
▪️Fotografía: cortesgraphy
▪️Estilismo y set design: Isabel Greece isagreece
▪️Protagonizado por Kornelia Korpusinska cymoora
▪️Maquillaje: Goyo Acevedo goyoacevedo narsissist
▪️Peluquería: Olga Holovanova (X Artist) olgaholovanova_
▪️Manicurista: Lucero Hurtado nailslucerito
{Este cuento de una bruja del siglo XXI sigue en el link de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4463617"/>
                  </a:ext>
                </a:extLst>
              </a:tr>
            </a:tbl>
          </a:graphicData>
        </a:graphic>
      </p:graphicFrame>
      <p:sp>
        <p:nvSpPr>
          <p:cNvPr id="4" name="Text Placeholder 3">
            <a:extLst>
              <a:ext uri="{FF2B5EF4-FFF2-40B4-BE49-F238E27FC236}">
                <a16:creationId xmlns:a16="http://schemas.microsoft.com/office/drawing/2014/main" id="{E8724D97-8D58-4BE4-B311-45F17E620FB1}"/>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779766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4DE1F-B1F3-4264-84FD-773428DB251D}"/>
              </a:ext>
            </a:extLst>
          </p:cNvPr>
          <p:cNvSpPr>
            <a:spLocks noGrp="1"/>
          </p:cNvSpPr>
          <p:nvPr>
            <p:ph type="title"/>
          </p:nvPr>
        </p:nvSpPr>
        <p:spPr/>
        <p:txBody>
          <a:bodyPr/>
          <a:lstStyle/>
          <a:p>
            <a:r>
              <a:rPr lang="pt-BR"/>
              <a:t>Instagram Posts Table | Revistas ES Instagram - 11 of 19</a:t>
            </a:r>
            <a:endParaRPr lang="en-US"/>
          </a:p>
        </p:txBody>
      </p:sp>
      <p:graphicFrame>
        <p:nvGraphicFramePr>
          <p:cNvPr id="5" name="Table Placeholder 4">
            <a:extLst>
              <a:ext uri="{FF2B5EF4-FFF2-40B4-BE49-F238E27FC236}">
                <a16:creationId xmlns:a16="http://schemas.microsoft.com/office/drawing/2014/main" id="{C3C09C88-6680-4560-8119-667848CEEF2B}"/>
              </a:ext>
            </a:extLst>
          </p:cNvPr>
          <p:cNvGraphicFramePr>
            <a:graphicFrameLocks noGrp="1"/>
          </p:cNvGraphicFramePr>
          <p:nvPr>
            <p:ph type="tbl" sz="quarter" idx="13"/>
            <p:extLst>
              <p:ext uri="{D42A27DB-BD31-4B8C-83A1-F6EECF244321}">
                <p14:modId xmlns:p14="http://schemas.microsoft.com/office/powerpoint/2010/main" val="1751977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59625065"/>
                    </a:ext>
                  </a:extLst>
                </a:gridCol>
                <a:gridCol w="2139696">
                  <a:extLst>
                    <a:ext uri="{9D8B030D-6E8A-4147-A177-3AD203B41FA5}">
                      <a16:colId xmlns:a16="http://schemas.microsoft.com/office/drawing/2014/main" val="507485888"/>
                    </a:ext>
                  </a:extLst>
                </a:gridCol>
                <a:gridCol w="740664">
                  <a:extLst>
                    <a:ext uri="{9D8B030D-6E8A-4147-A177-3AD203B41FA5}">
                      <a16:colId xmlns:a16="http://schemas.microsoft.com/office/drawing/2014/main" val="43452613"/>
                    </a:ext>
                  </a:extLst>
                </a:gridCol>
                <a:gridCol w="740664">
                  <a:extLst>
                    <a:ext uri="{9D8B030D-6E8A-4147-A177-3AD203B41FA5}">
                      <a16:colId xmlns:a16="http://schemas.microsoft.com/office/drawing/2014/main" val="4113590183"/>
                    </a:ext>
                  </a:extLst>
                </a:gridCol>
                <a:gridCol w="740664">
                  <a:extLst>
                    <a:ext uri="{9D8B030D-6E8A-4147-A177-3AD203B41FA5}">
                      <a16:colId xmlns:a16="http://schemas.microsoft.com/office/drawing/2014/main" val="104791089"/>
                    </a:ext>
                  </a:extLst>
                </a:gridCol>
                <a:gridCol w="740664">
                  <a:extLst>
                    <a:ext uri="{9D8B030D-6E8A-4147-A177-3AD203B41FA5}">
                      <a16:colId xmlns:a16="http://schemas.microsoft.com/office/drawing/2014/main" val="2643705943"/>
                    </a:ext>
                  </a:extLst>
                </a:gridCol>
                <a:gridCol w="740664">
                  <a:extLst>
                    <a:ext uri="{9D8B030D-6E8A-4147-A177-3AD203B41FA5}">
                      <a16:colId xmlns:a16="http://schemas.microsoft.com/office/drawing/2014/main" val="413829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345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- 2020-10-31 13:02:49</a:t>
                      </a:r>
                      <a:r>
                        <a:rPr kumimoji="0" lang="en-US" sz="1000" b="0" i="0" u="none" strike="noStrike" kern="1200" cap="none" spc="0" normalizeH="0" baseline="0" noProof="0">
                          <a:ln>
                            <a:noFill/>
                          </a:ln>
                          <a:solidFill>
                            <a:prstClr val="black"/>
                          </a:solidFill>
                          <a:effectLst/>
                          <a:uLnTx/>
                          <a:uFillTx/>
                          <a:latin typeface="+mn-lt"/>
                          <a:ea typeface="+mn-ea"/>
                          <a:cs typeface="+mn-cs"/>
                        </a:rPr>
                        <a:t>
 Con este precioso vídeo, el pequeño Tomi, mariagdejaime y tomasparamo nos desvelan con muchísima ilusión que esperan🤰🏻♥️ una niña. Y se llamará... ¡descúbrelo al final del vídeo! 
#MariaGdeJaime #TomasParamo #Embarazo #Niña #Tomi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7918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glamourspain - 2020-10-31 10:46:07</a:t>
                      </a:r>
                      <a:r>
                        <a:rPr kumimoji="0" lang="en-US" sz="1000" b="0" i="0" u="none" strike="noStrike" kern="1200" cap="none" spc="0" normalizeH="0" baseline="0" noProof="0">
                          <a:ln>
                            <a:noFill/>
                          </a:ln>
                          <a:solidFill>
                            <a:prstClr val="black"/>
                          </a:solidFill>
                          <a:effectLst/>
                          <a:uLnTx/>
                          <a:uFillTx/>
                          <a:latin typeface="+mn-lt"/>
                          <a:ea typeface="+mn-ea"/>
                          <a:cs typeface="+mn-cs"/>
                        </a:rPr>
                        <a:t>
 Si fueras una bruja, ¿cuál sería tu mascota? Nosotras hoy estamos muy de 4 🐀 (risa maléfica🧙🏻‍♀️)
#GlamourAmaHalloween #GlamourScreamQuiz
🎃 Creatividad: _m_a_r_l_s_.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4648499"/>
                  </a:ext>
                </a:extLst>
              </a:tr>
            </a:tbl>
          </a:graphicData>
        </a:graphic>
      </p:graphicFrame>
      <p:sp>
        <p:nvSpPr>
          <p:cNvPr id="4" name="Text Placeholder 3">
            <a:extLst>
              <a:ext uri="{FF2B5EF4-FFF2-40B4-BE49-F238E27FC236}">
                <a16:creationId xmlns:a16="http://schemas.microsoft.com/office/drawing/2014/main" id="{DA2F0860-DE7F-4B37-89A4-F5EE3523FA18}"/>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6077049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A235-37F9-4A68-AFD3-D993AB2F8E85}"/>
              </a:ext>
            </a:extLst>
          </p:cNvPr>
          <p:cNvSpPr>
            <a:spLocks noGrp="1"/>
          </p:cNvSpPr>
          <p:nvPr>
            <p:ph type="title"/>
          </p:nvPr>
        </p:nvSpPr>
        <p:spPr/>
        <p:txBody>
          <a:bodyPr/>
          <a:lstStyle/>
          <a:p>
            <a:r>
              <a:rPr lang="pt-BR"/>
              <a:t>Instagram Posts Table | Revistas ES Instagram - 12 of 19</a:t>
            </a:r>
            <a:endParaRPr lang="en-US"/>
          </a:p>
        </p:txBody>
      </p:sp>
      <p:graphicFrame>
        <p:nvGraphicFramePr>
          <p:cNvPr id="5" name="Table Placeholder 4">
            <a:extLst>
              <a:ext uri="{FF2B5EF4-FFF2-40B4-BE49-F238E27FC236}">
                <a16:creationId xmlns:a16="http://schemas.microsoft.com/office/drawing/2014/main" id="{776A99DA-14A5-4D80-A20D-D2389CE51FDC}"/>
              </a:ext>
            </a:extLst>
          </p:cNvPr>
          <p:cNvGraphicFramePr>
            <a:graphicFrameLocks noGrp="1"/>
          </p:cNvGraphicFramePr>
          <p:nvPr>
            <p:ph type="tbl" sz="quarter" idx="13"/>
            <p:extLst>
              <p:ext uri="{D42A27DB-BD31-4B8C-83A1-F6EECF244321}">
                <p14:modId xmlns:p14="http://schemas.microsoft.com/office/powerpoint/2010/main" val="3005835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04231348"/>
                    </a:ext>
                  </a:extLst>
                </a:gridCol>
                <a:gridCol w="2139696">
                  <a:extLst>
                    <a:ext uri="{9D8B030D-6E8A-4147-A177-3AD203B41FA5}">
                      <a16:colId xmlns:a16="http://schemas.microsoft.com/office/drawing/2014/main" val="984719204"/>
                    </a:ext>
                  </a:extLst>
                </a:gridCol>
                <a:gridCol w="740664">
                  <a:extLst>
                    <a:ext uri="{9D8B030D-6E8A-4147-A177-3AD203B41FA5}">
                      <a16:colId xmlns:a16="http://schemas.microsoft.com/office/drawing/2014/main" val="2343718695"/>
                    </a:ext>
                  </a:extLst>
                </a:gridCol>
                <a:gridCol w="740664">
                  <a:extLst>
                    <a:ext uri="{9D8B030D-6E8A-4147-A177-3AD203B41FA5}">
                      <a16:colId xmlns:a16="http://schemas.microsoft.com/office/drawing/2014/main" val="3977064655"/>
                    </a:ext>
                  </a:extLst>
                </a:gridCol>
                <a:gridCol w="740664">
                  <a:extLst>
                    <a:ext uri="{9D8B030D-6E8A-4147-A177-3AD203B41FA5}">
                      <a16:colId xmlns:a16="http://schemas.microsoft.com/office/drawing/2014/main" val="532344449"/>
                    </a:ext>
                  </a:extLst>
                </a:gridCol>
                <a:gridCol w="740664">
                  <a:extLst>
                    <a:ext uri="{9D8B030D-6E8A-4147-A177-3AD203B41FA5}">
                      <a16:colId xmlns:a16="http://schemas.microsoft.com/office/drawing/2014/main" val="3351022795"/>
                    </a:ext>
                  </a:extLst>
                </a:gridCol>
                <a:gridCol w="740664">
                  <a:extLst>
                    <a:ext uri="{9D8B030D-6E8A-4147-A177-3AD203B41FA5}">
                      <a16:colId xmlns:a16="http://schemas.microsoft.com/office/drawing/2014/main" val="114971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341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voguespain - 2020-10-31 10:36:06</a:t>
                      </a:r>
                      <a:r>
                        <a:rPr kumimoji="0" lang="en-US" sz="1000" b="0" i="0" u="none" strike="noStrike" kern="1200" cap="none" spc="0" normalizeH="0" baseline="0" noProof="0">
                          <a:ln>
                            <a:noFill/>
                          </a:ln>
                          <a:solidFill>
                            <a:prstClr val="black"/>
                          </a:solidFill>
                          <a:effectLst/>
                          <a:uLnTx/>
                          <a:uFillTx/>
                          <a:latin typeface="+mn-lt"/>
                          <a:ea typeface="+mn-ea"/>
                          <a:cs typeface="+mn-cs"/>
                        </a:rPr>
                        <a:t>
 ✨🔮La magia ni se crea ni se destruye, se transforma. La historia de las brujas desde la Antigüedad hasta ahora… contada por una de ellas✨🔮〰️ Escrito y dirigido por Javier Cortés cortesgraphy
(Abrigo, de sakspotts; zapatos, de celine; bolso, de rogervivier; guantes, de andotherstories; flores, de florealeshop; jarrón y lámpara redonda, de zarahome, y cojines, de gucci)
▪️Fotografía: cortesgraphy
▪️Estilismo y set design: Isabel Greece isagreece
▪️Protagonizado por Kornelia Korpusinska cymoora
▪️Maquillaje: Goyo Acevedo goyoacevedo narsissist 
▪️Peluquería: Olga Holovanova (X Artist) olgaholovanova_
▪️Manicurista: Lucero Hurtado nailslucerito
{Este cuento de una bruja del siglo XXI sigue en el link de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9507980"/>
                  </a:ext>
                </a:extLst>
              </a:tr>
            </a:tbl>
          </a:graphicData>
        </a:graphic>
      </p:graphicFrame>
      <p:sp>
        <p:nvSpPr>
          <p:cNvPr id="4" name="Text Placeholder 3">
            <a:extLst>
              <a:ext uri="{FF2B5EF4-FFF2-40B4-BE49-F238E27FC236}">
                <a16:creationId xmlns:a16="http://schemas.microsoft.com/office/drawing/2014/main" id="{4D63FA42-80DE-4DF7-BA59-DB381B08F1D2}"/>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402151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27CFB-4D55-4822-BE0A-9FF5AE8BBED0}"/>
              </a:ext>
            </a:extLst>
          </p:cNvPr>
          <p:cNvSpPr>
            <a:spLocks noGrp="1"/>
          </p:cNvSpPr>
          <p:nvPr>
            <p:ph type="title"/>
          </p:nvPr>
        </p:nvSpPr>
        <p:spPr/>
        <p:txBody>
          <a:bodyPr/>
          <a:lstStyle/>
          <a:p>
            <a:r>
              <a:rPr lang="pt-BR"/>
              <a:t>Instagram Posts Table | Revistas ES Instagram - 13 of 19</a:t>
            </a:r>
            <a:endParaRPr lang="en-US"/>
          </a:p>
        </p:txBody>
      </p:sp>
      <p:graphicFrame>
        <p:nvGraphicFramePr>
          <p:cNvPr id="5" name="Table Placeholder 4">
            <a:extLst>
              <a:ext uri="{FF2B5EF4-FFF2-40B4-BE49-F238E27FC236}">
                <a16:creationId xmlns:a16="http://schemas.microsoft.com/office/drawing/2014/main" id="{6DACEFF3-F6A3-4541-9060-F9ED2CFC94A6}"/>
              </a:ext>
            </a:extLst>
          </p:cNvPr>
          <p:cNvGraphicFramePr>
            <a:graphicFrameLocks noGrp="1"/>
          </p:cNvGraphicFramePr>
          <p:nvPr>
            <p:ph type="tbl" sz="quarter" idx="13"/>
            <p:extLst>
              <p:ext uri="{D42A27DB-BD31-4B8C-83A1-F6EECF244321}">
                <p14:modId xmlns:p14="http://schemas.microsoft.com/office/powerpoint/2010/main" val="264743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78530480"/>
                    </a:ext>
                  </a:extLst>
                </a:gridCol>
                <a:gridCol w="2139696">
                  <a:extLst>
                    <a:ext uri="{9D8B030D-6E8A-4147-A177-3AD203B41FA5}">
                      <a16:colId xmlns:a16="http://schemas.microsoft.com/office/drawing/2014/main" val="2531472212"/>
                    </a:ext>
                  </a:extLst>
                </a:gridCol>
                <a:gridCol w="740664">
                  <a:extLst>
                    <a:ext uri="{9D8B030D-6E8A-4147-A177-3AD203B41FA5}">
                      <a16:colId xmlns:a16="http://schemas.microsoft.com/office/drawing/2014/main" val="2803479563"/>
                    </a:ext>
                  </a:extLst>
                </a:gridCol>
                <a:gridCol w="740664">
                  <a:extLst>
                    <a:ext uri="{9D8B030D-6E8A-4147-A177-3AD203B41FA5}">
                      <a16:colId xmlns:a16="http://schemas.microsoft.com/office/drawing/2014/main" val="3245560031"/>
                    </a:ext>
                  </a:extLst>
                </a:gridCol>
                <a:gridCol w="740664">
                  <a:extLst>
                    <a:ext uri="{9D8B030D-6E8A-4147-A177-3AD203B41FA5}">
                      <a16:colId xmlns:a16="http://schemas.microsoft.com/office/drawing/2014/main" val="459616883"/>
                    </a:ext>
                  </a:extLst>
                </a:gridCol>
                <a:gridCol w="740664">
                  <a:extLst>
                    <a:ext uri="{9D8B030D-6E8A-4147-A177-3AD203B41FA5}">
                      <a16:colId xmlns:a16="http://schemas.microsoft.com/office/drawing/2014/main" val="1486886700"/>
                    </a:ext>
                  </a:extLst>
                </a:gridCol>
                <a:gridCol w="740664">
                  <a:extLst>
                    <a:ext uri="{9D8B030D-6E8A-4147-A177-3AD203B41FA5}">
                      <a16:colId xmlns:a16="http://schemas.microsoft.com/office/drawing/2014/main" val="147860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87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- 2020-10-31 10:29:43</a:t>
                      </a:r>
                      <a:r>
                        <a:rPr kumimoji="0" lang="es-ES" sz="1000" b="0" i="0" u="none" strike="noStrike" kern="1200" cap="none" spc="0" normalizeH="0" baseline="0" noProof="0">
                          <a:ln>
                            <a:noFill/>
                          </a:ln>
                          <a:solidFill>
                            <a:prstClr val="black"/>
                          </a:solidFill>
                          <a:effectLst/>
                          <a:uLnTx/>
                          <a:uFillTx/>
                          <a:latin typeface="+mn-lt"/>
                          <a:ea typeface="+mn-ea"/>
                          <a:cs typeface="+mn-cs"/>
                        </a:rPr>
                        <a:t>
 Sean Connery ha muerto a los 90 años🖤
El gigante escocés fue el primer y, para muchos, mejor James Bond. Pero no fue su único papel icónico. Hijo de un camionero y una limpiadora, para un chico pobre de Edimburgo era impensable acabar ganando un Oscar (en 1988, por Los intocables de Elliot Ness, de Brian De Palma) o siendo nombrado Caballero del Imperio Británico por la reina Isabel II en 2000.
El agente 007 lo lanzó al estrellato en los 60. Después, llegarían trabajos con Alfred Hitchcock (Marnie la ladrona), Sidney Lumet (Asesinato en el Orient Express) o John Huston (El hombre que pudo reinar). En los 80, llegaría otro de sus roles más inolvidables, el Guillermo de Baskerville de El nombre de la rosa, y aún uno más: Henry Jones Sr., como padre de Harrison Ford en Indiana Jones y la última cruzada. En los 90 dio la réplica al histriónico Nicholas Cage y a Ed Harris en La Roca y a una magnética Catherine Zeta-Jones en La trampa.
Se retiró a principios de la déc...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8547633"/>
                  </a:ext>
                </a:extLst>
              </a:tr>
            </a:tbl>
          </a:graphicData>
        </a:graphic>
      </p:graphicFrame>
      <p:sp>
        <p:nvSpPr>
          <p:cNvPr id="4" name="Text Placeholder 3">
            <a:extLst>
              <a:ext uri="{FF2B5EF4-FFF2-40B4-BE49-F238E27FC236}">
                <a16:creationId xmlns:a16="http://schemas.microsoft.com/office/drawing/2014/main" id="{5A3E8BAC-1D66-476B-9EA8-9A2B09D0F81B}"/>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868994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11AC-F34E-4033-9032-9535D1ED1AC6}"/>
              </a:ext>
            </a:extLst>
          </p:cNvPr>
          <p:cNvSpPr>
            <a:spLocks noGrp="1"/>
          </p:cNvSpPr>
          <p:nvPr>
            <p:ph type="title"/>
          </p:nvPr>
        </p:nvSpPr>
        <p:spPr/>
        <p:txBody>
          <a:bodyPr/>
          <a:lstStyle/>
          <a:p>
            <a:r>
              <a:rPr lang="pt-BR"/>
              <a:t>Instagram Posts Table | Revistas ES Instagram - 14 of 19</a:t>
            </a:r>
            <a:endParaRPr lang="en-US"/>
          </a:p>
        </p:txBody>
      </p:sp>
      <p:graphicFrame>
        <p:nvGraphicFramePr>
          <p:cNvPr id="5" name="Table Placeholder 4">
            <a:extLst>
              <a:ext uri="{FF2B5EF4-FFF2-40B4-BE49-F238E27FC236}">
                <a16:creationId xmlns:a16="http://schemas.microsoft.com/office/drawing/2014/main" id="{6956F488-1503-4F5A-8E22-39249E9F81A6}"/>
              </a:ext>
            </a:extLst>
          </p:cNvPr>
          <p:cNvGraphicFramePr>
            <a:graphicFrameLocks noGrp="1"/>
          </p:cNvGraphicFramePr>
          <p:nvPr>
            <p:ph type="tbl" sz="quarter" idx="13"/>
            <p:extLst>
              <p:ext uri="{D42A27DB-BD31-4B8C-83A1-F6EECF244321}">
                <p14:modId xmlns:p14="http://schemas.microsoft.com/office/powerpoint/2010/main" val="157042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46253477"/>
                    </a:ext>
                  </a:extLst>
                </a:gridCol>
                <a:gridCol w="2139696">
                  <a:extLst>
                    <a:ext uri="{9D8B030D-6E8A-4147-A177-3AD203B41FA5}">
                      <a16:colId xmlns:a16="http://schemas.microsoft.com/office/drawing/2014/main" val="242742147"/>
                    </a:ext>
                  </a:extLst>
                </a:gridCol>
                <a:gridCol w="740664">
                  <a:extLst>
                    <a:ext uri="{9D8B030D-6E8A-4147-A177-3AD203B41FA5}">
                      <a16:colId xmlns:a16="http://schemas.microsoft.com/office/drawing/2014/main" val="1047023774"/>
                    </a:ext>
                  </a:extLst>
                </a:gridCol>
                <a:gridCol w="740664">
                  <a:extLst>
                    <a:ext uri="{9D8B030D-6E8A-4147-A177-3AD203B41FA5}">
                      <a16:colId xmlns:a16="http://schemas.microsoft.com/office/drawing/2014/main" val="3455614441"/>
                    </a:ext>
                  </a:extLst>
                </a:gridCol>
                <a:gridCol w="740664">
                  <a:extLst>
                    <a:ext uri="{9D8B030D-6E8A-4147-A177-3AD203B41FA5}">
                      <a16:colId xmlns:a16="http://schemas.microsoft.com/office/drawing/2014/main" val="1853765225"/>
                    </a:ext>
                  </a:extLst>
                </a:gridCol>
                <a:gridCol w="740664">
                  <a:extLst>
                    <a:ext uri="{9D8B030D-6E8A-4147-A177-3AD203B41FA5}">
                      <a16:colId xmlns:a16="http://schemas.microsoft.com/office/drawing/2014/main" val="2604733057"/>
                    </a:ext>
                  </a:extLst>
                </a:gridCol>
                <a:gridCol w="740664">
                  <a:extLst>
                    <a:ext uri="{9D8B030D-6E8A-4147-A177-3AD203B41FA5}">
                      <a16:colId xmlns:a16="http://schemas.microsoft.com/office/drawing/2014/main" val="55886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865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- 2020-10-31 09:59:30</a:t>
                      </a:r>
                      <a:r>
                        <a:rPr kumimoji="0" lang="es-ES" sz="1000" b="0" i="0" u="none" strike="noStrike" kern="1200" cap="none" spc="0" normalizeH="0" baseline="0" noProof="0">
                          <a:ln>
                            <a:noFill/>
                          </a:ln>
                          <a:solidFill>
                            <a:prstClr val="black"/>
                          </a:solidFill>
                          <a:effectLst/>
                          <a:uLnTx/>
                          <a:uFillTx/>
                          <a:latin typeface="+mn-lt"/>
                          <a:ea typeface="+mn-ea"/>
                          <a:cs typeface="+mn-cs"/>
                        </a:rPr>
                        <a:t>
 Fallece Sean Connery a los 90 años. El mundo del cine despide a una de sus grandes leyendas y se lleva parte de nuestro corazón junto a él. 💔
#SeanConnery #Actor #Cine #HOLA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345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glamourspain - 2020-10-31 07:22:39</a:t>
                      </a:r>
                      <a:r>
                        <a:rPr kumimoji="0" lang="en-US" sz="1000" b="0" i="0" u="none" strike="noStrike" kern="1200" cap="none" spc="0" normalizeH="0" baseline="0" noProof="0">
                          <a:ln>
                            <a:noFill/>
                          </a:ln>
                          <a:solidFill>
                            <a:prstClr val="black"/>
                          </a:solidFill>
                          <a:effectLst/>
                          <a:uLnTx/>
                          <a:uFillTx/>
                          <a:latin typeface="+mn-lt"/>
                          <a:ea typeface="+mn-ea"/>
                          <a:cs typeface="+mn-cs"/>
                        </a:rPr>
                        <a:t>
 ¿Que tus amigas lleguen puntuales o tener (por fin) una conversación con tu perro? 🤔 ¡Difícil elección! ¿Tú a quién hechizarías? 🧙🏻‍♀️
#GlamourAmaHalloween #GlamourScreamQuiz
🎃 Creatividad: _m_a_r_l_s_.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8036810"/>
                  </a:ext>
                </a:extLst>
              </a:tr>
            </a:tbl>
          </a:graphicData>
        </a:graphic>
      </p:graphicFrame>
      <p:sp>
        <p:nvSpPr>
          <p:cNvPr id="4" name="Text Placeholder 3">
            <a:extLst>
              <a:ext uri="{FF2B5EF4-FFF2-40B4-BE49-F238E27FC236}">
                <a16:creationId xmlns:a16="http://schemas.microsoft.com/office/drawing/2014/main" id="{E0570C86-7CC1-4388-973C-D5F99DA40243}"/>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49237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AFB4B-1685-4D6D-AF87-F69023D1B71F}"/>
              </a:ext>
            </a:extLst>
          </p:cNvPr>
          <p:cNvSpPr>
            <a:spLocks noGrp="1"/>
          </p:cNvSpPr>
          <p:nvPr>
            <p:ph type="title"/>
          </p:nvPr>
        </p:nvSpPr>
        <p:spPr/>
        <p:txBody>
          <a:bodyPr/>
          <a:lstStyle/>
          <a:p>
            <a:r>
              <a:rPr lang="pt-BR"/>
              <a:t>Instagram Posts Table | Revistas ES Instagram - 15 of 19</a:t>
            </a:r>
            <a:endParaRPr lang="en-US"/>
          </a:p>
        </p:txBody>
      </p:sp>
      <p:graphicFrame>
        <p:nvGraphicFramePr>
          <p:cNvPr id="5" name="Table Placeholder 4">
            <a:extLst>
              <a:ext uri="{FF2B5EF4-FFF2-40B4-BE49-F238E27FC236}">
                <a16:creationId xmlns:a16="http://schemas.microsoft.com/office/drawing/2014/main" id="{AB86DC26-A494-4524-81F5-004B10772327}"/>
              </a:ext>
            </a:extLst>
          </p:cNvPr>
          <p:cNvGraphicFramePr>
            <a:graphicFrameLocks noGrp="1"/>
          </p:cNvGraphicFramePr>
          <p:nvPr>
            <p:ph type="tbl" sz="quarter" idx="13"/>
            <p:extLst>
              <p:ext uri="{D42A27DB-BD31-4B8C-83A1-F6EECF244321}">
                <p14:modId xmlns:p14="http://schemas.microsoft.com/office/powerpoint/2010/main" val="41266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04652333"/>
                    </a:ext>
                  </a:extLst>
                </a:gridCol>
                <a:gridCol w="2139696">
                  <a:extLst>
                    <a:ext uri="{9D8B030D-6E8A-4147-A177-3AD203B41FA5}">
                      <a16:colId xmlns:a16="http://schemas.microsoft.com/office/drawing/2014/main" val="1540350249"/>
                    </a:ext>
                  </a:extLst>
                </a:gridCol>
                <a:gridCol w="740664">
                  <a:extLst>
                    <a:ext uri="{9D8B030D-6E8A-4147-A177-3AD203B41FA5}">
                      <a16:colId xmlns:a16="http://schemas.microsoft.com/office/drawing/2014/main" val="1038000216"/>
                    </a:ext>
                  </a:extLst>
                </a:gridCol>
                <a:gridCol w="740664">
                  <a:extLst>
                    <a:ext uri="{9D8B030D-6E8A-4147-A177-3AD203B41FA5}">
                      <a16:colId xmlns:a16="http://schemas.microsoft.com/office/drawing/2014/main" val="3751556428"/>
                    </a:ext>
                  </a:extLst>
                </a:gridCol>
                <a:gridCol w="740664">
                  <a:extLst>
                    <a:ext uri="{9D8B030D-6E8A-4147-A177-3AD203B41FA5}">
                      <a16:colId xmlns:a16="http://schemas.microsoft.com/office/drawing/2014/main" val="288174133"/>
                    </a:ext>
                  </a:extLst>
                </a:gridCol>
                <a:gridCol w="740664">
                  <a:extLst>
                    <a:ext uri="{9D8B030D-6E8A-4147-A177-3AD203B41FA5}">
                      <a16:colId xmlns:a16="http://schemas.microsoft.com/office/drawing/2014/main" val="3871368414"/>
                    </a:ext>
                  </a:extLst>
                </a:gridCol>
                <a:gridCol w="740664">
                  <a:extLst>
                    <a:ext uri="{9D8B030D-6E8A-4147-A177-3AD203B41FA5}">
                      <a16:colId xmlns:a16="http://schemas.microsoft.com/office/drawing/2014/main" val="58615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09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- 2020-10-31 06:46:37</a:t>
                      </a:r>
                      <a:r>
                        <a:rPr kumimoji="0" lang="es-ES" sz="1000" b="0" i="0" u="none" strike="noStrike" kern="1200" cap="none" spc="0" normalizeH="0" baseline="0" noProof="0">
                          <a:ln>
                            <a:noFill/>
                          </a:ln>
                          <a:solidFill>
                            <a:prstClr val="black"/>
                          </a:solidFill>
                          <a:effectLst/>
                          <a:uLnTx/>
                          <a:uFillTx/>
                          <a:latin typeface="+mn-lt"/>
                          <a:ea typeface="+mn-ea"/>
                          <a:cs typeface="+mn-cs"/>
                        </a:rPr>
                        <a:t>
 hiba_abouk_ no podría haber celebrado su cumpleaños 🎂 de una mejor manera que junto a su “pequeña (gran) familia”. ¡Felicidades! 
#HibaAbouk #Cumpleaños #Familia #Celebracion #Hijo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433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elle_spain - 2020-10-31 06:41:36</a:t>
                      </a:r>
                      <a:r>
                        <a:rPr kumimoji="0" lang="es-ES" sz="1000" b="0" i="0" u="none" strike="noStrike" kern="1200" cap="none" spc="0" normalizeH="0" baseline="0" noProof="0">
                          <a:ln>
                            <a:noFill/>
                          </a:ln>
                          <a:solidFill>
                            <a:prstClr val="black"/>
                          </a:solidFill>
                          <a:effectLst/>
                          <a:uLnTx/>
                          <a:uFillTx/>
                          <a:latin typeface="+mn-lt"/>
                          <a:ea typeface="+mn-ea"/>
                          <a:cs typeface="+mn-cs"/>
                        </a:rPr>
                        <a:t>
 Hoy la princesa Leonor cumple 15 años y aprovechamos su cumpleaños para repasar su looks y analizar la forma en la que ha ido definiendo su estilo poco a poco. 🎉🎂 Descúbrelo a través de nuestro link en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9683094"/>
                  </a:ext>
                </a:extLst>
              </a:tr>
            </a:tbl>
          </a:graphicData>
        </a:graphic>
      </p:graphicFrame>
      <p:sp>
        <p:nvSpPr>
          <p:cNvPr id="4" name="Text Placeholder 3">
            <a:extLst>
              <a:ext uri="{FF2B5EF4-FFF2-40B4-BE49-F238E27FC236}">
                <a16:creationId xmlns:a16="http://schemas.microsoft.com/office/drawing/2014/main" id="{CFE6FACD-C8C5-4F54-A963-23973D315FA0}"/>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3034359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44376-DB37-4217-AFD8-5D2EA4D7F590}"/>
              </a:ext>
            </a:extLst>
          </p:cNvPr>
          <p:cNvSpPr>
            <a:spLocks noGrp="1"/>
          </p:cNvSpPr>
          <p:nvPr>
            <p:ph type="title"/>
          </p:nvPr>
        </p:nvSpPr>
        <p:spPr/>
        <p:txBody>
          <a:bodyPr/>
          <a:lstStyle/>
          <a:p>
            <a:r>
              <a:rPr lang="pt-BR"/>
              <a:t>Instagram Posts Table | Revistas ES Instagram - 16 of 19</a:t>
            </a:r>
            <a:endParaRPr lang="en-US"/>
          </a:p>
        </p:txBody>
      </p:sp>
      <p:graphicFrame>
        <p:nvGraphicFramePr>
          <p:cNvPr id="5" name="Table Placeholder 4">
            <a:extLst>
              <a:ext uri="{FF2B5EF4-FFF2-40B4-BE49-F238E27FC236}">
                <a16:creationId xmlns:a16="http://schemas.microsoft.com/office/drawing/2014/main" id="{E031B233-3E8F-40E4-8A13-6D0AEC8AE042}"/>
              </a:ext>
            </a:extLst>
          </p:cNvPr>
          <p:cNvGraphicFramePr>
            <a:graphicFrameLocks noGrp="1"/>
          </p:cNvGraphicFramePr>
          <p:nvPr>
            <p:ph type="tbl" sz="quarter" idx="13"/>
            <p:extLst>
              <p:ext uri="{D42A27DB-BD31-4B8C-83A1-F6EECF244321}">
                <p14:modId xmlns:p14="http://schemas.microsoft.com/office/powerpoint/2010/main" val="40844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8875903"/>
                    </a:ext>
                  </a:extLst>
                </a:gridCol>
                <a:gridCol w="2139696">
                  <a:extLst>
                    <a:ext uri="{9D8B030D-6E8A-4147-A177-3AD203B41FA5}">
                      <a16:colId xmlns:a16="http://schemas.microsoft.com/office/drawing/2014/main" val="2336573220"/>
                    </a:ext>
                  </a:extLst>
                </a:gridCol>
                <a:gridCol w="740664">
                  <a:extLst>
                    <a:ext uri="{9D8B030D-6E8A-4147-A177-3AD203B41FA5}">
                      <a16:colId xmlns:a16="http://schemas.microsoft.com/office/drawing/2014/main" val="3047879549"/>
                    </a:ext>
                  </a:extLst>
                </a:gridCol>
                <a:gridCol w="740664">
                  <a:extLst>
                    <a:ext uri="{9D8B030D-6E8A-4147-A177-3AD203B41FA5}">
                      <a16:colId xmlns:a16="http://schemas.microsoft.com/office/drawing/2014/main" val="3600051262"/>
                    </a:ext>
                  </a:extLst>
                </a:gridCol>
                <a:gridCol w="740664">
                  <a:extLst>
                    <a:ext uri="{9D8B030D-6E8A-4147-A177-3AD203B41FA5}">
                      <a16:colId xmlns:a16="http://schemas.microsoft.com/office/drawing/2014/main" val="3864202500"/>
                    </a:ext>
                  </a:extLst>
                </a:gridCol>
                <a:gridCol w="740664">
                  <a:extLst>
                    <a:ext uri="{9D8B030D-6E8A-4147-A177-3AD203B41FA5}">
                      <a16:colId xmlns:a16="http://schemas.microsoft.com/office/drawing/2014/main" val="2043835869"/>
                    </a:ext>
                  </a:extLst>
                </a:gridCol>
                <a:gridCol w="740664">
                  <a:extLst>
                    <a:ext uri="{9D8B030D-6E8A-4147-A177-3AD203B41FA5}">
                      <a16:colId xmlns:a16="http://schemas.microsoft.com/office/drawing/2014/main" val="151280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05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mujerhoy - 2020-10-31 06:21:48</a:t>
                      </a:r>
                      <a:r>
                        <a:rPr kumimoji="0" lang="es-ES" sz="1000" b="0" i="0" u="none" strike="noStrike" kern="1200" cap="none" spc="0" normalizeH="0" baseline="0" noProof="0">
                          <a:ln>
                            <a:noFill/>
                          </a:ln>
                          <a:solidFill>
                            <a:prstClr val="black"/>
                          </a:solidFill>
                          <a:effectLst/>
                          <a:uLnTx/>
                          <a:uFillTx/>
                          <a:latin typeface="+mn-lt"/>
                          <a:ea typeface="+mn-ea"/>
                          <a:cs typeface="+mn-cs"/>
                        </a:rPr>
                        <a:t>
 Ellas juegan en otra liga: la pelea por la igualdad salarial.  En una temporada 2020-21 marcada por la situación sanitaria y la incorporación del Real Madrid, el gran protagonista es el convenio colectivo suscrito por jugadoras y clubes, que sienta las bases de la profesionalización de su fútbol.
Hablamos con cuatro jugadoras de primera sobre el camino recorrido y lo que queda por recorrer en nuestro LINK DE LA BIO.
¿Cuántas veces has escuchado eso de que el fútbol es una cosa de hombres?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8528471"/>
                  </a:ext>
                </a:extLst>
              </a:tr>
            </a:tbl>
          </a:graphicData>
        </a:graphic>
      </p:graphicFrame>
      <p:sp>
        <p:nvSpPr>
          <p:cNvPr id="4" name="Text Placeholder 3">
            <a:extLst>
              <a:ext uri="{FF2B5EF4-FFF2-40B4-BE49-F238E27FC236}">
                <a16:creationId xmlns:a16="http://schemas.microsoft.com/office/drawing/2014/main" id="{76B567E1-F28F-4176-92D6-EBBEA43FBF7C}"/>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526487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8D3E-1E12-46D3-B89C-965439518DEF}"/>
              </a:ext>
            </a:extLst>
          </p:cNvPr>
          <p:cNvSpPr>
            <a:spLocks noGrp="1"/>
          </p:cNvSpPr>
          <p:nvPr>
            <p:ph type="title"/>
          </p:nvPr>
        </p:nvSpPr>
        <p:spPr/>
        <p:txBody>
          <a:bodyPr/>
          <a:lstStyle/>
          <a:p>
            <a:r>
              <a:rPr lang="pt-BR"/>
              <a:t>Instagram Posts Table | Revistas ES Instagram - 17 of 19</a:t>
            </a:r>
            <a:endParaRPr lang="en-US"/>
          </a:p>
        </p:txBody>
      </p:sp>
      <p:graphicFrame>
        <p:nvGraphicFramePr>
          <p:cNvPr id="5" name="Table Placeholder 4">
            <a:extLst>
              <a:ext uri="{FF2B5EF4-FFF2-40B4-BE49-F238E27FC236}">
                <a16:creationId xmlns:a16="http://schemas.microsoft.com/office/drawing/2014/main" id="{118D57A8-2689-4C91-A350-08776EDBCBE4}"/>
              </a:ext>
            </a:extLst>
          </p:cNvPr>
          <p:cNvGraphicFramePr>
            <a:graphicFrameLocks noGrp="1"/>
          </p:cNvGraphicFramePr>
          <p:nvPr>
            <p:ph type="tbl" sz="quarter" idx="13"/>
            <p:extLst>
              <p:ext uri="{D42A27DB-BD31-4B8C-83A1-F6EECF244321}">
                <p14:modId xmlns:p14="http://schemas.microsoft.com/office/powerpoint/2010/main" val="3333325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1852851"/>
                    </a:ext>
                  </a:extLst>
                </a:gridCol>
                <a:gridCol w="2139696">
                  <a:extLst>
                    <a:ext uri="{9D8B030D-6E8A-4147-A177-3AD203B41FA5}">
                      <a16:colId xmlns:a16="http://schemas.microsoft.com/office/drawing/2014/main" val="2267788304"/>
                    </a:ext>
                  </a:extLst>
                </a:gridCol>
                <a:gridCol w="740664">
                  <a:extLst>
                    <a:ext uri="{9D8B030D-6E8A-4147-A177-3AD203B41FA5}">
                      <a16:colId xmlns:a16="http://schemas.microsoft.com/office/drawing/2014/main" val="4213472060"/>
                    </a:ext>
                  </a:extLst>
                </a:gridCol>
                <a:gridCol w="740664">
                  <a:extLst>
                    <a:ext uri="{9D8B030D-6E8A-4147-A177-3AD203B41FA5}">
                      <a16:colId xmlns:a16="http://schemas.microsoft.com/office/drawing/2014/main" val="3935647643"/>
                    </a:ext>
                  </a:extLst>
                </a:gridCol>
                <a:gridCol w="740664">
                  <a:extLst>
                    <a:ext uri="{9D8B030D-6E8A-4147-A177-3AD203B41FA5}">
                      <a16:colId xmlns:a16="http://schemas.microsoft.com/office/drawing/2014/main" val="222563897"/>
                    </a:ext>
                  </a:extLst>
                </a:gridCol>
                <a:gridCol w="740664">
                  <a:extLst>
                    <a:ext uri="{9D8B030D-6E8A-4147-A177-3AD203B41FA5}">
                      <a16:colId xmlns:a16="http://schemas.microsoft.com/office/drawing/2014/main" val="1032597955"/>
                    </a:ext>
                  </a:extLst>
                </a:gridCol>
                <a:gridCol w="740664">
                  <a:extLst>
                    <a:ext uri="{9D8B030D-6E8A-4147-A177-3AD203B41FA5}">
                      <a16:colId xmlns:a16="http://schemas.microsoft.com/office/drawing/2014/main" val="346713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565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holacom - 2020-10-30 18:07:05</a:t>
                      </a:r>
                      <a:r>
                        <a:rPr kumimoji="0" lang="en-US" sz="1000" b="0" i="0" u="none" strike="noStrike" kern="1200" cap="none" spc="0" normalizeH="0" baseline="0" noProof="0">
                          <a:ln>
                            <a:noFill/>
                          </a:ln>
                          <a:solidFill>
                            <a:prstClr val="black"/>
                          </a:solidFill>
                          <a:effectLst/>
                          <a:uLnTx/>
                          <a:uFillTx/>
                          <a:latin typeface="+mn-lt"/>
                          <a:ea typeface="+mn-ea"/>
                          <a:cs typeface="+mn-cs"/>
                        </a:rPr>
                        <a:t>
 ¡Todo queda en Palacio! La hermana del Rey de Bután se casa con su concuñado. ❤ La princesa Eeuphelma Choden Wangchuck ha contraído matrimonio con el piloto de aviones Dasho Thinlay Norbu en una ceremonia que se celebró este jueves en el Palacio Dechencholing en Thimphu, la capital del país. 🇧🇹
(📸 kingjigmekhesar)
#boda #butan #royals #princesa #eeuphelma #dashothinlaynorbu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9578940"/>
                  </a:ext>
                </a:extLst>
              </a:tr>
            </a:tbl>
          </a:graphicData>
        </a:graphic>
      </p:graphicFrame>
      <p:sp>
        <p:nvSpPr>
          <p:cNvPr id="4" name="Text Placeholder 3">
            <a:extLst>
              <a:ext uri="{FF2B5EF4-FFF2-40B4-BE49-F238E27FC236}">
                <a16:creationId xmlns:a16="http://schemas.microsoft.com/office/drawing/2014/main" id="{F6E53908-6623-4089-8376-C391D0F47F82}"/>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5929301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5A492-E509-40DB-BC83-58045E82E24B}"/>
              </a:ext>
            </a:extLst>
          </p:cNvPr>
          <p:cNvSpPr>
            <a:spLocks noGrp="1"/>
          </p:cNvSpPr>
          <p:nvPr>
            <p:ph type="title"/>
          </p:nvPr>
        </p:nvSpPr>
        <p:spPr/>
        <p:txBody>
          <a:bodyPr/>
          <a:lstStyle/>
          <a:p>
            <a:r>
              <a:rPr lang="pt-BR"/>
              <a:t>Instagram Posts Table | Revistas ES Instagram - 18 of 19</a:t>
            </a:r>
            <a:endParaRPr lang="en-US"/>
          </a:p>
        </p:txBody>
      </p:sp>
      <p:graphicFrame>
        <p:nvGraphicFramePr>
          <p:cNvPr id="5" name="Table Placeholder 4">
            <a:extLst>
              <a:ext uri="{FF2B5EF4-FFF2-40B4-BE49-F238E27FC236}">
                <a16:creationId xmlns:a16="http://schemas.microsoft.com/office/drawing/2014/main" id="{0121ACD9-7777-4D42-A515-F5EC0F799E7C}"/>
              </a:ext>
            </a:extLst>
          </p:cNvPr>
          <p:cNvGraphicFramePr>
            <a:graphicFrameLocks noGrp="1"/>
          </p:cNvGraphicFramePr>
          <p:nvPr>
            <p:ph type="tbl" sz="quarter" idx="13"/>
            <p:extLst>
              <p:ext uri="{D42A27DB-BD31-4B8C-83A1-F6EECF244321}">
                <p14:modId xmlns:p14="http://schemas.microsoft.com/office/powerpoint/2010/main" val="1459391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75762706"/>
                    </a:ext>
                  </a:extLst>
                </a:gridCol>
                <a:gridCol w="2139696">
                  <a:extLst>
                    <a:ext uri="{9D8B030D-6E8A-4147-A177-3AD203B41FA5}">
                      <a16:colId xmlns:a16="http://schemas.microsoft.com/office/drawing/2014/main" val="1794013601"/>
                    </a:ext>
                  </a:extLst>
                </a:gridCol>
                <a:gridCol w="740664">
                  <a:extLst>
                    <a:ext uri="{9D8B030D-6E8A-4147-A177-3AD203B41FA5}">
                      <a16:colId xmlns:a16="http://schemas.microsoft.com/office/drawing/2014/main" val="624101325"/>
                    </a:ext>
                  </a:extLst>
                </a:gridCol>
                <a:gridCol w="740664">
                  <a:extLst>
                    <a:ext uri="{9D8B030D-6E8A-4147-A177-3AD203B41FA5}">
                      <a16:colId xmlns:a16="http://schemas.microsoft.com/office/drawing/2014/main" val="503312546"/>
                    </a:ext>
                  </a:extLst>
                </a:gridCol>
                <a:gridCol w="740664">
                  <a:extLst>
                    <a:ext uri="{9D8B030D-6E8A-4147-A177-3AD203B41FA5}">
                      <a16:colId xmlns:a16="http://schemas.microsoft.com/office/drawing/2014/main" val="695923186"/>
                    </a:ext>
                  </a:extLst>
                </a:gridCol>
                <a:gridCol w="740664">
                  <a:extLst>
                    <a:ext uri="{9D8B030D-6E8A-4147-A177-3AD203B41FA5}">
                      <a16:colId xmlns:a16="http://schemas.microsoft.com/office/drawing/2014/main" val="584834603"/>
                    </a:ext>
                  </a:extLst>
                </a:gridCol>
                <a:gridCol w="740664">
                  <a:extLst>
                    <a:ext uri="{9D8B030D-6E8A-4147-A177-3AD203B41FA5}">
                      <a16:colId xmlns:a16="http://schemas.microsoft.com/office/drawing/2014/main" val="2114894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18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voguespain - 2020-10-30 16:54:20</a:t>
                      </a:r>
                      <a:r>
                        <a:rPr kumimoji="0" lang="en-US" sz="1000" b="0" i="0" u="none" strike="noStrike" kern="1200" cap="none" spc="0" normalizeH="0" baseline="0" noProof="0">
                          <a:ln>
                            <a:noFill/>
                          </a:ln>
                          <a:solidFill>
                            <a:prstClr val="black"/>
                          </a:solidFill>
                          <a:effectLst/>
                          <a:uLnTx/>
                          <a:uFillTx/>
                          <a:latin typeface="+mn-lt"/>
                          <a:ea typeface="+mn-ea"/>
                          <a:cs typeface="+mn-cs"/>
                        </a:rPr>
                        <a:t>
 ✨🔮La magia ni se crea ni se destruye, se transforma. La historia de las brujas desde la Antigüedad hasta ahora… contada por una de ellas✨🔮〰️ Escrito y dirigido por Javier Cortés cortesgraphy
▪️Fotografía: cortesgraphy
▪️Estilismo y set design: Isabel Greece isagreece
▪️Protagonizado por Kornelia Korpusinska cymoora
▪️Maquillaje: Goyo Acevedo goyoacevedo narsissist 
▪️Peluquería: Olga Holovanova (X Artist) olgaholovanova_
▪️Manicurista: Lucero Hurtado nailslucerito
▪️Póster: Javi Codina javicodina 
{Este cuento de una bruja del siglo XXI sigue en el link de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8311501"/>
                  </a:ext>
                </a:extLst>
              </a:tr>
            </a:tbl>
          </a:graphicData>
        </a:graphic>
      </p:graphicFrame>
      <p:sp>
        <p:nvSpPr>
          <p:cNvPr id="4" name="Text Placeholder 3">
            <a:extLst>
              <a:ext uri="{FF2B5EF4-FFF2-40B4-BE49-F238E27FC236}">
                <a16:creationId xmlns:a16="http://schemas.microsoft.com/office/drawing/2014/main" id="{96552BC9-90FF-45B5-98DD-79FDC36A47C2}"/>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20073761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BEC0E-0E82-49F9-9388-D851705C9722}"/>
              </a:ext>
            </a:extLst>
          </p:cNvPr>
          <p:cNvSpPr>
            <a:spLocks noGrp="1"/>
          </p:cNvSpPr>
          <p:nvPr>
            <p:ph type="title"/>
          </p:nvPr>
        </p:nvSpPr>
        <p:spPr/>
        <p:txBody>
          <a:bodyPr/>
          <a:lstStyle/>
          <a:p>
            <a:r>
              <a:rPr lang="pt-BR"/>
              <a:t>Instagram Posts Table | Revistas ES Instagram - 19 of 19</a:t>
            </a:r>
            <a:endParaRPr lang="en-US"/>
          </a:p>
        </p:txBody>
      </p:sp>
      <p:graphicFrame>
        <p:nvGraphicFramePr>
          <p:cNvPr id="5" name="Table Placeholder 4">
            <a:extLst>
              <a:ext uri="{FF2B5EF4-FFF2-40B4-BE49-F238E27FC236}">
                <a16:creationId xmlns:a16="http://schemas.microsoft.com/office/drawing/2014/main" id="{210FCA0C-DB9E-4DF8-B571-BA6E74B47A1D}"/>
              </a:ext>
            </a:extLst>
          </p:cNvPr>
          <p:cNvGraphicFramePr>
            <a:graphicFrameLocks noGrp="1"/>
          </p:cNvGraphicFramePr>
          <p:nvPr>
            <p:ph type="tbl" sz="quarter" idx="13"/>
            <p:extLst>
              <p:ext uri="{D42A27DB-BD31-4B8C-83A1-F6EECF244321}">
                <p14:modId xmlns:p14="http://schemas.microsoft.com/office/powerpoint/2010/main" val="2579732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53196229"/>
                    </a:ext>
                  </a:extLst>
                </a:gridCol>
                <a:gridCol w="2139696">
                  <a:extLst>
                    <a:ext uri="{9D8B030D-6E8A-4147-A177-3AD203B41FA5}">
                      <a16:colId xmlns:a16="http://schemas.microsoft.com/office/drawing/2014/main" val="3785293331"/>
                    </a:ext>
                  </a:extLst>
                </a:gridCol>
                <a:gridCol w="740664">
                  <a:extLst>
                    <a:ext uri="{9D8B030D-6E8A-4147-A177-3AD203B41FA5}">
                      <a16:colId xmlns:a16="http://schemas.microsoft.com/office/drawing/2014/main" val="29301156"/>
                    </a:ext>
                  </a:extLst>
                </a:gridCol>
                <a:gridCol w="740664">
                  <a:extLst>
                    <a:ext uri="{9D8B030D-6E8A-4147-A177-3AD203B41FA5}">
                      <a16:colId xmlns:a16="http://schemas.microsoft.com/office/drawing/2014/main" val="1940476027"/>
                    </a:ext>
                  </a:extLst>
                </a:gridCol>
                <a:gridCol w="740664">
                  <a:extLst>
                    <a:ext uri="{9D8B030D-6E8A-4147-A177-3AD203B41FA5}">
                      <a16:colId xmlns:a16="http://schemas.microsoft.com/office/drawing/2014/main" val="1762970336"/>
                    </a:ext>
                  </a:extLst>
                </a:gridCol>
                <a:gridCol w="740664">
                  <a:extLst>
                    <a:ext uri="{9D8B030D-6E8A-4147-A177-3AD203B41FA5}">
                      <a16:colId xmlns:a16="http://schemas.microsoft.com/office/drawing/2014/main" val="1368171357"/>
                    </a:ext>
                  </a:extLst>
                </a:gridCol>
                <a:gridCol w="740664">
                  <a:extLst>
                    <a:ext uri="{9D8B030D-6E8A-4147-A177-3AD203B41FA5}">
                      <a16:colId xmlns:a16="http://schemas.microsoft.com/office/drawing/2014/main" val="2914503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093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holacom - 2020-10-30 16:03:25</a:t>
                      </a:r>
                      <a:r>
                        <a:rPr kumimoji="0" lang="es-ES" sz="1000" b="0" i="0" u="none" strike="noStrike" kern="1200" cap="none" spc="0" normalizeH="0" baseline="0" noProof="0">
                          <a:ln>
                            <a:noFill/>
                          </a:ln>
                          <a:solidFill>
                            <a:prstClr val="black"/>
                          </a:solidFill>
                          <a:effectLst/>
                          <a:uLnTx/>
                          <a:uFillTx/>
                          <a:latin typeface="+mn-lt"/>
                          <a:ea typeface="+mn-ea"/>
                          <a:cs typeface="+mn-cs"/>
                        </a:rPr>
                        <a:t>
 [Patrocinado por annemollercosmetics ]
Jose Toledo: 'Aún no tengo edad para envejecer'. Hablamos con la modelo y presentadora sobre su rutina de cuidados de la mano de Anne Möller para seguir siendo un referente de belleza y presumir de una madurez envidiable. Descubre sus secretos en el link de nuestra biografía. annemollercosmetics #annemollercosmetics #SkinDefenseScience #IAMAnneMoller #IAMwithyou #Goldage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02/11/2020 21:14:28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5025286"/>
                  </a:ext>
                </a:extLst>
              </a:tr>
            </a:tbl>
          </a:graphicData>
        </a:graphic>
      </p:graphicFrame>
      <p:sp>
        <p:nvSpPr>
          <p:cNvPr id="4" name="Text Placeholder 3">
            <a:extLst>
              <a:ext uri="{FF2B5EF4-FFF2-40B4-BE49-F238E27FC236}">
                <a16:creationId xmlns:a16="http://schemas.microsoft.com/office/drawing/2014/main" id="{27A08D8E-4300-4368-BC63-DF75035A0867}"/>
              </a:ext>
            </a:extLst>
          </p:cNvPr>
          <p:cNvSpPr>
            <a:spLocks noGrp="1"/>
          </p:cNvSpPr>
          <p:nvPr>
            <p:ph type="body" sz="quarter" idx="14"/>
          </p:nvPr>
        </p:nvSpPr>
        <p:spPr/>
        <p:txBody>
          <a:bodyPr/>
          <a:lstStyle/>
          <a:p>
            <a:r>
              <a:rPr lang="en-US"/>
              <a:t>12/10/2020 - 01/11/2020</a:t>
            </a:r>
          </a:p>
        </p:txBody>
      </p:sp>
    </p:spTree>
    <p:extLst>
      <p:ext uri="{BB962C8B-B14F-4D97-AF65-F5344CB8AC3E}">
        <p14:creationId xmlns:p14="http://schemas.microsoft.com/office/powerpoint/2010/main" val="11216699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3191</Words>
  <Application>Microsoft Office PowerPoint</Application>
  <PresentationFormat>On-screen Show (4:3)</PresentationFormat>
  <Paragraphs>850</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Reporte Instagram</vt:lpstr>
      <vt:lpstr>Instagram Key Metrics Table | Revistas ES Instagram</vt:lpstr>
      <vt:lpstr>Instagram Key Metrics Radar | Revistas ES Instagram</vt:lpstr>
      <vt:lpstr>Instagram Followers Total | Revistas ES Instagram</vt:lpstr>
      <vt:lpstr>Instagram Followers Change Per Weekday | Revistas ES Instagram</vt:lpstr>
      <vt:lpstr>Instagram Posts By Hour | Revistas ES Instagram</vt:lpstr>
      <vt:lpstr>Instagram Interaction Rate By Hour | Revistas ES Instagram</vt:lpstr>
      <vt:lpstr>Instagram Posts By Weekday | Revistas ES Instagram</vt:lpstr>
      <vt:lpstr>Instagram Interaction Rate By Post Type | Revistas ES Instagram</vt:lpstr>
      <vt:lpstr>Instagram Post Type Distribution Per Profile | Revistas ES Instagram</vt:lpstr>
      <vt:lpstr>Instagram Interaction Rate By Weekday | Revistas ES Instagram</vt:lpstr>
      <vt:lpstr>Instagram Interactions Distribution | Revistas ES Instagram</vt:lpstr>
      <vt:lpstr>Instagram Posts Table | Revistas ES Instagram - 1 of 14</vt:lpstr>
      <vt:lpstr>Instagram Posts Table | Revistas ES Instagram - 2 of 14</vt:lpstr>
      <vt:lpstr>Instagram Posts Table | Revistas ES Instagram - 3 of 14</vt:lpstr>
      <vt:lpstr>Instagram Posts Table | Revistas ES Instagram - 4 of 14</vt:lpstr>
      <vt:lpstr>Instagram Posts Table | Revistas ES Instagram - 5 of 14</vt:lpstr>
      <vt:lpstr>Instagram Posts Table | Revistas ES Instagram - 6 of 14</vt:lpstr>
      <vt:lpstr>Instagram Posts Table | Revistas ES Instagram - 7 of 14</vt:lpstr>
      <vt:lpstr>Instagram Posts Table | Revistas ES Instagram - 8 of 14</vt:lpstr>
      <vt:lpstr>Instagram Posts Table | Revistas ES Instagram - 9 of 14</vt:lpstr>
      <vt:lpstr>Instagram Posts Table | Revistas ES Instagram - 10 of 14</vt:lpstr>
      <vt:lpstr>Instagram Posts Table | Revistas ES Instagram - 11 of 14</vt:lpstr>
      <vt:lpstr>Instagram Posts Table | Revistas ES Instagram - 12 of 14</vt:lpstr>
      <vt:lpstr>Instagram Posts Table | Revistas ES Instagram - 13 of 14</vt:lpstr>
      <vt:lpstr>Instagram Posts Table | Revistas ES Instagram - 14 of 14</vt:lpstr>
      <vt:lpstr>Instagram Hashtag Detection | Revistas ES Instagram - 1 of 3</vt:lpstr>
      <vt:lpstr>Instagram Hashtag Detection | Revistas ES Instagram - 2 of 3</vt:lpstr>
      <vt:lpstr>Instagram Hashtag Detection | Revistas ES Instagram - 3 of 3</vt:lpstr>
      <vt:lpstr>Instagram Interactions by Post Type | Revistas ES Instagram</vt:lpstr>
      <vt:lpstr>Instagram Posts Table | Revistas ES Instagram - 1 of 19</vt:lpstr>
      <vt:lpstr>Instagram Posts Table | Revistas ES Instagram - 2 of 19</vt:lpstr>
      <vt:lpstr>Instagram Posts Table | Revistas ES Instagram - 3 of 19</vt:lpstr>
      <vt:lpstr>Instagram Posts Table | Revistas ES Instagram - 4 of 19</vt:lpstr>
      <vt:lpstr>Instagram Posts Table | Revistas ES Instagram - 5 of 19</vt:lpstr>
      <vt:lpstr>Instagram Posts Table | Revistas ES Instagram - 6 of 19</vt:lpstr>
      <vt:lpstr>Instagram Posts Table | Revistas ES Instagram - 7 of 19</vt:lpstr>
      <vt:lpstr>Instagram Posts Table | Revistas ES Instagram - 8 of 19</vt:lpstr>
      <vt:lpstr>Instagram Posts Table | Revistas ES Instagram - 9 of 19</vt:lpstr>
      <vt:lpstr>Instagram Posts Table | Revistas ES Instagram - 10 of 19</vt:lpstr>
      <vt:lpstr>Instagram Posts Table | Revistas ES Instagram - 11 of 19</vt:lpstr>
      <vt:lpstr>Instagram Posts Table | Revistas ES Instagram - 12 of 19</vt:lpstr>
      <vt:lpstr>Instagram Posts Table | Revistas ES Instagram - 13 of 19</vt:lpstr>
      <vt:lpstr>Instagram Posts Table | Revistas ES Instagram - 14 of 19</vt:lpstr>
      <vt:lpstr>Instagram Posts Table | Revistas ES Instagram - 15 of 19</vt:lpstr>
      <vt:lpstr>Instagram Posts Table | Revistas ES Instagram - 16 of 19</vt:lpstr>
      <vt:lpstr>Instagram Posts Table | Revistas ES Instagram - 17 of 19</vt:lpstr>
      <vt:lpstr>Instagram Posts Table | Revistas ES Instagram - 18 of 19</vt:lpstr>
      <vt:lpstr>Instagram Posts Table | Revistas ES Instagram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2020-11-03T00:50:48Z</dcterms:created>
  <dcterms:modified xsi:type="dcterms:W3CDTF">2020-11-03T00:52:13Z</dcterms:modified>
</cp:coreProperties>
</file>