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3" r:id="rId27"/>
    <p:sldId id="284" r:id="rId28"/>
    <p:sldId id="285" r:id="rId29"/>
    <p:sldId id="286" r:id="rId30"/>
    <p:sldId id="287" r:id="rId31"/>
    <p:sldId id="289" r:id="rId32"/>
    <p:sldId id="290" r:id="rId33"/>
    <p:sldId id="291" r:id="rId34"/>
    <p:sldId id="293" r:id="rId35"/>
    <p:sldId id="294" r:id="rId36"/>
    <p:sldId id="295" r:id="rId3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8"/>
      <p:bold r:id="rId39"/>
      <p:italic r:id="rId40"/>
      <p:boldItalic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3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Movistar Estudiantes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7.4202000000000004</c:v>
                </c:pt>
                <c:pt idx="1">
                  <c:v>28.6585</c:v>
                </c:pt>
                <c:pt idx="2">
                  <c:v>100</c:v>
                </c:pt>
                <c:pt idx="3">
                  <c:v>100</c:v>
                </c:pt>
                <c:pt idx="4">
                  <c:v>12.376799999999999</c:v>
                </c:pt>
                <c:pt idx="5">
                  <c:v>25.380700000000001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DD-49FB-BB05-5C4F1536631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Alcaldía de Medellín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37.974699999999999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FDD-49FB-BB05-5C4F153663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0098240"/>
        <c:axId val="310098568"/>
      </c:radarChart>
      <c:catAx>
        <c:axId val="310098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098568"/>
        <c:crosses val="autoZero"/>
        <c:auto val="1"/>
        <c:lblAlgn val="ctr"/>
        <c:lblOffset val="100"/>
        <c:noMultiLvlLbl val="0"/>
      </c:catAx>
      <c:valAx>
        <c:axId val="310098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098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Movistar Estudiantes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43989</c:v>
                </c:pt>
                <c:pt idx="1">
                  <c:v>43990</c:v>
                </c:pt>
                <c:pt idx="2">
                  <c:v>43991</c:v>
                </c:pt>
                <c:pt idx="3">
                  <c:v>43992</c:v>
                </c:pt>
                <c:pt idx="4">
                  <c:v>43993</c:v>
                </c:pt>
                <c:pt idx="5">
                  <c:v>43994</c:v>
                </c:pt>
                <c:pt idx="6">
                  <c:v>43995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53573</c:v>
                </c:pt>
                <c:pt idx="1">
                  <c:v>53561</c:v>
                </c:pt>
                <c:pt idx="2">
                  <c:v>53553</c:v>
                </c:pt>
                <c:pt idx="3">
                  <c:v>53551</c:v>
                </c:pt>
                <c:pt idx="4">
                  <c:v>53552</c:v>
                </c:pt>
                <c:pt idx="5">
                  <c:v>53554</c:v>
                </c:pt>
                <c:pt idx="6">
                  <c:v>53547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72-419D-AF75-4D36240A21E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Alcaldía de Medellín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43989</c:v>
                </c:pt>
                <c:pt idx="1">
                  <c:v>43990</c:v>
                </c:pt>
                <c:pt idx="2">
                  <c:v>43991</c:v>
                </c:pt>
                <c:pt idx="3">
                  <c:v>43992</c:v>
                </c:pt>
                <c:pt idx="4">
                  <c:v>43993</c:v>
                </c:pt>
                <c:pt idx="5">
                  <c:v>43994</c:v>
                </c:pt>
                <c:pt idx="6">
                  <c:v>43995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6">
                  <c:v>721635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A72-419D-AF75-4D36240A21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5205616"/>
        <c:axId val="315205944"/>
      </c:lineChart>
      <c:dateAx>
        <c:axId val="3152056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205944"/>
        <c:crosses val="autoZero"/>
        <c:auto val="1"/>
        <c:lblOffset val="100"/>
        <c:baseTimeUnit val="days"/>
      </c:dateAx>
      <c:valAx>
        <c:axId val="315205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205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Movistar Estudiantes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43989</c:v>
                </c:pt>
                <c:pt idx="1">
                  <c:v>43990</c:v>
                </c:pt>
                <c:pt idx="2">
                  <c:v>43991</c:v>
                </c:pt>
                <c:pt idx="3">
                  <c:v>43992</c:v>
                </c:pt>
                <c:pt idx="4">
                  <c:v>43993</c:v>
                </c:pt>
                <c:pt idx="5">
                  <c:v>43994</c:v>
                </c:pt>
                <c:pt idx="6">
                  <c:v>43995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-10</c:v>
                </c:pt>
                <c:pt idx="1">
                  <c:v>-12</c:v>
                </c:pt>
                <c:pt idx="2">
                  <c:v>-8</c:v>
                </c:pt>
                <c:pt idx="3">
                  <c:v>-2</c:v>
                </c:pt>
                <c:pt idx="4">
                  <c:v>1</c:v>
                </c:pt>
                <c:pt idx="5">
                  <c:v>2</c:v>
                </c:pt>
                <c:pt idx="6">
                  <c:v>-7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FC8-4ED9-9FB3-D3B8C087EC5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Alcaldía de Medellín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43989</c:v>
                </c:pt>
                <c:pt idx="1">
                  <c:v>43990</c:v>
                </c:pt>
                <c:pt idx="2">
                  <c:v>43991</c:v>
                </c:pt>
                <c:pt idx="3">
                  <c:v>43992</c:v>
                </c:pt>
                <c:pt idx="4">
                  <c:v>43993</c:v>
                </c:pt>
                <c:pt idx="5">
                  <c:v>43994</c:v>
                </c:pt>
                <c:pt idx="6">
                  <c:v>43995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FC8-4ED9-9FB3-D3B8C087EC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704848"/>
        <c:axId val="309703536"/>
      </c:lineChart>
      <c:dateAx>
        <c:axId val="3097048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703536"/>
        <c:crosses val="autoZero"/>
        <c:auto val="1"/>
        <c:lblOffset val="100"/>
        <c:baseTimeUnit val="days"/>
      </c:dateAx>
      <c:valAx>
        <c:axId val="309703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704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Movistar Estudiantes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-12</c:v>
                </c:pt>
                <c:pt idx="1">
                  <c:v>-8</c:v>
                </c:pt>
                <c:pt idx="2">
                  <c:v>-2</c:v>
                </c:pt>
                <c:pt idx="3">
                  <c:v>1</c:v>
                </c:pt>
                <c:pt idx="4">
                  <c:v>2</c:v>
                </c:pt>
                <c:pt idx="5">
                  <c:v>-7</c:v>
                </c:pt>
                <c:pt idx="6">
                  <c:v>-10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0C-4C93-BE91-4C69584B99B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Alcaldía de Medellín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E80C-4C93-BE91-4C69584B99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8606240"/>
        <c:axId val="308603616"/>
      </c:barChart>
      <c:catAx>
        <c:axId val="308606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603616"/>
        <c:crosses val="autoZero"/>
        <c:auto val="1"/>
        <c:lblAlgn val="ctr"/>
        <c:lblOffset val="100"/>
        <c:noMultiLvlLbl val="0"/>
      </c:catAx>
      <c:valAx>
        <c:axId val="308603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606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Movistar Estudiantes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43989</c:v>
                </c:pt>
                <c:pt idx="1">
                  <c:v>43990</c:v>
                </c:pt>
                <c:pt idx="2">
                  <c:v>43991</c:v>
                </c:pt>
                <c:pt idx="3">
                  <c:v>43992</c:v>
                </c:pt>
                <c:pt idx="4">
                  <c:v>43993</c:v>
                </c:pt>
                <c:pt idx="5">
                  <c:v>43994</c:v>
                </c:pt>
                <c:pt idx="6">
                  <c:v>43995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6</c:v>
                </c:pt>
                <c:pt idx="2">
                  <c:v>7</c:v>
                </c:pt>
                <c:pt idx="3">
                  <c:v>10</c:v>
                </c:pt>
                <c:pt idx="4">
                  <c:v>10</c:v>
                </c:pt>
                <c:pt idx="5">
                  <c:v>7</c:v>
                </c:pt>
                <c:pt idx="6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B0A-4D51-B359-8B9359A6934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Alcaldía de Medellín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43989</c:v>
                </c:pt>
                <c:pt idx="1">
                  <c:v>43990</c:v>
                </c:pt>
                <c:pt idx="2">
                  <c:v>43991</c:v>
                </c:pt>
                <c:pt idx="3">
                  <c:v>43992</c:v>
                </c:pt>
                <c:pt idx="4">
                  <c:v>43993</c:v>
                </c:pt>
                <c:pt idx="5">
                  <c:v>43994</c:v>
                </c:pt>
                <c:pt idx="6">
                  <c:v>43995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11</c:v>
                </c:pt>
                <c:pt idx="1">
                  <c:v>23</c:v>
                </c:pt>
                <c:pt idx="2">
                  <c:v>27</c:v>
                </c:pt>
                <c:pt idx="3">
                  <c:v>29</c:v>
                </c:pt>
                <c:pt idx="4">
                  <c:v>33</c:v>
                </c:pt>
                <c:pt idx="5">
                  <c:v>26</c:v>
                </c:pt>
                <c:pt idx="6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B0A-4D51-B359-8B9359A693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8604272"/>
        <c:axId val="308600664"/>
      </c:lineChart>
      <c:dateAx>
        <c:axId val="308604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600664"/>
        <c:crosses val="autoZero"/>
        <c:auto val="1"/>
        <c:lblOffset val="100"/>
        <c:baseTimeUnit val="days"/>
      </c:dateAx>
      <c:valAx>
        <c:axId val="308600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604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Movistar Estudiantes</c:v>
                </c:pt>
                <c:pt idx="1">
                  <c:v>Alcaldía de Medellín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47</c:v>
                </c:pt>
                <c:pt idx="1">
                  <c:v>164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0C-4532-839E-7C8136C4C77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Movistar Estudiantes</c:v>
                </c:pt>
                <c:pt idx="1">
                  <c:v>Alcaldía de Medellín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10</c:v>
                </c:pt>
                <c:pt idx="1">
                  <c:v>147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D0C-4532-839E-7C8136C4C7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1062160"/>
        <c:axId val="311067080"/>
      </c:barChart>
      <c:catAx>
        <c:axId val="311062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067080"/>
        <c:crosses val="autoZero"/>
        <c:auto val="1"/>
        <c:lblAlgn val="ctr"/>
        <c:lblOffset val="100"/>
        <c:noMultiLvlLbl val="0"/>
      </c:catAx>
      <c:valAx>
        <c:axId val="311067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062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Movistar Estudiantes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</c:v>
                </c:pt>
                <c:pt idx="1">
                  <c:v>7</c:v>
                </c:pt>
                <c:pt idx="2">
                  <c:v>10</c:v>
                </c:pt>
                <c:pt idx="3">
                  <c:v>10</c:v>
                </c:pt>
                <c:pt idx="4">
                  <c:v>7</c:v>
                </c:pt>
                <c:pt idx="5">
                  <c:v>4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32-4425-A4EF-1F53A3055A0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Alcaldía de Medellín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23</c:v>
                </c:pt>
                <c:pt idx="1">
                  <c:v>27</c:v>
                </c:pt>
                <c:pt idx="2">
                  <c:v>29</c:v>
                </c:pt>
                <c:pt idx="3">
                  <c:v>33</c:v>
                </c:pt>
                <c:pt idx="4">
                  <c:v>26</c:v>
                </c:pt>
                <c:pt idx="5">
                  <c:v>15</c:v>
                </c:pt>
                <c:pt idx="6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C32-4425-A4EF-1F53A3055A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1055272"/>
        <c:axId val="311057240"/>
      </c:barChart>
      <c:catAx>
        <c:axId val="311055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057240"/>
        <c:crosses val="autoZero"/>
        <c:auto val="1"/>
        <c:lblAlgn val="ctr"/>
        <c:lblOffset val="100"/>
        <c:noMultiLvlLbl val="0"/>
      </c:catAx>
      <c:valAx>
        <c:axId val="311057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055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Movistar Estudiantes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5.1966641772467001E-2</c:v>
                </c:pt>
                <c:pt idx="1">
                  <c:v>6.7214339058999303E-2</c:v>
                </c:pt>
                <c:pt idx="2">
                  <c:v>8.4017923823749105E-2</c:v>
                </c:pt>
                <c:pt idx="3">
                  <c:v>9.5593726661687806E-2</c:v>
                </c:pt>
                <c:pt idx="4">
                  <c:v>2.40051210924997E-2</c:v>
                </c:pt>
                <c:pt idx="5">
                  <c:v>9.3353248693054502E-2</c:v>
                </c:pt>
                <c:pt idx="6">
                  <c:v>3.7963654468508801E-2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35-40D1-8897-BD5AA20916F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Alcaldía de Medellín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2.8377588212275201E-3</c:v>
                </c:pt>
                <c:pt idx="1">
                  <c:v>4.1880205674921797E-3</c:v>
                </c:pt>
                <c:pt idx="2">
                  <c:v>2.6472452522205898E-3</c:v>
                </c:pt>
                <c:pt idx="3">
                  <c:v>4.1908200464811501E-3</c:v>
                </c:pt>
                <c:pt idx="4">
                  <c:v>3.2671534885257902E-3</c:v>
                </c:pt>
                <c:pt idx="5">
                  <c:v>3.2518747935821701E-3</c:v>
                </c:pt>
                <c:pt idx="6">
                  <c:v>7.82314403466371E-3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D35-40D1-8897-BD5AA20916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1058880"/>
        <c:axId val="311053632"/>
      </c:barChart>
      <c:catAx>
        <c:axId val="311058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053632"/>
        <c:crosses val="autoZero"/>
        <c:auto val="1"/>
        <c:lblAlgn val="ctr"/>
        <c:lblOffset val="100"/>
        <c:noMultiLvlLbl val="0"/>
      </c:catAx>
      <c:valAx>
        <c:axId val="311053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058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Movistar Estudiantes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5</c:v>
                </c:pt>
                <c:pt idx="9">
                  <c:v>1</c:v>
                </c:pt>
                <c:pt idx="10">
                  <c:v>4</c:v>
                </c:pt>
                <c:pt idx="11">
                  <c:v>4</c:v>
                </c:pt>
                <c:pt idx="12">
                  <c:v>4</c:v>
                </c:pt>
                <c:pt idx="13">
                  <c:v>3</c:v>
                </c:pt>
                <c:pt idx="14">
                  <c:v>6</c:v>
                </c:pt>
                <c:pt idx="15">
                  <c:v>0</c:v>
                </c:pt>
                <c:pt idx="16">
                  <c:v>2</c:v>
                </c:pt>
                <c:pt idx="17">
                  <c:v>2</c:v>
                </c:pt>
                <c:pt idx="18">
                  <c:v>3</c:v>
                </c:pt>
                <c:pt idx="19">
                  <c:v>3</c:v>
                </c:pt>
                <c:pt idx="20">
                  <c:v>0</c:v>
                </c:pt>
                <c:pt idx="21">
                  <c:v>4</c:v>
                </c:pt>
                <c:pt idx="22">
                  <c:v>3</c:v>
                </c:pt>
                <c:pt idx="23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C18-4913-9BD0-E19C9F707F3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Alcaldía de Medellín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9</c:v>
                </c:pt>
                <c:pt idx="1">
                  <c:v>9</c:v>
                </c:pt>
                <c:pt idx="2">
                  <c:v>7</c:v>
                </c:pt>
                <c:pt idx="3">
                  <c:v>11</c:v>
                </c:pt>
                <c:pt idx="4">
                  <c:v>9</c:v>
                </c:pt>
                <c:pt idx="5">
                  <c:v>3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7</c:v>
                </c:pt>
                <c:pt idx="15">
                  <c:v>24</c:v>
                </c:pt>
                <c:pt idx="16">
                  <c:v>7</c:v>
                </c:pt>
                <c:pt idx="17">
                  <c:v>15</c:v>
                </c:pt>
                <c:pt idx="18">
                  <c:v>13</c:v>
                </c:pt>
                <c:pt idx="19">
                  <c:v>14</c:v>
                </c:pt>
                <c:pt idx="20">
                  <c:v>8</c:v>
                </c:pt>
                <c:pt idx="21">
                  <c:v>12</c:v>
                </c:pt>
                <c:pt idx="22">
                  <c:v>9</c:v>
                </c:pt>
                <c:pt idx="23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C18-4913-9BD0-E19C9F707F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1052976"/>
        <c:axId val="311053304"/>
      </c:lineChart>
      <c:catAx>
        <c:axId val="311052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053304"/>
        <c:crosses val="autoZero"/>
        <c:auto val="1"/>
        <c:lblAlgn val="ctr"/>
        <c:lblOffset val="100"/>
        <c:noMultiLvlLbl val="0"/>
      </c:catAx>
      <c:valAx>
        <c:axId val="311053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052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Movistar Estudiantes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9.6708548811679701E-2</c:v>
                </c:pt>
                <c:pt idx="9">
                  <c:v>6.9077534865485499E-2</c:v>
                </c:pt>
                <c:pt idx="10">
                  <c:v>1.96030842185837E-2</c:v>
                </c:pt>
                <c:pt idx="11">
                  <c:v>3.6872467934955099E-2</c:v>
                </c:pt>
                <c:pt idx="12">
                  <c:v>9.1014319586281603E-2</c:v>
                </c:pt>
                <c:pt idx="13">
                  <c:v>9.6459620758110404E-2</c:v>
                </c:pt>
                <c:pt idx="14">
                  <c:v>9.1481059686724001E-2</c:v>
                </c:pt>
                <c:pt idx="15">
                  <c:v>0</c:v>
                </c:pt>
                <c:pt idx="16">
                  <c:v>2.3337005022123498E-2</c:v>
                </c:pt>
                <c:pt idx="17">
                  <c:v>1.4935683214159E-2</c:v>
                </c:pt>
                <c:pt idx="18">
                  <c:v>1.9914244285545401E-2</c:v>
                </c:pt>
                <c:pt idx="19">
                  <c:v>0.16491483548967301</c:v>
                </c:pt>
                <c:pt idx="20">
                  <c:v>0</c:v>
                </c:pt>
                <c:pt idx="21">
                  <c:v>4.5273789742919499E-2</c:v>
                </c:pt>
                <c:pt idx="22">
                  <c:v>2.9249046294394801E-2</c:v>
                </c:pt>
                <c:pt idx="23">
                  <c:v>0.117618505311502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93-4E23-BC59-BA11855DDB1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Alcaldía de Medellín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1.98898656508959E-3</c:v>
                </c:pt>
                <c:pt idx="1">
                  <c:v>1.83480156004388E-3</c:v>
                </c:pt>
                <c:pt idx="2">
                  <c:v>9.5154174542491799E-3</c:v>
                </c:pt>
                <c:pt idx="3">
                  <c:v>8.3259902724680292E-3</c:v>
                </c:pt>
                <c:pt idx="4">
                  <c:v>4.5176206478391399E-3</c:v>
                </c:pt>
                <c:pt idx="5">
                  <c:v>7.2621137376526696E-3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1.1696033954181301E-3</c:v>
                </c:pt>
                <c:pt idx="15">
                  <c:v>2.2896473249287099E-3</c:v>
                </c:pt>
                <c:pt idx="16">
                  <c:v>2.7158587317336201E-3</c:v>
                </c:pt>
                <c:pt idx="17">
                  <c:v>2.5440525832541201E-3</c:v>
                </c:pt>
                <c:pt idx="18">
                  <c:v>4.7394098474048798E-3</c:v>
                </c:pt>
                <c:pt idx="19">
                  <c:v>3.3204842158057E-3</c:v>
                </c:pt>
                <c:pt idx="20">
                  <c:v>6.2098010782157403E-3</c:v>
                </c:pt>
                <c:pt idx="21">
                  <c:v>2.99504372301281E-3</c:v>
                </c:pt>
                <c:pt idx="22">
                  <c:v>2.2048455721535702E-3</c:v>
                </c:pt>
                <c:pt idx="23">
                  <c:v>3.5881053317064599E-3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493-4E23-BC59-BA11855DDB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5546200"/>
        <c:axId val="317243840"/>
      </c:lineChart>
      <c:catAx>
        <c:axId val="55546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243840"/>
        <c:crosses val="autoZero"/>
        <c:auto val="1"/>
        <c:lblAlgn val="ctr"/>
        <c:lblOffset val="100"/>
        <c:noMultiLvlLbl val="0"/>
      </c:catAx>
      <c:valAx>
        <c:axId val="317243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546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Movistar Estudiantes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43989</c:v>
                </c:pt>
                <c:pt idx="1">
                  <c:v>43990</c:v>
                </c:pt>
                <c:pt idx="2">
                  <c:v>43991</c:v>
                </c:pt>
                <c:pt idx="3">
                  <c:v>43992</c:v>
                </c:pt>
                <c:pt idx="4">
                  <c:v>43993</c:v>
                </c:pt>
                <c:pt idx="5">
                  <c:v>43994</c:v>
                </c:pt>
                <c:pt idx="6">
                  <c:v>43995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31</c:v>
                </c:pt>
                <c:pt idx="1">
                  <c:v>37</c:v>
                </c:pt>
                <c:pt idx="2">
                  <c:v>44</c:v>
                </c:pt>
                <c:pt idx="3">
                  <c:v>85</c:v>
                </c:pt>
                <c:pt idx="4">
                  <c:v>63</c:v>
                </c:pt>
                <c:pt idx="5">
                  <c:v>42</c:v>
                </c:pt>
                <c:pt idx="6">
                  <c:v>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3B-425F-836D-DEB4B5B5BF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Alcaldía de Medellín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43989</c:v>
                </c:pt>
                <c:pt idx="1">
                  <c:v>43990</c:v>
                </c:pt>
                <c:pt idx="2">
                  <c:v>43991</c:v>
                </c:pt>
                <c:pt idx="3">
                  <c:v>43992</c:v>
                </c:pt>
                <c:pt idx="4">
                  <c:v>43993</c:v>
                </c:pt>
                <c:pt idx="5">
                  <c:v>43994</c:v>
                </c:pt>
                <c:pt idx="6">
                  <c:v>43995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209</c:v>
                </c:pt>
                <c:pt idx="1">
                  <c:v>281</c:v>
                </c:pt>
                <c:pt idx="2">
                  <c:v>396</c:v>
                </c:pt>
                <c:pt idx="3">
                  <c:v>589</c:v>
                </c:pt>
                <c:pt idx="4">
                  <c:v>545</c:v>
                </c:pt>
                <c:pt idx="5">
                  <c:v>406</c:v>
                </c:pt>
                <c:pt idx="6">
                  <c:v>313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F3B-425F-836D-DEB4B5B5BF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2416832"/>
        <c:axId val="422414864"/>
      </c:lineChart>
      <c:dateAx>
        <c:axId val="422416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414864"/>
        <c:crosses val="autoZero"/>
        <c:auto val="1"/>
        <c:lblOffset val="100"/>
        <c:baseTimeUnit val="days"/>
      </c:dateAx>
      <c:valAx>
        <c:axId val="422414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416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Movistar Estudiantes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6B-4A66-BCA8-DBDB1A6E11F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Alcaldía de Medellín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4</c:v>
                </c:pt>
                <c:pt idx="1">
                  <c:v>3</c:v>
                </c:pt>
                <c:pt idx="2">
                  <c:v>1</c:v>
                </c:pt>
                <c:pt idx="3">
                  <c:v>2</c:v>
                </c:pt>
                <c:pt idx="4">
                  <c:v>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36B-4A66-BCA8-DBDB1A6E11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2703304"/>
        <c:axId val="462695432"/>
      </c:barChart>
      <c:catAx>
        <c:axId val="462703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695432"/>
        <c:crosses val="autoZero"/>
        <c:auto val="1"/>
        <c:lblAlgn val="ctr"/>
        <c:lblOffset val="100"/>
        <c:noMultiLvlLbl val="0"/>
      </c:catAx>
      <c:valAx>
        <c:axId val="462695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703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Movistar Estudiantes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43989</c:v>
                </c:pt>
                <c:pt idx="1">
                  <c:v>43990</c:v>
                </c:pt>
                <c:pt idx="2">
                  <c:v>43991</c:v>
                </c:pt>
                <c:pt idx="3">
                  <c:v>43992</c:v>
                </c:pt>
                <c:pt idx="4">
                  <c:v>43993</c:v>
                </c:pt>
                <c:pt idx="5">
                  <c:v>43994</c:v>
                </c:pt>
                <c:pt idx="6">
                  <c:v>43995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3.7950900245125499E-2</c:v>
                </c:pt>
                <c:pt idx="1">
                  <c:v>5.1959850903230201E-2</c:v>
                </c:pt>
                <c:pt idx="2">
                  <c:v>6.7218104076031099E-2</c:v>
                </c:pt>
                <c:pt idx="3">
                  <c:v>8.40304750522856E-2</c:v>
                </c:pt>
                <c:pt idx="4">
                  <c:v>9.5609792534219695E-2</c:v>
                </c:pt>
                <c:pt idx="5">
                  <c:v>2.40082588410413E-2</c:v>
                </c:pt>
                <c:pt idx="6">
                  <c:v>9.3370681605975697E-2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A7-4C98-BDEC-37EFD76434C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Alcaldía de Medellín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43989</c:v>
                </c:pt>
                <c:pt idx="1">
                  <c:v>43990</c:v>
                </c:pt>
                <c:pt idx="2">
                  <c:v>43991</c:v>
                </c:pt>
                <c:pt idx="3">
                  <c:v>43992</c:v>
                </c:pt>
                <c:pt idx="4">
                  <c:v>43993</c:v>
                </c:pt>
                <c:pt idx="5">
                  <c:v>43994</c:v>
                </c:pt>
                <c:pt idx="6">
                  <c:v>43995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0A7-4C98-BDEC-37EFD76434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2681984"/>
        <c:axId val="462682640"/>
      </c:lineChart>
      <c:dateAx>
        <c:axId val="462681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682640"/>
        <c:crosses val="autoZero"/>
        <c:auto val="1"/>
        <c:lblOffset val="100"/>
        <c:baseTimeUnit val="days"/>
      </c:dateAx>
      <c:valAx>
        <c:axId val="462682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681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2D659-B0AF-4B1F-AA0E-4586E1C9B12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0E7B69-EC7A-4AFC-A78C-C5E7261F311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8016433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D5A75-28DD-45DC-BAAE-6AE13C796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Alcaldias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AA3385-DFDE-41E4-A644-790C6ADD57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74497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1691692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595671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011707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159037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858697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060744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699971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195111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536237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73969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95634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89135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525019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553930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7700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Alcaldía de Medellín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721635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958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Movistar Estudiantes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09158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73D41A-644F-446F-B3AD-7BFF3CDBEC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06/07/2020 - 06/13/2020</a:t>
            </a:r>
          </a:p>
        </p:txBody>
      </p:sp>
    </p:spTree>
    <p:extLst>
      <p:ext uri="{BB962C8B-B14F-4D97-AF65-F5344CB8AC3E}">
        <p14:creationId xmlns:p14="http://schemas.microsoft.com/office/powerpoint/2010/main" val="3908560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CFAC5-5308-4FF4-BFE0-F81D07270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 | Alcaldias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6FC5DF-40BF-4AF9-8050-598C3A1B88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928553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54CFDB-D784-4474-ADC0-420BA64849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06/07/2020 - 06/13/2020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82F4DD-481E-4E5D-9ECF-A3A93789A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893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09E68-D045-4844-895A-FD9795800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Alcaldias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8E8A7B-B8D4-4E94-B0B6-BCECDA0C16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050830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B26262-C075-4D49-9F41-BEB2027912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06/07/2020 - 06/13/2020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6D8191-DA8D-4568-A8CE-31C09A4B6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474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E90CB-B322-4C94-A6D7-4C6522B4C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| Alcaldias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0D038D-C71A-4CCA-9C54-8BE80322F6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616568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EAD950-1611-4AE3-9780-6B052CA48A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06/07/2020 - 06/13/2020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0A2DD2-4F2C-4D6F-94E9-508E586C4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6830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63F19-91AC-44FC-8DF3-9C2ED6EE1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 | Alcaldias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92A265-B2D9-49FC-8D2A-A662062D7F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96343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B9EE1-7988-4CF8-86F3-64D4372553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06/07/2020 - 06/13/2020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8E3DB1-9841-4452-BA30-944191B3D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01502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E2BCF-74E4-4386-BE6E-F2AECAC67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| Alcaldias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0740ED-A8C2-43D9-9C51-78154A6C03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89539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0C5FF2-334C-4A60-8050-7877A2A858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06/07/2020 - 06/13/2020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D9991E-F38D-42D2-822E-F36C505A2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2956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52964-70F1-431B-A739-9EA265329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 | Alcaldias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40F779-A231-44D2-82A0-830C32CEEB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270038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0B9E6E-78BE-4CB6-8FCD-D37B39E011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06/07/2020 - 06/13/2020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B9FFC0-D046-4567-BF79-07EDD3FAA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2310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04A13-6830-4222-B2AE-455025B71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 | Alcaldias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5FCD03-026D-4433-B02A-BCFD5BDEC2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9753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22E27C-5FD7-4804-B810-CD7B9255E0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06/07/2020 - 06/13/2020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713BF6-68F9-4542-B738-D2B0318A6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57036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596AA-90E0-4346-9EC1-A4C50D85F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 | Alcaldias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387CEA-6002-495D-8818-925EC66816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18313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0B88F5-3D85-427E-B6CF-D677D98DB2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06/07/2020 - 06/13/2020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078777-9269-4825-B949-47172065C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21805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47623-7F33-4319-B3B1-B7904F1BD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 | Alcaldias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418366-2DB9-432B-B594-E3B9F3F0A0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39071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FD0951-44CC-4D28-85DC-32A5B39E78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06/07/2020 - 06/13/2020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52B48B-7A8E-4592-AC41-CE9362BCD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2775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44874-E75B-4186-9628-2F76BE65E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 | Alcaldias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AE7C61-C360-4FAC-BDF3-3EB80C6EE7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29389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5CDC39-923A-413D-B4B6-1CADEBF42B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06/07/2020 - 06/13/2020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657B41-6550-4964-80DC-AA7C0E220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49530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73FE4-D772-4D3D-B885-3AF847C3A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Alcaldias - 1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950413-78AA-4573-93A4-C25D6469A1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77241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16651042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35259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5074585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75159660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9568798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20730988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0032893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00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@AlcaldiadeMed - 2020-06-10 18:42:12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@QuinteroCalle: Llegan las primeras 30.000 pruebas diagnósticas de COVID19 con aportes de @ISAConexiones. Si sabemos quiénes están conta…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06/15/2020 08:10:02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9956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@AlcaldiadeMed - 2020-06-11 02:26:23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un 84 % de favorabilidad, nuestro alcalde @QuinteroCalle es el mandatario con mejor imagen en todo el país, según la última encuesta realizada por @Datexco.
Así lo registra @TrendBusinessCo.
https://t.co/05K9u8RUCW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06/14/2020 20:12:23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18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@AlcaldiadeMed - 2020-06-08 15:46:41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@elcolombiano: El alcalde @QuinteroCalle advirtió que entre julio y agosto podría haber un pico de contagios de covid-19 y aseguró que g…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06/13/2020 10:10:20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0200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D2334D-7DDA-4E43-972E-8D0E50F7E5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06/07/2020 - 06/13/2020</a:t>
            </a:r>
          </a:p>
        </p:txBody>
      </p:sp>
    </p:spTree>
    <p:extLst>
      <p:ext uri="{BB962C8B-B14F-4D97-AF65-F5344CB8AC3E}">
        <p14:creationId xmlns:p14="http://schemas.microsoft.com/office/powerpoint/2010/main" val="19997504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7A4C1-2020-4EB5-85DD-06B2FD27C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Alcaldias - 2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28FB48-B2F2-48A6-94E8-52F766EA0C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75595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17982376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48152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05510796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28179899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11246977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63535652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084463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597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@AlcaldiadeMed - 2020-06-09 22:58:19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@estebanrestre: #YoCuidoAMedellín usando el tapabocas y trabajando incansablemente para reactivar a Medellín de forma segura. ¿Ustedes c…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06/13/2020 10:10:20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905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@AlcaldiadeMed - 2020-06-07 15:59:53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#NosMueveLaCultura | Desde el Sistema de Bibliotecas Públicas de Medellín y con el apoyo del Programa Iberoamericano de Bibliotecas Públicas, avanzamos en una investigación que busca encontrar el valor económico y social de la bibliotecas en la ciudad. https://t.co/YWFMJi2jez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06/13/2020 10:10:21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88208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03C323-6D87-4506-8A78-E3316AE6EA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06/07/2020 - 06/13/2020</a:t>
            </a:r>
          </a:p>
        </p:txBody>
      </p:sp>
    </p:spTree>
    <p:extLst>
      <p:ext uri="{BB962C8B-B14F-4D97-AF65-F5344CB8AC3E}">
        <p14:creationId xmlns:p14="http://schemas.microsoft.com/office/powerpoint/2010/main" val="3692077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C4C0E-61D0-415F-B29A-92B09F401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Alcaldias - 3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5587D2-1C96-420F-B011-84583CE9B2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23136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6432278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29076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52314721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31771133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06243789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45955553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6180073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1009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@AlcaldiadeMed - 2020-06-09 18:56:25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¡Le apostamos a la cultura para seguir frenando el coronavirus! 💃🏼🎨👩🏼‍🎤🤹🏼‍
Lanzamos #YoCuidoAMedellín, una campaña con la que queremos promover el autocuidado, reducir escenarios de contagio por #COVID19, generar dinámicas de corresponsabilidad y fortalecer el sector cultural. https://t.co/O7CNLnzPVJ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06/13/2020 14:09:23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849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@AlcaldiadeMed - 2020-06-09 19:31:05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paisa la tiene clara. Si del virus nos queremos cuidar: a metros, a metros tenemos que estar🧍🏾‍♂️             🧍🏻‍♀️.
Aplica el distanciamiento social para que juntos le ganemos la batalla a la #COVID19. 
#CuidarMeEsCuidarnos
#YoCuidoAMedellín https://t.co/0YjyNaprh9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06/15/2020 14:10:58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1092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6B0E98-A02E-4623-8A5E-22860216AE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06/07/2020 - 06/13/2020</a:t>
            </a:r>
          </a:p>
        </p:txBody>
      </p:sp>
    </p:spTree>
    <p:extLst>
      <p:ext uri="{BB962C8B-B14F-4D97-AF65-F5344CB8AC3E}">
        <p14:creationId xmlns:p14="http://schemas.microsoft.com/office/powerpoint/2010/main" val="11402048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A3D7-1019-4E3F-8C11-9B631E347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Alcaldias - 4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C3F35C-D56F-4B90-833B-68993F1C42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66311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8683441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013119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89991152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73161493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8790420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968807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0327128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79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@AlcaldiadeMed - 2020-06-09 23:44:56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@acevedossa: Cuido a Medellín a través del ejemplo en el cumplimiento de las normas de bioseguridad y las medidas de autocuidado. Desde…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06/13/2020 10:10:20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14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@AlcaldiadeMed - 2020-06-07 03:24:36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Compartimos el #ReporteCOVID19Medellín con los datos actualizados a hoy, junio 6 de 2020. 
• Casos nuevos: 13
• Casos confirmados: 614
• Casos recuperados: 359
• Casos activos: 252
• Fallecidos: 3
Total muestras descartadas: 25.687
#MedellínMeCuida https://t.co/6M3Zq8uOSB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06/13/2020 14:09:23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87330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DE4D6C-D8C5-441A-9F51-8A0D5003C8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06/07/2020 - 06/13/2020</a:t>
            </a:r>
          </a:p>
        </p:txBody>
      </p:sp>
    </p:spTree>
    <p:extLst>
      <p:ext uri="{BB962C8B-B14F-4D97-AF65-F5344CB8AC3E}">
        <p14:creationId xmlns:p14="http://schemas.microsoft.com/office/powerpoint/2010/main" val="29872847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D5F90-847D-445F-88E4-8AD513F34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Alcaldias - 5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582D41-B59E-4E79-8FA4-5AB4F2DB1D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04825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10865482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191062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51726120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0939284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864814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72210178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7360924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41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@AlcaldiadeMed - 2020-06-09 22:59:22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@mabel_lopez5: #YoCuidoAMedellín cuando me pongo el tapabocas, me tomo la temperatura, saludo con gestos y me lavo las manos. Reto a la…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06/13/2020 10:10:20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748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@MovistarEstu - 2020-06-11 23:12:00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¿Recuerdas dónde estabas tal día hoy de hace 16 años?
Nosotros en @VistalegreMad con más de 15.000 personas.  ¡Era el 4º partido de la final @ACBCOM !
📺 Revívelo este domingo 21:30h en nuestro Youtube y Facebook
#MovistarEstudiantes #EstuHistoria https://t.co/AWUTKNzpZk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06/14/2020 14:09:18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6113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79B804-529C-47FA-AC5A-DA2A3A6B7F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06/07/2020 - 06/13/2020</a:t>
            </a:r>
          </a:p>
        </p:txBody>
      </p:sp>
    </p:spTree>
    <p:extLst>
      <p:ext uri="{BB962C8B-B14F-4D97-AF65-F5344CB8AC3E}">
        <p14:creationId xmlns:p14="http://schemas.microsoft.com/office/powerpoint/2010/main" val="10742527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EF8D4-70CF-4FC3-8D4D-E50ADFC68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Alcaldias - 6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EED221-FA1E-435A-ABAC-1CB0F759FB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42042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9565932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343055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93981398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66437066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30397823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30745173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0627458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399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@AlcaldiadeMed - 2020-06-10 03:15:45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Compartimos el #ReporteCOVID19Medellín con los datos actualizados a hoy, junio 9 de 2020. 
• Casos nuevos: 34
• Casos confirmados: 692
• Casos recuperados: 408
• Casos activos: 280
• Fallecidos: 4
Total muestras descartadas: 26.762
#MedellínMeCuida https://t.co/CzxfMIPlWE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06/14/2020 20:12:23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3498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B4E36A-FB72-4DBA-AB29-D9AAA0FF77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06/07/2020 - 06/13/2020</a:t>
            </a:r>
          </a:p>
        </p:txBody>
      </p:sp>
    </p:spTree>
    <p:extLst>
      <p:ext uri="{BB962C8B-B14F-4D97-AF65-F5344CB8AC3E}">
        <p14:creationId xmlns:p14="http://schemas.microsoft.com/office/powerpoint/2010/main" val="29998531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B19D2-B7C6-41C9-AB6D-ECD480F18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Alcaldias - 7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ED4F94-BCD6-4D93-B753-EEFD4FD02C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99391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2009256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726119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06239023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13177762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00139387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0177307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0197273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886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@AlcaldiadeMed - 2020-06-08 03:19:47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Recuerda que la rotación del #PicoYCédula para el lunes 8 de junio será para cédulas terminadas en 1, 3, 5, 7, y 9, así podrás salir a abastecerte y realizar diligencias bancarias. #CuidarMeEsCuidarNos #MedellínSeQuedaEnCasa https://t.co/Ch25RTXUzq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06/13/2020 14:09:23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288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@AlcaldiadeMed - 2020-06-10 20:36:01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@jdpalacioc: #YoCuidoAMedellín apostándole a la movilidad sostenible con nuestro sistema de transporte público gratuito @Encicla, además…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06/13/2020 20:10:02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4316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CF5B1D-0D42-481A-918D-6165C4B28C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06/07/2020 - 06/13/2020</a:t>
            </a:r>
          </a:p>
        </p:txBody>
      </p:sp>
    </p:spTree>
    <p:extLst>
      <p:ext uri="{BB962C8B-B14F-4D97-AF65-F5344CB8AC3E}">
        <p14:creationId xmlns:p14="http://schemas.microsoft.com/office/powerpoint/2010/main" val="38674708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9061B-E02C-439A-8315-227719820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Alcaldias - 8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D501FD-DCFB-40B8-BA69-5C4A5844F9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63494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8929414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741847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51401752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7595723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91392269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32144929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615534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290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@MovistarEstu - 2020-06-10 19:46:07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noticia del día en @movistar_es Estudiantes: #AvramovicSeQueda 
Conoce los detalles en nuestra web https://t.co/NnDbXctG2V https://t.co/4T4sCMpPU8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06/12/2020 14:09:17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826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@AlcaldiadeMed - 2020-06-07 20:21:19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Queremos incentivar reflexiones sobre la violencia obstétrica, por ello cuando escuches estos comentarios debes saber que ¡Esto no es normal! #CuidarMeEsCuidarNos https://t.co/VAWDz8cIub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06/13/2020 14:09:23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224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@AlcaldiadeMed - 2020-06-10 00:02:58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@AndreeSecSalud: #YoCuidoAMedellín con el compromiso de trabajar por el bienestar físico, mental y social de todos y de todas. Por mi sa…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06/14/2020 14:10:28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4839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75C86F-972F-4024-9BA2-8771B468D9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06/07/2020 - 06/13/2020</a:t>
            </a:r>
          </a:p>
        </p:txBody>
      </p:sp>
    </p:spTree>
    <p:extLst>
      <p:ext uri="{BB962C8B-B14F-4D97-AF65-F5344CB8AC3E}">
        <p14:creationId xmlns:p14="http://schemas.microsoft.com/office/powerpoint/2010/main" val="14600535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FAE56-097F-4AF7-9A2D-01E19972A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Alcaldias - 9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2128F7-D6A7-4448-BE30-E3F8A45E51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77790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201963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741097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91310938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29013563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59468655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3838980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4328823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379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@MovistarEstu - 2020-06-11 12:12:37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OFICIAL
🏀 María Espín @maria_espin_ds , primera renovación de las #WomenInBlack de @movistar_es Estudiantes para el nuevo proyecto en #LFEndesa 
📰 https://t.co/zKQUTqgxN2
#MovistarEstudiantes https://t.co/4Simwf4e3a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06/12/2020 20:08:19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99928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B4D0BA-C363-4537-BC65-01B2E8FCA5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06/07/2020 - 06/13/2020</a:t>
            </a:r>
          </a:p>
        </p:txBody>
      </p:sp>
    </p:spTree>
    <p:extLst>
      <p:ext uri="{BB962C8B-B14F-4D97-AF65-F5344CB8AC3E}">
        <p14:creationId xmlns:p14="http://schemas.microsoft.com/office/powerpoint/2010/main" val="40598622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242C6-6105-421D-A125-166B175AD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Alcaldias - 10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A9649E-1B5C-4C50-AFE7-1916DE30C4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38842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18978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284439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90474704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4795145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79052582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69951341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1427376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2158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@MovistarEstu - 2020-06-11 14:13:00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Tal día como hoy 📆
El 11 de junio de 2004 en el @VistalegreMad más de 15.000 personas contemplaron extasiadas la tormenta perfecta en el momento más indicado. ¡4º partido de la final @ACBCOM !
📺 ESTRENO el domingo 21:30h en Youtube y Facebook
#MovistarEstudiantes #EstuHistoria https://t.co/Tp6pc5tQFl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06/13/2020 20:08:45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5066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@AlcaldiadeMed - 2020-06-09 22:58:46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@AlejandroAriasG: Con esfuerzo continuo, incansable, persistente, cumpliendo con los autocuidados, usando tapabocas,  lograremos reactiv…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06/13/2020 10:10:20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08960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BD52B3-2E1A-43B5-984A-538310C074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06/07/2020 - 06/13/2020</a:t>
            </a:r>
          </a:p>
        </p:txBody>
      </p:sp>
    </p:spTree>
    <p:extLst>
      <p:ext uri="{BB962C8B-B14F-4D97-AF65-F5344CB8AC3E}">
        <p14:creationId xmlns:p14="http://schemas.microsoft.com/office/powerpoint/2010/main" val="29901931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A9B54-17D5-4825-B574-5EA575408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Alcaldias - 11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7E08A5-06B0-4B82-BDD2-1FBB170938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37576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0660482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657375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3962860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11297937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78449864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01262075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064076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7796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@AlcaldiadeMed - 2020-06-10 20:37:59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@NataliaUrregoA: #YoCuidoAMedellín verificando que en las obras públicas se cumplan los protocolos de bioseguridad. Así generamos 2.500…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06/13/2020 10:10:18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29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@AlcaldiadeMed - 2020-06-09 22:58:42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@Raulemoralesva: #YoCuidoaMedellín cuando transito por las calles de nuestra ciudad con el tapabocas puesto de la forma correcta, es imp…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06/15/2020 02:10:54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0628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@AlcaldiadeMed - 2020-06-09 22:58:36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@Juanparal: #YoCuidoAMedellín cada vez que voy a los barrios de mi ciudad a entregar un mensaje de esperanza, de autocuidado y de amor p…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06/14/2020 20:12:23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53879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A0BF23-D4EB-4AAF-B87D-0F4138F921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06/07/2020 - 06/13/2020</a:t>
            </a:r>
          </a:p>
        </p:txBody>
      </p:sp>
    </p:spTree>
    <p:extLst>
      <p:ext uri="{BB962C8B-B14F-4D97-AF65-F5344CB8AC3E}">
        <p14:creationId xmlns:p14="http://schemas.microsoft.com/office/powerpoint/2010/main" val="1783099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F6746-CB71-4971-B630-EFB778E59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Alcaldias - 12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9B585C-62EF-4CA5-AA2C-7DF5C0057B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48602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7851160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878653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33447291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18271895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3628715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62774782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1892789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2904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@AlcaldiadeMed - 2020-06-10 03:07:06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@CadenaGaitan: Estoy comprometido con promover una movilidad más segura, eficiente,  y feliz: #YoCuidoAMedellín usando mi tapabocas mien…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06/13/2020 10:10:19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207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@AlcaldiadeMed - 2020-06-09 23:01:06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@Telemedellin: Cuidamos a Medellín tomando todas las medidas para garantizar la salud y el cuidado de nuestros colaboradores.
¿Tú cómo…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06/13/2020 10:10:20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1993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56704F-933A-4F9D-BBCF-89116B7150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06/07/2020 - 06/13/2020</a:t>
            </a:r>
          </a:p>
        </p:txBody>
      </p:sp>
    </p:spTree>
    <p:extLst>
      <p:ext uri="{BB962C8B-B14F-4D97-AF65-F5344CB8AC3E}">
        <p14:creationId xmlns:p14="http://schemas.microsoft.com/office/powerpoint/2010/main" val="23621360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68D3F-A9F4-46E2-A936-3DAC14A59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| Alcaldias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6ADB43-A701-4664-BBAF-745168C564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053585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A6CE59-B791-4FDA-9823-AB0D9CCCC5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06/07/2020 - 06/13/2020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67E935-F134-46E4-BEB8-568B4452C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5753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D9074-2DF5-42B7-BF02-DBF4E6D50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Alcaldias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8FF3A7-F2BD-4EAD-B7EC-B3D229DE38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98610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9544">
                  <a:extLst>
                    <a:ext uri="{9D8B030D-6E8A-4147-A177-3AD203B41FA5}">
                      <a16:colId xmlns:a16="http://schemas.microsoft.com/office/drawing/2014/main" val="5438570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60927877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9508248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013346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77265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0121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@AlcaldiadeMed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@danielduquev - 2020-06-10 19:45:23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Respaldo esta medida de la @AlcaldiadeMed, los puentes peatonales ponen un mayor esfuerzo en los peatones  y son di… https://t.co/iNrKtEXZU5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06/13/2020 10:11:36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283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@AlcaldiadeMed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@JuanOrtizfr - 2020-06-12 17:02:28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Justo en estos días de "perfilamientos", la @AlcaldiadeMed acaba de prorrogar un contrato que tiene desde abril con… https://t.co/rucWV3UxID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06/13/2020 10:11:07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2056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@AlcaldiadeMed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@_Luky__ - 2020-06-09 18:57:31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Alcalde de @AlcaldiadeMed @QuinteroCalle regañando al presidente de la junta directiva de @EPMestamosahi, por la fa… https://t.co/GotC9qjpaQ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06/13/2020 10:11:45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5984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@AlcaldiadeMed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@Ale_Gomezl - 2020-06-09 18:39:02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¡En Medellín se siente la diversidad! Este año la @AlcaldiadeMed se articula con @AlianzaLGBTI, @ConsejoLGBTI,… https://t.co/FxIC81RbBE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06/13/2020 10:11:45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68883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4FE892-1351-425C-809D-31008799DF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06/07/2020 - 06/13/2020</a:t>
            </a:r>
          </a:p>
        </p:txBody>
      </p:sp>
    </p:spTree>
    <p:extLst>
      <p:ext uri="{BB962C8B-B14F-4D97-AF65-F5344CB8AC3E}">
        <p14:creationId xmlns:p14="http://schemas.microsoft.com/office/powerpoint/2010/main" val="37188987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BA002-26F2-4C97-8C2C-C0ADC9A3A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Alcaldias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263A7D-48AC-4479-86AD-4E3A850B4C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39118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9544">
                  <a:extLst>
                    <a:ext uri="{9D8B030D-6E8A-4147-A177-3AD203B41FA5}">
                      <a16:colId xmlns:a16="http://schemas.microsoft.com/office/drawing/2014/main" val="31508010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38807198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35680607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485576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52208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727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@AlcaldiadeMed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@DSuarezT - 2020-06-10 02:38:32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Algunos no han entendido o no han querido entender. No es que la @AlcaldiadeMed  @QuinteroCalle  @EPMestamosahi no… https://t.co/eXDPaVYceu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06/13/2020 10:11:40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128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@AlcaldiadeMed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@Gerardoperezh - 2020-06-12 23:17:42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Después de 10 años, hoy la @AlcaldiadeMed dió por terminado el convenio con la Escuela de Salud Pública que permiti… https://t.co/Y4NeTvfqLf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06/13/2020 10:11:05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715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@AlcaldiadeMed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@ITM_Medellin - 2020-06-11 05:22:24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#ITM Incluyente💙 La @AlcaldiadeMed informó que seis estudiantes sordos serán los primeros en presentar el nuevo mod… https://t.co/Qr4YgjgllS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06/13/2020 10:11:15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876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@AlcaldiadeMed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@ProfeSpitaletta - 2020-06-11 05:39:57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Medellín necesita un museo de la industria. Por lo menos para tener una memoria de lo que fue.
@QuinteroCalle @AlcaldiadeMed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06/13/2020 10:11:15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7272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647A4E-3663-40B8-B67E-FCAEE163ED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06/07/2020 - 06/13/2020</a:t>
            </a:r>
          </a:p>
        </p:txBody>
      </p:sp>
    </p:spTree>
    <p:extLst>
      <p:ext uri="{BB962C8B-B14F-4D97-AF65-F5344CB8AC3E}">
        <p14:creationId xmlns:p14="http://schemas.microsoft.com/office/powerpoint/2010/main" val="10937209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68096-E16D-4216-9279-44ABE1F2E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Alcaldias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74C251-02E9-4588-97DA-6150835FC0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17209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9544">
                  <a:extLst>
                    <a:ext uri="{9D8B030D-6E8A-4147-A177-3AD203B41FA5}">
                      <a16:colId xmlns:a16="http://schemas.microsoft.com/office/drawing/2014/main" val="41168936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47591428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16318133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682596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811656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928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@AlcaldiadeMed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@LuisFSuarezV - 2020-06-09 21:38:23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Asistimos a la segunda sesión de la Mesa Intersectorial para la Reactivación Económica junto a la @AlcaldiadeMed, e… https://t.co/yPbNFXysLh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06/13/2020 10:11:43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06/13/2020 01:06:31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070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@AlcaldiadeMed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@BernardoAGuerra - 2020-06-08 13:45:08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@GobAntioquia @AlcaldiadeMed durante 1er semestre 2020 y en emergencia por pandemia COVID19 retiraron de sus car… https://t.co/pcZdTV69Ul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06/13/2020 10:11:59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895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@AlcaldiadeMed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@Estamos_Listas - 2020-06-12 23:29:39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Acciones por parte de la @AlcaldiadeMed en cabeza de la @PoliciaMedellin y contra la dignidad de mujeres son un hec… https://t.co/w5uPtU1qpe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06/13/2020 10:11:05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645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@AlcaldiadeMed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@oskymarin - 2020-06-09 18:53:43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@AlcaldiadeMed (Inclusión Social y Cultura) y @GobAntioquia (@ParticipaAnt) tejemos acciones afirmativas en con… https://t.co/ondkK5ZNwQ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06/13/2020 10:11:45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826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3B652C-2A85-49BE-83F8-E3F1228CAF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06/07/2020 - 06/13/2020</a:t>
            </a:r>
          </a:p>
        </p:txBody>
      </p:sp>
    </p:spTree>
    <p:extLst>
      <p:ext uri="{BB962C8B-B14F-4D97-AF65-F5344CB8AC3E}">
        <p14:creationId xmlns:p14="http://schemas.microsoft.com/office/powerpoint/2010/main" val="37542925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4A70C-BF17-41B9-974C-2DF7D219E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Alcaldias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427ECF-0A09-435D-8A32-3C2D6C08A2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32274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9544">
                  <a:extLst>
                    <a:ext uri="{9D8B030D-6E8A-4147-A177-3AD203B41FA5}">
                      <a16:colId xmlns:a16="http://schemas.microsoft.com/office/drawing/2014/main" val="37573122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34103931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1900844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920587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912044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2900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@AlcaldiadeMed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@DSuarezT - 2020-06-11 21:43:16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@AlcaldiadeMed @anacrisrestrepo @SantafeMedellin Pero mantiene las excepciones de la Resolución 464 que en el artíc… https://t.co/iH96i5JqAH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06/13/2020 10:11:11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324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@AlcaldiadeMed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@jennygiraldo - 2020-06-09 06:57:13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Hola, @AlcaldiadeMed. ¿Han logrado saber el por qué de la constante pólvora nocturna? ¿Tomarán alguna medida al res… https://t.co/UgfmJ1KgGL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06/13/2020 10:11:47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638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@AlcaldiadeMed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@Fundapeaton - 2020-06-10 20:36:02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Gracias al apoyo de nuestra gente, la @AlcaldiadeMed @Areametropol @sttmed @LigaPeatonal, concejales y demás organi… https://t.co/3sAnfGAMmB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06/13/2020 10:11:34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755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@AlcaldiadeMed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@JuanOrtizfr - 2020-06-12 17:02:33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 las críticas son "riesgo social y político", el problema es de fondo, porque significa que la @AlcaldiadeMed con… https://t.co/9FJdwd3HnE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06/13/2020 10:11:07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8005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30066F-D122-48DD-8E26-BFDD767180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06/07/2020 - 06/13/2020</a:t>
            </a:r>
          </a:p>
        </p:txBody>
      </p:sp>
    </p:spTree>
    <p:extLst>
      <p:ext uri="{BB962C8B-B14F-4D97-AF65-F5344CB8AC3E}">
        <p14:creationId xmlns:p14="http://schemas.microsoft.com/office/powerpoint/2010/main" val="37591611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8281C-E20A-4962-8A53-8AC24FE5A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Alcaldias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3F1E07-871F-4B56-A6DF-51A6D6CA93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27264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9544">
                  <a:extLst>
                    <a:ext uri="{9D8B030D-6E8A-4147-A177-3AD203B41FA5}">
                      <a16:colId xmlns:a16="http://schemas.microsoft.com/office/drawing/2014/main" val="4258030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50660519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15018087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299922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723820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8447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@AlcaldiadeMed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@JuventudMed - 2020-06-11 23:00:15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👥 Con 6 programas estratégicos y 64 más con enfoque de juventud en las diferentes dependencias de la @AlcaldiadeMed… https://t.co/Kfhw0o3Msr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06/13/2020 10:11:11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06/12/2020 03:52:56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779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@AlcaldiadeMed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@moniorrego5 - 2020-06-09 20:16:00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Desde la @AlcaldiadeMed se han hecho muchos esfuerzos por cuidarnos, es momento de corresponder, ahora es el turno… https://t.co/fJdbj0jp5S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06/13/2020 10:11:44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787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@AlcaldiadeMed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@GobAntioquia - 2020-06-09 18:19:32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🗣Iniciamos la presentación de la Mesa de la Diversidad. 🏳️‍🌈 
En equipo con la @AlcaldiadeMed, realizaremos ✅foros,… https://t.co/74PKSBGztL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06/13/2020 10:11:45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06/10/2020 23:49:35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605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@AlcaldiadeMed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@BaldomeroPessoa - 2020-06-09 14:11:30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#FelizMartes Programación de los diferentes programas y proyectos de la Secretaría de Cultura de @AlcaldiadeMed par… https://t.co/0KFwKolVNz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06/13/2020 10:11:47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35282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13F782-8FAF-4EA6-AF84-5CF37B8C62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06/07/2020 - 06/13/2020</a:t>
            </a:r>
          </a:p>
        </p:txBody>
      </p:sp>
    </p:spTree>
    <p:extLst>
      <p:ext uri="{BB962C8B-B14F-4D97-AF65-F5344CB8AC3E}">
        <p14:creationId xmlns:p14="http://schemas.microsoft.com/office/powerpoint/2010/main" val="23930174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EBE75-4D6A-403D-9D88-30D9B99DE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Alcaldias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D2E675-06F3-44F0-B7F6-DDF2F82636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02725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9544">
                  <a:extLst>
                    <a:ext uri="{9D8B030D-6E8A-4147-A177-3AD203B41FA5}">
                      <a16:colId xmlns:a16="http://schemas.microsoft.com/office/drawing/2014/main" val="164552771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065456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597480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150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@fede_palacio10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Alcaldía de Medellín (45)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1763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@danielduquev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Alcaldía de Medellín (41)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4116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@CARLOSF96086070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Alcaldía de Medellín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2719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@JuanJoseAuxT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Alcaldía de Medellín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840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@JuanesJaramillo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Alcaldía de Medellín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1322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@sttmed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Alcaldía de Medellín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0317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@oscarhurtadop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Alcaldía de Medellín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7680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@carlos__henao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Alcaldía de Medellín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211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@maria_espin_ds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Movistar Estudiantes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1625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@EDUMedellin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Alcaldía de Medellín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80964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4E4114-AD2A-4EB1-9993-3A5EBDF843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06/07/2020 - 06/13/2020</a:t>
            </a:r>
          </a:p>
        </p:txBody>
      </p:sp>
    </p:spTree>
    <p:extLst>
      <p:ext uri="{BB962C8B-B14F-4D97-AF65-F5344CB8AC3E}">
        <p14:creationId xmlns:p14="http://schemas.microsoft.com/office/powerpoint/2010/main" val="42172737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C5811-D955-4714-99C9-B308BD6B8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Alcaldias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41F2DA-1A76-4489-8A47-90ABDCCD3B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46803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9544">
                  <a:extLst>
                    <a:ext uri="{9D8B030D-6E8A-4147-A177-3AD203B41FA5}">
                      <a16:colId xmlns:a16="http://schemas.microsoft.com/office/drawing/2014/main" val="223789549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8009914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39421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218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@23ALZAT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Alcaldía de Medellín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1911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@Santialar5611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Alcaldía de Medellín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612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@JAHernan13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Movistar Estudiantes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2162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@JuanOspinaV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Alcaldía de Medellín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085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@javeye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Alcaldía de Medellín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4615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@DSuarezT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Alcaldía de Medellín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9384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@RedsVoz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Alcaldía de Medellín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6648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@TirandoaFallar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Movistar Estudiantes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574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@soyalejangu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Alcaldía de Medellín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6689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@alejovr90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Alcaldía de Medellín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6069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F3262B-9C51-40F6-911B-3675D706E6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06/07/2020 - 06/13/2020</a:t>
            </a:r>
          </a:p>
        </p:txBody>
      </p:sp>
    </p:spTree>
    <p:extLst>
      <p:ext uri="{BB962C8B-B14F-4D97-AF65-F5344CB8AC3E}">
        <p14:creationId xmlns:p14="http://schemas.microsoft.com/office/powerpoint/2010/main" val="41753012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D0249-2AEB-4D21-B424-211C92671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 | Alcaldias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E2C4E4-0766-49BD-BB9F-953FC43D5D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782285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78C7DA-337F-4B7B-AED0-E611DAFE33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06/07/2020 - 06/13/2020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A03260-52F1-467E-BA8B-8B84BCC35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9281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F4105-ABF9-43B3-9E21-0F4CB9C78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| Alcaldias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4695A3-62AD-4AE3-BC8C-018203DAB2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62659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79924240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2874808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412035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166464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315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@AlcaldiadeMed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@camagolo - 2020-06-13 23:03:51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Buenas tardes @AlcaldiadeMed que pueden decir que días de la semana pueden salir los niños y cuál es el horario para salir? Gracias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06/13/2020 23:25:59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183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@AlcaldiadeMed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@MauroIsazaF - 2020-06-13 21:50:47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@AlcaldiadeMed buenas tardes. Una pregunta: Por estos días se puede hacer ciclismo por las Palmas o hay restricciones?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06/14/2020 01:05:42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467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@AlcaldiadeMed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@ChristianGilP - 2020-06-13 21:41:10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@AlcaldiadeMed Buenas tardes, cuales son los trabajadores exentos 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06/13/2020 22:30:45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1090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@MovistarEstu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@AlbertoMenoyo - 2020-06-13 20:48:00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@MovistarEstu Que ha pachado? Borrasteis el anterior?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06/13/2020 23:03:56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028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@AlcaldiadeMed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@laao777 - 2020-06-13 19:47:43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@AlcaldiadeMed hay toque de queda y  ley seca  este fin de semana en Medellín? Gracias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5409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@AlcaldiadeMed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@AndresGaviriaC - 2020-06-13 19:22:24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Hola @AlcaldiadeMed, la App “Te pillé” funciona?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06/13/2020 22:56:05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921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@AlcaldiadeMed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@Denny0113 - 2020-06-13 18:10:47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@AlcaldiadeMed buenos días me pueden confirmar si este fin de semana hay toque de queda y ley seca?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9683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@AlcaldiadeMed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@_cesar_arl - 2020-06-13 08:22:53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@AlcaldiadeMed Que paso con los 46 recuperados de ayer que eran 471 y hoy 425? Quien lleva las cifras de… https://t.co/XsmpAxldZB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06/13/2020 15:59:24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9584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A52649-808A-4221-827A-7F8D53513B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06/07/2020 - 06/13/2020</a:t>
            </a:r>
          </a:p>
        </p:txBody>
      </p:sp>
    </p:spTree>
    <p:extLst>
      <p:ext uri="{BB962C8B-B14F-4D97-AF65-F5344CB8AC3E}">
        <p14:creationId xmlns:p14="http://schemas.microsoft.com/office/powerpoint/2010/main" val="334122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AD6FE-02BF-4EB1-8238-139CC5EBA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| Alcaldias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4203CB-0CC9-40E3-A574-3359A1915C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66726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1297235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4219877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501153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67735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4703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@AlcaldiadeMed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@pipe0613 - 2020-06-13 05:13:26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@AlcaldiadeMed Que pico y cédula ni que nada , no vieron hoy la ciudad llena de gente ? Quiten esa bobada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006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@AlcaldiadeMed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@RedsVoz - 2020-06-13 04:53:44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Alguien que me diga ¿a como es que les van a pagar el día? A todas esas mujeres que la @AlcaldiadeMed Y la… https://t.co/Ye9X7lpfXT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4066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1362E2-ED69-4499-AC4B-DFA808E596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06/07/2020 - 06/13/2020</a:t>
            </a:r>
          </a:p>
        </p:txBody>
      </p:sp>
    </p:spTree>
    <p:extLst>
      <p:ext uri="{BB962C8B-B14F-4D97-AF65-F5344CB8AC3E}">
        <p14:creationId xmlns:p14="http://schemas.microsoft.com/office/powerpoint/2010/main" val="18729534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06CE4-FA79-44EF-B070-279E22E8E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Alcaldias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77AE5B-F34A-42D6-8445-71A78F2A5C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440880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21F31D-DCE6-4720-805C-79399D67EF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06/07/2020 - 06/13/2020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D8F399-96EF-4ABE-B84B-2C9B7FE34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8458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1716</Words>
  <Application>Microsoft Office PowerPoint</Application>
  <PresentationFormat>On-screen Show (4:3)</PresentationFormat>
  <Paragraphs>625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Arial</vt:lpstr>
      <vt:lpstr>Calibri</vt:lpstr>
      <vt:lpstr>quintly_template</vt:lpstr>
      <vt:lpstr>Reporte Twitter</vt:lpstr>
      <vt:lpstr>Twitter Key Metrics Table | Alcaldias</vt:lpstr>
      <vt:lpstr>Twitter Key Metrics Radar | Alcaldias</vt:lpstr>
      <vt:lpstr>Twitter Followers Total | Alcaldias</vt:lpstr>
      <vt:lpstr>Twitter Followers Change | Alcaldias</vt:lpstr>
      <vt:lpstr>Twitter Followers Change Per Weekday | Alcaldias</vt:lpstr>
      <vt:lpstr>Twitter Own Tweets | Alcaldias</vt:lpstr>
      <vt:lpstr>Twitter Tweet Type Distribution | Alcaldias</vt:lpstr>
      <vt:lpstr>Twitter Own Tweets By Weekday | Alcaldias</vt:lpstr>
      <vt:lpstr>Twitter Interaction Rate By Weekday | Alcaldias</vt:lpstr>
      <vt:lpstr>Twitter Own Tweets By Hour | Alcaldias</vt:lpstr>
      <vt:lpstr>Twitter Interaction Rate By Hour | Alcaldias</vt:lpstr>
      <vt:lpstr>Twitter Own and Retweeted Tweets Table | Alcaldias - 1 of 12</vt:lpstr>
      <vt:lpstr>Twitter Own and Retweeted Tweets Table | Alcaldias - 2 of 12</vt:lpstr>
      <vt:lpstr>Twitter Own and Retweeted Tweets Table | Alcaldias - 3 of 12</vt:lpstr>
      <vt:lpstr>Twitter Own and Retweeted Tweets Table | Alcaldias - 4 of 12</vt:lpstr>
      <vt:lpstr>Twitter Own and Retweeted Tweets Table | Alcaldias - 5 of 12</vt:lpstr>
      <vt:lpstr>Twitter Own and Retweeted Tweets Table | Alcaldias - 6 of 12</vt:lpstr>
      <vt:lpstr>Twitter Own and Retweeted Tweets Table | Alcaldias - 7 of 12</vt:lpstr>
      <vt:lpstr>Twitter Own and Retweeted Tweets Table | Alcaldias - 8 of 12</vt:lpstr>
      <vt:lpstr>Twitter Own and Retweeted Tweets Table | Alcaldias - 9 of 12</vt:lpstr>
      <vt:lpstr>Twitter Own and Retweeted Tweets Table | Alcaldias - 10 of 12</vt:lpstr>
      <vt:lpstr>Twitter Own and Retweeted Tweets Table | Alcaldias - 11 of 12</vt:lpstr>
      <vt:lpstr>Twitter Own and Retweeted Tweets Table | Alcaldias - 12 of 12</vt:lpstr>
      <vt:lpstr>Twitter Mentions | Alcaldias</vt:lpstr>
      <vt:lpstr>Twitter Mentions Table | Alcaldias - 1 of 5</vt:lpstr>
      <vt:lpstr>Twitter Mentions Table | Alcaldias - 2 of 5</vt:lpstr>
      <vt:lpstr>Twitter Mentions Table | Alcaldias - 3 of 5</vt:lpstr>
      <vt:lpstr>Twitter Mentions Table | Alcaldias - 4 of 5</vt:lpstr>
      <vt:lpstr>Twitter Mentions Table | Alcaldias - 5 of 5</vt:lpstr>
      <vt:lpstr>Twitter Key Influencers | Alcaldias - 1 of 2</vt:lpstr>
      <vt:lpstr>Twitter Key Influencers | Alcaldias - 2 of 2</vt:lpstr>
      <vt:lpstr>Twitter Response Times | Alcaldias</vt:lpstr>
      <vt:lpstr>Twitter Questions Table | Alcaldias - 1 of 2</vt:lpstr>
      <vt:lpstr>Twitter Questions Table | Alcaldias - 2 of 2</vt:lpstr>
      <vt:lpstr>Twitter Interaction Rate | Alcaldias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Frederik Peiniger</dc:creator>
  <cp:lastModifiedBy>Frederik Peiniger</cp:lastModifiedBy>
  <cp:revision>1</cp:revision>
  <dcterms:created xsi:type="dcterms:W3CDTF">2020-06-15T14:15:20Z</dcterms:created>
  <dcterms:modified xsi:type="dcterms:W3CDTF">2020-06-15T14:16:26Z</dcterms:modified>
</cp:coreProperties>
</file>