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8" r:id="rId32"/>
    <p:sldId id="289" r:id="rId33"/>
    <p:sldId id="290" r:id="rId34"/>
    <p:sldId id="291" r:id="rId35"/>
    <p:sldId id="292" r:id="rId36"/>
    <p:sldId id="293" r:id="rId37"/>
    <p:sldId id="294" r:id="rId38"/>
    <p:sldId id="295" r:id="rId39"/>
    <p:sldId id="296" r:id="rId40"/>
    <p:sldId id="297" r:id="rId41"/>
    <p:sldId id="298" r:id="rId42"/>
    <p:sldId id="300" r:id="rId43"/>
    <p:sldId id="301" r:id="rId44"/>
    <p:sldId id="302" r:id="rId45"/>
    <p:sldId id="303" r:id="rId46"/>
  </p:sldIdLst>
  <p:sldSz cx="9144000" cy="6858000" type="screen4x3"/>
  <p:notesSz cx="6858000" cy="9144000"/>
  <p:embeddedFontLst>
    <p:embeddedFont>
      <p:font typeface="Calibri" panose="020F0502020204030204" pitchFamily="34" charset="0"/>
      <p:regular r:id="rId47"/>
      <p:bold r:id="rId48"/>
      <p:italic r:id="rId49"/>
      <p:boldItalic r:id="rId5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1.fntdata"/><Relationship Id="rId50"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2.fntdata"/><Relationship Id="rId8" Type="http://schemas.openxmlformats.org/officeDocument/2006/relationships/slide" Target="slides/slide7.xml"/><Relationship Id="rId51"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Alcaldía de Medellín</c:v>
                </c:pt>
              </c:strCache>
            </c:strRef>
          </c:tx>
          <c:spPr>
            <a:ln w="28575" cap="rnd">
              <a:solidFill>
                <a:schemeClr val="accent1"/>
              </a:solidFill>
              <a:round/>
            </a:ln>
            <a:effectLst/>
          </c:spPr>
          <c:marker>
            <c:symbol val="none"/>
          </c:marker>
          <c:cat>
            <c:numRef>
              <c:f>Sheet1!$A$2:$A$8</c:f>
              <c:numCache>
                <c:formatCode>m/d/yyyy</c:formatCode>
                <c:ptCount val="7"/>
                <c:pt idx="0">
                  <c:v>43989</c:v>
                </c:pt>
                <c:pt idx="1">
                  <c:v>43990</c:v>
                </c:pt>
                <c:pt idx="2">
                  <c:v>43991</c:v>
                </c:pt>
                <c:pt idx="3">
                  <c:v>43992</c:v>
                </c:pt>
                <c:pt idx="4">
                  <c:v>43993</c:v>
                </c:pt>
                <c:pt idx="5">
                  <c:v>43994</c:v>
                </c:pt>
                <c:pt idx="6">
                  <c:v>43995</c:v>
                </c:pt>
              </c:numCache>
            </c:numRef>
          </c:cat>
          <c:val>
            <c:numRef>
              <c:f>Sheet1!$B$2:$B$8</c:f>
              <c:numCache>
                <c:formatCode>General</c:formatCode>
                <c:ptCount val="7"/>
                <c:pt idx="0">
                  <c:v>439114</c:v>
                </c:pt>
                <c:pt idx="1">
                  <c:v>439323</c:v>
                </c:pt>
                <c:pt idx="2">
                  <c:v>439532</c:v>
                </c:pt>
                <c:pt idx="3">
                  <c:v>439699</c:v>
                </c:pt>
                <c:pt idx="4">
                  <c:v>439876</c:v>
                </c:pt>
                <c:pt idx="5">
                  <c:v>440069</c:v>
                </c:pt>
                <c:pt idx="6">
                  <c:v>440170</c:v>
                </c:pt>
              </c:numCache>
            </c:numRef>
          </c:val>
          <c:smooth val="0"/>
          <c:extLst>
            <c:ext xmlns:c16="http://schemas.microsoft.com/office/drawing/2014/chart" uri="{C3380CC4-5D6E-409C-BE32-E72D297353CC}">
              <c16:uniqueId val="{00000000-717F-44A9-8028-52943F07CAB3}"/>
            </c:ext>
          </c:extLst>
        </c:ser>
        <c:ser>
          <c:idx val="1"/>
          <c:order val="1"/>
          <c:tx>
            <c:strRef>
              <c:f>Sheet1!$C$1</c:f>
              <c:strCache>
                <c:ptCount val="1"/>
                <c:pt idx="0">
                  <c:v>Alcaldía Mayor de Bogotá</c:v>
                </c:pt>
              </c:strCache>
            </c:strRef>
          </c:tx>
          <c:spPr>
            <a:ln w="28575" cap="rnd">
              <a:solidFill>
                <a:schemeClr val="accent2"/>
              </a:solidFill>
              <a:round/>
            </a:ln>
            <a:effectLst/>
          </c:spPr>
          <c:marker>
            <c:symbol val="none"/>
          </c:marker>
          <c:cat>
            <c:numRef>
              <c:f>Sheet1!$A$2:$A$8</c:f>
              <c:numCache>
                <c:formatCode>m/d/yyyy</c:formatCode>
                <c:ptCount val="7"/>
                <c:pt idx="0">
                  <c:v>43989</c:v>
                </c:pt>
                <c:pt idx="1">
                  <c:v>43990</c:v>
                </c:pt>
                <c:pt idx="2">
                  <c:v>43991</c:v>
                </c:pt>
                <c:pt idx="3">
                  <c:v>43992</c:v>
                </c:pt>
                <c:pt idx="4">
                  <c:v>43993</c:v>
                </c:pt>
                <c:pt idx="5">
                  <c:v>43994</c:v>
                </c:pt>
                <c:pt idx="6">
                  <c:v>43995</c:v>
                </c:pt>
              </c:numCache>
            </c:numRef>
          </c:cat>
          <c:val>
            <c:numRef>
              <c:f>Sheet1!$C$2:$C$8</c:f>
              <c:numCache>
                <c:formatCode>General</c:formatCode>
                <c:ptCount val="7"/>
                <c:pt idx="6">
                  <c:v>414375</c:v>
                </c:pt>
              </c:numCache>
            </c:numRef>
          </c:val>
          <c:smooth val="0"/>
          <c:extLst>
            <c:ext xmlns:c16="http://schemas.microsoft.com/office/drawing/2014/chart" uri="{C3380CC4-5D6E-409C-BE32-E72D297353CC}">
              <c16:uniqueId val="{00000001-717F-44A9-8028-52943F07CAB3}"/>
            </c:ext>
          </c:extLst>
        </c:ser>
        <c:ser>
          <c:idx val="2"/>
          <c:order val="2"/>
          <c:tx>
            <c:strRef>
              <c:f>Sheet1!$D$1</c:f>
              <c:strCache>
                <c:ptCount val="1"/>
                <c:pt idx="0">
                  <c:v>Alcaldía de Cali</c:v>
                </c:pt>
              </c:strCache>
            </c:strRef>
          </c:tx>
          <c:spPr>
            <a:ln w="28575" cap="rnd">
              <a:solidFill>
                <a:schemeClr val="accent3"/>
              </a:solidFill>
              <a:round/>
            </a:ln>
            <a:effectLst/>
          </c:spPr>
          <c:marker>
            <c:symbol val="none"/>
          </c:marker>
          <c:cat>
            <c:numRef>
              <c:f>Sheet1!$A$2:$A$8</c:f>
              <c:numCache>
                <c:formatCode>m/d/yyyy</c:formatCode>
                <c:ptCount val="7"/>
                <c:pt idx="0">
                  <c:v>43989</c:v>
                </c:pt>
                <c:pt idx="1">
                  <c:v>43990</c:v>
                </c:pt>
                <c:pt idx="2">
                  <c:v>43991</c:v>
                </c:pt>
                <c:pt idx="3">
                  <c:v>43992</c:v>
                </c:pt>
                <c:pt idx="4">
                  <c:v>43993</c:v>
                </c:pt>
                <c:pt idx="5">
                  <c:v>43994</c:v>
                </c:pt>
                <c:pt idx="6">
                  <c:v>43995</c:v>
                </c:pt>
              </c:numCache>
            </c:numRef>
          </c:cat>
          <c:val>
            <c:numRef>
              <c:f>Sheet1!$D$2:$D$8</c:f>
              <c:numCache>
                <c:formatCode>General</c:formatCode>
                <c:ptCount val="7"/>
                <c:pt idx="6">
                  <c:v>311098</c:v>
                </c:pt>
              </c:numCache>
            </c:numRef>
          </c:val>
          <c:smooth val="0"/>
          <c:extLst>
            <c:ext xmlns:c16="http://schemas.microsoft.com/office/drawing/2014/chart" uri="{C3380CC4-5D6E-409C-BE32-E72D297353CC}">
              <c16:uniqueId val="{00000002-717F-44A9-8028-52943F07CAB3}"/>
            </c:ext>
          </c:extLst>
        </c:ser>
        <c:ser>
          <c:idx val="3"/>
          <c:order val="3"/>
          <c:tx>
            <c:strRef>
              <c:f>Sheet1!$E$1</c:f>
              <c:strCache>
                <c:ptCount val="1"/>
                <c:pt idx="0">
                  <c:v>Alcaldía Distrital de Barranquilla</c:v>
                </c:pt>
              </c:strCache>
            </c:strRef>
          </c:tx>
          <c:spPr>
            <a:ln w="28575" cap="rnd">
              <a:solidFill>
                <a:schemeClr val="accent4"/>
              </a:solidFill>
              <a:round/>
            </a:ln>
            <a:effectLst/>
          </c:spPr>
          <c:marker>
            <c:symbol val="none"/>
          </c:marker>
          <c:cat>
            <c:numRef>
              <c:f>Sheet1!$A$2:$A$8</c:f>
              <c:numCache>
                <c:formatCode>m/d/yyyy</c:formatCode>
                <c:ptCount val="7"/>
                <c:pt idx="0">
                  <c:v>43989</c:v>
                </c:pt>
                <c:pt idx="1">
                  <c:v>43990</c:v>
                </c:pt>
                <c:pt idx="2">
                  <c:v>43991</c:v>
                </c:pt>
                <c:pt idx="3">
                  <c:v>43992</c:v>
                </c:pt>
                <c:pt idx="4">
                  <c:v>43993</c:v>
                </c:pt>
                <c:pt idx="5">
                  <c:v>43994</c:v>
                </c:pt>
                <c:pt idx="6">
                  <c:v>43995</c:v>
                </c:pt>
              </c:numCache>
            </c:numRef>
          </c:cat>
          <c:val>
            <c:numRef>
              <c:f>Sheet1!$E$2:$E$8</c:f>
              <c:numCache>
                <c:formatCode>General</c:formatCode>
                <c:ptCount val="7"/>
                <c:pt idx="6">
                  <c:v>75149</c:v>
                </c:pt>
              </c:numCache>
            </c:numRef>
          </c:val>
          <c:smooth val="0"/>
          <c:extLst>
            <c:ext xmlns:c16="http://schemas.microsoft.com/office/drawing/2014/chart" uri="{C3380CC4-5D6E-409C-BE32-E72D297353CC}">
              <c16:uniqueId val="{00000003-717F-44A9-8028-52943F07CAB3}"/>
            </c:ext>
          </c:extLst>
        </c:ser>
        <c:dLbls>
          <c:showLegendKey val="0"/>
          <c:showVal val="0"/>
          <c:showCatName val="0"/>
          <c:showSerName val="0"/>
          <c:showPercent val="0"/>
          <c:showBubbleSize val="0"/>
        </c:dLbls>
        <c:smooth val="0"/>
        <c:axId val="313459744"/>
        <c:axId val="313450888"/>
      </c:lineChart>
      <c:dateAx>
        <c:axId val="3134597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450888"/>
        <c:crosses val="autoZero"/>
        <c:auto val="1"/>
        <c:lblOffset val="100"/>
        <c:baseTimeUnit val="days"/>
      </c:dateAx>
      <c:valAx>
        <c:axId val="313450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459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Alcaldía de Medellín</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44.086799999999997</c:v>
                </c:pt>
                <c:pt idx="3">
                  <c:v>0</c:v>
                </c:pt>
                <c:pt idx="4">
                  <c:v>100</c:v>
                </c:pt>
                <c:pt idx="5">
                  <c:v>100</c:v>
                </c:pt>
              </c:numCache>
            </c:numRef>
          </c:val>
          <c:extLst>
            <c:ext xmlns:c16="http://schemas.microsoft.com/office/drawing/2014/chart" uri="{C3380CC4-5D6E-409C-BE32-E72D297353CC}">
              <c16:uniqueId val="{00000000-ACE1-479F-91B2-3AB26924B778}"/>
            </c:ext>
          </c:extLst>
        </c:ser>
        <c:ser>
          <c:idx val="1"/>
          <c:order val="1"/>
          <c:tx>
            <c:strRef>
              <c:f>Sheet1!$C$1</c:f>
              <c:strCache>
                <c:ptCount val="1"/>
                <c:pt idx="0">
                  <c:v>Alcaldía Mayor de Bogotá</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94.139799999999994</c:v>
                </c:pt>
                <c:pt idx="1">
                  <c:v>39.354799999999997</c:v>
                </c:pt>
                <c:pt idx="2">
                  <c:v>100</c:v>
                </c:pt>
                <c:pt idx="3">
                  <c:v>0</c:v>
                </c:pt>
                <c:pt idx="4">
                  <c:v>0</c:v>
                </c:pt>
                <c:pt idx="5">
                  <c:v>0</c:v>
                </c:pt>
              </c:numCache>
            </c:numRef>
          </c:val>
          <c:extLst>
            <c:ext xmlns:c16="http://schemas.microsoft.com/office/drawing/2014/chart" uri="{C3380CC4-5D6E-409C-BE32-E72D297353CC}">
              <c16:uniqueId val="{00000001-ACE1-479F-91B2-3AB26924B778}"/>
            </c:ext>
          </c:extLst>
        </c:ser>
        <c:ser>
          <c:idx val="2"/>
          <c:order val="2"/>
          <c:tx>
            <c:strRef>
              <c:f>Sheet1!$D$1</c:f>
              <c:strCache>
                <c:ptCount val="1"/>
                <c:pt idx="0">
                  <c:v>Alcaldía de Cali</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70.6768</c:v>
                </c:pt>
                <c:pt idx="1">
                  <c:v>27.096800000000002</c:v>
                </c:pt>
                <c:pt idx="2">
                  <c:v>47.104100000000003</c:v>
                </c:pt>
                <c:pt idx="3">
                  <c:v>0</c:v>
                </c:pt>
                <c:pt idx="4">
                  <c:v>0</c:v>
                </c:pt>
                <c:pt idx="5">
                  <c:v>0</c:v>
                </c:pt>
              </c:numCache>
            </c:numRef>
          </c:val>
          <c:extLst>
            <c:ext xmlns:c16="http://schemas.microsoft.com/office/drawing/2014/chart" uri="{C3380CC4-5D6E-409C-BE32-E72D297353CC}">
              <c16:uniqueId val="{00000002-ACE1-479F-91B2-3AB26924B778}"/>
            </c:ext>
          </c:extLst>
        </c:ser>
        <c:ser>
          <c:idx val="3"/>
          <c:order val="3"/>
          <c:tx>
            <c:strRef>
              <c:f>Sheet1!$E$1</c:f>
              <c:strCache>
                <c:ptCount val="1"/>
                <c:pt idx="0">
                  <c:v>Alcaldía Distrital de Barranquilla</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17.072700000000001</c:v>
                </c:pt>
                <c:pt idx="1">
                  <c:v>36.7742</c:v>
                </c:pt>
                <c:pt idx="2">
                  <c:v>21.365600000000001</c:v>
                </c:pt>
                <c:pt idx="3">
                  <c:v>0</c:v>
                </c:pt>
                <c:pt idx="4">
                  <c:v>0</c:v>
                </c:pt>
                <c:pt idx="5">
                  <c:v>0</c:v>
                </c:pt>
              </c:numCache>
            </c:numRef>
          </c:val>
          <c:extLst>
            <c:ext xmlns:c16="http://schemas.microsoft.com/office/drawing/2014/chart" uri="{C3380CC4-5D6E-409C-BE32-E72D297353CC}">
              <c16:uniqueId val="{00000003-ACE1-479F-91B2-3AB26924B778}"/>
            </c:ext>
          </c:extLst>
        </c:ser>
        <c:dLbls>
          <c:showLegendKey val="0"/>
          <c:showVal val="0"/>
          <c:showCatName val="0"/>
          <c:showSerName val="0"/>
          <c:showPercent val="0"/>
          <c:showBubbleSize val="0"/>
        </c:dLbls>
        <c:axId val="313455152"/>
        <c:axId val="313464008"/>
      </c:radarChart>
      <c:catAx>
        <c:axId val="313455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464008"/>
        <c:crosses val="autoZero"/>
        <c:auto val="1"/>
        <c:lblAlgn val="ctr"/>
        <c:lblOffset val="100"/>
        <c:noMultiLvlLbl val="0"/>
      </c:catAx>
      <c:valAx>
        <c:axId val="313464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455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Alcaldía de Medellín</c:v>
                </c:pt>
              </c:strCache>
            </c:strRef>
          </c:tx>
          <c:spPr>
            <a:ln w="28575" cap="rnd">
              <a:solidFill>
                <a:schemeClr val="accent1"/>
              </a:solidFill>
              <a:round/>
            </a:ln>
            <a:effectLst/>
          </c:spPr>
          <c:marker>
            <c:symbol val="none"/>
          </c:marker>
          <c:cat>
            <c:numRef>
              <c:f>Sheet1!$A$2:$A$8</c:f>
              <c:numCache>
                <c:formatCode>m/d/yyyy</c:formatCode>
                <c:ptCount val="7"/>
                <c:pt idx="0">
                  <c:v>43989</c:v>
                </c:pt>
                <c:pt idx="1">
                  <c:v>43990</c:v>
                </c:pt>
                <c:pt idx="2">
                  <c:v>43991</c:v>
                </c:pt>
                <c:pt idx="3">
                  <c:v>43992</c:v>
                </c:pt>
                <c:pt idx="4">
                  <c:v>43993</c:v>
                </c:pt>
                <c:pt idx="5">
                  <c:v>43994</c:v>
                </c:pt>
                <c:pt idx="6">
                  <c:v>43995</c:v>
                </c:pt>
              </c:numCache>
            </c:numRef>
          </c:cat>
          <c:val>
            <c:numRef>
              <c:f>Sheet1!$B$2:$B$8</c:f>
              <c:numCache>
                <c:formatCode>General</c:formatCode>
                <c:ptCount val="7"/>
                <c:pt idx="0">
                  <c:v>0.10568464976016</c:v>
                </c:pt>
                <c:pt idx="1">
                  <c:v>2.8152307054811102E-2</c:v>
                </c:pt>
                <c:pt idx="2">
                  <c:v>7.7522283827312896E-2</c:v>
                </c:pt>
                <c:pt idx="3">
                  <c:v>2.4940004321963499E-2</c:v>
                </c:pt>
                <c:pt idx="4">
                  <c:v>2.5516613724371098E-2</c:v>
                </c:pt>
                <c:pt idx="5">
                  <c:v>1.55502319844596E-2</c:v>
                </c:pt>
                <c:pt idx="6">
                  <c:v>1.77073321836443E-2</c:v>
                </c:pt>
              </c:numCache>
            </c:numRef>
          </c:val>
          <c:smooth val="0"/>
          <c:extLst>
            <c:ext xmlns:c16="http://schemas.microsoft.com/office/drawing/2014/chart" uri="{C3380CC4-5D6E-409C-BE32-E72D297353CC}">
              <c16:uniqueId val="{00000000-0748-4F87-BDE5-C07CB39DDF17}"/>
            </c:ext>
          </c:extLst>
        </c:ser>
        <c:ser>
          <c:idx val="1"/>
          <c:order val="1"/>
          <c:tx>
            <c:strRef>
              <c:f>Sheet1!$C$1</c:f>
              <c:strCache>
                <c:ptCount val="1"/>
                <c:pt idx="0">
                  <c:v>Alcaldía Mayor de Bogotá</c:v>
                </c:pt>
              </c:strCache>
            </c:strRef>
          </c:tx>
          <c:spPr>
            <a:ln w="28575" cap="rnd">
              <a:solidFill>
                <a:schemeClr val="accent2"/>
              </a:solidFill>
              <a:round/>
            </a:ln>
            <a:effectLst/>
          </c:spPr>
          <c:marker>
            <c:symbol val="none"/>
          </c:marker>
          <c:cat>
            <c:numRef>
              <c:f>Sheet1!$A$2:$A$8</c:f>
              <c:numCache>
                <c:formatCode>m/d/yyyy</c:formatCode>
                <c:ptCount val="7"/>
                <c:pt idx="0">
                  <c:v>43989</c:v>
                </c:pt>
                <c:pt idx="1">
                  <c:v>43990</c:v>
                </c:pt>
                <c:pt idx="2">
                  <c:v>43991</c:v>
                </c:pt>
                <c:pt idx="3">
                  <c:v>43992</c:v>
                </c:pt>
                <c:pt idx="4">
                  <c:v>43993</c:v>
                </c:pt>
                <c:pt idx="5">
                  <c:v>43994</c:v>
                </c:pt>
                <c:pt idx="6">
                  <c:v>43995</c:v>
                </c:pt>
              </c:numCache>
            </c:numRef>
          </c:cat>
          <c:val>
            <c:numRef>
              <c:f>Sheet1!$C$2:$C$8</c:f>
              <c:numCache>
                <c:formatCode>General</c:formatCode>
                <c:ptCount val="7"/>
                <c:pt idx="0">
                  <c:v>0</c:v>
                </c:pt>
                <c:pt idx="1">
                  <c:v>0</c:v>
                </c:pt>
                <c:pt idx="2">
                  <c:v>0</c:v>
                </c:pt>
                <c:pt idx="3">
                  <c:v>0</c:v>
                </c:pt>
                <c:pt idx="4">
                  <c:v>0</c:v>
                </c:pt>
                <c:pt idx="5">
                  <c:v>0</c:v>
                </c:pt>
                <c:pt idx="6">
                  <c:v>0</c:v>
                </c:pt>
              </c:numCache>
            </c:numRef>
          </c:val>
          <c:smooth val="0"/>
          <c:extLst>
            <c:ext xmlns:c16="http://schemas.microsoft.com/office/drawing/2014/chart" uri="{C3380CC4-5D6E-409C-BE32-E72D297353CC}">
              <c16:uniqueId val="{00000001-0748-4F87-BDE5-C07CB39DDF17}"/>
            </c:ext>
          </c:extLst>
        </c:ser>
        <c:ser>
          <c:idx val="2"/>
          <c:order val="2"/>
          <c:tx>
            <c:strRef>
              <c:f>Sheet1!$D$1</c:f>
              <c:strCache>
                <c:ptCount val="1"/>
                <c:pt idx="0">
                  <c:v>Alcaldía de Cali</c:v>
                </c:pt>
              </c:strCache>
            </c:strRef>
          </c:tx>
          <c:spPr>
            <a:ln w="28575" cap="rnd">
              <a:solidFill>
                <a:schemeClr val="accent3"/>
              </a:solidFill>
              <a:round/>
            </a:ln>
            <a:effectLst/>
          </c:spPr>
          <c:marker>
            <c:symbol val="none"/>
          </c:marker>
          <c:cat>
            <c:numRef>
              <c:f>Sheet1!$A$2:$A$8</c:f>
              <c:numCache>
                <c:formatCode>m/d/yyyy</c:formatCode>
                <c:ptCount val="7"/>
                <c:pt idx="0">
                  <c:v>43989</c:v>
                </c:pt>
                <c:pt idx="1">
                  <c:v>43990</c:v>
                </c:pt>
                <c:pt idx="2">
                  <c:v>43991</c:v>
                </c:pt>
                <c:pt idx="3">
                  <c:v>43992</c:v>
                </c:pt>
                <c:pt idx="4">
                  <c:v>43993</c:v>
                </c:pt>
                <c:pt idx="5">
                  <c:v>43994</c:v>
                </c:pt>
                <c:pt idx="6">
                  <c:v>43995</c:v>
                </c:pt>
              </c:numCache>
            </c:numRef>
          </c:cat>
          <c:val>
            <c:numRef>
              <c:f>Sheet1!$D$2:$D$8</c:f>
              <c:numCache>
                <c:formatCode>General</c:formatCode>
                <c:ptCount val="7"/>
                <c:pt idx="0">
                  <c:v>0</c:v>
                </c:pt>
                <c:pt idx="1">
                  <c:v>0</c:v>
                </c:pt>
                <c:pt idx="2">
                  <c:v>0</c:v>
                </c:pt>
                <c:pt idx="3">
                  <c:v>0</c:v>
                </c:pt>
                <c:pt idx="4">
                  <c:v>0</c:v>
                </c:pt>
                <c:pt idx="5">
                  <c:v>0</c:v>
                </c:pt>
                <c:pt idx="6">
                  <c:v>0</c:v>
                </c:pt>
              </c:numCache>
            </c:numRef>
          </c:val>
          <c:smooth val="0"/>
          <c:extLst>
            <c:ext xmlns:c16="http://schemas.microsoft.com/office/drawing/2014/chart" uri="{C3380CC4-5D6E-409C-BE32-E72D297353CC}">
              <c16:uniqueId val="{00000002-0748-4F87-BDE5-C07CB39DDF17}"/>
            </c:ext>
          </c:extLst>
        </c:ser>
        <c:ser>
          <c:idx val="3"/>
          <c:order val="3"/>
          <c:tx>
            <c:strRef>
              <c:f>Sheet1!$E$1</c:f>
              <c:strCache>
                <c:ptCount val="1"/>
                <c:pt idx="0">
                  <c:v>Alcaldía Distrital de Barranquilla</c:v>
                </c:pt>
              </c:strCache>
            </c:strRef>
          </c:tx>
          <c:spPr>
            <a:ln w="28575" cap="rnd">
              <a:solidFill>
                <a:schemeClr val="accent4"/>
              </a:solidFill>
              <a:round/>
            </a:ln>
            <a:effectLst/>
          </c:spPr>
          <c:marker>
            <c:symbol val="none"/>
          </c:marker>
          <c:cat>
            <c:numRef>
              <c:f>Sheet1!$A$2:$A$8</c:f>
              <c:numCache>
                <c:formatCode>m/d/yyyy</c:formatCode>
                <c:ptCount val="7"/>
                <c:pt idx="0">
                  <c:v>43989</c:v>
                </c:pt>
                <c:pt idx="1">
                  <c:v>43990</c:v>
                </c:pt>
                <c:pt idx="2">
                  <c:v>43991</c:v>
                </c:pt>
                <c:pt idx="3">
                  <c:v>43992</c:v>
                </c:pt>
                <c:pt idx="4">
                  <c:v>43993</c:v>
                </c:pt>
                <c:pt idx="5">
                  <c:v>43994</c:v>
                </c:pt>
                <c:pt idx="6">
                  <c:v>43995</c:v>
                </c:pt>
              </c:numCache>
            </c:numRef>
          </c:cat>
          <c:val>
            <c:numRef>
              <c:f>Sheet1!$E$2:$E$8</c:f>
              <c:numCache>
                <c:formatCode>General</c:formatCode>
                <c:ptCount val="7"/>
                <c:pt idx="0">
                  <c:v>0</c:v>
                </c:pt>
                <c:pt idx="1">
                  <c:v>0</c:v>
                </c:pt>
                <c:pt idx="2">
                  <c:v>0</c:v>
                </c:pt>
                <c:pt idx="3">
                  <c:v>0</c:v>
                </c:pt>
                <c:pt idx="4">
                  <c:v>0</c:v>
                </c:pt>
                <c:pt idx="5">
                  <c:v>0</c:v>
                </c:pt>
                <c:pt idx="6">
                  <c:v>0</c:v>
                </c:pt>
              </c:numCache>
            </c:numRef>
          </c:val>
          <c:smooth val="0"/>
          <c:extLst>
            <c:ext xmlns:c16="http://schemas.microsoft.com/office/drawing/2014/chart" uri="{C3380CC4-5D6E-409C-BE32-E72D297353CC}">
              <c16:uniqueId val="{00000003-0748-4F87-BDE5-C07CB39DDF17}"/>
            </c:ext>
          </c:extLst>
        </c:ser>
        <c:dLbls>
          <c:showLegendKey val="0"/>
          <c:showVal val="0"/>
          <c:showCatName val="0"/>
          <c:showSerName val="0"/>
          <c:showPercent val="0"/>
          <c:showBubbleSize val="0"/>
        </c:dLbls>
        <c:smooth val="0"/>
        <c:axId val="313466304"/>
        <c:axId val="313464664"/>
      </c:lineChart>
      <c:dateAx>
        <c:axId val="3134663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464664"/>
        <c:crosses val="autoZero"/>
        <c:auto val="1"/>
        <c:lblOffset val="100"/>
        <c:baseTimeUnit val="days"/>
      </c:dateAx>
      <c:valAx>
        <c:axId val="313464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466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Alcaldía de Medellín</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209</c:v>
                </c:pt>
                <c:pt idx="1">
                  <c:v>209</c:v>
                </c:pt>
                <c:pt idx="2">
                  <c:v>167</c:v>
                </c:pt>
                <c:pt idx="3">
                  <c:v>177</c:v>
                </c:pt>
                <c:pt idx="4">
                  <c:v>193</c:v>
                </c:pt>
                <c:pt idx="5">
                  <c:v>101</c:v>
                </c:pt>
                <c:pt idx="6">
                  <c:v>144</c:v>
                </c:pt>
              </c:numCache>
            </c:numRef>
          </c:val>
          <c:extLst>
            <c:ext xmlns:c16="http://schemas.microsoft.com/office/drawing/2014/chart" uri="{C3380CC4-5D6E-409C-BE32-E72D297353CC}">
              <c16:uniqueId val="{00000000-0F97-41CC-8550-1B67BFA63860}"/>
            </c:ext>
          </c:extLst>
        </c:ser>
        <c:ser>
          <c:idx val="1"/>
          <c:order val="1"/>
          <c:tx>
            <c:strRef>
              <c:f>Sheet1!$C$1</c:f>
              <c:strCache>
                <c:ptCount val="1"/>
                <c:pt idx="0">
                  <c:v>Alcaldía Mayor de Bogotá</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numCache>
            </c:numRef>
          </c:val>
          <c:extLst>
            <c:ext xmlns:c16="http://schemas.microsoft.com/office/drawing/2014/chart" uri="{C3380CC4-5D6E-409C-BE32-E72D297353CC}">
              <c16:uniqueId val="{00000001-0F97-41CC-8550-1B67BFA63860}"/>
            </c:ext>
          </c:extLst>
        </c:ser>
        <c:ser>
          <c:idx val="2"/>
          <c:order val="2"/>
          <c:tx>
            <c:strRef>
              <c:f>Sheet1!$D$1</c:f>
              <c:strCache>
                <c:ptCount val="1"/>
                <c:pt idx="0">
                  <c:v>Alcaldía de Cali</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numCache>
            </c:numRef>
          </c:val>
          <c:extLst>
            <c:ext xmlns:c16="http://schemas.microsoft.com/office/drawing/2014/chart" uri="{C3380CC4-5D6E-409C-BE32-E72D297353CC}">
              <c16:uniqueId val="{00000002-0F97-41CC-8550-1B67BFA63860}"/>
            </c:ext>
          </c:extLst>
        </c:ser>
        <c:ser>
          <c:idx val="3"/>
          <c:order val="3"/>
          <c:tx>
            <c:strRef>
              <c:f>Sheet1!$E$1</c:f>
              <c:strCache>
                <c:ptCount val="1"/>
                <c:pt idx="0">
                  <c:v>Alcaldía Distrital de Barranquilla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numCache>
            </c:numRef>
          </c:val>
          <c:extLst>
            <c:ext xmlns:c16="http://schemas.microsoft.com/office/drawing/2014/chart" uri="{C3380CC4-5D6E-409C-BE32-E72D297353CC}">
              <c16:uniqueId val="{00000003-0F97-41CC-8550-1B67BFA63860}"/>
            </c:ext>
          </c:extLst>
        </c:ser>
        <c:dLbls>
          <c:showLegendKey val="0"/>
          <c:showVal val="0"/>
          <c:showCatName val="0"/>
          <c:showSerName val="0"/>
          <c:showPercent val="0"/>
          <c:showBubbleSize val="0"/>
        </c:dLbls>
        <c:gapWidth val="219"/>
        <c:overlap val="-27"/>
        <c:axId val="306978608"/>
        <c:axId val="306974672"/>
      </c:barChart>
      <c:catAx>
        <c:axId val="3069786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974672"/>
        <c:crosses val="autoZero"/>
        <c:auto val="1"/>
        <c:lblAlgn val="ctr"/>
        <c:lblOffset val="100"/>
        <c:noMultiLvlLbl val="0"/>
      </c:catAx>
      <c:valAx>
        <c:axId val="306974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978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Alcaldía de Medellín</c:v>
                </c:pt>
              </c:strCache>
            </c:strRef>
          </c:tx>
          <c:spPr>
            <a:ln w="28575" cap="rnd">
              <a:solidFill>
                <a:schemeClr val="accent1"/>
              </a:solidFill>
              <a:round/>
            </a:ln>
            <a:effectLst/>
          </c:spPr>
          <c:marker>
            <c:symbol val="none"/>
          </c:marker>
          <c:cat>
            <c:numRef>
              <c:f>Sheet1!$A$2:$A$8</c:f>
              <c:numCache>
                <c:formatCode>m/d/yyyy</c:formatCode>
                <c:ptCount val="7"/>
                <c:pt idx="0">
                  <c:v>43989</c:v>
                </c:pt>
                <c:pt idx="1">
                  <c:v>43990</c:v>
                </c:pt>
                <c:pt idx="2">
                  <c:v>43991</c:v>
                </c:pt>
                <c:pt idx="3">
                  <c:v>43992</c:v>
                </c:pt>
                <c:pt idx="4">
                  <c:v>43993</c:v>
                </c:pt>
                <c:pt idx="5">
                  <c:v>43994</c:v>
                </c:pt>
                <c:pt idx="6">
                  <c:v>43995</c:v>
                </c:pt>
              </c:numCache>
            </c:numRef>
          </c:cat>
          <c:val>
            <c:numRef>
              <c:f>Sheet1!$B$2:$B$8</c:f>
              <c:numCache>
                <c:formatCode>General</c:formatCode>
                <c:ptCount val="7"/>
                <c:pt idx="0">
                  <c:v>144</c:v>
                </c:pt>
                <c:pt idx="1">
                  <c:v>209</c:v>
                </c:pt>
                <c:pt idx="2">
                  <c:v>209</c:v>
                </c:pt>
                <c:pt idx="3">
                  <c:v>167</c:v>
                </c:pt>
                <c:pt idx="4">
                  <c:v>177</c:v>
                </c:pt>
                <c:pt idx="5">
                  <c:v>193</c:v>
                </c:pt>
                <c:pt idx="6">
                  <c:v>101</c:v>
                </c:pt>
              </c:numCache>
            </c:numRef>
          </c:val>
          <c:smooth val="0"/>
          <c:extLst>
            <c:ext xmlns:c16="http://schemas.microsoft.com/office/drawing/2014/chart" uri="{C3380CC4-5D6E-409C-BE32-E72D297353CC}">
              <c16:uniqueId val="{00000000-8236-4068-BBBC-CA3800CCE883}"/>
            </c:ext>
          </c:extLst>
        </c:ser>
        <c:ser>
          <c:idx val="1"/>
          <c:order val="1"/>
          <c:tx>
            <c:strRef>
              <c:f>Sheet1!$C$1</c:f>
              <c:strCache>
                <c:ptCount val="1"/>
                <c:pt idx="0">
                  <c:v>Alcaldía Mayor de Bogotá</c:v>
                </c:pt>
              </c:strCache>
            </c:strRef>
          </c:tx>
          <c:spPr>
            <a:ln w="28575" cap="rnd">
              <a:solidFill>
                <a:schemeClr val="accent2"/>
              </a:solidFill>
              <a:round/>
            </a:ln>
            <a:effectLst/>
          </c:spPr>
          <c:marker>
            <c:symbol val="none"/>
          </c:marker>
          <c:cat>
            <c:numRef>
              <c:f>Sheet1!$A$2:$A$8</c:f>
              <c:numCache>
                <c:formatCode>m/d/yyyy</c:formatCode>
                <c:ptCount val="7"/>
                <c:pt idx="0">
                  <c:v>43989</c:v>
                </c:pt>
                <c:pt idx="1">
                  <c:v>43990</c:v>
                </c:pt>
                <c:pt idx="2">
                  <c:v>43991</c:v>
                </c:pt>
                <c:pt idx="3">
                  <c:v>43992</c:v>
                </c:pt>
                <c:pt idx="4">
                  <c:v>43993</c:v>
                </c:pt>
                <c:pt idx="5">
                  <c:v>43994</c:v>
                </c:pt>
                <c:pt idx="6">
                  <c:v>43995</c:v>
                </c:pt>
              </c:numCache>
            </c:numRef>
          </c:cat>
          <c:val>
            <c:numRef>
              <c:f>Sheet1!$C$2:$C$8</c:f>
              <c:numCache>
                <c:formatCode>General</c:formatCode>
                <c:ptCount val="7"/>
              </c:numCache>
            </c:numRef>
          </c:val>
          <c:smooth val="0"/>
          <c:extLst>
            <c:ext xmlns:c16="http://schemas.microsoft.com/office/drawing/2014/chart" uri="{C3380CC4-5D6E-409C-BE32-E72D297353CC}">
              <c16:uniqueId val="{00000001-8236-4068-BBBC-CA3800CCE883}"/>
            </c:ext>
          </c:extLst>
        </c:ser>
        <c:ser>
          <c:idx val="2"/>
          <c:order val="2"/>
          <c:tx>
            <c:strRef>
              <c:f>Sheet1!$D$1</c:f>
              <c:strCache>
                <c:ptCount val="1"/>
                <c:pt idx="0">
                  <c:v>Alcaldía de Cali</c:v>
                </c:pt>
              </c:strCache>
            </c:strRef>
          </c:tx>
          <c:spPr>
            <a:ln w="28575" cap="rnd">
              <a:solidFill>
                <a:schemeClr val="accent3"/>
              </a:solidFill>
              <a:round/>
            </a:ln>
            <a:effectLst/>
          </c:spPr>
          <c:marker>
            <c:symbol val="none"/>
          </c:marker>
          <c:cat>
            <c:numRef>
              <c:f>Sheet1!$A$2:$A$8</c:f>
              <c:numCache>
                <c:formatCode>m/d/yyyy</c:formatCode>
                <c:ptCount val="7"/>
                <c:pt idx="0">
                  <c:v>43989</c:v>
                </c:pt>
                <c:pt idx="1">
                  <c:v>43990</c:v>
                </c:pt>
                <c:pt idx="2">
                  <c:v>43991</c:v>
                </c:pt>
                <c:pt idx="3">
                  <c:v>43992</c:v>
                </c:pt>
                <c:pt idx="4">
                  <c:v>43993</c:v>
                </c:pt>
                <c:pt idx="5">
                  <c:v>43994</c:v>
                </c:pt>
                <c:pt idx="6">
                  <c:v>43995</c:v>
                </c:pt>
              </c:numCache>
            </c:numRef>
          </c:cat>
          <c:val>
            <c:numRef>
              <c:f>Sheet1!$D$2:$D$8</c:f>
              <c:numCache>
                <c:formatCode>General</c:formatCode>
                <c:ptCount val="7"/>
              </c:numCache>
            </c:numRef>
          </c:val>
          <c:smooth val="0"/>
          <c:extLst>
            <c:ext xmlns:c16="http://schemas.microsoft.com/office/drawing/2014/chart" uri="{C3380CC4-5D6E-409C-BE32-E72D297353CC}">
              <c16:uniqueId val="{00000002-8236-4068-BBBC-CA3800CCE883}"/>
            </c:ext>
          </c:extLst>
        </c:ser>
        <c:ser>
          <c:idx val="3"/>
          <c:order val="3"/>
          <c:tx>
            <c:strRef>
              <c:f>Sheet1!$E$1</c:f>
              <c:strCache>
                <c:ptCount val="1"/>
                <c:pt idx="0">
                  <c:v>Alcaldía Distrital de Barranquilla</c:v>
                </c:pt>
              </c:strCache>
            </c:strRef>
          </c:tx>
          <c:spPr>
            <a:ln w="28575" cap="rnd">
              <a:solidFill>
                <a:schemeClr val="accent4"/>
              </a:solidFill>
              <a:round/>
            </a:ln>
            <a:effectLst/>
          </c:spPr>
          <c:marker>
            <c:symbol val="none"/>
          </c:marker>
          <c:cat>
            <c:numRef>
              <c:f>Sheet1!$A$2:$A$8</c:f>
              <c:numCache>
                <c:formatCode>m/d/yyyy</c:formatCode>
                <c:ptCount val="7"/>
                <c:pt idx="0">
                  <c:v>43989</c:v>
                </c:pt>
                <c:pt idx="1">
                  <c:v>43990</c:v>
                </c:pt>
                <c:pt idx="2">
                  <c:v>43991</c:v>
                </c:pt>
                <c:pt idx="3">
                  <c:v>43992</c:v>
                </c:pt>
                <c:pt idx="4">
                  <c:v>43993</c:v>
                </c:pt>
                <c:pt idx="5">
                  <c:v>43994</c:v>
                </c:pt>
                <c:pt idx="6">
                  <c:v>43995</c:v>
                </c:pt>
              </c:numCache>
            </c:numRef>
          </c:cat>
          <c:val>
            <c:numRef>
              <c:f>Sheet1!$E$2:$E$8</c:f>
              <c:numCache>
                <c:formatCode>General</c:formatCode>
                <c:ptCount val="7"/>
              </c:numCache>
            </c:numRef>
          </c:val>
          <c:smooth val="0"/>
          <c:extLst>
            <c:ext xmlns:c16="http://schemas.microsoft.com/office/drawing/2014/chart" uri="{C3380CC4-5D6E-409C-BE32-E72D297353CC}">
              <c16:uniqueId val="{00000003-8236-4068-BBBC-CA3800CCE883}"/>
            </c:ext>
          </c:extLst>
        </c:ser>
        <c:dLbls>
          <c:showLegendKey val="0"/>
          <c:showVal val="0"/>
          <c:showCatName val="0"/>
          <c:showSerName val="0"/>
          <c:showPercent val="0"/>
          <c:showBubbleSize val="0"/>
        </c:dLbls>
        <c:smooth val="0"/>
        <c:axId val="317046960"/>
        <c:axId val="317049256"/>
      </c:lineChart>
      <c:dateAx>
        <c:axId val="3170469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7049256"/>
        <c:crosses val="autoZero"/>
        <c:auto val="1"/>
        <c:lblOffset val="100"/>
        <c:baseTimeUnit val="days"/>
      </c:dateAx>
      <c:valAx>
        <c:axId val="317049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7046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Alcaldía de Medellín</c:v>
                </c:pt>
              </c:strCache>
            </c:strRef>
          </c:tx>
          <c:spPr>
            <a:ln w="28575" cap="rnd">
              <a:solidFill>
                <a:schemeClr val="accent1"/>
              </a:solidFill>
              <a:round/>
            </a:ln>
            <a:effectLst/>
          </c:spPr>
          <c:marker>
            <c:symbol val="none"/>
          </c:marker>
          <c:cat>
            <c:numRef>
              <c:f>Sheet1!$A$2:$A$8</c:f>
              <c:numCache>
                <c:formatCode>m/d/yyyy</c:formatCode>
                <c:ptCount val="7"/>
                <c:pt idx="0">
                  <c:v>43989</c:v>
                </c:pt>
                <c:pt idx="1">
                  <c:v>43990</c:v>
                </c:pt>
                <c:pt idx="2">
                  <c:v>43991</c:v>
                </c:pt>
                <c:pt idx="3">
                  <c:v>43992</c:v>
                </c:pt>
                <c:pt idx="4">
                  <c:v>43993</c:v>
                </c:pt>
                <c:pt idx="5">
                  <c:v>43994</c:v>
                </c:pt>
                <c:pt idx="6">
                  <c:v>43995</c:v>
                </c:pt>
              </c:numCache>
            </c:numRef>
          </c:cat>
          <c:val>
            <c:numRef>
              <c:f>Sheet1!$B$2:$B$8</c:f>
              <c:numCache>
                <c:formatCode>General</c:formatCode>
                <c:ptCount val="7"/>
                <c:pt idx="0">
                  <c:v>13</c:v>
                </c:pt>
                <c:pt idx="1">
                  <c:v>20</c:v>
                </c:pt>
                <c:pt idx="2">
                  <c:v>26</c:v>
                </c:pt>
                <c:pt idx="3">
                  <c:v>25</c:v>
                </c:pt>
                <c:pt idx="4">
                  <c:v>32</c:v>
                </c:pt>
                <c:pt idx="5">
                  <c:v>24</c:v>
                </c:pt>
                <c:pt idx="6">
                  <c:v>15</c:v>
                </c:pt>
              </c:numCache>
            </c:numRef>
          </c:val>
          <c:smooth val="0"/>
          <c:extLst>
            <c:ext xmlns:c16="http://schemas.microsoft.com/office/drawing/2014/chart" uri="{C3380CC4-5D6E-409C-BE32-E72D297353CC}">
              <c16:uniqueId val="{00000000-E903-4DBE-B419-86CA703B7319}"/>
            </c:ext>
          </c:extLst>
        </c:ser>
        <c:ser>
          <c:idx val="1"/>
          <c:order val="1"/>
          <c:tx>
            <c:strRef>
              <c:f>Sheet1!$C$1</c:f>
              <c:strCache>
                <c:ptCount val="1"/>
                <c:pt idx="0">
                  <c:v>Alcaldía Mayor de Bogotá</c:v>
                </c:pt>
              </c:strCache>
            </c:strRef>
          </c:tx>
          <c:spPr>
            <a:ln w="28575" cap="rnd">
              <a:solidFill>
                <a:schemeClr val="accent2"/>
              </a:solidFill>
              <a:round/>
            </a:ln>
            <a:effectLst/>
          </c:spPr>
          <c:marker>
            <c:symbol val="none"/>
          </c:marker>
          <c:cat>
            <c:numRef>
              <c:f>Sheet1!$A$2:$A$8</c:f>
              <c:numCache>
                <c:formatCode>m/d/yyyy</c:formatCode>
                <c:ptCount val="7"/>
                <c:pt idx="0">
                  <c:v>43989</c:v>
                </c:pt>
                <c:pt idx="1">
                  <c:v>43990</c:v>
                </c:pt>
                <c:pt idx="2">
                  <c:v>43991</c:v>
                </c:pt>
                <c:pt idx="3">
                  <c:v>43992</c:v>
                </c:pt>
                <c:pt idx="4">
                  <c:v>43993</c:v>
                </c:pt>
                <c:pt idx="5">
                  <c:v>43994</c:v>
                </c:pt>
                <c:pt idx="6">
                  <c:v>43995</c:v>
                </c:pt>
              </c:numCache>
            </c:numRef>
          </c:cat>
          <c:val>
            <c:numRef>
              <c:f>Sheet1!$C$2:$C$8</c:f>
              <c:numCache>
                <c:formatCode>General</c:formatCode>
                <c:ptCount val="7"/>
                <c:pt idx="0">
                  <c:v>6</c:v>
                </c:pt>
                <c:pt idx="1">
                  <c:v>8</c:v>
                </c:pt>
                <c:pt idx="2">
                  <c:v>14</c:v>
                </c:pt>
                <c:pt idx="3">
                  <c:v>10</c:v>
                </c:pt>
                <c:pt idx="4">
                  <c:v>7</c:v>
                </c:pt>
                <c:pt idx="5">
                  <c:v>9</c:v>
                </c:pt>
                <c:pt idx="6">
                  <c:v>7</c:v>
                </c:pt>
              </c:numCache>
            </c:numRef>
          </c:val>
          <c:smooth val="0"/>
          <c:extLst>
            <c:ext xmlns:c16="http://schemas.microsoft.com/office/drawing/2014/chart" uri="{C3380CC4-5D6E-409C-BE32-E72D297353CC}">
              <c16:uniqueId val="{00000001-E903-4DBE-B419-86CA703B7319}"/>
            </c:ext>
          </c:extLst>
        </c:ser>
        <c:ser>
          <c:idx val="2"/>
          <c:order val="2"/>
          <c:tx>
            <c:strRef>
              <c:f>Sheet1!$D$1</c:f>
              <c:strCache>
                <c:ptCount val="1"/>
                <c:pt idx="0">
                  <c:v>Alcaldía de Cali</c:v>
                </c:pt>
              </c:strCache>
            </c:strRef>
          </c:tx>
          <c:spPr>
            <a:ln w="28575" cap="rnd">
              <a:solidFill>
                <a:schemeClr val="accent3"/>
              </a:solidFill>
              <a:round/>
            </a:ln>
            <a:effectLst/>
          </c:spPr>
          <c:marker>
            <c:symbol val="none"/>
          </c:marker>
          <c:cat>
            <c:numRef>
              <c:f>Sheet1!$A$2:$A$8</c:f>
              <c:numCache>
                <c:formatCode>m/d/yyyy</c:formatCode>
                <c:ptCount val="7"/>
                <c:pt idx="0">
                  <c:v>43989</c:v>
                </c:pt>
                <c:pt idx="1">
                  <c:v>43990</c:v>
                </c:pt>
                <c:pt idx="2">
                  <c:v>43991</c:v>
                </c:pt>
                <c:pt idx="3">
                  <c:v>43992</c:v>
                </c:pt>
                <c:pt idx="4">
                  <c:v>43993</c:v>
                </c:pt>
                <c:pt idx="5">
                  <c:v>43994</c:v>
                </c:pt>
                <c:pt idx="6">
                  <c:v>43995</c:v>
                </c:pt>
              </c:numCache>
            </c:numRef>
          </c:cat>
          <c:val>
            <c:numRef>
              <c:f>Sheet1!$D$2:$D$8</c:f>
              <c:numCache>
                <c:formatCode>General</c:formatCode>
                <c:ptCount val="7"/>
                <c:pt idx="0">
                  <c:v>3</c:v>
                </c:pt>
                <c:pt idx="1">
                  <c:v>5</c:v>
                </c:pt>
                <c:pt idx="2">
                  <c:v>4</c:v>
                </c:pt>
                <c:pt idx="3">
                  <c:v>8</c:v>
                </c:pt>
                <c:pt idx="4">
                  <c:v>8</c:v>
                </c:pt>
                <c:pt idx="5">
                  <c:v>8</c:v>
                </c:pt>
                <c:pt idx="6">
                  <c:v>6</c:v>
                </c:pt>
              </c:numCache>
            </c:numRef>
          </c:val>
          <c:smooth val="0"/>
          <c:extLst>
            <c:ext xmlns:c16="http://schemas.microsoft.com/office/drawing/2014/chart" uri="{C3380CC4-5D6E-409C-BE32-E72D297353CC}">
              <c16:uniqueId val="{00000002-E903-4DBE-B419-86CA703B7319}"/>
            </c:ext>
          </c:extLst>
        </c:ser>
        <c:ser>
          <c:idx val="3"/>
          <c:order val="3"/>
          <c:tx>
            <c:strRef>
              <c:f>Sheet1!$E$1</c:f>
              <c:strCache>
                <c:ptCount val="1"/>
                <c:pt idx="0">
                  <c:v>Alcaldía Distrital de Barranquilla</c:v>
                </c:pt>
              </c:strCache>
            </c:strRef>
          </c:tx>
          <c:spPr>
            <a:ln w="28575" cap="rnd">
              <a:solidFill>
                <a:schemeClr val="accent4"/>
              </a:solidFill>
              <a:round/>
            </a:ln>
            <a:effectLst/>
          </c:spPr>
          <c:marker>
            <c:symbol val="none"/>
          </c:marker>
          <c:cat>
            <c:numRef>
              <c:f>Sheet1!$A$2:$A$8</c:f>
              <c:numCache>
                <c:formatCode>m/d/yyyy</c:formatCode>
                <c:ptCount val="7"/>
                <c:pt idx="0">
                  <c:v>43989</c:v>
                </c:pt>
                <c:pt idx="1">
                  <c:v>43990</c:v>
                </c:pt>
                <c:pt idx="2">
                  <c:v>43991</c:v>
                </c:pt>
                <c:pt idx="3">
                  <c:v>43992</c:v>
                </c:pt>
                <c:pt idx="4">
                  <c:v>43993</c:v>
                </c:pt>
                <c:pt idx="5">
                  <c:v>43994</c:v>
                </c:pt>
                <c:pt idx="6">
                  <c:v>43995</c:v>
                </c:pt>
              </c:numCache>
            </c:numRef>
          </c:cat>
          <c:val>
            <c:numRef>
              <c:f>Sheet1!$E$2:$E$8</c:f>
              <c:numCache>
                <c:formatCode>General</c:formatCode>
                <c:ptCount val="7"/>
                <c:pt idx="0">
                  <c:v>9</c:v>
                </c:pt>
                <c:pt idx="1">
                  <c:v>8</c:v>
                </c:pt>
                <c:pt idx="2">
                  <c:v>10</c:v>
                </c:pt>
                <c:pt idx="3">
                  <c:v>8</c:v>
                </c:pt>
                <c:pt idx="4">
                  <c:v>7</c:v>
                </c:pt>
                <c:pt idx="5">
                  <c:v>8</c:v>
                </c:pt>
                <c:pt idx="6">
                  <c:v>7</c:v>
                </c:pt>
              </c:numCache>
            </c:numRef>
          </c:val>
          <c:smooth val="0"/>
          <c:extLst>
            <c:ext xmlns:c16="http://schemas.microsoft.com/office/drawing/2014/chart" uri="{C3380CC4-5D6E-409C-BE32-E72D297353CC}">
              <c16:uniqueId val="{00000003-E903-4DBE-B419-86CA703B7319}"/>
            </c:ext>
          </c:extLst>
        </c:ser>
        <c:dLbls>
          <c:showLegendKey val="0"/>
          <c:showVal val="0"/>
          <c:showCatName val="0"/>
          <c:showSerName val="0"/>
          <c:showPercent val="0"/>
          <c:showBubbleSize val="0"/>
        </c:dLbls>
        <c:smooth val="0"/>
        <c:axId val="406874928"/>
        <c:axId val="406875256"/>
      </c:lineChart>
      <c:dateAx>
        <c:axId val="4068749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875256"/>
        <c:crosses val="autoZero"/>
        <c:auto val="1"/>
        <c:lblOffset val="100"/>
        <c:baseTimeUnit val="days"/>
      </c:dateAx>
      <c:valAx>
        <c:axId val="406875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874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Alcaldía de Medellín</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20</c:v>
                </c:pt>
                <c:pt idx="1">
                  <c:v>26</c:v>
                </c:pt>
                <c:pt idx="2">
                  <c:v>25</c:v>
                </c:pt>
                <c:pt idx="3">
                  <c:v>32</c:v>
                </c:pt>
                <c:pt idx="4">
                  <c:v>24</c:v>
                </c:pt>
                <c:pt idx="5">
                  <c:v>15</c:v>
                </c:pt>
                <c:pt idx="6">
                  <c:v>13</c:v>
                </c:pt>
              </c:numCache>
            </c:numRef>
          </c:val>
          <c:extLst>
            <c:ext xmlns:c16="http://schemas.microsoft.com/office/drawing/2014/chart" uri="{C3380CC4-5D6E-409C-BE32-E72D297353CC}">
              <c16:uniqueId val="{00000000-A495-4ACE-9354-C260E43534B0}"/>
            </c:ext>
          </c:extLst>
        </c:ser>
        <c:ser>
          <c:idx val="1"/>
          <c:order val="1"/>
          <c:tx>
            <c:strRef>
              <c:f>Sheet1!$C$1</c:f>
              <c:strCache>
                <c:ptCount val="1"/>
                <c:pt idx="0">
                  <c:v>Alcaldía Mayor de Bogotá</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8</c:v>
                </c:pt>
                <c:pt idx="1">
                  <c:v>14</c:v>
                </c:pt>
                <c:pt idx="2">
                  <c:v>10</c:v>
                </c:pt>
                <c:pt idx="3">
                  <c:v>7</c:v>
                </c:pt>
                <c:pt idx="4">
                  <c:v>9</c:v>
                </c:pt>
                <c:pt idx="5">
                  <c:v>7</c:v>
                </c:pt>
                <c:pt idx="6">
                  <c:v>6</c:v>
                </c:pt>
              </c:numCache>
            </c:numRef>
          </c:val>
          <c:extLst>
            <c:ext xmlns:c16="http://schemas.microsoft.com/office/drawing/2014/chart" uri="{C3380CC4-5D6E-409C-BE32-E72D297353CC}">
              <c16:uniqueId val="{00000001-A495-4ACE-9354-C260E43534B0}"/>
            </c:ext>
          </c:extLst>
        </c:ser>
        <c:ser>
          <c:idx val="2"/>
          <c:order val="2"/>
          <c:tx>
            <c:strRef>
              <c:f>Sheet1!$D$1</c:f>
              <c:strCache>
                <c:ptCount val="1"/>
                <c:pt idx="0">
                  <c:v>Alcaldía de Cali</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5</c:v>
                </c:pt>
                <c:pt idx="1">
                  <c:v>4</c:v>
                </c:pt>
                <c:pt idx="2">
                  <c:v>8</c:v>
                </c:pt>
                <c:pt idx="3">
                  <c:v>8</c:v>
                </c:pt>
                <c:pt idx="4">
                  <c:v>8</c:v>
                </c:pt>
                <c:pt idx="5">
                  <c:v>6</c:v>
                </c:pt>
                <c:pt idx="6">
                  <c:v>3</c:v>
                </c:pt>
              </c:numCache>
            </c:numRef>
          </c:val>
          <c:extLst>
            <c:ext xmlns:c16="http://schemas.microsoft.com/office/drawing/2014/chart" uri="{C3380CC4-5D6E-409C-BE32-E72D297353CC}">
              <c16:uniqueId val="{00000002-A495-4ACE-9354-C260E43534B0}"/>
            </c:ext>
          </c:extLst>
        </c:ser>
        <c:ser>
          <c:idx val="3"/>
          <c:order val="3"/>
          <c:tx>
            <c:strRef>
              <c:f>Sheet1!$E$1</c:f>
              <c:strCache>
                <c:ptCount val="1"/>
                <c:pt idx="0">
                  <c:v>Alcaldía Distrital de Barranquilla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8</c:v>
                </c:pt>
                <c:pt idx="1">
                  <c:v>10</c:v>
                </c:pt>
                <c:pt idx="2">
                  <c:v>8</c:v>
                </c:pt>
                <c:pt idx="3">
                  <c:v>7</c:v>
                </c:pt>
                <c:pt idx="4">
                  <c:v>8</c:v>
                </c:pt>
                <c:pt idx="5">
                  <c:v>7</c:v>
                </c:pt>
                <c:pt idx="6">
                  <c:v>9</c:v>
                </c:pt>
              </c:numCache>
            </c:numRef>
          </c:val>
          <c:extLst>
            <c:ext xmlns:c16="http://schemas.microsoft.com/office/drawing/2014/chart" uri="{C3380CC4-5D6E-409C-BE32-E72D297353CC}">
              <c16:uniqueId val="{00000003-A495-4ACE-9354-C260E43534B0}"/>
            </c:ext>
          </c:extLst>
        </c:ser>
        <c:dLbls>
          <c:showLegendKey val="0"/>
          <c:showVal val="0"/>
          <c:showCatName val="0"/>
          <c:showSerName val="0"/>
          <c:showPercent val="0"/>
          <c:showBubbleSize val="0"/>
        </c:dLbls>
        <c:gapWidth val="219"/>
        <c:overlap val="-27"/>
        <c:axId val="406873944"/>
        <c:axId val="406859840"/>
      </c:barChart>
      <c:catAx>
        <c:axId val="4068739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859840"/>
        <c:crosses val="autoZero"/>
        <c:auto val="1"/>
        <c:lblAlgn val="ctr"/>
        <c:lblOffset val="100"/>
        <c:noMultiLvlLbl val="0"/>
      </c:catAx>
      <c:valAx>
        <c:axId val="406859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873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Alcaldía de Medellín</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2.8125156377234201E-2</c:v>
                </c:pt>
                <c:pt idx="1">
                  <c:v>7.7484372774631702E-2</c:v>
                </c:pt>
                <c:pt idx="2">
                  <c:v>2.4938472666396799E-2</c:v>
                </c:pt>
                <c:pt idx="3">
                  <c:v>2.5525029455784502E-2</c:v>
                </c:pt>
                <c:pt idx="4">
                  <c:v>1.55619041553506E-2</c:v>
                </c:pt>
                <c:pt idx="5">
                  <c:v>1.7726544173061999E-2</c:v>
                </c:pt>
                <c:pt idx="6">
                  <c:v>0.10554041697563001</c:v>
                </c:pt>
              </c:numCache>
            </c:numRef>
          </c:val>
          <c:extLst>
            <c:ext xmlns:c16="http://schemas.microsoft.com/office/drawing/2014/chart" uri="{C3380CC4-5D6E-409C-BE32-E72D297353CC}">
              <c16:uniqueId val="{00000000-92BB-4128-9E4B-D710C98D652F}"/>
            </c:ext>
          </c:extLst>
        </c:ser>
        <c:ser>
          <c:idx val="1"/>
          <c:order val="1"/>
          <c:tx>
            <c:strRef>
              <c:f>Sheet1!$C$1</c:f>
              <c:strCache>
                <c:ptCount val="1"/>
                <c:pt idx="0">
                  <c:v>Alcaldía Mayor de Bogotá</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9.9276018099547503E-2</c:v>
                </c:pt>
                <c:pt idx="1">
                  <c:v>0.27197586726998502</c:v>
                </c:pt>
                <c:pt idx="2">
                  <c:v>5.0992458521870301E-2</c:v>
                </c:pt>
                <c:pt idx="3">
                  <c:v>0.43628528334410699</c:v>
                </c:pt>
                <c:pt idx="4">
                  <c:v>0.13747611865258899</c:v>
                </c:pt>
                <c:pt idx="5">
                  <c:v>0.60180133591898299</c:v>
                </c:pt>
                <c:pt idx="6">
                  <c:v>0.14881850175967801</c:v>
                </c:pt>
              </c:numCache>
            </c:numRef>
          </c:val>
          <c:extLst>
            <c:ext xmlns:c16="http://schemas.microsoft.com/office/drawing/2014/chart" uri="{C3380CC4-5D6E-409C-BE32-E72D297353CC}">
              <c16:uniqueId val="{00000001-92BB-4128-9E4B-D710C98D652F}"/>
            </c:ext>
          </c:extLst>
        </c:ser>
        <c:ser>
          <c:idx val="2"/>
          <c:order val="2"/>
          <c:tx>
            <c:strRef>
              <c:f>Sheet1!$D$1</c:f>
              <c:strCache>
                <c:ptCount val="1"/>
                <c:pt idx="0">
                  <c:v>Alcaldía de Cali</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0.343557335630573</c:v>
                </c:pt>
                <c:pt idx="1">
                  <c:v>0.48393110852528798</c:v>
                </c:pt>
                <c:pt idx="2">
                  <c:v>0.126166031282747</c:v>
                </c:pt>
                <c:pt idx="3">
                  <c:v>0.13713524355669299</c:v>
                </c:pt>
                <c:pt idx="4">
                  <c:v>0.204356826466258</c:v>
                </c:pt>
                <c:pt idx="5">
                  <c:v>0.129862615638802</c:v>
                </c:pt>
                <c:pt idx="6">
                  <c:v>0.309655906927506</c:v>
                </c:pt>
              </c:numCache>
            </c:numRef>
          </c:val>
          <c:extLst>
            <c:ext xmlns:c16="http://schemas.microsoft.com/office/drawing/2014/chart" uri="{C3380CC4-5D6E-409C-BE32-E72D297353CC}">
              <c16:uniqueId val="{00000002-92BB-4128-9E4B-D710C98D652F}"/>
            </c:ext>
          </c:extLst>
        </c:ser>
        <c:ser>
          <c:idx val="3"/>
          <c:order val="3"/>
          <c:tx>
            <c:strRef>
              <c:f>Sheet1!$E$1</c:f>
              <c:strCache>
                <c:ptCount val="1"/>
                <c:pt idx="0">
                  <c:v>Alcaldía Distrital de Barranquilla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0.12425315040785601</c:v>
                </c:pt>
                <c:pt idx="1">
                  <c:v>0.21477331701020599</c:v>
                </c:pt>
                <c:pt idx="2">
                  <c:v>0.16633621205870999</c:v>
                </c:pt>
                <c:pt idx="3">
                  <c:v>0.31841503451238801</c:v>
                </c:pt>
                <c:pt idx="4">
                  <c:v>0.61710734673781398</c:v>
                </c:pt>
                <c:pt idx="5">
                  <c:v>0.47543641869580999</c:v>
                </c:pt>
                <c:pt idx="6">
                  <c:v>0.23627134832872801</c:v>
                </c:pt>
              </c:numCache>
            </c:numRef>
          </c:val>
          <c:extLst>
            <c:ext xmlns:c16="http://schemas.microsoft.com/office/drawing/2014/chart" uri="{C3380CC4-5D6E-409C-BE32-E72D297353CC}">
              <c16:uniqueId val="{00000003-92BB-4128-9E4B-D710C98D652F}"/>
            </c:ext>
          </c:extLst>
        </c:ser>
        <c:dLbls>
          <c:showLegendKey val="0"/>
          <c:showVal val="0"/>
          <c:showCatName val="0"/>
          <c:showSerName val="0"/>
          <c:showPercent val="0"/>
          <c:showBubbleSize val="0"/>
        </c:dLbls>
        <c:gapWidth val="219"/>
        <c:overlap val="-27"/>
        <c:axId val="410285936"/>
        <c:axId val="410294464"/>
      </c:barChart>
      <c:catAx>
        <c:axId val="4102859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294464"/>
        <c:crosses val="autoZero"/>
        <c:auto val="1"/>
        <c:lblAlgn val="ctr"/>
        <c:lblOffset val="100"/>
        <c:noMultiLvlLbl val="0"/>
      </c:catAx>
      <c:valAx>
        <c:axId val="410294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285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Sheet1!$A$2:$A$5</c:f>
              <c:strCache>
                <c:ptCount val="4"/>
                <c:pt idx="0">
                  <c:v>Alcaldía de Medellín</c:v>
                </c:pt>
                <c:pt idx="1">
                  <c:v>Alcaldía Mayor de Bogotá</c:v>
                </c:pt>
                <c:pt idx="2">
                  <c:v>Alcaldía de Cali</c:v>
                </c:pt>
                <c:pt idx="3">
                  <c:v>Alcaldía Distrital de Barranquilla</c:v>
                </c:pt>
              </c:strCache>
            </c:strRef>
          </c:cat>
          <c:val>
            <c:numRef>
              <c:f>Sheet1!$B$2:$B$5</c:f>
              <c:numCache>
                <c:formatCode>General</c:formatCode>
                <c:ptCount val="4"/>
                <c:pt idx="0">
                  <c:v>30</c:v>
                </c:pt>
                <c:pt idx="1">
                  <c:v>7</c:v>
                </c:pt>
                <c:pt idx="2">
                  <c:v>7</c:v>
                </c:pt>
                <c:pt idx="3">
                  <c:v>19</c:v>
                </c:pt>
              </c:numCache>
            </c:numRef>
          </c:val>
          <c:extLst>
            <c:ext xmlns:c16="http://schemas.microsoft.com/office/drawing/2014/chart" uri="{C3380CC4-5D6E-409C-BE32-E72D297353CC}">
              <c16:uniqueId val="{00000000-5B9E-4059-8E20-083C0699BA07}"/>
            </c:ext>
          </c:extLst>
        </c:ser>
        <c:ser>
          <c:idx val="1"/>
          <c:order val="1"/>
          <c:tx>
            <c:strRef>
              <c:f>Sheet1!$C$1</c:f>
              <c:strCache>
                <c:ptCount val="1"/>
                <c:pt idx="0">
                  <c:v>Link</c:v>
                </c:pt>
              </c:strCache>
            </c:strRef>
          </c:tx>
          <c:spPr>
            <a:solidFill>
              <a:schemeClr val="accent2"/>
            </a:solidFill>
            <a:ln>
              <a:noFill/>
            </a:ln>
            <a:effectLst/>
          </c:spPr>
          <c:invertIfNegative val="0"/>
          <c:cat>
            <c:strRef>
              <c:f>Sheet1!$A$2:$A$5</c:f>
              <c:strCache>
                <c:ptCount val="4"/>
                <c:pt idx="0">
                  <c:v>Alcaldía de Medellín</c:v>
                </c:pt>
                <c:pt idx="1">
                  <c:v>Alcaldía Mayor de Bogotá</c:v>
                </c:pt>
                <c:pt idx="2">
                  <c:v>Alcaldía de Cali</c:v>
                </c:pt>
                <c:pt idx="3">
                  <c:v>Alcaldía Distrital de Barranquilla</c:v>
                </c:pt>
              </c:strCache>
            </c:strRef>
          </c:cat>
          <c:val>
            <c:numRef>
              <c:f>Sheet1!$C$2:$C$5</c:f>
              <c:numCache>
                <c:formatCode>General</c:formatCode>
                <c:ptCount val="4"/>
                <c:pt idx="0">
                  <c:v>8</c:v>
                </c:pt>
                <c:pt idx="1">
                  <c:v>36</c:v>
                </c:pt>
                <c:pt idx="2">
                  <c:v>1</c:v>
                </c:pt>
                <c:pt idx="3">
                  <c:v>10</c:v>
                </c:pt>
              </c:numCache>
            </c:numRef>
          </c:val>
          <c:extLst>
            <c:ext xmlns:c16="http://schemas.microsoft.com/office/drawing/2014/chart" uri="{C3380CC4-5D6E-409C-BE32-E72D297353CC}">
              <c16:uniqueId val="{00000001-5B9E-4059-8E20-083C0699BA07}"/>
            </c:ext>
          </c:extLst>
        </c:ser>
        <c:ser>
          <c:idx val="2"/>
          <c:order val="2"/>
          <c:tx>
            <c:strRef>
              <c:f>Sheet1!$D$1</c:f>
              <c:strCache>
                <c:ptCount val="1"/>
                <c:pt idx="0">
                  <c:v>Live Video</c:v>
                </c:pt>
              </c:strCache>
            </c:strRef>
          </c:tx>
          <c:spPr>
            <a:solidFill>
              <a:schemeClr val="accent3"/>
            </a:solidFill>
            <a:ln>
              <a:noFill/>
            </a:ln>
            <a:effectLst/>
          </c:spPr>
          <c:invertIfNegative val="0"/>
          <c:cat>
            <c:strRef>
              <c:f>Sheet1!$A$2:$A$5</c:f>
              <c:strCache>
                <c:ptCount val="4"/>
                <c:pt idx="0">
                  <c:v>Alcaldía de Medellín</c:v>
                </c:pt>
                <c:pt idx="1">
                  <c:v>Alcaldía Mayor de Bogotá</c:v>
                </c:pt>
                <c:pt idx="2">
                  <c:v>Alcaldía de Cali</c:v>
                </c:pt>
                <c:pt idx="3">
                  <c:v>Alcaldía Distrital de Barranquilla</c:v>
                </c:pt>
              </c:strCache>
            </c:strRef>
          </c:cat>
          <c:val>
            <c:numRef>
              <c:f>Sheet1!$D$2:$D$5</c:f>
              <c:numCache>
                <c:formatCode>General</c:formatCode>
                <c:ptCount val="4"/>
                <c:pt idx="0">
                  <c:v>1</c:v>
                </c:pt>
                <c:pt idx="1">
                  <c:v>2</c:v>
                </c:pt>
                <c:pt idx="2">
                  <c:v>6</c:v>
                </c:pt>
                <c:pt idx="3">
                  <c:v>1</c:v>
                </c:pt>
              </c:numCache>
            </c:numRef>
          </c:val>
          <c:extLst>
            <c:ext xmlns:c16="http://schemas.microsoft.com/office/drawing/2014/chart" uri="{C3380CC4-5D6E-409C-BE32-E72D297353CC}">
              <c16:uniqueId val="{00000002-5B9E-4059-8E20-083C0699BA07}"/>
            </c:ext>
          </c:extLst>
        </c:ser>
        <c:ser>
          <c:idx val="3"/>
          <c:order val="3"/>
          <c:tx>
            <c:strRef>
              <c:f>Sheet1!$E$1</c:f>
              <c:strCache>
                <c:ptCount val="1"/>
                <c:pt idx="0">
                  <c:v>Photo</c:v>
                </c:pt>
              </c:strCache>
            </c:strRef>
          </c:tx>
          <c:spPr>
            <a:solidFill>
              <a:schemeClr val="accent4"/>
            </a:solidFill>
            <a:ln>
              <a:noFill/>
            </a:ln>
            <a:effectLst/>
          </c:spPr>
          <c:invertIfNegative val="0"/>
          <c:cat>
            <c:strRef>
              <c:f>Sheet1!$A$2:$A$5</c:f>
              <c:strCache>
                <c:ptCount val="4"/>
                <c:pt idx="0">
                  <c:v>Alcaldía de Medellín</c:v>
                </c:pt>
                <c:pt idx="1">
                  <c:v>Alcaldía Mayor de Bogotá</c:v>
                </c:pt>
                <c:pt idx="2">
                  <c:v>Alcaldía de Cali</c:v>
                </c:pt>
                <c:pt idx="3">
                  <c:v>Alcaldía Distrital de Barranquilla</c:v>
                </c:pt>
              </c:strCache>
            </c:strRef>
          </c:cat>
          <c:val>
            <c:numRef>
              <c:f>Sheet1!$E$2:$E$5</c:f>
              <c:numCache>
                <c:formatCode>General</c:formatCode>
                <c:ptCount val="4"/>
                <c:pt idx="0">
                  <c:v>65</c:v>
                </c:pt>
                <c:pt idx="1">
                  <c:v>2</c:v>
                </c:pt>
                <c:pt idx="2">
                  <c:v>5</c:v>
                </c:pt>
                <c:pt idx="3">
                  <c:v>8</c:v>
                </c:pt>
              </c:numCache>
            </c:numRef>
          </c:val>
          <c:extLst>
            <c:ext xmlns:c16="http://schemas.microsoft.com/office/drawing/2014/chart" uri="{C3380CC4-5D6E-409C-BE32-E72D297353CC}">
              <c16:uniqueId val="{00000003-5B9E-4059-8E20-083C0699BA07}"/>
            </c:ext>
          </c:extLst>
        </c:ser>
        <c:ser>
          <c:idx val="4"/>
          <c:order val="4"/>
          <c:tx>
            <c:strRef>
              <c:f>Sheet1!$F$1</c:f>
              <c:strCache>
                <c:ptCount val="1"/>
                <c:pt idx="0">
                  <c:v>Video</c:v>
                </c:pt>
              </c:strCache>
            </c:strRef>
          </c:tx>
          <c:spPr>
            <a:solidFill>
              <a:schemeClr val="accent5"/>
            </a:solidFill>
            <a:ln>
              <a:noFill/>
            </a:ln>
            <a:effectLst/>
          </c:spPr>
          <c:invertIfNegative val="0"/>
          <c:cat>
            <c:strRef>
              <c:f>Sheet1!$A$2:$A$5</c:f>
              <c:strCache>
                <c:ptCount val="4"/>
                <c:pt idx="0">
                  <c:v>Alcaldía de Medellín</c:v>
                </c:pt>
                <c:pt idx="1">
                  <c:v>Alcaldía Mayor de Bogotá</c:v>
                </c:pt>
                <c:pt idx="2">
                  <c:v>Alcaldía de Cali</c:v>
                </c:pt>
                <c:pt idx="3">
                  <c:v>Alcaldía Distrital de Barranquilla</c:v>
                </c:pt>
              </c:strCache>
            </c:strRef>
          </c:cat>
          <c:val>
            <c:numRef>
              <c:f>Sheet1!$F$2:$F$5</c:f>
              <c:numCache>
                <c:formatCode>General</c:formatCode>
                <c:ptCount val="4"/>
                <c:pt idx="0">
                  <c:v>49</c:v>
                </c:pt>
                <c:pt idx="1">
                  <c:v>14</c:v>
                </c:pt>
                <c:pt idx="2">
                  <c:v>23</c:v>
                </c:pt>
                <c:pt idx="3">
                  <c:v>19</c:v>
                </c:pt>
              </c:numCache>
            </c:numRef>
          </c:val>
          <c:extLst>
            <c:ext xmlns:c16="http://schemas.microsoft.com/office/drawing/2014/chart" uri="{C3380CC4-5D6E-409C-BE32-E72D297353CC}">
              <c16:uniqueId val="{00000004-5B9E-4059-8E20-083C0699BA07}"/>
            </c:ext>
          </c:extLst>
        </c:ser>
        <c:ser>
          <c:idx val="5"/>
          <c:order val="5"/>
          <c:tx>
            <c:strRef>
              <c:f>Sheet1!$G$1</c:f>
              <c:strCache>
                <c:ptCount val="1"/>
                <c:pt idx="0">
                  <c:v>Status</c:v>
                </c:pt>
              </c:strCache>
            </c:strRef>
          </c:tx>
          <c:spPr>
            <a:solidFill>
              <a:schemeClr val="accent6"/>
            </a:solidFill>
            <a:ln>
              <a:noFill/>
            </a:ln>
            <a:effectLst/>
          </c:spPr>
          <c:invertIfNegative val="0"/>
          <c:cat>
            <c:strRef>
              <c:f>Sheet1!$A$2:$A$5</c:f>
              <c:strCache>
                <c:ptCount val="4"/>
                <c:pt idx="0">
                  <c:v>Alcaldía de Medellín</c:v>
                </c:pt>
                <c:pt idx="1">
                  <c:v>Alcaldía Mayor de Bogotá</c:v>
                </c:pt>
                <c:pt idx="2">
                  <c:v>Alcaldía de Cali</c:v>
                </c:pt>
                <c:pt idx="3">
                  <c:v>Alcaldía Distrital de Barranquilla</c:v>
                </c:pt>
              </c:strCache>
            </c:strRef>
          </c:cat>
          <c:val>
            <c:numRef>
              <c:f>Sheet1!$G$2:$G$5</c:f>
              <c:numCache>
                <c:formatCode>General</c:formatCode>
                <c:ptCount val="4"/>
                <c:pt idx="0">
                  <c:v>2</c:v>
                </c:pt>
                <c:pt idx="1">
                  <c:v>0</c:v>
                </c:pt>
                <c:pt idx="2">
                  <c:v>0</c:v>
                </c:pt>
                <c:pt idx="3">
                  <c:v>0</c:v>
                </c:pt>
              </c:numCache>
            </c:numRef>
          </c:val>
          <c:extLst>
            <c:ext xmlns:c16="http://schemas.microsoft.com/office/drawing/2014/chart" uri="{C3380CC4-5D6E-409C-BE32-E72D297353CC}">
              <c16:uniqueId val="{00000005-5B9E-4059-8E20-083C0699BA07}"/>
            </c:ext>
          </c:extLst>
        </c:ser>
        <c:dLbls>
          <c:showLegendKey val="0"/>
          <c:showVal val="0"/>
          <c:showCatName val="0"/>
          <c:showSerName val="0"/>
          <c:showPercent val="0"/>
          <c:showBubbleSize val="0"/>
        </c:dLbls>
        <c:gapWidth val="150"/>
        <c:overlap val="100"/>
        <c:axId val="410288232"/>
        <c:axId val="410291512"/>
      </c:barChart>
      <c:catAx>
        <c:axId val="410288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291512"/>
        <c:crosses val="autoZero"/>
        <c:auto val="1"/>
        <c:lblAlgn val="ctr"/>
        <c:lblOffset val="100"/>
        <c:noMultiLvlLbl val="0"/>
      </c:catAx>
      <c:valAx>
        <c:axId val="41029151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288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Alcaldía de Medellín</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1.56342608696372E-2</c:v>
                </c:pt>
                <c:pt idx="1">
                  <c:v>1.2416760313683399E-2</c:v>
                </c:pt>
                <c:pt idx="2">
                  <c:v>5.9117048913315498E-2</c:v>
                </c:pt>
                <c:pt idx="3">
                  <c:v>6.85963535774953E-2</c:v>
                </c:pt>
                <c:pt idx="4">
                  <c:v>2.4893099411859899E-2</c:v>
                </c:pt>
                <c:pt idx="5">
                  <c:v>3.9240753968434502E-2</c:v>
                </c:pt>
                <c:pt idx="6">
                  <c:v>0</c:v>
                </c:pt>
                <c:pt idx="7">
                  <c:v>0</c:v>
                </c:pt>
                <c:pt idx="8">
                  <c:v>0</c:v>
                </c:pt>
                <c:pt idx="9">
                  <c:v>0</c:v>
                </c:pt>
                <c:pt idx="10">
                  <c:v>0</c:v>
                </c:pt>
                <c:pt idx="11">
                  <c:v>0</c:v>
                </c:pt>
                <c:pt idx="12">
                  <c:v>0</c:v>
                </c:pt>
                <c:pt idx="13">
                  <c:v>0</c:v>
                </c:pt>
                <c:pt idx="14">
                  <c:v>2.2975745801808001E-2</c:v>
                </c:pt>
                <c:pt idx="15">
                  <c:v>4.0795218618391797E-2</c:v>
                </c:pt>
                <c:pt idx="16">
                  <c:v>1.75844074304927E-2</c:v>
                </c:pt>
                <c:pt idx="17">
                  <c:v>3.0696773948367902E-2</c:v>
                </c:pt>
                <c:pt idx="18">
                  <c:v>5.5838236750624097E-2</c:v>
                </c:pt>
                <c:pt idx="19">
                  <c:v>5.82052226979137E-2</c:v>
                </c:pt>
                <c:pt idx="20">
                  <c:v>0.123902206733183</c:v>
                </c:pt>
                <c:pt idx="21">
                  <c:v>2.1292374327220101E-2</c:v>
                </c:pt>
                <c:pt idx="22">
                  <c:v>6.4832550034804801E-3</c:v>
                </c:pt>
                <c:pt idx="23">
                  <c:v>1.71623007694474E-2</c:v>
                </c:pt>
              </c:numCache>
            </c:numRef>
          </c:val>
          <c:smooth val="0"/>
          <c:extLst>
            <c:ext xmlns:c16="http://schemas.microsoft.com/office/drawing/2014/chart" uri="{C3380CC4-5D6E-409C-BE32-E72D297353CC}">
              <c16:uniqueId val="{00000000-F980-48B0-81CE-DCC907045835}"/>
            </c:ext>
          </c:extLst>
        </c:ser>
        <c:ser>
          <c:idx val="1"/>
          <c:order val="1"/>
          <c:tx>
            <c:strRef>
              <c:f>Sheet1!$C$1</c:f>
              <c:strCache>
                <c:ptCount val="1"/>
                <c:pt idx="0">
                  <c:v>Alcaldía Mayor de Bogotá</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0.129045514832305</c:v>
                </c:pt>
                <c:pt idx="1">
                  <c:v>0.135485723801226</c:v>
                </c:pt>
                <c:pt idx="2">
                  <c:v>0.21961526301944401</c:v>
                </c:pt>
                <c:pt idx="3">
                  <c:v>0.105222257886239</c:v>
                </c:pt>
                <c:pt idx="4">
                  <c:v>0.14523567613747401</c:v>
                </c:pt>
                <c:pt idx="5">
                  <c:v>0</c:v>
                </c:pt>
                <c:pt idx="6">
                  <c:v>0</c:v>
                </c:pt>
                <c:pt idx="7">
                  <c:v>0</c:v>
                </c:pt>
                <c:pt idx="8">
                  <c:v>0</c:v>
                </c:pt>
                <c:pt idx="9">
                  <c:v>0</c:v>
                </c:pt>
                <c:pt idx="10">
                  <c:v>0</c:v>
                </c:pt>
                <c:pt idx="11">
                  <c:v>0</c:v>
                </c:pt>
                <c:pt idx="12">
                  <c:v>0</c:v>
                </c:pt>
                <c:pt idx="13">
                  <c:v>0</c:v>
                </c:pt>
                <c:pt idx="14">
                  <c:v>1.1149697968679499</c:v>
                </c:pt>
                <c:pt idx="15">
                  <c:v>0.112462321502265</c:v>
                </c:pt>
                <c:pt idx="16">
                  <c:v>0.42318171835669899</c:v>
                </c:pt>
                <c:pt idx="17">
                  <c:v>0.28332782284046998</c:v>
                </c:pt>
                <c:pt idx="18">
                  <c:v>2.2605087512257802E-2</c:v>
                </c:pt>
                <c:pt idx="19">
                  <c:v>0.64151790347064497</c:v>
                </c:pt>
                <c:pt idx="20">
                  <c:v>0.15385135184054499</c:v>
                </c:pt>
                <c:pt idx="21">
                  <c:v>0.111315978096394</c:v>
                </c:pt>
                <c:pt idx="22">
                  <c:v>6.5788044724286301E-2</c:v>
                </c:pt>
                <c:pt idx="23">
                  <c:v>0.13384464271492699</c:v>
                </c:pt>
              </c:numCache>
            </c:numRef>
          </c:val>
          <c:smooth val="0"/>
          <c:extLst>
            <c:ext xmlns:c16="http://schemas.microsoft.com/office/drawing/2014/chart" uri="{C3380CC4-5D6E-409C-BE32-E72D297353CC}">
              <c16:uniqueId val="{00000001-F980-48B0-81CE-DCC907045835}"/>
            </c:ext>
          </c:extLst>
        </c:ser>
        <c:ser>
          <c:idx val="2"/>
          <c:order val="2"/>
          <c:tx>
            <c:strRef>
              <c:f>Sheet1!$D$1</c:f>
              <c:strCache>
                <c:ptCount val="1"/>
                <c:pt idx="0">
                  <c:v>Alcaldía de Cali</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0.19533091607306599</c:v>
                </c:pt>
                <c:pt idx="1">
                  <c:v>8.3896932136703795E-2</c:v>
                </c:pt>
                <c:pt idx="2">
                  <c:v>0.242797507307498</c:v>
                </c:pt>
                <c:pt idx="3">
                  <c:v>0.27554195489495198</c:v>
                </c:pt>
                <c:pt idx="4">
                  <c:v>0</c:v>
                </c:pt>
                <c:pt idx="5">
                  <c:v>0</c:v>
                </c:pt>
                <c:pt idx="6">
                  <c:v>0</c:v>
                </c:pt>
                <c:pt idx="7">
                  <c:v>0</c:v>
                </c:pt>
                <c:pt idx="8">
                  <c:v>0</c:v>
                </c:pt>
                <c:pt idx="9">
                  <c:v>0</c:v>
                </c:pt>
                <c:pt idx="10">
                  <c:v>0</c:v>
                </c:pt>
                <c:pt idx="11">
                  <c:v>0</c:v>
                </c:pt>
                <c:pt idx="12">
                  <c:v>0</c:v>
                </c:pt>
                <c:pt idx="13">
                  <c:v>0</c:v>
                </c:pt>
                <c:pt idx="14">
                  <c:v>0.17036541774886199</c:v>
                </c:pt>
                <c:pt idx="15">
                  <c:v>9.1129426286419596E-2</c:v>
                </c:pt>
                <c:pt idx="16">
                  <c:v>0.33558772854681501</c:v>
                </c:pt>
                <c:pt idx="17">
                  <c:v>0.187401959523748</c:v>
                </c:pt>
                <c:pt idx="18">
                  <c:v>0</c:v>
                </c:pt>
                <c:pt idx="19">
                  <c:v>0.47419446087381401</c:v>
                </c:pt>
                <c:pt idx="20">
                  <c:v>0.12568467611284001</c:v>
                </c:pt>
                <c:pt idx="21">
                  <c:v>0.10639802504693099</c:v>
                </c:pt>
                <c:pt idx="22">
                  <c:v>0.135435149707271</c:v>
                </c:pt>
                <c:pt idx="23">
                  <c:v>8.3189754930953805E-2</c:v>
                </c:pt>
              </c:numCache>
            </c:numRef>
          </c:val>
          <c:smooth val="0"/>
          <c:extLst>
            <c:ext xmlns:c16="http://schemas.microsoft.com/office/drawing/2014/chart" uri="{C3380CC4-5D6E-409C-BE32-E72D297353CC}">
              <c16:uniqueId val="{00000002-F980-48B0-81CE-DCC907045835}"/>
            </c:ext>
          </c:extLst>
        </c:ser>
        <c:ser>
          <c:idx val="3"/>
          <c:order val="3"/>
          <c:tx>
            <c:strRef>
              <c:f>Sheet1!$E$1</c:f>
              <c:strCache>
                <c:ptCount val="1"/>
                <c:pt idx="0">
                  <c:v>Alcaldía Distrital de Barranquilla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0.15041597337770399</c:v>
                </c:pt>
                <c:pt idx="1">
                  <c:v>0.33863560732113102</c:v>
                </c:pt>
                <c:pt idx="2">
                  <c:v>0.85257903494176401</c:v>
                </c:pt>
                <c:pt idx="3">
                  <c:v>0.22262895174708799</c:v>
                </c:pt>
                <c:pt idx="4">
                  <c:v>0.31946755407653898</c:v>
                </c:pt>
                <c:pt idx="5">
                  <c:v>0.78668885191347804</c:v>
                </c:pt>
                <c:pt idx="6">
                  <c:v>0</c:v>
                </c:pt>
                <c:pt idx="7">
                  <c:v>0</c:v>
                </c:pt>
                <c:pt idx="8">
                  <c:v>0</c:v>
                </c:pt>
                <c:pt idx="9">
                  <c:v>0</c:v>
                </c:pt>
                <c:pt idx="10">
                  <c:v>0</c:v>
                </c:pt>
                <c:pt idx="11">
                  <c:v>0</c:v>
                </c:pt>
                <c:pt idx="12">
                  <c:v>0</c:v>
                </c:pt>
                <c:pt idx="13">
                  <c:v>0</c:v>
                </c:pt>
                <c:pt idx="14">
                  <c:v>0.32003803185167601</c:v>
                </c:pt>
                <c:pt idx="15">
                  <c:v>7.72046589018303E-2</c:v>
                </c:pt>
                <c:pt idx="16">
                  <c:v>0.289850249584027</c:v>
                </c:pt>
                <c:pt idx="17">
                  <c:v>0.36117581808097599</c:v>
                </c:pt>
                <c:pt idx="18">
                  <c:v>8.2529118136439303E-2</c:v>
                </c:pt>
                <c:pt idx="19">
                  <c:v>0.47088186356073197</c:v>
                </c:pt>
                <c:pt idx="20">
                  <c:v>0.108707709373267</c:v>
                </c:pt>
                <c:pt idx="21">
                  <c:v>0.124126455906822</c:v>
                </c:pt>
                <c:pt idx="22">
                  <c:v>0.188574597892402</c:v>
                </c:pt>
                <c:pt idx="23">
                  <c:v>0.115474209650582</c:v>
                </c:pt>
              </c:numCache>
            </c:numRef>
          </c:val>
          <c:smooth val="0"/>
          <c:extLst>
            <c:ext xmlns:c16="http://schemas.microsoft.com/office/drawing/2014/chart" uri="{C3380CC4-5D6E-409C-BE32-E72D297353CC}">
              <c16:uniqueId val="{00000003-F980-48B0-81CE-DCC907045835}"/>
            </c:ext>
          </c:extLst>
        </c:ser>
        <c:dLbls>
          <c:showLegendKey val="0"/>
          <c:showVal val="0"/>
          <c:showCatName val="0"/>
          <c:showSerName val="0"/>
          <c:showPercent val="0"/>
          <c:showBubbleSize val="0"/>
        </c:dLbls>
        <c:smooth val="0"/>
        <c:axId val="410303320"/>
        <c:axId val="410298728"/>
      </c:lineChart>
      <c:catAx>
        <c:axId val="4103033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298728"/>
        <c:crosses val="autoZero"/>
        <c:auto val="1"/>
        <c:lblAlgn val="ctr"/>
        <c:lblOffset val="100"/>
        <c:noMultiLvlLbl val="0"/>
      </c:catAx>
      <c:valAx>
        <c:axId val="410298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303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Alcaldía de Medellín</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11</c:v>
                </c:pt>
                <c:pt idx="1">
                  <c:v>12</c:v>
                </c:pt>
                <c:pt idx="2">
                  <c:v>8</c:v>
                </c:pt>
                <c:pt idx="3">
                  <c:v>11</c:v>
                </c:pt>
                <c:pt idx="4">
                  <c:v>7</c:v>
                </c:pt>
                <c:pt idx="5">
                  <c:v>2</c:v>
                </c:pt>
                <c:pt idx="6">
                  <c:v>0</c:v>
                </c:pt>
                <c:pt idx="7">
                  <c:v>0</c:v>
                </c:pt>
                <c:pt idx="8">
                  <c:v>0</c:v>
                </c:pt>
                <c:pt idx="9">
                  <c:v>0</c:v>
                </c:pt>
                <c:pt idx="10">
                  <c:v>0</c:v>
                </c:pt>
                <c:pt idx="11">
                  <c:v>0</c:v>
                </c:pt>
                <c:pt idx="12">
                  <c:v>0</c:v>
                </c:pt>
                <c:pt idx="13">
                  <c:v>0</c:v>
                </c:pt>
                <c:pt idx="14">
                  <c:v>2</c:v>
                </c:pt>
                <c:pt idx="15">
                  <c:v>6</c:v>
                </c:pt>
                <c:pt idx="16">
                  <c:v>10</c:v>
                </c:pt>
                <c:pt idx="17">
                  <c:v>17</c:v>
                </c:pt>
                <c:pt idx="18">
                  <c:v>13</c:v>
                </c:pt>
                <c:pt idx="19">
                  <c:v>15</c:v>
                </c:pt>
                <c:pt idx="20">
                  <c:v>9</c:v>
                </c:pt>
                <c:pt idx="21">
                  <c:v>15</c:v>
                </c:pt>
                <c:pt idx="22">
                  <c:v>8</c:v>
                </c:pt>
                <c:pt idx="23">
                  <c:v>9</c:v>
                </c:pt>
              </c:numCache>
            </c:numRef>
          </c:val>
          <c:smooth val="0"/>
          <c:extLst>
            <c:ext xmlns:c16="http://schemas.microsoft.com/office/drawing/2014/chart" uri="{C3380CC4-5D6E-409C-BE32-E72D297353CC}">
              <c16:uniqueId val="{00000000-B7EF-483A-AC11-1B0367F5B32A}"/>
            </c:ext>
          </c:extLst>
        </c:ser>
        <c:ser>
          <c:idx val="1"/>
          <c:order val="1"/>
          <c:tx>
            <c:strRef>
              <c:f>Sheet1!$C$1</c:f>
              <c:strCache>
                <c:ptCount val="1"/>
                <c:pt idx="0">
                  <c:v>Alcaldía Mayor de Bogotá</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7</c:v>
                </c:pt>
                <c:pt idx="1">
                  <c:v>5</c:v>
                </c:pt>
                <c:pt idx="2">
                  <c:v>6</c:v>
                </c:pt>
                <c:pt idx="3">
                  <c:v>4</c:v>
                </c:pt>
                <c:pt idx="4">
                  <c:v>5</c:v>
                </c:pt>
                <c:pt idx="5">
                  <c:v>0</c:v>
                </c:pt>
                <c:pt idx="6">
                  <c:v>0</c:v>
                </c:pt>
                <c:pt idx="7">
                  <c:v>0</c:v>
                </c:pt>
                <c:pt idx="8">
                  <c:v>0</c:v>
                </c:pt>
                <c:pt idx="9">
                  <c:v>0</c:v>
                </c:pt>
                <c:pt idx="10">
                  <c:v>0</c:v>
                </c:pt>
                <c:pt idx="11">
                  <c:v>0</c:v>
                </c:pt>
                <c:pt idx="12">
                  <c:v>0</c:v>
                </c:pt>
                <c:pt idx="13">
                  <c:v>0</c:v>
                </c:pt>
                <c:pt idx="14">
                  <c:v>3</c:v>
                </c:pt>
                <c:pt idx="15">
                  <c:v>1</c:v>
                </c:pt>
                <c:pt idx="16">
                  <c:v>2</c:v>
                </c:pt>
                <c:pt idx="17">
                  <c:v>4</c:v>
                </c:pt>
                <c:pt idx="18">
                  <c:v>3</c:v>
                </c:pt>
                <c:pt idx="19">
                  <c:v>5</c:v>
                </c:pt>
                <c:pt idx="20">
                  <c:v>2</c:v>
                </c:pt>
                <c:pt idx="21">
                  <c:v>4</c:v>
                </c:pt>
                <c:pt idx="22">
                  <c:v>5</c:v>
                </c:pt>
                <c:pt idx="23">
                  <c:v>5</c:v>
                </c:pt>
              </c:numCache>
            </c:numRef>
          </c:val>
          <c:smooth val="0"/>
          <c:extLst>
            <c:ext xmlns:c16="http://schemas.microsoft.com/office/drawing/2014/chart" uri="{C3380CC4-5D6E-409C-BE32-E72D297353CC}">
              <c16:uniqueId val="{00000001-B7EF-483A-AC11-1B0367F5B32A}"/>
            </c:ext>
          </c:extLst>
        </c:ser>
        <c:ser>
          <c:idx val="2"/>
          <c:order val="2"/>
          <c:tx>
            <c:strRef>
              <c:f>Sheet1!$D$1</c:f>
              <c:strCache>
                <c:ptCount val="1"/>
                <c:pt idx="0">
                  <c:v>Alcaldía de Cali</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3</c:v>
                </c:pt>
                <c:pt idx="1">
                  <c:v>4</c:v>
                </c:pt>
                <c:pt idx="2">
                  <c:v>6</c:v>
                </c:pt>
                <c:pt idx="3">
                  <c:v>5</c:v>
                </c:pt>
                <c:pt idx="4">
                  <c:v>0</c:v>
                </c:pt>
                <c:pt idx="5">
                  <c:v>0</c:v>
                </c:pt>
                <c:pt idx="6">
                  <c:v>0</c:v>
                </c:pt>
                <c:pt idx="7">
                  <c:v>0</c:v>
                </c:pt>
                <c:pt idx="8">
                  <c:v>0</c:v>
                </c:pt>
                <c:pt idx="9">
                  <c:v>0</c:v>
                </c:pt>
                <c:pt idx="10">
                  <c:v>0</c:v>
                </c:pt>
                <c:pt idx="11">
                  <c:v>0</c:v>
                </c:pt>
                <c:pt idx="12">
                  <c:v>0</c:v>
                </c:pt>
                <c:pt idx="13">
                  <c:v>0</c:v>
                </c:pt>
                <c:pt idx="14">
                  <c:v>1</c:v>
                </c:pt>
                <c:pt idx="15">
                  <c:v>2</c:v>
                </c:pt>
                <c:pt idx="16">
                  <c:v>3</c:v>
                </c:pt>
                <c:pt idx="17">
                  <c:v>3</c:v>
                </c:pt>
                <c:pt idx="18">
                  <c:v>0</c:v>
                </c:pt>
                <c:pt idx="19">
                  <c:v>5</c:v>
                </c:pt>
                <c:pt idx="20">
                  <c:v>1</c:v>
                </c:pt>
                <c:pt idx="21">
                  <c:v>1</c:v>
                </c:pt>
                <c:pt idx="22">
                  <c:v>3</c:v>
                </c:pt>
                <c:pt idx="23">
                  <c:v>5</c:v>
                </c:pt>
              </c:numCache>
            </c:numRef>
          </c:val>
          <c:smooth val="0"/>
          <c:extLst>
            <c:ext xmlns:c16="http://schemas.microsoft.com/office/drawing/2014/chart" uri="{C3380CC4-5D6E-409C-BE32-E72D297353CC}">
              <c16:uniqueId val="{00000002-B7EF-483A-AC11-1B0367F5B32A}"/>
            </c:ext>
          </c:extLst>
        </c:ser>
        <c:ser>
          <c:idx val="3"/>
          <c:order val="3"/>
          <c:tx>
            <c:strRef>
              <c:f>Sheet1!$E$1</c:f>
              <c:strCache>
                <c:ptCount val="1"/>
                <c:pt idx="0">
                  <c:v>Alcaldía Distrital de Barranquilla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2</c:v>
                </c:pt>
                <c:pt idx="1">
                  <c:v>5</c:v>
                </c:pt>
                <c:pt idx="2">
                  <c:v>4</c:v>
                </c:pt>
                <c:pt idx="3">
                  <c:v>4</c:v>
                </c:pt>
                <c:pt idx="4">
                  <c:v>1</c:v>
                </c:pt>
                <c:pt idx="5">
                  <c:v>1</c:v>
                </c:pt>
                <c:pt idx="6">
                  <c:v>0</c:v>
                </c:pt>
                <c:pt idx="7">
                  <c:v>0</c:v>
                </c:pt>
                <c:pt idx="8">
                  <c:v>0</c:v>
                </c:pt>
                <c:pt idx="9">
                  <c:v>0</c:v>
                </c:pt>
                <c:pt idx="10">
                  <c:v>0</c:v>
                </c:pt>
                <c:pt idx="11">
                  <c:v>0</c:v>
                </c:pt>
                <c:pt idx="12">
                  <c:v>0</c:v>
                </c:pt>
                <c:pt idx="13">
                  <c:v>0</c:v>
                </c:pt>
                <c:pt idx="14">
                  <c:v>7</c:v>
                </c:pt>
                <c:pt idx="15">
                  <c:v>3</c:v>
                </c:pt>
                <c:pt idx="16">
                  <c:v>4</c:v>
                </c:pt>
                <c:pt idx="17">
                  <c:v>6</c:v>
                </c:pt>
                <c:pt idx="18">
                  <c:v>2</c:v>
                </c:pt>
                <c:pt idx="19">
                  <c:v>4</c:v>
                </c:pt>
                <c:pt idx="20">
                  <c:v>3</c:v>
                </c:pt>
                <c:pt idx="21">
                  <c:v>4</c:v>
                </c:pt>
                <c:pt idx="22">
                  <c:v>3</c:v>
                </c:pt>
                <c:pt idx="23">
                  <c:v>4</c:v>
                </c:pt>
              </c:numCache>
            </c:numRef>
          </c:val>
          <c:smooth val="0"/>
          <c:extLst>
            <c:ext xmlns:c16="http://schemas.microsoft.com/office/drawing/2014/chart" uri="{C3380CC4-5D6E-409C-BE32-E72D297353CC}">
              <c16:uniqueId val="{00000003-B7EF-483A-AC11-1B0367F5B32A}"/>
            </c:ext>
          </c:extLst>
        </c:ser>
        <c:dLbls>
          <c:showLegendKey val="0"/>
          <c:showVal val="0"/>
          <c:showCatName val="0"/>
          <c:showSerName val="0"/>
          <c:showPercent val="0"/>
          <c:showBubbleSize val="0"/>
        </c:dLbls>
        <c:smooth val="0"/>
        <c:axId val="410300696"/>
        <c:axId val="410303648"/>
      </c:lineChart>
      <c:catAx>
        <c:axId val="410300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303648"/>
        <c:crosses val="autoZero"/>
        <c:auto val="1"/>
        <c:lblAlgn val="ctr"/>
        <c:lblOffset val="100"/>
        <c:noMultiLvlLbl val="0"/>
      </c:catAx>
      <c:valAx>
        <c:axId val="410303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300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Alcaldía de Medellín</c:v>
                </c:pt>
              </c:strCache>
            </c:strRef>
          </c:tx>
          <c:spPr>
            <a:solidFill>
              <a:schemeClr val="accent1"/>
            </a:solidFill>
            <a:ln>
              <a:noFill/>
            </a:ln>
            <a:effectLst/>
          </c:spPr>
          <c:invertIfNegative val="0"/>
          <c:cat>
            <c:strRef>
              <c:f>Sheet1!$A$2:$A$7</c:f>
              <c:strCache>
                <c:ptCount val="6"/>
                <c:pt idx="0">
                  <c:v>Album</c:v>
                </c:pt>
                <c:pt idx="1">
                  <c:v>Link</c:v>
                </c:pt>
                <c:pt idx="2">
                  <c:v>Live Video</c:v>
                </c:pt>
                <c:pt idx="3">
                  <c:v>Photo</c:v>
                </c:pt>
                <c:pt idx="4">
                  <c:v>Video</c:v>
                </c:pt>
                <c:pt idx="5">
                  <c:v>Status</c:v>
                </c:pt>
              </c:strCache>
            </c:strRef>
          </c:cat>
          <c:val>
            <c:numRef>
              <c:f>Sheet1!$B$2:$B$7</c:f>
              <c:numCache>
                <c:formatCode>General</c:formatCode>
                <c:ptCount val="6"/>
                <c:pt idx="0">
                  <c:v>3.92140404114956E-2</c:v>
                </c:pt>
                <c:pt idx="1">
                  <c:v>4.1038670279294399E-2</c:v>
                </c:pt>
                <c:pt idx="2">
                  <c:v>0.15390701015741001</c:v>
                </c:pt>
                <c:pt idx="3">
                  <c:v>3.4731820726583901E-2</c:v>
                </c:pt>
                <c:pt idx="4">
                  <c:v>4.26680250636432E-2</c:v>
                </c:pt>
                <c:pt idx="5">
                  <c:v>1.1597699829522599E-2</c:v>
                </c:pt>
              </c:numCache>
            </c:numRef>
          </c:val>
          <c:extLst>
            <c:ext xmlns:c16="http://schemas.microsoft.com/office/drawing/2014/chart" uri="{C3380CC4-5D6E-409C-BE32-E72D297353CC}">
              <c16:uniqueId val="{00000000-3303-4029-87CB-A89A0A695FF8}"/>
            </c:ext>
          </c:extLst>
        </c:ser>
        <c:ser>
          <c:idx val="1"/>
          <c:order val="1"/>
          <c:tx>
            <c:strRef>
              <c:f>Sheet1!$C$1</c:f>
              <c:strCache>
                <c:ptCount val="1"/>
                <c:pt idx="0">
                  <c:v>Alcaldía Mayor de Bogotá</c:v>
                </c:pt>
              </c:strCache>
            </c:strRef>
          </c:tx>
          <c:spPr>
            <a:solidFill>
              <a:schemeClr val="accent2"/>
            </a:solidFill>
            <a:ln>
              <a:noFill/>
            </a:ln>
            <a:effectLst/>
          </c:spPr>
          <c:invertIfNegative val="0"/>
          <c:cat>
            <c:strRef>
              <c:f>Sheet1!$A$2:$A$7</c:f>
              <c:strCache>
                <c:ptCount val="6"/>
                <c:pt idx="0">
                  <c:v>Album</c:v>
                </c:pt>
                <c:pt idx="1">
                  <c:v>Link</c:v>
                </c:pt>
                <c:pt idx="2">
                  <c:v>Live Video</c:v>
                </c:pt>
                <c:pt idx="3">
                  <c:v>Photo</c:v>
                </c:pt>
                <c:pt idx="4">
                  <c:v>Video</c:v>
                </c:pt>
                <c:pt idx="5">
                  <c:v>Status</c:v>
                </c:pt>
              </c:strCache>
            </c:strRef>
          </c:cat>
          <c:val>
            <c:numRef>
              <c:f>Sheet1!$C$2:$C$7</c:f>
              <c:numCache>
                <c:formatCode>General</c:formatCode>
                <c:ptCount val="6"/>
                <c:pt idx="0">
                  <c:v>0.17303167420814</c:v>
                </c:pt>
                <c:pt idx="1">
                  <c:v>0.23668174962292499</c:v>
                </c:pt>
                <c:pt idx="4">
                  <c:v>1.5464253393665299</c:v>
                </c:pt>
                <c:pt idx="5">
                  <c:v>0</c:v>
                </c:pt>
              </c:numCache>
            </c:numRef>
          </c:val>
          <c:extLst>
            <c:ext xmlns:c16="http://schemas.microsoft.com/office/drawing/2014/chart" uri="{C3380CC4-5D6E-409C-BE32-E72D297353CC}">
              <c16:uniqueId val="{00000001-3303-4029-87CB-A89A0A695FF8}"/>
            </c:ext>
          </c:extLst>
        </c:ser>
        <c:ser>
          <c:idx val="2"/>
          <c:order val="2"/>
          <c:tx>
            <c:strRef>
              <c:f>Sheet1!$D$1</c:f>
              <c:strCache>
                <c:ptCount val="1"/>
                <c:pt idx="0">
                  <c:v>Alcaldía de Cali</c:v>
                </c:pt>
              </c:strCache>
            </c:strRef>
          </c:tx>
          <c:spPr>
            <a:solidFill>
              <a:schemeClr val="accent3"/>
            </a:solidFill>
            <a:ln>
              <a:noFill/>
            </a:ln>
            <a:effectLst/>
          </c:spPr>
          <c:invertIfNegative val="0"/>
          <c:cat>
            <c:strRef>
              <c:f>Sheet1!$A$2:$A$7</c:f>
              <c:strCache>
                <c:ptCount val="6"/>
                <c:pt idx="0">
                  <c:v>Album</c:v>
                </c:pt>
                <c:pt idx="1">
                  <c:v>Link</c:v>
                </c:pt>
                <c:pt idx="2">
                  <c:v>Live Video</c:v>
                </c:pt>
                <c:pt idx="3">
                  <c:v>Photo</c:v>
                </c:pt>
                <c:pt idx="4">
                  <c:v>Video</c:v>
                </c:pt>
                <c:pt idx="5">
                  <c:v>Status</c:v>
                </c:pt>
              </c:strCache>
            </c:strRef>
          </c:cat>
          <c:val>
            <c:numRef>
              <c:f>Sheet1!$D$2:$D$7</c:f>
              <c:numCache>
                <c:formatCode>General</c:formatCode>
                <c:ptCount val="6"/>
                <c:pt idx="4">
                  <c:v>0.129862615638802</c:v>
                </c:pt>
                <c:pt idx="5">
                  <c:v>0</c:v>
                </c:pt>
              </c:numCache>
            </c:numRef>
          </c:val>
          <c:extLst>
            <c:ext xmlns:c16="http://schemas.microsoft.com/office/drawing/2014/chart" uri="{C3380CC4-5D6E-409C-BE32-E72D297353CC}">
              <c16:uniqueId val="{00000002-3303-4029-87CB-A89A0A695FF8}"/>
            </c:ext>
          </c:extLst>
        </c:ser>
        <c:ser>
          <c:idx val="3"/>
          <c:order val="3"/>
          <c:tx>
            <c:strRef>
              <c:f>Sheet1!$E$1</c:f>
              <c:strCache>
                <c:ptCount val="1"/>
                <c:pt idx="0">
                  <c:v>Alcaldía Distrital de Barranquilla</c:v>
                </c:pt>
              </c:strCache>
            </c:strRef>
          </c:tx>
          <c:spPr>
            <a:solidFill>
              <a:schemeClr val="accent4"/>
            </a:solidFill>
            <a:ln>
              <a:noFill/>
            </a:ln>
            <a:effectLst/>
          </c:spPr>
          <c:invertIfNegative val="0"/>
          <c:cat>
            <c:strRef>
              <c:f>Sheet1!$A$2:$A$7</c:f>
              <c:strCache>
                <c:ptCount val="6"/>
                <c:pt idx="0">
                  <c:v>Album</c:v>
                </c:pt>
                <c:pt idx="1">
                  <c:v>Link</c:v>
                </c:pt>
                <c:pt idx="2">
                  <c:v>Live Video</c:v>
                </c:pt>
                <c:pt idx="3">
                  <c:v>Photo</c:v>
                </c:pt>
                <c:pt idx="4">
                  <c:v>Video</c:v>
                </c:pt>
                <c:pt idx="5">
                  <c:v>Status</c:v>
                </c:pt>
              </c:strCache>
            </c:strRef>
          </c:cat>
          <c:val>
            <c:numRef>
              <c:f>Sheet1!$E$2:$E$7</c:f>
              <c:numCache>
                <c:formatCode>General</c:formatCode>
                <c:ptCount val="6"/>
                <c:pt idx="0">
                  <c:v>0.43424840428128503</c:v>
                </c:pt>
                <c:pt idx="1">
                  <c:v>1.1936286577333</c:v>
                </c:pt>
                <c:pt idx="3">
                  <c:v>0.14105310782579</c:v>
                </c:pt>
                <c:pt idx="4">
                  <c:v>0.34531397623388499</c:v>
                </c:pt>
                <c:pt idx="5">
                  <c:v>0</c:v>
                </c:pt>
              </c:numCache>
            </c:numRef>
          </c:val>
          <c:extLst>
            <c:ext xmlns:c16="http://schemas.microsoft.com/office/drawing/2014/chart" uri="{C3380CC4-5D6E-409C-BE32-E72D297353CC}">
              <c16:uniqueId val="{00000003-3303-4029-87CB-A89A0A695FF8}"/>
            </c:ext>
          </c:extLst>
        </c:ser>
        <c:dLbls>
          <c:showLegendKey val="0"/>
          <c:showVal val="0"/>
          <c:showCatName val="0"/>
          <c:showSerName val="0"/>
          <c:showPercent val="0"/>
          <c:showBubbleSize val="0"/>
        </c:dLbls>
        <c:gapWidth val="219"/>
        <c:overlap val="-27"/>
        <c:axId val="410296104"/>
        <c:axId val="410298072"/>
      </c:barChart>
      <c:catAx>
        <c:axId val="410296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298072"/>
        <c:crosses val="autoZero"/>
        <c:auto val="1"/>
        <c:lblAlgn val="ctr"/>
        <c:lblOffset val="100"/>
        <c:noMultiLvlLbl val="0"/>
      </c:catAx>
      <c:valAx>
        <c:axId val="410298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296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Sheet1!$A$2:$A$5</c:f>
              <c:strCache>
                <c:ptCount val="4"/>
                <c:pt idx="0">
                  <c:v>Alcaldía de Medellín</c:v>
                </c:pt>
                <c:pt idx="1">
                  <c:v>Alcaldía Mayor de Bogotá</c:v>
                </c:pt>
                <c:pt idx="2">
                  <c:v>Alcaldía de Cali</c:v>
                </c:pt>
                <c:pt idx="3">
                  <c:v>Alcaldía Distrital de Barranquilla</c:v>
                </c:pt>
              </c:strCache>
            </c:strRef>
          </c:cat>
          <c:val>
            <c:numRef>
              <c:f>Sheet1!$B$2:$B$5</c:f>
              <c:numCache>
                <c:formatCode>General</c:formatCode>
                <c:ptCount val="4"/>
                <c:pt idx="0">
                  <c:v>16776</c:v>
                </c:pt>
                <c:pt idx="1">
                  <c:v>30571</c:v>
                </c:pt>
                <c:pt idx="2">
                  <c:v>17067</c:v>
                </c:pt>
                <c:pt idx="3">
                  <c:v>5129</c:v>
                </c:pt>
              </c:numCache>
            </c:numRef>
          </c:val>
          <c:extLst>
            <c:ext xmlns:c16="http://schemas.microsoft.com/office/drawing/2014/chart" uri="{C3380CC4-5D6E-409C-BE32-E72D297353CC}">
              <c16:uniqueId val="{00000000-E03E-4C7A-B8E5-7AF447D43613}"/>
            </c:ext>
          </c:extLst>
        </c:ser>
        <c:ser>
          <c:idx val="1"/>
          <c:order val="1"/>
          <c:tx>
            <c:strRef>
              <c:f>Sheet1!$C$1</c:f>
              <c:strCache>
                <c:ptCount val="1"/>
                <c:pt idx="0">
                  <c:v>Love</c:v>
                </c:pt>
              </c:strCache>
            </c:strRef>
          </c:tx>
          <c:spPr>
            <a:solidFill>
              <a:schemeClr val="accent2"/>
            </a:solidFill>
            <a:ln>
              <a:noFill/>
            </a:ln>
            <a:effectLst/>
          </c:spPr>
          <c:invertIfNegative val="0"/>
          <c:cat>
            <c:strRef>
              <c:f>Sheet1!$A$2:$A$5</c:f>
              <c:strCache>
                <c:ptCount val="4"/>
                <c:pt idx="0">
                  <c:v>Alcaldía de Medellín</c:v>
                </c:pt>
                <c:pt idx="1">
                  <c:v>Alcaldía Mayor de Bogotá</c:v>
                </c:pt>
                <c:pt idx="2">
                  <c:v>Alcaldía de Cali</c:v>
                </c:pt>
                <c:pt idx="3">
                  <c:v>Alcaldía Distrital de Barranquilla</c:v>
                </c:pt>
              </c:strCache>
            </c:strRef>
          </c:cat>
          <c:val>
            <c:numRef>
              <c:f>Sheet1!$C$2:$C$5</c:f>
              <c:numCache>
                <c:formatCode>General</c:formatCode>
                <c:ptCount val="4"/>
                <c:pt idx="0">
                  <c:v>1833</c:v>
                </c:pt>
                <c:pt idx="1">
                  <c:v>3606</c:v>
                </c:pt>
                <c:pt idx="2">
                  <c:v>1875</c:v>
                </c:pt>
                <c:pt idx="3">
                  <c:v>301</c:v>
                </c:pt>
              </c:numCache>
            </c:numRef>
          </c:val>
          <c:extLst>
            <c:ext xmlns:c16="http://schemas.microsoft.com/office/drawing/2014/chart" uri="{C3380CC4-5D6E-409C-BE32-E72D297353CC}">
              <c16:uniqueId val="{00000001-E03E-4C7A-B8E5-7AF447D43613}"/>
            </c:ext>
          </c:extLst>
        </c:ser>
        <c:ser>
          <c:idx val="2"/>
          <c:order val="2"/>
          <c:tx>
            <c:strRef>
              <c:f>Sheet1!$D$1</c:f>
              <c:strCache>
                <c:ptCount val="1"/>
                <c:pt idx="0">
                  <c:v>Haha</c:v>
                </c:pt>
              </c:strCache>
            </c:strRef>
          </c:tx>
          <c:spPr>
            <a:solidFill>
              <a:schemeClr val="accent3"/>
            </a:solidFill>
            <a:ln>
              <a:noFill/>
            </a:ln>
            <a:effectLst/>
          </c:spPr>
          <c:invertIfNegative val="0"/>
          <c:cat>
            <c:strRef>
              <c:f>Sheet1!$A$2:$A$5</c:f>
              <c:strCache>
                <c:ptCount val="4"/>
                <c:pt idx="0">
                  <c:v>Alcaldía de Medellín</c:v>
                </c:pt>
                <c:pt idx="1">
                  <c:v>Alcaldía Mayor de Bogotá</c:v>
                </c:pt>
                <c:pt idx="2">
                  <c:v>Alcaldía de Cali</c:v>
                </c:pt>
                <c:pt idx="3">
                  <c:v>Alcaldía Distrital de Barranquilla</c:v>
                </c:pt>
              </c:strCache>
            </c:strRef>
          </c:cat>
          <c:val>
            <c:numRef>
              <c:f>Sheet1!$D$2:$D$5</c:f>
              <c:numCache>
                <c:formatCode>General</c:formatCode>
                <c:ptCount val="4"/>
                <c:pt idx="0">
                  <c:v>167</c:v>
                </c:pt>
                <c:pt idx="1">
                  <c:v>1536</c:v>
                </c:pt>
                <c:pt idx="2">
                  <c:v>111</c:v>
                </c:pt>
                <c:pt idx="3">
                  <c:v>293</c:v>
                </c:pt>
              </c:numCache>
            </c:numRef>
          </c:val>
          <c:extLst>
            <c:ext xmlns:c16="http://schemas.microsoft.com/office/drawing/2014/chart" uri="{C3380CC4-5D6E-409C-BE32-E72D297353CC}">
              <c16:uniqueId val="{00000002-E03E-4C7A-B8E5-7AF447D43613}"/>
            </c:ext>
          </c:extLst>
        </c:ser>
        <c:ser>
          <c:idx val="3"/>
          <c:order val="3"/>
          <c:tx>
            <c:strRef>
              <c:f>Sheet1!$E$1</c:f>
              <c:strCache>
                <c:ptCount val="1"/>
                <c:pt idx="0">
                  <c:v>Wow</c:v>
                </c:pt>
              </c:strCache>
            </c:strRef>
          </c:tx>
          <c:spPr>
            <a:solidFill>
              <a:schemeClr val="accent4"/>
            </a:solidFill>
            <a:ln>
              <a:noFill/>
            </a:ln>
            <a:effectLst/>
          </c:spPr>
          <c:invertIfNegative val="0"/>
          <c:cat>
            <c:strRef>
              <c:f>Sheet1!$A$2:$A$5</c:f>
              <c:strCache>
                <c:ptCount val="4"/>
                <c:pt idx="0">
                  <c:v>Alcaldía de Medellín</c:v>
                </c:pt>
                <c:pt idx="1">
                  <c:v>Alcaldía Mayor de Bogotá</c:v>
                </c:pt>
                <c:pt idx="2">
                  <c:v>Alcaldía de Cali</c:v>
                </c:pt>
                <c:pt idx="3">
                  <c:v>Alcaldía Distrital de Barranquilla</c:v>
                </c:pt>
              </c:strCache>
            </c:strRef>
          </c:cat>
          <c:val>
            <c:numRef>
              <c:f>Sheet1!$E$2:$E$5</c:f>
              <c:numCache>
                <c:formatCode>General</c:formatCode>
                <c:ptCount val="4"/>
                <c:pt idx="0">
                  <c:v>73</c:v>
                </c:pt>
                <c:pt idx="1">
                  <c:v>547</c:v>
                </c:pt>
                <c:pt idx="2">
                  <c:v>179</c:v>
                </c:pt>
                <c:pt idx="3">
                  <c:v>131</c:v>
                </c:pt>
              </c:numCache>
            </c:numRef>
          </c:val>
          <c:extLst>
            <c:ext xmlns:c16="http://schemas.microsoft.com/office/drawing/2014/chart" uri="{C3380CC4-5D6E-409C-BE32-E72D297353CC}">
              <c16:uniqueId val="{00000003-E03E-4C7A-B8E5-7AF447D43613}"/>
            </c:ext>
          </c:extLst>
        </c:ser>
        <c:ser>
          <c:idx val="4"/>
          <c:order val="4"/>
          <c:tx>
            <c:strRef>
              <c:f>Sheet1!$F$1</c:f>
              <c:strCache>
                <c:ptCount val="1"/>
                <c:pt idx="0">
                  <c:v>Sad</c:v>
                </c:pt>
              </c:strCache>
            </c:strRef>
          </c:tx>
          <c:spPr>
            <a:solidFill>
              <a:schemeClr val="accent5"/>
            </a:solidFill>
            <a:ln>
              <a:noFill/>
            </a:ln>
            <a:effectLst/>
          </c:spPr>
          <c:invertIfNegative val="0"/>
          <c:cat>
            <c:strRef>
              <c:f>Sheet1!$A$2:$A$5</c:f>
              <c:strCache>
                <c:ptCount val="4"/>
                <c:pt idx="0">
                  <c:v>Alcaldía de Medellín</c:v>
                </c:pt>
                <c:pt idx="1">
                  <c:v>Alcaldía Mayor de Bogotá</c:v>
                </c:pt>
                <c:pt idx="2">
                  <c:v>Alcaldía de Cali</c:v>
                </c:pt>
                <c:pt idx="3">
                  <c:v>Alcaldía Distrital de Barranquilla</c:v>
                </c:pt>
              </c:strCache>
            </c:strRef>
          </c:cat>
          <c:val>
            <c:numRef>
              <c:f>Sheet1!$F$2:$F$5</c:f>
              <c:numCache>
                <c:formatCode>General</c:formatCode>
                <c:ptCount val="4"/>
                <c:pt idx="0">
                  <c:v>171</c:v>
                </c:pt>
                <c:pt idx="1">
                  <c:v>526</c:v>
                </c:pt>
                <c:pt idx="2">
                  <c:v>34</c:v>
                </c:pt>
                <c:pt idx="3">
                  <c:v>58</c:v>
                </c:pt>
              </c:numCache>
            </c:numRef>
          </c:val>
          <c:extLst>
            <c:ext xmlns:c16="http://schemas.microsoft.com/office/drawing/2014/chart" uri="{C3380CC4-5D6E-409C-BE32-E72D297353CC}">
              <c16:uniqueId val="{00000004-E03E-4C7A-B8E5-7AF447D43613}"/>
            </c:ext>
          </c:extLst>
        </c:ser>
        <c:ser>
          <c:idx val="5"/>
          <c:order val="5"/>
          <c:tx>
            <c:strRef>
              <c:f>Sheet1!$G$1</c:f>
              <c:strCache>
                <c:ptCount val="1"/>
                <c:pt idx="0">
                  <c:v>Angry</c:v>
                </c:pt>
              </c:strCache>
            </c:strRef>
          </c:tx>
          <c:spPr>
            <a:solidFill>
              <a:schemeClr val="accent6"/>
            </a:solidFill>
            <a:ln>
              <a:noFill/>
            </a:ln>
            <a:effectLst/>
          </c:spPr>
          <c:invertIfNegative val="0"/>
          <c:cat>
            <c:strRef>
              <c:f>Sheet1!$A$2:$A$5</c:f>
              <c:strCache>
                <c:ptCount val="4"/>
                <c:pt idx="0">
                  <c:v>Alcaldía de Medellín</c:v>
                </c:pt>
                <c:pt idx="1">
                  <c:v>Alcaldía Mayor de Bogotá</c:v>
                </c:pt>
                <c:pt idx="2">
                  <c:v>Alcaldía de Cali</c:v>
                </c:pt>
                <c:pt idx="3">
                  <c:v>Alcaldía Distrital de Barranquilla</c:v>
                </c:pt>
              </c:strCache>
            </c:strRef>
          </c:cat>
          <c:val>
            <c:numRef>
              <c:f>Sheet1!$G$2:$G$5</c:f>
              <c:numCache>
                <c:formatCode>General</c:formatCode>
                <c:ptCount val="4"/>
                <c:pt idx="0">
                  <c:v>164</c:v>
                </c:pt>
                <c:pt idx="1">
                  <c:v>1096</c:v>
                </c:pt>
                <c:pt idx="2">
                  <c:v>130</c:v>
                </c:pt>
                <c:pt idx="3">
                  <c:v>342</c:v>
                </c:pt>
              </c:numCache>
            </c:numRef>
          </c:val>
          <c:extLst>
            <c:ext xmlns:c16="http://schemas.microsoft.com/office/drawing/2014/chart" uri="{C3380CC4-5D6E-409C-BE32-E72D297353CC}">
              <c16:uniqueId val="{00000005-E03E-4C7A-B8E5-7AF447D43613}"/>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Sheet1!$A$2:$A$5</c:f>
              <c:strCache>
                <c:ptCount val="4"/>
                <c:pt idx="0">
                  <c:v>Alcaldía de Medellín</c:v>
                </c:pt>
                <c:pt idx="1">
                  <c:v>Alcaldía Mayor de Bogotá</c:v>
                </c:pt>
                <c:pt idx="2">
                  <c:v>Alcaldía de Cali</c:v>
                </c:pt>
                <c:pt idx="3">
                  <c:v>Alcaldía Distrital de Barranquilla</c:v>
                </c:pt>
              </c:strCache>
            </c:strRef>
          </c:cat>
          <c:val>
            <c:numRef>
              <c:f>Sheet1!$H$2:$H$5</c:f>
              <c:numCache>
                <c:formatCode>General</c:formatCode>
                <c:ptCount val="4"/>
                <c:pt idx="0">
                  <c:v>2282</c:v>
                </c:pt>
                <c:pt idx="1">
                  <c:v>10464</c:v>
                </c:pt>
                <c:pt idx="2">
                  <c:v>4067</c:v>
                </c:pt>
                <c:pt idx="3">
                  <c:v>1895</c:v>
                </c:pt>
              </c:numCache>
            </c:numRef>
          </c:val>
          <c:extLst>
            <c:ext xmlns:c16="http://schemas.microsoft.com/office/drawing/2014/chart" uri="{C3380CC4-5D6E-409C-BE32-E72D297353CC}">
              <c16:uniqueId val="{00000006-E03E-4C7A-B8E5-7AF447D43613}"/>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Sheet1!$A$2:$A$5</c:f>
              <c:strCache>
                <c:ptCount val="4"/>
                <c:pt idx="0">
                  <c:v>Alcaldía de Medellín</c:v>
                </c:pt>
                <c:pt idx="1">
                  <c:v>Alcaldía Mayor de Bogotá</c:v>
                </c:pt>
                <c:pt idx="2">
                  <c:v>Alcaldía de Cali</c:v>
                </c:pt>
                <c:pt idx="3">
                  <c:v>Alcaldía Distrital de Barranquilla</c:v>
                </c:pt>
              </c:strCache>
            </c:strRef>
          </c:cat>
          <c:val>
            <c:numRef>
              <c:f>Sheet1!$I$2:$I$5</c:f>
              <c:numCache>
                <c:formatCode>General</c:formatCode>
                <c:ptCount val="4"/>
                <c:pt idx="0">
                  <c:v>5039</c:v>
                </c:pt>
                <c:pt idx="1">
                  <c:v>11774</c:v>
                </c:pt>
                <c:pt idx="2">
                  <c:v>4856</c:v>
                </c:pt>
                <c:pt idx="3">
                  <c:v>4696</c:v>
                </c:pt>
              </c:numCache>
            </c:numRef>
          </c:val>
          <c:extLst>
            <c:ext xmlns:c16="http://schemas.microsoft.com/office/drawing/2014/chart" uri="{C3380CC4-5D6E-409C-BE32-E72D297353CC}">
              <c16:uniqueId val="{00000007-E03E-4C7A-B8E5-7AF447D43613}"/>
            </c:ext>
          </c:extLst>
        </c:ser>
        <c:dLbls>
          <c:showLegendKey val="0"/>
          <c:showVal val="0"/>
          <c:showCatName val="0"/>
          <c:showSerName val="0"/>
          <c:showPercent val="0"/>
          <c:showBubbleSize val="0"/>
        </c:dLbls>
        <c:gapWidth val="150"/>
        <c:overlap val="100"/>
        <c:axId val="410309224"/>
        <c:axId val="410312176"/>
      </c:barChart>
      <c:catAx>
        <c:axId val="4103092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312176"/>
        <c:crosses val="autoZero"/>
        <c:auto val="1"/>
        <c:lblAlgn val="ctr"/>
        <c:lblOffset val="100"/>
        <c:noMultiLvlLbl val="0"/>
      </c:catAx>
      <c:valAx>
        <c:axId val="41031217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309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Alcaldía de Medellín</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3</c:v>
                </c:pt>
              </c:numCache>
            </c:numRef>
          </c:val>
          <c:extLst>
            <c:ext xmlns:c16="http://schemas.microsoft.com/office/drawing/2014/chart" uri="{C3380CC4-5D6E-409C-BE32-E72D297353CC}">
              <c16:uniqueId val="{00000000-DF34-432A-9947-63AAF7BB0AC3}"/>
            </c:ext>
          </c:extLst>
        </c:ser>
        <c:ser>
          <c:idx val="1"/>
          <c:order val="1"/>
          <c:tx>
            <c:strRef>
              <c:f>Sheet1!$C$1</c:f>
              <c:strCache>
                <c:ptCount val="1"/>
                <c:pt idx="0">
                  <c:v>Alcaldía Mayor de Bogotá</c:v>
                </c:pt>
              </c:strCache>
            </c:strRef>
          </c:tx>
          <c:spPr>
            <a:solidFill>
              <a:schemeClr val="accent2"/>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Sheet1!$C$2:$C$6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1-DF34-432A-9947-63AAF7BB0AC3}"/>
            </c:ext>
          </c:extLst>
        </c:ser>
        <c:ser>
          <c:idx val="2"/>
          <c:order val="2"/>
          <c:tx>
            <c:strRef>
              <c:f>Sheet1!$D$1</c:f>
              <c:strCache>
                <c:ptCount val="1"/>
                <c:pt idx="0">
                  <c:v>Alcaldía de Cali</c:v>
                </c:pt>
              </c:strCache>
            </c:strRef>
          </c:tx>
          <c:spPr>
            <a:solidFill>
              <a:schemeClr val="accent3"/>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Sheet1!$D$2:$D$6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2-DF34-432A-9947-63AAF7BB0AC3}"/>
            </c:ext>
          </c:extLst>
        </c:ser>
        <c:ser>
          <c:idx val="3"/>
          <c:order val="3"/>
          <c:tx>
            <c:strRef>
              <c:f>Sheet1!$E$1</c:f>
              <c:strCache>
                <c:ptCount val="1"/>
                <c:pt idx="0">
                  <c:v>Alcaldía Distrital de Barranquilla</c:v>
                </c:pt>
              </c:strCache>
            </c:strRef>
          </c:tx>
          <c:spPr>
            <a:solidFill>
              <a:schemeClr val="accent4"/>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Sheet1!$E$2:$E$6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3-DF34-432A-9947-63AAF7BB0AC3}"/>
            </c:ext>
          </c:extLst>
        </c:ser>
        <c:dLbls>
          <c:showLegendKey val="0"/>
          <c:showVal val="0"/>
          <c:showCatName val="0"/>
          <c:showSerName val="0"/>
          <c:showPercent val="0"/>
          <c:showBubbleSize val="0"/>
        </c:dLbls>
        <c:gapWidth val="219"/>
        <c:overlap val="-27"/>
        <c:axId val="461654232"/>
        <c:axId val="461654560"/>
      </c:barChart>
      <c:catAx>
        <c:axId val="461654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1654560"/>
        <c:crosses val="autoZero"/>
        <c:auto val="1"/>
        <c:lblAlgn val="ctr"/>
        <c:lblOffset val="100"/>
        <c:noMultiLvlLbl val="0"/>
      </c:catAx>
      <c:valAx>
        <c:axId val="461654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1654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Alcaldía de Medellín</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c:v>
                </c:pt>
                <c:pt idx="1">
                  <c:v>0</c:v>
                </c:pt>
                <c:pt idx="2">
                  <c:v>0</c:v>
                </c:pt>
                <c:pt idx="3">
                  <c:v>1</c:v>
                </c:pt>
                <c:pt idx="4">
                  <c:v>1</c:v>
                </c:pt>
                <c:pt idx="5">
                  <c:v>0</c:v>
                </c:pt>
                <c:pt idx="6">
                  <c:v>0</c:v>
                </c:pt>
              </c:numCache>
            </c:numRef>
          </c:val>
          <c:extLst>
            <c:ext xmlns:c16="http://schemas.microsoft.com/office/drawing/2014/chart" uri="{C3380CC4-5D6E-409C-BE32-E72D297353CC}">
              <c16:uniqueId val="{00000000-B43E-436B-87BA-BF0567629486}"/>
            </c:ext>
          </c:extLst>
        </c:ser>
        <c:ser>
          <c:idx val="1"/>
          <c:order val="1"/>
          <c:tx>
            <c:strRef>
              <c:f>Sheet1!$C$1</c:f>
              <c:strCache>
                <c:ptCount val="1"/>
                <c:pt idx="0">
                  <c:v>Alcaldía Mayor de Bogotá</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1-B43E-436B-87BA-BF0567629486}"/>
            </c:ext>
          </c:extLst>
        </c:ser>
        <c:ser>
          <c:idx val="2"/>
          <c:order val="2"/>
          <c:tx>
            <c:strRef>
              <c:f>Sheet1!$D$1</c:f>
              <c:strCache>
                <c:ptCount val="1"/>
                <c:pt idx="0">
                  <c:v>Alcaldía de Cali</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2-B43E-436B-87BA-BF0567629486}"/>
            </c:ext>
          </c:extLst>
        </c:ser>
        <c:ser>
          <c:idx val="3"/>
          <c:order val="3"/>
          <c:tx>
            <c:strRef>
              <c:f>Sheet1!$E$1</c:f>
              <c:strCache>
                <c:ptCount val="1"/>
                <c:pt idx="0">
                  <c:v>Alcaldía Distrital de Barranquilla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3-B43E-436B-87BA-BF0567629486}"/>
            </c:ext>
          </c:extLst>
        </c:ser>
        <c:dLbls>
          <c:showLegendKey val="0"/>
          <c:showVal val="0"/>
          <c:showCatName val="0"/>
          <c:showSerName val="0"/>
          <c:showPercent val="0"/>
          <c:showBubbleSize val="0"/>
        </c:dLbls>
        <c:gapWidth val="219"/>
        <c:overlap val="-27"/>
        <c:axId val="496206568"/>
        <c:axId val="496206896"/>
      </c:barChart>
      <c:catAx>
        <c:axId val="496206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6206896"/>
        <c:crosses val="autoZero"/>
        <c:auto val="1"/>
        <c:lblAlgn val="ctr"/>
        <c:lblOffset val="100"/>
        <c:noMultiLvlLbl val="0"/>
      </c:catAx>
      <c:valAx>
        <c:axId val="496206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6206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6/15/2020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6/15/2020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6/15/2020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6/15/2020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6/15/2020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6/15/2020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6/15/2020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6/15/2020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6/15/2020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6/15/2020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E16BFC-00F5-4ACD-8D16-D4DD2B4CFF26}"/>
              </a:ext>
            </a:extLst>
          </p:cNvPr>
          <p:cNvSpPr>
            <a:spLocks noGrp="1"/>
          </p:cNvSpPr>
          <p:nvPr>
            <p:ph type="ctrTitle"/>
          </p:nvPr>
        </p:nvSpPr>
        <p:spPr/>
        <p:txBody>
          <a:bodyPr/>
          <a:lstStyle/>
          <a:p>
            <a:r>
              <a:rPr lang="en-US"/>
              <a:t>Reporte Facebook</a:t>
            </a:r>
          </a:p>
        </p:txBody>
      </p:sp>
      <p:sp>
        <p:nvSpPr>
          <p:cNvPr id="3" name="Subtitle 2">
            <a:extLst>
              <a:ext uri="{FF2B5EF4-FFF2-40B4-BE49-F238E27FC236}">
                <a16:creationId xmlns:a16="http://schemas.microsoft.com/office/drawing/2014/main" id="{1AC23FF6-0D3D-4483-888D-778FB4407BA4}"/>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5324824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7D8E30-5347-49DA-9676-742F4E0E45F0}"/>
              </a:ext>
            </a:extLst>
          </p:cNvPr>
          <p:cNvSpPr>
            <a:spLocks noGrp="1"/>
          </p:cNvSpPr>
          <p:nvPr>
            <p:ph type="title"/>
          </p:nvPr>
        </p:nvSpPr>
        <p:spPr/>
        <p:txBody>
          <a:bodyPr/>
          <a:lstStyle/>
          <a:p>
            <a:r>
              <a:rPr lang="en-US"/>
              <a:t>Facebook Key Metrics Table | Alcaldías Facebook</a:t>
            </a:r>
          </a:p>
        </p:txBody>
      </p:sp>
      <p:graphicFrame>
        <p:nvGraphicFramePr>
          <p:cNvPr id="5" name="Table Placeholder 4">
            <a:extLst>
              <a:ext uri="{FF2B5EF4-FFF2-40B4-BE49-F238E27FC236}">
                <a16:creationId xmlns:a16="http://schemas.microsoft.com/office/drawing/2014/main" id="{CEF1004C-F195-4E8A-89AD-EF0CAFAECB4A}"/>
              </a:ext>
            </a:extLst>
          </p:cNvPr>
          <p:cNvGraphicFramePr>
            <a:graphicFrameLocks noGrp="1"/>
          </p:cNvGraphicFramePr>
          <p:nvPr>
            <p:ph type="tbl" sz="quarter" idx="13"/>
            <p:extLst>
              <p:ext uri="{D42A27DB-BD31-4B8C-83A1-F6EECF244321}">
                <p14:modId xmlns:p14="http://schemas.microsoft.com/office/powerpoint/2010/main" val="19358814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800800261"/>
                    </a:ext>
                  </a:extLst>
                </a:gridCol>
                <a:gridCol w="740664">
                  <a:extLst>
                    <a:ext uri="{9D8B030D-6E8A-4147-A177-3AD203B41FA5}">
                      <a16:colId xmlns:a16="http://schemas.microsoft.com/office/drawing/2014/main" val="193313587"/>
                    </a:ext>
                  </a:extLst>
                </a:gridCol>
                <a:gridCol w="740664">
                  <a:extLst>
                    <a:ext uri="{9D8B030D-6E8A-4147-A177-3AD203B41FA5}">
                      <a16:colId xmlns:a16="http://schemas.microsoft.com/office/drawing/2014/main" val="1664308251"/>
                    </a:ext>
                  </a:extLst>
                </a:gridCol>
                <a:gridCol w="740664">
                  <a:extLst>
                    <a:ext uri="{9D8B030D-6E8A-4147-A177-3AD203B41FA5}">
                      <a16:colId xmlns:a16="http://schemas.microsoft.com/office/drawing/2014/main" val="3033575028"/>
                    </a:ext>
                  </a:extLst>
                </a:gridCol>
                <a:gridCol w="740664">
                  <a:extLst>
                    <a:ext uri="{9D8B030D-6E8A-4147-A177-3AD203B41FA5}">
                      <a16:colId xmlns:a16="http://schemas.microsoft.com/office/drawing/2014/main" val="1863194936"/>
                    </a:ext>
                  </a:extLst>
                </a:gridCol>
                <a:gridCol w="740664">
                  <a:extLst>
                    <a:ext uri="{9D8B030D-6E8A-4147-A177-3AD203B41FA5}">
                      <a16:colId xmlns:a16="http://schemas.microsoft.com/office/drawing/2014/main" val="3271243188"/>
                    </a:ext>
                  </a:extLst>
                </a:gridCol>
                <a:gridCol w="740664">
                  <a:extLst>
                    <a:ext uri="{9D8B030D-6E8A-4147-A177-3AD203B41FA5}">
                      <a16:colId xmlns:a16="http://schemas.microsoft.com/office/drawing/2014/main" val="2583791311"/>
                    </a:ext>
                  </a:extLst>
                </a:gridCol>
                <a:gridCol w="740664">
                  <a:extLst>
                    <a:ext uri="{9D8B030D-6E8A-4147-A177-3AD203B41FA5}">
                      <a16:colId xmlns:a16="http://schemas.microsoft.com/office/drawing/2014/main" val="3211247972"/>
                    </a:ext>
                  </a:extLst>
                </a:gridCol>
                <a:gridCol w="740664">
                  <a:extLst>
                    <a:ext uri="{9D8B030D-6E8A-4147-A177-3AD203B41FA5}">
                      <a16:colId xmlns:a16="http://schemas.microsoft.com/office/drawing/2014/main" val="486256147"/>
                    </a:ext>
                  </a:extLst>
                </a:gridCol>
                <a:gridCol w="740664">
                  <a:extLst>
                    <a:ext uri="{9D8B030D-6E8A-4147-A177-3AD203B41FA5}">
                      <a16:colId xmlns:a16="http://schemas.microsoft.com/office/drawing/2014/main" val="3324997619"/>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312028604"/>
                  </a:ext>
                </a:extLst>
              </a:tr>
              <a:tr h="370840">
                <a:tc>
                  <a:txBody>
                    <a:bodyPr/>
                    <a:lstStyle/>
                    <a:p>
                      <a:r>
                        <a:rPr lang="en-US" sz="1000"/>
                        <a:t>Alcaldía de Medellín</a:t>
                      </a:r>
                    </a:p>
                  </a:txBody>
                  <a:tcPr/>
                </a:tc>
                <a:tc>
                  <a:txBody>
                    <a:bodyPr/>
                    <a:lstStyle/>
                    <a:p>
                      <a:r>
                        <a:rPr lang="en-US" sz="1000"/>
                        <a:t>440170</a:t>
                      </a:r>
                    </a:p>
                  </a:txBody>
                  <a:tcPr/>
                </a:tc>
                <a:tc>
                  <a:txBody>
                    <a:bodyPr/>
                    <a:lstStyle/>
                    <a:p>
                      <a:r>
                        <a:rPr lang="en-US" sz="1000"/>
                        <a:t>1200</a:t>
                      </a:r>
                    </a:p>
                  </a:txBody>
                  <a:tcPr/>
                </a:tc>
                <a:tc>
                  <a:txBody>
                    <a:bodyPr/>
                    <a:lstStyle/>
                    <a:p>
                      <a:r>
                        <a:rPr lang="en-US" sz="1000"/>
                        <a:t>155</a:t>
                      </a:r>
                    </a:p>
                  </a:txBody>
                  <a:tcPr/>
                </a:tc>
                <a:tc>
                  <a:txBody>
                    <a:bodyPr/>
                    <a:lstStyle/>
                    <a:p>
                      <a:r>
                        <a:rPr lang="en-US" sz="1000"/>
                        <a:t>19184</a:t>
                      </a:r>
                    </a:p>
                  </a:txBody>
                  <a:tcPr/>
                </a:tc>
                <a:tc>
                  <a:txBody>
                    <a:bodyPr/>
                    <a:lstStyle/>
                    <a:p>
                      <a:r>
                        <a:rPr lang="en-US" sz="1000"/>
                        <a:t>2282</a:t>
                      </a:r>
                    </a:p>
                  </a:txBody>
                  <a:tcPr/>
                </a:tc>
                <a:tc>
                  <a:txBody>
                    <a:bodyPr/>
                    <a:lstStyle/>
                    <a:p>
                      <a:r>
                        <a:rPr lang="en-US" sz="1000"/>
                        <a:t>5039</a:t>
                      </a:r>
                    </a:p>
                  </a:txBody>
                  <a:tcPr/>
                </a:tc>
                <a:tc>
                  <a:txBody>
                    <a:bodyPr/>
                    <a:lstStyle/>
                    <a:p>
                      <a:r>
                        <a:rPr lang="en-US" sz="1000"/>
                        <a:t>25</a:t>
                      </a:r>
                    </a:p>
                  </a:txBody>
                  <a:tcPr/>
                </a:tc>
                <a:tc>
                  <a:txBody>
                    <a:bodyPr/>
                    <a:lstStyle/>
                    <a:p>
                      <a:r>
                        <a:rPr lang="en-US" sz="1000"/>
                        <a:t>0.0389 %</a:t>
                      </a:r>
                    </a:p>
                  </a:txBody>
                  <a:tcPr/>
                </a:tc>
                <a:tc>
                  <a:txBody>
                    <a:bodyPr/>
                    <a:lstStyle/>
                    <a:p>
                      <a:r>
                        <a:rPr lang="en-US" sz="1000"/>
                        <a:t>0.0 %</a:t>
                      </a:r>
                    </a:p>
                  </a:txBody>
                  <a:tcPr/>
                </a:tc>
                <a:extLst>
                  <a:ext uri="{0D108BD9-81ED-4DB2-BD59-A6C34878D82A}">
                    <a16:rowId xmlns:a16="http://schemas.microsoft.com/office/drawing/2014/main" val="3741909946"/>
                  </a:ext>
                </a:extLst>
              </a:tr>
              <a:tr h="370840">
                <a:tc>
                  <a:txBody>
                    <a:bodyPr/>
                    <a:lstStyle/>
                    <a:p>
                      <a:r>
                        <a:rPr lang="en-US" sz="1000"/>
                        <a:t>Alcaldía Mayor de Bogotá</a:t>
                      </a:r>
                    </a:p>
                  </a:txBody>
                  <a:tcPr/>
                </a:tc>
                <a:tc>
                  <a:txBody>
                    <a:bodyPr/>
                    <a:lstStyle/>
                    <a:p>
                      <a:r>
                        <a:rPr lang="en-US" sz="1000"/>
                        <a:t>414375</a:t>
                      </a:r>
                    </a:p>
                  </a:txBody>
                  <a:tcPr/>
                </a:tc>
                <a:tc>
                  <a:txBody>
                    <a:bodyPr/>
                    <a:lstStyle/>
                    <a:p>
                      <a:r>
                        <a:rPr lang="en-US" sz="1000"/>
                        <a:t>n/a</a:t>
                      </a:r>
                    </a:p>
                  </a:txBody>
                  <a:tcPr/>
                </a:tc>
                <a:tc>
                  <a:txBody>
                    <a:bodyPr/>
                    <a:lstStyle/>
                    <a:p>
                      <a:r>
                        <a:rPr lang="en-US" sz="1000"/>
                        <a:t>61</a:t>
                      </a:r>
                    </a:p>
                  </a:txBody>
                  <a:tcPr/>
                </a:tc>
                <a:tc>
                  <a:txBody>
                    <a:bodyPr/>
                    <a:lstStyle/>
                    <a:p>
                      <a:r>
                        <a:rPr lang="en-US" sz="1000"/>
                        <a:t>37882</a:t>
                      </a:r>
                    </a:p>
                  </a:txBody>
                  <a:tcPr/>
                </a:tc>
                <a:tc>
                  <a:txBody>
                    <a:bodyPr/>
                    <a:lstStyle/>
                    <a:p>
                      <a:r>
                        <a:rPr lang="en-US" sz="1000"/>
                        <a:t>10464</a:t>
                      </a:r>
                    </a:p>
                  </a:txBody>
                  <a:tcPr/>
                </a:tc>
                <a:tc>
                  <a:txBody>
                    <a:bodyPr/>
                    <a:lstStyle/>
                    <a:p>
                      <a:r>
                        <a:rPr lang="en-US" sz="1000"/>
                        <a:t>11774</a:t>
                      </a:r>
                    </a:p>
                  </a:txBody>
                  <a:tcPr/>
                </a:tc>
                <a:tc>
                  <a:txBody>
                    <a:bodyPr/>
                    <a:lstStyle/>
                    <a:p>
                      <a:r>
                        <a:rPr lang="en-US" sz="1000"/>
                        <a:t>0</a:t>
                      </a:r>
                    </a:p>
                  </a:txBody>
                  <a:tcPr/>
                </a:tc>
                <a:tc>
                  <a:txBody>
                    <a:bodyPr/>
                    <a:lstStyle/>
                    <a:p>
                      <a:r>
                        <a:rPr lang="en-US" sz="1000"/>
                        <a:t>n/a</a:t>
                      </a:r>
                    </a:p>
                  </a:txBody>
                  <a:tcPr/>
                </a:tc>
                <a:tc>
                  <a:txBody>
                    <a:bodyPr/>
                    <a:lstStyle/>
                    <a:p>
                      <a:r>
                        <a:rPr lang="en-US" sz="1000"/>
                        <a:t>0.0 %</a:t>
                      </a:r>
                    </a:p>
                  </a:txBody>
                  <a:tcPr/>
                </a:tc>
                <a:extLst>
                  <a:ext uri="{0D108BD9-81ED-4DB2-BD59-A6C34878D82A}">
                    <a16:rowId xmlns:a16="http://schemas.microsoft.com/office/drawing/2014/main" val="1060870329"/>
                  </a:ext>
                </a:extLst>
              </a:tr>
              <a:tr h="370840">
                <a:tc>
                  <a:txBody>
                    <a:bodyPr/>
                    <a:lstStyle/>
                    <a:p>
                      <a:r>
                        <a:rPr lang="en-US" sz="1000"/>
                        <a:t>Alcaldía de Cali</a:t>
                      </a:r>
                    </a:p>
                  </a:txBody>
                  <a:tcPr/>
                </a:tc>
                <a:tc>
                  <a:txBody>
                    <a:bodyPr/>
                    <a:lstStyle/>
                    <a:p>
                      <a:r>
                        <a:rPr lang="en-US" sz="1000"/>
                        <a:t>311098</a:t>
                      </a:r>
                    </a:p>
                  </a:txBody>
                  <a:tcPr/>
                </a:tc>
                <a:tc>
                  <a:txBody>
                    <a:bodyPr/>
                    <a:lstStyle/>
                    <a:p>
                      <a:r>
                        <a:rPr lang="en-US" sz="1000"/>
                        <a:t>n/a</a:t>
                      </a:r>
                    </a:p>
                  </a:txBody>
                  <a:tcPr/>
                </a:tc>
                <a:tc>
                  <a:txBody>
                    <a:bodyPr/>
                    <a:lstStyle/>
                    <a:p>
                      <a:r>
                        <a:rPr lang="en-US" sz="1000"/>
                        <a:t>42</a:t>
                      </a:r>
                    </a:p>
                  </a:txBody>
                  <a:tcPr/>
                </a:tc>
                <a:tc>
                  <a:txBody>
                    <a:bodyPr/>
                    <a:lstStyle/>
                    <a:p>
                      <a:r>
                        <a:rPr lang="en-US" sz="1000"/>
                        <a:t>19396</a:t>
                      </a:r>
                    </a:p>
                  </a:txBody>
                  <a:tcPr/>
                </a:tc>
                <a:tc>
                  <a:txBody>
                    <a:bodyPr/>
                    <a:lstStyle/>
                    <a:p>
                      <a:r>
                        <a:rPr lang="en-US" sz="1000"/>
                        <a:t>4067</a:t>
                      </a:r>
                    </a:p>
                  </a:txBody>
                  <a:tcPr/>
                </a:tc>
                <a:tc>
                  <a:txBody>
                    <a:bodyPr/>
                    <a:lstStyle/>
                    <a:p>
                      <a:r>
                        <a:rPr lang="en-US" sz="1000"/>
                        <a:t>4856</a:t>
                      </a:r>
                    </a:p>
                  </a:txBody>
                  <a:tcPr/>
                </a:tc>
                <a:tc>
                  <a:txBody>
                    <a:bodyPr/>
                    <a:lstStyle/>
                    <a:p>
                      <a:r>
                        <a:rPr lang="en-US" sz="1000"/>
                        <a:t>0</a:t>
                      </a:r>
                    </a:p>
                  </a:txBody>
                  <a:tcPr/>
                </a:tc>
                <a:tc>
                  <a:txBody>
                    <a:bodyPr/>
                    <a:lstStyle/>
                    <a:p>
                      <a:r>
                        <a:rPr lang="en-US" sz="1000"/>
                        <a:t>n/a</a:t>
                      </a:r>
                    </a:p>
                  </a:txBody>
                  <a:tcPr/>
                </a:tc>
                <a:tc>
                  <a:txBody>
                    <a:bodyPr/>
                    <a:lstStyle/>
                    <a:p>
                      <a:r>
                        <a:rPr lang="en-US" sz="1000"/>
                        <a:t>0.0 %</a:t>
                      </a:r>
                    </a:p>
                  </a:txBody>
                  <a:tcPr/>
                </a:tc>
                <a:extLst>
                  <a:ext uri="{0D108BD9-81ED-4DB2-BD59-A6C34878D82A}">
                    <a16:rowId xmlns:a16="http://schemas.microsoft.com/office/drawing/2014/main" val="3231248322"/>
                  </a:ext>
                </a:extLst>
              </a:tr>
              <a:tr h="370840">
                <a:tc>
                  <a:txBody>
                    <a:bodyPr/>
                    <a:lstStyle/>
                    <a:p>
                      <a:r>
                        <a:rPr lang="en-US" sz="1000"/>
                        <a:t>Alcaldía Distrital de Barranquilla</a:t>
                      </a:r>
                    </a:p>
                  </a:txBody>
                  <a:tcPr/>
                </a:tc>
                <a:tc>
                  <a:txBody>
                    <a:bodyPr/>
                    <a:lstStyle/>
                    <a:p>
                      <a:r>
                        <a:rPr lang="en-US" sz="1000"/>
                        <a:t>75149</a:t>
                      </a:r>
                    </a:p>
                  </a:txBody>
                  <a:tcPr/>
                </a:tc>
                <a:tc>
                  <a:txBody>
                    <a:bodyPr/>
                    <a:lstStyle/>
                    <a:p>
                      <a:r>
                        <a:rPr lang="en-US" sz="1000"/>
                        <a:t>n/a</a:t>
                      </a:r>
                    </a:p>
                  </a:txBody>
                  <a:tcPr/>
                </a:tc>
                <a:tc>
                  <a:txBody>
                    <a:bodyPr/>
                    <a:lstStyle/>
                    <a:p>
                      <a:r>
                        <a:rPr lang="en-US" sz="1000"/>
                        <a:t>57</a:t>
                      </a:r>
                    </a:p>
                  </a:txBody>
                  <a:tcPr/>
                </a:tc>
                <a:tc>
                  <a:txBody>
                    <a:bodyPr/>
                    <a:lstStyle/>
                    <a:p>
                      <a:r>
                        <a:rPr lang="en-US" sz="1000"/>
                        <a:t>6254</a:t>
                      </a:r>
                    </a:p>
                  </a:txBody>
                  <a:tcPr/>
                </a:tc>
                <a:tc>
                  <a:txBody>
                    <a:bodyPr/>
                    <a:lstStyle/>
                    <a:p>
                      <a:r>
                        <a:rPr lang="en-US" sz="1000"/>
                        <a:t>1895</a:t>
                      </a:r>
                    </a:p>
                  </a:txBody>
                  <a:tcPr/>
                </a:tc>
                <a:tc>
                  <a:txBody>
                    <a:bodyPr/>
                    <a:lstStyle/>
                    <a:p>
                      <a:r>
                        <a:rPr lang="en-US" sz="1000"/>
                        <a:t>4696</a:t>
                      </a:r>
                    </a:p>
                  </a:txBody>
                  <a:tcPr/>
                </a:tc>
                <a:tc>
                  <a:txBody>
                    <a:bodyPr/>
                    <a:lstStyle/>
                    <a:p>
                      <a:r>
                        <a:rPr lang="en-US" sz="1000"/>
                        <a:t>0</a:t>
                      </a:r>
                    </a:p>
                  </a:txBody>
                  <a:tcPr/>
                </a:tc>
                <a:tc>
                  <a:txBody>
                    <a:bodyPr/>
                    <a:lstStyle/>
                    <a:p>
                      <a:r>
                        <a:rPr lang="en-US" sz="1000"/>
                        <a:t>n/a</a:t>
                      </a:r>
                    </a:p>
                  </a:txBody>
                  <a:tcPr/>
                </a:tc>
                <a:tc>
                  <a:txBody>
                    <a:bodyPr/>
                    <a:lstStyle/>
                    <a:p>
                      <a:r>
                        <a:rPr lang="en-US" sz="1000"/>
                        <a:t>0.0 %</a:t>
                      </a:r>
                    </a:p>
                  </a:txBody>
                  <a:tcPr/>
                </a:tc>
                <a:extLst>
                  <a:ext uri="{0D108BD9-81ED-4DB2-BD59-A6C34878D82A}">
                    <a16:rowId xmlns:a16="http://schemas.microsoft.com/office/drawing/2014/main" val="762705135"/>
                  </a:ext>
                </a:extLst>
              </a:tr>
            </a:tbl>
          </a:graphicData>
        </a:graphic>
      </p:graphicFrame>
      <p:sp>
        <p:nvSpPr>
          <p:cNvPr id="4" name="Text Placeholder 3">
            <a:extLst>
              <a:ext uri="{FF2B5EF4-FFF2-40B4-BE49-F238E27FC236}">
                <a16:creationId xmlns:a16="http://schemas.microsoft.com/office/drawing/2014/main" id="{4A0482FC-0508-4E58-8849-6EECF652612B}"/>
              </a:ext>
            </a:extLst>
          </p:cNvPr>
          <p:cNvSpPr>
            <a:spLocks noGrp="1"/>
          </p:cNvSpPr>
          <p:nvPr>
            <p:ph type="body" sz="quarter" idx="14"/>
          </p:nvPr>
        </p:nvSpPr>
        <p:spPr/>
        <p:txBody>
          <a:bodyPr/>
          <a:lstStyle/>
          <a:p>
            <a:r>
              <a:rPr lang="en-US"/>
              <a:t>06/07/2020 - 06/13/2020</a:t>
            </a:r>
          </a:p>
        </p:txBody>
      </p:sp>
    </p:spTree>
    <p:extLst>
      <p:ext uri="{BB962C8B-B14F-4D97-AF65-F5344CB8AC3E}">
        <p14:creationId xmlns:p14="http://schemas.microsoft.com/office/powerpoint/2010/main" val="1087156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EDE73C-D377-4EDC-827E-9FB5330487F5}"/>
              </a:ext>
            </a:extLst>
          </p:cNvPr>
          <p:cNvSpPr>
            <a:spLocks noGrp="1"/>
          </p:cNvSpPr>
          <p:nvPr>
            <p:ph type="title"/>
          </p:nvPr>
        </p:nvSpPr>
        <p:spPr/>
        <p:txBody>
          <a:bodyPr/>
          <a:lstStyle/>
          <a:p>
            <a:r>
              <a:rPr lang="en-US"/>
              <a:t>Facebook Fans Total | Alcaldías Facebook</a:t>
            </a:r>
          </a:p>
        </p:txBody>
      </p:sp>
      <p:graphicFrame>
        <p:nvGraphicFramePr>
          <p:cNvPr id="6" name="Chart Placeholder 5">
            <a:extLst>
              <a:ext uri="{FF2B5EF4-FFF2-40B4-BE49-F238E27FC236}">
                <a16:creationId xmlns:a16="http://schemas.microsoft.com/office/drawing/2014/main" id="{126DF298-759D-422E-8B5B-A39998936BBA}"/>
              </a:ext>
            </a:extLst>
          </p:cNvPr>
          <p:cNvGraphicFramePr>
            <a:graphicFrameLocks noGrp="1"/>
          </p:cNvGraphicFramePr>
          <p:nvPr>
            <p:ph type="chart" sz="quarter" idx="13"/>
            <p:extLst>
              <p:ext uri="{D42A27DB-BD31-4B8C-83A1-F6EECF244321}">
                <p14:modId xmlns:p14="http://schemas.microsoft.com/office/powerpoint/2010/main" val="8612925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995AE2F-3373-4BBB-A2EA-66DDC6C3FB68}"/>
              </a:ext>
            </a:extLst>
          </p:cNvPr>
          <p:cNvSpPr>
            <a:spLocks noGrp="1"/>
          </p:cNvSpPr>
          <p:nvPr>
            <p:ph type="body" sz="quarter" idx="14"/>
          </p:nvPr>
        </p:nvSpPr>
        <p:spPr/>
        <p:txBody>
          <a:bodyPr/>
          <a:lstStyle/>
          <a:p>
            <a:r>
              <a:rPr lang="en-US"/>
              <a:t>06/07/2020 - 06/13/2020</a:t>
            </a:r>
          </a:p>
        </p:txBody>
      </p:sp>
      <p:sp>
        <p:nvSpPr>
          <p:cNvPr id="5" name="Footer Placeholder 4">
            <a:extLst>
              <a:ext uri="{FF2B5EF4-FFF2-40B4-BE49-F238E27FC236}">
                <a16:creationId xmlns:a16="http://schemas.microsoft.com/office/drawing/2014/main" id="{B4441ABE-5913-4BB5-958D-401BAEEC708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248588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99E050-AF96-4CC2-9D8B-E2EBA2D3B09F}"/>
              </a:ext>
            </a:extLst>
          </p:cNvPr>
          <p:cNvSpPr>
            <a:spLocks noGrp="1"/>
          </p:cNvSpPr>
          <p:nvPr>
            <p:ph type="title"/>
          </p:nvPr>
        </p:nvSpPr>
        <p:spPr/>
        <p:txBody>
          <a:bodyPr/>
          <a:lstStyle/>
          <a:p>
            <a:r>
              <a:rPr lang="en-US"/>
              <a:t>Facebook Key Metrics Radar | Alcaldías Facebook</a:t>
            </a:r>
          </a:p>
        </p:txBody>
      </p:sp>
      <p:graphicFrame>
        <p:nvGraphicFramePr>
          <p:cNvPr id="6" name="Chart Placeholder 5">
            <a:extLst>
              <a:ext uri="{FF2B5EF4-FFF2-40B4-BE49-F238E27FC236}">
                <a16:creationId xmlns:a16="http://schemas.microsoft.com/office/drawing/2014/main" id="{04FD164E-3DDB-4981-A97C-4F9294ED797D}"/>
              </a:ext>
            </a:extLst>
          </p:cNvPr>
          <p:cNvGraphicFramePr>
            <a:graphicFrameLocks noGrp="1"/>
          </p:cNvGraphicFramePr>
          <p:nvPr>
            <p:ph type="chart" sz="quarter" idx="13"/>
            <p:extLst>
              <p:ext uri="{D42A27DB-BD31-4B8C-83A1-F6EECF244321}">
                <p14:modId xmlns:p14="http://schemas.microsoft.com/office/powerpoint/2010/main" val="3868581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BFA6A02-057E-4112-9AB4-0A54C5D44072}"/>
              </a:ext>
            </a:extLst>
          </p:cNvPr>
          <p:cNvSpPr>
            <a:spLocks noGrp="1"/>
          </p:cNvSpPr>
          <p:nvPr>
            <p:ph type="body" sz="quarter" idx="14"/>
          </p:nvPr>
        </p:nvSpPr>
        <p:spPr/>
        <p:txBody>
          <a:bodyPr/>
          <a:lstStyle/>
          <a:p>
            <a:r>
              <a:rPr lang="en-US"/>
              <a:t>06/07/2020 - 06/13/2020</a:t>
            </a:r>
          </a:p>
        </p:txBody>
      </p:sp>
      <p:sp>
        <p:nvSpPr>
          <p:cNvPr id="5" name="Footer Placeholder 4">
            <a:extLst>
              <a:ext uri="{FF2B5EF4-FFF2-40B4-BE49-F238E27FC236}">
                <a16:creationId xmlns:a16="http://schemas.microsoft.com/office/drawing/2014/main" id="{C7970198-7DD4-4DB6-B021-E2995140750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52548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C9611D-039A-4F96-8F91-FED86F4BDEB2}"/>
              </a:ext>
            </a:extLst>
          </p:cNvPr>
          <p:cNvSpPr>
            <a:spLocks noGrp="1"/>
          </p:cNvSpPr>
          <p:nvPr>
            <p:ph type="title"/>
          </p:nvPr>
        </p:nvSpPr>
        <p:spPr/>
        <p:txBody>
          <a:bodyPr/>
          <a:lstStyle/>
          <a:p>
            <a:r>
              <a:rPr lang="en-US"/>
              <a:t>Facebook Interaction Rate | Alcaldías Facebook</a:t>
            </a:r>
          </a:p>
        </p:txBody>
      </p:sp>
      <p:graphicFrame>
        <p:nvGraphicFramePr>
          <p:cNvPr id="6" name="Chart Placeholder 5">
            <a:extLst>
              <a:ext uri="{FF2B5EF4-FFF2-40B4-BE49-F238E27FC236}">
                <a16:creationId xmlns:a16="http://schemas.microsoft.com/office/drawing/2014/main" id="{6BA0185A-A7C8-4709-A4EE-6EB59097A25F}"/>
              </a:ext>
            </a:extLst>
          </p:cNvPr>
          <p:cNvGraphicFramePr>
            <a:graphicFrameLocks noGrp="1"/>
          </p:cNvGraphicFramePr>
          <p:nvPr>
            <p:ph type="chart" sz="quarter" idx="13"/>
            <p:extLst>
              <p:ext uri="{D42A27DB-BD31-4B8C-83A1-F6EECF244321}">
                <p14:modId xmlns:p14="http://schemas.microsoft.com/office/powerpoint/2010/main" val="8844347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86BC6AB-DEB6-4933-8B51-DBE46BDB2721}"/>
              </a:ext>
            </a:extLst>
          </p:cNvPr>
          <p:cNvSpPr>
            <a:spLocks noGrp="1"/>
          </p:cNvSpPr>
          <p:nvPr>
            <p:ph type="body" sz="quarter" idx="14"/>
          </p:nvPr>
        </p:nvSpPr>
        <p:spPr/>
        <p:txBody>
          <a:bodyPr/>
          <a:lstStyle/>
          <a:p>
            <a:r>
              <a:rPr lang="en-US"/>
              <a:t>06/07/2020 - 06/13/2020</a:t>
            </a:r>
          </a:p>
        </p:txBody>
      </p:sp>
      <p:sp>
        <p:nvSpPr>
          <p:cNvPr id="5" name="Footer Placeholder 4">
            <a:extLst>
              <a:ext uri="{FF2B5EF4-FFF2-40B4-BE49-F238E27FC236}">
                <a16:creationId xmlns:a16="http://schemas.microsoft.com/office/drawing/2014/main" id="{F45C0315-F471-4121-8278-62B0E80CF59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073387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29C1B8-7E32-4B34-851D-83E192C34D6F}"/>
              </a:ext>
            </a:extLst>
          </p:cNvPr>
          <p:cNvSpPr>
            <a:spLocks noGrp="1"/>
          </p:cNvSpPr>
          <p:nvPr>
            <p:ph type="title"/>
          </p:nvPr>
        </p:nvSpPr>
        <p:spPr/>
        <p:txBody>
          <a:bodyPr/>
          <a:lstStyle/>
          <a:p>
            <a:r>
              <a:rPr lang="en-US"/>
              <a:t>Facebook Fans Change Per Weekday | Alcaldías Facebook</a:t>
            </a:r>
          </a:p>
        </p:txBody>
      </p:sp>
      <p:graphicFrame>
        <p:nvGraphicFramePr>
          <p:cNvPr id="6" name="Chart Placeholder 5">
            <a:extLst>
              <a:ext uri="{FF2B5EF4-FFF2-40B4-BE49-F238E27FC236}">
                <a16:creationId xmlns:a16="http://schemas.microsoft.com/office/drawing/2014/main" id="{A3468AB8-297E-41CA-948B-C9445BED3C6D}"/>
              </a:ext>
            </a:extLst>
          </p:cNvPr>
          <p:cNvGraphicFramePr>
            <a:graphicFrameLocks noGrp="1"/>
          </p:cNvGraphicFramePr>
          <p:nvPr>
            <p:ph type="chart" sz="quarter" idx="13"/>
            <p:extLst>
              <p:ext uri="{D42A27DB-BD31-4B8C-83A1-F6EECF244321}">
                <p14:modId xmlns:p14="http://schemas.microsoft.com/office/powerpoint/2010/main" val="11867686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6AA0F2A-AC7A-45D4-ACBC-A436053687A4}"/>
              </a:ext>
            </a:extLst>
          </p:cNvPr>
          <p:cNvSpPr>
            <a:spLocks noGrp="1"/>
          </p:cNvSpPr>
          <p:nvPr>
            <p:ph type="body" sz="quarter" idx="14"/>
          </p:nvPr>
        </p:nvSpPr>
        <p:spPr/>
        <p:txBody>
          <a:bodyPr/>
          <a:lstStyle/>
          <a:p>
            <a:r>
              <a:rPr lang="en-US"/>
              <a:t>06/07/2020 - 06/13/2020</a:t>
            </a:r>
          </a:p>
        </p:txBody>
      </p:sp>
      <p:sp>
        <p:nvSpPr>
          <p:cNvPr id="5" name="Footer Placeholder 4">
            <a:extLst>
              <a:ext uri="{FF2B5EF4-FFF2-40B4-BE49-F238E27FC236}">
                <a16:creationId xmlns:a16="http://schemas.microsoft.com/office/drawing/2014/main" id="{412BCF76-A7C5-404C-A57F-CC40A9F4623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996042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49B00C-BEA9-4E02-9200-71AA9FCC04F5}"/>
              </a:ext>
            </a:extLst>
          </p:cNvPr>
          <p:cNvSpPr>
            <a:spLocks noGrp="1"/>
          </p:cNvSpPr>
          <p:nvPr>
            <p:ph type="title"/>
          </p:nvPr>
        </p:nvSpPr>
        <p:spPr/>
        <p:txBody>
          <a:bodyPr/>
          <a:lstStyle/>
          <a:p>
            <a:r>
              <a:rPr lang="en-US"/>
              <a:t>Facebook Fans Change | Alcaldías Facebook</a:t>
            </a:r>
          </a:p>
        </p:txBody>
      </p:sp>
      <p:graphicFrame>
        <p:nvGraphicFramePr>
          <p:cNvPr id="6" name="Chart Placeholder 5">
            <a:extLst>
              <a:ext uri="{FF2B5EF4-FFF2-40B4-BE49-F238E27FC236}">
                <a16:creationId xmlns:a16="http://schemas.microsoft.com/office/drawing/2014/main" id="{8921BC90-A33A-4E59-B8B3-C8CBDFEB31FE}"/>
              </a:ext>
            </a:extLst>
          </p:cNvPr>
          <p:cNvGraphicFramePr>
            <a:graphicFrameLocks noGrp="1"/>
          </p:cNvGraphicFramePr>
          <p:nvPr>
            <p:ph type="chart" sz="quarter" idx="13"/>
            <p:extLst>
              <p:ext uri="{D42A27DB-BD31-4B8C-83A1-F6EECF244321}">
                <p14:modId xmlns:p14="http://schemas.microsoft.com/office/powerpoint/2010/main" val="5775008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DAE5CE5-7420-49D0-9762-7C733E1AE630}"/>
              </a:ext>
            </a:extLst>
          </p:cNvPr>
          <p:cNvSpPr>
            <a:spLocks noGrp="1"/>
          </p:cNvSpPr>
          <p:nvPr>
            <p:ph type="body" sz="quarter" idx="14"/>
          </p:nvPr>
        </p:nvSpPr>
        <p:spPr/>
        <p:txBody>
          <a:bodyPr/>
          <a:lstStyle/>
          <a:p>
            <a:r>
              <a:rPr lang="en-US"/>
              <a:t>06/07/2020 - 06/13/2020</a:t>
            </a:r>
          </a:p>
        </p:txBody>
      </p:sp>
      <p:sp>
        <p:nvSpPr>
          <p:cNvPr id="5" name="Footer Placeholder 4">
            <a:extLst>
              <a:ext uri="{FF2B5EF4-FFF2-40B4-BE49-F238E27FC236}">
                <a16:creationId xmlns:a16="http://schemas.microsoft.com/office/drawing/2014/main" id="{F2A63417-EB0D-4942-B508-7256FB9722E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95263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65796E-14E1-4777-BE67-86D4DC3F378C}"/>
              </a:ext>
            </a:extLst>
          </p:cNvPr>
          <p:cNvSpPr>
            <a:spLocks noGrp="1"/>
          </p:cNvSpPr>
          <p:nvPr>
            <p:ph type="title"/>
          </p:nvPr>
        </p:nvSpPr>
        <p:spPr/>
        <p:txBody>
          <a:bodyPr/>
          <a:lstStyle/>
          <a:p>
            <a:r>
              <a:rPr lang="en-US"/>
              <a:t>Facebook Own Posts Table | Alcaldías Facebook - 1 of 14</a:t>
            </a:r>
          </a:p>
        </p:txBody>
      </p:sp>
      <p:graphicFrame>
        <p:nvGraphicFramePr>
          <p:cNvPr id="5" name="Table Placeholder 4">
            <a:extLst>
              <a:ext uri="{FF2B5EF4-FFF2-40B4-BE49-F238E27FC236}">
                <a16:creationId xmlns:a16="http://schemas.microsoft.com/office/drawing/2014/main" id="{DC12A9D3-E48F-4D0B-936C-6F7D384DB188}"/>
              </a:ext>
            </a:extLst>
          </p:cNvPr>
          <p:cNvGraphicFramePr>
            <a:graphicFrameLocks noGrp="1"/>
          </p:cNvGraphicFramePr>
          <p:nvPr>
            <p:ph type="tbl" sz="quarter" idx="13"/>
            <p:extLst>
              <p:ext uri="{D42A27DB-BD31-4B8C-83A1-F6EECF244321}">
                <p14:modId xmlns:p14="http://schemas.microsoft.com/office/powerpoint/2010/main" val="31156427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506544908"/>
                    </a:ext>
                  </a:extLst>
                </a:gridCol>
                <a:gridCol w="740664">
                  <a:extLst>
                    <a:ext uri="{9D8B030D-6E8A-4147-A177-3AD203B41FA5}">
                      <a16:colId xmlns:a16="http://schemas.microsoft.com/office/drawing/2014/main" val="1698965020"/>
                    </a:ext>
                  </a:extLst>
                </a:gridCol>
                <a:gridCol w="740664">
                  <a:extLst>
                    <a:ext uri="{9D8B030D-6E8A-4147-A177-3AD203B41FA5}">
                      <a16:colId xmlns:a16="http://schemas.microsoft.com/office/drawing/2014/main" val="3598528511"/>
                    </a:ext>
                  </a:extLst>
                </a:gridCol>
                <a:gridCol w="740664">
                  <a:extLst>
                    <a:ext uri="{9D8B030D-6E8A-4147-A177-3AD203B41FA5}">
                      <a16:colId xmlns:a16="http://schemas.microsoft.com/office/drawing/2014/main" val="3083021073"/>
                    </a:ext>
                  </a:extLst>
                </a:gridCol>
                <a:gridCol w="740664">
                  <a:extLst>
                    <a:ext uri="{9D8B030D-6E8A-4147-A177-3AD203B41FA5}">
                      <a16:colId xmlns:a16="http://schemas.microsoft.com/office/drawing/2014/main" val="4065020701"/>
                    </a:ext>
                  </a:extLst>
                </a:gridCol>
                <a:gridCol w="740664">
                  <a:extLst>
                    <a:ext uri="{9D8B030D-6E8A-4147-A177-3AD203B41FA5}">
                      <a16:colId xmlns:a16="http://schemas.microsoft.com/office/drawing/2014/main" val="3283184694"/>
                    </a:ext>
                  </a:extLst>
                </a:gridCol>
                <a:gridCol w="740664">
                  <a:extLst>
                    <a:ext uri="{9D8B030D-6E8A-4147-A177-3AD203B41FA5}">
                      <a16:colId xmlns:a16="http://schemas.microsoft.com/office/drawing/2014/main" val="1067248444"/>
                    </a:ext>
                  </a:extLst>
                </a:gridCol>
                <a:gridCol w="740664">
                  <a:extLst>
                    <a:ext uri="{9D8B030D-6E8A-4147-A177-3AD203B41FA5}">
                      <a16:colId xmlns:a16="http://schemas.microsoft.com/office/drawing/2014/main" val="9258854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712189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Alcaldía Mayor de Bogotá - 2020-06-13 14:36:00</a:t>
                      </a:r>
                      <a:r>
                        <a:rPr kumimoji="0" lang="es-ES" sz="1000" b="0" i="0" u="none" strike="noStrike" kern="1200" cap="none" spc="0" normalizeH="0" baseline="0" noProof="0">
                          <a:ln>
                            <a:noFill/>
                          </a:ln>
                          <a:solidFill>
                            <a:prstClr val="black"/>
                          </a:solidFill>
                          <a:effectLst/>
                          <a:uLnTx/>
                          <a:uFillTx/>
                          <a:latin typeface="+mn-lt"/>
                          <a:ea typeface="+mn-ea"/>
                          <a:cs typeface="+mn-cs"/>
                        </a:rPr>
                        <a:t>
 #BogotáSinMiedo ¡Capturados! 43 integrantes de estas bandas 👉🏽 ibit.ly/qeJm, dedicadas a cometer hurtos en todas sus modalidades en Bogotá. 
☑️  Los Masivos (Operaba en @TransMilenio, Av. Jiménez)
☑️  Los Magníficos (Al menos 21 atracos a supermercados)
☑️  Los Caballetos (Robaban motos en 4 localidades)
☑️  La Sonora (Al menos 7 hurtos a residencias que ascienden a 550 millones)
☑️  Sparta (Al menos 7 hurtos a empresas de recaudo de dinero)
☑️  Los Carro Loco (Al menos 12 hurtos a droguerías)
☑️  Los Setter (Se hacían pasar por funcionarios de empresas públicas para robar viviendas)
☑️  Los Seguidores (Hurto de vehículos)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5973162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Alcaldía Mayor de Bogotá - 2020-06-09 19:43:00</a:t>
                      </a:r>
                      <a:r>
                        <a:rPr kumimoji="0" lang="es-ES" sz="1000" b="0" i="0" u="none" strike="noStrike" kern="1200" cap="none" spc="0" normalizeH="0" baseline="0" noProof="0">
                          <a:ln>
                            <a:noFill/>
                          </a:ln>
                          <a:solidFill>
                            <a:prstClr val="black"/>
                          </a:solidFill>
                          <a:effectLst/>
                          <a:uLnTx/>
                          <a:uFillTx/>
                          <a:latin typeface="+mn-lt"/>
                          <a:ea typeface="+mn-ea"/>
                          <a:cs typeface="+mn-cs"/>
                        </a:rPr>
                        <a:t>
 #Importante | ¿Eres madre cabeza de hogar? Aquí te contamos qué requisitos necesitas para acceder al subsidio de vivienda desde el mes de julio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50157477"/>
                  </a:ext>
                </a:extLst>
              </a:tr>
            </a:tbl>
          </a:graphicData>
        </a:graphic>
      </p:graphicFrame>
      <p:sp>
        <p:nvSpPr>
          <p:cNvPr id="4" name="Text Placeholder 3">
            <a:extLst>
              <a:ext uri="{FF2B5EF4-FFF2-40B4-BE49-F238E27FC236}">
                <a16:creationId xmlns:a16="http://schemas.microsoft.com/office/drawing/2014/main" id="{47E03CAF-DD52-4E46-B9C8-9C1C69F8B0E6}"/>
              </a:ext>
            </a:extLst>
          </p:cNvPr>
          <p:cNvSpPr>
            <a:spLocks noGrp="1"/>
          </p:cNvSpPr>
          <p:nvPr>
            <p:ph type="body" sz="quarter" idx="14"/>
          </p:nvPr>
        </p:nvSpPr>
        <p:spPr/>
        <p:txBody>
          <a:bodyPr/>
          <a:lstStyle/>
          <a:p>
            <a:r>
              <a:rPr lang="en-US"/>
              <a:t>06/07/2020 - 06/13/2020</a:t>
            </a:r>
          </a:p>
        </p:txBody>
      </p:sp>
    </p:spTree>
    <p:extLst>
      <p:ext uri="{BB962C8B-B14F-4D97-AF65-F5344CB8AC3E}">
        <p14:creationId xmlns:p14="http://schemas.microsoft.com/office/powerpoint/2010/main" val="18016462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99D3D3-10C1-4D94-8E5B-3A548F9E7316}"/>
              </a:ext>
            </a:extLst>
          </p:cNvPr>
          <p:cNvSpPr>
            <a:spLocks noGrp="1"/>
          </p:cNvSpPr>
          <p:nvPr>
            <p:ph type="title"/>
          </p:nvPr>
        </p:nvSpPr>
        <p:spPr/>
        <p:txBody>
          <a:bodyPr/>
          <a:lstStyle/>
          <a:p>
            <a:r>
              <a:rPr lang="en-US"/>
              <a:t>Facebook Own Posts Table | Alcaldías Facebook - 2 of 14</a:t>
            </a:r>
          </a:p>
        </p:txBody>
      </p:sp>
      <p:graphicFrame>
        <p:nvGraphicFramePr>
          <p:cNvPr id="5" name="Table Placeholder 4">
            <a:extLst>
              <a:ext uri="{FF2B5EF4-FFF2-40B4-BE49-F238E27FC236}">
                <a16:creationId xmlns:a16="http://schemas.microsoft.com/office/drawing/2014/main" id="{3DB580EE-BF5B-49E1-9ABC-A82A043F8B48}"/>
              </a:ext>
            </a:extLst>
          </p:cNvPr>
          <p:cNvGraphicFramePr>
            <a:graphicFrameLocks noGrp="1"/>
          </p:cNvGraphicFramePr>
          <p:nvPr>
            <p:ph type="tbl" sz="quarter" idx="13"/>
            <p:extLst>
              <p:ext uri="{D42A27DB-BD31-4B8C-83A1-F6EECF244321}">
                <p14:modId xmlns:p14="http://schemas.microsoft.com/office/powerpoint/2010/main" val="18604799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260667890"/>
                    </a:ext>
                  </a:extLst>
                </a:gridCol>
                <a:gridCol w="740664">
                  <a:extLst>
                    <a:ext uri="{9D8B030D-6E8A-4147-A177-3AD203B41FA5}">
                      <a16:colId xmlns:a16="http://schemas.microsoft.com/office/drawing/2014/main" val="427325105"/>
                    </a:ext>
                  </a:extLst>
                </a:gridCol>
                <a:gridCol w="740664">
                  <a:extLst>
                    <a:ext uri="{9D8B030D-6E8A-4147-A177-3AD203B41FA5}">
                      <a16:colId xmlns:a16="http://schemas.microsoft.com/office/drawing/2014/main" val="2464358877"/>
                    </a:ext>
                  </a:extLst>
                </a:gridCol>
                <a:gridCol w="740664">
                  <a:extLst>
                    <a:ext uri="{9D8B030D-6E8A-4147-A177-3AD203B41FA5}">
                      <a16:colId xmlns:a16="http://schemas.microsoft.com/office/drawing/2014/main" val="455936413"/>
                    </a:ext>
                  </a:extLst>
                </a:gridCol>
                <a:gridCol w="740664">
                  <a:extLst>
                    <a:ext uri="{9D8B030D-6E8A-4147-A177-3AD203B41FA5}">
                      <a16:colId xmlns:a16="http://schemas.microsoft.com/office/drawing/2014/main" val="345791596"/>
                    </a:ext>
                  </a:extLst>
                </a:gridCol>
                <a:gridCol w="740664">
                  <a:extLst>
                    <a:ext uri="{9D8B030D-6E8A-4147-A177-3AD203B41FA5}">
                      <a16:colId xmlns:a16="http://schemas.microsoft.com/office/drawing/2014/main" val="1593712475"/>
                    </a:ext>
                  </a:extLst>
                </a:gridCol>
                <a:gridCol w="740664">
                  <a:extLst>
                    <a:ext uri="{9D8B030D-6E8A-4147-A177-3AD203B41FA5}">
                      <a16:colId xmlns:a16="http://schemas.microsoft.com/office/drawing/2014/main" val="3956014553"/>
                    </a:ext>
                  </a:extLst>
                </a:gridCol>
                <a:gridCol w="740664">
                  <a:extLst>
                    <a:ext uri="{9D8B030D-6E8A-4147-A177-3AD203B41FA5}">
                      <a16:colId xmlns:a16="http://schemas.microsoft.com/office/drawing/2014/main" val="32681314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618030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Alcaldía de Cali - 2020-06-09 19:20:24</a:t>
                      </a:r>
                      <a:r>
                        <a:rPr kumimoji="0" lang="en-US" sz="1000" b="0" i="0" u="none" strike="noStrike" kern="1200" cap="none" spc="0" normalizeH="0" baseline="0" noProof="0">
                          <a:ln>
                            <a:noFill/>
                          </a:ln>
                          <a:solidFill>
                            <a:prstClr val="black"/>
                          </a:solidFill>
                          <a:effectLst/>
                          <a:uLnTx/>
                          <a:uFillTx/>
                          <a:latin typeface="+mn-lt"/>
                          <a:ea typeface="+mn-ea"/>
                          <a:cs typeface="+mn-cs"/>
                        </a:rPr>
                        <a:t>
 #GuardianesSomosTodos cuando nos unimos para preservar la vida 💙❤️💚. 
Una semana 📍 después del cierre de la galería 'Santa Elena' 🚧 seguimos impactando con nuestros diferentes organismos 👨‍🔬👮‍♂️👨‍💻👨‍🔧👨‍✈️👷‍♂️ este importante lugar de abastecimiento de la caleñidad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318681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Alcaldía Mayor de Bogotá - 2020-06-11 19:32:35</a:t>
                      </a:r>
                      <a:r>
                        <a:rPr kumimoji="0" lang="es-ES" sz="1000" b="0" i="0" u="none" strike="noStrike" kern="1200" cap="none" spc="0" normalizeH="0" baseline="0" noProof="0">
                          <a:ln>
                            <a:noFill/>
                          </a:ln>
                          <a:solidFill>
                            <a:prstClr val="black"/>
                          </a:solidFill>
                          <a:effectLst/>
                          <a:uLnTx/>
                          <a:uFillTx/>
                          <a:latin typeface="+mn-lt"/>
                          <a:ea typeface="+mn-ea"/>
                          <a:cs typeface="+mn-cs"/>
                        </a:rPr>
                        <a:t>
 🔴Sigue #EnVivo la rueda de prensa de la alcaldesa Claudia López tras la sanción del Plan de Desarrollo Distrital, un Nuevo Contrato Social y Ambiental para la Bogotá del Siglo XXI. #ElPlanQueNosReactiva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819222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Alcaldía Mayor de Bogotá - 2020-06-11 17:26:39</a:t>
                      </a:r>
                      <a:r>
                        <a:rPr kumimoji="0" lang="es-ES" sz="1000" b="0" i="0" u="none" strike="noStrike" kern="1200" cap="none" spc="0" normalizeH="0" baseline="0" noProof="0">
                          <a:ln>
                            <a:noFill/>
                          </a:ln>
                          <a:solidFill>
                            <a:prstClr val="black"/>
                          </a:solidFill>
                          <a:effectLst/>
                          <a:uLnTx/>
                          <a:uFillTx/>
                          <a:latin typeface="+mn-lt"/>
                          <a:ea typeface="+mn-ea"/>
                          <a:cs typeface="+mn-cs"/>
                        </a:rPr>
                        <a:t>
 ¡Bienvenidos! Sigan la transmisión del evento donde la alcaldesa Claudia López sanciona el Plan de Desarrollo Distrital, una hoja de ruta hacia un Nuevo Contrato Social y Ambiental para la Bogotá del Siglo XXI. Además, se presentará el Comité de Garantía y Transparencia encargado de vigilar la ejecución de #ElPlanQueNosReactiva.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59142430"/>
                  </a:ext>
                </a:extLst>
              </a:tr>
            </a:tbl>
          </a:graphicData>
        </a:graphic>
      </p:graphicFrame>
      <p:sp>
        <p:nvSpPr>
          <p:cNvPr id="4" name="Text Placeholder 3">
            <a:extLst>
              <a:ext uri="{FF2B5EF4-FFF2-40B4-BE49-F238E27FC236}">
                <a16:creationId xmlns:a16="http://schemas.microsoft.com/office/drawing/2014/main" id="{AA2F440F-2AAA-4C38-8C86-6C4A9D9CB171}"/>
              </a:ext>
            </a:extLst>
          </p:cNvPr>
          <p:cNvSpPr>
            <a:spLocks noGrp="1"/>
          </p:cNvSpPr>
          <p:nvPr>
            <p:ph type="body" sz="quarter" idx="14"/>
          </p:nvPr>
        </p:nvSpPr>
        <p:spPr/>
        <p:txBody>
          <a:bodyPr/>
          <a:lstStyle/>
          <a:p>
            <a:r>
              <a:rPr lang="en-US"/>
              <a:t>06/07/2020 - 06/13/2020</a:t>
            </a:r>
          </a:p>
        </p:txBody>
      </p:sp>
    </p:spTree>
    <p:extLst>
      <p:ext uri="{BB962C8B-B14F-4D97-AF65-F5344CB8AC3E}">
        <p14:creationId xmlns:p14="http://schemas.microsoft.com/office/powerpoint/2010/main" val="190848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EECADD-953B-42BD-AB70-80A4D35BB88E}"/>
              </a:ext>
            </a:extLst>
          </p:cNvPr>
          <p:cNvSpPr>
            <a:spLocks noGrp="1"/>
          </p:cNvSpPr>
          <p:nvPr>
            <p:ph type="title"/>
          </p:nvPr>
        </p:nvSpPr>
        <p:spPr/>
        <p:txBody>
          <a:bodyPr/>
          <a:lstStyle/>
          <a:p>
            <a:r>
              <a:rPr lang="en-US"/>
              <a:t>Facebook Own Posts Table | Alcaldías Facebook - 3 of 14</a:t>
            </a:r>
          </a:p>
        </p:txBody>
      </p:sp>
      <p:graphicFrame>
        <p:nvGraphicFramePr>
          <p:cNvPr id="5" name="Table Placeholder 4">
            <a:extLst>
              <a:ext uri="{FF2B5EF4-FFF2-40B4-BE49-F238E27FC236}">
                <a16:creationId xmlns:a16="http://schemas.microsoft.com/office/drawing/2014/main" id="{F71AE317-0DBE-44D0-A08F-9FCC4950CEE6}"/>
              </a:ext>
            </a:extLst>
          </p:cNvPr>
          <p:cNvGraphicFramePr>
            <a:graphicFrameLocks noGrp="1"/>
          </p:cNvGraphicFramePr>
          <p:nvPr>
            <p:ph type="tbl" sz="quarter" idx="13"/>
            <p:extLst>
              <p:ext uri="{D42A27DB-BD31-4B8C-83A1-F6EECF244321}">
                <p14:modId xmlns:p14="http://schemas.microsoft.com/office/powerpoint/2010/main" val="39402934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550478323"/>
                    </a:ext>
                  </a:extLst>
                </a:gridCol>
                <a:gridCol w="740664">
                  <a:extLst>
                    <a:ext uri="{9D8B030D-6E8A-4147-A177-3AD203B41FA5}">
                      <a16:colId xmlns:a16="http://schemas.microsoft.com/office/drawing/2014/main" val="1592174831"/>
                    </a:ext>
                  </a:extLst>
                </a:gridCol>
                <a:gridCol w="740664">
                  <a:extLst>
                    <a:ext uri="{9D8B030D-6E8A-4147-A177-3AD203B41FA5}">
                      <a16:colId xmlns:a16="http://schemas.microsoft.com/office/drawing/2014/main" val="2166263453"/>
                    </a:ext>
                  </a:extLst>
                </a:gridCol>
                <a:gridCol w="740664">
                  <a:extLst>
                    <a:ext uri="{9D8B030D-6E8A-4147-A177-3AD203B41FA5}">
                      <a16:colId xmlns:a16="http://schemas.microsoft.com/office/drawing/2014/main" val="1817748896"/>
                    </a:ext>
                  </a:extLst>
                </a:gridCol>
                <a:gridCol w="740664">
                  <a:extLst>
                    <a:ext uri="{9D8B030D-6E8A-4147-A177-3AD203B41FA5}">
                      <a16:colId xmlns:a16="http://schemas.microsoft.com/office/drawing/2014/main" val="2627862213"/>
                    </a:ext>
                  </a:extLst>
                </a:gridCol>
                <a:gridCol w="740664">
                  <a:extLst>
                    <a:ext uri="{9D8B030D-6E8A-4147-A177-3AD203B41FA5}">
                      <a16:colId xmlns:a16="http://schemas.microsoft.com/office/drawing/2014/main" val="2021049126"/>
                    </a:ext>
                  </a:extLst>
                </a:gridCol>
                <a:gridCol w="740664">
                  <a:extLst>
                    <a:ext uri="{9D8B030D-6E8A-4147-A177-3AD203B41FA5}">
                      <a16:colId xmlns:a16="http://schemas.microsoft.com/office/drawing/2014/main" val="10445161"/>
                    </a:ext>
                  </a:extLst>
                </a:gridCol>
                <a:gridCol w="740664">
                  <a:extLst>
                    <a:ext uri="{9D8B030D-6E8A-4147-A177-3AD203B41FA5}">
                      <a16:colId xmlns:a16="http://schemas.microsoft.com/office/drawing/2014/main" val="25120451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576946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Alcaldía Mayor de Bogotá - 2020-06-09 16:04:28</a:t>
                      </a:r>
                      <a:r>
                        <a:rPr kumimoji="0" lang="es-ES" sz="1000" b="0" i="0" u="none" strike="noStrike" kern="1200" cap="none" spc="0" normalizeH="0" baseline="0" noProof="0">
                          <a:ln>
                            <a:noFill/>
                          </a:ln>
                          <a:solidFill>
                            <a:prstClr val="black"/>
                          </a:solidFill>
                          <a:effectLst/>
                          <a:uLnTx/>
                          <a:uFillTx/>
                          <a:latin typeface="+mn-lt"/>
                          <a:ea typeface="+mn-ea"/>
                          <a:cs typeface="+mn-cs"/>
                        </a:rPr>
                        <a:t>
 #EnNoticias | De los migrantes venezolanos que se encuentran en el separador de la Autopista Norte, 30 aceptaron trasladarse a los albergues transitorios gestionados por el Distrito y el Organismo de las Naciones Unidas para la Migración, mientras Migración Colombia organiza la salida hacia su país.
La Secretaría Distrital de Salud continúa ofreciendo sus servicios. &gt;&gt; Más detalles &gt;&gt;https://bit.ly/2YbIn4g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085413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Alcaldía de Medellín - 2020-06-07 20:20:02</a:t>
                      </a:r>
                      <a:r>
                        <a:rPr kumimoji="0" lang="es-ES" sz="1000" b="0" i="0" u="none" strike="noStrike" kern="1200" cap="none" spc="0" normalizeH="0" baseline="0" noProof="0">
                          <a:ln>
                            <a:noFill/>
                          </a:ln>
                          <a:solidFill>
                            <a:prstClr val="black"/>
                          </a:solidFill>
                          <a:effectLst/>
                          <a:uLnTx/>
                          <a:uFillTx/>
                          <a:latin typeface="+mn-lt"/>
                          <a:ea typeface="+mn-ea"/>
                          <a:cs typeface="+mn-cs"/>
                        </a:rPr>
                        <a:t>
 Queremos incentivar reflexiones sobre la violencia obstétrica, por ello cuando escuches estos comentarios debes saber que ¡Esto no es normal! #CuidarmeEsCuidarnos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11012938"/>
                  </a:ext>
                </a:extLst>
              </a:tr>
            </a:tbl>
          </a:graphicData>
        </a:graphic>
      </p:graphicFrame>
      <p:sp>
        <p:nvSpPr>
          <p:cNvPr id="4" name="Text Placeholder 3">
            <a:extLst>
              <a:ext uri="{FF2B5EF4-FFF2-40B4-BE49-F238E27FC236}">
                <a16:creationId xmlns:a16="http://schemas.microsoft.com/office/drawing/2014/main" id="{A5D7CCDC-C970-46FC-94B1-249896A3ECFC}"/>
              </a:ext>
            </a:extLst>
          </p:cNvPr>
          <p:cNvSpPr>
            <a:spLocks noGrp="1"/>
          </p:cNvSpPr>
          <p:nvPr>
            <p:ph type="body" sz="quarter" idx="14"/>
          </p:nvPr>
        </p:nvSpPr>
        <p:spPr/>
        <p:txBody>
          <a:bodyPr/>
          <a:lstStyle/>
          <a:p>
            <a:r>
              <a:rPr lang="en-US"/>
              <a:t>06/07/2020 - 06/13/2020</a:t>
            </a:r>
          </a:p>
        </p:txBody>
      </p:sp>
    </p:spTree>
    <p:extLst>
      <p:ext uri="{BB962C8B-B14F-4D97-AF65-F5344CB8AC3E}">
        <p14:creationId xmlns:p14="http://schemas.microsoft.com/office/powerpoint/2010/main" val="23662342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F634DA-0A58-4CD4-80C3-4806C20BF18E}"/>
              </a:ext>
            </a:extLst>
          </p:cNvPr>
          <p:cNvSpPr>
            <a:spLocks noGrp="1"/>
          </p:cNvSpPr>
          <p:nvPr>
            <p:ph type="title"/>
          </p:nvPr>
        </p:nvSpPr>
        <p:spPr/>
        <p:txBody>
          <a:bodyPr/>
          <a:lstStyle/>
          <a:p>
            <a:r>
              <a:rPr lang="en-US"/>
              <a:t>Facebook Own Posts Table | Alcaldías Facebook - 4 of 14</a:t>
            </a:r>
          </a:p>
        </p:txBody>
      </p:sp>
      <p:graphicFrame>
        <p:nvGraphicFramePr>
          <p:cNvPr id="5" name="Table Placeholder 4">
            <a:extLst>
              <a:ext uri="{FF2B5EF4-FFF2-40B4-BE49-F238E27FC236}">
                <a16:creationId xmlns:a16="http://schemas.microsoft.com/office/drawing/2014/main" id="{C8CB63A3-64C9-4474-9371-1B5ED80FF48A}"/>
              </a:ext>
            </a:extLst>
          </p:cNvPr>
          <p:cNvGraphicFramePr>
            <a:graphicFrameLocks noGrp="1"/>
          </p:cNvGraphicFramePr>
          <p:nvPr>
            <p:ph type="tbl" sz="quarter" idx="13"/>
            <p:extLst>
              <p:ext uri="{D42A27DB-BD31-4B8C-83A1-F6EECF244321}">
                <p14:modId xmlns:p14="http://schemas.microsoft.com/office/powerpoint/2010/main" val="20967168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601919024"/>
                    </a:ext>
                  </a:extLst>
                </a:gridCol>
                <a:gridCol w="740664">
                  <a:extLst>
                    <a:ext uri="{9D8B030D-6E8A-4147-A177-3AD203B41FA5}">
                      <a16:colId xmlns:a16="http://schemas.microsoft.com/office/drawing/2014/main" val="3206339132"/>
                    </a:ext>
                  </a:extLst>
                </a:gridCol>
                <a:gridCol w="740664">
                  <a:extLst>
                    <a:ext uri="{9D8B030D-6E8A-4147-A177-3AD203B41FA5}">
                      <a16:colId xmlns:a16="http://schemas.microsoft.com/office/drawing/2014/main" val="3331390091"/>
                    </a:ext>
                  </a:extLst>
                </a:gridCol>
                <a:gridCol w="740664">
                  <a:extLst>
                    <a:ext uri="{9D8B030D-6E8A-4147-A177-3AD203B41FA5}">
                      <a16:colId xmlns:a16="http://schemas.microsoft.com/office/drawing/2014/main" val="2131633081"/>
                    </a:ext>
                  </a:extLst>
                </a:gridCol>
                <a:gridCol w="740664">
                  <a:extLst>
                    <a:ext uri="{9D8B030D-6E8A-4147-A177-3AD203B41FA5}">
                      <a16:colId xmlns:a16="http://schemas.microsoft.com/office/drawing/2014/main" val="2856397936"/>
                    </a:ext>
                  </a:extLst>
                </a:gridCol>
                <a:gridCol w="740664">
                  <a:extLst>
                    <a:ext uri="{9D8B030D-6E8A-4147-A177-3AD203B41FA5}">
                      <a16:colId xmlns:a16="http://schemas.microsoft.com/office/drawing/2014/main" val="1685060782"/>
                    </a:ext>
                  </a:extLst>
                </a:gridCol>
                <a:gridCol w="740664">
                  <a:extLst>
                    <a:ext uri="{9D8B030D-6E8A-4147-A177-3AD203B41FA5}">
                      <a16:colId xmlns:a16="http://schemas.microsoft.com/office/drawing/2014/main" val="2403314375"/>
                    </a:ext>
                  </a:extLst>
                </a:gridCol>
                <a:gridCol w="740664">
                  <a:extLst>
                    <a:ext uri="{9D8B030D-6E8A-4147-A177-3AD203B41FA5}">
                      <a16:colId xmlns:a16="http://schemas.microsoft.com/office/drawing/2014/main" val="2103890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232680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Alcaldía de Cali - 2020-06-08 02:47:58</a:t>
                      </a:r>
                      <a:r>
                        <a:rPr kumimoji="0" lang="es-ES" sz="1000" b="0" i="0" u="none" strike="noStrike" kern="1200" cap="none" spc="0" normalizeH="0" baseline="0" noProof="0">
                          <a:ln>
                            <a:noFill/>
                          </a:ln>
                          <a:solidFill>
                            <a:prstClr val="black"/>
                          </a:solidFill>
                          <a:effectLst/>
                          <a:uLnTx/>
                          <a:uFillTx/>
                          <a:latin typeface="+mn-lt"/>
                          <a:ea typeface="+mn-ea"/>
                          <a:cs typeface="+mn-cs"/>
                        </a:rPr>
                        <a:t>
 ¿Cuándo fue la última vez que fuiste a la galería? 
¡Galería de Santa Elena, es tu momento 💪🏽! Más de 55 años de historias, sabores 😋 y colores, latirán más fuerte por la vida.
Cali, prepárate para una gran misión 😎. Seamos la medicina, la arquitectura, la ingeniería y el arte que necesita nuestra principal plaza de mercado 🍅🥑🥦🍍🍇. 
¿Compartes esta iniciativa?
#GuardianesSomosTodos y
#CaliUnidaPorLaVida 💙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019686115"/>
                  </a:ext>
                </a:extLst>
              </a:tr>
            </a:tbl>
          </a:graphicData>
        </a:graphic>
      </p:graphicFrame>
      <p:sp>
        <p:nvSpPr>
          <p:cNvPr id="4" name="Text Placeholder 3">
            <a:extLst>
              <a:ext uri="{FF2B5EF4-FFF2-40B4-BE49-F238E27FC236}">
                <a16:creationId xmlns:a16="http://schemas.microsoft.com/office/drawing/2014/main" id="{4FF63A68-A576-4D9D-B434-2089828E0C07}"/>
              </a:ext>
            </a:extLst>
          </p:cNvPr>
          <p:cNvSpPr>
            <a:spLocks noGrp="1"/>
          </p:cNvSpPr>
          <p:nvPr>
            <p:ph type="body" sz="quarter" idx="14"/>
          </p:nvPr>
        </p:nvSpPr>
        <p:spPr/>
        <p:txBody>
          <a:bodyPr/>
          <a:lstStyle/>
          <a:p>
            <a:r>
              <a:rPr lang="en-US"/>
              <a:t>06/07/2020 - 06/13/2020</a:t>
            </a:r>
          </a:p>
        </p:txBody>
      </p:sp>
    </p:spTree>
    <p:extLst>
      <p:ext uri="{BB962C8B-B14F-4D97-AF65-F5344CB8AC3E}">
        <p14:creationId xmlns:p14="http://schemas.microsoft.com/office/powerpoint/2010/main" val="37965635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2CF307-FD3F-4443-87CE-ADE537E3FF73}"/>
              </a:ext>
            </a:extLst>
          </p:cNvPr>
          <p:cNvSpPr>
            <a:spLocks noGrp="1"/>
          </p:cNvSpPr>
          <p:nvPr>
            <p:ph type="title"/>
          </p:nvPr>
        </p:nvSpPr>
        <p:spPr/>
        <p:txBody>
          <a:bodyPr/>
          <a:lstStyle/>
          <a:p>
            <a:r>
              <a:rPr lang="en-US"/>
              <a:t>Facebook Own Posts Table | Alcaldías Facebook - 5 of 14</a:t>
            </a:r>
          </a:p>
        </p:txBody>
      </p:sp>
      <p:graphicFrame>
        <p:nvGraphicFramePr>
          <p:cNvPr id="5" name="Table Placeholder 4">
            <a:extLst>
              <a:ext uri="{FF2B5EF4-FFF2-40B4-BE49-F238E27FC236}">
                <a16:creationId xmlns:a16="http://schemas.microsoft.com/office/drawing/2014/main" id="{00C9143A-8321-434D-AC79-BC6C25F67976}"/>
              </a:ext>
            </a:extLst>
          </p:cNvPr>
          <p:cNvGraphicFramePr>
            <a:graphicFrameLocks noGrp="1"/>
          </p:cNvGraphicFramePr>
          <p:nvPr>
            <p:ph type="tbl" sz="quarter" idx="13"/>
            <p:extLst>
              <p:ext uri="{D42A27DB-BD31-4B8C-83A1-F6EECF244321}">
                <p14:modId xmlns:p14="http://schemas.microsoft.com/office/powerpoint/2010/main" val="20555962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605511580"/>
                    </a:ext>
                  </a:extLst>
                </a:gridCol>
                <a:gridCol w="740664">
                  <a:extLst>
                    <a:ext uri="{9D8B030D-6E8A-4147-A177-3AD203B41FA5}">
                      <a16:colId xmlns:a16="http://schemas.microsoft.com/office/drawing/2014/main" val="3741660491"/>
                    </a:ext>
                  </a:extLst>
                </a:gridCol>
                <a:gridCol w="740664">
                  <a:extLst>
                    <a:ext uri="{9D8B030D-6E8A-4147-A177-3AD203B41FA5}">
                      <a16:colId xmlns:a16="http://schemas.microsoft.com/office/drawing/2014/main" val="2896638625"/>
                    </a:ext>
                  </a:extLst>
                </a:gridCol>
                <a:gridCol w="740664">
                  <a:extLst>
                    <a:ext uri="{9D8B030D-6E8A-4147-A177-3AD203B41FA5}">
                      <a16:colId xmlns:a16="http://schemas.microsoft.com/office/drawing/2014/main" val="3930220280"/>
                    </a:ext>
                  </a:extLst>
                </a:gridCol>
                <a:gridCol w="740664">
                  <a:extLst>
                    <a:ext uri="{9D8B030D-6E8A-4147-A177-3AD203B41FA5}">
                      <a16:colId xmlns:a16="http://schemas.microsoft.com/office/drawing/2014/main" val="4080438089"/>
                    </a:ext>
                  </a:extLst>
                </a:gridCol>
                <a:gridCol w="740664">
                  <a:extLst>
                    <a:ext uri="{9D8B030D-6E8A-4147-A177-3AD203B41FA5}">
                      <a16:colId xmlns:a16="http://schemas.microsoft.com/office/drawing/2014/main" val="3705708050"/>
                    </a:ext>
                  </a:extLst>
                </a:gridCol>
                <a:gridCol w="740664">
                  <a:extLst>
                    <a:ext uri="{9D8B030D-6E8A-4147-A177-3AD203B41FA5}">
                      <a16:colId xmlns:a16="http://schemas.microsoft.com/office/drawing/2014/main" val="1261732871"/>
                    </a:ext>
                  </a:extLst>
                </a:gridCol>
                <a:gridCol w="740664">
                  <a:extLst>
                    <a:ext uri="{9D8B030D-6E8A-4147-A177-3AD203B41FA5}">
                      <a16:colId xmlns:a16="http://schemas.microsoft.com/office/drawing/2014/main" val="5661431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491000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Alcaldía de Medellín - 2020-06-09 19:04:51</a:t>
                      </a:r>
                      <a:r>
                        <a:rPr kumimoji="0" lang="es-ES" sz="1000" b="0" i="0" u="none" strike="noStrike" kern="1200" cap="none" spc="0" normalizeH="0" baseline="0" noProof="0">
                          <a:ln>
                            <a:noFill/>
                          </a:ln>
                          <a:solidFill>
                            <a:prstClr val="black"/>
                          </a:solidFill>
                          <a:effectLst/>
                          <a:uLnTx/>
                          <a:uFillTx/>
                          <a:latin typeface="+mn-lt"/>
                          <a:ea typeface="+mn-ea"/>
                          <a:cs typeface="+mn-cs"/>
                        </a:rPr>
                        <a:t>
 ¡Le apostamos a la cultura para seguir frenando el coronavirus! 💃🏼🎨👩🏼‍🎤🤹🏼‍♀️
Lanzamos #YoCuidoAMedellín, una campaña con la que queremos promover el autocuidado, reducir escenarios de contagio por #COVID19, generar dinámicas de corresponsabilidad con los medellinenses y fortalecer el sector artístico y cultural. 
Entérate de todos los detalles en 👉🏽 https://bit.ly/3cQsLbM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83108422"/>
                  </a:ext>
                </a:extLst>
              </a:tr>
            </a:tbl>
          </a:graphicData>
        </a:graphic>
      </p:graphicFrame>
      <p:sp>
        <p:nvSpPr>
          <p:cNvPr id="4" name="Text Placeholder 3">
            <a:extLst>
              <a:ext uri="{FF2B5EF4-FFF2-40B4-BE49-F238E27FC236}">
                <a16:creationId xmlns:a16="http://schemas.microsoft.com/office/drawing/2014/main" id="{B51BC9EF-0F30-4ACC-93C9-883BA544D872}"/>
              </a:ext>
            </a:extLst>
          </p:cNvPr>
          <p:cNvSpPr>
            <a:spLocks noGrp="1"/>
          </p:cNvSpPr>
          <p:nvPr>
            <p:ph type="body" sz="quarter" idx="14"/>
          </p:nvPr>
        </p:nvSpPr>
        <p:spPr/>
        <p:txBody>
          <a:bodyPr/>
          <a:lstStyle/>
          <a:p>
            <a:r>
              <a:rPr lang="en-US"/>
              <a:t>06/07/2020 - 06/13/2020</a:t>
            </a:r>
          </a:p>
        </p:txBody>
      </p:sp>
    </p:spTree>
    <p:extLst>
      <p:ext uri="{BB962C8B-B14F-4D97-AF65-F5344CB8AC3E}">
        <p14:creationId xmlns:p14="http://schemas.microsoft.com/office/powerpoint/2010/main" val="33740203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514A95-F7BF-44DF-945D-E6A94A486061}"/>
              </a:ext>
            </a:extLst>
          </p:cNvPr>
          <p:cNvSpPr>
            <a:spLocks noGrp="1"/>
          </p:cNvSpPr>
          <p:nvPr>
            <p:ph type="title"/>
          </p:nvPr>
        </p:nvSpPr>
        <p:spPr/>
        <p:txBody>
          <a:bodyPr/>
          <a:lstStyle/>
          <a:p>
            <a:r>
              <a:rPr lang="en-US"/>
              <a:t>Facebook Own Posts Table | Alcaldías Facebook - 6 of 14</a:t>
            </a:r>
          </a:p>
        </p:txBody>
      </p:sp>
      <p:graphicFrame>
        <p:nvGraphicFramePr>
          <p:cNvPr id="5" name="Table Placeholder 4">
            <a:extLst>
              <a:ext uri="{FF2B5EF4-FFF2-40B4-BE49-F238E27FC236}">
                <a16:creationId xmlns:a16="http://schemas.microsoft.com/office/drawing/2014/main" id="{251B6F4B-CE60-47FF-84A4-0A4801ABDFA7}"/>
              </a:ext>
            </a:extLst>
          </p:cNvPr>
          <p:cNvGraphicFramePr>
            <a:graphicFrameLocks noGrp="1"/>
          </p:cNvGraphicFramePr>
          <p:nvPr>
            <p:ph type="tbl" sz="quarter" idx="13"/>
            <p:extLst>
              <p:ext uri="{D42A27DB-BD31-4B8C-83A1-F6EECF244321}">
                <p14:modId xmlns:p14="http://schemas.microsoft.com/office/powerpoint/2010/main" val="37512461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742651080"/>
                    </a:ext>
                  </a:extLst>
                </a:gridCol>
                <a:gridCol w="740664">
                  <a:extLst>
                    <a:ext uri="{9D8B030D-6E8A-4147-A177-3AD203B41FA5}">
                      <a16:colId xmlns:a16="http://schemas.microsoft.com/office/drawing/2014/main" val="2349356948"/>
                    </a:ext>
                  </a:extLst>
                </a:gridCol>
                <a:gridCol w="740664">
                  <a:extLst>
                    <a:ext uri="{9D8B030D-6E8A-4147-A177-3AD203B41FA5}">
                      <a16:colId xmlns:a16="http://schemas.microsoft.com/office/drawing/2014/main" val="2149992654"/>
                    </a:ext>
                  </a:extLst>
                </a:gridCol>
                <a:gridCol w="740664">
                  <a:extLst>
                    <a:ext uri="{9D8B030D-6E8A-4147-A177-3AD203B41FA5}">
                      <a16:colId xmlns:a16="http://schemas.microsoft.com/office/drawing/2014/main" val="941102819"/>
                    </a:ext>
                  </a:extLst>
                </a:gridCol>
                <a:gridCol w="740664">
                  <a:extLst>
                    <a:ext uri="{9D8B030D-6E8A-4147-A177-3AD203B41FA5}">
                      <a16:colId xmlns:a16="http://schemas.microsoft.com/office/drawing/2014/main" val="988033290"/>
                    </a:ext>
                  </a:extLst>
                </a:gridCol>
                <a:gridCol w="740664">
                  <a:extLst>
                    <a:ext uri="{9D8B030D-6E8A-4147-A177-3AD203B41FA5}">
                      <a16:colId xmlns:a16="http://schemas.microsoft.com/office/drawing/2014/main" val="4207214670"/>
                    </a:ext>
                  </a:extLst>
                </a:gridCol>
                <a:gridCol w="740664">
                  <a:extLst>
                    <a:ext uri="{9D8B030D-6E8A-4147-A177-3AD203B41FA5}">
                      <a16:colId xmlns:a16="http://schemas.microsoft.com/office/drawing/2014/main" val="1561595538"/>
                    </a:ext>
                  </a:extLst>
                </a:gridCol>
                <a:gridCol w="740664">
                  <a:extLst>
                    <a:ext uri="{9D8B030D-6E8A-4147-A177-3AD203B41FA5}">
                      <a16:colId xmlns:a16="http://schemas.microsoft.com/office/drawing/2014/main" val="11938914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787719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Alcaldía de Medellín - 2020-06-09 03:36:13</a:t>
                      </a:r>
                      <a:r>
                        <a:rPr kumimoji="0" lang="es-ES" sz="1000" b="0" i="0" u="none" strike="noStrike" kern="1200" cap="none" spc="0" normalizeH="0" baseline="0" noProof="0">
                          <a:ln>
                            <a:noFill/>
                          </a:ln>
                          <a:solidFill>
                            <a:prstClr val="black"/>
                          </a:solidFill>
                          <a:effectLst/>
                          <a:uLnTx/>
                          <a:uFillTx/>
                          <a:latin typeface="+mn-lt"/>
                          <a:ea typeface="+mn-ea"/>
                          <a:cs typeface="+mn-cs"/>
                        </a:rPr>
                        <a:t>
 #Infórmate | Durante el reciente encuentro virtual del Comité Intergremial de Antioquia, en el que participan más de 30 sectores empresariales, el alcalde de Medellín Daniel Quintero Calle socializó las acciones que ha tenido la ciudad para enfrentar la propagación del coronavirus.
Durante el encuentro del Comité Intergremial se dialogó sobre las acciones que ha emprendido la ciudad para enfrentar el coronavirus, y se reafirmó que estará lista para la reapertura de restaurantes cuando el Gobierno Nacional autorice.
"En Medellín lo único que está cerrado son los restaurantes y ya le dijimos al Gobierno Nacional que tenemos una plataforma desarrollada en la Alcaldía para abrirlos, nos dicen todavía no, pero estamos listos, nosotros lo que queremos es reactivar rápido”: indicó el alcalde Quintero.
También se anunció que durante el día sin IVA, programado para el próximo viernes 19 de junio, no se tendrá #PicoYCédula en la ciudad, con el fin de facilitar que los consumidores adquieran 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4575704"/>
                  </a:ext>
                </a:extLst>
              </a:tr>
            </a:tbl>
          </a:graphicData>
        </a:graphic>
      </p:graphicFrame>
      <p:sp>
        <p:nvSpPr>
          <p:cNvPr id="4" name="Text Placeholder 3">
            <a:extLst>
              <a:ext uri="{FF2B5EF4-FFF2-40B4-BE49-F238E27FC236}">
                <a16:creationId xmlns:a16="http://schemas.microsoft.com/office/drawing/2014/main" id="{A6896507-1483-46AE-9ADE-92C2206B506D}"/>
              </a:ext>
            </a:extLst>
          </p:cNvPr>
          <p:cNvSpPr>
            <a:spLocks noGrp="1"/>
          </p:cNvSpPr>
          <p:nvPr>
            <p:ph type="body" sz="quarter" idx="14"/>
          </p:nvPr>
        </p:nvSpPr>
        <p:spPr/>
        <p:txBody>
          <a:bodyPr/>
          <a:lstStyle/>
          <a:p>
            <a:r>
              <a:rPr lang="en-US"/>
              <a:t>06/07/2020 - 06/13/2020</a:t>
            </a:r>
          </a:p>
        </p:txBody>
      </p:sp>
    </p:spTree>
    <p:extLst>
      <p:ext uri="{BB962C8B-B14F-4D97-AF65-F5344CB8AC3E}">
        <p14:creationId xmlns:p14="http://schemas.microsoft.com/office/powerpoint/2010/main" val="24940778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41F42E-D529-411B-AE1A-9DB0D7534D3A}"/>
              </a:ext>
            </a:extLst>
          </p:cNvPr>
          <p:cNvSpPr>
            <a:spLocks noGrp="1"/>
          </p:cNvSpPr>
          <p:nvPr>
            <p:ph type="title"/>
          </p:nvPr>
        </p:nvSpPr>
        <p:spPr/>
        <p:txBody>
          <a:bodyPr/>
          <a:lstStyle/>
          <a:p>
            <a:r>
              <a:rPr lang="en-US"/>
              <a:t>Facebook Own Posts Table | Alcaldías Facebook - 7 of 14</a:t>
            </a:r>
          </a:p>
        </p:txBody>
      </p:sp>
      <p:graphicFrame>
        <p:nvGraphicFramePr>
          <p:cNvPr id="5" name="Table Placeholder 4">
            <a:extLst>
              <a:ext uri="{FF2B5EF4-FFF2-40B4-BE49-F238E27FC236}">
                <a16:creationId xmlns:a16="http://schemas.microsoft.com/office/drawing/2014/main" id="{F3A8736C-9023-4B92-9D57-C0AD59FB14A9}"/>
              </a:ext>
            </a:extLst>
          </p:cNvPr>
          <p:cNvGraphicFramePr>
            <a:graphicFrameLocks noGrp="1"/>
          </p:cNvGraphicFramePr>
          <p:nvPr>
            <p:ph type="tbl" sz="quarter" idx="13"/>
            <p:extLst>
              <p:ext uri="{D42A27DB-BD31-4B8C-83A1-F6EECF244321}">
                <p14:modId xmlns:p14="http://schemas.microsoft.com/office/powerpoint/2010/main" val="17911651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518637758"/>
                    </a:ext>
                  </a:extLst>
                </a:gridCol>
                <a:gridCol w="740664">
                  <a:extLst>
                    <a:ext uri="{9D8B030D-6E8A-4147-A177-3AD203B41FA5}">
                      <a16:colId xmlns:a16="http://schemas.microsoft.com/office/drawing/2014/main" val="3739106550"/>
                    </a:ext>
                  </a:extLst>
                </a:gridCol>
                <a:gridCol w="740664">
                  <a:extLst>
                    <a:ext uri="{9D8B030D-6E8A-4147-A177-3AD203B41FA5}">
                      <a16:colId xmlns:a16="http://schemas.microsoft.com/office/drawing/2014/main" val="2343580294"/>
                    </a:ext>
                  </a:extLst>
                </a:gridCol>
                <a:gridCol w="740664">
                  <a:extLst>
                    <a:ext uri="{9D8B030D-6E8A-4147-A177-3AD203B41FA5}">
                      <a16:colId xmlns:a16="http://schemas.microsoft.com/office/drawing/2014/main" val="4739388"/>
                    </a:ext>
                  </a:extLst>
                </a:gridCol>
                <a:gridCol w="740664">
                  <a:extLst>
                    <a:ext uri="{9D8B030D-6E8A-4147-A177-3AD203B41FA5}">
                      <a16:colId xmlns:a16="http://schemas.microsoft.com/office/drawing/2014/main" val="1208963702"/>
                    </a:ext>
                  </a:extLst>
                </a:gridCol>
                <a:gridCol w="740664">
                  <a:extLst>
                    <a:ext uri="{9D8B030D-6E8A-4147-A177-3AD203B41FA5}">
                      <a16:colId xmlns:a16="http://schemas.microsoft.com/office/drawing/2014/main" val="4280659641"/>
                    </a:ext>
                  </a:extLst>
                </a:gridCol>
                <a:gridCol w="740664">
                  <a:extLst>
                    <a:ext uri="{9D8B030D-6E8A-4147-A177-3AD203B41FA5}">
                      <a16:colId xmlns:a16="http://schemas.microsoft.com/office/drawing/2014/main" val="58809568"/>
                    </a:ext>
                  </a:extLst>
                </a:gridCol>
                <a:gridCol w="740664">
                  <a:extLst>
                    <a:ext uri="{9D8B030D-6E8A-4147-A177-3AD203B41FA5}">
                      <a16:colId xmlns:a16="http://schemas.microsoft.com/office/drawing/2014/main" val="41241106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622198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Alcaldía Mayor de Bogotá - 2020-06-09 02:45:32</a:t>
                      </a:r>
                      <a:r>
                        <a:rPr kumimoji="0" lang="es-ES" sz="1000" b="0" i="0" u="none" strike="noStrike" kern="1200" cap="none" spc="0" normalizeH="0" baseline="0" noProof="0">
                          <a:ln>
                            <a:noFill/>
                          </a:ln>
                          <a:solidFill>
                            <a:prstClr val="black"/>
                          </a:solidFill>
                          <a:effectLst/>
                          <a:uLnTx/>
                          <a:uFillTx/>
                          <a:latin typeface="+mn-lt"/>
                          <a:ea typeface="+mn-ea"/>
                          <a:cs typeface="+mn-cs"/>
                        </a:rPr>
                        <a:t>
 ¡Pongamos de moda el buen uso del "tapañatas"! 
El tapabocas debe cubrir nariz, boca y mentón o no sirve de nada, pues el coronavirus lo transmitimos por las vías respiratorias. 
La mayoría de ciudadanos ya lo están usando, pero unos pocos lo están usando mal, por eso dile con respeto a ellos que hagan buen uso de la máscara 😷
Siempre que salgas de tu casa recuerda: 
✅ Llevar siempre buen puesto el "tapañatas"
✅ Lavarte las manos constantemente o usar gel antiséptico
✅ Mantener distancia con los demás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615237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Alcaldía Mayor de Bogotá - 2020-06-13 23:27:00</a:t>
                      </a:r>
                      <a:r>
                        <a:rPr kumimoji="0" lang="es-ES" sz="1000" b="0" i="0" u="none" strike="noStrike" kern="1200" cap="none" spc="0" normalizeH="0" baseline="0" noProof="0">
                          <a:ln>
                            <a:noFill/>
                          </a:ln>
                          <a:solidFill>
                            <a:prstClr val="black"/>
                          </a:solidFill>
                          <a:effectLst/>
                          <a:uLnTx/>
                          <a:uFillTx/>
                          <a:latin typeface="+mn-lt"/>
                          <a:ea typeface="+mn-ea"/>
                          <a:cs typeface="+mn-cs"/>
                        </a:rPr>
                        <a:t>
 #BuenasNoticias 🌿🌳 Con comunidades y colectivos ambientales, iniciamos la restauración ambiental del parque Entrenubes, plantando más de 250 árboles.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207676321"/>
                  </a:ext>
                </a:extLst>
              </a:tr>
            </a:tbl>
          </a:graphicData>
        </a:graphic>
      </p:graphicFrame>
      <p:sp>
        <p:nvSpPr>
          <p:cNvPr id="4" name="Text Placeholder 3">
            <a:extLst>
              <a:ext uri="{FF2B5EF4-FFF2-40B4-BE49-F238E27FC236}">
                <a16:creationId xmlns:a16="http://schemas.microsoft.com/office/drawing/2014/main" id="{A58C1144-CA81-46DD-886F-D4475AC6FD41}"/>
              </a:ext>
            </a:extLst>
          </p:cNvPr>
          <p:cNvSpPr>
            <a:spLocks noGrp="1"/>
          </p:cNvSpPr>
          <p:nvPr>
            <p:ph type="body" sz="quarter" idx="14"/>
          </p:nvPr>
        </p:nvSpPr>
        <p:spPr/>
        <p:txBody>
          <a:bodyPr/>
          <a:lstStyle/>
          <a:p>
            <a:r>
              <a:rPr lang="en-US"/>
              <a:t>06/07/2020 - 06/13/2020</a:t>
            </a:r>
          </a:p>
        </p:txBody>
      </p:sp>
    </p:spTree>
    <p:extLst>
      <p:ext uri="{BB962C8B-B14F-4D97-AF65-F5344CB8AC3E}">
        <p14:creationId xmlns:p14="http://schemas.microsoft.com/office/powerpoint/2010/main" val="24047606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B70D5-CB88-4DAF-8670-DA74B83B210C}"/>
              </a:ext>
            </a:extLst>
          </p:cNvPr>
          <p:cNvSpPr>
            <a:spLocks noGrp="1"/>
          </p:cNvSpPr>
          <p:nvPr>
            <p:ph type="title"/>
          </p:nvPr>
        </p:nvSpPr>
        <p:spPr/>
        <p:txBody>
          <a:bodyPr/>
          <a:lstStyle/>
          <a:p>
            <a:r>
              <a:rPr lang="en-US"/>
              <a:t>Facebook Own Posts Table | Alcaldías Facebook - 8 of 14</a:t>
            </a:r>
          </a:p>
        </p:txBody>
      </p:sp>
      <p:graphicFrame>
        <p:nvGraphicFramePr>
          <p:cNvPr id="5" name="Table Placeholder 4">
            <a:extLst>
              <a:ext uri="{FF2B5EF4-FFF2-40B4-BE49-F238E27FC236}">
                <a16:creationId xmlns:a16="http://schemas.microsoft.com/office/drawing/2014/main" id="{FDCDE8F1-B64D-4E4F-960B-26DFBE32A6D2}"/>
              </a:ext>
            </a:extLst>
          </p:cNvPr>
          <p:cNvGraphicFramePr>
            <a:graphicFrameLocks noGrp="1"/>
          </p:cNvGraphicFramePr>
          <p:nvPr>
            <p:ph type="tbl" sz="quarter" idx="13"/>
            <p:extLst>
              <p:ext uri="{D42A27DB-BD31-4B8C-83A1-F6EECF244321}">
                <p14:modId xmlns:p14="http://schemas.microsoft.com/office/powerpoint/2010/main" val="17082144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4075771495"/>
                    </a:ext>
                  </a:extLst>
                </a:gridCol>
                <a:gridCol w="740664">
                  <a:extLst>
                    <a:ext uri="{9D8B030D-6E8A-4147-A177-3AD203B41FA5}">
                      <a16:colId xmlns:a16="http://schemas.microsoft.com/office/drawing/2014/main" val="3308349660"/>
                    </a:ext>
                  </a:extLst>
                </a:gridCol>
                <a:gridCol w="740664">
                  <a:extLst>
                    <a:ext uri="{9D8B030D-6E8A-4147-A177-3AD203B41FA5}">
                      <a16:colId xmlns:a16="http://schemas.microsoft.com/office/drawing/2014/main" val="2642181887"/>
                    </a:ext>
                  </a:extLst>
                </a:gridCol>
                <a:gridCol w="740664">
                  <a:extLst>
                    <a:ext uri="{9D8B030D-6E8A-4147-A177-3AD203B41FA5}">
                      <a16:colId xmlns:a16="http://schemas.microsoft.com/office/drawing/2014/main" val="3304806551"/>
                    </a:ext>
                  </a:extLst>
                </a:gridCol>
                <a:gridCol w="740664">
                  <a:extLst>
                    <a:ext uri="{9D8B030D-6E8A-4147-A177-3AD203B41FA5}">
                      <a16:colId xmlns:a16="http://schemas.microsoft.com/office/drawing/2014/main" val="3924593585"/>
                    </a:ext>
                  </a:extLst>
                </a:gridCol>
                <a:gridCol w="740664">
                  <a:extLst>
                    <a:ext uri="{9D8B030D-6E8A-4147-A177-3AD203B41FA5}">
                      <a16:colId xmlns:a16="http://schemas.microsoft.com/office/drawing/2014/main" val="93585004"/>
                    </a:ext>
                  </a:extLst>
                </a:gridCol>
                <a:gridCol w="740664">
                  <a:extLst>
                    <a:ext uri="{9D8B030D-6E8A-4147-A177-3AD203B41FA5}">
                      <a16:colId xmlns:a16="http://schemas.microsoft.com/office/drawing/2014/main" val="2456412110"/>
                    </a:ext>
                  </a:extLst>
                </a:gridCol>
                <a:gridCol w="740664">
                  <a:extLst>
                    <a:ext uri="{9D8B030D-6E8A-4147-A177-3AD203B41FA5}">
                      <a16:colId xmlns:a16="http://schemas.microsoft.com/office/drawing/2014/main" val="40504905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620499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Alcaldía Distrital de Barranquilla - 2020-06-12 02:29:27</a:t>
                      </a:r>
                      <a:r>
                        <a:rPr kumimoji="0" lang="es-ES" sz="1000" b="0" i="0" u="none" strike="noStrike" kern="1200" cap="none" spc="0" normalizeH="0" baseline="0" noProof="0">
                          <a:ln>
                            <a:noFill/>
                          </a:ln>
                          <a:solidFill>
                            <a:prstClr val="black"/>
                          </a:solidFill>
                          <a:effectLst/>
                          <a:uLnTx/>
                          <a:uFillTx/>
                          <a:latin typeface="+mn-lt"/>
                          <a:ea typeface="+mn-ea"/>
                          <a:cs typeface="+mn-cs"/>
                        </a:rPr>
                        <a:t>
 ⚠️ ¡Atención! Se decreta toque de queda en Barranquilla a partir de mañana, luego de reunión sostenida por el alcalde Jaime Pumarejo, gobernadora Elsa Noguera y autoridades nacionales.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7999465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Alcaldía de Cali - 2020-06-08 16:28:42</a:t>
                      </a:r>
                      <a:r>
                        <a:rPr kumimoji="0" lang="es-ES" sz="1000" b="0" i="0" u="none" strike="noStrike" kern="1200" cap="none" spc="0" normalizeH="0" baseline="0" noProof="0">
                          <a:ln>
                            <a:noFill/>
                          </a:ln>
                          <a:solidFill>
                            <a:prstClr val="black"/>
                          </a:solidFill>
                          <a:effectLst/>
                          <a:uLnTx/>
                          <a:uFillTx/>
                          <a:latin typeface="+mn-lt"/>
                          <a:ea typeface="+mn-ea"/>
                          <a:cs typeface="+mn-cs"/>
                        </a:rPr>
                        <a:t>
 Nuestro deber es velar por la salud y calidad de vida de la caleñidad.
Hoy de la mano de Gobernación del Valle del Cauca y la Secretaría de Seguridad y Justicia de Cali damos paso a la apertura del cordón sanitario en la calle 14 con carrera 5. 
#CaliUnidaPorLaVida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67738222"/>
                  </a:ext>
                </a:extLst>
              </a:tr>
            </a:tbl>
          </a:graphicData>
        </a:graphic>
      </p:graphicFrame>
      <p:sp>
        <p:nvSpPr>
          <p:cNvPr id="4" name="Text Placeholder 3">
            <a:extLst>
              <a:ext uri="{FF2B5EF4-FFF2-40B4-BE49-F238E27FC236}">
                <a16:creationId xmlns:a16="http://schemas.microsoft.com/office/drawing/2014/main" id="{22CF78D4-C3BC-4A47-B883-B2F529691A22}"/>
              </a:ext>
            </a:extLst>
          </p:cNvPr>
          <p:cNvSpPr>
            <a:spLocks noGrp="1"/>
          </p:cNvSpPr>
          <p:nvPr>
            <p:ph type="body" sz="quarter" idx="14"/>
          </p:nvPr>
        </p:nvSpPr>
        <p:spPr/>
        <p:txBody>
          <a:bodyPr/>
          <a:lstStyle/>
          <a:p>
            <a:r>
              <a:rPr lang="en-US"/>
              <a:t>06/07/2020 - 06/13/2020</a:t>
            </a:r>
          </a:p>
        </p:txBody>
      </p:sp>
    </p:spTree>
    <p:extLst>
      <p:ext uri="{BB962C8B-B14F-4D97-AF65-F5344CB8AC3E}">
        <p14:creationId xmlns:p14="http://schemas.microsoft.com/office/powerpoint/2010/main" val="26021363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E186DB-FF45-4619-AD52-8B937D0DB3EB}"/>
              </a:ext>
            </a:extLst>
          </p:cNvPr>
          <p:cNvSpPr>
            <a:spLocks noGrp="1"/>
          </p:cNvSpPr>
          <p:nvPr>
            <p:ph type="title"/>
          </p:nvPr>
        </p:nvSpPr>
        <p:spPr/>
        <p:txBody>
          <a:bodyPr/>
          <a:lstStyle/>
          <a:p>
            <a:r>
              <a:rPr lang="en-US"/>
              <a:t>Facebook Own Posts Table | Alcaldías Facebook - 9 of 14</a:t>
            </a:r>
          </a:p>
        </p:txBody>
      </p:sp>
      <p:graphicFrame>
        <p:nvGraphicFramePr>
          <p:cNvPr id="5" name="Table Placeholder 4">
            <a:extLst>
              <a:ext uri="{FF2B5EF4-FFF2-40B4-BE49-F238E27FC236}">
                <a16:creationId xmlns:a16="http://schemas.microsoft.com/office/drawing/2014/main" id="{B92CA5F1-FF63-46B3-8A44-DA8573CD1168}"/>
              </a:ext>
            </a:extLst>
          </p:cNvPr>
          <p:cNvGraphicFramePr>
            <a:graphicFrameLocks noGrp="1"/>
          </p:cNvGraphicFramePr>
          <p:nvPr>
            <p:ph type="tbl" sz="quarter" idx="13"/>
            <p:extLst>
              <p:ext uri="{D42A27DB-BD31-4B8C-83A1-F6EECF244321}">
                <p14:modId xmlns:p14="http://schemas.microsoft.com/office/powerpoint/2010/main" val="12033894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598553948"/>
                    </a:ext>
                  </a:extLst>
                </a:gridCol>
                <a:gridCol w="740664">
                  <a:extLst>
                    <a:ext uri="{9D8B030D-6E8A-4147-A177-3AD203B41FA5}">
                      <a16:colId xmlns:a16="http://schemas.microsoft.com/office/drawing/2014/main" val="172840081"/>
                    </a:ext>
                  </a:extLst>
                </a:gridCol>
                <a:gridCol w="740664">
                  <a:extLst>
                    <a:ext uri="{9D8B030D-6E8A-4147-A177-3AD203B41FA5}">
                      <a16:colId xmlns:a16="http://schemas.microsoft.com/office/drawing/2014/main" val="2631972253"/>
                    </a:ext>
                  </a:extLst>
                </a:gridCol>
                <a:gridCol w="740664">
                  <a:extLst>
                    <a:ext uri="{9D8B030D-6E8A-4147-A177-3AD203B41FA5}">
                      <a16:colId xmlns:a16="http://schemas.microsoft.com/office/drawing/2014/main" val="353352755"/>
                    </a:ext>
                  </a:extLst>
                </a:gridCol>
                <a:gridCol w="740664">
                  <a:extLst>
                    <a:ext uri="{9D8B030D-6E8A-4147-A177-3AD203B41FA5}">
                      <a16:colId xmlns:a16="http://schemas.microsoft.com/office/drawing/2014/main" val="1794464499"/>
                    </a:ext>
                  </a:extLst>
                </a:gridCol>
                <a:gridCol w="740664">
                  <a:extLst>
                    <a:ext uri="{9D8B030D-6E8A-4147-A177-3AD203B41FA5}">
                      <a16:colId xmlns:a16="http://schemas.microsoft.com/office/drawing/2014/main" val="3498160681"/>
                    </a:ext>
                  </a:extLst>
                </a:gridCol>
                <a:gridCol w="740664">
                  <a:extLst>
                    <a:ext uri="{9D8B030D-6E8A-4147-A177-3AD203B41FA5}">
                      <a16:colId xmlns:a16="http://schemas.microsoft.com/office/drawing/2014/main" val="1900777189"/>
                    </a:ext>
                  </a:extLst>
                </a:gridCol>
                <a:gridCol w="740664">
                  <a:extLst>
                    <a:ext uri="{9D8B030D-6E8A-4147-A177-3AD203B41FA5}">
                      <a16:colId xmlns:a16="http://schemas.microsoft.com/office/drawing/2014/main" val="23183597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208439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Alcaldía Mayor de Bogotá - 2020-06-13 19:58:01</a:t>
                      </a:r>
                      <a:r>
                        <a:rPr kumimoji="0" lang="es-ES" sz="1000" b="0" i="0" u="none" strike="noStrike" kern="1200" cap="none" spc="0" normalizeH="0" baseline="0" noProof="0">
                          <a:ln>
                            <a:noFill/>
                          </a:ln>
                          <a:solidFill>
                            <a:prstClr val="black"/>
                          </a:solidFill>
                          <a:effectLst/>
                          <a:uLnTx/>
                          <a:uFillTx/>
                          <a:latin typeface="+mn-lt"/>
                          <a:ea typeface="+mn-ea"/>
                          <a:cs typeface="+mn-cs"/>
                        </a:rPr>
                        <a:t>
 En medio de la pandemia por la covid-19, Bogotá no para. No solo se aprobó el Plan de Desarrollo 2020-2024: ‘Un nuevo contrato social y ambiental para el siglo XXI’, sino que, al mismo tiempo, se lucha contra una enfermedad a la vez que se trabaja en reactivar la economía. La alcaldesa Claudia López, habló de todos estos temas con El Tiempo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3745089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Alcaldía Mayor de Bogotá - 2020-06-12 02:12:00</a:t>
                      </a:r>
                      <a:r>
                        <a:rPr kumimoji="0" lang="es-ES" sz="1000" b="0" i="0" u="none" strike="noStrike" kern="1200" cap="none" spc="0" normalizeH="0" baseline="0" noProof="0">
                          <a:ln>
                            <a:noFill/>
                          </a:ln>
                          <a:solidFill>
                            <a:prstClr val="black"/>
                          </a:solidFill>
                          <a:effectLst/>
                          <a:uLnTx/>
                          <a:uFillTx/>
                          <a:latin typeface="+mn-lt"/>
                          <a:ea typeface="+mn-ea"/>
                          <a:cs typeface="+mn-cs"/>
                        </a:rPr>
                        <a:t>
 Lo que elegimos en las urnas ya es una realidad, tenemos Nuevo Contrato Social y Ambiental para la Bogotá del Siglo XXI y el Comité de Garantía y Transparencia para su ejecución. 
Este es #ElPlanQueNosReactiva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277635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Alcaldía Mayor de Bogotá - 2020-06-11 02:42:34</a:t>
                      </a:r>
                      <a:r>
                        <a:rPr kumimoji="0" lang="es-ES" sz="1000" b="0" i="0" u="none" strike="noStrike" kern="1200" cap="none" spc="0" normalizeH="0" baseline="0" noProof="0">
                          <a:ln>
                            <a:noFill/>
                          </a:ln>
                          <a:solidFill>
                            <a:prstClr val="black"/>
                          </a:solidFill>
                          <a:effectLst/>
                          <a:uLnTx/>
                          <a:uFillTx/>
                          <a:latin typeface="+mn-lt"/>
                          <a:ea typeface="+mn-ea"/>
                          <a:cs typeface="+mn-cs"/>
                        </a:rPr>
                        <a:t>
 ¡Las entregas de ayudas no paran! Hoy hicimos entrega de 3543 mercados y kits de aseo en la localidad de Kennedy en los barrios 
El Amparo, Concordia, San Carlos y Amparo Cañizares. 
En Bogotá velamos por el bienestar y cuidado de los ciudadanos #BogotáSolidariaAvanza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89810645"/>
                  </a:ext>
                </a:extLst>
              </a:tr>
            </a:tbl>
          </a:graphicData>
        </a:graphic>
      </p:graphicFrame>
      <p:sp>
        <p:nvSpPr>
          <p:cNvPr id="4" name="Text Placeholder 3">
            <a:extLst>
              <a:ext uri="{FF2B5EF4-FFF2-40B4-BE49-F238E27FC236}">
                <a16:creationId xmlns:a16="http://schemas.microsoft.com/office/drawing/2014/main" id="{42BC92AF-03B2-4CBA-962B-2BE529FDB30A}"/>
              </a:ext>
            </a:extLst>
          </p:cNvPr>
          <p:cNvSpPr>
            <a:spLocks noGrp="1"/>
          </p:cNvSpPr>
          <p:nvPr>
            <p:ph type="body" sz="quarter" idx="14"/>
          </p:nvPr>
        </p:nvSpPr>
        <p:spPr/>
        <p:txBody>
          <a:bodyPr/>
          <a:lstStyle/>
          <a:p>
            <a:r>
              <a:rPr lang="en-US"/>
              <a:t>06/07/2020 - 06/13/2020</a:t>
            </a:r>
          </a:p>
        </p:txBody>
      </p:sp>
    </p:spTree>
    <p:extLst>
      <p:ext uri="{BB962C8B-B14F-4D97-AF65-F5344CB8AC3E}">
        <p14:creationId xmlns:p14="http://schemas.microsoft.com/office/powerpoint/2010/main" val="8683068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D3E31C-011F-4A9B-A63C-4AE70EAB6D1F}"/>
              </a:ext>
            </a:extLst>
          </p:cNvPr>
          <p:cNvSpPr>
            <a:spLocks noGrp="1"/>
          </p:cNvSpPr>
          <p:nvPr>
            <p:ph type="title"/>
          </p:nvPr>
        </p:nvSpPr>
        <p:spPr/>
        <p:txBody>
          <a:bodyPr/>
          <a:lstStyle/>
          <a:p>
            <a:r>
              <a:rPr lang="en-US"/>
              <a:t>Facebook Own Posts Table | Alcaldías Facebook - 10 of 14</a:t>
            </a:r>
          </a:p>
        </p:txBody>
      </p:sp>
      <p:graphicFrame>
        <p:nvGraphicFramePr>
          <p:cNvPr id="5" name="Table Placeholder 4">
            <a:extLst>
              <a:ext uri="{FF2B5EF4-FFF2-40B4-BE49-F238E27FC236}">
                <a16:creationId xmlns:a16="http://schemas.microsoft.com/office/drawing/2014/main" id="{1E2B2F30-7A90-4D00-8E83-FB54B5F7DCC2}"/>
              </a:ext>
            </a:extLst>
          </p:cNvPr>
          <p:cNvGraphicFramePr>
            <a:graphicFrameLocks noGrp="1"/>
          </p:cNvGraphicFramePr>
          <p:nvPr>
            <p:ph type="tbl" sz="quarter" idx="13"/>
            <p:extLst>
              <p:ext uri="{D42A27DB-BD31-4B8C-83A1-F6EECF244321}">
                <p14:modId xmlns:p14="http://schemas.microsoft.com/office/powerpoint/2010/main" val="33064650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44753498"/>
                    </a:ext>
                  </a:extLst>
                </a:gridCol>
                <a:gridCol w="740664">
                  <a:extLst>
                    <a:ext uri="{9D8B030D-6E8A-4147-A177-3AD203B41FA5}">
                      <a16:colId xmlns:a16="http://schemas.microsoft.com/office/drawing/2014/main" val="317462108"/>
                    </a:ext>
                  </a:extLst>
                </a:gridCol>
                <a:gridCol w="740664">
                  <a:extLst>
                    <a:ext uri="{9D8B030D-6E8A-4147-A177-3AD203B41FA5}">
                      <a16:colId xmlns:a16="http://schemas.microsoft.com/office/drawing/2014/main" val="3113123640"/>
                    </a:ext>
                  </a:extLst>
                </a:gridCol>
                <a:gridCol w="740664">
                  <a:extLst>
                    <a:ext uri="{9D8B030D-6E8A-4147-A177-3AD203B41FA5}">
                      <a16:colId xmlns:a16="http://schemas.microsoft.com/office/drawing/2014/main" val="1796862182"/>
                    </a:ext>
                  </a:extLst>
                </a:gridCol>
                <a:gridCol w="740664">
                  <a:extLst>
                    <a:ext uri="{9D8B030D-6E8A-4147-A177-3AD203B41FA5}">
                      <a16:colId xmlns:a16="http://schemas.microsoft.com/office/drawing/2014/main" val="1973296856"/>
                    </a:ext>
                  </a:extLst>
                </a:gridCol>
                <a:gridCol w="740664">
                  <a:extLst>
                    <a:ext uri="{9D8B030D-6E8A-4147-A177-3AD203B41FA5}">
                      <a16:colId xmlns:a16="http://schemas.microsoft.com/office/drawing/2014/main" val="3633899713"/>
                    </a:ext>
                  </a:extLst>
                </a:gridCol>
                <a:gridCol w="740664">
                  <a:extLst>
                    <a:ext uri="{9D8B030D-6E8A-4147-A177-3AD203B41FA5}">
                      <a16:colId xmlns:a16="http://schemas.microsoft.com/office/drawing/2014/main" val="1059886604"/>
                    </a:ext>
                  </a:extLst>
                </a:gridCol>
                <a:gridCol w="740664">
                  <a:extLst>
                    <a:ext uri="{9D8B030D-6E8A-4147-A177-3AD203B41FA5}">
                      <a16:colId xmlns:a16="http://schemas.microsoft.com/office/drawing/2014/main" val="18944996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584747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Alcaldía de Cali - 2020-06-12 00:15:19</a:t>
                      </a:r>
                      <a:r>
                        <a:rPr kumimoji="0" lang="en-US" sz="1000" b="0" i="0" u="none" strike="noStrike" kern="1200" cap="none" spc="0" normalizeH="0" baseline="0" noProof="0">
                          <a:ln>
                            <a:noFill/>
                          </a:ln>
                          <a:solidFill>
                            <a:prstClr val="black"/>
                          </a:solidFill>
                          <a:effectLst/>
                          <a:uLnTx/>
                          <a:uFillTx/>
                          <a:latin typeface="+mn-lt"/>
                          <a:ea typeface="+mn-ea"/>
                          <a:cs typeface="+mn-cs"/>
                        </a:rPr>
                        <a:t>
 ¡Lleno de vida y color! ☀️🌈
Así transcurrió el primer día 📌 de la reapertura de la galería 'Santa Elena' 🍉🧅🥬🍍🥩.
#GuardianesDeVida 👨‍👩‍👧‍👦
#CaliUnidaPorLaVida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24537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Alcaldía Mayor de Bogotá - 2020-06-11 01:30:01</a:t>
                      </a:r>
                      <a:r>
                        <a:rPr kumimoji="0" lang="es-ES" sz="1000" b="0" i="0" u="none" strike="noStrike" kern="1200" cap="none" spc="0" normalizeH="0" baseline="0" noProof="0">
                          <a:ln>
                            <a:noFill/>
                          </a:ln>
                          <a:solidFill>
                            <a:prstClr val="black"/>
                          </a:solidFill>
                          <a:effectLst/>
                          <a:uLnTx/>
                          <a:uFillTx/>
                          <a:latin typeface="+mn-lt"/>
                          <a:ea typeface="+mn-ea"/>
                          <a:cs typeface="+mn-cs"/>
                        </a:rPr>
                        <a:t>
 Desde La Secretaría de Educación de Bogotá continuamos con la entrega de los bonos y canastas alimentarias,garantizando la alimentación escolar a los estudiantes de colegios públicos en junio.🍎🍊🥪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53221653"/>
                  </a:ext>
                </a:extLst>
              </a:tr>
            </a:tbl>
          </a:graphicData>
        </a:graphic>
      </p:graphicFrame>
      <p:sp>
        <p:nvSpPr>
          <p:cNvPr id="4" name="Text Placeholder 3">
            <a:extLst>
              <a:ext uri="{FF2B5EF4-FFF2-40B4-BE49-F238E27FC236}">
                <a16:creationId xmlns:a16="http://schemas.microsoft.com/office/drawing/2014/main" id="{7D052957-329B-4381-804D-56D7C82A101D}"/>
              </a:ext>
            </a:extLst>
          </p:cNvPr>
          <p:cNvSpPr>
            <a:spLocks noGrp="1"/>
          </p:cNvSpPr>
          <p:nvPr>
            <p:ph type="body" sz="quarter" idx="14"/>
          </p:nvPr>
        </p:nvSpPr>
        <p:spPr/>
        <p:txBody>
          <a:bodyPr/>
          <a:lstStyle/>
          <a:p>
            <a:r>
              <a:rPr lang="en-US"/>
              <a:t>06/07/2020 - 06/13/2020</a:t>
            </a:r>
          </a:p>
        </p:txBody>
      </p:sp>
    </p:spTree>
    <p:extLst>
      <p:ext uri="{BB962C8B-B14F-4D97-AF65-F5344CB8AC3E}">
        <p14:creationId xmlns:p14="http://schemas.microsoft.com/office/powerpoint/2010/main" val="725899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9C1E86-1083-4A83-9204-244ECB735AB6}"/>
              </a:ext>
            </a:extLst>
          </p:cNvPr>
          <p:cNvSpPr>
            <a:spLocks noGrp="1"/>
          </p:cNvSpPr>
          <p:nvPr>
            <p:ph type="title"/>
          </p:nvPr>
        </p:nvSpPr>
        <p:spPr/>
        <p:txBody>
          <a:bodyPr/>
          <a:lstStyle/>
          <a:p>
            <a:r>
              <a:rPr lang="en-US"/>
              <a:t>Facebook Own Posts Table | Alcaldías Facebook - 11 of 14</a:t>
            </a:r>
          </a:p>
        </p:txBody>
      </p:sp>
      <p:graphicFrame>
        <p:nvGraphicFramePr>
          <p:cNvPr id="5" name="Table Placeholder 4">
            <a:extLst>
              <a:ext uri="{FF2B5EF4-FFF2-40B4-BE49-F238E27FC236}">
                <a16:creationId xmlns:a16="http://schemas.microsoft.com/office/drawing/2014/main" id="{35428F94-7E27-4176-B5B8-3CEC0BF80F84}"/>
              </a:ext>
            </a:extLst>
          </p:cNvPr>
          <p:cNvGraphicFramePr>
            <a:graphicFrameLocks noGrp="1"/>
          </p:cNvGraphicFramePr>
          <p:nvPr>
            <p:ph type="tbl" sz="quarter" idx="13"/>
            <p:extLst>
              <p:ext uri="{D42A27DB-BD31-4B8C-83A1-F6EECF244321}">
                <p14:modId xmlns:p14="http://schemas.microsoft.com/office/powerpoint/2010/main" val="41778778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4140218670"/>
                    </a:ext>
                  </a:extLst>
                </a:gridCol>
                <a:gridCol w="740664">
                  <a:extLst>
                    <a:ext uri="{9D8B030D-6E8A-4147-A177-3AD203B41FA5}">
                      <a16:colId xmlns:a16="http://schemas.microsoft.com/office/drawing/2014/main" val="1215958419"/>
                    </a:ext>
                  </a:extLst>
                </a:gridCol>
                <a:gridCol w="740664">
                  <a:extLst>
                    <a:ext uri="{9D8B030D-6E8A-4147-A177-3AD203B41FA5}">
                      <a16:colId xmlns:a16="http://schemas.microsoft.com/office/drawing/2014/main" val="807838688"/>
                    </a:ext>
                  </a:extLst>
                </a:gridCol>
                <a:gridCol w="740664">
                  <a:extLst>
                    <a:ext uri="{9D8B030D-6E8A-4147-A177-3AD203B41FA5}">
                      <a16:colId xmlns:a16="http://schemas.microsoft.com/office/drawing/2014/main" val="3389815941"/>
                    </a:ext>
                  </a:extLst>
                </a:gridCol>
                <a:gridCol w="740664">
                  <a:extLst>
                    <a:ext uri="{9D8B030D-6E8A-4147-A177-3AD203B41FA5}">
                      <a16:colId xmlns:a16="http://schemas.microsoft.com/office/drawing/2014/main" val="2944063143"/>
                    </a:ext>
                  </a:extLst>
                </a:gridCol>
                <a:gridCol w="740664">
                  <a:extLst>
                    <a:ext uri="{9D8B030D-6E8A-4147-A177-3AD203B41FA5}">
                      <a16:colId xmlns:a16="http://schemas.microsoft.com/office/drawing/2014/main" val="1796270117"/>
                    </a:ext>
                  </a:extLst>
                </a:gridCol>
                <a:gridCol w="740664">
                  <a:extLst>
                    <a:ext uri="{9D8B030D-6E8A-4147-A177-3AD203B41FA5}">
                      <a16:colId xmlns:a16="http://schemas.microsoft.com/office/drawing/2014/main" val="2760534365"/>
                    </a:ext>
                  </a:extLst>
                </a:gridCol>
                <a:gridCol w="740664">
                  <a:extLst>
                    <a:ext uri="{9D8B030D-6E8A-4147-A177-3AD203B41FA5}">
                      <a16:colId xmlns:a16="http://schemas.microsoft.com/office/drawing/2014/main" val="40039395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787305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Alcaldía de Cali - 2020-06-07 03:06:03</a:t>
                      </a:r>
                      <a:r>
                        <a:rPr kumimoji="0" lang="es-ES" sz="1000" b="0" i="0" u="none" strike="noStrike" kern="1200" cap="none" spc="0" normalizeH="0" baseline="0" noProof="0">
                          <a:ln>
                            <a:noFill/>
                          </a:ln>
                          <a:solidFill>
                            <a:prstClr val="black"/>
                          </a:solidFill>
                          <a:effectLst/>
                          <a:uLnTx/>
                          <a:uFillTx/>
                          <a:latin typeface="+mn-lt"/>
                          <a:ea typeface="+mn-ea"/>
                          <a:cs typeface="+mn-cs"/>
                        </a:rPr>
                        <a:t>
 ¡8⃣ manzanas 🍎 y 9⃣ días! 
Espacio y tiempo🕘 que utilizaremos para cambiar la cara de nuestra Santa Elena.
La grandeza de la amada Cali 💙❤️💚 es convertir el cierre de la galería en una oportunidad para transformarla😍
Mira cómo va el proceso 👀👇🏼
#GuardianesSomosTodos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88389259"/>
                  </a:ext>
                </a:extLst>
              </a:tr>
            </a:tbl>
          </a:graphicData>
        </a:graphic>
      </p:graphicFrame>
      <p:sp>
        <p:nvSpPr>
          <p:cNvPr id="4" name="Text Placeholder 3">
            <a:extLst>
              <a:ext uri="{FF2B5EF4-FFF2-40B4-BE49-F238E27FC236}">
                <a16:creationId xmlns:a16="http://schemas.microsoft.com/office/drawing/2014/main" id="{ADF0C299-747E-4F27-86EB-7A289334006C}"/>
              </a:ext>
            </a:extLst>
          </p:cNvPr>
          <p:cNvSpPr>
            <a:spLocks noGrp="1"/>
          </p:cNvSpPr>
          <p:nvPr>
            <p:ph type="body" sz="quarter" idx="14"/>
          </p:nvPr>
        </p:nvSpPr>
        <p:spPr/>
        <p:txBody>
          <a:bodyPr/>
          <a:lstStyle/>
          <a:p>
            <a:r>
              <a:rPr lang="en-US"/>
              <a:t>06/07/2020 - 06/13/2020</a:t>
            </a:r>
          </a:p>
        </p:txBody>
      </p:sp>
    </p:spTree>
    <p:extLst>
      <p:ext uri="{BB962C8B-B14F-4D97-AF65-F5344CB8AC3E}">
        <p14:creationId xmlns:p14="http://schemas.microsoft.com/office/powerpoint/2010/main" val="21653705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ABCB80-88BC-4892-86F5-23FBD55BF81A}"/>
              </a:ext>
            </a:extLst>
          </p:cNvPr>
          <p:cNvSpPr>
            <a:spLocks noGrp="1"/>
          </p:cNvSpPr>
          <p:nvPr>
            <p:ph type="title"/>
          </p:nvPr>
        </p:nvSpPr>
        <p:spPr/>
        <p:txBody>
          <a:bodyPr/>
          <a:lstStyle/>
          <a:p>
            <a:r>
              <a:rPr lang="en-US"/>
              <a:t>Facebook Own Posts Table | Alcaldías Facebook - 12 of 14</a:t>
            </a:r>
          </a:p>
        </p:txBody>
      </p:sp>
      <p:graphicFrame>
        <p:nvGraphicFramePr>
          <p:cNvPr id="5" name="Table Placeholder 4">
            <a:extLst>
              <a:ext uri="{FF2B5EF4-FFF2-40B4-BE49-F238E27FC236}">
                <a16:creationId xmlns:a16="http://schemas.microsoft.com/office/drawing/2014/main" id="{146592D2-1FE2-48DB-9A29-D0C717FE8630}"/>
              </a:ext>
            </a:extLst>
          </p:cNvPr>
          <p:cNvGraphicFramePr>
            <a:graphicFrameLocks noGrp="1"/>
          </p:cNvGraphicFramePr>
          <p:nvPr>
            <p:ph type="tbl" sz="quarter" idx="13"/>
            <p:extLst>
              <p:ext uri="{D42A27DB-BD31-4B8C-83A1-F6EECF244321}">
                <p14:modId xmlns:p14="http://schemas.microsoft.com/office/powerpoint/2010/main" val="27772887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222042071"/>
                    </a:ext>
                  </a:extLst>
                </a:gridCol>
                <a:gridCol w="740664">
                  <a:extLst>
                    <a:ext uri="{9D8B030D-6E8A-4147-A177-3AD203B41FA5}">
                      <a16:colId xmlns:a16="http://schemas.microsoft.com/office/drawing/2014/main" val="188420950"/>
                    </a:ext>
                  </a:extLst>
                </a:gridCol>
                <a:gridCol w="740664">
                  <a:extLst>
                    <a:ext uri="{9D8B030D-6E8A-4147-A177-3AD203B41FA5}">
                      <a16:colId xmlns:a16="http://schemas.microsoft.com/office/drawing/2014/main" val="1883107995"/>
                    </a:ext>
                  </a:extLst>
                </a:gridCol>
                <a:gridCol w="740664">
                  <a:extLst>
                    <a:ext uri="{9D8B030D-6E8A-4147-A177-3AD203B41FA5}">
                      <a16:colId xmlns:a16="http://schemas.microsoft.com/office/drawing/2014/main" val="2460537636"/>
                    </a:ext>
                  </a:extLst>
                </a:gridCol>
                <a:gridCol w="740664">
                  <a:extLst>
                    <a:ext uri="{9D8B030D-6E8A-4147-A177-3AD203B41FA5}">
                      <a16:colId xmlns:a16="http://schemas.microsoft.com/office/drawing/2014/main" val="310119238"/>
                    </a:ext>
                  </a:extLst>
                </a:gridCol>
                <a:gridCol w="740664">
                  <a:extLst>
                    <a:ext uri="{9D8B030D-6E8A-4147-A177-3AD203B41FA5}">
                      <a16:colId xmlns:a16="http://schemas.microsoft.com/office/drawing/2014/main" val="3061178613"/>
                    </a:ext>
                  </a:extLst>
                </a:gridCol>
                <a:gridCol w="740664">
                  <a:extLst>
                    <a:ext uri="{9D8B030D-6E8A-4147-A177-3AD203B41FA5}">
                      <a16:colId xmlns:a16="http://schemas.microsoft.com/office/drawing/2014/main" val="3739383765"/>
                    </a:ext>
                  </a:extLst>
                </a:gridCol>
                <a:gridCol w="740664">
                  <a:extLst>
                    <a:ext uri="{9D8B030D-6E8A-4147-A177-3AD203B41FA5}">
                      <a16:colId xmlns:a16="http://schemas.microsoft.com/office/drawing/2014/main" val="19692930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982313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Alcaldía de Medellín - 2020-06-07 18:33:12</a:t>
                      </a:r>
                      <a:r>
                        <a:rPr kumimoji="0" lang="es-ES" sz="1000" b="0" i="0" u="none" strike="noStrike" kern="1200" cap="none" spc="0" normalizeH="0" baseline="0" noProof="0">
                          <a:ln>
                            <a:noFill/>
                          </a:ln>
                          <a:solidFill>
                            <a:prstClr val="black"/>
                          </a:solidFill>
                          <a:effectLst/>
                          <a:uLnTx/>
                          <a:uFillTx/>
                          <a:latin typeface="+mn-lt"/>
                          <a:ea typeface="+mn-ea"/>
                          <a:cs typeface="+mn-cs"/>
                        </a:rPr>
                        <a:t>
 #GraciasCampesinos |
El 70% del suelo de Medellín es rural, por eso hoy queremos homenajear y agradecer a los campesinos por la labor que con tanto amor han desempeñado durante todas sus vidas para que en los hogares de nuestra ciudad haya un plato de comida. 
#MedellínFuturo
Gracias por la tenacidad y el esfuerzo. En la #MedellínFuturo reconocemos esta labor y por eso vamos a fortalecer la estrategia Distrito Rural Campesino con la que lograremos mejorar la calidad vida de cerca de 50.000 campesinos que viven en la ruralidad de nuestro territorio.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32107343"/>
                  </a:ext>
                </a:extLst>
              </a:tr>
            </a:tbl>
          </a:graphicData>
        </a:graphic>
      </p:graphicFrame>
      <p:sp>
        <p:nvSpPr>
          <p:cNvPr id="4" name="Text Placeholder 3">
            <a:extLst>
              <a:ext uri="{FF2B5EF4-FFF2-40B4-BE49-F238E27FC236}">
                <a16:creationId xmlns:a16="http://schemas.microsoft.com/office/drawing/2014/main" id="{ACE924F7-23F4-4074-BDBB-92B3D61E1343}"/>
              </a:ext>
            </a:extLst>
          </p:cNvPr>
          <p:cNvSpPr>
            <a:spLocks noGrp="1"/>
          </p:cNvSpPr>
          <p:nvPr>
            <p:ph type="body" sz="quarter" idx="14"/>
          </p:nvPr>
        </p:nvSpPr>
        <p:spPr/>
        <p:txBody>
          <a:bodyPr/>
          <a:lstStyle/>
          <a:p>
            <a:r>
              <a:rPr lang="en-US"/>
              <a:t>06/07/2020 - 06/13/2020</a:t>
            </a:r>
          </a:p>
        </p:txBody>
      </p:sp>
    </p:spTree>
    <p:extLst>
      <p:ext uri="{BB962C8B-B14F-4D97-AF65-F5344CB8AC3E}">
        <p14:creationId xmlns:p14="http://schemas.microsoft.com/office/powerpoint/2010/main" val="10061835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8A46D1-4C06-483D-8EFE-AE34215A6B95}"/>
              </a:ext>
            </a:extLst>
          </p:cNvPr>
          <p:cNvSpPr>
            <a:spLocks noGrp="1"/>
          </p:cNvSpPr>
          <p:nvPr>
            <p:ph type="title"/>
          </p:nvPr>
        </p:nvSpPr>
        <p:spPr/>
        <p:txBody>
          <a:bodyPr/>
          <a:lstStyle/>
          <a:p>
            <a:r>
              <a:rPr lang="en-US"/>
              <a:t>Facebook Own Posts Table | Alcaldías Facebook - 13 of 14</a:t>
            </a:r>
          </a:p>
        </p:txBody>
      </p:sp>
      <p:graphicFrame>
        <p:nvGraphicFramePr>
          <p:cNvPr id="5" name="Table Placeholder 4">
            <a:extLst>
              <a:ext uri="{FF2B5EF4-FFF2-40B4-BE49-F238E27FC236}">
                <a16:creationId xmlns:a16="http://schemas.microsoft.com/office/drawing/2014/main" id="{F1EC4CBE-467D-4B1A-BEE9-E6FD1C829D1B}"/>
              </a:ext>
            </a:extLst>
          </p:cNvPr>
          <p:cNvGraphicFramePr>
            <a:graphicFrameLocks noGrp="1"/>
          </p:cNvGraphicFramePr>
          <p:nvPr>
            <p:ph type="tbl" sz="quarter" idx="13"/>
            <p:extLst>
              <p:ext uri="{D42A27DB-BD31-4B8C-83A1-F6EECF244321}">
                <p14:modId xmlns:p14="http://schemas.microsoft.com/office/powerpoint/2010/main" val="23144031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209823921"/>
                    </a:ext>
                  </a:extLst>
                </a:gridCol>
                <a:gridCol w="740664">
                  <a:extLst>
                    <a:ext uri="{9D8B030D-6E8A-4147-A177-3AD203B41FA5}">
                      <a16:colId xmlns:a16="http://schemas.microsoft.com/office/drawing/2014/main" val="221485443"/>
                    </a:ext>
                  </a:extLst>
                </a:gridCol>
                <a:gridCol w="740664">
                  <a:extLst>
                    <a:ext uri="{9D8B030D-6E8A-4147-A177-3AD203B41FA5}">
                      <a16:colId xmlns:a16="http://schemas.microsoft.com/office/drawing/2014/main" val="1512364867"/>
                    </a:ext>
                  </a:extLst>
                </a:gridCol>
                <a:gridCol w="740664">
                  <a:extLst>
                    <a:ext uri="{9D8B030D-6E8A-4147-A177-3AD203B41FA5}">
                      <a16:colId xmlns:a16="http://schemas.microsoft.com/office/drawing/2014/main" val="3665438674"/>
                    </a:ext>
                  </a:extLst>
                </a:gridCol>
                <a:gridCol w="740664">
                  <a:extLst>
                    <a:ext uri="{9D8B030D-6E8A-4147-A177-3AD203B41FA5}">
                      <a16:colId xmlns:a16="http://schemas.microsoft.com/office/drawing/2014/main" val="2575401203"/>
                    </a:ext>
                  </a:extLst>
                </a:gridCol>
                <a:gridCol w="740664">
                  <a:extLst>
                    <a:ext uri="{9D8B030D-6E8A-4147-A177-3AD203B41FA5}">
                      <a16:colId xmlns:a16="http://schemas.microsoft.com/office/drawing/2014/main" val="2301778898"/>
                    </a:ext>
                  </a:extLst>
                </a:gridCol>
                <a:gridCol w="740664">
                  <a:extLst>
                    <a:ext uri="{9D8B030D-6E8A-4147-A177-3AD203B41FA5}">
                      <a16:colId xmlns:a16="http://schemas.microsoft.com/office/drawing/2014/main" val="131389258"/>
                    </a:ext>
                  </a:extLst>
                </a:gridCol>
                <a:gridCol w="740664">
                  <a:extLst>
                    <a:ext uri="{9D8B030D-6E8A-4147-A177-3AD203B41FA5}">
                      <a16:colId xmlns:a16="http://schemas.microsoft.com/office/drawing/2014/main" val="40702636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474539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Alcaldía Mayor de Bogotá - 2020-06-07 00:27:18</a:t>
                      </a:r>
                      <a:r>
                        <a:rPr kumimoji="0" lang="es-ES" sz="1000" b="0" i="0" u="none" strike="noStrike" kern="1200" cap="none" spc="0" normalizeH="0" baseline="0" noProof="0">
                          <a:ln>
                            <a:noFill/>
                          </a:ln>
                          <a:solidFill>
                            <a:prstClr val="black"/>
                          </a:solidFill>
                          <a:effectLst/>
                          <a:uLnTx/>
                          <a:uFillTx/>
                          <a:latin typeface="+mn-lt"/>
                          <a:ea typeface="+mn-ea"/>
                          <a:cs typeface="+mn-cs"/>
                        </a:rPr>
                        <a:t>
 ¡Reapertura de centros comerciales! 🛒 Esta semana vamos hacer plan piloto con los centros comerciales y sus locales (Los que están autorizados en su actividad económica), y a partir del 15 de junio decidiremos cuáles abren y en qué condiciones. 
¡Pilas! El ingreso a estos deberá ser para que los ciudadanos hagan trámites o compras estrictamente necesarias, no para que pasen toda la tarde allí. ¡No bajemos la guardia! #AprendiendoACuidarnos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907940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Alcaldía de Cali - 2020-06-10 17:20:55</a:t>
                      </a:r>
                      <a:r>
                        <a:rPr kumimoji="0" lang="es-ES" sz="1000" b="0" i="0" u="none" strike="noStrike" kern="1200" cap="none" spc="0" normalizeH="0" baseline="0" noProof="0">
                          <a:ln>
                            <a:noFill/>
                          </a:ln>
                          <a:solidFill>
                            <a:prstClr val="black"/>
                          </a:solidFill>
                          <a:effectLst/>
                          <a:uLnTx/>
                          <a:uFillTx/>
                          <a:latin typeface="+mn-lt"/>
                          <a:ea typeface="+mn-ea"/>
                          <a:cs typeface="+mn-cs"/>
                        </a:rPr>
                        <a:t>
 “El río Pance le pertenece a toda la Caleñidad. No vamos a dejar invadir las riberas del río, es un ecosistema colectivo, debemos protegerlo y preservarlo” Jorge Ivan Ospina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90793828"/>
                  </a:ext>
                </a:extLst>
              </a:tr>
            </a:tbl>
          </a:graphicData>
        </a:graphic>
      </p:graphicFrame>
      <p:sp>
        <p:nvSpPr>
          <p:cNvPr id="4" name="Text Placeholder 3">
            <a:extLst>
              <a:ext uri="{FF2B5EF4-FFF2-40B4-BE49-F238E27FC236}">
                <a16:creationId xmlns:a16="http://schemas.microsoft.com/office/drawing/2014/main" id="{CFE10780-F56B-4487-8231-C61D403AD22B}"/>
              </a:ext>
            </a:extLst>
          </p:cNvPr>
          <p:cNvSpPr>
            <a:spLocks noGrp="1"/>
          </p:cNvSpPr>
          <p:nvPr>
            <p:ph type="body" sz="quarter" idx="14"/>
          </p:nvPr>
        </p:nvSpPr>
        <p:spPr/>
        <p:txBody>
          <a:bodyPr/>
          <a:lstStyle/>
          <a:p>
            <a:r>
              <a:rPr lang="en-US"/>
              <a:t>06/07/2020 - 06/13/2020</a:t>
            </a:r>
          </a:p>
        </p:txBody>
      </p:sp>
    </p:spTree>
    <p:extLst>
      <p:ext uri="{BB962C8B-B14F-4D97-AF65-F5344CB8AC3E}">
        <p14:creationId xmlns:p14="http://schemas.microsoft.com/office/powerpoint/2010/main" val="24629834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5D76C3-F0E1-4518-95CB-5EDF517A9B34}"/>
              </a:ext>
            </a:extLst>
          </p:cNvPr>
          <p:cNvSpPr>
            <a:spLocks noGrp="1"/>
          </p:cNvSpPr>
          <p:nvPr>
            <p:ph type="title"/>
          </p:nvPr>
        </p:nvSpPr>
        <p:spPr/>
        <p:txBody>
          <a:bodyPr/>
          <a:lstStyle/>
          <a:p>
            <a:r>
              <a:rPr lang="en-US"/>
              <a:t>Facebook Own Posts Table | Alcaldías Facebook - 14 of 14</a:t>
            </a:r>
          </a:p>
        </p:txBody>
      </p:sp>
      <p:graphicFrame>
        <p:nvGraphicFramePr>
          <p:cNvPr id="5" name="Table Placeholder 4">
            <a:extLst>
              <a:ext uri="{FF2B5EF4-FFF2-40B4-BE49-F238E27FC236}">
                <a16:creationId xmlns:a16="http://schemas.microsoft.com/office/drawing/2014/main" id="{D08A40DB-AB13-419B-9E39-3BF139EEE081}"/>
              </a:ext>
            </a:extLst>
          </p:cNvPr>
          <p:cNvGraphicFramePr>
            <a:graphicFrameLocks noGrp="1"/>
          </p:cNvGraphicFramePr>
          <p:nvPr>
            <p:ph type="tbl" sz="quarter" idx="13"/>
            <p:extLst>
              <p:ext uri="{D42A27DB-BD31-4B8C-83A1-F6EECF244321}">
                <p14:modId xmlns:p14="http://schemas.microsoft.com/office/powerpoint/2010/main" val="16377635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441841599"/>
                    </a:ext>
                  </a:extLst>
                </a:gridCol>
                <a:gridCol w="740664">
                  <a:extLst>
                    <a:ext uri="{9D8B030D-6E8A-4147-A177-3AD203B41FA5}">
                      <a16:colId xmlns:a16="http://schemas.microsoft.com/office/drawing/2014/main" val="3898153097"/>
                    </a:ext>
                  </a:extLst>
                </a:gridCol>
                <a:gridCol w="740664">
                  <a:extLst>
                    <a:ext uri="{9D8B030D-6E8A-4147-A177-3AD203B41FA5}">
                      <a16:colId xmlns:a16="http://schemas.microsoft.com/office/drawing/2014/main" val="1350735677"/>
                    </a:ext>
                  </a:extLst>
                </a:gridCol>
                <a:gridCol w="740664">
                  <a:extLst>
                    <a:ext uri="{9D8B030D-6E8A-4147-A177-3AD203B41FA5}">
                      <a16:colId xmlns:a16="http://schemas.microsoft.com/office/drawing/2014/main" val="692071999"/>
                    </a:ext>
                  </a:extLst>
                </a:gridCol>
                <a:gridCol w="740664">
                  <a:extLst>
                    <a:ext uri="{9D8B030D-6E8A-4147-A177-3AD203B41FA5}">
                      <a16:colId xmlns:a16="http://schemas.microsoft.com/office/drawing/2014/main" val="2281305259"/>
                    </a:ext>
                  </a:extLst>
                </a:gridCol>
                <a:gridCol w="740664">
                  <a:extLst>
                    <a:ext uri="{9D8B030D-6E8A-4147-A177-3AD203B41FA5}">
                      <a16:colId xmlns:a16="http://schemas.microsoft.com/office/drawing/2014/main" val="568634929"/>
                    </a:ext>
                  </a:extLst>
                </a:gridCol>
                <a:gridCol w="740664">
                  <a:extLst>
                    <a:ext uri="{9D8B030D-6E8A-4147-A177-3AD203B41FA5}">
                      <a16:colId xmlns:a16="http://schemas.microsoft.com/office/drawing/2014/main" val="2349349943"/>
                    </a:ext>
                  </a:extLst>
                </a:gridCol>
                <a:gridCol w="740664">
                  <a:extLst>
                    <a:ext uri="{9D8B030D-6E8A-4147-A177-3AD203B41FA5}">
                      <a16:colId xmlns:a16="http://schemas.microsoft.com/office/drawing/2014/main" val="36321855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987465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Alcaldía Mayor de Bogotá - 2020-06-08 00:05:50</a:t>
                      </a:r>
                      <a:r>
                        <a:rPr kumimoji="0" lang="es-ES" sz="1000" b="0" i="0" u="none" strike="noStrike" kern="1200" cap="none" spc="0" normalizeH="0" baseline="0" noProof="0">
                          <a:ln>
                            <a:noFill/>
                          </a:ln>
                          <a:solidFill>
                            <a:prstClr val="black"/>
                          </a:solidFill>
                          <a:effectLst/>
                          <a:uLnTx/>
                          <a:uFillTx/>
                          <a:latin typeface="+mn-lt"/>
                          <a:ea typeface="+mn-ea"/>
                          <a:cs typeface="+mn-cs"/>
                        </a:rPr>
                        <a:t>
 🔔#BuenasNoticias
La Alcaldía de Bogotá y comerciantes de las diferentes bodegas en Corabastos llegaron a un acuerdo para controlar los contagios en la central mayorista y garantizar la seguridad alimentaria de la capital y la región.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200699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Alcaldía Distrital de Barranquilla - 2020-06-12 19:27:45</a:t>
                      </a:r>
                      <a:r>
                        <a:rPr kumimoji="0" lang="es-ES" sz="1000" b="0" i="0" u="none" strike="noStrike" kern="1200" cap="none" spc="0" normalizeH="0" baseline="0" noProof="0">
                          <a:ln>
                            <a:noFill/>
                          </a:ln>
                          <a:solidFill>
                            <a:prstClr val="black"/>
                          </a:solidFill>
                          <a:effectLst/>
                          <a:uLnTx/>
                          <a:uFillTx/>
                          <a:latin typeface="+mn-lt"/>
                          <a:ea typeface="+mn-ea"/>
                          <a:cs typeface="+mn-cs"/>
                        </a:rPr>
                        <a:t>
 ¡Atención! ⚠️‬
‪Esta es la programación del 'pico y cédula' que regirá en la ciudad a partir del martes 16 de junio. Mañana sábado 13 de junio tendrán permitida la circulación los dígitos 0 y 1 hasta las 2:00 p.m. Domingos y festivos no habrá 'pico y cédula' por ser toque de queda.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697988018"/>
                  </a:ext>
                </a:extLst>
              </a:tr>
            </a:tbl>
          </a:graphicData>
        </a:graphic>
      </p:graphicFrame>
      <p:sp>
        <p:nvSpPr>
          <p:cNvPr id="4" name="Text Placeholder 3">
            <a:extLst>
              <a:ext uri="{FF2B5EF4-FFF2-40B4-BE49-F238E27FC236}">
                <a16:creationId xmlns:a16="http://schemas.microsoft.com/office/drawing/2014/main" id="{D6D0E523-8B9D-4E27-A7F3-46A850EACD2D}"/>
              </a:ext>
            </a:extLst>
          </p:cNvPr>
          <p:cNvSpPr>
            <a:spLocks noGrp="1"/>
          </p:cNvSpPr>
          <p:nvPr>
            <p:ph type="body" sz="quarter" idx="14"/>
          </p:nvPr>
        </p:nvSpPr>
        <p:spPr/>
        <p:txBody>
          <a:bodyPr/>
          <a:lstStyle/>
          <a:p>
            <a:r>
              <a:rPr lang="en-US"/>
              <a:t>06/07/2020 - 06/13/2020</a:t>
            </a:r>
          </a:p>
        </p:txBody>
      </p:sp>
    </p:spTree>
    <p:extLst>
      <p:ext uri="{BB962C8B-B14F-4D97-AF65-F5344CB8AC3E}">
        <p14:creationId xmlns:p14="http://schemas.microsoft.com/office/powerpoint/2010/main" val="28947244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F733E5-432D-4245-9A72-56DD3B47E0D5}"/>
              </a:ext>
            </a:extLst>
          </p:cNvPr>
          <p:cNvSpPr>
            <a:spLocks noGrp="1"/>
          </p:cNvSpPr>
          <p:nvPr>
            <p:ph type="title"/>
          </p:nvPr>
        </p:nvSpPr>
        <p:spPr/>
        <p:txBody>
          <a:bodyPr/>
          <a:lstStyle/>
          <a:p>
            <a:r>
              <a:rPr lang="en-US"/>
              <a:t>Facebook Own Posts | Alcaldías Facebook</a:t>
            </a:r>
          </a:p>
        </p:txBody>
      </p:sp>
      <p:graphicFrame>
        <p:nvGraphicFramePr>
          <p:cNvPr id="6" name="Chart Placeholder 5">
            <a:extLst>
              <a:ext uri="{FF2B5EF4-FFF2-40B4-BE49-F238E27FC236}">
                <a16:creationId xmlns:a16="http://schemas.microsoft.com/office/drawing/2014/main" id="{759BBB91-7C49-4B74-853A-11B3CA41C25B}"/>
              </a:ext>
            </a:extLst>
          </p:cNvPr>
          <p:cNvGraphicFramePr>
            <a:graphicFrameLocks noGrp="1"/>
          </p:cNvGraphicFramePr>
          <p:nvPr>
            <p:ph type="chart" sz="quarter" idx="13"/>
            <p:extLst>
              <p:ext uri="{D42A27DB-BD31-4B8C-83A1-F6EECF244321}">
                <p14:modId xmlns:p14="http://schemas.microsoft.com/office/powerpoint/2010/main" val="11857713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4228EE3-3725-4F87-A762-A271C653C075}"/>
              </a:ext>
            </a:extLst>
          </p:cNvPr>
          <p:cNvSpPr>
            <a:spLocks noGrp="1"/>
          </p:cNvSpPr>
          <p:nvPr>
            <p:ph type="body" sz="quarter" idx="14"/>
          </p:nvPr>
        </p:nvSpPr>
        <p:spPr/>
        <p:txBody>
          <a:bodyPr/>
          <a:lstStyle/>
          <a:p>
            <a:r>
              <a:rPr lang="en-US"/>
              <a:t>06/07/2020 - 06/13/2020</a:t>
            </a:r>
          </a:p>
        </p:txBody>
      </p:sp>
      <p:sp>
        <p:nvSpPr>
          <p:cNvPr id="5" name="Footer Placeholder 4">
            <a:extLst>
              <a:ext uri="{FF2B5EF4-FFF2-40B4-BE49-F238E27FC236}">
                <a16:creationId xmlns:a16="http://schemas.microsoft.com/office/drawing/2014/main" id="{FFD1CF27-C736-4484-88DE-197088CF5D1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235409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025E30-EEAD-4FFB-A71F-3D1083204558}"/>
              </a:ext>
            </a:extLst>
          </p:cNvPr>
          <p:cNvSpPr>
            <a:spLocks noGrp="1"/>
          </p:cNvSpPr>
          <p:nvPr>
            <p:ph type="title"/>
          </p:nvPr>
        </p:nvSpPr>
        <p:spPr/>
        <p:txBody>
          <a:bodyPr/>
          <a:lstStyle/>
          <a:p>
            <a:r>
              <a:rPr lang="en-US"/>
              <a:t>Facebook Own Posts By Weekday | Alcaldías Facebook</a:t>
            </a:r>
          </a:p>
        </p:txBody>
      </p:sp>
      <p:graphicFrame>
        <p:nvGraphicFramePr>
          <p:cNvPr id="6" name="Chart Placeholder 5">
            <a:extLst>
              <a:ext uri="{FF2B5EF4-FFF2-40B4-BE49-F238E27FC236}">
                <a16:creationId xmlns:a16="http://schemas.microsoft.com/office/drawing/2014/main" id="{344D96A1-07BB-4EAA-B94F-AE2B567EFC2D}"/>
              </a:ext>
            </a:extLst>
          </p:cNvPr>
          <p:cNvGraphicFramePr>
            <a:graphicFrameLocks noGrp="1"/>
          </p:cNvGraphicFramePr>
          <p:nvPr>
            <p:ph type="chart" sz="quarter" idx="13"/>
            <p:extLst>
              <p:ext uri="{D42A27DB-BD31-4B8C-83A1-F6EECF244321}">
                <p14:modId xmlns:p14="http://schemas.microsoft.com/office/powerpoint/2010/main" val="12813396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4F25A17-1387-4113-B7CB-FCA009DC5166}"/>
              </a:ext>
            </a:extLst>
          </p:cNvPr>
          <p:cNvSpPr>
            <a:spLocks noGrp="1"/>
          </p:cNvSpPr>
          <p:nvPr>
            <p:ph type="body" sz="quarter" idx="14"/>
          </p:nvPr>
        </p:nvSpPr>
        <p:spPr/>
        <p:txBody>
          <a:bodyPr/>
          <a:lstStyle/>
          <a:p>
            <a:r>
              <a:rPr lang="en-US"/>
              <a:t>06/07/2020 - 06/13/2020</a:t>
            </a:r>
          </a:p>
        </p:txBody>
      </p:sp>
      <p:sp>
        <p:nvSpPr>
          <p:cNvPr id="5" name="Footer Placeholder 4">
            <a:extLst>
              <a:ext uri="{FF2B5EF4-FFF2-40B4-BE49-F238E27FC236}">
                <a16:creationId xmlns:a16="http://schemas.microsoft.com/office/drawing/2014/main" id="{38959AC8-331F-4C87-9DCC-1738A838814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366866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CDA5F1-75AC-4E67-8827-40789C4B87F6}"/>
              </a:ext>
            </a:extLst>
          </p:cNvPr>
          <p:cNvSpPr>
            <a:spLocks noGrp="1"/>
          </p:cNvSpPr>
          <p:nvPr>
            <p:ph type="title"/>
          </p:nvPr>
        </p:nvSpPr>
        <p:spPr/>
        <p:txBody>
          <a:bodyPr/>
          <a:lstStyle/>
          <a:p>
            <a:r>
              <a:rPr lang="en-US"/>
              <a:t>Facebook Interaction Rate By Weekday | Alcaldías Facebook</a:t>
            </a:r>
          </a:p>
        </p:txBody>
      </p:sp>
      <p:graphicFrame>
        <p:nvGraphicFramePr>
          <p:cNvPr id="6" name="Chart Placeholder 5">
            <a:extLst>
              <a:ext uri="{FF2B5EF4-FFF2-40B4-BE49-F238E27FC236}">
                <a16:creationId xmlns:a16="http://schemas.microsoft.com/office/drawing/2014/main" id="{A47A43A1-4B97-48D3-B275-23C54A2B6698}"/>
              </a:ext>
            </a:extLst>
          </p:cNvPr>
          <p:cNvGraphicFramePr>
            <a:graphicFrameLocks noGrp="1"/>
          </p:cNvGraphicFramePr>
          <p:nvPr>
            <p:ph type="chart" sz="quarter" idx="13"/>
            <p:extLst>
              <p:ext uri="{D42A27DB-BD31-4B8C-83A1-F6EECF244321}">
                <p14:modId xmlns:p14="http://schemas.microsoft.com/office/powerpoint/2010/main" val="14890311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2144AE6-A11D-4AD2-9AD6-CDE7586D9C69}"/>
              </a:ext>
            </a:extLst>
          </p:cNvPr>
          <p:cNvSpPr>
            <a:spLocks noGrp="1"/>
          </p:cNvSpPr>
          <p:nvPr>
            <p:ph type="body" sz="quarter" idx="14"/>
          </p:nvPr>
        </p:nvSpPr>
        <p:spPr/>
        <p:txBody>
          <a:bodyPr/>
          <a:lstStyle/>
          <a:p>
            <a:r>
              <a:rPr lang="en-US"/>
              <a:t>06/07/2020 - 06/13/2020</a:t>
            </a:r>
          </a:p>
        </p:txBody>
      </p:sp>
      <p:sp>
        <p:nvSpPr>
          <p:cNvPr id="5" name="Footer Placeholder 4">
            <a:extLst>
              <a:ext uri="{FF2B5EF4-FFF2-40B4-BE49-F238E27FC236}">
                <a16:creationId xmlns:a16="http://schemas.microsoft.com/office/drawing/2014/main" id="{AC946254-6907-4242-8FE7-CC66E798AEC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053763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47DEDE-7FAF-4847-B8DC-EFE103DAC0F9}"/>
              </a:ext>
            </a:extLst>
          </p:cNvPr>
          <p:cNvSpPr>
            <a:spLocks noGrp="1"/>
          </p:cNvSpPr>
          <p:nvPr>
            <p:ph type="title"/>
          </p:nvPr>
        </p:nvSpPr>
        <p:spPr/>
        <p:txBody>
          <a:bodyPr/>
          <a:lstStyle/>
          <a:p>
            <a:r>
              <a:rPr lang="en-US"/>
              <a:t>Facebook Post Type Distribution Per Profile | Alcaldías Facebook</a:t>
            </a:r>
          </a:p>
        </p:txBody>
      </p:sp>
      <p:graphicFrame>
        <p:nvGraphicFramePr>
          <p:cNvPr id="6" name="Chart Placeholder 5">
            <a:extLst>
              <a:ext uri="{FF2B5EF4-FFF2-40B4-BE49-F238E27FC236}">
                <a16:creationId xmlns:a16="http://schemas.microsoft.com/office/drawing/2014/main" id="{5235A569-4CE7-418A-8A65-28DD053F2248}"/>
              </a:ext>
            </a:extLst>
          </p:cNvPr>
          <p:cNvGraphicFramePr>
            <a:graphicFrameLocks noGrp="1"/>
          </p:cNvGraphicFramePr>
          <p:nvPr>
            <p:ph type="chart" sz="quarter" idx="13"/>
            <p:extLst>
              <p:ext uri="{D42A27DB-BD31-4B8C-83A1-F6EECF244321}">
                <p14:modId xmlns:p14="http://schemas.microsoft.com/office/powerpoint/2010/main" val="802622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F7928C0-33E5-4C16-9642-970E82DFE7E3}"/>
              </a:ext>
            </a:extLst>
          </p:cNvPr>
          <p:cNvSpPr>
            <a:spLocks noGrp="1"/>
          </p:cNvSpPr>
          <p:nvPr>
            <p:ph type="body" sz="quarter" idx="14"/>
          </p:nvPr>
        </p:nvSpPr>
        <p:spPr/>
        <p:txBody>
          <a:bodyPr/>
          <a:lstStyle/>
          <a:p>
            <a:r>
              <a:rPr lang="en-US"/>
              <a:t>06/07/2020 - 06/13/2020</a:t>
            </a:r>
          </a:p>
        </p:txBody>
      </p:sp>
      <p:sp>
        <p:nvSpPr>
          <p:cNvPr id="5" name="Footer Placeholder 4">
            <a:extLst>
              <a:ext uri="{FF2B5EF4-FFF2-40B4-BE49-F238E27FC236}">
                <a16:creationId xmlns:a16="http://schemas.microsoft.com/office/drawing/2014/main" id="{0BCD9CF1-D277-4B72-B62E-5C5B600C53A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2511845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73BFA2-E673-4E17-B5B0-47715397ADEB}"/>
              </a:ext>
            </a:extLst>
          </p:cNvPr>
          <p:cNvSpPr>
            <a:spLocks noGrp="1"/>
          </p:cNvSpPr>
          <p:nvPr>
            <p:ph type="title"/>
          </p:nvPr>
        </p:nvSpPr>
        <p:spPr/>
        <p:txBody>
          <a:bodyPr/>
          <a:lstStyle/>
          <a:p>
            <a:r>
              <a:rPr lang="en-US"/>
              <a:t>Facebook Interaction Rate By Hour | Alcaldías Facebook</a:t>
            </a:r>
          </a:p>
        </p:txBody>
      </p:sp>
      <p:graphicFrame>
        <p:nvGraphicFramePr>
          <p:cNvPr id="6" name="Chart Placeholder 5">
            <a:extLst>
              <a:ext uri="{FF2B5EF4-FFF2-40B4-BE49-F238E27FC236}">
                <a16:creationId xmlns:a16="http://schemas.microsoft.com/office/drawing/2014/main" id="{6CA840D5-7162-4A7C-BDDA-CD87658826CD}"/>
              </a:ext>
            </a:extLst>
          </p:cNvPr>
          <p:cNvGraphicFramePr>
            <a:graphicFrameLocks noGrp="1"/>
          </p:cNvGraphicFramePr>
          <p:nvPr>
            <p:ph type="chart" sz="quarter" idx="13"/>
            <p:extLst>
              <p:ext uri="{D42A27DB-BD31-4B8C-83A1-F6EECF244321}">
                <p14:modId xmlns:p14="http://schemas.microsoft.com/office/powerpoint/2010/main" val="12087861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7BBCD84-28FF-49D8-BCED-2B8F4B196E56}"/>
              </a:ext>
            </a:extLst>
          </p:cNvPr>
          <p:cNvSpPr>
            <a:spLocks noGrp="1"/>
          </p:cNvSpPr>
          <p:nvPr>
            <p:ph type="body" sz="quarter" idx="14"/>
          </p:nvPr>
        </p:nvSpPr>
        <p:spPr/>
        <p:txBody>
          <a:bodyPr/>
          <a:lstStyle/>
          <a:p>
            <a:r>
              <a:rPr lang="en-US"/>
              <a:t>06/07/2020 - 06/13/2020</a:t>
            </a:r>
          </a:p>
        </p:txBody>
      </p:sp>
      <p:sp>
        <p:nvSpPr>
          <p:cNvPr id="5" name="Footer Placeholder 4">
            <a:extLst>
              <a:ext uri="{FF2B5EF4-FFF2-40B4-BE49-F238E27FC236}">
                <a16:creationId xmlns:a16="http://schemas.microsoft.com/office/drawing/2014/main" id="{6EB53230-941F-4D62-BDC2-AF36BF54DF3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621458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F05DF8-3182-4C52-B14E-CF1E293BB903}"/>
              </a:ext>
            </a:extLst>
          </p:cNvPr>
          <p:cNvSpPr>
            <a:spLocks noGrp="1"/>
          </p:cNvSpPr>
          <p:nvPr>
            <p:ph type="title"/>
          </p:nvPr>
        </p:nvSpPr>
        <p:spPr/>
        <p:txBody>
          <a:bodyPr/>
          <a:lstStyle/>
          <a:p>
            <a:r>
              <a:rPr lang="en-US"/>
              <a:t>Facebook Own Posts By Hour | Alcaldías Facebook</a:t>
            </a:r>
          </a:p>
        </p:txBody>
      </p:sp>
      <p:graphicFrame>
        <p:nvGraphicFramePr>
          <p:cNvPr id="6" name="Chart Placeholder 5">
            <a:extLst>
              <a:ext uri="{FF2B5EF4-FFF2-40B4-BE49-F238E27FC236}">
                <a16:creationId xmlns:a16="http://schemas.microsoft.com/office/drawing/2014/main" id="{9CB7DF6A-C41D-40C4-9607-C8BCF8D0A011}"/>
              </a:ext>
            </a:extLst>
          </p:cNvPr>
          <p:cNvGraphicFramePr>
            <a:graphicFrameLocks noGrp="1"/>
          </p:cNvGraphicFramePr>
          <p:nvPr>
            <p:ph type="chart" sz="quarter" idx="13"/>
            <p:extLst>
              <p:ext uri="{D42A27DB-BD31-4B8C-83A1-F6EECF244321}">
                <p14:modId xmlns:p14="http://schemas.microsoft.com/office/powerpoint/2010/main" val="3593955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EE2905B-DAD2-40AE-A8B6-B36C0F875CF8}"/>
              </a:ext>
            </a:extLst>
          </p:cNvPr>
          <p:cNvSpPr>
            <a:spLocks noGrp="1"/>
          </p:cNvSpPr>
          <p:nvPr>
            <p:ph type="body" sz="quarter" idx="14"/>
          </p:nvPr>
        </p:nvSpPr>
        <p:spPr/>
        <p:txBody>
          <a:bodyPr/>
          <a:lstStyle/>
          <a:p>
            <a:r>
              <a:rPr lang="en-US"/>
              <a:t>06/07/2020 - 06/13/2020</a:t>
            </a:r>
          </a:p>
        </p:txBody>
      </p:sp>
      <p:sp>
        <p:nvSpPr>
          <p:cNvPr id="5" name="Footer Placeholder 4">
            <a:extLst>
              <a:ext uri="{FF2B5EF4-FFF2-40B4-BE49-F238E27FC236}">
                <a16:creationId xmlns:a16="http://schemas.microsoft.com/office/drawing/2014/main" id="{24D13B89-6A36-4CE0-8300-D814A6FDD76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4420780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655588-C65A-42D8-A016-00B0371E4996}"/>
              </a:ext>
            </a:extLst>
          </p:cNvPr>
          <p:cNvSpPr>
            <a:spLocks noGrp="1"/>
          </p:cNvSpPr>
          <p:nvPr>
            <p:ph type="title"/>
          </p:nvPr>
        </p:nvSpPr>
        <p:spPr/>
        <p:txBody>
          <a:bodyPr/>
          <a:lstStyle/>
          <a:p>
            <a:r>
              <a:rPr lang="en-US"/>
              <a:t>Facebook Interaction Rate By Post Type | Alcaldías Facebook</a:t>
            </a:r>
          </a:p>
        </p:txBody>
      </p:sp>
      <p:graphicFrame>
        <p:nvGraphicFramePr>
          <p:cNvPr id="6" name="Chart Placeholder 5">
            <a:extLst>
              <a:ext uri="{FF2B5EF4-FFF2-40B4-BE49-F238E27FC236}">
                <a16:creationId xmlns:a16="http://schemas.microsoft.com/office/drawing/2014/main" id="{64EC2D8A-0095-46D2-9894-46D9DF23CA45}"/>
              </a:ext>
            </a:extLst>
          </p:cNvPr>
          <p:cNvGraphicFramePr>
            <a:graphicFrameLocks noGrp="1"/>
          </p:cNvGraphicFramePr>
          <p:nvPr>
            <p:ph type="chart" sz="quarter" idx="13"/>
            <p:extLst>
              <p:ext uri="{D42A27DB-BD31-4B8C-83A1-F6EECF244321}">
                <p14:modId xmlns:p14="http://schemas.microsoft.com/office/powerpoint/2010/main" val="41603140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00A103F-1B98-4BC7-9884-E68219C9BB9D}"/>
              </a:ext>
            </a:extLst>
          </p:cNvPr>
          <p:cNvSpPr>
            <a:spLocks noGrp="1"/>
          </p:cNvSpPr>
          <p:nvPr>
            <p:ph type="body" sz="quarter" idx="14"/>
          </p:nvPr>
        </p:nvSpPr>
        <p:spPr/>
        <p:txBody>
          <a:bodyPr/>
          <a:lstStyle/>
          <a:p>
            <a:r>
              <a:rPr lang="en-US"/>
              <a:t>06/07/2020 - 06/13/2020</a:t>
            </a:r>
          </a:p>
        </p:txBody>
      </p:sp>
      <p:sp>
        <p:nvSpPr>
          <p:cNvPr id="5" name="Footer Placeholder 4">
            <a:extLst>
              <a:ext uri="{FF2B5EF4-FFF2-40B4-BE49-F238E27FC236}">
                <a16:creationId xmlns:a16="http://schemas.microsoft.com/office/drawing/2014/main" id="{8ADE13EB-564B-4638-B8BC-D095586979E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0769936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593767-F937-452E-89DB-D084E5DE9BDC}"/>
              </a:ext>
            </a:extLst>
          </p:cNvPr>
          <p:cNvSpPr>
            <a:spLocks noGrp="1"/>
          </p:cNvSpPr>
          <p:nvPr>
            <p:ph type="title"/>
          </p:nvPr>
        </p:nvSpPr>
        <p:spPr/>
        <p:txBody>
          <a:bodyPr/>
          <a:lstStyle/>
          <a:p>
            <a:r>
              <a:rPr lang="en-US"/>
              <a:t>Facebook Interactions Distribution | Alcaldías Facebook</a:t>
            </a:r>
          </a:p>
        </p:txBody>
      </p:sp>
      <p:graphicFrame>
        <p:nvGraphicFramePr>
          <p:cNvPr id="6" name="Chart Placeholder 5">
            <a:extLst>
              <a:ext uri="{FF2B5EF4-FFF2-40B4-BE49-F238E27FC236}">
                <a16:creationId xmlns:a16="http://schemas.microsoft.com/office/drawing/2014/main" id="{6D154366-91AE-494D-AA79-C3E9A6C05922}"/>
              </a:ext>
            </a:extLst>
          </p:cNvPr>
          <p:cNvGraphicFramePr>
            <a:graphicFrameLocks noGrp="1"/>
          </p:cNvGraphicFramePr>
          <p:nvPr>
            <p:ph type="chart" sz="quarter" idx="13"/>
            <p:extLst>
              <p:ext uri="{D42A27DB-BD31-4B8C-83A1-F6EECF244321}">
                <p14:modId xmlns:p14="http://schemas.microsoft.com/office/powerpoint/2010/main" val="36764625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02999AC-E179-4EA0-BBAC-830BFB5A71B6}"/>
              </a:ext>
            </a:extLst>
          </p:cNvPr>
          <p:cNvSpPr>
            <a:spLocks noGrp="1"/>
          </p:cNvSpPr>
          <p:nvPr>
            <p:ph type="body" sz="quarter" idx="14"/>
          </p:nvPr>
        </p:nvSpPr>
        <p:spPr/>
        <p:txBody>
          <a:bodyPr/>
          <a:lstStyle/>
          <a:p>
            <a:r>
              <a:rPr lang="en-US"/>
              <a:t>06/07/2020 - 06/13/2020</a:t>
            </a:r>
          </a:p>
        </p:txBody>
      </p:sp>
      <p:sp>
        <p:nvSpPr>
          <p:cNvPr id="5" name="Footer Placeholder 4">
            <a:extLst>
              <a:ext uri="{FF2B5EF4-FFF2-40B4-BE49-F238E27FC236}">
                <a16:creationId xmlns:a16="http://schemas.microsoft.com/office/drawing/2014/main" id="{AFEE1369-EF9D-4DBA-81C3-87D816FC05E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8009208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20812E-2E3A-49BD-8E35-2362F9BC3E5A}"/>
              </a:ext>
            </a:extLst>
          </p:cNvPr>
          <p:cNvSpPr>
            <a:spLocks noGrp="1"/>
          </p:cNvSpPr>
          <p:nvPr>
            <p:ph type="title"/>
          </p:nvPr>
        </p:nvSpPr>
        <p:spPr/>
        <p:txBody>
          <a:bodyPr/>
          <a:lstStyle/>
          <a:p>
            <a:r>
              <a:rPr lang="en-US"/>
              <a:t>Facebook Questions Table | Alcaldías Facebook</a:t>
            </a:r>
          </a:p>
        </p:txBody>
      </p:sp>
      <p:graphicFrame>
        <p:nvGraphicFramePr>
          <p:cNvPr id="5" name="Table Placeholder 4">
            <a:extLst>
              <a:ext uri="{FF2B5EF4-FFF2-40B4-BE49-F238E27FC236}">
                <a16:creationId xmlns:a16="http://schemas.microsoft.com/office/drawing/2014/main" id="{A1E2ADE3-80D6-4006-B1BE-FBD62006F8A7}"/>
              </a:ext>
            </a:extLst>
          </p:cNvPr>
          <p:cNvGraphicFramePr>
            <a:graphicFrameLocks noGrp="1"/>
          </p:cNvGraphicFramePr>
          <p:nvPr>
            <p:ph type="tbl" sz="quarter" idx="13"/>
            <p:extLst>
              <p:ext uri="{D42A27DB-BD31-4B8C-83A1-F6EECF244321}">
                <p14:modId xmlns:p14="http://schemas.microsoft.com/office/powerpoint/2010/main" val="42108717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762488570"/>
                    </a:ext>
                  </a:extLst>
                </a:gridCol>
                <a:gridCol w="1810512">
                  <a:extLst>
                    <a:ext uri="{9D8B030D-6E8A-4147-A177-3AD203B41FA5}">
                      <a16:colId xmlns:a16="http://schemas.microsoft.com/office/drawing/2014/main" val="1848065539"/>
                    </a:ext>
                  </a:extLst>
                </a:gridCol>
                <a:gridCol w="905256">
                  <a:extLst>
                    <a:ext uri="{9D8B030D-6E8A-4147-A177-3AD203B41FA5}">
                      <a16:colId xmlns:a16="http://schemas.microsoft.com/office/drawing/2014/main" val="2519402574"/>
                    </a:ext>
                  </a:extLst>
                </a:gridCol>
                <a:gridCol w="905256">
                  <a:extLst>
                    <a:ext uri="{9D8B030D-6E8A-4147-A177-3AD203B41FA5}">
                      <a16:colId xmlns:a16="http://schemas.microsoft.com/office/drawing/2014/main" val="1303498484"/>
                    </a:ext>
                  </a:extLst>
                </a:gridCol>
                <a:gridCol w="905256">
                  <a:extLst>
                    <a:ext uri="{9D8B030D-6E8A-4147-A177-3AD203B41FA5}">
                      <a16:colId xmlns:a16="http://schemas.microsoft.com/office/drawing/2014/main" val="1095347376"/>
                    </a:ext>
                  </a:extLst>
                </a:gridCol>
              </a:tblGrid>
              <a:tr h="370840">
                <a:tc>
                  <a:txBody>
                    <a:bodyPr/>
                    <a:lstStyle/>
                    <a:p>
                      <a:r>
                        <a:rPr lang="en-US" sz="1000"/>
                        <a:t>Question</a:t>
                      </a:r>
                    </a:p>
                  </a:txBody>
                  <a:tcPr/>
                </a:tc>
                <a:tc>
                  <a:txBody>
                    <a:bodyPr/>
                    <a:lstStyle/>
                    <a:p>
                      <a:r>
                        <a:rPr lang="en-US" sz="1000"/>
                        <a:t>Response Time</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extLst>
                  <a:ext uri="{0D108BD9-81ED-4DB2-BD59-A6C34878D82A}">
                    <a16:rowId xmlns:a16="http://schemas.microsoft.com/office/drawing/2014/main" val="2072959469"/>
                  </a:ext>
                </a:extLst>
              </a:tr>
              <a:tr h="370840">
                <a:tc>
                  <a:txBody>
                    <a:bodyPr/>
                    <a:lstStyle/>
                    <a:p>
                      <a:r>
                        <a:rPr lang="es-ES" sz="1000" b="1"/>
                        <a:t>Alcaldía de Medellín</a:t>
                      </a:r>
                      <a:r>
                        <a:rPr lang="es-ES" sz="1000"/>
                        <a:t> was asked by </a:t>
                      </a:r>
                      <a:r>
                        <a:rPr lang="es-ES" sz="1000" b="1"/>
                        <a:t>n/a - 2020-06-12 18:50:06</a:t>
                      </a:r>
                      <a:r>
                        <a:rPr lang="es-ES" sz="1000"/>
                        <a:t>
 Bueno yo hago una pregunta!!! Como nos vamos a lavar las manos y tener nuestra casa con una buena higiene si sin previo aviso quitan el agua?.... Por el sector de Francisco Antonio Zea..... Que tal que no se pagaran los servicios públicos, que acaso vienen baratos!!!...</a:t>
                      </a:r>
                      <a:endParaRPr lang="en-US" sz="1000"/>
                    </a:p>
                  </a:txBody>
                  <a:tcPr/>
                </a:tc>
                <a:tc>
                  <a:txBody>
                    <a:bodyPr/>
                    <a:lstStyle/>
                    <a:p>
                      <a:r>
                        <a:rPr lang="en-US" sz="1000"/>
                        <a:t>n/a</a:t>
                      </a:r>
                    </a:p>
                  </a:txBody>
                  <a:tcPr/>
                </a:tc>
                <a:tc>
                  <a:txBody>
                    <a:bodyPr/>
                    <a:lstStyle/>
                    <a:p>
                      <a:r>
                        <a:rPr lang="en-US" sz="1000"/>
                        <a:t>2</a:t>
                      </a:r>
                    </a:p>
                  </a:txBody>
                  <a:tcPr/>
                </a:tc>
                <a:tc>
                  <a:txBody>
                    <a:bodyPr/>
                    <a:lstStyle/>
                    <a:p>
                      <a:r>
                        <a:rPr lang="en-US" sz="1000"/>
                        <a:t>2</a:t>
                      </a:r>
                    </a:p>
                  </a:txBody>
                  <a:tcPr/>
                </a:tc>
                <a:tc>
                  <a:txBody>
                    <a:bodyPr/>
                    <a:lstStyle/>
                    <a:p>
                      <a:r>
                        <a:rPr lang="en-US" sz="1000"/>
                        <a:t>0</a:t>
                      </a:r>
                    </a:p>
                  </a:txBody>
                  <a:tcPr/>
                </a:tc>
                <a:extLst>
                  <a:ext uri="{0D108BD9-81ED-4DB2-BD59-A6C34878D82A}">
                    <a16:rowId xmlns:a16="http://schemas.microsoft.com/office/drawing/2014/main" val="2123417113"/>
                  </a:ext>
                </a:extLst>
              </a:tr>
              <a:tr h="370840">
                <a:tc>
                  <a:txBody>
                    <a:bodyPr/>
                    <a:lstStyle/>
                    <a:p>
                      <a:r>
                        <a:rPr lang="es-ES" sz="1000" b="1"/>
                        <a:t>Alcaldía de Medellín</a:t>
                      </a:r>
                      <a:r>
                        <a:rPr lang="es-ES" sz="1000"/>
                        <a:t> was asked by </a:t>
                      </a:r>
                      <a:r>
                        <a:rPr lang="es-ES" sz="1000" b="1"/>
                        <a:t>n/a - 2020-06-11 14:21:58</a:t>
                      </a:r>
                      <a:r>
                        <a:rPr lang="es-ES" sz="1000"/>
                        <a:t>
 En Medellin los tres días sin IVA corresponde a los días pares de pico y cédula y los que somos impares ¿no nos vamos a beneficiar?</a:t>
                      </a:r>
                      <a:endParaRPr lang="en-US" sz="1000"/>
                    </a:p>
                  </a:txBody>
                  <a:tcPr/>
                </a:tc>
                <a:tc>
                  <a:txBody>
                    <a:bodyPr/>
                    <a:lstStyle/>
                    <a:p>
                      <a:r>
                        <a:rPr lang="en-US" sz="1000"/>
                        <a:t>n/a</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extLst>
                  <a:ext uri="{0D108BD9-81ED-4DB2-BD59-A6C34878D82A}">
                    <a16:rowId xmlns:a16="http://schemas.microsoft.com/office/drawing/2014/main" val="1845225045"/>
                  </a:ext>
                </a:extLst>
              </a:tr>
              <a:tr h="370840">
                <a:tc>
                  <a:txBody>
                    <a:bodyPr/>
                    <a:lstStyle/>
                    <a:p>
                      <a:r>
                        <a:rPr lang="es-ES" sz="1000" b="1"/>
                        <a:t>Alcaldía de Medellín</a:t>
                      </a:r>
                      <a:r>
                        <a:rPr lang="es-ES" sz="1000"/>
                        <a:t> was asked by </a:t>
                      </a:r>
                      <a:r>
                        <a:rPr lang="es-ES" sz="1000" b="1"/>
                        <a:t>n/a - 2020-06-08 17:07:44</a:t>
                      </a:r>
                      <a:r>
                        <a:rPr lang="es-ES" sz="1000"/>
                        <a:t>
 Señor alcalde y secretario de movilidad que van hacer para que los habitantes de ciudad del río no veamos nuestras calles y parque convertido en acopio de taxis y particulares ?</a:t>
                      </a:r>
                      <a:endParaRPr lang="en-US" sz="1000"/>
                    </a:p>
                  </a:txBody>
                  <a:tcPr/>
                </a:tc>
                <a:tc>
                  <a:txBody>
                    <a:bodyPr/>
                    <a:lstStyle/>
                    <a:p>
                      <a:r>
                        <a:rPr lang="en-US" sz="1000"/>
                        <a:t>n/a</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784002388"/>
                  </a:ext>
                </a:extLst>
              </a:tr>
            </a:tbl>
          </a:graphicData>
        </a:graphic>
      </p:graphicFrame>
      <p:sp>
        <p:nvSpPr>
          <p:cNvPr id="4" name="Text Placeholder 3">
            <a:extLst>
              <a:ext uri="{FF2B5EF4-FFF2-40B4-BE49-F238E27FC236}">
                <a16:creationId xmlns:a16="http://schemas.microsoft.com/office/drawing/2014/main" id="{E2DBD86E-1C3B-46AC-AE66-BFA6C98917D1}"/>
              </a:ext>
            </a:extLst>
          </p:cNvPr>
          <p:cNvSpPr>
            <a:spLocks noGrp="1"/>
          </p:cNvSpPr>
          <p:nvPr>
            <p:ph type="body" sz="quarter" idx="14"/>
          </p:nvPr>
        </p:nvSpPr>
        <p:spPr/>
        <p:txBody>
          <a:bodyPr/>
          <a:lstStyle/>
          <a:p>
            <a:r>
              <a:rPr lang="en-US"/>
              <a:t>06/07/2020 - 06/13/2020</a:t>
            </a:r>
          </a:p>
        </p:txBody>
      </p:sp>
    </p:spTree>
    <p:extLst>
      <p:ext uri="{BB962C8B-B14F-4D97-AF65-F5344CB8AC3E}">
        <p14:creationId xmlns:p14="http://schemas.microsoft.com/office/powerpoint/2010/main" val="262281626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0BD381-D912-418C-800A-B31A40699D76}"/>
              </a:ext>
            </a:extLst>
          </p:cNvPr>
          <p:cNvSpPr>
            <a:spLocks noGrp="1"/>
          </p:cNvSpPr>
          <p:nvPr>
            <p:ph type="title"/>
          </p:nvPr>
        </p:nvSpPr>
        <p:spPr/>
        <p:txBody>
          <a:bodyPr/>
          <a:lstStyle/>
          <a:p>
            <a:r>
              <a:rPr lang="en-US"/>
              <a:t>Facebook User Posts Table | Alcaldías Facebook - 1 of 10</a:t>
            </a:r>
          </a:p>
        </p:txBody>
      </p:sp>
      <p:graphicFrame>
        <p:nvGraphicFramePr>
          <p:cNvPr id="5" name="Table Placeholder 4">
            <a:extLst>
              <a:ext uri="{FF2B5EF4-FFF2-40B4-BE49-F238E27FC236}">
                <a16:creationId xmlns:a16="http://schemas.microsoft.com/office/drawing/2014/main" id="{163A5681-ED24-4BCB-8A80-DE9D98B3D73D}"/>
              </a:ext>
            </a:extLst>
          </p:cNvPr>
          <p:cNvGraphicFramePr>
            <a:graphicFrameLocks noGrp="1"/>
          </p:cNvGraphicFramePr>
          <p:nvPr>
            <p:ph type="tbl" sz="quarter" idx="13"/>
            <p:extLst>
              <p:ext uri="{D42A27DB-BD31-4B8C-83A1-F6EECF244321}">
                <p14:modId xmlns:p14="http://schemas.microsoft.com/office/powerpoint/2010/main" val="19295412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887617623"/>
                    </a:ext>
                  </a:extLst>
                </a:gridCol>
                <a:gridCol w="1645920">
                  <a:extLst>
                    <a:ext uri="{9D8B030D-6E8A-4147-A177-3AD203B41FA5}">
                      <a16:colId xmlns:a16="http://schemas.microsoft.com/office/drawing/2014/main" val="539804392"/>
                    </a:ext>
                  </a:extLst>
                </a:gridCol>
                <a:gridCol w="822960">
                  <a:extLst>
                    <a:ext uri="{9D8B030D-6E8A-4147-A177-3AD203B41FA5}">
                      <a16:colId xmlns:a16="http://schemas.microsoft.com/office/drawing/2014/main" val="2653531233"/>
                    </a:ext>
                  </a:extLst>
                </a:gridCol>
                <a:gridCol w="822960">
                  <a:extLst>
                    <a:ext uri="{9D8B030D-6E8A-4147-A177-3AD203B41FA5}">
                      <a16:colId xmlns:a16="http://schemas.microsoft.com/office/drawing/2014/main" val="3029483773"/>
                    </a:ext>
                  </a:extLst>
                </a:gridCol>
                <a:gridCol w="822960">
                  <a:extLst>
                    <a:ext uri="{9D8B030D-6E8A-4147-A177-3AD203B41FA5}">
                      <a16:colId xmlns:a16="http://schemas.microsoft.com/office/drawing/2014/main" val="1017319913"/>
                    </a:ext>
                  </a:extLst>
                </a:gridCol>
                <a:gridCol w="822960">
                  <a:extLst>
                    <a:ext uri="{9D8B030D-6E8A-4147-A177-3AD203B41FA5}">
                      <a16:colId xmlns:a16="http://schemas.microsoft.com/office/drawing/2014/main" val="1792159557"/>
                    </a:ext>
                  </a:extLst>
                </a:gridCol>
                <a:gridCol w="822960">
                  <a:extLst>
                    <a:ext uri="{9D8B030D-6E8A-4147-A177-3AD203B41FA5}">
                      <a16:colId xmlns:a16="http://schemas.microsoft.com/office/drawing/2014/main" val="9417397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9314464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Alcaldía de Medellín - 2020-06-13 01:13:52</a:t>
                      </a:r>
                      <a:r>
                        <a:rPr kumimoji="0" lang="es-ES" sz="1000" b="0" i="0" u="none" strike="noStrike" kern="1200" cap="none" spc="0" normalizeH="0" baseline="0" noProof="0">
                          <a:ln>
                            <a:noFill/>
                          </a:ln>
                          <a:solidFill>
                            <a:prstClr val="black"/>
                          </a:solidFill>
                          <a:effectLst/>
                          <a:uLnTx/>
                          <a:uFillTx/>
                          <a:latin typeface="+mn-lt"/>
                          <a:ea typeface="+mn-ea"/>
                          <a:cs typeface="+mn-cs"/>
                        </a:rPr>
                        <a:t>
 requiero ayuda con el permiso de mudanza. alguien que pueda asesorarme por favor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684197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Alcaldía de Medellín - 2020-06-12 18:50:06</a:t>
                      </a:r>
                      <a:r>
                        <a:rPr kumimoji="0" lang="es-ES" sz="1000" b="0" i="0" u="none" strike="noStrike" kern="1200" cap="none" spc="0" normalizeH="0" baseline="0" noProof="0">
                          <a:ln>
                            <a:noFill/>
                          </a:ln>
                          <a:solidFill>
                            <a:prstClr val="black"/>
                          </a:solidFill>
                          <a:effectLst/>
                          <a:uLnTx/>
                          <a:uFillTx/>
                          <a:latin typeface="+mn-lt"/>
                          <a:ea typeface="+mn-ea"/>
                          <a:cs typeface="+mn-cs"/>
                        </a:rPr>
                        <a:t>
 Bueno yo hago una pregunta!!! Como nos vamos a lavar las manos y tener nuestra casa con una buena higiene si sin previo aviso quitan el agua?.... Por el sector de Francisco Antonio Zea..... Que tal que no se pagaran los servicios públicos, que acaso vienen baratos!!!...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26978480"/>
                  </a:ext>
                </a:extLst>
              </a:tr>
            </a:tbl>
          </a:graphicData>
        </a:graphic>
      </p:graphicFrame>
      <p:sp>
        <p:nvSpPr>
          <p:cNvPr id="4" name="Text Placeholder 3">
            <a:extLst>
              <a:ext uri="{FF2B5EF4-FFF2-40B4-BE49-F238E27FC236}">
                <a16:creationId xmlns:a16="http://schemas.microsoft.com/office/drawing/2014/main" id="{2D9753A4-BE35-415A-BC63-86ED145CCEDF}"/>
              </a:ext>
            </a:extLst>
          </p:cNvPr>
          <p:cNvSpPr>
            <a:spLocks noGrp="1"/>
          </p:cNvSpPr>
          <p:nvPr>
            <p:ph type="body" sz="quarter" idx="14"/>
          </p:nvPr>
        </p:nvSpPr>
        <p:spPr/>
        <p:txBody>
          <a:bodyPr/>
          <a:lstStyle/>
          <a:p>
            <a:r>
              <a:rPr lang="en-US"/>
              <a:t>06/07/2020 - 06/13/2020</a:t>
            </a:r>
          </a:p>
        </p:txBody>
      </p:sp>
    </p:spTree>
    <p:extLst>
      <p:ext uri="{BB962C8B-B14F-4D97-AF65-F5344CB8AC3E}">
        <p14:creationId xmlns:p14="http://schemas.microsoft.com/office/powerpoint/2010/main" val="180169009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36904B-2FBE-4869-8523-D9D77DEAB309}"/>
              </a:ext>
            </a:extLst>
          </p:cNvPr>
          <p:cNvSpPr>
            <a:spLocks noGrp="1"/>
          </p:cNvSpPr>
          <p:nvPr>
            <p:ph type="title"/>
          </p:nvPr>
        </p:nvSpPr>
        <p:spPr/>
        <p:txBody>
          <a:bodyPr/>
          <a:lstStyle/>
          <a:p>
            <a:r>
              <a:rPr lang="en-US"/>
              <a:t>Facebook User Posts Table | Alcaldías Facebook - 2 of 10</a:t>
            </a:r>
          </a:p>
        </p:txBody>
      </p:sp>
      <p:graphicFrame>
        <p:nvGraphicFramePr>
          <p:cNvPr id="5" name="Table Placeholder 4">
            <a:extLst>
              <a:ext uri="{FF2B5EF4-FFF2-40B4-BE49-F238E27FC236}">
                <a16:creationId xmlns:a16="http://schemas.microsoft.com/office/drawing/2014/main" id="{A5E81233-7DBF-4B92-A1BB-0834A48EF20F}"/>
              </a:ext>
            </a:extLst>
          </p:cNvPr>
          <p:cNvGraphicFramePr>
            <a:graphicFrameLocks noGrp="1"/>
          </p:cNvGraphicFramePr>
          <p:nvPr>
            <p:ph type="tbl" sz="quarter" idx="13"/>
            <p:extLst>
              <p:ext uri="{D42A27DB-BD31-4B8C-83A1-F6EECF244321}">
                <p14:modId xmlns:p14="http://schemas.microsoft.com/office/powerpoint/2010/main" val="15149723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964475441"/>
                    </a:ext>
                  </a:extLst>
                </a:gridCol>
                <a:gridCol w="1645920">
                  <a:extLst>
                    <a:ext uri="{9D8B030D-6E8A-4147-A177-3AD203B41FA5}">
                      <a16:colId xmlns:a16="http://schemas.microsoft.com/office/drawing/2014/main" val="3735535204"/>
                    </a:ext>
                  </a:extLst>
                </a:gridCol>
                <a:gridCol w="822960">
                  <a:extLst>
                    <a:ext uri="{9D8B030D-6E8A-4147-A177-3AD203B41FA5}">
                      <a16:colId xmlns:a16="http://schemas.microsoft.com/office/drawing/2014/main" val="3986972072"/>
                    </a:ext>
                  </a:extLst>
                </a:gridCol>
                <a:gridCol w="822960">
                  <a:extLst>
                    <a:ext uri="{9D8B030D-6E8A-4147-A177-3AD203B41FA5}">
                      <a16:colId xmlns:a16="http://schemas.microsoft.com/office/drawing/2014/main" val="3990535114"/>
                    </a:ext>
                  </a:extLst>
                </a:gridCol>
                <a:gridCol w="822960">
                  <a:extLst>
                    <a:ext uri="{9D8B030D-6E8A-4147-A177-3AD203B41FA5}">
                      <a16:colId xmlns:a16="http://schemas.microsoft.com/office/drawing/2014/main" val="2568874263"/>
                    </a:ext>
                  </a:extLst>
                </a:gridCol>
                <a:gridCol w="822960">
                  <a:extLst>
                    <a:ext uri="{9D8B030D-6E8A-4147-A177-3AD203B41FA5}">
                      <a16:colId xmlns:a16="http://schemas.microsoft.com/office/drawing/2014/main" val="3952079262"/>
                    </a:ext>
                  </a:extLst>
                </a:gridCol>
                <a:gridCol w="822960">
                  <a:extLst>
                    <a:ext uri="{9D8B030D-6E8A-4147-A177-3AD203B41FA5}">
                      <a16:colId xmlns:a16="http://schemas.microsoft.com/office/drawing/2014/main" val="2801922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2804381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Alcaldía de Medellín - 2020-06-11 17:21:57</a:t>
                      </a:r>
                      <a:r>
                        <a:rPr kumimoji="0" lang="es-ES" sz="1000" b="0" i="0" u="none" strike="noStrike" kern="1200" cap="none" spc="0" normalizeH="0" baseline="0" noProof="0">
                          <a:ln>
                            <a:noFill/>
                          </a:ln>
                          <a:solidFill>
                            <a:prstClr val="black"/>
                          </a:solidFill>
                          <a:effectLst/>
                          <a:uLnTx/>
                          <a:uFillTx/>
                          <a:latin typeface="+mn-lt"/>
                          <a:ea typeface="+mn-ea"/>
                          <a:cs typeface="+mn-cs"/>
                        </a:rPr>
                        <a:t>
 Como es posible cuando vemos en TODOS los estratos que subieron los servicios públicos gracias a los descarados de EPM, como es posible sino tenemos EMPLEOS si despide la Alcaldia a muchas madres cabeza de familia para colocar a su gente Sr Pinturita, como es posible si la INSEGURIDAD va en aumento en nuestra ciudad, como es posible si muchos TENDEROS de barrio tuvieron que CERRAR sus negocios y USTED dice que tiene un 84% de FAVORILIDAD.....En que país vivimos a verdad no me acordaba en el #1 a nivel mundial de CORRUPCIÓN.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216143312"/>
                  </a:ext>
                </a:extLst>
              </a:tr>
            </a:tbl>
          </a:graphicData>
        </a:graphic>
      </p:graphicFrame>
      <p:sp>
        <p:nvSpPr>
          <p:cNvPr id="4" name="Text Placeholder 3">
            <a:extLst>
              <a:ext uri="{FF2B5EF4-FFF2-40B4-BE49-F238E27FC236}">
                <a16:creationId xmlns:a16="http://schemas.microsoft.com/office/drawing/2014/main" id="{1BF2EE7B-A89E-470C-905D-4EFB37618A4D}"/>
              </a:ext>
            </a:extLst>
          </p:cNvPr>
          <p:cNvSpPr>
            <a:spLocks noGrp="1"/>
          </p:cNvSpPr>
          <p:nvPr>
            <p:ph type="body" sz="quarter" idx="14"/>
          </p:nvPr>
        </p:nvSpPr>
        <p:spPr/>
        <p:txBody>
          <a:bodyPr/>
          <a:lstStyle/>
          <a:p>
            <a:r>
              <a:rPr lang="en-US"/>
              <a:t>06/07/2020 - 06/13/2020</a:t>
            </a:r>
          </a:p>
        </p:txBody>
      </p:sp>
    </p:spTree>
    <p:extLst>
      <p:ext uri="{BB962C8B-B14F-4D97-AF65-F5344CB8AC3E}">
        <p14:creationId xmlns:p14="http://schemas.microsoft.com/office/powerpoint/2010/main" val="69159127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B94368-61D1-4968-9E67-464A40762FAB}"/>
              </a:ext>
            </a:extLst>
          </p:cNvPr>
          <p:cNvSpPr>
            <a:spLocks noGrp="1"/>
          </p:cNvSpPr>
          <p:nvPr>
            <p:ph type="title"/>
          </p:nvPr>
        </p:nvSpPr>
        <p:spPr/>
        <p:txBody>
          <a:bodyPr/>
          <a:lstStyle/>
          <a:p>
            <a:r>
              <a:rPr lang="en-US"/>
              <a:t>Facebook User Posts Table | Alcaldías Facebook - 3 of 10</a:t>
            </a:r>
          </a:p>
        </p:txBody>
      </p:sp>
      <p:graphicFrame>
        <p:nvGraphicFramePr>
          <p:cNvPr id="5" name="Table Placeholder 4">
            <a:extLst>
              <a:ext uri="{FF2B5EF4-FFF2-40B4-BE49-F238E27FC236}">
                <a16:creationId xmlns:a16="http://schemas.microsoft.com/office/drawing/2014/main" id="{ECAE69BA-F65C-44DD-A452-FD3E5163F9A2}"/>
              </a:ext>
            </a:extLst>
          </p:cNvPr>
          <p:cNvGraphicFramePr>
            <a:graphicFrameLocks noGrp="1"/>
          </p:cNvGraphicFramePr>
          <p:nvPr>
            <p:ph type="tbl" sz="quarter" idx="13"/>
            <p:extLst>
              <p:ext uri="{D42A27DB-BD31-4B8C-83A1-F6EECF244321}">
                <p14:modId xmlns:p14="http://schemas.microsoft.com/office/powerpoint/2010/main" val="14870972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517034079"/>
                    </a:ext>
                  </a:extLst>
                </a:gridCol>
                <a:gridCol w="1645920">
                  <a:extLst>
                    <a:ext uri="{9D8B030D-6E8A-4147-A177-3AD203B41FA5}">
                      <a16:colId xmlns:a16="http://schemas.microsoft.com/office/drawing/2014/main" val="3758645103"/>
                    </a:ext>
                  </a:extLst>
                </a:gridCol>
                <a:gridCol w="822960">
                  <a:extLst>
                    <a:ext uri="{9D8B030D-6E8A-4147-A177-3AD203B41FA5}">
                      <a16:colId xmlns:a16="http://schemas.microsoft.com/office/drawing/2014/main" val="1642357528"/>
                    </a:ext>
                  </a:extLst>
                </a:gridCol>
                <a:gridCol w="822960">
                  <a:extLst>
                    <a:ext uri="{9D8B030D-6E8A-4147-A177-3AD203B41FA5}">
                      <a16:colId xmlns:a16="http://schemas.microsoft.com/office/drawing/2014/main" val="2650256859"/>
                    </a:ext>
                  </a:extLst>
                </a:gridCol>
                <a:gridCol w="822960">
                  <a:extLst>
                    <a:ext uri="{9D8B030D-6E8A-4147-A177-3AD203B41FA5}">
                      <a16:colId xmlns:a16="http://schemas.microsoft.com/office/drawing/2014/main" val="2497630675"/>
                    </a:ext>
                  </a:extLst>
                </a:gridCol>
                <a:gridCol w="822960">
                  <a:extLst>
                    <a:ext uri="{9D8B030D-6E8A-4147-A177-3AD203B41FA5}">
                      <a16:colId xmlns:a16="http://schemas.microsoft.com/office/drawing/2014/main" val="335557180"/>
                    </a:ext>
                  </a:extLst>
                </a:gridCol>
                <a:gridCol w="822960">
                  <a:extLst>
                    <a:ext uri="{9D8B030D-6E8A-4147-A177-3AD203B41FA5}">
                      <a16:colId xmlns:a16="http://schemas.microsoft.com/office/drawing/2014/main" val="15549805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7184576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Alcaldía de Medellín - 2020-06-11 14:38:01</a:t>
                      </a:r>
                      <a:r>
                        <a:rPr kumimoji="0" lang="es-ES" sz="1000" b="0" i="0" u="none" strike="noStrike" kern="1200" cap="none" spc="0" normalizeH="0" baseline="0" noProof="0">
                          <a:ln>
                            <a:noFill/>
                          </a:ln>
                          <a:solidFill>
                            <a:prstClr val="black"/>
                          </a:solidFill>
                          <a:effectLst/>
                          <a:uLnTx/>
                          <a:uFillTx/>
                          <a:latin typeface="+mn-lt"/>
                          <a:ea typeface="+mn-ea"/>
                          <a:cs typeface="+mn-cs"/>
                        </a:rPr>
                        <a:t>
 Señor alcalde sus agentes de transito siguen atropeyando a la gente de bien, a nosotros quienes a pasar de esta gran tormenta mundial seguimos aportando con nuestros impuestos al desarrollo de nuestra amada y venerada ciudad lo cual debo decir es un placer contribuir, si. Embargo esa gente nos hacen caseria como di fueramos unos criminales, nos acosan y no toman encuenta que esta pamdemia nos tiene en bancarrota, señor alcalde ciudadanos de Medellin el gremio taxista tambien tiene familias, tambien tenemos derechos tambien padecemos necesidades ya que nos han arrojado a merced de los conductores inuscrupulosos de las plataformas ilegales almenos digales a sus empleados azueles  que no nos acosen mas que nos dejen trabajar somos los legales, LOS QUE EN ESTA PANDEMIA ESTUVIMOS FIRMES LLEVANDOLOS ACOMPAÑANDOLOS GANANDONOS COMPARENDOS EN CUMPLIMIENTO DE NUESTRO DEBER.
FELIZ DIA A TOD@S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17379071"/>
                  </a:ext>
                </a:extLst>
              </a:tr>
            </a:tbl>
          </a:graphicData>
        </a:graphic>
      </p:graphicFrame>
      <p:sp>
        <p:nvSpPr>
          <p:cNvPr id="4" name="Text Placeholder 3">
            <a:extLst>
              <a:ext uri="{FF2B5EF4-FFF2-40B4-BE49-F238E27FC236}">
                <a16:creationId xmlns:a16="http://schemas.microsoft.com/office/drawing/2014/main" id="{11FE12AA-062A-4EC1-89B3-7D8DDA39CC6A}"/>
              </a:ext>
            </a:extLst>
          </p:cNvPr>
          <p:cNvSpPr>
            <a:spLocks noGrp="1"/>
          </p:cNvSpPr>
          <p:nvPr>
            <p:ph type="body" sz="quarter" idx="14"/>
          </p:nvPr>
        </p:nvSpPr>
        <p:spPr/>
        <p:txBody>
          <a:bodyPr/>
          <a:lstStyle/>
          <a:p>
            <a:r>
              <a:rPr lang="en-US"/>
              <a:t>06/07/2020 - 06/13/2020</a:t>
            </a:r>
          </a:p>
        </p:txBody>
      </p:sp>
    </p:spTree>
    <p:extLst>
      <p:ext uri="{BB962C8B-B14F-4D97-AF65-F5344CB8AC3E}">
        <p14:creationId xmlns:p14="http://schemas.microsoft.com/office/powerpoint/2010/main" val="49184865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2E40FE-9A15-4166-B200-106C3AD22883}"/>
              </a:ext>
            </a:extLst>
          </p:cNvPr>
          <p:cNvSpPr>
            <a:spLocks noGrp="1"/>
          </p:cNvSpPr>
          <p:nvPr>
            <p:ph type="title"/>
          </p:nvPr>
        </p:nvSpPr>
        <p:spPr/>
        <p:txBody>
          <a:bodyPr/>
          <a:lstStyle/>
          <a:p>
            <a:r>
              <a:rPr lang="en-US"/>
              <a:t>Facebook User Posts Table | Alcaldías Facebook - 4 of 10</a:t>
            </a:r>
          </a:p>
        </p:txBody>
      </p:sp>
      <p:graphicFrame>
        <p:nvGraphicFramePr>
          <p:cNvPr id="5" name="Table Placeholder 4">
            <a:extLst>
              <a:ext uri="{FF2B5EF4-FFF2-40B4-BE49-F238E27FC236}">
                <a16:creationId xmlns:a16="http://schemas.microsoft.com/office/drawing/2014/main" id="{844D2B68-F60E-44A8-8CC4-BC5A6235317B}"/>
              </a:ext>
            </a:extLst>
          </p:cNvPr>
          <p:cNvGraphicFramePr>
            <a:graphicFrameLocks noGrp="1"/>
          </p:cNvGraphicFramePr>
          <p:nvPr>
            <p:ph type="tbl" sz="quarter" idx="13"/>
            <p:extLst>
              <p:ext uri="{D42A27DB-BD31-4B8C-83A1-F6EECF244321}">
                <p14:modId xmlns:p14="http://schemas.microsoft.com/office/powerpoint/2010/main" val="36113052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638891825"/>
                    </a:ext>
                  </a:extLst>
                </a:gridCol>
                <a:gridCol w="1645920">
                  <a:extLst>
                    <a:ext uri="{9D8B030D-6E8A-4147-A177-3AD203B41FA5}">
                      <a16:colId xmlns:a16="http://schemas.microsoft.com/office/drawing/2014/main" val="4246708899"/>
                    </a:ext>
                  </a:extLst>
                </a:gridCol>
                <a:gridCol w="822960">
                  <a:extLst>
                    <a:ext uri="{9D8B030D-6E8A-4147-A177-3AD203B41FA5}">
                      <a16:colId xmlns:a16="http://schemas.microsoft.com/office/drawing/2014/main" val="3853095543"/>
                    </a:ext>
                  </a:extLst>
                </a:gridCol>
                <a:gridCol w="822960">
                  <a:extLst>
                    <a:ext uri="{9D8B030D-6E8A-4147-A177-3AD203B41FA5}">
                      <a16:colId xmlns:a16="http://schemas.microsoft.com/office/drawing/2014/main" val="1520271218"/>
                    </a:ext>
                  </a:extLst>
                </a:gridCol>
                <a:gridCol w="822960">
                  <a:extLst>
                    <a:ext uri="{9D8B030D-6E8A-4147-A177-3AD203B41FA5}">
                      <a16:colId xmlns:a16="http://schemas.microsoft.com/office/drawing/2014/main" val="314802229"/>
                    </a:ext>
                  </a:extLst>
                </a:gridCol>
                <a:gridCol w="822960">
                  <a:extLst>
                    <a:ext uri="{9D8B030D-6E8A-4147-A177-3AD203B41FA5}">
                      <a16:colId xmlns:a16="http://schemas.microsoft.com/office/drawing/2014/main" val="3600053647"/>
                    </a:ext>
                  </a:extLst>
                </a:gridCol>
                <a:gridCol w="822960">
                  <a:extLst>
                    <a:ext uri="{9D8B030D-6E8A-4147-A177-3AD203B41FA5}">
                      <a16:colId xmlns:a16="http://schemas.microsoft.com/office/drawing/2014/main" val="10386147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6794225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Alcaldía de Medellín - 2020-06-11 14:21:58</a:t>
                      </a:r>
                      <a:r>
                        <a:rPr kumimoji="0" lang="es-ES" sz="1000" b="0" i="0" u="none" strike="noStrike" kern="1200" cap="none" spc="0" normalizeH="0" baseline="0" noProof="0">
                          <a:ln>
                            <a:noFill/>
                          </a:ln>
                          <a:solidFill>
                            <a:prstClr val="black"/>
                          </a:solidFill>
                          <a:effectLst/>
                          <a:uLnTx/>
                          <a:uFillTx/>
                          <a:latin typeface="+mn-lt"/>
                          <a:ea typeface="+mn-ea"/>
                          <a:cs typeface="+mn-cs"/>
                        </a:rPr>
                        <a:t>
 En Medellin los tres días sin IVA corresponde a los días pares de pico y cédula y los que somos impares ¿no nos vamos a beneficiar?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356426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Alcaldía de Medellín - 2020-06-10 23:09:10</a:t>
                      </a:r>
                      <a:r>
                        <a:rPr kumimoji="0" lang="es-ES" sz="1000" b="0" i="0" u="none" strike="noStrike" kern="1200" cap="none" spc="0" normalizeH="0" baseline="0" noProof="0">
                          <a:ln>
                            <a:noFill/>
                          </a:ln>
                          <a:solidFill>
                            <a:prstClr val="black"/>
                          </a:solidFill>
                          <a:effectLst/>
                          <a:uLnTx/>
                          <a:uFillTx/>
                          <a:latin typeface="+mn-lt"/>
                          <a:ea typeface="+mn-ea"/>
                          <a:cs typeface="+mn-cs"/>
                        </a:rPr>
                        <a:t>
 K hay k hacer para solisitar un permiso para viajar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54131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Alcaldía de Medellín - 2020-06-10 17:33:10</a:t>
                      </a:r>
                      <a:r>
                        <a:rPr kumimoji="0" lang="es-ES" sz="1000" b="0" i="0" u="none" strike="noStrike" kern="1200" cap="none" spc="0" normalizeH="0" baseline="0" noProof="0">
                          <a:ln>
                            <a:noFill/>
                          </a:ln>
                          <a:solidFill>
                            <a:prstClr val="black"/>
                          </a:solidFill>
                          <a:effectLst/>
                          <a:uLnTx/>
                          <a:uFillTx/>
                          <a:latin typeface="+mn-lt"/>
                          <a:ea typeface="+mn-ea"/>
                          <a:cs typeface="+mn-cs"/>
                        </a:rPr>
                        <a:t>
 Buenos dias quisiera saver que puedo aser para aseder a la bibienda no tengo donde vivir con mi esposo y mis 2 hijas vivo de arrimada don de la abuela de mis hijas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06585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Alcaldía de Medellín - 2020-06-10 01:50:20</a:t>
                      </a:r>
                      <a:r>
                        <a:rPr kumimoji="0" lang="es-ES" sz="1000" b="0" i="0" u="none" strike="noStrike" kern="1200" cap="none" spc="0" normalizeH="0" baseline="0" noProof="0">
                          <a:ln>
                            <a:noFill/>
                          </a:ln>
                          <a:solidFill>
                            <a:prstClr val="black"/>
                          </a:solidFill>
                          <a:effectLst/>
                          <a:uLnTx/>
                          <a:uFillTx/>
                          <a:latin typeface="+mn-lt"/>
                          <a:ea typeface="+mn-ea"/>
                          <a:cs typeface="+mn-cs"/>
                        </a:rPr>
                        <a:t>
 Buenas tardes. Quisiera saber si ya está la alcaldía atendiendo al público. Gracias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210746269"/>
                  </a:ext>
                </a:extLst>
              </a:tr>
            </a:tbl>
          </a:graphicData>
        </a:graphic>
      </p:graphicFrame>
      <p:sp>
        <p:nvSpPr>
          <p:cNvPr id="4" name="Text Placeholder 3">
            <a:extLst>
              <a:ext uri="{FF2B5EF4-FFF2-40B4-BE49-F238E27FC236}">
                <a16:creationId xmlns:a16="http://schemas.microsoft.com/office/drawing/2014/main" id="{8D7BCB64-898F-46F2-8B4D-8E341267110A}"/>
              </a:ext>
            </a:extLst>
          </p:cNvPr>
          <p:cNvSpPr>
            <a:spLocks noGrp="1"/>
          </p:cNvSpPr>
          <p:nvPr>
            <p:ph type="body" sz="quarter" idx="14"/>
          </p:nvPr>
        </p:nvSpPr>
        <p:spPr/>
        <p:txBody>
          <a:bodyPr/>
          <a:lstStyle/>
          <a:p>
            <a:r>
              <a:rPr lang="en-US"/>
              <a:t>06/07/2020 - 06/13/2020</a:t>
            </a:r>
          </a:p>
        </p:txBody>
      </p:sp>
    </p:spTree>
    <p:extLst>
      <p:ext uri="{BB962C8B-B14F-4D97-AF65-F5344CB8AC3E}">
        <p14:creationId xmlns:p14="http://schemas.microsoft.com/office/powerpoint/2010/main" val="111393486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F836B-55D7-4A02-987E-7561DA410AC4}"/>
              </a:ext>
            </a:extLst>
          </p:cNvPr>
          <p:cNvSpPr>
            <a:spLocks noGrp="1"/>
          </p:cNvSpPr>
          <p:nvPr>
            <p:ph type="title"/>
          </p:nvPr>
        </p:nvSpPr>
        <p:spPr/>
        <p:txBody>
          <a:bodyPr/>
          <a:lstStyle/>
          <a:p>
            <a:r>
              <a:rPr lang="en-US"/>
              <a:t>Facebook User Posts Table | Alcaldías Facebook - 5 of 10</a:t>
            </a:r>
          </a:p>
        </p:txBody>
      </p:sp>
      <p:graphicFrame>
        <p:nvGraphicFramePr>
          <p:cNvPr id="5" name="Table Placeholder 4">
            <a:extLst>
              <a:ext uri="{FF2B5EF4-FFF2-40B4-BE49-F238E27FC236}">
                <a16:creationId xmlns:a16="http://schemas.microsoft.com/office/drawing/2014/main" id="{15EC33B3-6162-439D-B1D1-471BA7C8778C}"/>
              </a:ext>
            </a:extLst>
          </p:cNvPr>
          <p:cNvGraphicFramePr>
            <a:graphicFrameLocks noGrp="1"/>
          </p:cNvGraphicFramePr>
          <p:nvPr>
            <p:ph type="tbl" sz="quarter" idx="13"/>
            <p:extLst>
              <p:ext uri="{D42A27DB-BD31-4B8C-83A1-F6EECF244321}">
                <p14:modId xmlns:p14="http://schemas.microsoft.com/office/powerpoint/2010/main" val="42566298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625526686"/>
                    </a:ext>
                  </a:extLst>
                </a:gridCol>
                <a:gridCol w="1645920">
                  <a:extLst>
                    <a:ext uri="{9D8B030D-6E8A-4147-A177-3AD203B41FA5}">
                      <a16:colId xmlns:a16="http://schemas.microsoft.com/office/drawing/2014/main" val="1915066953"/>
                    </a:ext>
                  </a:extLst>
                </a:gridCol>
                <a:gridCol w="822960">
                  <a:extLst>
                    <a:ext uri="{9D8B030D-6E8A-4147-A177-3AD203B41FA5}">
                      <a16:colId xmlns:a16="http://schemas.microsoft.com/office/drawing/2014/main" val="3169608792"/>
                    </a:ext>
                  </a:extLst>
                </a:gridCol>
                <a:gridCol w="822960">
                  <a:extLst>
                    <a:ext uri="{9D8B030D-6E8A-4147-A177-3AD203B41FA5}">
                      <a16:colId xmlns:a16="http://schemas.microsoft.com/office/drawing/2014/main" val="1526011683"/>
                    </a:ext>
                  </a:extLst>
                </a:gridCol>
                <a:gridCol w="822960">
                  <a:extLst>
                    <a:ext uri="{9D8B030D-6E8A-4147-A177-3AD203B41FA5}">
                      <a16:colId xmlns:a16="http://schemas.microsoft.com/office/drawing/2014/main" val="2975829011"/>
                    </a:ext>
                  </a:extLst>
                </a:gridCol>
                <a:gridCol w="822960">
                  <a:extLst>
                    <a:ext uri="{9D8B030D-6E8A-4147-A177-3AD203B41FA5}">
                      <a16:colId xmlns:a16="http://schemas.microsoft.com/office/drawing/2014/main" val="831377902"/>
                    </a:ext>
                  </a:extLst>
                </a:gridCol>
                <a:gridCol w="822960">
                  <a:extLst>
                    <a:ext uri="{9D8B030D-6E8A-4147-A177-3AD203B41FA5}">
                      <a16:colId xmlns:a16="http://schemas.microsoft.com/office/drawing/2014/main" val="31729131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5494273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Alcaldía de Medellín - 2020-06-09 20:26:20</a:t>
                      </a:r>
                      <a:r>
                        <a:rPr kumimoji="0" lang="es-ES" sz="1000" b="0" i="0" u="none" strike="noStrike" kern="1200" cap="none" spc="0" normalizeH="0" baseline="0" noProof="0">
                          <a:ln>
                            <a:noFill/>
                          </a:ln>
                          <a:solidFill>
                            <a:prstClr val="black"/>
                          </a:solidFill>
                          <a:effectLst/>
                          <a:uLnTx/>
                          <a:uFillTx/>
                          <a:latin typeface="+mn-lt"/>
                          <a:ea typeface="+mn-ea"/>
                          <a:cs typeface="+mn-cs"/>
                        </a:rPr>
                        <a:t>
 Buenas tardes alcalde daniel quintero quisiera saber para cundo dara permiso para habrir los moteles y hoteles por que habemos muchas madres cabeza de familia que dependemos mucho de ese trabajo por lo tanto no tenemos muchos recursos para mantener la familia agradeceria que puciera atencion a nuestras necesidades y a ese sector ya que es unico trabajo que teniamos y muchas personas dependemos de el 
Muchas gracias y espero que pronto nos de respuesta 
Feliz dia y muchas gracias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96755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Alcaldía de Medellín - 2020-06-09 03:41:09</a:t>
                      </a:r>
                      <a:r>
                        <a:rPr kumimoji="0" lang="es-ES" sz="1000" b="0" i="0" u="none" strike="noStrike" kern="1200" cap="none" spc="0" normalizeH="0" baseline="0" noProof="0">
                          <a:ln>
                            <a:noFill/>
                          </a:ln>
                          <a:solidFill>
                            <a:prstClr val="black"/>
                          </a:solidFill>
                          <a:effectLst/>
                          <a:uLnTx/>
                          <a:uFillTx/>
                          <a:latin typeface="+mn-lt"/>
                          <a:ea typeface="+mn-ea"/>
                          <a:cs typeface="+mn-cs"/>
                        </a:rPr>
                        <a:t>
 https://www.facebook.com/groups/227767857425643/permalink/1468108646724885/</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63130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Alcaldía de Medellín - 2020-06-08 17:55:12</a:t>
                      </a:r>
                      <a:r>
                        <a:rPr kumimoji="0" lang="es-ES" sz="1000" b="0" i="0" u="none" strike="noStrike" kern="1200" cap="none" spc="0" normalizeH="0" baseline="0" noProof="0">
                          <a:ln>
                            <a:noFill/>
                          </a:ln>
                          <a:solidFill>
                            <a:prstClr val="black"/>
                          </a:solidFill>
                          <a:effectLst/>
                          <a:uLnTx/>
                          <a:uFillTx/>
                          <a:latin typeface="+mn-lt"/>
                          <a:ea typeface="+mn-ea"/>
                          <a:cs typeface="+mn-cs"/>
                        </a:rPr>
                        <a:t>
 https://www.facebook.com/armando.quintero.10690203/videos/pcb.136409024719701/136408928053044/?type=3&amp;theater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71757238"/>
                  </a:ext>
                </a:extLst>
              </a:tr>
            </a:tbl>
          </a:graphicData>
        </a:graphic>
      </p:graphicFrame>
      <p:sp>
        <p:nvSpPr>
          <p:cNvPr id="4" name="Text Placeholder 3">
            <a:extLst>
              <a:ext uri="{FF2B5EF4-FFF2-40B4-BE49-F238E27FC236}">
                <a16:creationId xmlns:a16="http://schemas.microsoft.com/office/drawing/2014/main" id="{1A796FF2-3465-4C88-A605-F2BF37565125}"/>
              </a:ext>
            </a:extLst>
          </p:cNvPr>
          <p:cNvSpPr>
            <a:spLocks noGrp="1"/>
          </p:cNvSpPr>
          <p:nvPr>
            <p:ph type="body" sz="quarter" idx="14"/>
          </p:nvPr>
        </p:nvSpPr>
        <p:spPr/>
        <p:txBody>
          <a:bodyPr/>
          <a:lstStyle/>
          <a:p>
            <a:r>
              <a:rPr lang="en-US"/>
              <a:t>06/07/2020 - 06/13/2020</a:t>
            </a:r>
          </a:p>
        </p:txBody>
      </p:sp>
    </p:spTree>
    <p:extLst>
      <p:ext uri="{BB962C8B-B14F-4D97-AF65-F5344CB8AC3E}">
        <p14:creationId xmlns:p14="http://schemas.microsoft.com/office/powerpoint/2010/main" val="288686576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EB8F31-4A7F-4C36-AE68-F2CCDC9DDB5E}"/>
              </a:ext>
            </a:extLst>
          </p:cNvPr>
          <p:cNvSpPr>
            <a:spLocks noGrp="1"/>
          </p:cNvSpPr>
          <p:nvPr>
            <p:ph type="title"/>
          </p:nvPr>
        </p:nvSpPr>
        <p:spPr/>
        <p:txBody>
          <a:bodyPr/>
          <a:lstStyle/>
          <a:p>
            <a:r>
              <a:rPr lang="en-US"/>
              <a:t>Facebook User Posts Table | Alcaldías Facebook - 6 of 10</a:t>
            </a:r>
          </a:p>
        </p:txBody>
      </p:sp>
      <p:graphicFrame>
        <p:nvGraphicFramePr>
          <p:cNvPr id="5" name="Table Placeholder 4">
            <a:extLst>
              <a:ext uri="{FF2B5EF4-FFF2-40B4-BE49-F238E27FC236}">
                <a16:creationId xmlns:a16="http://schemas.microsoft.com/office/drawing/2014/main" id="{D621A01F-E577-4072-B053-68C81D33B0CF}"/>
              </a:ext>
            </a:extLst>
          </p:cNvPr>
          <p:cNvGraphicFramePr>
            <a:graphicFrameLocks noGrp="1"/>
          </p:cNvGraphicFramePr>
          <p:nvPr>
            <p:ph type="tbl" sz="quarter" idx="13"/>
            <p:extLst>
              <p:ext uri="{D42A27DB-BD31-4B8C-83A1-F6EECF244321}">
                <p14:modId xmlns:p14="http://schemas.microsoft.com/office/powerpoint/2010/main" val="23394327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535591554"/>
                    </a:ext>
                  </a:extLst>
                </a:gridCol>
                <a:gridCol w="1645920">
                  <a:extLst>
                    <a:ext uri="{9D8B030D-6E8A-4147-A177-3AD203B41FA5}">
                      <a16:colId xmlns:a16="http://schemas.microsoft.com/office/drawing/2014/main" val="319139035"/>
                    </a:ext>
                  </a:extLst>
                </a:gridCol>
                <a:gridCol w="822960">
                  <a:extLst>
                    <a:ext uri="{9D8B030D-6E8A-4147-A177-3AD203B41FA5}">
                      <a16:colId xmlns:a16="http://schemas.microsoft.com/office/drawing/2014/main" val="2360296575"/>
                    </a:ext>
                  </a:extLst>
                </a:gridCol>
                <a:gridCol w="822960">
                  <a:extLst>
                    <a:ext uri="{9D8B030D-6E8A-4147-A177-3AD203B41FA5}">
                      <a16:colId xmlns:a16="http://schemas.microsoft.com/office/drawing/2014/main" val="1621425650"/>
                    </a:ext>
                  </a:extLst>
                </a:gridCol>
                <a:gridCol w="822960">
                  <a:extLst>
                    <a:ext uri="{9D8B030D-6E8A-4147-A177-3AD203B41FA5}">
                      <a16:colId xmlns:a16="http://schemas.microsoft.com/office/drawing/2014/main" val="4223196029"/>
                    </a:ext>
                  </a:extLst>
                </a:gridCol>
                <a:gridCol w="822960">
                  <a:extLst>
                    <a:ext uri="{9D8B030D-6E8A-4147-A177-3AD203B41FA5}">
                      <a16:colId xmlns:a16="http://schemas.microsoft.com/office/drawing/2014/main" val="2645354186"/>
                    </a:ext>
                  </a:extLst>
                </a:gridCol>
                <a:gridCol w="822960">
                  <a:extLst>
                    <a:ext uri="{9D8B030D-6E8A-4147-A177-3AD203B41FA5}">
                      <a16:colId xmlns:a16="http://schemas.microsoft.com/office/drawing/2014/main" val="33005829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0820451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Alcaldía de Medellín - 2020-06-08 17:52:09</a:t>
                      </a:r>
                      <a:r>
                        <a:rPr kumimoji="0" lang="es-ES" sz="1000" b="0" i="0" u="none" strike="noStrike" kern="1200" cap="none" spc="0" normalizeH="0" baseline="0" noProof="0">
                          <a:ln>
                            <a:noFill/>
                          </a:ln>
                          <a:solidFill>
                            <a:prstClr val="black"/>
                          </a:solidFill>
                          <a:effectLst/>
                          <a:uLnTx/>
                          <a:uFillTx/>
                          <a:latin typeface="+mn-lt"/>
                          <a:ea typeface="+mn-ea"/>
                          <a:cs typeface="+mn-cs"/>
                        </a:rPr>
                        <a:t>
 https://www.facebook.com/armando.quintero.10690203/videos/pcb.136409024719701/136408928053044/?type=3&amp;theater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11732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Alcaldía de Medellín - 2020-06-08 17:48:09</a:t>
                      </a:r>
                      <a:r>
                        <a:rPr kumimoji="0" lang="es-ES" sz="1000" b="0" i="0" u="none" strike="noStrike" kern="1200" cap="none" spc="0" normalizeH="0" baseline="0" noProof="0">
                          <a:ln>
                            <a:noFill/>
                          </a:ln>
                          <a:solidFill>
                            <a:prstClr val="black"/>
                          </a:solidFill>
                          <a:effectLst/>
                          <a:uLnTx/>
                          <a:uFillTx/>
                          <a:latin typeface="+mn-lt"/>
                          <a:ea typeface="+mn-ea"/>
                          <a:cs typeface="+mn-cs"/>
                        </a:rPr>
                        <a:t>
 https://www.facebook.com/armando.quintero.10690203/videos/136412364719367/</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96446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Alcaldía de Medellín - 2020-06-08 17:47:30</a:t>
                      </a:r>
                      <a:r>
                        <a:rPr kumimoji="0" lang="es-ES" sz="1000" b="0" i="0" u="none" strike="noStrike" kern="1200" cap="none" spc="0" normalizeH="0" baseline="0" noProof="0">
                          <a:ln>
                            <a:noFill/>
                          </a:ln>
                          <a:solidFill>
                            <a:prstClr val="black"/>
                          </a:solidFill>
                          <a:effectLst/>
                          <a:uLnTx/>
                          <a:uFillTx/>
                          <a:latin typeface="+mn-lt"/>
                          <a:ea typeface="+mn-ea"/>
                          <a:cs typeface="+mn-cs"/>
                        </a:rPr>
                        <a:t>
 https://www.facebook.com/AlcaldiadeMedhttps://www.facebook.com/armando.quintero.10690203/videos/136412364719367/😲</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36576893"/>
                  </a:ext>
                </a:extLst>
              </a:tr>
            </a:tbl>
          </a:graphicData>
        </a:graphic>
      </p:graphicFrame>
      <p:sp>
        <p:nvSpPr>
          <p:cNvPr id="4" name="Text Placeholder 3">
            <a:extLst>
              <a:ext uri="{FF2B5EF4-FFF2-40B4-BE49-F238E27FC236}">
                <a16:creationId xmlns:a16="http://schemas.microsoft.com/office/drawing/2014/main" id="{B2D5ECB1-C04F-4DC8-B8A7-40F8126F4F1F}"/>
              </a:ext>
            </a:extLst>
          </p:cNvPr>
          <p:cNvSpPr>
            <a:spLocks noGrp="1"/>
          </p:cNvSpPr>
          <p:nvPr>
            <p:ph type="body" sz="quarter" idx="14"/>
          </p:nvPr>
        </p:nvSpPr>
        <p:spPr/>
        <p:txBody>
          <a:bodyPr/>
          <a:lstStyle/>
          <a:p>
            <a:r>
              <a:rPr lang="en-US"/>
              <a:t>06/07/2020 - 06/13/2020</a:t>
            </a:r>
          </a:p>
        </p:txBody>
      </p:sp>
    </p:spTree>
    <p:extLst>
      <p:ext uri="{BB962C8B-B14F-4D97-AF65-F5344CB8AC3E}">
        <p14:creationId xmlns:p14="http://schemas.microsoft.com/office/powerpoint/2010/main" val="426121163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034F1A-3354-45DF-921F-39304FC9A4A8}"/>
              </a:ext>
            </a:extLst>
          </p:cNvPr>
          <p:cNvSpPr>
            <a:spLocks noGrp="1"/>
          </p:cNvSpPr>
          <p:nvPr>
            <p:ph type="title"/>
          </p:nvPr>
        </p:nvSpPr>
        <p:spPr/>
        <p:txBody>
          <a:bodyPr/>
          <a:lstStyle/>
          <a:p>
            <a:r>
              <a:rPr lang="en-US"/>
              <a:t>Facebook User Posts Table | Alcaldías Facebook - 7 of 10</a:t>
            </a:r>
          </a:p>
        </p:txBody>
      </p:sp>
      <p:graphicFrame>
        <p:nvGraphicFramePr>
          <p:cNvPr id="5" name="Table Placeholder 4">
            <a:extLst>
              <a:ext uri="{FF2B5EF4-FFF2-40B4-BE49-F238E27FC236}">
                <a16:creationId xmlns:a16="http://schemas.microsoft.com/office/drawing/2014/main" id="{0315B67E-FC3E-47D1-8A62-462EC3EE89B6}"/>
              </a:ext>
            </a:extLst>
          </p:cNvPr>
          <p:cNvGraphicFramePr>
            <a:graphicFrameLocks noGrp="1"/>
          </p:cNvGraphicFramePr>
          <p:nvPr>
            <p:ph type="tbl" sz="quarter" idx="13"/>
            <p:extLst>
              <p:ext uri="{D42A27DB-BD31-4B8C-83A1-F6EECF244321}">
                <p14:modId xmlns:p14="http://schemas.microsoft.com/office/powerpoint/2010/main" val="34844512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260144320"/>
                    </a:ext>
                  </a:extLst>
                </a:gridCol>
                <a:gridCol w="1645920">
                  <a:extLst>
                    <a:ext uri="{9D8B030D-6E8A-4147-A177-3AD203B41FA5}">
                      <a16:colId xmlns:a16="http://schemas.microsoft.com/office/drawing/2014/main" val="3233300592"/>
                    </a:ext>
                  </a:extLst>
                </a:gridCol>
                <a:gridCol w="822960">
                  <a:extLst>
                    <a:ext uri="{9D8B030D-6E8A-4147-A177-3AD203B41FA5}">
                      <a16:colId xmlns:a16="http://schemas.microsoft.com/office/drawing/2014/main" val="2589956533"/>
                    </a:ext>
                  </a:extLst>
                </a:gridCol>
                <a:gridCol w="822960">
                  <a:extLst>
                    <a:ext uri="{9D8B030D-6E8A-4147-A177-3AD203B41FA5}">
                      <a16:colId xmlns:a16="http://schemas.microsoft.com/office/drawing/2014/main" val="2599749052"/>
                    </a:ext>
                  </a:extLst>
                </a:gridCol>
                <a:gridCol w="822960">
                  <a:extLst>
                    <a:ext uri="{9D8B030D-6E8A-4147-A177-3AD203B41FA5}">
                      <a16:colId xmlns:a16="http://schemas.microsoft.com/office/drawing/2014/main" val="1244634778"/>
                    </a:ext>
                  </a:extLst>
                </a:gridCol>
                <a:gridCol w="822960">
                  <a:extLst>
                    <a:ext uri="{9D8B030D-6E8A-4147-A177-3AD203B41FA5}">
                      <a16:colId xmlns:a16="http://schemas.microsoft.com/office/drawing/2014/main" val="1561475674"/>
                    </a:ext>
                  </a:extLst>
                </a:gridCol>
                <a:gridCol w="822960">
                  <a:extLst>
                    <a:ext uri="{9D8B030D-6E8A-4147-A177-3AD203B41FA5}">
                      <a16:colId xmlns:a16="http://schemas.microsoft.com/office/drawing/2014/main" val="3913102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879154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Alcaldía de Medellín - 2020-06-08 17:35:44</a:t>
                      </a:r>
                      <a:r>
                        <a:rPr kumimoji="0" lang="es-ES" sz="1000" b="0" i="0" u="none" strike="noStrike" kern="1200" cap="none" spc="0" normalizeH="0" baseline="0" noProof="0">
                          <a:ln>
                            <a:noFill/>
                          </a:ln>
                          <a:solidFill>
                            <a:prstClr val="black"/>
                          </a:solidFill>
                          <a:effectLst/>
                          <a:uLnTx/>
                          <a:uFillTx/>
                          <a:latin typeface="+mn-lt"/>
                          <a:ea typeface="+mn-ea"/>
                          <a:cs typeface="+mn-cs"/>
                        </a:rPr>
                        <a:t>
 https://www.facebook.com/armando.quintero.10690203/videos/136702541357016/UzpfSTEwMDAzNjg5MTg1MzcyNToyNjU4NjY5ODc5ODYzNjE/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-1.xx.fbcdn.net/safe_image.php?d=AQDEufC0DFb2tdnM&amp;w=720&amp;h=720&amp;url=http%3A%2F%2Fupload.wikimedia.org%2Fwikipedia%2Fcommons%2Fthumb%2Fd%2Fd7%2FColombia_-_Antioquia_-_Medell%25C3%25ADn.svg%2F720px-Colombia_-_Antioquia_-_Medell%25C3%25ADn.svg.png&amp;cfs=1&amp;fallback=hub_city&amp;sx=0&amp;sy=0&amp;sw=1&amp;ext=jpg&amp;_nc_hash=AQDS_8Ql8CnKhqm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726150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Alcaldía de Medellín - 2020-06-08 17:07:44</a:t>
                      </a:r>
                      <a:r>
                        <a:rPr kumimoji="0" lang="es-ES" sz="1000" b="0" i="0" u="none" strike="noStrike" kern="1200" cap="none" spc="0" normalizeH="0" baseline="0" noProof="0">
                          <a:ln>
                            <a:noFill/>
                          </a:ln>
                          <a:solidFill>
                            <a:prstClr val="black"/>
                          </a:solidFill>
                          <a:effectLst/>
                          <a:uLnTx/>
                          <a:uFillTx/>
                          <a:latin typeface="+mn-lt"/>
                          <a:ea typeface="+mn-ea"/>
                          <a:cs typeface="+mn-cs"/>
                        </a:rPr>
                        <a:t>
 Señor alcalde y secretario de movilidad que van hacer para que los habitantes de ciudad del río no veamos nuestras calles y parque convertido en acopio de taxis y particulares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84633634"/>
                  </a:ext>
                </a:extLst>
              </a:tr>
            </a:tbl>
          </a:graphicData>
        </a:graphic>
      </p:graphicFrame>
      <p:sp>
        <p:nvSpPr>
          <p:cNvPr id="4" name="Text Placeholder 3">
            <a:extLst>
              <a:ext uri="{FF2B5EF4-FFF2-40B4-BE49-F238E27FC236}">
                <a16:creationId xmlns:a16="http://schemas.microsoft.com/office/drawing/2014/main" id="{35D4BED3-A061-4917-A3EB-6653469B0B0B}"/>
              </a:ext>
            </a:extLst>
          </p:cNvPr>
          <p:cNvSpPr>
            <a:spLocks noGrp="1"/>
          </p:cNvSpPr>
          <p:nvPr>
            <p:ph type="body" sz="quarter" idx="14"/>
          </p:nvPr>
        </p:nvSpPr>
        <p:spPr/>
        <p:txBody>
          <a:bodyPr/>
          <a:lstStyle/>
          <a:p>
            <a:r>
              <a:rPr lang="en-US"/>
              <a:t>06/07/2020 - 06/13/2020</a:t>
            </a:r>
          </a:p>
        </p:txBody>
      </p:sp>
    </p:spTree>
    <p:extLst>
      <p:ext uri="{BB962C8B-B14F-4D97-AF65-F5344CB8AC3E}">
        <p14:creationId xmlns:p14="http://schemas.microsoft.com/office/powerpoint/2010/main" val="280065771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C89985-548B-4537-B748-04427C1E9419}"/>
              </a:ext>
            </a:extLst>
          </p:cNvPr>
          <p:cNvSpPr>
            <a:spLocks noGrp="1"/>
          </p:cNvSpPr>
          <p:nvPr>
            <p:ph type="title"/>
          </p:nvPr>
        </p:nvSpPr>
        <p:spPr/>
        <p:txBody>
          <a:bodyPr/>
          <a:lstStyle/>
          <a:p>
            <a:r>
              <a:rPr lang="en-US"/>
              <a:t>Facebook User Posts Table | Alcaldías Facebook - 8 of 10</a:t>
            </a:r>
          </a:p>
        </p:txBody>
      </p:sp>
      <p:graphicFrame>
        <p:nvGraphicFramePr>
          <p:cNvPr id="5" name="Table Placeholder 4">
            <a:extLst>
              <a:ext uri="{FF2B5EF4-FFF2-40B4-BE49-F238E27FC236}">
                <a16:creationId xmlns:a16="http://schemas.microsoft.com/office/drawing/2014/main" id="{D91E7AAA-9216-4234-8834-74AFE4636ECA}"/>
              </a:ext>
            </a:extLst>
          </p:cNvPr>
          <p:cNvGraphicFramePr>
            <a:graphicFrameLocks noGrp="1"/>
          </p:cNvGraphicFramePr>
          <p:nvPr>
            <p:ph type="tbl" sz="quarter" idx="13"/>
            <p:extLst>
              <p:ext uri="{D42A27DB-BD31-4B8C-83A1-F6EECF244321}">
                <p14:modId xmlns:p14="http://schemas.microsoft.com/office/powerpoint/2010/main" val="30462379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125482248"/>
                    </a:ext>
                  </a:extLst>
                </a:gridCol>
                <a:gridCol w="1645920">
                  <a:extLst>
                    <a:ext uri="{9D8B030D-6E8A-4147-A177-3AD203B41FA5}">
                      <a16:colId xmlns:a16="http://schemas.microsoft.com/office/drawing/2014/main" val="1753827508"/>
                    </a:ext>
                  </a:extLst>
                </a:gridCol>
                <a:gridCol w="822960">
                  <a:extLst>
                    <a:ext uri="{9D8B030D-6E8A-4147-A177-3AD203B41FA5}">
                      <a16:colId xmlns:a16="http://schemas.microsoft.com/office/drawing/2014/main" val="1710508508"/>
                    </a:ext>
                  </a:extLst>
                </a:gridCol>
                <a:gridCol w="822960">
                  <a:extLst>
                    <a:ext uri="{9D8B030D-6E8A-4147-A177-3AD203B41FA5}">
                      <a16:colId xmlns:a16="http://schemas.microsoft.com/office/drawing/2014/main" val="2204278153"/>
                    </a:ext>
                  </a:extLst>
                </a:gridCol>
                <a:gridCol w="822960">
                  <a:extLst>
                    <a:ext uri="{9D8B030D-6E8A-4147-A177-3AD203B41FA5}">
                      <a16:colId xmlns:a16="http://schemas.microsoft.com/office/drawing/2014/main" val="1398388015"/>
                    </a:ext>
                  </a:extLst>
                </a:gridCol>
                <a:gridCol w="822960">
                  <a:extLst>
                    <a:ext uri="{9D8B030D-6E8A-4147-A177-3AD203B41FA5}">
                      <a16:colId xmlns:a16="http://schemas.microsoft.com/office/drawing/2014/main" val="294789598"/>
                    </a:ext>
                  </a:extLst>
                </a:gridCol>
                <a:gridCol w="822960">
                  <a:extLst>
                    <a:ext uri="{9D8B030D-6E8A-4147-A177-3AD203B41FA5}">
                      <a16:colId xmlns:a16="http://schemas.microsoft.com/office/drawing/2014/main" val="8728377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1544698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Alcaldía de Medellín - 2020-06-08 17:06:04</a:t>
                      </a:r>
                      <a:r>
                        <a:rPr kumimoji="0" lang="es-ES" sz="1000" b="0" i="0" u="none" strike="noStrike" kern="1200" cap="none" spc="0" normalizeH="0" baseline="0" noProof="0">
                          <a:ln>
                            <a:noFill/>
                          </a:ln>
                          <a:solidFill>
                            <a:prstClr val="black"/>
                          </a:solidFill>
                          <a:effectLst/>
                          <a:uLnTx/>
                          <a:uFillTx/>
                          <a:latin typeface="+mn-lt"/>
                          <a:ea typeface="+mn-ea"/>
                          <a:cs typeface="+mn-cs"/>
                        </a:rPr>
                        <a:t>
 Apoyemos A Niña Antioquia María Jose Dando Me Gusta Y Compartiendo https://m.facebook.com/story.php?story_fbid=1309398922597207&amp;id=100005813346193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65898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Alcaldía de Medellín - 2020-06-08 15:18:25</a:t>
                      </a:r>
                      <a:r>
                        <a:rPr kumimoji="0" lang="es-ES" sz="1000" b="0" i="0" u="none" strike="noStrike" kern="1200" cap="none" spc="0" normalizeH="0" baseline="0" noProof="0">
                          <a:ln>
                            <a:noFill/>
                          </a:ln>
                          <a:solidFill>
                            <a:prstClr val="black"/>
                          </a:solidFill>
                          <a:effectLst/>
                          <a:uLnTx/>
                          <a:uFillTx/>
                          <a:latin typeface="+mn-lt"/>
                          <a:ea typeface="+mn-ea"/>
                          <a:cs typeface="+mn-cs"/>
                        </a:rPr>
                        <a:t>
 https://www.facebook.com/armando.quintero.10690203/videos/136702541357016/?epa=SEARCH_BOX   SEÑOR ALCALDE, AQUI LE ENVIO UNA PRUEBA DEL ABUSO DE LA AUTORIA, ES LO MAS JUSTO QUE TRABAJANDO LA INFORMALIDAD TERMINA ENCERRADO COMO UN BIL LADRON Y UN EXPENDEDOR DE DROGAS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063204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Alcaldía de Medellín - 2020-06-08 14:43:52</a:t>
                      </a:r>
                      <a:r>
                        <a:rPr kumimoji="0" lang="es-ES" sz="1000" b="0" i="0" u="none" strike="noStrike" kern="1200" cap="none" spc="0" normalizeH="0" baseline="0" noProof="0">
                          <a:ln>
                            <a:noFill/>
                          </a:ln>
                          <a:solidFill>
                            <a:prstClr val="black"/>
                          </a:solidFill>
                          <a:effectLst/>
                          <a:uLnTx/>
                          <a:uFillTx/>
                          <a:latin typeface="+mn-lt"/>
                          <a:ea typeface="+mn-ea"/>
                          <a:cs typeface="+mn-cs"/>
                        </a:rPr>
                        <a:t>
 Felicitaciones alcaldía de Medellín estamos con Tigo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16094002"/>
                  </a:ext>
                </a:extLst>
              </a:tr>
            </a:tbl>
          </a:graphicData>
        </a:graphic>
      </p:graphicFrame>
      <p:sp>
        <p:nvSpPr>
          <p:cNvPr id="4" name="Text Placeholder 3">
            <a:extLst>
              <a:ext uri="{FF2B5EF4-FFF2-40B4-BE49-F238E27FC236}">
                <a16:creationId xmlns:a16="http://schemas.microsoft.com/office/drawing/2014/main" id="{BC9F17E9-0204-4D8F-8888-9C7CBF49F572}"/>
              </a:ext>
            </a:extLst>
          </p:cNvPr>
          <p:cNvSpPr>
            <a:spLocks noGrp="1"/>
          </p:cNvSpPr>
          <p:nvPr>
            <p:ph type="body" sz="quarter" idx="14"/>
          </p:nvPr>
        </p:nvSpPr>
        <p:spPr/>
        <p:txBody>
          <a:bodyPr/>
          <a:lstStyle/>
          <a:p>
            <a:r>
              <a:rPr lang="en-US"/>
              <a:t>06/07/2020 - 06/13/2020</a:t>
            </a:r>
          </a:p>
        </p:txBody>
      </p:sp>
    </p:spTree>
    <p:extLst>
      <p:ext uri="{BB962C8B-B14F-4D97-AF65-F5344CB8AC3E}">
        <p14:creationId xmlns:p14="http://schemas.microsoft.com/office/powerpoint/2010/main" val="392637562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2CF3E2-F7EB-4303-955A-D9BC6C22DB2C}"/>
              </a:ext>
            </a:extLst>
          </p:cNvPr>
          <p:cNvSpPr>
            <a:spLocks noGrp="1"/>
          </p:cNvSpPr>
          <p:nvPr>
            <p:ph type="title"/>
          </p:nvPr>
        </p:nvSpPr>
        <p:spPr/>
        <p:txBody>
          <a:bodyPr/>
          <a:lstStyle/>
          <a:p>
            <a:r>
              <a:rPr lang="en-US"/>
              <a:t>Facebook User Posts Table | Alcaldías Facebook - 9 of 10</a:t>
            </a:r>
          </a:p>
        </p:txBody>
      </p:sp>
      <p:graphicFrame>
        <p:nvGraphicFramePr>
          <p:cNvPr id="5" name="Table Placeholder 4">
            <a:extLst>
              <a:ext uri="{FF2B5EF4-FFF2-40B4-BE49-F238E27FC236}">
                <a16:creationId xmlns:a16="http://schemas.microsoft.com/office/drawing/2014/main" id="{ADFF4F93-6797-4BCA-9EEB-A55426FEE4CF}"/>
              </a:ext>
            </a:extLst>
          </p:cNvPr>
          <p:cNvGraphicFramePr>
            <a:graphicFrameLocks noGrp="1"/>
          </p:cNvGraphicFramePr>
          <p:nvPr>
            <p:ph type="tbl" sz="quarter" idx="13"/>
            <p:extLst>
              <p:ext uri="{D42A27DB-BD31-4B8C-83A1-F6EECF244321}">
                <p14:modId xmlns:p14="http://schemas.microsoft.com/office/powerpoint/2010/main" val="27222687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600233104"/>
                    </a:ext>
                  </a:extLst>
                </a:gridCol>
                <a:gridCol w="1645920">
                  <a:extLst>
                    <a:ext uri="{9D8B030D-6E8A-4147-A177-3AD203B41FA5}">
                      <a16:colId xmlns:a16="http://schemas.microsoft.com/office/drawing/2014/main" val="2921880640"/>
                    </a:ext>
                  </a:extLst>
                </a:gridCol>
                <a:gridCol w="822960">
                  <a:extLst>
                    <a:ext uri="{9D8B030D-6E8A-4147-A177-3AD203B41FA5}">
                      <a16:colId xmlns:a16="http://schemas.microsoft.com/office/drawing/2014/main" val="1740838201"/>
                    </a:ext>
                  </a:extLst>
                </a:gridCol>
                <a:gridCol w="822960">
                  <a:extLst>
                    <a:ext uri="{9D8B030D-6E8A-4147-A177-3AD203B41FA5}">
                      <a16:colId xmlns:a16="http://schemas.microsoft.com/office/drawing/2014/main" val="4074814329"/>
                    </a:ext>
                  </a:extLst>
                </a:gridCol>
                <a:gridCol w="822960">
                  <a:extLst>
                    <a:ext uri="{9D8B030D-6E8A-4147-A177-3AD203B41FA5}">
                      <a16:colId xmlns:a16="http://schemas.microsoft.com/office/drawing/2014/main" val="207334087"/>
                    </a:ext>
                  </a:extLst>
                </a:gridCol>
                <a:gridCol w="822960">
                  <a:extLst>
                    <a:ext uri="{9D8B030D-6E8A-4147-A177-3AD203B41FA5}">
                      <a16:colId xmlns:a16="http://schemas.microsoft.com/office/drawing/2014/main" val="2601897969"/>
                    </a:ext>
                  </a:extLst>
                </a:gridCol>
                <a:gridCol w="822960">
                  <a:extLst>
                    <a:ext uri="{9D8B030D-6E8A-4147-A177-3AD203B41FA5}">
                      <a16:colId xmlns:a16="http://schemas.microsoft.com/office/drawing/2014/main" val="19047469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1239864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Alcaldía de Medellín - 2020-06-08 02:26:32</a:t>
                      </a:r>
                      <a:r>
                        <a:rPr kumimoji="0" lang="es-ES" sz="1000" b="0" i="0" u="none" strike="noStrike" kern="1200" cap="none" spc="0" normalizeH="0" baseline="0" noProof="0">
                          <a:ln>
                            <a:noFill/>
                          </a:ln>
                          <a:solidFill>
                            <a:prstClr val="black"/>
                          </a:solidFill>
                          <a:effectLst/>
                          <a:uLnTx/>
                          <a:uFillTx/>
                          <a:latin typeface="+mn-lt"/>
                          <a:ea typeface="+mn-ea"/>
                          <a:cs typeface="+mn-cs"/>
                        </a:rPr>
                        <a:t>
 Hola buenas noches desearía saber como pueden ayudar a mi esposo que esta tratando de sacar el permiso de medellín te cuida para eso de la movilidad la empresa no a podido y de manera personal también deseo favor asesoría o a donde nos podemos dirigir debemos arriendo y el no a podido sacar eso para poder empezar les agradecería la ayuda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141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Alcaldía de Medellín - 2020-06-08 00:31:53</a:t>
                      </a:r>
                      <a:r>
                        <a:rPr kumimoji="0" lang="es-ES" sz="1000" b="0" i="0" u="none" strike="noStrike" kern="1200" cap="none" spc="0" normalizeH="0" baseline="0" noProof="0">
                          <a:ln>
                            <a:noFill/>
                          </a:ln>
                          <a:solidFill>
                            <a:prstClr val="black"/>
                          </a:solidFill>
                          <a:effectLst/>
                          <a:uLnTx/>
                          <a:uFillTx/>
                          <a:latin typeface="+mn-lt"/>
                          <a:ea typeface="+mn-ea"/>
                          <a:cs typeface="+mn-cs"/>
                        </a:rPr>
                        <a:t>
 Alguien sabe si hay más giros de la alcaldía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840285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Alcaldía de Medellín - 2020-06-07 19:41:20</a:t>
                      </a:r>
                      <a:r>
                        <a:rPr kumimoji="0" lang="es-ES" sz="1000" b="0" i="0" u="none" strike="noStrike" kern="1200" cap="none" spc="0" normalizeH="0" baseline="0" noProof="0">
                          <a:ln>
                            <a:noFill/>
                          </a:ln>
                          <a:solidFill>
                            <a:prstClr val="black"/>
                          </a:solidFill>
                          <a:effectLst/>
                          <a:uLnTx/>
                          <a:uFillTx/>
                          <a:latin typeface="+mn-lt"/>
                          <a:ea typeface="+mn-ea"/>
                          <a:cs typeface="+mn-cs"/>
                        </a:rPr>
                        <a:t>
 Hay qué darle las gracias a la alcaldía de Medellin porque ni una Libra de Arroz nos dieron en esta situación de la pandemia pero si aparecen en los barrios a tumbar los ranchos de los mas pobres y vulnerables qué bien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668855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Alcaldía de Medellín - 2020-06-07 18:08:57</a:t>
                      </a:r>
                      <a:r>
                        <a:rPr kumimoji="0" lang="es-ES" sz="1000" b="0" i="0" u="none" strike="noStrike" kern="1200" cap="none" spc="0" normalizeH="0" baseline="0" noProof="0">
                          <a:ln>
                            <a:noFill/>
                          </a:ln>
                          <a:solidFill>
                            <a:prstClr val="black"/>
                          </a:solidFill>
                          <a:effectLst/>
                          <a:uLnTx/>
                          <a:uFillTx/>
                          <a:latin typeface="+mn-lt"/>
                          <a:ea typeface="+mn-ea"/>
                          <a:cs typeface="+mn-cs"/>
                        </a:rPr>
                        <a:t>
 Buenas x favor como ago para un permiso de entrada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49289975"/>
                  </a:ext>
                </a:extLst>
              </a:tr>
            </a:tbl>
          </a:graphicData>
        </a:graphic>
      </p:graphicFrame>
      <p:sp>
        <p:nvSpPr>
          <p:cNvPr id="4" name="Text Placeholder 3">
            <a:extLst>
              <a:ext uri="{FF2B5EF4-FFF2-40B4-BE49-F238E27FC236}">
                <a16:creationId xmlns:a16="http://schemas.microsoft.com/office/drawing/2014/main" id="{A5AC0457-2520-4401-A2B6-95145E2E74C9}"/>
              </a:ext>
            </a:extLst>
          </p:cNvPr>
          <p:cNvSpPr>
            <a:spLocks noGrp="1"/>
          </p:cNvSpPr>
          <p:nvPr>
            <p:ph type="body" sz="quarter" idx="14"/>
          </p:nvPr>
        </p:nvSpPr>
        <p:spPr/>
        <p:txBody>
          <a:bodyPr/>
          <a:lstStyle/>
          <a:p>
            <a:r>
              <a:rPr lang="en-US"/>
              <a:t>06/07/2020 - 06/13/2020</a:t>
            </a:r>
          </a:p>
        </p:txBody>
      </p:sp>
    </p:spTree>
    <p:extLst>
      <p:ext uri="{BB962C8B-B14F-4D97-AF65-F5344CB8AC3E}">
        <p14:creationId xmlns:p14="http://schemas.microsoft.com/office/powerpoint/2010/main" val="294202527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6E2742-97B5-42A1-A6DE-F69F27192629}"/>
              </a:ext>
            </a:extLst>
          </p:cNvPr>
          <p:cNvSpPr>
            <a:spLocks noGrp="1"/>
          </p:cNvSpPr>
          <p:nvPr>
            <p:ph type="title"/>
          </p:nvPr>
        </p:nvSpPr>
        <p:spPr/>
        <p:txBody>
          <a:bodyPr/>
          <a:lstStyle/>
          <a:p>
            <a:r>
              <a:rPr lang="en-US"/>
              <a:t>Facebook User Posts Table | Alcaldías Facebook - 10 of 10</a:t>
            </a:r>
          </a:p>
        </p:txBody>
      </p:sp>
      <p:graphicFrame>
        <p:nvGraphicFramePr>
          <p:cNvPr id="5" name="Table Placeholder 4">
            <a:extLst>
              <a:ext uri="{FF2B5EF4-FFF2-40B4-BE49-F238E27FC236}">
                <a16:creationId xmlns:a16="http://schemas.microsoft.com/office/drawing/2014/main" id="{81319213-4F84-4997-A544-0E23EC087E3A}"/>
              </a:ext>
            </a:extLst>
          </p:cNvPr>
          <p:cNvGraphicFramePr>
            <a:graphicFrameLocks noGrp="1"/>
          </p:cNvGraphicFramePr>
          <p:nvPr>
            <p:ph type="tbl" sz="quarter" idx="13"/>
            <p:extLst>
              <p:ext uri="{D42A27DB-BD31-4B8C-83A1-F6EECF244321}">
                <p14:modId xmlns:p14="http://schemas.microsoft.com/office/powerpoint/2010/main" val="7993120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629244501"/>
                    </a:ext>
                  </a:extLst>
                </a:gridCol>
                <a:gridCol w="1645920">
                  <a:extLst>
                    <a:ext uri="{9D8B030D-6E8A-4147-A177-3AD203B41FA5}">
                      <a16:colId xmlns:a16="http://schemas.microsoft.com/office/drawing/2014/main" val="615955638"/>
                    </a:ext>
                  </a:extLst>
                </a:gridCol>
                <a:gridCol w="822960">
                  <a:extLst>
                    <a:ext uri="{9D8B030D-6E8A-4147-A177-3AD203B41FA5}">
                      <a16:colId xmlns:a16="http://schemas.microsoft.com/office/drawing/2014/main" val="313431435"/>
                    </a:ext>
                  </a:extLst>
                </a:gridCol>
                <a:gridCol w="822960">
                  <a:extLst>
                    <a:ext uri="{9D8B030D-6E8A-4147-A177-3AD203B41FA5}">
                      <a16:colId xmlns:a16="http://schemas.microsoft.com/office/drawing/2014/main" val="3539328042"/>
                    </a:ext>
                  </a:extLst>
                </a:gridCol>
                <a:gridCol w="822960">
                  <a:extLst>
                    <a:ext uri="{9D8B030D-6E8A-4147-A177-3AD203B41FA5}">
                      <a16:colId xmlns:a16="http://schemas.microsoft.com/office/drawing/2014/main" val="653455553"/>
                    </a:ext>
                  </a:extLst>
                </a:gridCol>
                <a:gridCol w="822960">
                  <a:extLst>
                    <a:ext uri="{9D8B030D-6E8A-4147-A177-3AD203B41FA5}">
                      <a16:colId xmlns:a16="http://schemas.microsoft.com/office/drawing/2014/main" val="2505524703"/>
                    </a:ext>
                  </a:extLst>
                </a:gridCol>
                <a:gridCol w="822960">
                  <a:extLst>
                    <a:ext uri="{9D8B030D-6E8A-4147-A177-3AD203B41FA5}">
                      <a16:colId xmlns:a16="http://schemas.microsoft.com/office/drawing/2014/main" val="4011815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0638621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Alcaldía de Medellín - 2020-06-07 02:29:54</a:t>
                      </a:r>
                      <a:r>
                        <a:rPr kumimoji="0" lang="es-ES" sz="1000" b="0" i="0" u="none" strike="noStrike" kern="1200" cap="none" spc="0" normalizeH="0" baseline="0" noProof="0">
                          <a:ln>
                            <a:noFill/>
                          </a:ln>
                          <a:solidFill>
                            <a:prstClr val="black"/>
                          </a:solidFill>
                          <a:effectLst/>
                          <a:uLnTx/>
                          <a:uFillTx/>
                          <a:latin typeface="+mn-lt"/>
                          <a:ea typeface="+mn-ea"/>
                          <a:cs typeface="+mn-cs"/>
                        </a:rPr>
                        <a:t>
 Señor alcalde de Medellín. porfavor ya las madres cabezas de familia.se están suicidando..
Por falta de recursos.ayuda para ellas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747067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Alcaldía de Medellín - 2020-06-07 01:37:19</a:t>
                      </a:r>
                      <a:r>
                        <a:rPr kumimoji="0" lang="es-ES" sz="1000" b="0" i="0" u="none" strike="noStrike" kern="1200" cap="none" spc="0" normalizeH="0" baseline="0" noProof="0">
                          <a:ln>
                            <a:noFill/>
                          </a:ln>
                          <a:solidFill>
                            <a:prstClr val="black"/>
                          </a:solidFill>
                          <a:effectLst/>
                          <a:uLnTx/>
                          <a:uFillTx/>
                          <a:latin typeface="+mn-lt"/>
                          <a:ea typeface="+mn-ea"/>
                          <a:cs typeface="+mn-cs"/>
                        </a:rPr>
                        <a:t>
 Muy   buenas    
           Una  pregunta     
              Porque  cuando  las  personas   llaman  nunca   contestan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59459543"/>
                  </a:ext>
                </a:extLst>
              </a:tr>
            </a:tbl>
          </a:graphicData>
        </a:graphic>
      </p:graphicFrame>
      <p:sp>
        <p:nvSpPr>
          <p:cNvPr id="4" name="Text Placeholder 3">
            <a:extLst>
              <a:ext uri="{FF2B5EF4-FFF2-40B4-BE49-F238E27FC236}">
                <a16:creationId xmlns:a16="http://schemas.microsoft.com/office/drawing/2014/main" id="{B3324588-4484-4F6D-A62C-2235FCD8B61D}"/>
              </a:ext>
            </a:extLst>
          </p:cNvPr>
          <p:cNvSpPr>
            <a:spLocks noGrp="1"/>
          </p:cNvSpPr>
          <p:nvPr>
            <p:ph type="body" sz="quarter" idx="14"/>
          </p:nvPr>
        </p:nvSpPr>
        <p:spPr/>
        <p:txBody>
          <a:bodyPr/>
          <a:lstStyle/>
          <a:p>
            <a:r>
              <a:rPr lang="en-US"/>
              <a:t>06/07/2020 - 06/13/2020</a:t>
            </a:r>
          </a:p>
        </p:txBody>
      </p:sp>
    </p:spTree>
    <p:extLst>
      <p:ext uri="{BB962C8B-B14F-4D97-AF65-F5344CB8AC3E}">
        <p14:creationId xmlns:p14="http://schemas.microsoft.com/office/powerpoint/2010/main" val="125753806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FAC90E-2097-45AF-8DEA-E5BFAE23C040}"/>
              </a:ext>
            </a:extLst>
          </p:cNvPr>
          <p:cNvSpPr>
            <a:spLocks noGrp="1"/>
          </p:cNvSpPr>
          <p:nvPr>
            <p:ph type="title"/>
          </p:nvPr>
        </p:nvSpPr>
        <p:spPr/>
        <p:txBody>
          <a:bodyPr/>
          <a:lstStyle/>
          <a:p>
            <a:r>
              <a:rPr lang="en-US"/>
              <a:t>Facebook Response Times | Alcaldías Facebook</a:t>
            </a:r>
          </a:p>
        </p:txBody>
      </p:sp>
      <p:graphicFrame>
        <p:nvGraphicFramePr>
          <p:cNvPr id="6" name="Chart Placeholder 5">
            <a:extLst>
              <a:ext uri="{FF2B5EF4-FFF2-40B4-BE49-F238E27FC236}">
                <a16:creationId xmlns:a16="http://schemas.microsoft.com/office/drawing/2014/main" id="{68C5FECA-F0AC-4D56-8CB6-2FC2B2AB1A1A}"/>
              </a:ext>
            </a:extLst>
          </p:cNvPr>
          <p:cNvGraphicFramePr>
            <a:graphicFrameLocks noGrp="1"/>
          </p:cNvGraphicFramePr>
          <p:nvPr>
            <p:ph type="chart" sz="quarter" idx="13"/>
            <p:extLst>
              <p:ext uri="{D42A27DB-BD31-4B8C-83A1-F6EECF244321}">
                <p14:modId xmlns:p14="http://schemas.microsoft.com/office/powerpoint/2010/main" val="7913173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3A69117-1097-49BD-A427-693B35345D8C}"/>
              </a:ext>
            </a:extLst>
          </p:cNvPr>
          <p:cNvSpPr>
            <a:spLocks noGrp="1"/>
          </p:cNvSpPr>
          <p:nvPr>
            <p:ph type="body" sz="quarter" idx="14"/>
          </p:nvPr>
        </p:nvSpPr>
        <p:spPr/>
        <p:txBody>
          <a:bodyPr/>
          <a:lstStyle/>
          <a:p>
            <a:r>
              <a:rPr lang="en-US"/>
              <a:t>06/07/2020 - 06/13/2020</a:t>
            </a:r>
          </a:p>
        </p:txBody>
      </p:sp>
      <p:sp>
        <p:nvSpPr>
          <p:cNvPr id="5" name="Footer Placeholder 4">
            <a:extLst>
              <a:ext uri="{FF2B5EF4-FFF2-40B4-BE49-F238E27FC236}">
                <a16:creationId xmlns:a16="http://schemas.microsoft.com/office/drawing/2014/main" id="{65784215-C050-4AB0-B5F1-969B92808FC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8848007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907383-A5E0-4233-9BB4-F4BC24E970BE}"/>
              </a:ext>
            </a:extLst>
          </p:cNvPr>
          <p:cNvSpPr>
            <a:spLocks noGrp="1"/>
          </p:cNvSpPr>
          <p:nvPr>
            <p:ph type="title"/>
          </p:nvPr>
        </p:nvSpPr>
        <p:spPr/>
        <p:txBody>
          <a:bodyPr/>
          <a:lstStyle/>
          <a:p>
            <a:r>
              <a:rPr lang="en-US"/>
              <a:t>Facebook Hashtag Detection | Alcaldías Facebook - 1 of 3</a:t>
            </a:r>
          </a:p>
        </p:txBody>
      </p:sp>
      <p:graphicFrame>
        <p:nvGraphicFramePr>
          <p:cNvPr id="5" name="Table Placeholder 4">
            <a:extLst>
              <a:ext uri="{FF2B5EF4-FFF2-40B4-BE49-F238E27FC236}">
                <a16:creationId xmlns:a16="http://schemas.microsoft.com/office/drawing/2014/main" id="{56ED7A60-D982-4B34-9F9B-DE9B976EC022}"/>
              </a:ext>
            </a:extLst>
          </p:cNvPr>
          <p:cNvGraphicFramePr>
            <a:graphicFrameLocks noGrp="1"/>
          </p:cNvGraphicFramePr>
          <p:nvPr>
            <p:ph type="tbl" sz="quarter" idx="13"/>
            <p:extLst>
              <p:ext uri="{D42A27DB-BD31-4B8C-83A1-F6EECF244321}">
                <p14:modId xmlns:p14="http://schemas.microsoft.com/office/powerpoint/2010/main" val="39418931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637921749"/>
                    </a:ext>
                  </a:extLst>
                </a:gridCol>
                <a:gridCol w="1152144">
                  <a:extLst>
                    <a:ext uri="{9D8B030D-6E8A-4147-A177-3AD203B41FA5}">
                      <a16:colId xmlns:a16="http://schemas.microsoft.com/office/drawing/2014/main" val="3453250776"/>
                    </a:ext>
                  </a:extLst>
                </a:gridCol>
                <a:gridCol w="1152144">
                  <a:extLst>
                    <a:ext uri="{9D8B030D-6E8A-4147-A177-3AD203B41FA5}">
                      <a16:colId xmlns:a16="http://schemas.microsoft.com/office/drawing/2014/main" val="1951576786"/>
                    </a:ext>
                  </a:extLst>
                </a:gridCol>
                <a:gridCol w="1152144">
                  <a:extLst>
                    <a:ext uri="{9D8B030D-6E8A-4147-A177-3AD203B41FA5}">
                      <a16:colId xmlns:a16="http://schemas.microsoft.com/office/drawing/2014/main" val="1333939445"/>
                    </a:ext>
                  </a:extLst>
                </a:gridCol>
                <a:gridCol w="1152144">
                  <a:extLst>
                    <a:ext uri="{9D8B030D-6E8A-4147-A177-3AD203B41FA5}">
                      <a16:colId xmlns:a16="http://schemas.microsoft.com/office/drawing/2014/main" val="2620696241"/>
                    </a:ext>
                  </a:extLst>
                </a:gridCol>
                <a:gridCol w="1152144">
                  <a:extLst>
                    <a:ext uri="{9D8B030D-6E8A-4147-A177-3AD203B41FA5}">
                      <a16:colId xmlns:a16="http://schemas.microsoft.com/office/drawing/2014/main" val="21917342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26375110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#BogotáSinMiedo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12740</a:t>
                      </a:r>
                    </a:p>
                  </a:txBody>
                  <a:tcPr/>
                </a:tc>
                <a:extLst>
                  <a:ext uri="{0D108BD9-81ED-4DB2-BD59-A6C34878D82A}">
                    <a16:rowId xmlns:a16="http://schemas.microsoft.com/office/drawing/2014/main" val="25945162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#Importante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5867</a:t>
                      </a:r>
                    </a:p>
                  </a:txBody>
                  <a:tcPr/>
                </a:tc>
                <a:extLst>
                  <a:ext uri="{0D108BD9-81ED-4DB2-BD59-A6C34878D82A}">
                    <a16:rowId xmlns:a16="http://schemas.microsoft.com/office/drawing/2014/main" val="28503918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#EnNoticias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3440</a:t>
                      </a:r>
                    </a:p>
                  </a:txBody>
                  <a:tcPr/>
                </a:tc>
                <a:extLst>
                  <a:ext uri="{0D108BD9-81ED-4DB2-BD59-A6C34878D82A}">
                    <a16:rowId xmlns:a16="http://schemas.microsoft.com/office/drawing/2014/main" val="14957199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#ElPlanQueNosReactiva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2292.4</a:t>
                      </a:r>
                    </a:p>
                  </a:txBody>
                  <a:tcPr/>
                </a:tc>
                <a:extLst>
                  <a:ext uri="{0D108BD9-81ED-4DB2-BD59-A6C34878D82A}">
                    <a16:rowId xmlns:a16="http://schemas.microsoft.com/office/drawing/2014/main" val="1024359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#CuidarmeEsCuidarnos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707.33333333333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1339</a:t>
                      </a:r>
                    </a:p>
                  </a:txBody>
                  <a:tcPr/>
                </a:tc>
                <a:extLst>
                  <a:ext uri="{0D108BD9-81ED-4DB2-BD59-A6C34878D82A}">
                    <a16:rowId xmlns:a16="http://schemas.microsoft.com/office/drawing/2014/main" val="41342301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#GraciasCampesinos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1261</a:t>
                      </a:r>
                    </a:p>
                  </a:txBody>
                  <a:tcPr/>
                </a:tc>
                <a:extLst>
                  <a:ext uri="{0D108BD9-81ED-4DB2-BD59-A6C34878D82A}">
                    <a16:rowId xmlns:a16="http://schemas.microsoft.com/office/drawing/2014/main" val="23588978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#GuardianesSomosTodos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1243.9</a:t>
                      </a:r>
                    </a:p>
                  </a:txBody>
                  <a:tcPr/>
                </a:tc>
                <a:extLst>
                  <a:ext uri="{0D108BD9-81ED-4DB2-BD59-A6C34878D82A}">
                    <a16:rowId xmlns:a16="http://schemas.microsoft.com/office/drawing/2014/main" val="19560132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#Infórmate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1125</a:t>
                      </a:r>
                    </a:p>
                  </a:txBody>
                  <a:tcPr/>
                </a:tc>
                <a:extLst>
                  <a:ext uri="{0D108BD9-81ED-4DB2-BD59-A6C34878D82A}">
                    <a16:rowId xmlns:a16="http://schemas.microsoft.com/office/drawing/2014/main" val="28514482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#ATENCIÓN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1109</a:t>
                      </a:r>
                    </a:p>
                  </a:txBody>
                  <a:tcPr/>
                </a:tc>
                <a:extLst>
                  <a:ext uri="{0D108BD9-81ED-4DB2-BD59-A6C34878D82A}">
                    <a16:rowId xmlns:a16="http://schemas.microsoft.com/office/drawing/2014/main" val="41742223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#PuroCorazónPorCali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1090</a:t>
                      </a:r>
                    </a:p>
                  </a:txBody>
                  <a:tcPr/>
                </a:tc>
                <a:extLst>
                  <a:ext uri="{0D108BD9-81ED-4DB2-BD59-A6C34878D82A}">
                    <a16:rowId xmlns:a16="http://schemas.microsoft.com/office/drawing/2014/main" val="1787025349"/>
                  </a:ext>
                </a:extLst>
              </a:tr>
            </a:tbl>
          </a:graphicData>
        </a:graphic>
      </p:graphicFrame>
      <p:sp>
        <p:nvSpPr>
          <p:cNvPr id="4" name="Text Placeholder 3">
            <a:extLst>
              <a:ext uri="{FF2B5EF4-FFF2-40B4-BE49-F238E27FC236}">
                <a16:creationId xmlns:a16="http://schemas.microsoft.com/office/drawing/2014/main" id="{0BCBCA28-0B1D-48C1-A74E-B1FAB1D523A9}"/>
              </a:ext>
            </a:extLst>
          </p:cNvPr>
          <p:cNvSpPr>
            <a:spLocks noGrp="1"/>
          </p:cNvSpPr>
          <p:nvPr>
            <p:ph type="body" sz="quarter" idx="14"/>
          </p:nvPr>
        </p:nvSpPr>
        <p:spPr/>
        <p:txBody>
          <a:bodyPr/>
          <a:lstStyle/>
          <a:p>
            <a:r>
              <a:rPr lang="en-US"/>
              <a:t>06/07/2020 - 06/13/2020</a:t>
            </a:r>
          </a:p>
        </p:txBody>
      </p:sp>
    </p:spTree>
    <p:extLst>
      <p:ext uri="{BB962C8B-B14F-4D97-AF65-F5344CB8AC3E}">
        <p14:creationId xmlns:p14="http://schemas.microsoft.com/office/powerpoint/2010/main" val="88233610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C9A1D-5E10-4945-A059-92CBFC752D08}"/>
              </a:ext>
            </a:extLst>
          </p:cNvPr>
          <p:cNvSpPr>
            <a:spLocks noGrp="1"/>
          </p:cNvSpPr>
          <p:nvPr>
            <p:ph type="title"/>
          </p:nvPr>
        </p:nvSpPr>
        <p:spPr/>
        <p:txBody>
          <a:bodyPr/>
          <a:lstStyle/>
          <a:p>
            <a:r>
              <a:rPr lang="en-US"/>
              <a:t>Facebook Hashtag Detection | Alcaldías Facebook - 2 of 3</a:t>
            </a:r>
          </a:p>
        </p:txBody>
      </p:sp>
      <p:graphicFrame>
        <p:nvGraphicFramePr>
          <p:cNvPr id="5" name="Table Placeholder 4">
            <a:extLst>
              <a:ext uri="{FF2B5EF4-FFF2-40B4-BE49-F238E27FC236}">
                <a16:creationId xmlns:a16="http://schemas.microsoft.com/office/drawing/2014/main" id="{EA3A32CA-95C2-4361-BF9D-BD737089D566}"/>
              </a:ext>
            </a:extLst>
          </p:cNvPr>
          <p:cNvGraphicFramePr>
            <a:graphicFrameLocks noGrp="1"/>
          </p:cNvGraphicFramePr>
          <p:nvPr>
            <p:ph type="tbl" sz="quarter" idx="13"/>
            <p:extLst>
              <p:ext uri="{D42A27DB-BD31-4B8C-83A1-F6EECF244321}">
                <p14:modId xmlns:p14="http://schemas.microsoft.com/office/powerpoint/2010/main" val="37028637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90255433"/>
                    </a:ext>
                  </a:extLst>
                </a:gridCol>
                <a:gridCol w="1152144">
                  <a:extLst>
                    <a:ext uri="{9D8B030D-6E8A-4147-A177-3AD203B41FA5}">
                      <a16:colId xmlns:a16="http://schemas.microsoft.com/office/drawing/2014/main" val="2664609478"/>
                    </a:ext>
                  </a:extLst>
                </a:gridCol>
                <a:gridCol w="1152144">
                  <a:extLst>
                    <a:ext uri="{9D8B030D-6E8A-4147-A177-3AD203B41FA5}">
                      <a16:colId xmlns:a16="http://schemas.microsoft.com/office/drawing/2014/main" val="3007351022"/>
                    </a:ext>
                  </a:extLst>
                </a:gridCol>
                <a:gridCol w="1152144">
                  <a:extLst>
                    <a:ext uri="{9D8B030D-6E8A-4147-A177-3AD203B41FA5}">
                      <a16:colId xmlns:a16="http://schemas.microsoft.com/office/drawing/2014/main" val="3358482336"/>
                    </a:ext>
                  </a:extLst>
                </a:gridCol>
                <a:gridCol w="1152144">
                  <a:extLst>
                    <a:ext uri="{9D8B030D-6E8A-4147-A177-3AD203B41FA5}">
                      <a16:colId xmlns:a16="http://schemas.microsoft.com/office/drawing/2014/main" val="2801089674"/>
                    </a:ext>
                  </a:extLst>
                </a:gridCol>
                <a:gridCol w="1152144">
                  <a:extLst>
                    <a:ext uri="{9D8B030D-6E8A-4147-A177-3AD203B41FA5}">
                      <a16:colId xmlns:a16="http://schemas.microsoft.com/office/drawing/2014/main" val="9730799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11800308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#BogotáSolidariaAvanza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1016.6666666667</a:t>
                      </a:r>
                    </a:p>
                  </a:txBody>
                  <a:tcPr/>
                </a:tc>
                <a:extLst>
                  <a:ext uri="{0D108BD9-81ED-4DB2-BD59-A6C34878D82A}">
                    <a16:rowId xmlns:a16="http://schemas.microsoft.com/office/drawing/2014/main" val="28830076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#BuenasNoticias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1005.3333333333</a:t>
                      </a:r>
                    </a:p>
                  </a:txBody>
                  <a:tcPr/>
                </a:tc>
                <a:extLst>
                  <a:ext uri="{0D108BD9-81ED-4DB2-BD59-A6C34878D82A}">
                    <a16:rowId xmlns:a16="http://schemas.microsoft.com/office/drawing/2014/main" val="10011970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#EnVivo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539.16666666667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917.33333333333</a:t>
                      </a:r>
                    </a:p>
                  </a:txBody>
                  <a:tcPr/>
                </a:tc>
                <a:extLst>
                  <a:ext uri="{0D108BD9-81ED-4DB2-BD59-A6C34878D82A}">
                    <a16:rowId xmlns:a16="http://schemas.microsoft.com/office/drawing/2014/main" val="21435879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#AEstaHora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842.66666666667</a:t>
                      </a:r>
                    </a:p>
                  </a:txBody>
                  <a:tcPr/>
                </a:tc>
                <a:extLst>
                  <a:ext uri="{0D108BD9-81ED-4DB2-BD59-A6C34878D82A}">
                    <a16:rowId xmlns:a16="http://schemas.microsoft.com/office/drawing/2014/main" val="15021631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#Memorias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659</a:t>
                      </a:r>
                    </a:p>
                  </a:txBody>
                  <a:tcPr/>
                </a:tc>
                <a:extLst>
                  <a:ext uri="{0D108BD9-81ED-4DB2-BD59-A6C34878D82A}">
                    <a16:rowId xmlns:a16="http://schemas.microsoft.com/office/drawing/2014/main" val="26883869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#CaliUnidaPorLaVida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649.65</a:t>
                      </a:r>
                    </a:p>
                  </a:txBody>
                  <a:tcPr/>
                </a:tc>
                <a:extLst>
                  <a:ext uri="{0D108BD9-81ED-4DB2-BD59-A6C34878D82A}">
                    <a16:rowId xmlns:a16="http://schemas.microsoft.com/office/drawing/2014/main" val="32652672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#NuevaNormalidad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642</a:t>
                      </a:r>
                    </a:p>
                  </a:txBody>
                  <a:tcPr/>
                </a:tc>
                <a:extLst>
                  <a:ext uri="{0D108BD9-81ED-4DB2-BD59-A6C34878D82A}">
                    <a16:rowId xmlns:a16="http://schemas.microsoft.com/office/drawing/2014/main" val="3101241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#AprendiendoACuidarnos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599.33333333333</a:t>
                      </a:r>
                    </a:p>
                  </a:txBody>
                  <a:tcPr/>
                </a:tc>
                <a:extLst>
                  <a:ext uri="{0D108BD9-81ED-4DB2-BD59-A6C34878D82A}">
                    <a16:rowId xmlns:a16="http://schemas.microsoft.com/office/drawing/2014/main" val="22005336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#PlanDeDesarrollo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575</a:t>
                      </a:r>
                    </a:p>
                  </a:txBody>
                  <a:tcPr/>
                </a:tc>
                <a:extLst>
                  <a:ext uri="{0D108BD9-81ED-4DB2-BD59-A6C34878D82A}">
                    <a16:rowId xmlns:a16="http://schemas.microsoft.com/office/drawing/2014/main" val="18604494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#BogotáSolidariaEnCasa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493.75</a:t>
                      </a:r>
                    </a:p>
                  </a:txBody>
                  <a:tcPr/>
                </a:tc>
                <a:extLst>
                  <a:ext uri="{0D108BD9-81ED-4DB2-BD59-A6C34878D82A}">
                    <a16:rowId xmlns:a16="http://schemas.microsoft.com/office/drawing/2014/main" val="2911918621"/>
                  </a:ext>
                </a:extLst>
              </a:tr>
            </a:tbl>
          </a:graphicData>
        </a:graphic>
      </p:graphicFrame>
      <p:sp>
        <p:nvSpPr>
          <p:cNvPr id="4" name="Text Placeholder 3">
            <a:extLst>
              <a:ext uri="{FF2B5EF4-FFF2-40B4-BE49-F238E27FC236}">
                <a16:creationId xmlns:a16="http://schemas.microsoft.com/office/drawing/2014/main" id="{9222E07D-D91C-4056-8E5A-888281776D54}"/>
              </a:ext>
            </a:extLst>
          </p:cNvPr>
          <p:cNvSpPr>
            <a:spLocks noGrp="1"/>
          </p:cNvSpPr>
          <p:nvPr>
            <p:ph type="body" sz="quarter" idx="14"/>
          </p:nvPr>
        </p:nvSpPr>
        <p:spPr/>
        <p:txBody>
          <a:bodyPr/>
          <a:lstStyle/>
          <a:p>
            <a:r>
              <a:rPr lang="en-US"/>
              <a:t>06/07/2020 - 06/13/2020</a:t>
            </a:r>
          </a:p>
        </p:txBody>
      </p:sp>
    </p:spTree>
    <p:extLst>
      <p:ext uri="{BB962C8B-B14F-4D97-AF65-F5344CB8AC3E}">
        <p14:creationId xmlns:p14="http://schemas.microsoft.com/office/powerpoint/2010/main" val="144197094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8AFC06-5BA8-425C-8393-E7D08C10AEBE}"/>
              </a:ext>
            </a:extLst>
          </p:cNvPr>
          <p:cNvSpPr>
            <a:spLocks noGrp="1"/>
          </p:cNvSpPr>
          <p:nvPr>
            <p:ph type="title"/>
          </p:nvPr>
        </p:nvSpPr>
        <p:spPr/>
        <p:txBody>
          <a:bodyPr/>
          <a:lstStyle/>
          <a:p>
            <a:r>
              <a:rPr lang="en-US"/>
              <a:t>Facebook Hashtag Detection | Alcaldías Facebook - 3 of 3</a:t>
            </a:r>
          </a:p>
        </p:txBody>
      </p:sp>
      <p:graphicFrame>
        <p:nvGraphicFramePr>
          <p:cNvPr id="5" name="Table Placeholder 4">
            <a:extLst>
              <a:ext uri="{FF2B5EF4-FFF2-40B4-BE49-F238E27FC236}">
                <a16:creationId xmlns:a16="http://schemas.microsoft.com/office/drawing/2014/main" id="{E730AD99-7496-41F7-A1D3-E538341FE101}"/>
              </a:ext>
            </a:extLst>
          </p:cNvPr>
          <p:cNvGraphicFramePr>
            <a:graphicFrameLocks noGrp="1"/>
          </p:cNvGraphicFramePr>
          <p:nvPr>
            <p:ph type="tbl" sz="quarter" idx="13"/>
            <p:extLst>
              <p:ext uri="{D42A27DB-BD31-4B8C-83A1-F6EECF244321}">
                <p14:modId xmlns:p14="http://schemas.microsoft.com/office/powerpoint/2010/main" val="38625651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238167917"/>
                    </a:ext>
                  </a:extLst>
                </a:gridCol>
                <a:gridCol w="1152144">
                  <a:extLst>
                    <a:ext uri="{9D8B030D-6E8A-4147-A177-3AD203B41FA5}">
                      <a16:colId xmlns:a16="http://schemas.microsoft.com/office/drawing/2014/main" val="2249050962"/>
                    </a:ext>
                  </a:extLst>
                </a:gridCol>
                <a:gridCol w="1152144">
                  <a:extLst>
                    <a:ext uri="{9D8B030D-6E8A-4147-A177-3AD203B41FA5}">
                      <a16:colId xmlns:a16="http://schemas.microsoft.com/office/drawing/2014/main" val="115226922"/>
                    </a:ext>
                  </a:extLst>
                </a:gridCol>
                <a:gridCol w="1152144">
                  <a:extLst>
                    <a:ext uri="{9D8B030D-6E8A-4147-A177-3AD203B41FA5}">
                      <a16:colId xmlns:a16="http://schemas.microsoft.com/office/drawing/2014/main" val="1949248926"/>
                    </a:ext>
                  </a:extLst>
                </a:gridCol>
                <a:gridCol w="1152144">
                  <a:extLst>
                    <a:ext uri="{9D8B030D-6E8A-4147-A177-3AD203B41FA5}">
                      <a16:colId xmlns:a16="http://schemas.microsoft.com/office/drawing/2014/main" val="1020571088"/>
                    </a:ext>
                  </a:extLst>
                </a:gridCol>
                <a:gridCol w="1152144">
                  <a:extLst>
                    <a:ext uri="{9D8B030D-6E8A-4147-A177-3AD203B41FA5}">
                      <a16:colId xmlns:a16="http://schemas.microsoft.com/office/drawing/2014/main" val="27274715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9465005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#BogotáYSuMetro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a:t>
                      </a:r>
                    </a:p>
                  </a:txBody>
                  <a:tcPr/>
                </a:tc>
                <a:extLst>
                  <a:ext uri="{0D108BD9-81ED-4DB2-BD59-A6C34878D82A}">
                    <a16:rowId xmlns:a16="http://schemas.microsoft.com/office/drawing/2014/main" val="29161559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#GuardianesDeVida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56.466666666667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397.33333333333</a:t>
                      </a:r>
                    </a:p>
                  </a:txBody>
                  <a:tcPr/>
                </a:tc>
                <a:extLst>
                  <a:ext uri="{0D108BD9-81ED-4DB2-BD59-A6C34878D82A}">
                    <a16:rowId xmlns:a16="http://schemas.microsoft.com/office/drawing/2014/main" val="56083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#PicoYCédula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336.5</a:t>
                      </a:r>
                    </a:p>
                  </a:txBody>
                  <a:tcPr/>
                </a:tc>
                <a:extLst>
                  <a:ext uri="{0D108BD9-81ED-4DB2-BD59-A6C34878D82A}">
                    <a16:rowId xmlns:a16="http://schemas.microsoft.com/office/drawing/2014/main" val="7007885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#Crónica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a:t>
                      </a:r>
                    </a:p>
                  </a:txBody>
                  <a:tcPr/>
                </a:tc>
                <a:extLst>
                  <a:ext uri="{0D108BD9-81ED-4DB2-BD59-A6C34878D82A}">
                    <a16:rowId xmlns:a16="http://schemas.microsoft.com/office/drawing/2014/main" val="32294160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#COVID19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241.14285714286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17.571428571429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314.38095238095</a:t>
                      </a:r>
                    </a:p>
                  </a:txBody>
                  <a:tcPr/>
                </a:tc>
                <a:extLst>
                  <a:ext uri="{0D108BD9-81ED-4DB2-BD59-A6C34878D82A}">
                    <a16:rowId xmlns:a16="http://schemas.microsoft.com/office/drawing/2014/main" val="2803131406"/>
                  </a:ext>
                </a:extLst>
              </a:tr>
            </a:tbl>
          </a:graphicData>
        </a:graphic>
      </p:graphicFrame>
      <p:sp>
        <p:nvSpPr>
          <p:cNvPr id="4" name="Text Placeholder 3">
            <a:extLst>
              <a:ext uri="{FF2B5EF4-FFF2-40B4-BE49-F238E27FC236}">
                <a16:creationId xmlns:a16="http://schemas.microsoft.com/office/drawing/2014/main" id="{9E22494A-22CA-4599-9088-DCA1F09B4C52}"/>
              </a:ext>
            </a:extLst>
          </p:cNvPr>
          <p:cNvSpPr>
            <a:spLocks noGrp="1"/>
          </p:cNvSpPr>
          <p:nvPr>
            <p:ph type="body" sz="quarter" idx="14"/>
          </p:nvPr>
        </p:nvSpPr>
        <p:spPr/>
        <p:txBody>
          <a:bodyPr/>
          <a:lstStyle/>
          <a:p>
            <a:r>
              <a:rPr lang="en-US"/>
              <a:t>06/07/2020 - 06/13/2020</a:t>
            </a:r>
          </a:p>
        </p:txBody>
      </p:sp>
    </p:spTree>
    <p:extLst>
      <p:ext uri="{BB962C8B-B14F-4D97-AF65-F5344CB8AC3E}">
        <p14:creationId xmlns:p14="http://schemas.microsoft.com/office/powerpoint/2010/main" val="71854361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0450B2-4467-4407-98A5-C5E62B0C1C83}"/>
              </a:ext>
            </a:extLst>
          </p:cNvPr>
          <p:cNvSpPr>
            <a:spLocks noGrp="1"/>
          </p:cNvSpPr>
          <p:nvPr>
            <p:ph type="title"/>
          </p:nvPr>
        </p:nvSpPr>
        <p:spPr/>
        <p:txBody>
          <a:bodyPr/>
          <a:lstStyle/>
          <a:p>
            <a:r>
              <a:rPr lang="en-US"/>
              <a:t>Facebook User Questions By Weekday | Alcaldías Facebook</a:t>
            </a:r>
          </a:p>
        </p:txBody>
      </p:sp>
      <p:graphicFrame>
        <p:nvGraphicFramePr>
          <p:cNvPr id="6" name="Chart Placeholder 5">
            <a:extLst>
              <a:ext uri="{FF2B5EF4-FFF2-40B4-BE49-F238E27FC236}">
                <a16:creationId xmlns:a16="http://schemas.microsoft.com/office/drawing/2014/main" id="{CEADDB2C-C52A-4134-A07D-354163E82F4D}"/>
              </a:ext>
            </a:extLst>
          </p:cNvPr>
          <p:cNvGraphicFramePr>
            <a:graphicFrameLocks noGrp="1"/>
          </p:cNvGraphicFramePr>
          <p:nvPr>
            <p:ph type="chart" sz="quarter" idx="13"/>
            <p:extLst>
              <p:ext uri="{D42A27DB-BD31-4B8C-83A1-F6EECF244321}">
                <p14:modId xmlns:p14="http://schemas.microsoft.com/office/powerpoint/2010/main" val="33833104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291701E-621E-43FF-BE3D-65F3011C22F4}"/>
              </a:ext>
            </a:extLst>
          </p:cNvPr>
          <p:cNvSpPr>
            <a:spLocks noGrp="1"/>
          </p:cNvSpPr>
          <p:nvPr>
            <p:ph type="body" sz="quarter" idx="14"/>
          </p:nvPr>
        </p:nvSpPr>
        <p:spPr/>
        <p:txBody>
          <a:bodyPr/>
          <a:lstStyle/>
          <a:p>
            <a:r>
              <a:rPr lang="en-US"/>
              <a:t>06/07/2020 - 06/13/2020</a:t>
            </a:r>
          </a:p>
        </p:txBody>
      </p:sp>
      <p:sp>
        <p:nvSpPr>
          <p:cNvPr id="5" name="Footer Placeholder 4">
            <a:extLst>
              <a:ext uri="{FF2B5EF4-FFF2-40B4-BE49-F238E27FC236}">
                <a16:creationId xmlns:a16="http://schemas.microsoft.com/office/drawing/2014/main" id="{2E59FDC2-0525-4375-BF92-88EB807B9FB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1952610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2112</Words>
  <Application>Microsoft Office PowerPoint</Application>
  <PresentationFormat>On-screen Show (4:3)</PresentationFormat>
  <Paragraphs>899</Paragraphs>
  <Slides>45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45</vt:i4>
      </vt:variant>
    </vt:vector>
  </HeadingPairs>
  <TitlesOfParts>
    <vt:vector size="48" baseType="lpstr">
      <vt:lpstr>Arial</vt:lpstr>
      <vt:lpstr>Calibri</vt:lpstr>
      <vt:lpstr>quintly_template</vt:lpstr>
      <vt:lpstr>Reporte Facebook</vt:lpstr>
      <vt:lpstr>Facebook Key Metrics Table | Alcaldías Facebook</vt:lpstr>
      <vt:lpstr>Facebook Fans Total | Alcaldías Facebook</vt:lpstr>
      <vt:lpstr>Facebook Key Metrics Radar | Alcaldías Facebook</vt:lpstr>
      <vt:lpstr>Facebook Interaction Rate | Alcaldías Facebook</vt:lpstr>
      <vt:lpstr>Facebook Fans Change Per Weekday | Alcaldías Facebook</vt:lpstr>
      <vt:lpstr>Facebook Fans Change | Alcaldías Facebook</vt:lpstr>
      <vt:lpstr>Facebook Own Posts Table | Alcaldías Facebook - 1 of 14</vt:lpstr>
      <vt:lpstr>Facebook Own Posts Table | Alcaldías Facebook - 2 of 14</vt:lpstr>
      <vt:lpstr>Facebook Own Posts Table | Alcaldías Facebook - 3 of 14</vt:lpstr>
      <vt:lpstr>Facebook Own Posts Table | Alcaldías Facebook - 4 of 14</vt:lpstr>
      <vt:lpstr>Facebook Own Posts Table | Alcaldías Facebook - 5 of 14</vt:lpstr>
      <vt:lpstr>Facebook Own Posts Table | Alcaldías Facebook - 6 of 14</vt:lpstr>
      <vt:lpstr>Facebook Own Posts Table | Alcaldías Facebook - 7 of 14</vt:lpstr>
      <vt:lpstr>Facebook Own Posts Table | Alcaldías Facebook - 8 of 14</vt:lpstr>
      <vt:lpstr>Facebook Own Posts Table | Alcaldías Facebook - 9 of 14</vt:lpstr>
      <vt:lpstr>Facebook Own Posts Table | Alcaldías Facebook - 10 of 14</vt:lpstr>
      <vt:lpstr>Facebook Own Posts Table | Alcaldías Facebook - 11 of 14</vt:lpstr>
      <vt:lpstr>Facebook Own Posts Table | Alcaldías Facebook - 12 of 14</vt:lpstr>
      <vt:lpstr>Facebook Own Posts Table | Alcaldías Facebook - 13 of 14</vt:lpstr>
      <vt:lpstr>Facebook Own Posts Table | Alcaldías Facebook - 14 of 14</vt:lpstr>
      <vt:lpstr>Facebook Own Posts | Alcaldías Facebook</vt:lpstr>
      <vt:lpstr>Facebook Own Posts By Weekday | Alcaldías Facebook</vt:lpstr>
      <vt:lpstr>Facebook Interaction Rate By Weekday | Alcaldías Facebook</vt:lpstr>
      <vt:lpstr>Facebook Post Type Distribution Per Profile | Alcaldías Facebook</vt:lpstr>
      <vt:lpstr>Facebook Interaction Rate By Hour | Alcaldías Facebook</vt:lpstr>
      <vt:lpstr>Facebook Own Posts By Hour | Alcaldías Facebook</vt:lpstr>
      <vt:lpstr>Facebook Interaction Rate By Post Type | Alcaldías Facebook</vt:lpstr>
      <vt:lpstr>Facebook Interactions Distribution | Alcaldías Facebook</vt:lpstr>
      <vt:lpstr>Facebook Questions Table | Alcaldías Facebook</vt:lpstr>
      <vt:lpstr>Facebook User Posts Table | Alcaldías Facebook - 1 of 10</vt:lpstr>
      <vt:lpstr>Facebook User Posts Table | Alcaldías Facebook - 2 of 10</vt:lpstr>
      <vt:lpstr>Facebook User Posts Table | Alcaldías Facebook - 3 of 10</vt:lpstr>
      <vt:lpstr>Facebook User Posts Table | Alcaldías Facebook - 4 of 10</vt:lpstr>
      <vt:lpstr>Facebook User Posts Table | Alcaldías Facebook - 5 of 10</vt:lpstr>
      <vt:lpstr>Facebook User Posts Table | Alcaldías Facebook - 6 of 10</vt:lpstr>
      <vt:lpstr>Facebook User Posts Table | Alcaldías Facebook - 7 of 10</vt:lpstr>
      <vt:lpstr>Facebook User Posts Table | Alcaldías Facebook - 8 of 10</vt:lpstr>
      <vt:lpstr>Facebook User Posts Table | Alcaldías Facebook - 9 of 10</vt:lpstr>
      <vt:lpstr>Facebook User Posts Table | Alcaldías Facebook - 10 of 10</vt:lpstr>
      <vt:lpstr>Facebook Response Times | Alcaldías Facebook</vt:lpstr>
      <vt:lpstr>Facebook Hashtag Detection | Alcaldías Facebook - 1 of 3</vt:lpstr>
      <vt:lpstr>Facebook Hashtag Detection | Alcaldías Facebook - 2 of 3</vt:lpstr>
      <vt:lpstr>Facebook Hashtag Detection | Alcaldías Facebook - 3 of 3</vt:lpstr>
      <vt:lpstr>Facebook User Questions By Weekday | Alcaldías Facebook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Frederik Peiniger</dc:creator>
  <cp:lastModifiedBy>Frederik Peiniger</cp:lastModifiedBy>
  <cp:revision>1</cp:revision>
  <dcterms:created xsi:type="dcterms:W3CDTF">2020-06-15T14:06:28Z</dcterms:created>
  <dcterms:modified xsi:type="dcterms:W3CDTF">2020-06-15T14:07:45Z</dcterms:modified>
</cp:coreProperties>
</file>