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visitargentina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6D04-4009-85F5-BB86ED44300C}"/>
            </c:ext>
          </c:extLst>
        </c:ser>
        <c:dLbls>
          <c:showLegendKey val="0"/>
          <c:showVal val="0"/>
          <c:showCatName val="0"/>
          <c:showSerName val="0"/>
          <c:showPercent val="0"/>
          <c:showBubbleSize val="0"/>
        </c:dLbls>
        <c:axId val="299408928"/>
        <c:axId val="299409256"/>
      </c:radarChart>
      <c:catAx>
        <c:axId val="29940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09256"/>
        <c:crosses val="autoZero"/>
        <c:auto val="1"/>
        <c:lblAlgn val="ctr"/>
        <c:lblOffset val="100"/>
        <c:noMultiLvlLbl val="0"/>
      </c:catAx>
      <c:valAx>
        <c:axId val="29940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0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visitargentina</c:v>
                </c:pt>
              </c:strCache>
            </c:strRef>
          </c:tx>
          <c:spPr>
            <a:ln w="28575" cap="rnd">
              <a:solidFill>
                <a:schemeClr val="accent1"/>
              </a:solidFill>
              <a:round/>
            </a:ln>
            <a:effectLst/>
          </c:spPr>
          <c:marker>
            <c:symbol val="none"/>
          </c:marker>
          <c:cat>
            <c:strRef>
              <c:f>Sheet1!$A$2:$A$367</c:f>
              <c:strCache>
                <c:ptCount val="366"/>
                <c:pt idx="0">
                  <c:v>22/05/2019</c:v>
                </c:pt>
                <c:pt idx="1">
                  <c:v>23/05/2019</c:v>
                </c:pt>
                <c:pt idx="2">
                  <c:v>24/05/2019</c:v>
                </c:pt>
                <c:pt idx="3">
                  <c:v>25/05/2019</c:v>
                </c:pt>
                <c:pt idx="4">
                  <c:v>26/05/2019</c:v>
                </c:pt>
                <c:pt idx="5">
                  <c:v>27/05/2019</c:v>
                </c:pt>
                <c:pt idx="6">
                  <c:v>28/05/2019</c:v>
                </c:pt>
                <c:pt idx="7">
                  <c:v>29/05/2019</c:v>
                </c:pt>
                <c:pt idx="8">
                  <c:v>30/05/2019</c:v>
                </c:pt>
                <c:pt idx="9">
                  <c:v>31/05/2019</c:v>
                </c:pt>
                <c:pt idx="10">
                  <c:v>1/6/2019</c:v>
                </c:pt>
                <c:pt idx="11">
                  <c:v>2/6/2019</c:v>
                </c:pt>
                <c:pt idx="12">
                  <c:v>3/6/2019</c:v>
                </c:pt>
                <c:pt idx="13">
                  <c:v>4/6/2019</c:v>
                </c:pt>
                <c:pt idx="14">
                  <c:v>5/6/2019</c:v>
                </c:pt>
                <c:pt idx="15">
                  <c:v>6/6/2019</c:v>
                </c:pt>
                <c:pt idx="16">
                  <c:v>7/6/2019</c:v>
                </c:pt>
                <c:pt idx="17">
                  <c:v>8/6/2019</c:v>
                </c:pt>
                <c:pt idx="18">
                  <c:v>9/6/2019</c:v>
                </c:pt>
                <c:pt idx="19">
                  <c:v>10/6/2019</c:v>
                </c:pt>
                <c:pt idx="20">
                  <c:v>11/6/2019</c:v>
                </c:pt>
                <c:pt idx="21">
                  <c:v>12/6/2019</c:v>
                </c:pt>
                <c:pt idx="22">
                  <c:v>13/06/2019</c:v>
                </c:pt>
                <c:pt idx="23">
                  <c:v>14/06/2019</c:v>
                </c:pt>
                <c:pt idx="24">
                  <c:v>15/06/2019</c:v>
                </c:pt>
                <c:pt idx="25">
                  <c:v>16/06/2019</c:v>
                </c:pt>
                <c:pt idx="26">
                  <c:v>17/06/2019</c:v>
                </c:pt>
                <c:pt idx="27">
                  <c:v>18/06/2019</c:v>
                </c:pt>
                <c:pt idx="28">
                  <c:v>19/06/2019</c:v>
                </c:pt>
                <c:pt idx="29">
                  <c:v>20/06/2019</c:v>
                </c:pt>
                <c:pt idx="30">
                  <c:v>21/06/2019</c:v>
                </c:pt>
                <c:pt idx="31">
                  <c:v>22/06/2019</c:v>
                </c:pt>
                <c:pt idx="32">
                  <c:v>23/06/2019</c:v>
                </c:pt>
                <c:pt idx="33">
                  <c:v>24/06/2019</c:v>
                </c:pt>
                <c:pt idx="34">
                  <c:v>25/06/2019</c:v>
                </c:pt>
                <c:pt idx="35">
                  <c:v>26/06/2019</c:v>
                </c:pt>
                <c:pt idx="36">
                  <c:v>27/06/2019</c:v>
                </c:pt>
                <c:pt idx="37">
                  <c:v>28/06/2019</c:v>
                </c:pt>
                <c:pt idx="38">
                  <c:v>29/06/2019</c:v>
                </c:pt>
                <c:pt idx="39">
                  <c:v>30/06/2019</c:v>
                </c:pt>
                <c:pt idx="40">
                  <c:v>1/7/2019</c:v>
                </c:pt>
                <c:pt idx="41">
                  <c:v>2/7/2019</c:v>
                </c:pt>
                <c:pt idx="42">
                  <c:v>3/7/2019</c:v>
                </c:pt>
                <c:pt idx="43">
                  <c:v>4/7/2019</c:v>
                </c:pt>
                <c:pt idx="44">
                  <c:v>5/7/2019</c:v>
                </c:pt>
                <c:pt idx="45">
                  <c:v>6/7/2019</c:v>
                </c:pt>
                <c:pt idx="46">
                  <c:v>7/7/2019</c:v>
                </c:pt>
                <c:pt idx="47">
                  <c:v>8/7/2019</c:v>
                </c:pt>
                <c:pt idx="48">
                  <c:v>9/7/2019</c:v>
                </c:pt>
                <c:pt idx="49">
                  <c:v>10/7/2019</c:v>
                </c:pt>
                <c:pt idx="50">
                  <c:v>11/7/2019</c:v>
                </c:pt>
                <c:pt idx="51">
                  <c:v>12/7/2019</c:v>
                </c:pt>
                <c:pt idx="52">
                  <c:v>13/07/2019</c:v>
                </c:pt>
                <c:pt idx="53">
                  <c:v>14/07/2019</c:v>
                </c:pt>
                <c:pt idx="54">
                  <c:v>15/07/2019</c:v>
                </c:pt>
                <c:pt idx="55">
                  <c:v>16/07/2019</c:v>
                </c:pt>
                <c:pt idx="56">
                  <c:v>17/07/2019</c:v>
                </c:pt>
                <c:pt idx="57">
                  <c:v>18/07/2019</c:v>
                </c:pt>
                <c:pt idx="58">
                  <c:v>19/07/2019</c:v>
                </c:pt>
                <c:pt idx="59">
                  <c:v>20/07/2019</c:v>
                </c:pt>
                <c:pt idx="60">
                  <c:v>21/07/2019</c:v>
                </c:pt>
                <c:pt idx="61">
                  <c:v>22/07/2019</c:v>
                </c:pt>
                <c:pt idx="62">
                  <c:v>23/07/2019</c:v>
                </c:pt>
                <c:pt idx="63">
                  <c:v>24/07/2019</c:v>
                </c:pt>
                <c:pt idx="64">
                  <c:v>25/07/2019</c:v>
                </c:pt>
                <c:pt idx="65">
                  <c:v>26/07/2019</c:v>
                </c:pt>
                <c:pt idx="66">
                  <c:v>27/07/2019</c:v>
                </c:pt>
                <c:pt idx="67">
                  <c:v>28/07/2019</c:v>
                </c:pt>
                <c:pt idx="68">
                  <c:v>29/07/2019</c:v>
                </c:pt>
                <c:pt idx="69">
                  <c:v>30/07/2019</c:v>
                </c:pt>
                <c:pt idx="70">
                  <c:v>31/07/2019</c:v>
                </c:pt>
                <c:pt idx="71">
                  <c:v>1/8/2019</c:v>
                </c:pt>
                <c:pt idx="72">
                  <c:v>2/8/2019</c:v>
                </c:pt>
                <c:pt idx="73">
                  <c:v>3/8/2019</c:v>
                </c:pt>
                <c:pt idx="74">
                  <c:v>4/8/2019</c:v>
                </c:pt>
                <c:pt idx="75">
                  <c:v>5/8/2019</c:v>
                </c:pt>
                <c:pt idx="76">
                  <c:v>6/8/2019</c:v>
                </c:pt>
                <c:pt idx="77">
                  <c:v>7/8/2019</c:v>
                </c:pt>
                <c:pt idx="78">
                  <c:v>8/8/2019</c:v>
                </c:pt>
                <c:pt idx="79">
                  <c:v>9/8/2019</c:v>
                </c:pt>
                <c:pt idx="80">
                  <c:v>10/8/2019</c:v>
                </c:pt>
                <c:pt idx="81">
                  <c:v>11/8/2019</c:v>
                </c:pt>
                <c:pt idx="82">
                  <c:v>12/8/2019</c:v>
                </c:pt>
                <c:pt idx="83">
                  <c:v>13/08/2019</c:v>
                </c:pt>
                <c:pt idx="84">
                  <c:v>14/08/2019</c:v>
                </c:pt>
                <c:pt idx="85">
                  <c:v>15/08/2019</c:v>
                </c:pt>
                <c:pt idx="86">
                  <c:v>16/08/2019</c:v>
                </c:pt>
                <c:pt idx="87">
                  <c:v>17/08/2019</c:v>
                </c:pt>
                <c:pt idx="88">
                  <c:v>18/08/2019</c:v>
                </c:pt>
                <c:pt idx="89">
                  <c:v>19/08/2019</c:v>
                </c:pt>
                <c:pt idx="90">
                  <c:v>20/08/2019</c:v>
                </c:pt>
                <c:pt idx="91">
                  <c:v>21/08/2019</c:v>
                </c:pt>
                <c:pt idx="92">
                  <c:v>22/08/2019</c:v>
                </c:pt>
                <c:pt idx="93">
                  <c:v>23/08/2019</c:v>
                </c:pt>
                <c:pt idx="94">
                  <c:v>24/08/2019</c:v>
                </c:pt>
                <c:pt idx="95">
                  <c:v>25/08/2019</c:v>
                </c:pt>
                <c:pt idx="96">
                  <c:v>26/08/2019</c:v>
                </c:pt>
                <c:pt idx="97">
                  <c:v>27/08/2019</c:v>
                </c:pt>
                <c:pt idx="98">
                  <c:v>28/08/2019</c:v>
                </c:pt>
                <c:pt idx="99">
                  <c:v>29/08/2019</c:v>
                </c:pt>
                <c:pt idx="100">
                  <c:v>30/08/2019</c:v>
                </c:pt>
                <c:pt idx="101">
                  <c:v>31/08/2019</c:v>
                </c:pt>
                <c:pt idx="102">
                  <c:v>1/9/2019</c:v>
                </c:pt>
                <c:pt idx="103">
                  <c:v>2/9/2019</c:v>
                </c:pt>
                <c:pt idx="104">
                  <c:v>3/9/2019</c:v>
                </c:pt>
                <c:pt idx="105">
                  <c:v>4/9/2019</c:v>
                </c:pt>
                <c:pt idx="106">
                  <c:v>5/9/2019</c:v>
                </c:pt>
                <c:pt idx="107">
                  <c:v>6/9/2019</c:v>
                </c:pt>
                <c:pt idx="108">
                  <c:v>7/9/2019</c:v>
                </c:pt>
                <c:pt idx="109">
                  <c:v>8/9/2019</c:v>
                </c:pt>
                <c:pt idx="110">
                  <c:v>9/9/2019</c:v>
                </c:pt>
                <c:pt idx="111">
                  <c:v>10/9/2019</c:v>
                </c:pt>
                <c:pt idx="112">
                  <c:v>11/9/2019</c:v>
                </c:pt>
                <c:pt idx="113">
                  <c:v>12/9/2019</c:v>
                </c:pt>
                <c:pt idx="114">
                  <c:v>13/09/2019</c:v>
                </c:pt>
                <c:pt idx="115">
                  <c:v>14/09/2019</c:v>
                </c:pt>
                <c:pt idx="116">
                  <c:v>15/09/2019</c:v>
                </c:pt>
                <c:pt idx="117">
                  <c:v>16/09/2019</c:v>
                </c:pt>
                <c:pt idx="118">
                  <c:v>17/09/2019</c:v>
                </c:pt>
                <c:pt idx="119">
                  <c:v>18/09/2019</c:v>
                </c:pt>
                <c:pt idx="120">
                  <c:v>19/09/2019</c:v>
                </c:pt>
                <c:pt idx="121">
                  <c:v>20/09/2019</c:v>
                </c:pt>
                <c:pt idx="122">
                  <c:v>21/09/2019</c:v>
                </c:pt>
                <c:pt idx="123">
                  <c:v>22/09/2019</c:v>
                </c:pt>
                <c:pt idx="124">
                  <c:v>23/09/2019</c:v>
                </c:pt>
                <c:pt idx="125">
                  <c:v>24/09/2019</c:v>
                </c:pt>
                <c:pt idx="126">
                  <c:v>25/09/2019</c:v>
                </c:pt>
                <c:pt idx="127">
                  <c:v>26/09/2019</c:v>
                </c:pt>
                <c:pt idx="128">
                  <c:v>27/09/2019</c:v>
                </c:pt>
                <c:pt idx="129">
                  <c:v>28/09/2019</c:v>
                </c:pt>
                <c:pt idx="130">
                  <c:v>29/09/2019</c:v>
                </c:pt>
                <c:pt idx="131">
                  <c:v>30/09/2019</c:v>
                </c:pt>
                <c:pt idx="132">
                  <c:v>1/10/2019</c:v>
                </c:pt>
                <c:pt idx="133">
                  <c:v>2/10/2019</c:v>
                </c:pt>
                <c:pt idx="134">
                  <c:v>3/10/2019</c:v>
                </c:pt>
                <c:pt idx="135">
                  <c:v>4/10/2019</c:v>
                </c:pt>
                <c:pt idx="136">
                  <c:v>5/10/2019</c:v>
                </c:pt>
                <c:pt idx="137">
                  <c:v>6/10/2019</c:v>
                </c:pt>
                <c:pt idx="138">
                  <c:v>7/10/2019</c:v>
                </c:pt>
                <c:pt idx="139">
                  <c:v>8/10/2019</c:v>
                </c:pt>
                <c:pt idx="140">
                  <c:v>9/10/2019</c:v>
                </c:pt>
                <c:pt idx="141">
                  <c:v>10/10/2019</c:v>
                </c:pt>
                <c:pt idx="142">
                  <c:v>11/10/2019</c:v>
                </c:pt>
                <c:pt idx="143">
                  <c:v>12/10/2019</c:v>
                </c:pt>
                <c:pt idx="144">
                  <c:v>13/10/2019</c:v>
                </c:pt>
                <c:pt idx="145">
                  <c:v>14/10/2019</c:v>
                </c:pt>
                <c:pt idx="146">
                  <c:v>15/10/2019</c:v>
                </c:pt>
                <c:pt idx="147">
                  <c:v>16/10/2019</c:v>
                </c:pt>
                <c:pt idx="148">
                  <c:v>17/10/2019</c:v>
                </c:pt>
                <c:pt idx="149">
                  <c:v>18/10/2019</c:v>
                </c:pt>
                <c:pt idx="150">
                  <c:v>19/10/2019</c:v>
                </c:pt>
                <c:pt idx="151">
                  <c:v>20/10/2019</c:v>
                </c:pt>
                <c:pt idx="152">
                  <c:v>21/10/2019</c:v>
                </c:pt>
                <c:pt idx="153">
                  <c:v>22/10/2019</c:v>
                </c:pt>
                <c:pt idx="154">
                  <c:v>23/10/2019</c:v>
                </c:pt>
                <c:pt idx="155">
                  <c:v>24/10/2019</c:v>
                </c:pt>
                <c:pt idx="156">
                  <c:v>25/10/2019</c:v>
                </c:pt>
                <c:pt idx="157">
                  <c:v>26/10/2019</c:v>
                </c:pt>
                <c:pt idx="158">
                  <c:v>27/10/2019</c:v>
                </c:pt>
                <c:pt idx="159">
                  <c:v>28/10/2019</c:v>
                </c:pt>
                <c:pt idx="160">
                  <c:v>29/10/2019</c:v>
                </c:pt>
                <c:pt idx="161">
                  <c:v>30/10/2019</c:v>
                </c:pt>
                <c:pt idx="162">
                  <c:v>31/10/2019</c:v>
                </c:pt>
                <c:pt idx="163">
                  <c:v>1/11/2019</c:v>
                </c:pt>
                <c:pt idx="164">
                  <c:v>2/11/2019</c:v>
                </c:pt>
                <c:pt idx="165">
                  <c:v>3/11/2019</c:v>
                </c:pt>
                <c:pt idx="166">
                  <c:v>4/11/2019</c:v>
                </c:pt>
                <c:pt idx="167">
                  <c:v>5/11/2019</c:v>
                </c:pt>
                <c:pt idx="168">
                  <c:v>6/11/2019</c:v>
                </c:pt>
                <c:pt idx="169">
                  <c:v>7/11/2019</c:v>
                </c:pt>
                <c:pt idx="170">
                  <c:v>8/11/2019</c:v>
                </c:pt>
                <c:pt idx="171">
                  <c:v>9/11/2019</c:v>
                </c:pt>
                <c:pt idx="172">
                  <c:v>10/11/2019</c:v>
                </c:pt>
                <c:pt idx="173">
                  <c:v>11/11/2019</c:v>
                </c:pt>
                <c:pt idx="174">
                  <c:v>12/11/2019</c:v>
                </c:pt>
                <c:pt idx="175">
                  <c:v>13/11/2019</c:v>
                </c:pt>
                <c:pt idx="176">
                  <c:v>14/11/2019</c:v>
                </c:pt>
                <c:pt idx="177">
                  <c:v>15/11/2019</c:v>
                </c:pt>
                <c:pt idx="178">
                  <c:v>16/11/2019</c:v>
                </c:pt>
                <c:pt idx="179">
                  <c:v>17/11/2019</c:v>
                </c:pt>
                <c:pt idx="180">
                  <c:v>18/11/2019</c:v>
                </c:pt>
                <c:pt idx="181">
                  <c:v>19/11/2019</c:v>
                </c:pt>
                <c:pt idx="182">
                  <c:v>20/11/2019</c:v>
                </c:pt>
                <c:pt idx="183">
                  <c:v>21/11/2019</c:v>
                </c:pt>
                <c:pt idx="184">
                  <c:v>22/11/2019</c:v>
                </c:pt>
                <c:pt idx="185">
                  <c:v>23/11/2019</c:v>
                </c:pt>
                <c:pt idx="186">
                  <c:v>24/11/2019</c:v>
                </c:pt>
                <c:pt idx="187">
                  <c:v>25/11/2019</c:v>
                </c:pt>
                <c:pt idx="188">
                  <c:v>26/11/2019</c:v>
                </c:pt>
                <c:pt idx="189">
                  <c:v>27/11/2019</c:v>
                </c:pt>
                <c:pt idx="190">
                  <c:v>28/11/2019</c:v>
                </c:pt>
                <c:pt idx="191">
                  <c:v>29/11/2019</c:v>
                </c:pt>
                <c:pt idx="192">
                  <c:v>30/11/2019</c:v>
                </c:pt>
                <c:pt idx="193">
                  <c:v>1/12/2019</c:v>
                </c:pt>
                <c:pt idx="194">
                  <c:v>2/12/2019</c:v>
                </c:pt>
                <c:pt idx="195">
                  <c:v>3/12/2019</c:v>
                </c:pt>
                <c:pt idx="196">
                  <c:v>4/12/2019</c:v>
                </c:pt>
                <c:pt idx="197">
                  <c:v>5/12/2019</c:v>
                </c:pt>
                <c:pt idx="198">
                  <c:v>6/12/2019</c:v>
                </c:pt>
                <c:pt idx="199">
                  <c:v>7/12/2019</c:v>
                </c:pt>
                <c:pt idx="200">
                  <c:v>8/12/2019</c:v>
                </c:pt>
                <c:pt idx="201">
                  <c:v>9/12/2019</c:v>
                </c:pt>
                <c:pt idx="202">
                  <c:v>10/12/2019</c:v>
                </c:pt>
                <c:pt idx="203">
                  <c:v>11/12/2019</c:v>
                </c:pt>
                <c:pt idx="204">
                  <c:v>12/12/2019</c:v>
                </c:pt>
                <c:pt idx="205">
                  <c:v>13/12/2019</c:v>
                </c:pt>
                <c:pt idx="206">
                  <c:v>14/12/2019</c:v>
                </c:pt>
                <c:pt idx="207">
                  <c:v>15/12/2019</c:v>
                </c:pt>
                <c:pt idx="208">
                  <c:v>16/12/2019</c:v>
                </c:pt>
                <c:pt idx="209">
                  <c:v>17/12/2019</c:v>
                </c:pt>
                <c:pt idx="210">
                  <c:v>18/12/2019</c:v>
                </c:pt>
                <c:pt idx="211">
                  <c:v>19/12/2019</c:v>
                </c:pt>
                <c:pt idx="212">
                  <c:v>20/12/2019</c:v>
                </c:pt>
                <c:pt idx="213">
                  <c:v>21/12/2019</c:v>
                </c:pt>
                <c:pt idx="214">
                  <c:v>22/12/2019</c:v>
                </c:pt>
                <c:pt idx="215">
                  <c:v>23/12/2019</c:v>
                </c:pt>
                <c:pt idx="216">
                  <c:v>24/12/2019</c:v>
                </c:pt>
                <c:pt idx="217">
                  <c:v>25/12/2019</c:v>
                </c:pt>
                <c:pt idx="218">
                  <c:v>26/12/2019</c:v>
                </c:pt>
                <c:pt idx="219">
                  <c:v>27/12/2019</c:v>
                </c:pt>
                <c:pt idx="220">
                  <c:v>28/12/2019</c:v>
                </c:pt>
                <c:pt idx="221">
                  <c:v>29/12/2019</c:v>
                </c:pt>
                <c:pt idx="222">
                  <c:v>30/12/2019</c:v>
                </c:pt>
                <c:pt idx="223">
                  <c:v>31/12/2019</c:v>
                </c:pt>
                <c:pt idx="224">
                  <c:v>1/1/2020</c:v>
                </c:pt>
                <c:pt idx="225">
                  <c:v>2/1/2020</c:v>
                </c:pt>
                <c:pt idx="226">
                  <c:v>3/1/2020</c:v>
                </c:pt>
                <c:pt idx="227">
                  <c:v>4/1/2020</c:v>
                </c:pt>
                <c:pt idx="228">
                  <c:v>5/1/2020</c:v>
                </c:pt>
                <c:pt idx="229">
                  <c:v>6/1/2020</c:v>
                </c:pt>
                <c:pt idx="230">
                  <c:v>7/1/2020</c:v>
                </c:pt>
                <c:pt idx="231">
                  <c:v>8/1/2020</c:v>
                </c:pt>
                <c:pt idx="232">
                  <c:v>9/1/2020</c:v>
                </c:pt>
                <c:pt idx="233">
                  <c:v>10/1/2020</c:v>
                </c:pt>
                <c:pt idx="234">
                  <c:v>11/1/2020</c:v>
                </c:pt>
                <c:pt idx="235">
                  <c:v>12/1/2020</c:v>
                </c:pt>
                <c:pt idx="236">
                  <c:v>13/01/2020</c:v>
                </c:pt>
                <c:pt idx="237">
                  <c:v>14/01/2020</c:v>
                </c:pt>
                <c:pt idx="238">
                  <c:v>15/01/2020</c:v>
                </c:pt>
                <c:pt idx="239">
                  <c:v>16/01/2020</c:v>
                </c:pt>
                <c:pt idx="240">
                  <c:v>17/01/2020</c:v>
                </c:pt>
                <c:pt idx="241">
                  <c:v>18/01/2020</c:v>
                </c:pt>
                <c:pt idx="242">
                  <c:v>19/01/2020</c:v>
                </c:pt>
                <c:pt idx="243">
                  <c:v>20/01/2020</c:v>
                </c:pt>
                <c:pt idx="244">
                  <c:v>21/01/2020</c:v>
                </c:pt>
                <c:pt idx="245">
                  <c:v>22/01/2020</c:v>
                </c:pt>
                <c:pt idx="246">
                  <c:v>23/01/2020</c:v>
                </c:pt>
                <c:pt idx="247">
                  <c:v>24/01/2020</c:v>
                </c:pt>
                <c:pt idx="248">
                  <c:v>25/01/2020</c:v>
                </c:pt>
                <c:pt idx="249">
                  <c:v>26/01/2020</c:v>
                </c:pt>
                <c:pt idx="250">
                  <c:v>27/01/2020</c:v>
                </c:pt>
                <c:pt idx="251">
                  <c:v>28/01/2020</c:v>
                </c:pt>
                <c:pt idx="252">
                  <c:v>29/01/2020</c:v>
                </c:pt>
                <c:pt idx="253">
                  <c:v>30/01/2020</c:v>
                </c:pt>
                <c:pt idx="254">
                  <c:v>31/01/2020</c:v>
                </c:pt>
                <c:pt idx="255">
                  <c:v>1/2/2020</c:v>
                </c:pt>
                <c:pt idx="256">
                  <c:v>2/2/2020</c:v>
                </c:pt>
                <c:pt idx="257">
                  <c:v>3/2/2020</c:v>
                </c:pt>
                <c:pt idx="258">
                  <c:v>4/2/2020</c:v>
                </c:pt>
                <c:pt idx="259">
                  <c:v>5/2/2020</c:v>
                </c:pt>
                <c:pt idx="260">
                  <c:v>6/2/2020</c:v>
                </c:pt>
                <c:pt idx="261">
                  <c:v>7/2/2020</c:v>
                </c:pt>
                <c:pt idx="262">
                  <c:v>8/2/2020</c:v>
                </c:pt>
                <c:pt idx="263">
                  <c:v>9/2/2020</c:v>
                </c:pt>
                <c:pt idx="264">
                  <c:v>10/2/2020</c:v>
                </c:pt>
                <c:pt idx="265">
                  <c:v>11/2/2020</c:v>
                </c:pt>
                <c:pt idx="266">
                  <c:v>12/2/2020</c:v>
                </c:pt>
                <c:pt idx="267">
                  <c:v>13/02/2020</c:v>
                </c:pt>
                <c:pt idx="268">
                  <c:v>14/02/2020</c:v>
                </c:pt>
                <c:pt idx="269">
                  <c:v>15/02/2020</c:v>
                </c:pt>
                <c:pt idx="270">
                  <c:v>16/02/2020</c:v>
                </c:pt>
                <c:pt idx="271">
                  <c:v>17/02/2020</c:v>
                </c:pt>
                <c:pt idx="272">
                  <c:v>18/02/2020</c:v>
                </c:pt>
                <c:pt idx="273">
                  <c:v>19/02/2020</c:v>
                </c:pt>
                <c:pt idx="274">
                  <c:v>20/02/2020</c:v>
                </c:pt>
                <c:pt idx="275">
                  <c:v>21/02/2020</c:v>
                </c:pt>
                <c:pt idx="276">
                  <c:v>22/02/2020</c:v>
                </c:pt>
                <c:pt idx="277">
                  <c:v>23/02/2020</c:v>
                </c:pt>
                <c:pt idx="278">
                  <c:v>24/02/2020</c:v>
                </c:pt>
                <c:pt idx="279">
                  <c:v>25/02/2020</c:v>
                </c:pt>
                <c:pt idx="280">
                  <c:v>26/02/2020</c:v>
                </c:pt>
                <c:pt idx="281">
                  <c:v>27/02/2020</c:v>
                </c:pt>
                <c:pt idx="282">
                  <c:v>28/02/2020</c:v>
                </c:pt>
                <c:pt idx="283">
                  <c:v>29/02/2020</c:v>
                </c:pt>
                <c:pt idx="284">
                  <c:v>1/3/2020</c:v>
                </c:pt>
                <c:pt idx="285">
                  <c:v>2/3/2020</c:v>
                </c:pt>
                <c:pt idx="286">
                  <c:v>3/3/2020</c:v>
                </c:pt>
                <c:pt idx="287">
                  <c:v>4/3/2020</c:v>
                </c:pt>
                <c:pt idx="288">
                  <c:v>5/3/2020</c:v>
                </c:pt>
                <c:pt idx="289">
                  <c:v>6/3/2020</c:v>
                </c:pt>
                <c:pt idx="290">
                  <c:v>7/3/2020</c:v>
                </c:pt>
                <c:pt idx="291">
                  <c:v>8/3/2020</c:v>
                </c:pt>
                <c:pt idx="292">
                  <c:v>9/3/2020</c:v>
                </c:pt>
                <c:pt idx="293">
                  <c:v>10/3/2020</c:v>
                </c:pt>
                <c:pt idx="294">
                  <c:v>11/3/2020</c:v>
                </c:pt>
                <c:pt idx="295">
                  <c:v>12/3/2020</c:v>
                </c:pt>
                <c:pt idx="296">
                  <c:v>13/03/2020</c:v>
                </c:pt>
                <c:pt idx="297">
                  <c:v>14/03/2020</c:v>
                </c:pt>
                <c:pt idx="298">
                  <c:v>15/03/2020</c:v>
                </c:pt>
                <c:pt idx="299">
                  <c:v>16/03/2020</c:v>
                </c:pt>
                <c:pt idx="300">
                  <c:v>17/03/2020</c:v>
                </c:pt>
                <c:pt idx="301">
                  <c:v>18/03/2020</c:v>
                </c:pt>
                <c:pt idx="302">
                  <c:v>19/03/2020</c:v>
                </c:pt>
                <c:pt idx="303">
                  <c:v>20/03/2020</c:v>
                </c:pt>
                <c:pt idx="304">
                  <c:v>21/03/2020</c:v>
                </c:pt>
                <c:pt idx="305">
                  <c:v>22/03/2020</c:v>
                </c:pt>
                <c:pt idx="306">
                  <c:v>23/03/2020</c:v>
                </c:pt>
                <c:pt idx="307">
                  <c:v>24/03/2020</c:v>
                </c:pt>
                <c:pt idx="308">
                  <c:v>25/03/2020</c:v>
                </c:pt>
                <c:pt idx="309">
                  <c:v>26/03/2020</c:v>
                </c:pt>
                <c:pt idx="310">
                  <c:v>27/03/2020</c:v>
                </c:pt>
                <c:pt idx="311">
                  <c:v>28/03/2020</c:v>
                </c:pt>
                <c:pt idx="312">
                  <c:v>29/03/2020</c:v>
                </c:pt>
                <c:pt idx="313">
                  <c:v>30/03/2020</c:v>
                </c:pt>
                <c:pt idx="314">
                  <c:v>31/03/2020</c:v>
                </c:pt>
                <c:pt idx="315">
                  <c:v>1/4/2020</c:v>
                </c:pt>
                <c:pt idx="316">
                  <c:v>2/4/2020</c:v>
                </c:pt>
                <c:pt idx="317">
                  <c:v>3/4/2020</c:v>
                </c:pt>
                <c:pt idx="318">
                  <c:v>4/4/2020</c:v>
                </c:pt>
                <c:pt idx="319">
                  <c:v>5/4/2020</c:v>
                </c:pt>
                <c:pt idx="320">
                  <c:v>6/4/2020</c:v>
                </c:pt>
                <c:pt idx="321">
                  <c:v>7/4/2020</c:v>
                </c:pt>
                <c:pt idx="322">
                  <c:v>8/4/2020</c:v>
                </c:pt>
                <c:pt idx="323">
                  <c:v>9/4/2020</c:v>
                </c:pt>
                <c:pt idx="324">
                  <c:v>10/4/2020</c:v>
                </c:pt>
                <c:pt idx="325">
                  <c:v>11/4/2020</c:v>
                </c:pt>
                <c:pt idx="326">
                  <c:v>12/4/2020</c:v>
                </c:pt>
                <c:pt idx="327">
                  <c:v>13/04/2020</c:v>
                </c:pt>
                <c:pt idx="328">
                  <c:v>14/04/2020</c:v>
                </c:pt>
                <c:pt idx="329">
                  <c:v>15/04/2020</c:v>
                </c:pt>
                <c:pt idx="330">
                  <c:v>16/04/2020</c:v>
                </c:pt>
                <c:pt idx="331">
                  <c:v>17/04/2020</c:v>
                </c:pt>
                <c:pt idx="332">
                  <c:v>18/04/2020</c:v>
                </c:pt>
                <c:pt idx="333">
                  <c:v>19/04/2020</c:v>
                </c:pt>
                <c:pt idx="334">
                  <c:v>20/04/2020</c:v>
                </c:pt>
                <c:pt idx="335">
                  <c:v>21/04/2020</c:v>
                </c:pt>
                <c:pt idx="336">
                  <c:v>22/04/2020</c:v>
                </c:pt>
                <c:pt idx="337">
                  <c:v>23/04/2020</c:v>
                </c:pt>
                <c:pt idx="338">
                  <c:v>24/04/2020</c:v>
                </c:pt>
                <c:pt idx="339">
                  <c:v>25/04/2020</c:v>
                </c:pt>
                <c:pt idx="340">
                  <c:v>26/04/2020</c:v>
                </c:pt>
                <c:pt idx="341">
                  <c:v>27/04/2020</c:v>
                </c:pt>
                <c:pt idx="342">
                  <c:v>28/04/2020</c:v>
                </c:pt>
                <c:pt idx="343">
                  <c:v>29/04/2020</c:v>
                </c:pt>
                <c:pt idx="344">
                  <c:v>30/04/2020</c:v>
                </c:pt>
                <c:pt idx="345">
                  <c:v>1/5/2020</c:v>
                </c:pt>
                <c:pt idx="346">
                  <c:v>2/5/2020</c:v>
                </c:pt>
                <c:pt idx="347">
                  <c:v>3/5/2020</c:v>
                </c:pt>
                <c:pt idx="348">
                  <c:v>4/5/2020</c:v>
                </c:pt>
                <c:pt idx="349">
                  <c:v>5/5/2020</c:v>
                </c:pt>
                <c:pt idx="350">
                  <c:v>6/5/2020</c:v>
                </c:pt>
                <c:pt idx="351">
                  <c:v>7/5/2020</c:v>
                </c:pt>
                <c:pt idx="352">
                  <c:v>8/5/2020</c:v>
                </c:pt>
                <c:pt idx="353">
                  <c:v>9/5/2020</c:v>
                </c:pt>
                <c:pt idx="354">
                  <c:v>10/5/2020</c:v>
                </c:pt>
                <c:pt idx="355">
                  <c:v>11/5/2020</c:v>
                </c:pt>
                <c:pt idx="356">
                  <c:v>12/5/2020</c:v>
                </c:pt>
                <c:pt idx="357">
                  <c:v>13/05/2020</c:v>
                </c:pt>
                <c:pt idx="358">
                  <c:v>14/05/2020</c:v>
                </c:pt>
                <c:pt idx="359">
                  <c:v>15/05/2020</c:v>
                </c:pt>
                <c:pt idx="360">
                  <c:v>16/05/2020</c:v>
                </c:pt>
                <c:pt idx="361">
                  <c:v>17/05/2020</c:v>
                </c:pt>
                <c:pt idx="362">
                  <c:v>18/05/2020</c:v>
                </c:pt>
                <c:pt idx="363">
                  <c:v>19/05/2020</c:v>
                </c:pt>
                <c:pt idx="364">
                  <c:v>20/05/2020</c:v>
                </c:pt>
                <c:pt idx="365">
                  <c:v>21/05/2020</c:v>
                </c:pt>
              </c:strCache>
            </c:strRef>
          </c:cat>
          <c:val>
            <c:numRef>
              <c:f>Sheet1!$B$2:$B$367</c:f>
              <c:numCache>
                <c:formatCode>General</c:formatCode>
                <c:ptCount val="366"/>
                <c:pt idx="0">
                  <c:v>238722</c:v>
                </c:pt>
                <c:pt idx="1">
                  <c:v>239918</c:v>
                </c:pt>
                <c:pt idx="2">
                  <c:v>240901</c:v>
                </c:pt>
                <c:pt idx="3">
                  <c:v>241781</c:v>
                </c:pt>
                <c:pt idx="4">
                  <c:v>242666</c:v>
                </c:pt>
                <c:pt idx="5">
                  <c:v>243486</c:v>
                </c:pt>
                <c:pt idx="6">
                  <c:v>243998</c:v>
                </c:pt>
                <c:pt idx="7">
                  <c:v>244343</c:v>
                </c:pt>
                <c:pt idx="8">
                  <c:v>244715</c:v>
                </c:pt>
                <c:pt idx="9">
                  <c:v>245101</c:v>
                </c:pt>
                <c:pt idx="10">
                  <c:v>245290</c:v>
                </c:pt>
                <c:pt idx="11">
                  <c:v>245434</c:v>
                </c:pt>
                <c:pt idx="12">
                  <c:v>245646</c:v>
                </c:pt>
                <c:pt idx="13">
                  <c:v>245900</c:v>
                </c:pt>
                <c:pt idx="14">
                  <c:v>246167</c:v>
                </c:pt>
                <c:pt idx="15">
                  <c:v>246396</c:v>
                </c:pt>
                <c:pt idx="16">
                  <c:v>246628</c:v>
                </c:pt>
                <c:pt idx="17">
                  <c:v>246886</c:v>
                </c:pt>
                <c:pt idx="18">
                  <c:v>247136</c:v>
                </c:pt>
                <c:pt idx="19">
                  <c:v>247408</c:v>
                </c:pt>
                <c:pt idx="20">
                  <c:v>247692</c:v>
                </c:pt>
                <c:pt idx="21">
                  <c:v>247956</c:v>
                </c:pt>
                <c:pt idx="22">
                  <c:v>248202</c:v>
                </c:pt>
                <c:pt idx="23">
                  <c:v>248423</c:v>
                </c:pt>
                <c:pt idx="24">
                  <c:v>248681</c:v>
                </c:pt>
                <c:pt idx="25">
                  <c:v>248929</c:v>
                </c:pt>
                <c:pt idx="26">
                  <c:v>249246</c:v>
                </c:pt>
                <c:pt idx="27">
                  <c:v>249498</c:v>
                </c:pt>
                <c:pt idx="28">
                  <c:v>249733</c:v>
                </c:pt>
                <c:pt idx="29">
                  <c:v>250059</c:v>
                </c:pt>
                <c:pt idx="30">
                  <c:v>250325</c:v>
                </c:pt>
                <c:pt idx="31">
                  <c:v>250587</c:v>
                </c:pt>
                <c:pt idx="32">
                  <c:v>250975</c:v>
                </c:pt>
                <c:pt idx="33">
                  <c:v>251354</c:v>
                </c:pt>
                <c:pt idx="34">
                  <c:v>251708</c:v>
                </c:pt>
                <c:pt idx="35">
                  <c:v>252019</c:v>
                </c:pt>
                <c:pt idx="36">
                  <c:v>252256</c:v>
                </c:pt>
                <c:pt idx="37">
                  <c:v>252518</c:v>
                </c:pt>
                <c:pt idx="38">
                  <c:v>252816</c:v>
                </c:pt>
                <c:pt idx="39">
                  <c:v>253157</c:v>
                </c:pt>
                <c:pt idx="40">
                  <c:v>253500</c:v>
                </c:pt>
                <c:pt idx="41">
                  <c:v>253860</c:v>
                </c:pt>
                <c:pt idx="42">
                  <c:v>254249</c:v>
                </c:pt>
                <c:pt idx="43">
                  <c:v>254436</c:v>
                </c:pt>
                <c:pt idx="44">
                  <c:v>254646</c:v>
                </c:pt>
                <c:pt idx="45">
                  <c:v>254887</c:v>
                </c:pt>
                <c:pt idx="46">
                  <c:v>254975</c:v>
                </c:pt>
                <c:pt idx="47">
                  <c:v>255258</c:v>
                </c:pt>
                <c:pt idx="48">
                  <c:v>255527</c:v>
                </c:pt>
                <c:pt idx="49">
                  <c:v>255758</c:v>
                </c:pt>
                <c:pt idx="50">
                  <c:v>255921</c:v>
                </c:pt>
                <c:pt idx="51">
                  <c:v>256120</c:v>
                </c:pt>
                <c:pt idx="52">
                  <c:v>256365</c:v>
                </c:pt>
                <c:pt idx="53">
                  <c:v>256633</c:v>
                </c:pt>
                <c:pt idx="54">
                  <c:v>256879</c:v>
                </c:pt>
                <c:pt idx="55">
                  <c:v>257179</c:v>
                </c:pt>
                <c:pt idx="56">
                  <c:v>257464</c:v>
                </c:pt>
                <c:pt idx="57">
                  <c:v>257715</c:v>
                </c:pt>
                <c:pt idx="58">
                  <c:v>258002</c:v>
                </c:pt>
                <c:pt idx="59">
                  <c:v>258356</c:v>
                </c:pt>
                <c:pt idx="60">
                  <c:v>258730</c:v>
                </c:pt>
                <c:pt idx="61">
                  <c:v>259015</c:v>
                </c:pt>
                <c:pt idx="62">
                  <c:v>259313</c:v>
                </c:pt>
                <c:pt idx="63">
                  <c:v>259650</c:v>
                </c:pt>
                <c:pt idx="64">
                  <c:v>259968</c:v>
                </c:pt>
                <c:pt idx="65">
                  <c:v>260222</c:v>
                </c:pt>
                <c:pt idx="66">
                  <c:v>260488</c:v>
                </c:pt>
                <c:pt idx="67">
                  <c:v>260756</c:v>
                </c:pt>
                <c:pt idx="68">
                  <c:v>261062</c:v>
                </c:pt>
                <c:pt idx="69">
                  <c:v>261348</c:v>
                </c:pt>
                <c:pt idx="70">
                  <c:v>261561</c:v>
                </c:pt>
                <c:pt idx="71">
                  <c:v>261754</c:v>
                </c:pt>
                <c:pt idx="72">
                  <c:v>261980</c:v>
                </c:pt>
                <c:pt idx="73">
                  <c:v>262183</c:v>
                </c:pt>
                <c:pt idx="74">
                  <c:v>262468</c:v>
                </c:pt>
                <c:pt idx="75">
                  <c:v>262817</c:v>
                </c:pt>
                <c:pt idx="76">
                  <c:v>263039</c:v>
                </c:pt>
                <c:pt idx="77">
                  <c:v>263295</c:v>
                </c:pt>
                <c:pt idx="78">
                  <c:v>263586</c:v>
                </c:pt>
                <c:pt idx="79">
                  <c:v>263856</c:v>
                </c:pt>
                <c:pt idx="80">
                  <c:v>264110</c:v>
                </c:pt>
                <c:pt idx="81">
                  <c:v>264293</c:v>
                </c:pt>
                <c:pt idx="82">
                  <c:v>264533</c:v>
                </c:pt>
                <c:pt idx="83">
                  <c:v>264762</c:v>
                </c:pt>
                <c:pt idx="84">
                  <c:v>264922</c:v>
                </c:pt>
                <c:pt idx="85">
                  <c:v>265123</c:v>
                </c:pt>
                <c:pt idx="86">
                  <c:v>265335</c:v>
                </c:pt>
                <c:pt idx="87">
                  <c:v>265571</c:v>
                </c:pt>
                <c:pt idx="88">
                  <c:v>265828</c:v>
                </c:pt>
                <c:pt idx="89">
                  <c:v>266090</c:v>
                </c:pt>
                <c:pt idx="90">
                  <c:v>266318</c:v>
                </c:pt>
                <c:pt idx="91">
                  <c:v>266534</c:v>
                </c:pt>
                <c:pt idx="92">
                  <c:v>266806</c:v>
                </c:pt>
                <c:pt idx="93">
                  <c:v>267045</c:v>
                </c:pt>
                <c:pt idx="94">
                  <c:v>267364</c:v>
                </c:pt>
                <c:pt idx="95">
                  <c:v>267730</c:v>
                </c:pt>
                <c:pt idx="96">
                  <c:v>268061</c:v>
                </c:pt>
                <c:pt idx="97">
                  <c:v>268369</c:v>
                </c:pt>
                <c:pt idx="98">
                  <c:v>268616</c:v>
                </c:pt>
                <c:pt idx="99">
                  <c:v>268824</c:v>
                </c:pt>
                <c:pt idx="100">
                  <c:v>269100</c:v>
                </c:pt>
                <c:pt idx="101">
                  <c:v>269592</c:v>
                </c:pt>
                <c:pt idx="102">
                  <c:v>269833</c:v>
                </c:pt>
                <c:pt idx="103">
                  <c:v>269993</c:v>
                </c:pt>
                <c:pt idx="104">
                  <c:v>270197</c:v>
                </c:pt>
                <c:pt idx="105">
                  <c:v>270376</c:v>
                </c:pt>
                <c:pt idx="106">
                  <c:v>270550</c:v>
                </c:pt>
                <c:pt idx="107">
                  <c:v>270771</c:v>
                </c:pt>
                <c:pt idx="108">
                  <c:v>270990</c:v>
                </c:pt>
                <c:pt idx="109">
                  <c:v>271456</c:v>
                </c:pt>
                <c:pt idx="110">
                  <c:v>271745</c:v>
                </c:pt>
                <c:pt idx="111">
                  <c:v>271909</c:v>
                </c:pt>
                <c:pt idx="112">
                  <c:v>272129</c:v>
                </c:pt>
                <c:pt idx="113">
                  <c:v>272337</c:v>
                </c:pt>
                <c:pt idx="114">
                  <c:v>272526</c:v>
                </c:pt>
                <c:pt idx="115">
                  <c:v>272726</c:v>
                </c:pt>
                <c:pt idx="116">
                  <c:v>272949</c:v>
                </c:pt>
                <c:pt idx="117">
                  <c:v>273227</c:v>
                </c:pt>
                <c:pt idx="118">
                  <c:v>273497</c:v>
                </c:pt>
                <c:pt idx="119">
                  <c:v>273653</c:v>
                </c:pt>
                <c:pt idx="120">
                  <c:v>273782</c:v>
                </c:pt>
                <c:pt idx="121">
                  <c:v>273982</c:v>
                </c:pt>
                <c:pt idx="122">
                  <c:v>274102</c:v>
                </c:pt>
                <c:pt idx="123">
                  <c:v>274227</c:v>
                </c:pt>
                <c:pt idx="124">
                  <c:v>274371</c:v>
                </c:pt>
                <c:pt idx="125">
                  <c:v>274457</c:v>
                </c:pt>
                <c:pt idx="126">
                  <c:v>274559</c:v>
                </c:pt>
                <c:pt idx="127">
                  <c:v>274893</c:v>
                </c:pt>
                <c:pt idx="128">
                  <c:v>275130</c:v>
                </c:pt>
                <c:pt idx="129">
                  <c:v>275377</c:v>
                </c:pt>
                <c:pt idx="130">
                  <c:v>275634</c:v>
                </c:pt>
                <c:pt idx="131">
                  <c:v>275842</c:v>
                </c:pt>
                <c:pt idx="132">
                  <c:v>276008</c:v>
                </c:pt>
                <c:pt idx="133">
                  <c:v>276132</c:v>
                </c:pt>
                <c:pt idx="134">
                  <c:v>276331</c:v>
                </c:pt>
                <c:pt idx="135">
                  <c:v>276458</c:v>
                </c:pt>
                <c:pt idx="136">
                  <c:v>276610</c:v>
                </c:pt>
                <c:pt idx="137">
                  <c:v>276814</c:v>
                </c:pt>
                <c:pt idx="138">
                  <c:v>277036</c:v>
                </c:pt>
                <c:pt idx="139">
                  <c:v>277190</c:v>
                </c:pt>
                <c:pt idx="140">
                  <c:v>277405</c:v>
                </c:pt>
                <c:pt idx="141">
                  <c:v>277572</c:v>
                </c:pt>
                <c:pt idx="142">
                  <c:v>277680</c:v>
                </c:pt>
                <c:pt idx="143">
                  <c:v>277785</c:v>
                </c:pt>
                <c:pt idx="144">
                  <c:v>278029</c:v>
                </c:pt>
                <c:pt idx="145">
                  <c:v>278205</c:v>
                </c:pt>
                <c:pt idx="146">
                  <c:v>278333</c:v>
                </c:pt>
                <c:pt idx="147">
                  <c:v>278525</c:v>
                </c:pt>
                <c:pt idx="148">
                  <c:v>278728</c:v>
                </c:pt>
                <c:pt idx="149">
                  <c:v>278870</c:v>
                </c:pt>
                <c:pt idx="150">
                  <c:v>278997</c:v>
                </c:pt>
                <c:pt idx="151">
                  <c:v>279122</c:v>
                </c:pt>
                <c:pt idx="152">
                  <c:v>279306</c:v>
                </c:pt>
                <c:pt idx="153">
                  <c:v>279520</c:v>
                </c:pt>
                <c:pt idx="154">
                  <c:v>279652</c:v>
                </c:pt>
                <c:pt idx="155">
                  <c:v>279897</c:v>
                </c:pt>
                <c:pt idx="156">
                  <c:v>280060</c:v>
                </c:pt>
                <c:pt idx="157">
                  <c:v>280322</c:v>
                </c:pt>
                <c:pt idx="158">
                  <c:v>280612</c:v>
                </c:pt>
                <c:pt idx="159">
                  <c:v>280802</c:v>
                </c:pt>
                <c:pt idx="160">
                  <c:v>280968</c:v>
                </c:pt>
                <c:pt idx="161">
                  <c:v>281138</c:v>
                </c:pt>
                <c:pt idx="162">
                  <c:v>281342</c:v>
                </c:pt>
                <c:pt idx="163">
                  <c:v>281574</c:v>
                </c:pt>
                <c:pt idx="164">
                  <c:v>281774</c:v>
                </c:pt>
                <c:pt idx="165">
                  <c:v>281933</c:v>
                </c:pt>
                <c:pt idx="166">
                  <c:v>282149</c:v>
                </c:pt>
                <c:pt idx="167">
                  <c:v>282354</c:v>
                </c:pt>
                <c:pt idx="168">
                  <c:v>282593</c:v>
                </c:pt>
                <c:pt idx="169">
                  <c:v>282774</c:v>
                </c:pt>
                <c:pt idx="170">
                  <c:v>282914</c:v>
                </c:pt>
                <c:pt idx="171">
                  <c:v>283135</c:v>
                </c:pt>
                <c:pt idx="172">
                  <c:v>283413</c:v>
                </c:pt>
                <c:pt idx="173">
                  <c:v>283682</c:v>
                </c:pt>
                <c:pt idx="174">
                  <c:v>283868</c:v>
                </c:pt>
                <c:pt idx="175">
                  <c:v>284013</c:v>
                </c:pt>
                <c:pt idx="176">
                  <c:v>284155</c:v>
                </c:pt>
                <c:pt idx="177">
                  <c:v>284370</c:v>
                </c:pt>
                <c:pt idx="178">
                  <c:v>284607</c:v>
                </c:pt>
                <c:pt idx="179">
                  <c:v>284774</c:v>
                </c:pt>
                <c:pt idx="180">
                  <c:v>284887</c:v>
                </c:pt>
                <c:pt idx="181">
                  <c:v>284906</c:v>
                </c:pt>
                <c:pt idx="182">
                  <c:v>285019</c:v>
                </c:pt>
                <c:pt idx="183">
                  <c:v>285105</c:v>
                </c:pt>
                <c:pt idx="184">
                  <c:v>285256</c:v>
                </c:pt>
                <c:pt idx="185">
                  <c:v>285340</c:v>
                </c:pt>
                <c:pt idx="186">
                  <c:v>285490</c:v>
                </c:pt>
                <c:pt idx="187">
                  <c:v>285520</c:v>
                </c:pt>
                <c:pt idx="188">
                  <c:v>285545</c:v>
                </c:pt>
                <c:pt idx="189">
                  <c:v>285627</c:v>
                </c:pt>
                <c:pt idx="190">
                  <c:v>285768</c:v>
                </c:pt>
                <c:pt idx="191">
                  <c:v>285822</c:v>
                </c:pt>
                <c:pt idx="192">
                  <c:v>285914</c:v>
                </c:pt>
                <c:pt idx="193">
                  <c:v>285922</c:v>
                </c:pt>
                <c:pt idx="194">
                  <c:v>286188</c:v>
                </c:pt>
                <c:pt idx="195">
                  <c:v>286224</c:v>
                </c:pt>
                <c:pt idx="196">
                  <c:v>286266</c:v>
                </c:pt>
                <c:pt idx="197">
                  <c:v>286076</c:v>
                </c:pt>
                <c:pt idx="198">
                  <c:v>286118</c:v>
                </c:pt>
                <c:pt idx="199">
                  <c:v>286173</c:v>
                </c:pt>
                <c:pt idx="200">
                  <c:v>286234</c:v>
                </c:pt>
                <c:pt idx="201">
                  <c:v>286289</c:v>
                </c:pt>
                <c:pt idx="202">
                  <c:v>286340</c:v>
                </c:pt>
                <c:pt idx="203">
                  <c:v>286415</c:v>
                </c:pt>
                <c:pt idx="204">
                  <c:v>286438</c:v>
                </c:pt>
                <c:pt idx="205">
                  <c:v>286461</c:v>
                </c:pt>
                <c:pt idx="206">
                  <c:v>286537</c:v>
                </c:pt>
                <c:pt idx="207">
                  <c:v>286617</c:v>
                </c:pt>
                <c:pt idx="208">
                  <c:v>286628</c:v>
                </c:pt>
                <c:pt idx="209">
                  <c:v>286646</c:v>
                </c:pt>
                <c:pt idx="210">
                  <c:v>286704</c:v>
                </c:pt>
                <c:pt idx="211">
                  <c:v>286719</c:v>
                </c:pt>
                <c:pt idx="212">
                  <c:v>286726</c:v>
                </c:pt>
                <c:pt idx="213">
                  <c:v>286731</c:v>
                </c:pt>
                <c:pt idx="214">
                  <c:v>286722</c:v>
                </c:pt>
                <c:pt idx="215">
                  <c:v>286726</c:v>
                </c:pt>
                <c:pt idx="216">
                  <c:v>286748</c:v>
                </c:pt>
                <c:pt idx="217">
                  <c:v>286781</c:v>
                </c:pt>
                <c:pt idx="218">
                  <c:v>286842</c:v>
                </c:pt>
                <c:pt idx="219">
                  <c:v>286867</c:v>
                </c:pt>
                <c:pt idx="220">
                  <c:v>286847</c:v>
                </c:pt>
                <c:pt idx="221">
                  <c:v>286881</c:v>
                </c:pt>
                <c:pt idx="222">
                  <c:v>286938</c:v>
                </c:pt>
                <c:pt idx="223">
                  <c:v>286938</c:v>
                </c:pt>
                <c:pt idx="224">
                  <c:v>286940</c:v>
                </c:pt>
                <c:pt idx="225">
                  <c:v>286973</c:v>
                </c:pt>
                <c:pt idx="226">
                  <c:v>286943</c:v>
                </c:pt>
                <c:pt idx="227">
                  <c:v>286995</c:v>
                </c:pt>
                <c:pt idx="228">
                  <c:v>287049</c:v>
                </c:pt>
                <c:pt idx="229">
                  <c:v>287124</c:v>
                </c:pt>
                <c:pt idx="230">
                  <c:v>287165</c:v>
                </c:pt>
                <c:pt idx="231">
                  <c:v>287223</c:v>
                </c:pt>
                <c:pt idx="232">
                  <c:v>287348</c:v>
                </c:pt>
                <c:pt idx="233">
                  <c:v>287433</c:v>
                </c:pt>
                <c:pt idx="234">
                  <c:v>287540</c:v>
                </c:pt>
                <c:pt idx="235">
                  <c:v>287653</c:v>
                </c:pt>
                <c:pt idx="236">
                  <c:v>287744</c:v>
                </c:pt>
                <c:pt idx="237">
                  <c:v>287871</c:v>
                </c:pt>
                <c:pt idx="238">
                  <c:v>287960</c:v>
                </c:pt>
                <c:pt idx="239">
                  <c:v>288027</c:v>
                </c:pt>
                <c:pt idx="240">
                  <c:v>288093</c:v>
                </c:pt>
                <c:pt idx="241">
                  <c:v>288177</c:v>
                </c:pt>
                <c:pt idx="242">
                  <c:v>288315</c:v>
                </c:pt>
                <c:pt idx="243">
                  <c:v>288400</c:v>
                </c:pt>
                <c:pt idx="244">
                  <c:v>288493</c:v>
                </c:pt>
                <c:pt idx="245">
                  <c:v>288600</c:v>
                </c:pt>
                <c:pt idx="246">
                  <c:v>288684</c:v>
                </c:pt>
                <c:pt idx="247">
                  <c:v>288817</c:v>
                </c:pt>
                <c:pt idx="248">
                  <c:v>288895</c:v>
                </c:pt>
                <c:pt idx="249">
                  <c:v>289003</c:v>
                </c:pt>
                <c:pt idx="250">
                  <c:v>289079</c:v>
                </c:pt>
                <c:pt idx="251">
                  <c:v>289132</c:v>
                </c:pt>
                <c:pt idx="252">
                  <c:v>289202</c:v>
                </c:pt>
                <c:pt idx="253">
                  <c:v>289291</c:v>
                </c:pt>
                <c:pt idx="254">
                  <c:v>289373</c:v>
                </c:pt>
                <c:pt idx="255">
                  <c:v>289448</c:v>
                </c:pt>
                <c:pt idx="256">
                  <c:v>289580</c:v>
                </c:pt>
                <c:pt idx="257">
                  <c:v>289678</c:v>
                </c:pt>
                <c:pt idx="258">
                  <c:v>289851</c:v>
                </c:pt>
                <c:pt idx="259">
                  <c:v>289931</c:v>
                </c:pt>
                <c:pt idx="260">
                  <c:v>290067</c:v>
                </c:pt>
                <c:pt idx="261">
                  <c:v>290152</c:v>
                </c:pt>
                <c:pt idx="262">
                  <c:v>290228</c:v>
                </c:pt>
                <c:pt idx="263">
                  <c:v>290352</c:v>
                </c:pt>
                <c:pt idx="264">
                  <c:v>290395</c:v>
                </c:pt>
                <c:pt idx="265">
                  <c:v>290473</c:v>
                </c:pt>
                <c:pt idx="266">
                  <c:v>290563</c:v>
                </c:pt>
                <c:pt idx="267">
                  <c:v>290598</c:v>
                </c:pt>
                <c:pt idx="268">
                  <c:v>290660</c:v>
                </c:pt>
                <c:pt idx="269">
                  <c:v>290712</c:v>
                </c:pt>
                <c:pt idx="270">
                  <c:v>290779</c:v>
                </c:pt>
                <c:pt idx="271">
                  <c:v>290791</c:v>
                </c:pt>
                <c:pt idx="272">
                  <c:v>290901</c:v>
                </c:pt>
                <c:pt idx="273">
                  <c:v>290993</c:v>
                </c:pt>
                <c:pt idx="274">
                  <c:v>291061</c:v>
                </c:pt>
                <c:pt idx="275">
                  <c:v>291137</c:v>
                </c:pt>
                <c:pt idx="276">
                  <c:v>291242</c:v>
                </c:pt>
                <c:pt idx="277">
                  <c:v>291347</c:v>
                </c:pt>
                <c:pt idx="278">
                  <c:v>291452</c:v>
                </c:pt>
                <c:pt idx="279">
                  <c:v>291527</c:v>
                </c:pt>
                <c:pt idx="280">
                  <c:v>291624</c:v>
                </c:pt>
                <c:pt idx="281">
                  <c:v>291691</c:v>
                </c:pt>
                <c:pt idx="282">
                  <c:v>291778</c:v>
                </c:pt>
                <c:pt idx="283">
                  <c:v>291862</c:v>
                </c:pt>
                <c:pt idx="284">
                  <c:v>291932</c:v>
                </c:pt>
                <c:pt idx="285">
                  <c:v>291994</c:v>
                </c:pt>
                <c:pt idx="286">
                  <c:v>292084</c:v>
                </c:pt>
                <c:pt idx="287">
                  <c:v>292171</c:v>
                </c:pt>
                <c:pt idx="288">
                  <c:v>292226</c:v>
                </c:pt>
                <c:pt idx="289">
                  <c:v>292310</c:v>
                </c:pt>
                <c:pt idx="290">
                  <c:v>292591</c:v>
                </c:pt>
                <c:pt idx="291">
                  <c:v>293023</c:v>
                </c:pt>
                <c:pt idx="292">
                  <c:v>293239</c:v>
                </c:pt>
                <c:pt idx="293">
                  <c:v>293326</c:v>
                </c:pt>
                <c:pt idx="294">
                  <c:v>293428</c:v>
                </c:pt>
                <c:pt idx="295">
                  <c:v>293513</c:v>
                </c:pt>
                <c:pt idx="296">
                  <c:v>293584</c:v>
                </c:pt>
                <c:pt idx="297">
                  <c:v>293656</c:v>
                </c:pt>
                <c:pt idx="298">
                  <c:v>293765</c:v>
                </c:pt>
                <c:pt idx="299">
                  <c:v>293808</c:v>
                </c:pt>
                <c:pt idx="300">
                  <c:v>293877</c:v>
                </c:pt>
                <c:pt idx="301">
                  <c:v>293933</c:v>
                </c:pt>
                <c:pt idx="302">
                  <c:v>294010</c:v>
                </c:pt>
                <c:pt idx="303">
                  <c:v>294032</c:v>
                </c:pt>
                <c:pt idx="304">
                  <c:v>294071</c:v>
                </c:pt>
                <c:pt idx="305">
                  <c:v>294112</c:v>
                </c:pt>
                <c:pt idx="306">
                  <c:v>294126</c:v>
                </c:pt>
                <c:pt idx="307">
                  <c:v>294136</c:v>
                </c:pt>
                <c:pt idx="308">
                  <c:v>294160</c:v>
                </c:pt>
                <c:pt idx="309">
                  <c:v>294204</c:v>
                </c:pt>
                <c:pt idx="310">
                  <c:v>294279</c:v>
                </c:pt>
                <c:pt idx="311">
                  <c:v>294308</c:v>
                </c:pt>
                <c:pt idx="312">
                  <c:v>294316</c:v>
                </c:pt>
                <c:pt idx="313">
                  <c:v>294328</c:v>
                </c:pt>
                <c:pt idx="314">
                  <c:v>294407</c:v>
                </c:pt>
                <c:pt idx="315">
                  <c:v>294428</c:v>
                </c:pt>
                <c:pt idx="316">
                  <c:v>294435</c:v>
                </c:pt>
                <c:pt idx="317">
                  <c:v>294403</c:v>
                </c:pt>
                <c:pt idx="318">
                  <c:v>294448</c:v>
                </c:pt>
                <c:pt idx="319">
                  <c:v>294505</c:v>
                </c:pt>
                <c:pt idx="320">
                  <c:v>294556</c:v>
                </c:pt>
                <c:pt idx="321">
                  <c:v>294597</c:v>
                </c:pt>
                <c:pt idx="322">
                  <c:v>294637</c:v>
                </c:pt>
                <c:pt idx="323">
                  <c:v>294830</c:v>
                </c:pt>
                <c:pt idx="324">
                  <c:v>294932</c:v>
                </c:pt>
                <c:pt idx="325">
                  <c:v>295035</c:v>
                </c:pt>
                <c:pt idx="326">
                  <c:v>295087</c:v>
                </c:pt>
                <c:pt idx="327">
                  <c:v>295214</c:v>
                </c:pt>
                <c:pt idx="328">
                  <c:v>295262</c:v>
                </c:pt>
                <c:pt idx="329">
                  <c:v>295399</c:v>
                </c:pt>
                <c:pt idx="330">
                  <c:v>295539</c:v>
                </c:pt>
                <c:pt idx="331">
                  <c:v>295712</c:v>
                </c:pt>
                <c:pt idx="332">
                  <c:v>295818</c:v>
                </c:pt>
                <c:pt idx="333">
                  <c:v>295960</c:v>
                </c:pt>
                <c:pt idx="334">
                  <c:v>296050</c:v>
                </c:pt>
                <c:pt idx="335">
                  <c:v>296177</c:v>
                </c:pt>
                <c:pt idx="336">
                  <c:v>296272</c:v>
                </c:pt>
                <c:pt idx="337">
                  <c:v>296391</c:v>
                </c:pt>
                <c:pt idx="338">
                  <c:v>296477</c:v>
                </c:pt>
                <c:pt idx="339">
                  <c:v>296559</c:v>
                </c:pt>
                <c:pt idx="340">
                  <c:v>296668</c:v>
                </c:pt>
                <c:pt idx="341">
                  <c:v>296820</c:v>
                </c:pt>
                <c:pt idx="342">
                  <c:v>296902</c:v>
                </c:pt>
                <c:pt idx="343">
                  <c:v>296965</c:v>
                </c:pt>
                <c:pt idx="344">
                  <c:v>297038</c:v>
                </c:pt>
                <c:pt idx="345">
                  <c:v>297158</c:v>
                </c:pt>
                <c:pt idx="346">
                  <c:v>297213</c:v>
                </c:pt>
                <c:pt idx="347">
                  <c:v>297298</c:v>
                </c:pt>
                <c:pt idx="348">
                  <c:v>297381</c:v>
                </c:pt>
                <c:pt idx="349">
                  <c:v>297433</c:v>
                </c:pt>
                <c:pt idx="350">
                  <c:v>297546</c:v>
                </c:pt>
                <c:pt idx="351">
                  <c:v>297623</c:v>
                </c:pt>
                <c:pt idx="352">
                  <c:v>297702</c:v>
                </c:pt>
                <c:pt idx="353">
                  <c:v>297715</c:v>
                </c:pt>
                <c:pt idx="354">
                  <c:v>297806</c:v>
                </c:pt>
                <c:pt idx="355">
                  <c:v>297916</c:v>
                </c:pt>
                <c:pt idx="356">
                  <c:v>298061</c:v>
                </c:pt>
                <c:pt idx="357">
                  <c:v>298148</c:v>
                </c:pt>
                <c:pt idx="358">
                  <c:v>298275</c:v>
                </c:pt>
                <c:pt idx="359">
                  <c:v>298411</c:v>
                </c:pt>
                <c:pt idx="360">
                  <c:v>298549</c:v>
                </c:pt>
                <c:pt idx="361">
                  <c:v>298674</c:v>
                </c:pt>
                <c:pt idx="362">
                  <c:v>298861</c:v>
                </c:pt>
                <c:pt idx="363">
                  <c:v>299055</c:v>
                </c:pt>
                <c:pt idx="364">
                  <c:v>299189</c:v>
                </c:pt>
                <c:pt idx="365">
                  <c:v>299284</c:v>
                </c:pt>
              </c:numCache>
            </c:numRef>
          </c:val>
          <c:smooth val="0"/>
          <c:extLst>
            <c:ext xmlns:c16="http://schemas.microsoft.com/office/drawing/2014/chart" uri="{C3380CC4-5D6E-409C-BE32-E72D297353CC}">
              <c16:uniqueId val="{00000000-FDE9-448F-A6E9-B5FBCCAA8016}"/>
            </c:ext>
          </c:extLst>
        </c:ser>
        <c:dLbls>
          <c:showLegendKey val="0"/>
          <c:showVal val="0"/>
          <c:showCatName val="0"/>
          <c:showSerName val="0"/>
          <c:showPercent val="0"/>
          <c:showBubbleSize val="0"/>
        </c:dLbls>
        <c:smooth val="0"/>
        <c:axId val="299866880"/>
        <c:axId val="299864256"/>
      </c:lineChart>
      <c:catAx>
        <c:axId val="29986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64256"/>
        <c:crosses val="autoZero"/>
        <c:auto val="1"/>
        <c:lblAlgn val="ctr"/>
        <c:lblOffset val="100"/>
        <c:noMultiLvlLbl val="0"/>
      </c:catAx>
      <c:valAx>
        <c:axId val="29986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6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178</c:v>
                </c:pt>
                <c:pt idx="1">
                  <c:v>155</c:v>
                </c:pt>
                <c:pt idx="2">
                  <c:v>158</c:v>
                </c:pt>
                <c:pt idx="3">
                  <c:v>166</c:v>
                </c:pt>
                <c:pt idx="4">
                  <c:v>161</c:v>
                </c:pt>
                <c:pt idx="5">
                  <c:v>169</c:v>
                </c:pt>
                <c:pt idx="6">
                  <c:v>185</c:v>
                </c:pt>
              </c:numCache>
            </c:numRef>
          </c:val>
          <c:extLst>
            <c:ext xmlns:c16="http://schemas.microsoft.com/office/drawing/2014/chart" uri="{C3380CC4-5D6E-409C-BE32-E72D297353CC}">
              <c16:uniqueId val="{00000000-E93B-4F2E-9F6D-ECEEEFAF8EF8}"/>
            </c:ext>
          </c:extLst>
        </c:ser>
        <c:dLbls>
          <c:showLegendKey val="0"/>
          <c:showVal val="0"/>
          <c:showCatName val="0"/>
          <c:showSerName val="0"/>
          <c:showPercent val="0"/>
          <c:showBubbleSize val="0"/>
        </c:dLbls>
        <c:gapWidth val="219"/>
        <c:overlap val="-27"/>
        <c:axId val="299868848"/>
        <c:axId val="299867208"/>
      </c:barChart>
      <c:catAx>
        <c:axId val="299868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67208"/>
        <c:crosses val="autoZero"/>
        <c:auto val="1"/>
        <c:lblAlgn val="ctr"/>
        <c:lblOffset val="100"/>
        <c:noMultiLvlLbl val="0"/>
      </c:catAx>
      <c:valAx>
        <c:axId val="29986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6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2</c:v>
                </c:pt>
                <c:pt idx="9">
                  <c:v>8</c:v>
                </c:pt>
                <c:pt idx="10">
                  <c:v>8</c:v>
                </c:pt>
                <c:pt idx="11">
                  <c:v>26</c:v>
                </c:pt>
                <c:pt idx="12">
                  <c:v>36</c:v>
                </c:pt>
                <c:pt idx="13">
                  <c:v>13</c:v>
                </c:pt>
                <c:pt idx="14">
                  <c:v>6</c:v>
                </c:pt>
                <c:pt idx="15">
                  <c:v>15</c:v>
                </c:pt>
                <c:pt idx="16">
                  <c:v>24</c:v>
                </c:pt>
                <c:pt idx="17">
                  <c:v>31</c:v>
                </c:pt>
                <c:pt idx="18">
                  <c:v>29</c:v>
                </c:pt>
                <c:pt idx="19">
                  <c:v>5</c:v>
                </c:pt>
                <c:pt idx="20">
                  <c:v>3</c:v>
                </c:pt>
                <c:pt idx="21">
                  <c:v>2</c:v>
                </c:pt>
                <c:pt idx="22">
                  <c:v>1</c:v>
                </c:pt>
                <c:pt idx="23">
                  <c:v>2</c:v>
                </c:pt>
              </c:numCache>
            </c:numRef>
          </c:val>
          <c:smooth val="0"/>
          <c:extLst>
            <c:ext xmlns:c16="http://schemas.microsoft.com/office/drawing/2014/chart" uri="{C3380CC4-5D6E-409C-BE32-E72D297353CC}">
              <c16:uniqueId val="{00000000-1BEB-462C-A1FF-B29CE4440327}"/>
            </c:ext>
          </c:extLst>
        </c:ser>
        <c:dLbls>
          <c:showLegendKey val="0"/>
          <c:showVal val="0"/>
          <c:showCatName val="0"/>
          <c:showSerName val="0"/>
          <c:showPercent val="0"/>
          <c:showBubbleSize val="0"/>
        </c:dLbls>
        <c:smooth val="0"/>
        <c:axId val="300966656"/>
        <c:axId val="300960096"/>
      </c:lineChart>
      <c:catAx>
        <c:axId val="300966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60096"/>
        <c:crosses val="autoZero"/>
        <c:auto val="1"/>
        <c:lblAlgn val="ctr"/>
        <c:lblOffset val="100"/>
        <c:noMultiLvlLbl val="0"/>
      </c:catAx>
      <c:valAx>
        <c:axId val="30096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6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2.5465107482274401</c:v>
                </c:pt>
                <c:pt idx="1">
                  <c:v>0</c:v>
                </c:pt>
                <c:pt idx="2">
                  <c:v>0</c:v>
                </c:pt>
                <c:pt idx="3">
                  <c:v>0</c:v>
                </c:pt>
                <c:pt idx="4">
                  <c:v>0</c:v>
                </c:pt>
                <c:pt idx="5">
                  <c:v>0</c:v>
                </c:pt>
                <c:pt idx="6">
                  <c:v>0</c:v>
                </c:pt>
                <c:pt idx="7">
                  <c:v>0</c:v>
                </c:pt>
                <c:pt idx="8">
                  <c:v>1.65548622815536</c:v>
                </c:pt>
                <c:pt idx="9">
                  <c:v>1.32329760305785</c:v>
                </c:pt>
                <c:pt idx="10">
                  <c:v>1.12166524663316</c:v>
                </c:pt>
                <c:pt idx="11">
                  <c:v>1.20400031914581</c:v>
                </c:pt>
                <c:pt idx="12">
                  <c:v>1.42162040762347</c:v>
                </c:pt>
                <c:pt idx="13">
                  <c:v>1.0412958973640301</c:v>
                </c:pt>
                <c:pt idx="14">
                  <c:v>1.14232084323946</c:v>
                </c:pt>
                <c:pt idx="15">
                  <c:v>1.1069327512943501</c:v>
                </c:pt>
                <c:pt idx="16">
                  <c:v>1.37341489697724</c:v>
                </c:pt>
                <c:pt idx="17">
                  <c:v>1.4562474653332</c:v>
                </c:pt>
                <c:pt idx="18">
                  <c:v>1.47021836270756</c:v>
                </c:pt>
                <c:pt idx="19">
                  <c:v>1.7669185520867099</c:v>
                </c:pt>
                <c:pt idx="20">
                  <c:v>0.87406473120439898</c:v>
                </c:pt>
                <c:pt idx="21">
                  <c:v>0.30471810784565401</c:v>
                </c:pt>
                <c:pt idx="22">
                  <c:v>1.71762044550606</c:v>
                </c:pt>
                <c:pt idx="23">
                  <c:v>0.69166173685600896</c:v>
                </c:pt>
              </c:numCache>
            </c:numRef>
          </c:val>
          <c:smooth val="0"/>
          <c:extLst>
            <c:ext xmlns:c16="http://schemas.microsoft.com/office/drawing/2014/chart" uri="{C3380CC4-5D6E-409C-BE32-E72D297353CC}">
              <c16:uniqueId val="{00000000-86D9-47FA-89B3-C18CB4DBCFEC}"/>
            </c:ext>
          </c:extLst>
        </c:ser>
        <c:dLbls>
          <c:showLegendKey val="0"/>
          <c:showVal val="0"/>
          <c:showCatName val="0"/>
          <c:showSerName val="0"/>
          <c:showPercent val="0"/>
          <c:showBubbleSize val="0"/>
        </c:dLbls>
        <c:smooth val="0"/>
        <c:axId val="300964688"/>
        <c:axId val="300959768"/>
      </c:lineChart>
      <c:catAx>
        <c:axId val="30096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59768"/>
        <c:crosses val="autoZero"/>
        <c:auto val="1"/>
        <c:lblAlgn val="ctr"/>
        <c:lblOffset val="100"/>
        <c:noMultiLvlLbl val="0"/>
      </c:catAx>
      <c:valAx>
        <c:axId val="30095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6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41</c:v>
                </c:pt>
                <c:pt idx="1">
                  <c:v>41</c:v>
                </c:pt>
                <c:pt idx="2">
                  <c:v>45</c:v>
                </c:pt>
                <c:pt idx="3">
                  <c:v>51</c:v>
                </c:pt>
                <c:pt idx="4">
                  <c:v>45</c:v>
                </c:pt>
                <c:pt idx="5">
                  <c:v>45</c:v>
                </c:pt>
                <c:pt idx="6">
                  <c:v>35</c:v>
                </c:pt>
              </c:numCache>
            </c:numRef>
          </c:val>
          <c:extLst>
            <c:ext xmlns:c16="http://schemas.microsoft.com/office/drawing/2014/chart" uri="{C3380CC4-5D6E-409C-BE32-E72D297353CC}">
              <c16:uniqueId val="{00000000-9B36-4F10-8FBB-922048632939}"/>
            </c:ext>
          </c:extLst>
        </c:ser>
        <c:dLbls>
          <c:showLegendKey val="0"/>
          <c:showVal val="0"/>
          <c:showCatName val="0"/>
          <c:showSerName val="0"/>
          <c:showPercent val="0"/>
          <c:showBubbleSize val="0"/>
        </c:dLbls>
        <c:gapWidth val="219"/>
        <c:overlap val="-27"/>
        <c:axId val="302303688"/>
        <c:axId val="302305984"/>
      </c:barChart>
      <c:catAx>
        <c:axId val="30230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05984"/>
        <c:crosses val="autoZero"/>
        <c:auto val="1"/>
        <c:lblAlgn val="ctr"/>
        <c:lblOffset val="100"/>
        <c:noMultiLvlLbl val="0"/>
      </c:catAx>
      <c:valAx>
        <c:axId val="30230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0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1.4682195886684299</c:v>
                </c:pt>
                <c:pt idx="1">
                  <c:v>1.54750480343951</c:v>
                </c:pt>
                <c:pt idx="2">
                  <c:v>0.66592683054195401</c:v>
                </c:pt>
              </c:numCache>
            </c:numRef>
          </c:val>
          <c:extLst>
            <c:ext xmlns:c16="http://schemas.microsoft.com/office/drawing/2014/chart" uri="{C3380CC4-5D6E-409C-BE32-E72D297353CC}">
              <c16:uniqueId val="{00000000-8E09-4560-938D-23A90088CC8E}"/>
            </c:ext>
          </c:extLst>
        </c:ser>
        <c:dLbls>
          <c:showLegendKey val="0"/>
          <c:showVal val="0"/>
          <c:showCatName val="0"/>
          <c:showSerName val="0"/>
          <c:showPercent val="0"/>
          <c:showBubbleSize val="0"/>
        </c:dLbls>
        <c:gapWidth val="219"/>
        <c:overlap val="-27"/>
        <c:axId val="302304672"/>
        <c:axId val="302306968"/>
      </c:barChart>
      <c:catAx>
        <c:axId val="30230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06968"/>
        <c:crosses val="autoZero"/>
        <c:auto val="1"/>
        <c:lblAlgn val="ctr"/>
        <c:lblOffset val="100"/>
        <c:noMultiLvlLbl val="0"/>
      </c:catAx>
      <c:valAx>
        <c:axId val="30230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0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visitargentina</c:v>
                </c:pt>
              </c:strCache>
            </c:strRef>
          </c:cat>
          <c:val>
            <c:numRef>
              <c:f>Sheet1!$B$2</c:f>
              <c:numCache>
                <c:formatCode>General</c:formatCode>
                <c:ptCount val="1"/>
                <c:pt idx="0">
                  <c:v>91</c:v>
                </c:pt>
              </c:numCache>
            </c:numRef>
          </c:val>
          <c:extLst>
            <c:ext xmlns:c16="http://schemas.microsoft.com/office/drawing/2014/chart" uri="{C3380CC4-5D6E-409C-BE32-E72D297353CC}">
              <c16:uniqueId val="{00000000-12D1-460E-8E98-108A46AEDFAD}"/>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visitargentina</c:v>
                </c:pt>
              </c:strCache>
            </c:strRef>
          </c:cat>
          <c:val>
            <c:numRef>
              <c:f>Sheet1!$C$2</c:f>
              <c:numCache>
                <c:formatCode>General</c:formatCode>
                <c:ptCount val="1"/>
                <c:pt idx="0">
                  <c:v>138</c:v>
                </c:pt>
              </c:numCache>
            </c:numRef>
          </c:val>
          <c:extLst>
            <c:ext xmlns:c16="http://schemas.microsoft.com/office/drawing/2014/chart" uri="{C3380CC4-5D6E-409C-BE32-E72D297353CC}">
              <c16:uniqueId val="{00000001-12D1-460E-8E98-108A46AEDFAD}"/>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visitargentina</c:v>
                </c:pt>
              </c:strCache>
            </c:strRef>
          </c:cat>
          <c:val>
            <c:numRef>
              <c:f>Sheet1!$D$2</c:f>
              <c:numCache>
                <c:formatCode>General</c:formatCode>
                <c:ptCount val="1"/>
                <c:pt idx="0">
                  <c:v>73</c:v>
                </c:pt>
              </c:numCache>
            </c:numRef>
          </c:val>
          <c:extLst>
            <c:ext xmlns:c16="http://schemas.microsoft.com/office/drawing/2014/chart" uri="{C3380CC4-5D6E-409C-BE32-E72D297353CC}">
              <c16:uniqueId val="{00000002-12D1-460E-8E98-108A46AEDFAD}"/>
            </c:ext>
          </c:extLst>
        </c:ser>
        <c:dLbls>
          <c:showLegendKey val="0"/>
          <c:showVal val="0"/>
          <c:showCatName val="0"/>
          <c:showSerName val="0"/>
          <c:showPercent val="0"/>
          <c:showBubbleSize val="0"/>
        </c:dLbls>
        <c:gapWidth val="150"/>
        <c:overlap val="100"/>
        <c:axId val="302299752"/>
        <c:axId val="302295160"/>
      </c:barChart>
      <c:catAx>
        <c:axId val="30229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95160"/>
        <c:crosses val="autoZero"/>
        <c:auto val="1"/>
        <c:lblAlgn val="ctr"/>
        <c:lblOffset val="100"/>
        <c:noMultiLvlLbl val="0"/>
      </c:catAx>
      <c:valAx>
        <c:axId val="302295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9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1.5091861791730901</c:v>
                </c:pt>
                <c:pt idx="1">
                  <c:v>1.3135223897675301</c:v>
                </c:pt>
                <c:pt idx="2">
                  <c:v>1.3588613427276901</c:v>
                </c:pt>
                <c:pt idx="3">
                  <c:v>1.13156402585495</c:v>
                </c:pt>
                <c:pt idx="4">
                  <c:v>1.2654381797476899</c:v>
                </c:pt>
                <c:pt idx="5">
                  <c:v>1.34217420954</c:v>
                </c:pt>
                <c:pt idx="6">
                  <c:v>1.4770945199230401</c:v>
                </c:pt>
              </c:numCache>
            </c:numRef>
          </c:val>
          <c:extLst>
            <c:ext xmlns:c16="http://schemas.microsoft.com/office/drawing/2014/chart" uri="{C3380CC4-5D6E-409C-BE32-E72D297353CC}">
              <c16:uniqueId val="{00000000-4234-4C0D-ACC0-2BA364234C20}"/>
            </c:ext>
          </c:extLst>
        </c:ser>
        <c:dLbls>
          <c:showLegendKey val="0"/>
          <c:showVal val="0"/>
          <c:showCatName val="0"/>
          <c:showSerName val="0"/>
          <c:showPercent val="0"/>
          <c:showBubbleSize val="0"/>
        </c:dLbls>
        <c:gapWidth val="219"/>
        <c:overlap val="-27"/>
        <c:axId val="302298440"/>
        <c:axId val="302293192"/>
      </c:barChart>
      <c:catAx>
        <c:axId val="302298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93192"/>
        <c:crosses val="autoZero"/>
        <c:auto val="1"/>
        <c:lblAlgn val="ctr"/>
        <c:lblOffset val="100"/>
        <c:noMultiLvlLbl val="0"/>
      </c:catAx>
      <c:valAx>
        <c:axId val="30229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9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visitargentina</c:v>
                </c:pt>
              </c:strCache>
            </c:strRef>
          </c:cat>
          <c:val>
            <c:numRef>
              <c:f>Sheet1!$B$2</c:f>
              <c:numCache>
                <c:formatCode>General</c:formatCode>
                <c:ptCount val="1"/>
                <c:pt idx="0">
                  <c:v>1070090</c:v>
                </c:pt>
              </c:numCache>
            </c:numRef>
          </c:val>
          <c:extLst>
            <c:ext xmlns:c16="http://schemas.microsoft.com/office/drawing/2014/chart" uri="{C3380CC4-5D6E-409C-BE32-E72D297353CC}">
              <c16:uniqueId val="{00000000-59F0-4359-A4E5-D3CF840E9E9F}"/>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visitargentina</c:v>
                </c:pt>
              </c:strCache>
            </c:strRef>
          </c:cat>
          <c:val>
            <c:numRef>
              <c:f>Sheet1!$C$2</c:f>
              <c:numCache>
                <c:formatCode>General</c:formatCode>
                <c:ptCount val="1"/>
                <c:pt idx="0">
                  <c:v>15688</c:v>
                </c:pt>
              </c:numCache>
            </c:numRef>
          </c:val>
          <c:extLst>
            <c:ext xmlns:c16="http://schemas.microsoft.com/office/drawing/2014/chart" uri="{C3380CC4-5D6E-409C-BE32-E72D297353CC}">
              <c16:uniqueId val="{00000001-59F0-4359-A4E5-D3CF840E9E9F}"/>
            </c:ext>
          </c:extLst>
        </c:ser>
        <c:dLbls>
          <c:showLegendKey val="0"/>
          <c:showVal val="0"/>
          <c:showCatName val="0"/>
          <c:showSerName val="0"/>
          <c:showPercent val="0"/>
          <c:showBubbleSize val="0"/>
        </c:dLbls>
        <c:gapWidth val="150"/>
        <c:overlap val="100"/>
        <c:axId val="302520128"/>
        <c:axId val="302523408"/>
      </c:barChart>
      <c:catAx>
        <c:axId val="30252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23408"/>
        <c:crosses val="autoZero"/>
        <c:auto val="1"/>
        <c:lblAlgn val="ctr"/>
        <c:lblOffset val="100"/>
        <c:noMultiLvlLbl val="0"/>
      </c:catAx>
      <c:valAx>
        <c:axId val="302523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2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visitargentina</c:v>
                </c:pt>
              </c:strCache>
            </c:strRef>
          </c:cat>
          <c:val>
            <c:numRef>
              <c:f>Sheet1!$B$2</c:f>
              <c:numCache>
                <c:formatCode>General</c:formatCode>
                <c:ptCount val="1"/>
                <c:pt idx="0">
                  <c:v>576066</c:v>
                </c:pt>
              </c:numCache>
            </c:numRef>
          </c:val>
          <c:extLst>
            <c:ext xmlns:c16="http://schemas.microsoft.com/office/drawing/2014/chart" uri="{C3380CC4-5D6E-409C-BE32-E72D297353CC}">
              <c16:uniqueId val="{00000000-BEA0-4631-B443-B4D4A2DACA01}"/>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visitargentina</c:v>
                </c:pt>
              </c:strCache>
            </c:strRef>
          </c:cat>
          <c:val>
            <c:numRef>
              <c:f>Sheet1!$C$2</c:f>
              <c:numCache>
                <c:formatCode>General</c:formatCode>
                <c:ptCount val="1"/>
                <c:pt idx="0">
                  <c:v>132177</c:v>
                </c:pt>
              </c:numCache>
            </c:numRef>
          </c:val>
          <c:extLst>
            <c:ext xmlns:c16="http://schemas.microsoft.com/office/drawing/2014/chart" uri="{C3380CC4-5D6E-409C-BE32-E72D297353CC}">
              <c16:uniqueId val="{00000001-BEA0-4631-B443-B4D4A2DACA01}"/>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visitargentina</c:v>
                </c:pt>
              </c:strCache>
            </c:strRef>
          </c:cat>
          <c:val>
            <c:numRef>
              <c:f>Sheet1!$D$2</c:f>
              <c:numCache>
                <c:formatCode>General</c:formatCode>
                <c:ptCount val="1"/>
                <c:pt idx="0">
                  <c:v>377535</c:v>
                </c:pt>
              </c:numCache>
            </c:numRef>
          </c:val>
          <c:extLst>
            <c:ext xmlns:c16="http://schemas.microsoft.com/office/drawing/2014/chart" uri="{C3380CC4-5D6E-409C-BE32-E72D297353CC}">
              <c16:uniqueId val="{00000002-BEA0-4631-B443-B4D4A2DACA01}"/>
            </c:ext>
          </c:extLst>
        </c:ser>
        <c:dLbls>
          <c:showLegendKey val="0"/>
          <c:showVal val="0"/>
          <c:showCatName val="0"/>
          <c:showSerName val="0"/>
          <c:showPercent val="0"/>
          <c:showBubbleSize val="0"/>
        </c:dLbls>
        <c:gapWidth val="150"/>
        <c:overlap val="100"/>
        <c:axId val="447822696"/>
        <c:axId val="447780384"/>
      </c:barChart>
      <c:catAx>
        <c:axId val="44782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80384"/>
        <c:crosses val="autoZero"/>
        <c:auto val="1"/>
        <c:lblAlgn val="ctr"/>
        <c:lblOffset val="100"/>
        <c:noMultiLvlLbl val="0"/>
      </c:catAx>
      <c:valAx>
        <c:axId val="447780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2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367BD-B592-4DBB-9F69-FCC37AB5737C}"/>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B60436C-4227-4996-8E31-706AC536FD2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78639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89123-B0B4-402C-86EC-F52B186BA815}"/>
              </a:ext>
            </a:extLst>
          </p:cNvPr>
          <p:cNvSpPr>
            <a:spLocks noGrp="1"/>
          </p:cNvSpPr>
          <p:nvPr>
            <p:ph type="title"/>
          </p:nvPr>
        </p:nvSpPr>
        <p:spPr/>
        <p:txBody>
          <a:bodyPr/>
          <a:lstStyle/>
          <a:p>
            <a:r>
              <a:rPr lang="en-US"/>
              <a:t>Instagram Key Metrics Table | visitargentina</a:t>
            </a:r>
          </a:p>
        </p:txBody>
      </p:sp>
      <p:graphicFrame>
        <p:nvGraphicFramePr>
          <p:cNvPr id="5" name="Table Placeholder 4">
            <a:extLst>
              <a:ext uri="{FF2B5EF4-FFF2-40B4-BE49-F238E27FC236}">
                <a16:creationId xmlns:a16="http://schemas.microsoft.com/office/drawing/2014/main" id="{D6E228F8-1F18-40BE-968A-3D50FF389D07}"/>
              </a:ext>
            </a:extLst>
          </p:cNvPr>
          <p:cNvGraphicFramePr>
            <a:graphicFrameLocks noGrp="1"/>
          </p:cNvGraphicFramePr>
          <p:nvPr>
            <p:ph type="tbl" sz="quarter" idx="13"/>
            <p:extLst>
              <p:ext uri="{D42A27DB-BD31-4B8C-83A1-F6EECF244321}">
                <p14:modId xmlns:p14="http://schemas.microsoft.com/office/powerpoint/2010/main" val="1198465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614181"/>
                    </a:ext>
                  </a:extLst>
                </a:gridCol>
                <a:gridCol w="658368">
                  <a:extLst>
                    <a:ext uri="{9D8B030D-6E8A-4147-A177-3AD203B41FA5}">
                      <a16:colId xmlns:a16="http://schemas.microsoft.com/office/drawing/2014/main" val="3563810841"/>
                    </a:ext>
                  </a:extLst>
                </a:gridCol>
                <a:gridCol w="658368">
                  <a:extLst>
                    <a:ext uri="{9D8B030D-6E8A-4147-A177-3AD203B41FA5}">
                      <a16:colId xmlns:a16="http://schemas.microsoft.com/office/drawing/2014/main" val="3814399823"/>
                    </a:ext>
                  </a:extLst>
                </a:gridCol>
                <a:gridCol w="658368">
                  <a:extLst>
                    <a:ext uri="{9D8B030D-6E8A-4147-A177-3AD203B41FA5}">
                      <a16:colId xmlns:a16="http://schemas.microsoft.com/office/drawing/2014/main" val="3438842965"/>
                    </a:ext>
                  </a:extLst>
                </a:gridCol>
                <a:gridCol w="658368">
                  <a:extLst>
                    <a:ext uri="{9D8B030D-6E8A-4147-A177-3AD203B41FA5}">
                      <a16:colId xmlns:a16="http://schemas.microsoft.com/office/drawing/2014/main" val="1068297606"/>
                    </a:ext>
                  </a:extLst>
                </a:gridCol>
                <a:gridCol w="658368">
                  <a:extLst>
                    <a:ext uri="{9D8B030D-6E8A-4147-A177-3AD203B41FA5}">
                      <a16:colId xmlns:a16="http://schemas.microsoft.com/office/drawing/2014/main" val="2820129174"/>
                    </a:ext>
                  </a:extLst>
                </a:gridCol>
                <a:gridCol w="658368">
                  <a:extLst>
                    <a:ext uri="{9D8B030D-6E8A-4147-A177-3AD203B41FA5}">
                      <a16:colId xmlns:a16="http://schemas.microsoft.com/office/drawing/2014/main" val="3923438331"/>
                    </a:ext>
                  </a:extLst>
                </a:gridCol>
                <a:gridCol w="658368">
                  <a:extLst>
                    <a:ext uri="{9D8B030D-6E8A-4147-A177-3AD203B41FA5}">
                      <a16:colId xmlns:a16="http://schemas.microsoft.com/office/drawing/2014/main" val="1139483772"/>
                    </a:ext>
                  </a:extLst>
                </a:gridCol>
                <a:gridCol w="658368">
                  <a:extLst>
                    <a:ext uri="{9D8B030D-6E8A-4147-A177-3AD203B41FA5}">
                      <a16:colId xmlns:a16="http://schemas.microsoft.com/office/drawing/2014/main" val="4226634049"/>
                    </a:ext>
                  </a:extLst>
                </a:gridCol>
                <a:gridCol w="658368">
                  <a:extLst>
                    <a:ext uri="{9D8B030D-6E8A-4147-A177-3AD203B41FA5}">
                      <a16:colId xmlns:a16="http://schemas.microsoft.com/office/drawing/2014/main" val="208114089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86072838"/>
                  </a:ext>
                </a:extLst>
              </a:tr>
              <a:tr h="370840">
                <a:tc>
                  <a:txBody>
                    <a:bodyPr/>
                    <a:lstStyle/>
                    <a:p>
                      <a:r>
                        <a:rPr lang="en-US" sz="1000"/>
                        <a:t>visitargentina</a:t>
                      </a:r>
                    </a:p>
                  </a:txBody>
                  <a:tcPr/>
                </a:tc>
                <a:tc>
                  <a:txBody>
                    <a:bodyPr/>
                    <a:lstStyle/>
                    <a:p>
                      <a:r>
                        <a:rPr lang="en-US" sz="1000"/>
                        <a:t>299284</a:t>
                      </a:r>
                    </a:p>
                  </a:txBody>
                  <a:tcPr/>
                </a:tc>
                <a:tc>
                  <a:txBody>
                    <a:bodyPr/>
                    <a:lstStyle/>
                    <a:p>
                      <a:r>
                        <a:rPr lang="en-US" sz="1000"/>
                        <a:t>61239</a:t>
                      </a:r>
                    </a:p>
                  </a:txBody>
                  <a:tcPr/>
                </a:tc>
                <a:tc>
                  <a:txBody>
                    <a:bodyPr/>
                    <a:lstStyle/>
                    <a:p>
                      <a:r>
                        <a:rPr lang="en-US" sz="1000"/>
                        <a:t>138</a:t>
                      </a:r>
                    </a:p>
                  </a:txBody>
                  <a:tcPr/>
                </a:tc>
                <a:tc>
                  <a:txBody>
                    <a:bodyPr/>
                    <a:lstStyle/>
                    <a:p>
                      <a:r>
                        <a:rPr lang="en-US" sz="1000"/>
                        <a:t>91</a:t>
                      </a:r>
                    </a:p>
                  </a:txBody>
                  <a:tcPr/>
                </a:tc>
                <a:tc>
                  <a:txBody>
                    <a:bodyPr/>
                    <a:lstStyle/>
                    <a:p>
                      <a:r>
                        <a:rPr lang="en-US" sz="1000"/>
                        <a:t>74</a:t>
                      </a:r>
                    </a:p>
                  </a:txBody>
                  <a:tcPr/>
                </a:tc>
                <a:tc>
                  <a:txBody>
                    <a:bodyPr/>
                    <a:lstStyle/>
                    <a:p>
                      <a:r>
                        <a:rPr lang="en-US" sz="1000"/>
                        <a:t>303</a:t>
                      </a:r>
                    </a:p>
                  </a:txBody>
                  <a:tcPr/>
                </a:tc>
                <a:tc>
                  <a:txBody>
                    <a:bodyPr/>
                    <a:lstStyle/>
                    <a:p>
                      <a:r>
                        <a:rPr lang="en-US" sz="1000"/>
                        <a:t>1070090</a:t>
                      </a:r>
                    </a:p>
                  </a:txBody>
                  <a:tcPr/>
                </a:tc>
                <a:tc>
                  <a:txBody>
                    <a:bodyPr/>
                    <a:lstStyle/>
                    <a:p>
                      <a:r>
                        <a:rPr lang="en-US" sz="1000"/>
                        <a:t>15688</a:t>
                      </a:r>
                    </a:p>
                  </a:txBody>
                  <a:tcPr/>
                </a:tc>
                <a:tc>
                  <a:txBody>
                    <a:bodyPr/>
                    <a:lstStyle/>
                    <a:p>
                      <a:r>
                        <a:rPr lang="en-US" sz="1000"/>
                        <a:t>1.3338 %</a:t>
                      </a:r>
                    </a:p>
                  </a:txBody>
                  <a:tcPr/>
                </a:tc>
                <a:extLst>
                  <a:ext uri="{0D108BD9-81ED-4DB2-BD59-A6C34878D82A}">
                    <a16:rowId xmlns:a16="http://schemas.microsoft.com/office/drawing/2014/main" val="2699574847"/>
                  </a:ext>
                </a:extLst>
              </a:tr>
            </a:tbl>
          </a:graphicData>
        </a:graphic>
      </p:graphicFrame>
      <p:sp>
        <p:nvSpPr>
          <p:cNvPr id="4" name="Text Placeholder 3">
            <a:extLst>
              <a:ext uri="{FF2B5EF4-FFF2-40B4-BE49-F238E27FC236}">
                <a16:creationId xmlns:a16="http://schemas.microsoft.com/office/drawing/2014/main" id="{26A91792-F3C3-425B-9E43-39A3B8C896F5}"/>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1782028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D3A08-A5E9-4C41-AAAE-2D9F561F8718}"/>
              </a:ext>
            </a:extLst>
          </p:cNvPr>
          <p:cNvSpPr>
            <a:spLocks noGrp="1"/>
          </p:cNvSpPr>
          <p:nvPr>
            <p:ph type="title"/>
          </p:nvPr>
        </p:nvSpPr>
        <p:spPr/>
        <p:txBody>
          <a:bodyPr/>
          <a:lstStyle/>
          <a:p>
            <a:r>
              <a:rPr lang="en-US"/>
              <a:t>Instagram Key Metrics Radar | visitargentina</a:t>
            </a:r>
          </a:p>
        </p:txBody>
      </p:sp>
      <p:graphicFrame>
        <p:nvGraphicFramePr>
          <p:cNvPr id="6" name="Chart Placeholder 5">
            <a:extLst>
              <a:ext uri="{FF2B5EF4-FFF2-40B4-BE49-F238E27FC236}">
                <a16:creationId xmlns:a16="http://schemas.microsoft.com/office/drawing/2014/main" id="{24F40AE9-E222-4BBE-A51E-F8DAE3F15626}"/>
              </a:ext>
            </a:extLst>
          </p:cNvPr>
          <p:cNvGraphicFramePr>
            <a:graphicFrameLocks noGrp="1"/>
          </p:cNvGraphicFramePr>
          <p:nvPr>
            <p:ph type="chart" sz="quarter" idx="13"/>
            <p:extLst>
              <p:ext uri="{D42A27DB-BD31-4B8C-83A1-F6EECF244321}">
                <p14:modId xmlns:p14="http://schemas.microsoft.com/office/powerpoint/2010/main" val="3907320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2CF91D-0FA6-4677-9B60-9A241F1C9105}"/>
              </a:ext>
            </a:extLst>
          </p:cNvPr>
          <p:cNvSpPr>
            <a:spLocks noGrp="1"/>
          </p:cNvSpPr>
          <p:nvPr>
            <p:ph type="body" sz="quarter" idx="14"/>
          </p:nvPr>
        </p:nvSpPr>
        <p:spPr/>
        <p:txBody>
          <a:bodyPr/>
          <a:lstStyle/>
          <a:p>
            <a:r>
              <a:rPr lang="en-US"/>
              <a:t>22/05/2019 - 21/05/2020</a:t>
            </a:r>
          </a:p>
        </p:txBody>
      </p:sp>
      <p:sp>
        <p:nvSpPr>
          <p:cNvPr id="5" name="Footer Placeholder 4">
            <a:extLst>
              <a:ext uri="{FF2B5EF4-FFF2-40B4-BE49-F238E27FC236}">
                <a16:creationId xmlns:a16="http://schemas.microsoft.com/office/drawing/2014/main" id="{F6769692-BCF9-4BE7-8C0D-1048A13F95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3719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99981-CFB3-41C2-BFD5-DF3E8154E493}"/>
              </a:ext>
            </a:extLst>
          </p:cNvPr>
          <p:cNvSpPr>
            <a:spLocks noGrp="1"/>
          </p:cNvSpPr>
          <p:nvPr>
            <p:ph type="title"/>
          </p:nvPr>
        </p:nvSpPr>
        <p:spPr/>
        <p:txBody>
          <a:bodyPr/>
          <a:lstStyle/>
          <a:p>
            <a:r>
              <a:rPr lang="en-US"/>
              <a:t>Instagram Followers Total | visitargentina</a:t>
            </a:r>
          </a:p>
        </p:txBody>
      </p:sp>
      <p:graphicFrame>
        <p:nvGraphicFramePr>
          <p:cNvPr id="6" name="Chart Placeholder 5">
            <a:extLst>
              <a:ext uri="{FF2B5EF4-FFF2-40B4-BE49-F238E27FC236}">
                <a16:creationId xmlns:a16="http://schemas.microsoft.com/office/drawing/2014/main" id="{D6DDDDCC-AC90-4A06-9F43-A19E9848805D}"/>
              </a:ext>
            </a:extLst>
          </p:cNvPr>
          <p:cNvGraphicFramePr>
            <a:graphicFrameLocks noGrp="1"/>
          </p:cNvGraphicFramePr>
          <p:nvPr>
            <p:ph type="chart" sz="quarter" idx="13"/>
            <p:extLst>
              <p:ext uri="{D42A27DB-BD31-4B8C-83A1-F6EECF244321}">
                <p14:modId xmlns:p14="http://schemas.microsoft.com/office/powerpoint/2010/main" val="3398066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FAF918-4AF6-434D-A860-1E845B49A2B9}"/>
              </a:ext>
            </a:extLst>
          </p:cNvPr>
          <p:cNvSpPr>
            <a:spLocks noGrp="1"/>
          </p:cNvSpPr>
          <p:nvPr>
            <p:ph type="body" sz="quarter" idx="14"/>
          </p:nvPr>
        </p:nvSpPr>
        <p:spPr/>
        <p:txBody>
          <a:bodyPr/>
          <a:lstStyle/>
          <a:p>
            <a:r>
              <a:rPr lang="en-US"/>
              <a:t>22/05/2019 - 21/05/2020</a:t>
            </a:r>
          </a:p>
        </p:txBody>
      </p:sp>
      <p:sp>
        <p:nvSpPr>
          <p:cNvPr id="5" name="Footer Placeholder 4">
            <a:extLst>
              <a:ext uri="{FF2B5EF4-FFF2-40B4-BE49-F238E27FC236}">
                <a16:creationId xmlns:a16="http://schemas.microsoft.com/office/drawing/2014/main" id="{49000E04-C9BA-485C-955D-1DA65630B8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4188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2D73B-6F31-440E-A78B-AF1AA11CBB70}"/>
              </a:ext>
            </a:extLst>
          </p:cNvPr>
          <p:cNvSpPr>
            <a:spLocks noGrp="1"/>
          </p:cNvSpPr>
          <p:nvPr>
            <p:ph type="title"/>
          </p:nvPr>
        </p:nvSpPr>
        <p:spPr/>
        <p:txBody>
          <a:bodyPr/>
          <a:lstStyle/>
          <a:p>
            <a:r>
              <a:rPr lang="en-US"/>
              <a:t>Instagram Followers Change Per Weekday | visitargentina</a:t>
            </a:r>
          </a:p>
        </p:txBody>
      </p:sp>
      <p:graphicFrame>
        <p:nvGraphicFramePr>
          <p:cNvPr id="6" name="Chart Placeholder 5">
            <a:extLst>
              <a:ext uri="{FF2B5EF4-FFF2-40B4-BE49-F238E27FC236}">
                <a16:creationId xmlns:a16="http://schemas.microsoft.com/office/drawing/2014/main" id="{9E0E475A-14CF-4230-9143-7FFF96498503}"/>
              </a:ext>
            </a:extLst>
          </p:cNvPr>
          <p:cNvGraphicFramePr>
            <a:graphicFrameLocks noGrp="1"/>
          </p:cNvGraphicFramePr>
          <p:nvPr>
            <p:ph type="chart" sz="quarter" idx="13"/>
            <p:extLst>
              <p:ext uri="{D42A27DB-BD31-4B8C-83A1-F6EECF244321}">
                <p14:modId xmlns:p14="http://schemas.microsoft.com/office/powerpoint/2010/main" val="3407108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103605-5A71-4616-A501-1CE9C277A489}"/>
              </a:ext>
            </a:extLst>
          </p:cNvPr>
          <p:cNvSpPr>
            <a:spLocks noGrp="1"/>
          </p:cNvSpPr>
          <p:nvPr>
            <p:ph type="body" sz="quarter" idx="14"/>
          </p:nvPr>
        </p:nvSpPr>
        <p:spPr/>
        <p:txBody>
          <a:bodyPr/>
          <a:lstStyle/>
          <a:p>
            <a:r>
              <a:rPr lang="en-US"/>
              <a:t>22/05/2019 - 21/05/2020</a:t>
            </a:r>
          </a:p>
        </p:txBody>
      </p:sp>
      <p:sp>
        <p:nvSpPr>
          <p:cNvPr id="5" name="Footer Placeholder 4">
            <a:extLst>
              <a:ext uri="{FF2B5EF4-FFF2-40B4-BE49-F238E27FC236}">
                <a16:creationId xmlns:a16="http://schemas.microsoft.com/office/drawing/2014/main" id="{38440CCB-BE79-4F61-9B40-799D668EFC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5908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04C3C-89C4-4143-B5C0-75FF35292990}"/>
              </a:ext>
            </a:extLst>
          </p:cNvPr>
          <p:cNvSpPr>
            <a:spLocks noGrp="1"/>
          </p:cNvSpPr>
          <p:nvPr>
            <p:ph type="title"/>
          </p:nvPr>
        </p:nvSpPr>
        <p:spPr/>
        <p:txBody>
          <a:bodyPr/>
          <a:lstStyle/>
          <a:p>
            <a:r>
              <a:rPr lang="en-US"/>
              <a:t>Instagram Posts By Hour | visitargentina</a:t>
            </a:r>
          </a:p>
        </p:txBody>
      </p:sp>
      <p:graphicFrame>
        <p:nvGraphicFramePr>
          <p:cNvPr id="6" name="Chart Placeholder 5">
            <a:extLst>
              <a:ext uri="{FF2B5EF4-FFF2-40B4-BE49-F238E27FC236}">
                <a16:creationId xmlns:a16="http://schemas.microsoft.com/office/drawing/2014/main" id="{E49378B6-2801-4C40-8B24-E77C82A9E9FC}"/>
              </a:ext>
            </a:extLst>
          </p:cNvPr>
          <p:cNvGraphicFramePr>
            <a:graphicFrameLocks noGrp="1"/>
          </p:cNvGraphicFramePr>
          <p:nvPr>
            <p:ph type="chart" sz="quarter" idx="13"/>
            <p:extLst>
              <p:ext uri="{D42A27DB-BD31-4B8C-83A1-F6EECF244321}">
                <p14:modId xmlns:p14="http://schemas.microsoft.com/office/powerpoint/2010/main" val="467048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0E15C0-1ADB-4EB6-BF93-86F5638C5098}"/>
              </a:ext>
            </a:extLst>
          </p:cNvPr>
          <p:cNvSpPr>
            <a:spLocks noGrp="1"/>
          </p:cNvSpPr>
          <p:nvPr>
            <p:ph type="body" sz="quarter" idx="14"/>
          </p:nvPr>
        </p:nvSpPr>
        <p:spPr/>
        <p:txBody>
          <a:bodyPr/>
          <a:lstStyle/>
          <a:p>
            <a:r>
              <a:rPr lang="en-US"/>
              <a:t>22/05/2019 - 21/05/2020</a:t>
            </a:r>
          </a:p>
        </p:txBody>
      </p:sp>
      <p:sp>
        <p:nvSpPr>
          <p:cNvPr id="5" name="Footer Placeholder 4">
            <a:extLst>
              <a:ext uri="{FF2B5EF4-FFF2-40B4-BE49-F238E27FC236}">
                <a16:creationId xmlns:a16="http://schemas.microsoft.com/office/drawing/2014/main" id="{0A12FA80-DBDA-4C2C-A239-573422D5BA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0935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29BC1-7A49-4049-9153-2BBE2E0173E1}"/>
              </a:ext>
            </a:extLst>
          </p:cNvPr>
          <p:cNvSpPr>
            <a:spLocks noGrp="1"/>
          </p:cNvSpPr>
          <p:nvPr>
            <p:ph type="title"/>
          </p:nvPr>
        </p:nvSpPr>
        <p:spPr/>
        <p:txBody>
          <a:bodyPr/>
          <a:lstStyle/>
          <a:p>
            <a:r>
              <a:rPr lang="en-US"/>
              <a:t>Instagram Interaction Rate By Hour | visitargentina</a:t>
            </a:r>
          </a:p>
        </p:txBody>
      </p:sp>
      <p:graphicFrame>
        <p:nvGraphicFramePr>
          <p:cNvPr id="6" name="Chart Placeholder 5">
            <a:extLst>
              <a:ext uri="{FF2B5EF4-FFF2-40B4-BE49-F238E27FC236}">
                <a16:creationId xmlns:a16="http://schemas.microsoft.com/office/drawing/2014/main" id="{4148FA7C-CA92-4C7D-B621-CBA8F6448D9D}"/>
              </a:ext>
            </a:extLst>
          </p:cNvPr>
          <p:cNvGraphicFramePr>
            <a:graphicFrameLocks noGrp="1"/>
          </p:cNvGraphicFramePr>
          <p:nvPr>
            <p:ph type="chart" sz="quarter" idx="13"/>
            <p:extLst>
              <p:ext uri="{D42A27DB-BD31-4B8C-83A1-F6EECF244321}">
                <p14:modId xmlns:p14="http://schemas.microsoft.com/office/powerpoint/2010/main" val="4167586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4A48FA-E555-4B0B-82F5-A3EF389F8FC4}"/>
              </a:ext>
            </a:extLst>
          </p:cNvPr>
          <p:cNvSpPr>
            <a:spLocks noGrp="1"/>
          </p:cNvSpPr>
          <p:nvPr>
            <p:ph type="body" sz="quarter" idx="14"/>
          </p:nvPr>
        </p:nvSpPr>
        <p:spPr/>
        <p:txBody>
          <a:bodyPr/>
          <a:lstStyle/>
          <a:p>
            <a:r>
              <a:rPr lang="en-US"/>
              <a:t>22/05/2019 - 21/05/2020</a:t>
            </a:r>
          </a:p>
        </p:txBody>
      </p:sp>
      <p:sp>
        <p:nvSpPr>
          <p:cNvPr id="5" name="Footer Placeholder 4">
            <a:extLst>
              <a:ext uri="{FF2B5EF4-FFF2-40B4-BE49-F238E27FC236}">
                <a16:creationId xmlns:a16="http://schemas.microsoft.com/office/drawing/2014/main" id="{ECB66DA9-9E8E-41FB-84AF-1040AFB4E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6792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EAB7E-B6C7-44C1-A6E7-7176F63F0C52}"/>
              </a:ext>
            </a:extLst>
          </p:cNvPr>
          <p:cNvSpPr>
            <a:spLocks noGrp="1"/>
          </p:cNvSpPr>
          <p:nvPr>
            <p:ph type="title"/>
          </p:nvPr>
        </p:nvSpPr>
        <p:spPr/>
        <p:txBody>
          <a:bodyPr/>
          <a:lstStyle/>
          <a:p>
            <a:r>
              <a:rPr lang="en-US"/>
              <a:t>Instagram Posts By Weekday | visitargentina</a:t>
            </a:r>
          </a:p>
        </p:txBody>
      </p:sp>
      <p:graphicFrame>
        <p:nvGraphicFramePr>
          <p:cNvPr id="6" name="Chart Placeholder 5">
            <a:extLst>
              <a:ext uri="{FF2B5EF4-FFF2-40B4-BE49-F238E27FC236}">
                <a16:creationId xmlns:a16="http://schemas.microsoft.com/office/drawing/2014/main" id="{1527F51F-66D4-48C9-BA19-777E59B98185}"/>
              </a:ext>
            </a:extLst>
          </p:cNvPr>
          <p:cNvGraphicFramePr>
            <a:graphicFrameLocks noGrp="1"/>
          </p:cNvGraphicFramePr>
          <p:nvPr>
            <p:ph type="chart" sz="quarter" idx="13"/>
            <p:extLst>
              <p:ext uri="{D42A27DB-BD31-4B8C-83A1-F6EECF244321}">
                <p14:modId xmlns:p14="http://schemas.microsoft.com/office/powerpoint/2010/main" val="1586237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79D12D-F409-44AD-9A3C-603BE339B2B1}"/>
              </a:ext>
            </a:extLst>
          </p:cNvPr>
          <p:cNvSpPr>
            <a:spLocks noGrp="1"/>
          </p:cNvSpPr>
          <p:nvPr>
            <p:ph type="body" sz="quarter" idx="14"/>
          </p:nvPr>
        </p:nvSpPr>
        <p:spPr/>
        <p:txBody>
          <a:bodyPr/>
          <a:lstStyle/>
          <a:p>
            <a:r>
              <a:rPr lang="en-US"/>
              <a:t>22/05/2019 - 21/05/2020</a:t>
            </a:r>
          </a:p>
        </p:txBody>
      </p:sp>
      <p:sp>
        <p:nvSpPr>
          <p:cNvPr id="5" name="Footer Placeholder 4">
            <a:extLst>
              <a:ext uri="{FF2B5EF4-FFF2-40B4-BE49-F238E27FC236}">
                <a16:creationId xmlns:a16="http://schemas.microsoft.com/office/drawing/2014/main" id="{51CDCF12-7143-4010-946F-E135DE1166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597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8B2C2-BAB1-4B61-8721-22F7B0D99C25}"/>
              </a:ext>
            </a:extLst>
          </p:cNvPr>
          <p:cNvSpPr>
            <a:spLocks noGrp="1"/>
          </p:cNvSpPr>
          <p:nvPr>
            <p:ph type="title"/>
          </p:nvPr>
        </p:nvSpPr>
        <p:spPr/>
        <p:txBody>
          <a:bodyPr/>
          <a:lstStyle/>
          <a:p>
            <a:r>
              <a:rPr lang="en-US"/>
              <a:t>Instagram Interaction Rate By Post Type | visitargentina</a:t>
            </a:r>
          </a:p>
        </p:txBody>
      </p:sp>
      <p:graphicFrame>
        <p:nvGraphicFramePr>
          <p:cNvPr id="6" name="Chart Placeholder 5">
            <a:extLst>
              <a:ext uri="{FF2B5EF4-FFF2-40B4-BE49-F238E27FC236}">
                <a16:creationId xmlns:a16="http://schemas.microsoft.com/office/drawing/2014/main" id="{9D2C6884-DFFA-4C0E-A0A6-D475A07D422B}"/>
              </a:ext>
            </a:extLst>
          </p:cNvPr>
          <p:cNvGraphicFramePr>
            <a:graphicFrameLocks noGrp="1"/>
          </p:cNvGraphicFramePr>
          <p:nvPr>
            <p:ph type="chart" sz="quarter" idx="13"/>
            <p:extLst>
              <p:ext uri="{D42A27DB-BD31-4B8C-83A1-F6EECF244321}">
                <p14:modId xmlns:p14="http://schemas.microsoft.com/office/powerpoint/2010/main" val="584147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FF5950-70A9-4C51-A85B-C283D7C3706E}"/>
              </a:ext>
            </a:extLst>
          </p:cNvPr>
          <p:cNvSpPr>
            <a:spLocks noGrp="1"/>
          </p:cNvSpPr>
          <p:nvPr>
            <p:ph type="body" sz="quarter" idx="14"/>
          </p:nvPr>
        </p:nvSpPr>
        <p:spPr/>
        <p:txBody>
          <a:bodyPr/>
          <a:lstStyle/>
          <a:p>
            <a:r>
              <a:rPr lang="en-US"/>
              <a:t>22/05/2019 - 21/05/2020</a:t>
            </a:r>
          </a:p>
        </p:txBody>
      </p:sp>
      <p:sp>
        <p:nvSpPr>
          <p:cNvPr id="5" name="Footer Placeholder 4">
            <a:extLst>
              <a:ext uri="{FF2B5EF4-FFF2-40B4-BE49-F238E27FC236}">
                <a16:creationId xmlns:a16="http://schemas.microsoft.com/office/drawing/2014/main" id="{DF6CA709-85F9-4CA6-9614-83A0879609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4711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95042-CD3C-473B-994C-C307C0CDC495}"/>
              </a:ext>
            </a:extLst>
          </p:cNvPr>
          <p:cNvSpPr>
            <a:spLocks noGrp="1"/>
          </p:cNvSpPr>
          <p:nvPr>
            <p:ph type="title"/>
          </p:nvPr>
        </p:nvSpPr>
        <p:spPr/>
        <p:txBody>
          <a:bodyPr/>
          <a:lstStyle/>
          <a:p>
            <a:r>
              <a:rPr lang="fr-FR"/>
              <a:t>Instagram Post Type Distribution Per Profile | visitargentina</a:t>
            </a:r>
            <a:endParaRPr lang="en-US"/>
          </a:p>
        </p:txBody>
      </p:sp>
      <p:graphicFrame>
        <p:nvGraphicFramePr>
          <p:cNvPr id="6" name="Chart Placeholder 5">
            <a:extLst>
              <a:ext uri="{FF2B5EF4-FFF2-40B4-BE49-F238E27FC236}">
                <a16:creationId xmlns:a16="http://schemas.microsoft.com/office/drawing/2014/main" id="{E40D5D48-ECDC-4766-B004-70EEA263AD10}"/>
              </a:ext>
            </a:extLst>
          </p:cNvPr>
          <p:cNvGraphicFramePr>
            <a:graphicFrameLocks noGrp="1"/>
          </p:cNvGraphicFramePr>
          <p:nvPr>
            <p:ph type="chart" sz="quarter" idx="13"/>
            <p:extLst>
              <p:ext uri="{D42A27DB-BD31-4B8C-83A1-F6EECF244321}">
                <p14:modId xmlns:p14="http://schemas.microsoft.com/office/powerpoint/2010/main" val="2413905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CBDDCB-217F-48A3-A218-E55457223344}"/>
              </a:ext>
            </a:extLst>
          </p:cNvPr>
          <p:cNvSpPr>
            <a:spLocks noGrp="1"/>
          </p:cNvSpPr>
          <p:nvPr>
            <p:ph type="body" sz="quarter" idx="14"/>
          </p:nvPr>
        </p:nvSpPr>
        <p:spPr/>
        <p:txBody>
          <a:bodyPr/>
          <a:lstStyle/>
          <a:p>
            <a:r>
              <a:rPr lang="en-US"/>
              <a:t>22/05/2019 - 21/05/2020</a:t>
            </a:r>
          </a:p>
        </p:txBody>
      </p:sp>
      <p:sp>
        <p:nvSpPr>
          <p:cNvPr id="5" name="Footer Placeholder 4">
            <a:extLst>
              <a:ext uri="{FF2B5EF4-FFF2-40B4-BE49-F238E27FC236}">
                <a16:creationId xmlns:a16="http://schemas.microsoft.com/office/drawing/2014/main" id="{1C46F082-7065-4648-8ECA-F92103D3A1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435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5F09D-335D-4836-8969-5A4F1A7AF521}"/>
              </a:ext>
            </a:extLst>
          </p:cNvPr>
          <p:cNvSpPr>
            <a:spLocks noGrp="1"/>
          </p:cNvSpPr>
          <p:nvPr>
            <p:ph type="title"/>
          </p:nvPr>
        </p:nvSpPr>
        <p:spPr/>
        <p:txBody>
          <a:bodyPr/>
          <a:lstStyle/>
          <a:p>
            <a:r>
              <a:rPr lang="en-US"/>
              <a:t>Instagram Interaction Rate By Weekday | visitargentina</a:t>
            </a:r>
          </a:p>
        </p:txBody>
      </p:sp>
      <p:graphicFrame>
        <p:nvGraphicFramePr>
          <p:cNvPr id="6" name="Chart Placeholder 5">
            <a:extLst>
              <a:ext uri="{FF2B5EF4-FFF2-40B4-BE49-F238E27FC236}">
                <a16:creationId xmlns:a16="http://schemas.microsoft.com/office/drawing/2014/main" id="{569012C4-1B08-422A-8633-0A836420F166}"/>
              </a:ext>
            </a:extLst>
          </p:cNvPr>
          <p:cNvGraphicFramePr>
            <a:graphicFrameLocks noGrp="1"/>
          </p:cNvGraphicFramePr>
          <p:nvPr>
            <p:ph type="chart" sz="quarter" idx="13"/>
            <p:extLst>
              <p:ext uri="{D42A27DB-BD31-4B8C-83A1-F6EECF244321}">
                <p14:modId xmlns:p14="http://schemas.microsoft.com/office/powerpoint/2010/main" val="3412451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33F55-2315-4916-8E7A-DCBDCE91DBCB}"/>
              </a:ext>
            </a:extLst>
          </p:cNvPr>
          <p:cNvSpPr>
            <a:spLocks noGrp="1"/>
          </p:cNvSpPr>
          <p:nvPr>
            <p:ph type="body" sz="quarter" idx="14"/>
          </p:nvPr>
        </p:nvSpPr>
        <p:spPr/>
        <p:txBody>
          <a:bodyPr/>
          <a:lstStyle/>
          <a:p>
            <a:r>
              <a:rPr lang="en-US"/>
              <a:t>22/05/2019 - 21/05/2020</a:t>
            </a:r>
          </a:p>
        </p:txBody>
      </p:sp>
      <p:sp>
        <p:nvSpPr>
          <p:cNvPr id="5" name="Footer Placeholder 4">
            <a:extLst>
              <a:ext uri="{FF2B5EF4-FFF2-40B4-BE49-F238E27FC236}">
                <a16:creationId xmlns:a16="http://schemas.microsoft.com/office/drawing/2014/main" id="{3AB948BB-D3A0-45EA-9810-9417732207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6395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89A93-6B06-4AF2-9951-F830C8926015}"/>
              </a:ext>
            </a:extLst>
          </p:cNvPr>
          <p:cNvSpPr>
            <a:spLocks noGrp="1"/>
          </p:cNvSpPr>
          <p:nvPr>
            <p:ph type="title"/>
          </p:nvPr>
        </p:nvSpPr>
        <p:spPr/>
        <p:txBody>
          <a:bodyPr/>
          <a:lstStyle/>
          <a:p>
            <a:r>
              <a:rPr lang="en-US"/>
              <a:t>Instagram Interactions Distribution | visitargentina</a:t>
            </a:r>
          </a:p>
        </p:txBody>
      </p:sp>
      <p:graphicFrame>
        <p:nvGraphicFramePr>
          <p:cNvPr id="6" name="Chart Placeholder 5">
            <a:extLst>
              <a:ext uri="{FF2B5EF4-FFF2-40B4-BE49-F238E27FC236}">
                <a16:creationId xmlns:a16="http://schemas.microsoft.com/office/drawing/2014/main" id="{BEA32674-447B-4759-8B78-21F65A33CA46}"/>
              </a:ext>
            </a:extLst>
          </p:cNvPr>
          <p:cNvGraphicFramePr>
            <a:graphicFrameLocks noGrp="1"/>
          </p:cNvGraphicFramePr>
          <p:nvPr>
            <p:ph type="chart" sz="quarter" idx="13"/>
            <p:extLst>
              <p:ext uri="{D42A27DB-BD31-4B8C-83A1-F6EECF244321}">
                <p14:modId xmlns:p14="http://schemas.microsoft.com/office/powerpoint/2010/main" val="3035940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3EC284-EF14-4BA9-942D-8E1848A40B1D}"/>
              </a:ext>
            </a:extLst>
          </p:cNvPr>
          <p:cNvSpPr>
            <a:spLocks noGrp="1"/>
          </p:cNvSpPr>
          <p:nvPr>
            <p:ph type="body" sz="quarter" idx="14"/>
          </p:nvPr>
        </p:nvSpPr>
        <p:spPr/>
        <p:txBody>
          <a:bodyPr/>
          <a:lstStyle/>
          <a:p>
            <a:r>
              <a:rPr lang="en-US"/>
              <a:t>22/05/2019 - 21/05/2020</a:t>
            </a:r>
          </a:p>
        </p:txBody>
      </p:sp>
      <p:sp>
        <p:nvSpPr>
          <p:cNvPr id="5" name="Footer Placeholder 4">
            <a:extLst>
              <a:ext uri="{FF2B5EF4-FFF2-40B4-BE49-F238E27FC236}">
                <a16:creationId xmlns:a16="http://schemas.microsoft.com/office/drawing/2014/main" id="{81F8233B-3212-4472-8C28-DA235E19BF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4214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218EE-FAFA-4896-B3D6-D37E09E22EF2}"/>
              </a:ext>
            </a:extLst>
          </p:cNvPr>
          <p:cNvSpPr>
            <a:spLocks noGrp="1"/>
          </p:cNvSpPr>
          <p:nvPr>
            <p:ph type="title"/>
          </p:nvPr>
        </p:nvSpPr>
        <p:spPr/>
        <p:txBody>
          <a:bodyPr/>
          <a:lstStyle/>
          <a:p>
            <a:r>
              <a:rPr lang="en-US"/>
              <a:t>Instagram Posts Table | visitargentina - 1 of 25</a:t>
            </a:r>
          </a:p>
        </p:txBody>
      </p:sp>
      <p:graphicFrame>
        <p:nvGraphicFramePr>
          <p:cNvPr id="5" name="Table Placeholder 4">
            <a:extLst>
              <a:ext uri="{FF2B5EF4-FFF2-40B4-BE49-F238E27FC236}">
                <a16:creationId xmlns:a16="http://schemas.microsoft.com/office/drawing/2014/main" id="{4238E6D7-C82A-43AF-B421-38125440CB26}"/>
              </a:ext>
            </a:extLst>
          </p:cNvPr>
          <p:cNvGraphicFramePr>
            <a:graphicFrameLocks noGrp="1"/>
          </p:cNvGraphicFramePr>
          <p:nvPr>
            <p:ph type="tbl" sz="quarter" idx="13"/>
            <p:extLst>
              <p:ext uri="{D42A27DB-BD31-4B8C-83A1-F6EECF244321}">
                <p14:modId xmlns:p14="http://schemas.microsoft.com/office/powerpoint/2010/main" val="1420358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69881394"/>
                    </a:ext>
                  </a:extLst>
                </a:gridCol>
                <a:gridCol w="1810512">
                  <a:extLst>
                    <a:ext uri="{9D8B030D-6E8A-4147-A177-3AD203B41FA5}">
                      <a16:colId xmlns:a16="http://schemas.microsoft.com/office/drawing/2014/main" val="2369335230"/>
                    </a:ext>
                  </a:extLst>
                </a:gridCol>
                <a:gridCol w="822960">
                  <a:extLst>
                    <a:ext uri="{9D8B030D-6E8A-4147-A177-3AD203B41FA5}">
                      <a16:colId xmlns:a16="http://schemas.microsoft.com/office/drawing/2014/main" val="122589557"/>
                    </a:ext>
                  </a:extLst>
                </a:gridCol>
                <a:gridCol w="822960">
                  <a:extLst>
                    <a:ext uri="{9D8B030D-6E8A-4147-A177-3AD203B41FA5}">
                      <a16:colId xmlns:a16="http://schemas.microsoft.com/office/drawing/2014/main" val="2580059492"/>
                    </a:ext>
                  </a:extLst>
                </a:gridCol>
                <a:gridCol w="822960">
                  <a:extLst>
                    <a:ext uri="{9D8B030D-6E8A-4147-A177-3AD203B41FA5}">
                      <a16:colId xmlns:a16="http://schemas.microsoft.com/office/drawing/2014/main" val="2593330239"/>
                    </a:ext>
                  </a:extLst>
                </a:gridCol>
                <a:gridCol w="822960">
                  <a:extLst>
                    <a:ext uri="{9D8B030D-6E8A-4147-A177-3AD203B41FA5}">
                      <a16:colId xmlns:a16="http://schemas.microsoft.com/office/drawing/2014/main" val="2965275449"/>
                    </a:ext>
                  </a:extLst>
                </a:gridCol>
                <a:gridCol w="822960">
                  <a:extLst>
                    <a:ext uri="{9D8B030D-6E8A-4147-A177-3AD203B41FA5}">
                      <a16:colId xmlns:a16="http://schemas.microsoft.com/office/drawing/2014/main" val="2104133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954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- 2019-07-03 00:18:32</a:t>
                      </a:r>
                      <a:r>
                        <a:rPr kumimoji="0" lang="en-US" sz="1000" b="0" i="0" u="none" strike="noStrike" kern="1200" cap="none" spc="0" normalizeH="0" baseline="0" noProof="0">
                          <a:ln>
                            <a:noFill/>
                          </a:ln>
                          <a:solidFill>
                            <a:prstClr val="black"/>
                          </a:solidFill>
                          <a:effectLst/>
                          <a:uLnTx/>
                          <a:uFillTx/>
                          <a:latin typeface="+mn-lt"/>
                          <a:ea typeface="+mn-ea"/>
                          <a:cs typeface="+mn-cs"/>
                        </a:rPr>
                        <a:t>
 Total eclipse today @ San Juan province ☻🙌
---
Eclipse total de hoy 📸: derioi 
#eclipsetotal #eclipse #eclipseargentina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https://www.instagram.com/p/BzcHJegHCk2/media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4366038"/>
                  </a:ext>
                </a:extLst>
              </a:tr>
            </a:tbl>
          </a:graphicData>
        </a:graphic>
      </p:graphicFrame>
      <p:sp>
        <p:nvSpPr>
          <p:cNvPr id="4" name="Text Placeholder 3">
            <a:extLst>
              <a:ext uri="{FF2B5EF4-FFF2-40B4-BE49-F238E27FC236}">
                <a16:creationId xmlns:a16="http://schemas.microsoft.com/office/drawing/2014/main" id="{B059344E-432A-4CFD-BBFB-60B063AF6D6B}"/>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2124420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59135-5A38-444A-AA31-4A86FA18ABE3}"/>
              </a:ext>
            </a:extLst>
          </p:cNvPr>
          <p:cNvSpPr>
            <a:spLocks noGrp="1"/>
          </p:cNvSpPr>
          <p:nvPr>
            <p:ph type="title"/>
          </p:nvPr>
        </p:nvSpPr>
        <p:spPr/>
        <p:txBody>
          <a:bodyPr/>
          <a:lstStyle/>
          <a:p>
            <a:r>
              <a:rPr lang="en-US"/>
              <a:t>Instagram Posts Table | visitargentina - 2 of 25</a:t>
            </a:r>
          </a:p>
        </p:txBody>
      </p:sp>
      <p:graphicFrame>
        <p:nvGraphicFramePr>
          <p:cNvPr id="5" name="Table Placeholder 4">
            <a:extLst>
              <a:ext uri="{FF2B5EF4-FFF2-40B4-BE49-F238E27FC236}">
                <a16:creationId xmlns:a16="http://schemas.microsoft.com/office/drawing/2014/main" id="{E365170A-543A-4308-BD76-E8C1929B0495}"/>
              </a:ext>
            </a:extLst>
          </p:cNvPr>
          <p:cNvGraphicFramePr>
            <a:graphicFrameLocks noGrp="1"/>
          </p:cNvGraphicFramePr>
          <p:nvPr>
            <p:ph type="tbl" sz="quarter" idx="13"/>
            <p:extLst>
              <p:ext uri="{D42A27DB-BD31-4B8C-83A1-F6EECF244321}">
                <p14:modId xmlns:p14="http://schemas.microsoft.com/office/powerpoint/2010/main" val="3269957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41350534"/>
                    </a:ext>
                  </a:extLst>
                </a:gridCol>
                <a:gridCol w="1810512">
                  <a:extLst>
                    <a:ext uri="{9D8B030D-6E8A-4147-A177-3AD203B41FA5}">
                      <a16:colId xmlns:a16="http://schemas.microsoft.com/office/drawing/2014/main" val="2415202194"/>
                    </a:ext>
                  </a:extLst>
                </a:gridCol>
                <a:gridCol w="822960">
                  <a:extLst>
                    <a:ext uri="{9D8B030D-6E8A-4147-A177-3AD203B41FA5}">
                      <a16:colId xmlns:a16="http://schemas.microsoft.com/office/drawing/2014/main" val="3846076084"/>
                    </a:ext>
                  </a:extLst>
                </a:gridCol>
                <a:gridCol w="822960">
                  <a:extLst>
                    <a:ext uri="{9D8B030D-6E8A-4147-A177-3AD203B41FA5}">
                      <a16:colId xmlns:a16="http://schemas.microsoft.com/office/drawing/2014/main" val="4084237913"/>
                    </a:ext>
                  </a:extLst>
                </a:gridCol>
                <a:gridCol w="822960">
                  <a:extLst>
                    <a:ext uri="{9D8B030D-6E8A-4147-A177-3AD203B41FA5}">
                      <a16:colId xmlns:a16="http://schemas.microsoft.com/office/drawing/2014/main" val="1610669701"/>
                    </a:ext>
                  </a:extLst>
                </a:gridCol>
                <a:gridCol w="822960">
                  <a:extLst>
                    <a:ext uri="{9D8B030D-6E8A-4147-A177-3AD203B41FA5}">
                      <a16:colId xmlns:a16="http://schemas.microsoft.com/office/drawing/2014/main" val="3369070893"/>
                    </a:ext>
                  </a:extLst>
                </a:gridCol>
                <a:gridCol w="822960">
                  <a:extLst>
                    <a:ext uri="{9D8B030D-6E8A-4147-A177-3AD203B41FA5}">
                      <a16:colId xmlns:a16="http://schemas.microsoft.com/office/drawing/2014/main" val="1596325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104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visitargentina - 2019-10-07 17:46:17</a:t>
                      </a:r>
                      <a:r>
                        <a:rPr kumimoji="0" lang="es-ES" sz="1000" b="0" i="0" u="none" strike="noStrike" kern="1200" cap="none" spc="0" normalizeH="0" baseline="0" noProof="0">
                          <a:ln>
                            <a:noFill/>
                          </a:ln>
                          <a:solidFill>
                            <a:prstClr val="black"/>
                          </a:solidFill>
                          <a:effectLst/>
                          <a:uLnTx/>
                          <a:uFillTx/>
                          <a:latin typeface="+mn-lt"/>
                          <a:ea typeface="+mn-ea"/>
                          <a:cs typeface="+mn-cs"/>
                        </a:rPr>
                        <a:t>
 🎉🛍#SORTEO 📣📣𝗚𝗮𝗻á 𝘂𝗻 𝗽𝗮𝗿 𝗱𝗲 𝗲𝗻𝘁𝗿𝗮𝗱𝗮𝘀 𝗽𝗮𝗿𝗮 𝗠𝗲𝘀𝘀𝗶 𝟭𝟬 𝗯𝘆 cirquedusoleil en Barcelona
1 Maravilla del fútbol⚽ ＋ 1 Maravilla Natural del Mundo.🍃🌱✨
¿COMO PARTICIPAR?
👉1⃣ Mirá el carrusel de fotos y descubrí de todos estos paisajes de Argentina cual fue declarado una de las 7 maravillas naturales del Mundo.
📸 1 El Hornocal, #Jujuy
📸 2 Cataratas del #Iguazú
📸 3 Obelisco, #BuenosAires
📸 4 Bariloche, #Patagonia
👉2⃣ Mencioná el destino que fue declarado Maravilla Natural del Mundo en comentarios y etiquetá a un amigo con el que te gustaría jugar un partido con ese paisaje de fondo y 👉 ¡Ganá un par de entradas para el 12 de Octubre !
¡ Sorteamos 10 pares entre Facebook e Instagram,  uno puede ser tuyo, seguinos en nuestras redes y participá !
👉Importante (Legales): Este concurso es válido únicamente para usuarios residentes en Barcelona, España y alrededores.
Los ganadores se publicarán en nuestras stories el martes 8/10
.
#VisitArgentina
#Cirqueduso...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https://www.instagram.com/p/B3VLXZkHmDn/media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98121844"/>
                  </a:ext>
                </a:extLst>
              </a:tr>
            </a:tbl>
          </a:graphicData>
        </a:graphic>
      </p:graphicFrame>
      <p:sp>
        <p:nvSpPr>
          <p:cNvPr id="4" name="Text Placeholder 3">
            <a:extLst>
              <a:ext uri="{FF2B5EF4-FFF2-40B4-BE49-F238E27FC236}">
                <a16:creationId xmlns:a16="http://schemas.microsoft.com/office/drawing/2014/main" id="{59BBC802-D1DD-48DC-AC06-88C709484A17}"/>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2007109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7A20D-DDE5-48FE-8E65-49D043174A73}"/>
              </a:ext>
            </a:extLst>
          </p:cNvPr>
          <p:cNvSpPr>
            <a:spLocks noGrp="1"/>
          </p:cNvSpPr>
          <p:nvPr>
            <p:ph type="title"/>
          </p:nvPr>
        </p:nvSpPr>
        <p:spPr/>
        <p:txBody>
          <a:bodyPr/>
          <a:lstStyle/>
          <a:p>
            <a:r>
              <a:rPr lang="en-US"/>
              <a:t>Instagram Posts Table | visitargentina - 3 of 25</a:t>
            </a:r>
          </a:p>
        </p:txBody>
      </p:sp>
      <p:graphicFrame>
        <p:nvGraphicFramePr>
          <p:cNvPr id="5" name="Table Placeholder 4">
            <a:extLst>
              <a:ext uri="{FF2B5EF4-FFF2-40B4-BE49-F238E27FC236}">
                <a16:creationId xmlns:a16="http://schemas.microsoft.com/office/drawing/2014/main" id="{FE068D53-52B6-4FBD-9CEA-CC8C44A1255E}"/>
              </a:ext>
            </a:extLst>
          </p:cNvPr>
          <p:cNvGraphicFramePr>
            <a:graphicFrameLocks noGrp="1"/>
          </p:cNvGraphicFramePr>
          <p:nvPr>
            <p:ph type="tbl" sz="quarter" idx="13"/>
            <p:extLst>
              <p:ext uri="{D42A27DB-BD31-4B8C-83A1-F6EECF244321}">
                <p14:modId xmlns:p14="http://schemas.microsoft.com/office/powerpoint/2010/main" val="671006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89973477"/>
                    </a:ext>
                  </a:extLst>
                </a:gridCol>
                <a:gridCol w="1810512">
                  <a:extLst>
                    <a:ext uri="{9D8B030D-6E8A-4147-A177-3AD203B41FA5}">
                      <a16:colId xmlns:a16="http://schemas.microsoft.com/office/drawing/2014/main" val="1579116267"/>
                    </a:ext>
                  </a:extLst>
                </a:gridCol>
                <a:gridCol w="822960">
                  <a:extLst>
                    <a:ext uri="{9D8B030D-6E8A-4147-A177-3AD203B41FA5}">
                      <a16:colId xmlns:a16="http://schemas.microsoft.com/office/drawing/2014/main" val="1834498900"/>
                    </a:ext>
                  </a:extLst>
                </a:gridCol>
                <a:gridCol w="822960">
                  <a:extLst>
                    <a:ext uri="{9D8B030D-6E8A-4147-A177-3AD203B41FA5}">
                      <a16:colId xmlns:a16="http://schemas.microsoft.com/office/drawing/2014/main" val="3280901451"/>
                    </a:ext>
                  </a:extLst>
                </a:gridCol>
                <a:gridCol w="822960">
                  <a:extLst>
                    <a:ext uri="{9D8B030D-6E8A-4147-A177-3AD203B41FA5}">
                      <a16:colId xmlns:a16="http://schemas.microsoft.com/office/drawing/2014/main" val="38233261"/>
                    </a:ext>
                  </a:extLst>
                </a:gridCol>
                <a:gridCol w="822960">
                  <a:extLst>
                    <a:ext uri="{9D8B030D-6E8A-4147-A177-3AD203B41FA5}">
                      <a16:colId xmlns:a16="http://schemas.microsoft.com/office/drawing/2014/main" val="1933862056"/>
                    </a:ext>
                  </a:extLst>
                </a:gridCol>
                <a:gridCol w="822960">
                  <a:extLst>
                    <a:ext uri="{9D8B030D-6E8A-4147-A177-3AD203B41FA5}">
                      <a16:colId xmlns:a16="http://schemas.microsoft.com/office/drawing/2014/main" val="3377593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2380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- 2019-06-06 17:59:07</a:t>
                      </a:r>
                      <a:r>
                        <a:rPr kumimoji="0" lang="en-US" sz="1000" b="0" i="0" u="none" strike="noStrike" kern="1200" cap="none" spc="0" normalizeH="0" baseline="0" noProof="0">
                          <a:ln>
                            <a:noFill/>
                          </a:ln>
                          <a:solidFill>
                            <a:prstClr val="black"/>
                          </a:solidFill>
                          <a:effectLst/>
                          <a:uLnTx/>
                          <a:uFillTx/>
                          <a:latin typeface="+mn-lt"/>
                          <a:ea typeface="+mn-ea"/>
                          <a:cs typeface="+mn-cs"/>
                        </a:rPr>
                        <a:t>
 Streets full of art🎨🌸🍭
Come and feel inspired in Buenos Aires 👇🏻
Callecitas llenas de arte 
Ven a sentirte inspirado en Buenos Aires
📸vanessa_gypsygirl •📍Location / Ubicación: Pres. José Evaristo Uriburu &amp; Av. Santa Fe . Buenos Aires •
travelbuenosaires • • 👇
#DescubreTuNaturaleza
#DescubraSuaNatureza
#FeelYourNature
•
#visitargentina
 #streetart 
#art #streetartworldwide 
#beautifuldestination
#passionpasaport 
#picoftheday 
#Buenosaires #murals 
#urbanart #recoleta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https://www.instagram.com/p/ByYfDunnW4a/media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71330211"/>
                  </a:ext>
                </a:extLst>
              </a:tr>
            </a:tbl>
          </a:graphicData>
        </a:graphic>
      </p:graphicFrame>
      <p:sp>
        <p:nvSpPr>
          <p:cNvPr id="4" name="Text Placeholder 3">
            <a:extLst>
              <a:ext uri="{FF2B5EF4-FFF2-40B4-BE49-F238E27FC236}">
                <a16:creationId xmlns:a16="http://schemas.microsoft.com/office/drawing/2014/main" id="{86049753-1F94-45D4-AA30-AAD11F8E74BC}"/>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396219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7E145-F8EA-497D-AC63-EE947AE9B5E1}"/>
              </a:ext>
            </a:extLst>
          </p:cNvPr>
          <p:cNvSpPr>
            <a:spLocks noGrp="1"/>
          </p:cNvSpPr>
          <p:nvPr>
            <p:ph type="title"/>
          </p:nvPr>
        </p:nvSpPr>
        <p:spPr/>
        <p:txBody>
          <a:bodyPr/>
          <a:lstStyle/>
          <a:p>
            <a:r>
              <a:rPr lang="en-US"/>
              <a:t>Instagram Posts Table | visitargentina - 4 of 25</a:t>
            </a:r>
          </a:p>
        </p:txBody>
      </p:sp>
      <p:graphicFrame>
        <p:nvGraphicFramePr>
          <p:cNvPr id="5" name="Table Placeholder 4">
            <a:extLst>
              <a:ext uri="{FF2B5EF4-FFF2-40B4-BE49-F238E27FC236}">
                <a16:creationId xmlns:a16="http://schemas.microsoft.com/office/drawing/2014/main" id="{D941E4A3-C72A-439B-895B-F8E8BD866540}"/>
              </a:ext>
            </a:extLst>
          </p:cNvPr>
          <p:cNvGraphicFramePr>
            <a:graphicFrameLocks noGrp="1"/>
          </p:cNvGraphicFramePr>
          <p:nvPr>
            <p:ph type="tbl" sz="quarter" idx="13"/>
            <p:extLst>
              <p:ext uri="{D42A27DB-BD31-4B8C-83A1-F6EECF244321}">
                <p14:modId xmlns:p14="http://schemas.microsoft.com/office/powerpoint/2010/main" val="2941365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9035378"/>
                    </a:ext>
                  </a:extLst>
                </a:gridCol>
                <a:gridCol w="1810512">
                  <a:extLst>
                    <a:ext uri="{9D8B030D-6E8A-4147-A177-3AD203B41FA5}">
                      <a16:colId xmlns:a16="http://schemas.microsoft.com/office/drawing/2014/main" val="557472005"/>
                    </a:ext>
                  </a:extLst>
                </a:gridCol>
                <a:gridCol w="822960">
                  <a:extLst>
                    <a:ext uri="{9D8B030D-6E8A-4147-A177-3AD203B41FA5}">
                      <a16:colId xmlns:a16="http://schemas.microsoft.com/office/drawing/2014/main" val="3664473213"/>
                    </a:ext>
                  </a:extLst>
                </a:gridCol>
                <a:gridCol w="822960">
                  <a:extLst>
                    <a:ext uri="{9D8B030D-6E8A-4147-A177-3AD203B41FA5}">
                      <a16:colId xmlns:a16="http://schemas.microsoft.com/office/drawing/2014/main" val="1445065798"/>
                    </a:ext>
                  </a:extLst>
                </a:gridCol>
                <a:gridCol w="822960">
                  <a:extLst>
                    <a:ext uri="{9D8B030D-6E8A-4147-A177-3AD203B41FA5}">
                      <a16:colId xmlns:a16="http://schemas.microsoft.com/office/drawing/2014/main" val="3163866358"/>
                    </a:ext>
                  </a:extLst>
                </a:gridCol>
                <a:gridCol w="822960">
                  <a:extLst>
                    <a:ext uri="{9D8B030D-6E8A-4147-A177-3AD203B41FA5}">
                      <a16:colId xmlns:a16="http://schemas.microsoft.com/office/drawing/2014/main" val="3469396372"/>
                    </a:ext>
                  </a:extLst>
                </a:gridCol>
                <a:gridCol w="822960">
                  <a:extLst>
                    <a:ext uri="{9D8B030D-6E8A-4147-A177-3AD203B41FA5}">
                      <a16:colId xmlns:a16="http://schemas.microsoft.com/office/drawing/2014/main" val="1716185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698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- 2019-06-12 18:42:08</a:t>
                      </a:r>
                      <a:r>
                        <a:rPr kumimoji="0" lang="en-US" sz="1000" b="0" i="0" u="none" strike="noStrike" kern="1200" cap="none" spc="0" normalizeH="0" baseline="0" noProof="0">
                          <a:ln>
                            <a:noFill/>
                          </a:ln>
                          <a:solidFill>
                            <a:prstClr val="black"/>
                          </a:solidFill>
                          <a:effectLst/>
                          <a:uLnTx/>
                          <a:uFillTx/>
                          <a:latin typeface="+mn-lt"/>
                          <a:ea typeface="+mn-ea"/>
                          <a:cs typeface="+mn-cs"/>
                        </a:rPr>
                        <a:t>
 🙋🏼‍♀️🙋🏻‍♀️🙋🏼‍♀️🙋🏽‍♀️🙋🏾‍♀️Mountaingirls #Neverstopexploring📍El Chaltén, Parque Nacional Los Glaciares Are you ready to hike? ¿Estás listo para una caminata?
🏔Elchaltenturismo
🏔parquesnacionalesar
#PatagoniaArgentina
📸braybraywoowoo
•
.
👇
#DescubreTuNaturaleza
#DescubraSuaNatureza
#FeelYourNature
•
#VisitArgentina
#Argentina
#ElChalten #FitzRoy
#Beautifuldestination
#Passionpassport
#PatagoniaArgentina
#hikingadventures
#thegreatoutdoors #keepexploring
#womanexplorer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https://www.instagram.com/p/ByoAwCknXvv/media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9603250"/>
                  </a:ext>
                </a:extLst>
              </a:tr>
            </a:tbl>
          </a:graphicData>
        </a:graphic>
      </p:graphicFrame>
      <p:sp>
        <p:nvSpPr>
          <p:cNvPr id="4" name="Text Placeholder 3">
            <a:extLst>
              <a:ext uri="{FF2B5EF4-FFF2-40B4-BE49-F238E27FC236}">
                <a16:creationId xmlns:a16="http://schemas.microsoft.com/office/drawing/2014/main" id="{66E8831F-FB88-4732-ACE3-61EBAA1A21EC}"/>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2877847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7DDF8-0229-4B28-9BE7-8CEB05692F49}"/>
              </a:ext>
            </a:extLst>
          </p:cNvPr>
          <p:cNvSpPr>
            <a:spLocks noGrp="1"/>
          </p:cNvSpPr>
          <p:nvPr>
            <p:ph type="title"/>
          </p:nvPr>
        </p:nvSpPr>
        <p:spPr/>
        <p:txBody>
          <a:bodyPr/>
          <a:lstStyle/>
          <a:p>
            <a:r>
              <a:rPr lang="en-US"/>
              <a:t>Instagram Posts Table | visitargentina - 5 of 25</a:t>
            </a:r>
          </a:p>
        </p:txBody>
      </p:sp>
      <p:graphicFrame>
        <p:nvGraphicFramePr>
          <p:cNvPr id="5" name="Table Placeholder 4">
            <a:extLst>
              <a:ext uri="{FF2B5EF4-FFF2-40B4-BE49-F238E27FC236}">
                <a16:creationId xmlns:a16="http://schemas.microsoft.com/office/drawing/2014/main" id="{A9E567EF-0DD1-4539-B561-9EBB1E87603B}"/>
              </a:ext>
            </a:extLst>
          </p:cNvPr>
          <p:cNvGraphicFramePr>
            <a:graphicFrameLocks noGrp="1"/>
          </p:cNvGraphicFramePr>
          <p:nvPr>
            <p:ph type="tbl" sz="quarter" idx="13"/>
            <p:extLst>
              <p:ext uri="{D42A27DB-BD31-4B8C-83A1-F6EECF244321}">
                <p14:modId xmlns:p14="http://schemas.microsoft.com/office/powerpoint/2010/main" val="1697499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08444271"/>
                    </a:ext>
                  </a:extLst>
                </a:gridCol>
                <a:gridCol w="1810512">
                  <a:extLst>
                    <a:ext uri="{9D8B030D-6E8A-4147-A177-3AD203B41FA5}">
                      <a16:colId xmlns:a16="http://schemas.microsoft.com/office/drawing/2014/main" val="2987251262"/>
                    </a:ext>
                  </a:extLst>
                </a:gridCol>
                <a:gridCol w="822960">
                  <a:extLst>
                    <a:ext uri="{9D8B030D-6E8A-4147-A177-3AD203B41FA5}">
                      <a16:colId xmlns:a16="http://schemas.microsoft.com/office/drawing/2014/main" val="2039454653"/>
                    </a:ext>
                  </a:extLst>
                </a:gridCol>
                <a:gridCol w="822960">
                  <a:extLst>
                    <a:ext uri="{9D8B030D-6E8A-4147-A177-3AD203B41FA5}">
                      <a16:colId xmlns:a16="http://schemas.microsoft.com/office/drawing/2014/main" val="595173266"/>
                    </a:ext>
                  </a:extLst>
                </a:gridCol>
                <a:gridCol w="822960">
                  <a:extLst>
                    <a:ext uri="{9D8B030D-6E8A-4147-A177-3AD203B41FA5}">
                      <a16:colId xmlns:a16="http://schemas.microsoft.com/office/drawing/2014/main" val="1937951493"/>
                    </a:ext>
                  </a:extLst>
                </a:gridCol>
                <a:gridCol w="822960">
                  <a:extLst>
                    <a:ext uri="{9D8B030D-6E8A-4147-A177-3AD203B41FA5}">
                      <a16:colId xmlns:a16="http://schemas.microsoft.com/office/drawing/2014/main" val="1546994235"/>
                    </a:ext>
                  </a:extLst>
                </a:gridCol>
                <a:gridCol w="822960">
                  <a:extLst>
                    <a:ext uri="{9D8B030D-6E8A-4147-A177-3AD203B41FA5}">
                      <a16:colId xmlns:a16="http://schemas.microsoft.com/office/drawing/2014/main" val="2940749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098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- 2019-06-05 12:26:08</a:t>
                      </a:r>
                      <a:r>
                        <a:rPr kumimoji="0" lang="en-US" sz="1000" b="0" i="0" u="none" strike="noStrike" kern="1200" cap="none" spc="0" normalizeH="0" baseline="0" noProof="0">
                          <a:ln>
                            <a:noFill/>
                          </a:ln>
                          <a:solidFill>
                            <a:prstClr val="black"/>
                          </a:solidFill>
                          <a:effectLst/>
                          <a:uLnTx/>
                          <a:uFillTx/>
                          <a:latin typeface="+mn-lt"/>
                          <a:ea typeface="+mn-ea"/>
                          <a:cs typeface="+mn-cs"/>
                        </a:rPr>
                        <a:t>
 🎥 Movie alert 🎥 Do you recognize this photo in any movie?
¿A qué escena de película se parece esta foto?
📸braybraywoowoo
📍El chaltén.
👉elchaltenturismo
. 👇
#DescubreTuNaturaleza
#DescubraSuaNatureza
#FeelYourNature
.
.
#VisitArgentina
#Argentina
#Patagonia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https://www.instagram.com/p/ByVUJ_ynpP6/media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4560472"/>
                  </a:ext>
                </a:extLst>
              </a:tr>
            </a:tbl>
          </a:graphicData>
        </a:graphic>
      </p:graphicFrame>
      <p:sp>
        <p:nvSpPr>
          <p:cNvPr id="4" name="Text Placeholder 3">
            <a:extLst>
              <a:ext uri="{FF2B5EF4-FFF2-40B4-BE49-F238E27FC236}">
                <a16:creationId xmlns:a16="http://schemas.microsoft.com/office/drawing/2014/main" id="{E2998EDD-1BCA-429C-97DE-36CA945C2E15}"/>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4159094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56CAF-3554-477C-9E04-D0FF0CB992F4}"/>
              </a:ext>
            </a:extLst>
          </p:cNvPr>
          <p:cNvSpPr>
            <a:spLocks noGrp="1"/>
          </p:cNvSpPr>
          <p:nvPr>
            <p:ph type="title"/>
          </p:nvPr>
        </p:nvSpPr>
        <p:spPr/>
        <p:txBody>
          <a:bodyPr/>
          <a:lstStyle/>
          <a:p>
            <a:r>
              <a:rPr lang="en-US"/>
              <a:t>Instagram Posts Table | visitargentina - 6 of 25</a:t>
            </a:r>
          </a:p>
        </p:txBody>
      </p:sp>
      <p:graphicFrame>
        <p:nvGraphicFramePr>
          <p:cNvPr id="5" name="Table Placeholder 4">
            <a:extLst>
              <a:ext uri="{FF2B5EF4-FFF2-40B4-BE49-F238E27FC236}">
                <a16:creationId xmlns:a16="http://schemas.microsoft.com/office/drawing/2014/main" id="{0A994405-121A-4360-B900-393E24A3E8B7}"/>
              </a:ext>
            </a:extLst>
          </p:cNvPr>
          <p:cNvGraphicFramePr>
            <a:graphicFrameLocks noGrp="1"/>
          </p:cNvGraphicFramePr>
          <p:nvPr>
            <p:ph type="tbl" sz="quarter" idx="13"/>
            <p:extLst>
              <p:ext uri="{D42A27DB-BD31-4B8C-83A1-F6EECF244321}">
                <p14:modId xmlns:p14="http://schemas.microsoft.com/office/powerpoint/2010/main" val="828323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6907626"/>
                    </a:ext>
                  </a:extLst>
                </a:gridCol>
                <a:gridCol w="1810512">
                  <a:extLst>
                    <a:ext uri="{9D8B030D-6E8A-4147-A177-3AD203B41FA5}">
                      <a16:colId xmlns:a16="http://schemas.microsoft.com/office/drawing/2014/main" val="3534366270"/>
                    </a:ext>
                  </a:extLst>
                </a:gridCol>
                <a:gridCol w="822960">
                  <a:extLst>
                    <a:ext uri="{9D8B030D-6E8A-4147-A177-3AD203B41FA5}">
                      <a16:colId xmlns:a16="http://schemas.microsoft.com/office/drawing/2014/main" val="1894490291"/>
                    </a:ext>
                  </a:extLst>
                </a:gridCol>
                <a:gridCol w="822960">
                  <a:extLst>
                    <a:ext uri="{9D8B030D-6E8A-4147-A177-3AD203B41FA5}">
                      <a16:colId xmlns:a16="http://schemas.microsoft.com/office/drawing/2014/main" val="3903162154"/>
                    </a:ext>
                  </a:extLst>
                </a:gridCol>
                <a:gridCol w="822960">
                  <a:extLst>
                    <a:ext uri="{9D8B030D-6E8A-4147-A177-3AD203B41FA5}">
                      <a16:colId xmlns:a16="http://schemas.microsoft.com/office/drawing/2014/main" val="599191919"/>
                    </a:ext>
                  </a:extLst>
                </a:gridCol>
                <a:gridCol w="822960">
                  <a:extLst>
                    <a:ext uri="{9D8B030D-6E8A-4147-A177-3AD203B41FA5}">
                      <a16:colId xmlns:a16="http://schemas.microsoft.com/office/drawing/2014/main" val="2913326828"/>
                    </a:ext>
                  </a:extLst>
                </a:gridCol>
                <a:gridCol w="822960">
                  <a:extLst>
                    <a:ext uri="{9D8B030D-6E8A-4147-A177-3AD203B41FA5}">
                      <a16:colId xmlns:a16="http://schemas.microsoft.com/office/drawing/2014/main" val="22046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3599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- 2019-11-13 18:22:07</a:t>
                      </a:r>
                      <a:r>
                        <a:rPr kumimoji="0" lang="en-US" sz="1000" b="0" i="0" u="none" strike="noStrike" kern="1200" cap="none" spc="0" normalizeH="0" baseline="0" noProof="0">
                          <a:ln>
                            <a:noFill/>
                          </a:ln>
                          <a:solidFill>
                            <a:prstClr val="black"/>
                          </a:solidFill>
                          <a:effectLst/>
                          <a:uLnTx/>
                          <a:uFillTx/>
                          <a:latin typeface="+mn-lt"/>
                          <a:ea typeface="+mn-ea"/>
                          <a:cs typeface="+mn-cs"/>
                        </a:rPr>
                        <a:t>
 🌳🌲We´re getting close to summer season at #Patagonia
📍Los Alerces National Park Parque Nacional Los Alerces.🌳🌲
Preparándonos para una temporada de verano en la #Patagonia 📍Parque Nacional Los Alerces.🌳🌲
📸gabychavez86
Find out more at | Encontrá más info en👉chubutpatagonia
👉 #FeelYourNature 👉 #DescubraSuaNatureza 👉 #DescubreTuNaturaleza
🌲parquesnacionalesar
•
#VisitArgentina
#Nature
#Naturaleza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https://www.instagram.com/p/B40g4NTH6A-/media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4132289"/>
                  </a:ext>
                </a:extLst>
              </a:tr>
            </a:tbl>
          </a:graphicData>
        </a:graphic>
      </p:graphicFrame>
      <p:sp>
        <p:nvSpPr>
          <p:cNvPr id="4" name="Text Placeholder 3">
            <a:extLst>
              <a:ext uri="{FF2B5EF4-FFF2-40B4-BE49-F238E27FC236}">
                <a16:creationId xmlns:a16="http://schemas.microsoft.com/office/drawing/2014/main" id="{F47DE29F-4DB2-4914-8310-6F249F76A132}"/>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4094704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66066-E367-4D17-8513-5810B2F6892B}"/>
              </a:ext>
            </a:extLst>
          </p:cNvPr>
          <p:cNvSpPr>
            <a:spLocks noGrp="1"/>
          </p:cNvSpPr>
          <p:nvPr>
            <p:ph type="title"/>
          </p:nvPr>
        </p:nvSpPr>
        <p:spPr/>
        <p:txBody>
          <a:bodyPr/>
          <a:lstStyle/>
          <a:p>
            <a:r>
              <a:rPr lang="en-US"/>
              <a:t>Instagram Posts Table | visitargentina - 7 of 25</a:t>
            </a:r>
          </a:p>
        </p:txBody>
      </p:sp>
      <p:graphicFrame>
        <p:nvGraphicFramePr>
          <p:cNvPr id="5" name="Table Placeholder 4">
            <a:extLst>
              <a:ext uri="{FF2B5EF4-FFF2-40B4-BE49-F238E27FC236}">
                <a16:creationId xmlns:a16="http://schemas.microsoft.com/office/drawing/2014/main" id="{F563285C-CBA0-4379-A488-DAF7D2262D42}"/>
              </a:ext>
            </a:extLst>
          </p:cNvPr>
          <p:cNvGraphicFramePr>
            <a:graphicFrameLocks noGrp="1"/>
          </p:cNvGraphicFramePr>
          <p:nvPr>
            <p:ph type="tbl" sz="quarter" idx="13"/>
            <p:extLst>
              <p:ext uri="{D42A27DB-BD31-4B8C-83A1-F6EECF244321}">
                <p14:modId xmlns:p14="http://schemas.microsoft.com/office/powerpoint/2010/main" val="1444382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00558749"/>
                    </a:ext>
                  </a:extLst>
                </a:gridCol>
                <a:gridCol w="1810512">
                  <a:extLst>
                    <a:ext uri="{9D8B030D-6E8A-4147-A177-3AD203B41FA5}">
                      <a16:colId xmlns:a16="http://schemas.microsoft.com/office/drawing/2014/main" val="715735487"/>
                    </a:ext>
                  </a:extLst>
                </a:gridCol>
                <a:gridCol w="822960">
                  <a:extLst>
                    <a:ext uri="{9D8B030D-6E8A-4147-A177-3AD203B41FA5}">
                      <a16:colId xmlns:a16="http://schemas.microsoft.com/office/drawing/2014/main" val="3078458355"/>
                    </a:ext>
                  </a:extLst>
                </a:gridCol>
                <a:gridCol w="822960">
                  <a:extLst>
                    <a:ext uri="{9D8B030D-6E8A-4147-A177-3AD203B41FA5}">
                      <a16:colId xmlns:a16="http://schemas.microsoft.com/office/drawing/2014/main" val="1208299170"/>
                    </a:ext>
                  </a:extLst>
                </a:gridCol>
                <a:gridCol w="822960">
                  <a:extLst>
                    <a:ext uri="{9D8B030D-6E8A-4147-A177-3AD203B41FA5}">
                      <a16:colId xmlns:a16="http://schemas.microsoft.com/office/drawing/2014/main" val="511994777"/>
                    </a:ext>
                  </a:extLst>
                </a:gridCol>
                <a:gridCol w="822960">
                  <a:extLst>
                    <a:ext uri="{9D8B030D-6E8A-4147-A177-3AD203B41FA5}">
                      <a16:colId xmlns:a16="http://schemas.microsoft.com/office/drawing/2014/main" val="905613048"/>
                    </a:ext>
                  </a:extLst>
                </a:gridCol>
                <a:gridCol w="822960">
                  <a:extLst>
                    <a:ext uri="{9D8B030D-6E8A-4147-A177-3AD203B41FA5}">
                      <a16:colId xmlns:a16="http://schemas.microsoft.com/office/drawing/2014/main" val="1447178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2560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- 2019-09-30 18:04:05</a:t>
                      </a:r>
                      <a:r>
                        <a:rPr kumimoji="0" lang="en-US" sz="1000" b="0" i="0" u="none" strike="noStrike" kern="1200" cap="none" spc="0" normalizeH="0" baseline="0" noProof="0">
                          <a:ln>
                            <a:noFill/>
                          </a:ln>
                          <a:solidFill>
                            <a:prstClr val="black"/>
                          </a:solidFill>
                          <a:effectLst/>
                          <a:uLnTx/>
                          <a:uFillTx/>
                          <a:latin typeface="+mn-lt"/>
                          <a:ea typeface="+mn-ea"/>
                          <a:cs typeface="+mn-cs"/>
                        </a:rPr>
                        <a:t>
 🏔Hiking goals = Fitz Roy
🏔Senderismo 📍 #ElChalten #Patagonia
Find out more at ! Encontrà más en 👉elchaltenturismo
📸fabiansalas.fs
.
✨#Descubretunaturaleza
✨#Descubrasuanatureza
✨#Feelyournature
•
#VisitArgentina
#Travellers
#Earthfocus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https://www.instagram.com/p/B3DL1qDHlaC/media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7374482"/>
                  </a:ext>
                </a:extLst>
              </a:tr>
            </a:tbl>
          </a:graphicData>
        </a:graphic>
      </p:graphicFrame>
      <p:sp>
        <p:nvSpPr>
          <p:cNvPr id="4" name="Text Placeholder 3">
            <a:extLst>
              <a:ext uri="{FF2B5EF4-FFF2-40B4-BE49-F238E27FC236}">
                <a16:creationId xmlns:a16="http://schemas.microsoft.com/office/drawing/2014/main" id="{B8CA7952-895E-40E8-AAB0-8A9EEB80ABFE}"/>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1040262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AF5A4-39EB-4D75-BC1E-2CA92C973B04}"/>
              </a:ext>
            </a:extLst>
          </p:cNvPr>
          <p:cNvSpPr>
            <a:spLocks noGrp="1"/>
          </p:cNvSpPr>
          <p:nvPr>
            <p:ph type="title"/>
          </p:nvPr>
        </p:nvSpPr>
        <p:spPr/>
        <p:txBody>
          <a:bodyPr/>
          <a:lstStyle/>
          <a:p>
            <a:r>
              <a:rPr lang="en-US"/>
              <a:t>Instagram Posts Table | visitargentina - 8 of 25</a:t>
            </a:r>
          </a:p>
        </p:txBody>
      </p:sp>
      <p:graphicFrame>
        <p:nvGraphicFramePr>
          <p:cNvPr id="5" name="Table Placeholder 4">
            <a:extLst>
              <a:ext uri="{FF2B5EF4-FFF2-40B4-BE49-F238E27FC236}">
                <a16:creationId xmlns:a16="http://schemas.microsoft.com/office/drawing/2014/main" id="{DEBE3DAE-C8A2-4508-9C69-DE2C3C6243A1}"/>
              </a:ext>
            </a:extLst>
          </p:cNvPr>
          <p:cNvGraphicFramePr>
            <a:graphicFrameLocks noGrp="1"/>
          </p:cNvGraphicFramePr>
          <p:nvPr>
            <p:ph type="tbl" sz="quarter" idx="13"/>
            <p:extLst>
              <p:ext uri="{D42A27DB-BD31-4B8C-83A1-F6EECF244321}">
                <p14:modId xmlns:p14="http://schemas.microsoft.com/office/powerpoint/2010/main" val="3640633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29198036"/>
                    </a:ext>
                  </a:extLst>
                </a:gridCol>
                <a:gridCol w="1810512">
                  <a:extLst>
                    <a:ext uri="{9D8B030D-6E8A-4147-A177-3AD203B41FA5}">
                      <a16:colId xmlns:a16="http://schemas.microsoft.com/office/drawing/2014/main" val="3504289683"/>
                    </a:ext>
                  </a:extLst>
                </a:gridCol>
                <a:gridCol w="822960">
                  <a:extLst>
                    <a:ext uri="{9D8B030D-6E8A-4147-A177-3AD203B41FA5}">
                      <a16:colId xmlns:a16="http://schemas.microsoft.com/office/drawing/2014/main" val="2815240226"/>
                    </a:ext>
                  </a:extLst>
                </a:gridCol>
                <a:gridCol w="822960">
                  <a:extLst>
                    <a:ext uri="{9D8B030D-6E8A-4147-A177-3AD203B41FA5}">
                      <a16:colId xmlns:a16="http://schemas.microsoft.com/office/drawing/2014/main" val="201150216"/>
                    </a:ext>
                  </a:extLst>
                </a:gridCol>
                <a:gridCol w="822960">
                  <a:extLst>
                    <a:ext uri="{9D8B030D-6E8A-4147-A177-3AD203B41FA5}">
                      <a16:colId xmlns:a16="http://schemas.microsoft.com/office/drawing/2014/main" val="1905174971"/>
                    </a:ext>
                  </a:extLst>
                </a:gridCol>
                <a:gridCol w="822960">
                  <a:extLst>
                    <a:ext uri="{9D8B030D-6E8A-4147-A177-3AD203B41FA5}">
                      <a16:colId xmlns:a16="http://schemas.microsoft.com/office/drawing/2014/main" val="942100019"/>
                    </a:ext>
                  </a:extLst>
                </a:gridCol>
                <a:gridCol w="822960">
                  <a:extLst>
                    <a:ext uri="{9D8B030D-6E8A-4147-A177-3AD203B41FA5}">
                      <a16:colId xmlns:a16="http://schemas.microsoft.com/office/drawing/2014/main" val="260018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513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- 2019-10-02 18:45:37</a:t>
                      </a:r>
                      <a:r>
                        <a:rPr kumimoji="0" lang="en-US" sz="1000" b="0" i="0" u="none" strike="noStrike" kern="1200" cap="none" spc="0" normalizeH="0" baseline="0" noProof="0">
                          <a:ln>
                            <a:noFill/>
                          </a:ln>
                          <a:solidFill>
                            <a:prstClr val="black"/>
                          </a:solidFill>
                          <a:effectLst/>
                          <a:uLnTx/>
                          <a:uFillTx/>
                          <a:latin typeface="+mn-lt"/>
                          <a:ea typeface="+mn-ea"/>
                          <a:cs typeface="+mn-cs"/>
                        </a:rPr>
                        <a:t>
 👉Swipe and turn the sound on to listen the city. 💿Mashup Buenos Aires
👉Desliza y escucha los sonidos de la ciudad. 💿Mashup de Buenos Aires
Find out more at👉travelbuenosaires •📸luissaavedrap
.
✨#Descubretunaturaleza
✨#Descubrasuanatureza
✨#Feelyournature
•
#VisitArgentina
#Argentina
#TravelBuenosAires
#BuenosAires
#Travellers
#citylovers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https://www.instagram.com/p/B3IaLkgnReN/media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69950093"/>
                  </a:ext>
                </a:extLst>
              </a:tr>
            </a:tbl>
          </a:graphicData>
        </a:graphic>
      </p:graphicFrame>
      <p:sp>
        <p:nvSpPr>
          <p:cNvPr id="4" name="Text Placeholder 3">
            <a:extLst>
              <a:ext uri="{FF2B5EF4-FFF2-40B4-BE49-F238E27FC236}">
                <a16:creationId xmlns:a16="http://schemas.microsoft.com/office/drawing/2014/main" id="{3240067F-F98C-49DE-A621-DAA905A55A18}"/>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2510990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7079A-E35C-4CB3-8000-BD8E1E560CF8}"/>
              </a:ext>
            </a:extLst>
          </p:cNvPr>
          <p:cNvSpPr>
            <a:spLocks noGrp="1"/>
          </p:cNvSpPr>
          <p:nvPr>
            <p:ph type="title"/>
          </p:nvPr>
        </p:nvSpPr>
        <p:spPr/>
        <p:txBody>
          <a:bodyPr/>
          <a:lstStyle/>
          <a:p>
            <a:r>
              <a:rPr lang="en-US"/>
              <a:t>Instagram Posts Table | visitargentina - 9 of 25</a:t>
            </a:r>
          </a:p>
        </p:txBody>
      </p:sp>
      <p:graphicFrame>
        <p:nvGraphicFramePr>
          <p:cNvPr id="5" name="Table Placeholder 4">
            <a:extLst>
              <a:ext uri="{FF2B5EF4-FFF2-40B4-BE49-F238E27FC236}">
                <a16:creationId xmlns:a16="http://schemas.microsoft.com/office/drawing/2014/main" id="{02E8E28A-9467-4806-A632-86AE9BD78A7A}"/>
              </a:ext>
            </a:extLst>
          </p:cNvPr>
          <p:cNvGraphicFramePr>
            <a:graphicFrameLocks noGrp="1"/>
          </p:cNvGraphicFramePr>
          <p:nvPr>
            <p:ph type="tbl" sz="quarter" idx="13"/>
            <p:extLst>
              <p:ext uri="{D42A27DB-BD31-4B8C-83A1-F6EECF244321}">
                <p14:modId xmlns:p14="http://schemas.microsoft.com/office/powerpoint/2010/main" val="2900974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18326030"/>
                    </a:ext>
                  </a:extLst>
                </a:gridCol>
                <a:gridCol w="1810512">
                  <a:extLst>
                    <a:ext uri="{9D8B030D-6E8A-4147-A177-3AD203B41FA5}">
                      <a16:colId xmlns:a16="http://schemas.microsoft.com/office/drawing/2014/main" val="4118447762"/>
                    </a:ext>
                  </a:extLst>
                </a:gridCol>
                <a:gridCol w="822960">
                  <a:extLst>
                    <a:ext uri="{9D8B030D-6E8A-4147-A177-3AD203B41FA5}">
                      <a16:colId xmlns:a16="http://schemas.microsoft.com/office/drawing/2014/main" val="832111164"/>
                    </a:ext>
                  </a:extLst>
                </a:gridCol>
                <a:gridCol w="822960">
                  <a:extLst>
                    <a:ext uri="{9D8B030D-6E8A-4147-A177-3AD203B41FA5}">
                      <a16:colId xmlns:a16="http://schemas.microsoft.com/office/drawing/2014/main" val="872943473"/>
                    </a:ext>
                  </a:extLst>
                </a:gridCol>
                <a:gridCol w="822960">
                  <a:extLst>
                    <a:ext uri="{9D8B030D-6E8A-4147-A177-3AD203B41FA5}">
                      <a16:colId xmlns:a16="http://schemas.microsoft.com/office/drawing/2014/main" val="3206837948"/>
                    </a:ext>
                  </a:extLst>
                </a:gridCol>
                <a:gridCol w="822960">
                  <a:extLst>
                    <a:ext uri="{9D8B030D-6E8A-4147-A177-3AD203B41FA5}">
                      <a16:colId xmlns:a16="http://schemas.microsoft.com/office/drawing/2014/main" val="2307994700"/>
                    </a:ext>
                  </a:extLst>
                </a:gridCol>
                <a:gridCol w="822960">
                  <a:extLst>
                    <a:ext uri="{9D8B030D-6E8A-4147-A177-3AD203B41FA5}">
                      <a16:colId xmlns:a16="http://schemas.microsoft.com/office/drawing/2014/main" val="4022390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65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- 2019-11-27 16:44:06</a:t>
                      </a:r>
                      <a:r>
                        <a:rPr kumimoji="0" lang="en-US" sz="1000" b="0" i="0" u="none" strike="noStrike" kern="1200" cap="none" spc="0" normalizeH="0" baseline="0" noProof="0">
                          <a:ln>
                            <a:noFill/>
                          </a:ln>
                          <a:solidFill>
                            <a:prstClr val="black"/>
                          </a:solidFill>
                          <a:effectLst/>
                          <a:uLnTx/>
                          <a:uFillTx/>
                          <a:latin typeface="+mn-lt"/>
                          <a:ea typeface="+mn-ea"/>
                          <a:cs typeface="+mn-cs"/>
                        </a:rPr>
                        <a:t>
 Hiking and thermal baths.👉Can you think of a better combination?
Aventura y relax. Baños termales. 👉¿Se te ocurre algo mejor?
👉#Mendoza
📍El Sosneado, San Rafael, Mendoza.
📸gongranja
Find out more | Encontrá más en turismo.mendoza
👉#FeelYourNature 👉 #DescubreTuNaturaleza 👉 #DescubraSuaNatureza •
.
.
#VisitArgentina
#Mendoza
#Travellers
#Passionpassport
#ElSosneado
#thermalbaths
#photoftheday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https://www.instagram.com/p/B5YYyfaHnUE/media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3678093"/>
                  </a:ext>
                </a:extLst>
              </a:tr>
            </a:tbl>
          </a:graphicData>
        </a:graphic>
      </p:graphicFrame>
      <p:sp>
        <p:nvSpPr>
          <p:cNvPr id="4" name="Text Placeholder 3">
            <a:extLst>
              <a:ext uri="{FF2B5EF4-FFF2-40B4-BE49-F238E27FC236}">
                <a16:creationId xmlns:a16="http://schemas.microsoft.com/office/drawing/2014/main" id="{412A048C-287F-445C-B4A0-EA8600CB1853}"/>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2833521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CA45A-0139-47B3-A9F1-348537B45C1B}"/>
              </a:ext>
            </a:extLst>
          </p:cNvPr>
          <p:cNvSpPr>
            <a:spLocks noGrp="1"/>
          </p:cNvSpPr>
          <p:nvPr>
            <p:ph type="title"/>
          </p:nvPr>
        </p:nvSpPr>
        <p:spPr/>
        <p:txBody>
          <a:bodyPr/>
          <a:lstStyle/>
          <a:p>
            <a:r>
              <a:rPr lang="en-US"/>
              <a:t>Instagram Posts Table | visitargentina - 10 of 25</a:t>
            </a:r>
          </a:p>
        </p:txBody>
      </p:sp>
      <p:graphicFrame>
        <p:nvGraphicFramePr>
          <p:cNvPr id="5" name="Table Placeholder 4">
            <a:extLst>
              <a:ext uri="{FF2B5EF4-FFF2-40B4-BE49-F238E27FC236}">
                <a16:creationId xmlns:a16="http://schemas.microsoft.com/office/drawing/2014/main" id="{D2A3B6CB-AFAD-4921-B655-5838795C1DDB}"/>
              </a:ext>
            </a:extLst>
          </p:cNvPr>
          <p:cNvGraphicFramePr>
            <a:graphicFrameLocks noGrp="1"/>
          </p:cNvGraphicFramePr>
          <p:nvPr>
            <p:ph type="tbl" sz="quarter" idx="13"/>
            <p:extLst>
              <p:ext uri="{D42A27DB-BD31-4B8C-83A1-F6EECF244321}">
                <p14:modId xmlns:p14="http://schemas.microsoft.com/office/powerpoint/2010/main" val="4141567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0517960"/>
                    </a:ext>
                  </a:extLst>
                </a:gridCol>
                <a:gridCol w="1810512">
                  <a:extLst>
                    <a:ext uri="{9D8B030D-6E8A-4147-A177-3AD203B41FA5}">
                      <a16:colId xmlns:a16="http://schemas.microsoft.com/office/drawing/2014/main" val="2987367956"/>
                    </a:ext>
                  </a:extLst>
                </a:gridCol>
                <a:gridCol w="822960">
                  <a:extLst>
                    <a:ext uri="{9D8B030D-6E8A-4147-A177-3AD203B41FA5}">
                      <a16:colId xmlns:a16="http://schemas.microsoft.com/office/drawing/2014/main" val="4261036823"/>
                    </a:ext>
                  </a:extLst>
                </a:gridCol>
                <a:gridCol w="822960">
                  <a:extLst>
                    <a:ext uri="{9D8B030D-6E8A-4147-A177-3AD203B41FA5}">
                      <a16:colId xmlns:a16="http://schemas.microsoft.com/office/drawing/2014/main" val="4292385314"/>
                    </a:ext>
                  </a:extLst>
                </a:gridCol>
                <a:gridCol w="822960">
                  <a:extLst>
                    <a:ext uri="{9D8B030D-6E8A-4147-A177-3AD203B41FA5}">
                      <a16:colId xmlns:a16="http://schemas.microsoft.com/office/drawing/2014/main" val="3615896845"/>
                    </a:ext>
                  </a:extLst>
                </a:gridCol>
                <a:gridCol w="822960">
                  <a:extLst>
                    <a:ext uri="{9D8B030D-6E8A-4147-A177-3AD203B41FA5}">
                      <a16:colId xmlns:a16="http://schemas.microsoft.com/office/drawing/2014/main" val="314915660"/>
                    </a:ext>
                  </a:extLst>
                </a:gridCol>
                <a:gridCol w="822960">
                  <a:extLst>
                    <a:ext uri="{9D8B030D-6E8A-4147-A177-3AD203B41FA5}">
                      <a16:colId xmlns:a16="http://schemas.microsoft.com/office/drawing/2014/main" val="3167674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0223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- 2019-09-15 11:41:07</a:t>
                      </a:r>
                      <a:r>
                        <a:rPr kumimoji="0" lang="en-US" sz="1000" b="0" i="0" u="none" strike="noStrike" kern="1200" cap="none" spc="0" normalizeH="0" baseline="0" noProof="0">
                          <a:ln>
                            <a:noFill/>
                          </a:ln>
                          <a:solidFill>
                            <a:prstClr val="black"/>
                          </a:solidFill>
                          <a:effectLst/>
                          <a:uLnTx/>
                          <a:uFillTx/>
                          <a:latin typeface="+mn-lt"/>
                          <a:ea typeface="+mn-ea"/>
                          <a:cs typeface="+mn-cs"/>
                        </a:rPr>
                        <a:t>
 Can you feel the immensity of this #Glacier?. ❄👉Come #Feelyournature
Sientes la immensidad del #Glaciar? ❄👉Ven y #DescubretuNaturaleza
Você pode sentir a imensidão desta #geleira? ❄👉 #Descubrasuanatureza
.
📍#ParqueNacionalLosGlaciares
📸amir_martinez
•
#VisitArgentina
#GlaciarPeritoMoreno
#Glaciers
#Nature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https://www.instagram.com/p/B2b4FhKHlp9/media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3334977"/>
                  </a:ext>
                </a:extLst>
              </a:tr>
            </a:tbl>
          </a:graphicData>
        </a:graphic>
      </p:graphicFrame>
      <p:sp>
        <p:nvSpPr>
          <p:cNvPr id="4" name="Text Placeholder 3">
            <a:extLst>
              <a:ext uri="{FF2B5EF4-FFF2-40B4-BE49-F238E27FC236}">
                <a16:creationId xmlns:a16="http://schemas.microsoft.com/office/drawing/2014/main" id="{88819B4A-48D7-4FD3-A6B2-673D94865279}"/>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2165379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7FA1-D86E-4417-8DD6-1C5848D795A2}"/>
              </a:ext>
            </a:extLst>
          </p:cNvPr>
          <p:cNvSpPr>
            <a:spLocks noGrp="1"/>
          </p:cNvSpPr>
          <p:nvPr>
            <p:ph type="title"/>
          </p:nvPr>
        </p:nvSpPr>
        <p:spPr/>
        <p:txBody>
          <a:bodyPr/>
          <a:lstStyle/>
          <a:p>
            <a:r>
              <a:rPr lang="en-US"/>
              <a:t>Instagram Posts Table | visitargentina - 11 of 25</a:t>
            </a:r>
          </a:p>
        </p:txBody>
      </p:sp>
      <p:graphicFrame>
        <p:nvGraphicFramePr>
          <p:cNvPr id="5" name="Table Placeholder 4">
            <a:extLst>
              <a:ext uri="{FF2B5EF4-FFF2-40B4-BE49-F238E27FC236}">
                <a16:creationId xmlns:a16="http://schemas.microsoft.com/office/drawing/2014/main" id="{72B34BA8-E2F8-4629-A354-F0C752938C8D}"/>
              </a:ext>
            </a:extLst>
          </p:cNvPr>
          <p:cNvGraphicFramePr>
            <a:graphicFrameLocks noGrp="1"/>
          </p:cNvGraphicFramePr>
          <p:nvPr>
            <p:ph type="tbl" sz="quarter" idx="13"/>
            <p:extLst>
              <p:ext uri="{D42A27DB-BD31-4B8C-83A1-F6EECF244321}">
                <p14:modId xmlns:p14="http://schemas.microsoft.com/office/powerpoint/2010/main" val="3373620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62028730"/>
                    </a:ext>
                  </a:extLst>
                </a:gridCol>
                <a:gridCol w="1810512">
                  <a:extLst>
                    <a:ext uri="{9D8B030D-6E8A-4147-A177-3AD203B41FA5}">
                      <a16:colId xmlns:a16="http://schemas.microsoft.com/office/drawing/2014/main" val="557124322"/>
                    </a:ext>
                  </a:extLst>
                </a:gridCol>
                <a:gridCol w="822960">
                  <a:extLst>
                    <a:ext uri="{9D8B030D-6E8A-4147-A177-3AD203B41FA5}">
                      <a16:colId xmlns:a16="http://schemas.microsoft.com/office/drawing/2014/main" val="930351144"/>
                    </a:ext>
                  </a:extLst>
                </a:gridCol>
                <a:gridCol w="822960">
                  <a:extLst>
                    <a:ext uri="{9D8B030D-6E8A-4147-A177-3AD203B41FA5}">
                      <a16:colId xmlns:a16="http://schemas.microsoft.com/office/drawing/2014/main" val="319756868"/>
                    </a:ext>
                  </a:extLst>
                </a:gridCol>
                <a:gridCol w="822960">
                  <a:extLst>
                    <a:ext uri="{9D8B030D-6E8A-4147-A177-3AD203B41FA5}">
                      <a16:colId xmlns:a16="http://schemas.microsoft.com/office/drawing/2014/main" val="2023463823"/>
                    </a:ext>
                  </a:extLst>
                </a:gridCol>
                <a:gridCol w="822960">
                  <a:extLst>
                    <a:ext uri="{9D8B030D-6E8A-4147-A177-3AD203B41FA5}">
                      <a16:colId xmlns:a16="http://schemas.microsoft.com/office/drawing/2014/main" val="1822455573"/>
                    </a:ext>
                  </a:extLst>
                </a:gridCol>
                <a:gridCol w="822960">
                  <a:extLst>
                    <a:ext uri="{9D8B030D-6E8A-4147-A177-3AD203B41FA5}">
                      <a16:colId xmlns:a16="http://schemas.microsoft.com/office/drawing/2014/main" val="1231918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255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- 2020-05-15 16:59:10</a:t>
                      </a:r>
                      <a:r>
                        <a:rPr kumimoji="0" lang="en-US" sz="1000" b="0" i="0" u="none" strike="noStrike" kern="1200" cap="none" spc="0" normalizeH="0" baseline="0" noProof="0">
                          <a:ln>
                            <a:noFill/>
                          </a:ln>
                          <a:solidFill>
                            <a:prstClr val="black"/>
                          </a:solidFill>
                          <a:effectLst/>
                          <a:uLnTx/>
                          <a:uFillTx/>
                          <a:latin typeface="+mn-lt"/>
                          <a:ea typeface="+mn-ea"/>
                          <a:cs typeface="+mn-cs"/>
                        </a:rPr>
                        <a:t>
 😍🏔🏞In El Chaltén the colors mix with the mountains and the lake, painting a dreamy landscape. #TravelFromHome and tell us, where are you today?
.
.
😍🏔🏞En El Chaltén los colores se mezclan con el monte y el lago, pintando un paisaje soñado. #ViajaDesdeTuCasa y contanos, ¿desde dónde nos lees hoy?
.
.
📍El Chaltén, Santa Cruz, Argentina santacruzpatagonia elchaltenturismo
📸 cosasdiaz  leschless patagoniaacaballo
.
.
#VisitArgentina
#ElChalten
#QuedateEnCasa
#StayHome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https://www.instagram.com/p/CAOJppVHSa-/media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5056761"/>
                  </a:ext>
                </a:extLst>
              </a:tr>
            </a:tbl>
          </a:graphicData>
        </a:graphic>
      </p:graphicFrame>
      <p:sp>
        <p:nvSpPr>
          <p:cNvPr id="4" name="Text Placeholder 3">
            <a:extLst>
              <a:ext uri="{FF2B5EF4-FFF2-40B4-BE49-F238E27FC236}">
                <a16:creationId xmlns:a16="http://schemas.microsoft.com/office/drawing/2014/main" id="{1E2436BE-C0CF-4026-9929-501FAC821F58}"/>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270355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AEE51-2EB8-44FA-975A-6297E113F5F9}"/>
              </a:ext>
            </a:extLst>
          </p:cNvPr>
          <p:cNvSpPr>
            <a:spLocks noGrp="1"/>
          </p:cNvSpPr>
          <p:nvPr>
            <p:ph type="title"/>
          </p:nvPr>
        </p:nvSpPr>
        <p:spPr/>
        <p:txBody>
          <a:bodyPr/>
          <a:lstStyle/>
          <a:p>
            <a:r>
              <a:rPr lang="en-US"/>
              <a:t>Instagram Posts Table | visitargentina - 12 of 25</a:t>
            </a:r>
          </a:p>
        </p:txBody>
      </p:sp>
      <p:graphicFrame>
        <p:nvGraphicFramePr>
          <p:cNvPr id="5" name="Table Placeholder 4">
            <a:extLst>
              <a:ext uri="{FF2B5EF4-FFF2-40B4-BE49-F238E27FC236}">
                <a16:creationId xmlns:a16="http://schemas.microsoft.com/office/drawing/2014/main" id="{82ECD1E6-A1B7-4891-915C-766CD35DB7EF}"/>
              </a:ext>
            </a:extLst>
          </p:cNvPr>
          <p:cNvGraphicFramePr>
            <a:graphicFrameLocks noGrp="1"/>
          </p:cNvGraphicFramePr>
          <p:nvPr>
            <p:ph type="tbl" sz="quarter" idx="13"/>
            <p:extLst>
              <p:ext uri="{D42A27DB-BD31-4B8C-83A1-F6EECF244321}">
                <p14:modId xmlns:p14="http://schemas.microsoft.com/office/powerpoint/2010/main" val="1680050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71420596"/>
                    </a:ext>
                  </a:extLst>
                </a:gridCol>
                <a:gridCol w="1810512">
                  <a:extLst>
                    <a:ext uri="{9D8B030D-6E8A-4147-A177-3AD203B41FA5}">
                      <a16:colId xmlns:a16="http://schemas.microsoft.com/office/drawing/2014/main" val="761732775"/>
                    </a:ext>
                  </a:extLst>
                </a:gridCol>
                <a:gridCol w="822960">
                  <a:extLst>
                    <a:ext uri="{9D8B030D-6E8A-4147-A177-3AD203B41FA5}">
                      <a16:colId xmlns:a16="http://schemas.microsoft.com/office/drawing/2014/main" val="2659788071"/>
                    </a:ext>
                  </a:extLst>
                </a:gridCol>
                <a:gridCol w="822960">
                  <a:extLst>
                    <a:ext uri="{9D8B030D-6E8A-4147-A177-3AD203B41FA5}">
                      <a16:colId xmlns:a16="http://schemas.microsoft.com/office/drawing/2014/main" val="3721969692"/>
                    </a:ext>
                  </a:extLst>
                </a:gridCol>
                <a:gridCol w="822960">
                  <a:extLst>
                    <a:ext uri="{9D8B030D-6E8A-4147-A177-3AD203B41FA5}">
                      <a16:colId xmlns:a16="http://schemas.microsoft.com/office/drawing/2014/main" val="3528003124"/>
                    </a:ext>
                  </a:extLst>
                </a:gridCol>
                <a:gridCol w="822960">
                  <a:extLst>
                    <a:ext uri="{9D8B030D-6E8A-4147-A177-3AD203B41FA5}">
                      <a16:colId xmlns:a16="http://schemas.microsoft.com/office/drawing/2014/main" val="3290562640"/>
                    </a:ext>
                  </a:extLst>
                </a:gridCol>
                <a:gridCol w="822960">
                  <a:extLst>
                    <a:ext uri="{9D8B030D-6E8A-4147-A177-3AD203B41FA5}">
                      <a16:colId xmlns:a16="http://schemas.microsoft.com/office/drawing/2014/main" val="220878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3951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- 2019-07-08 12:49:11</a:t>
                      </a:r>
                      <a:r>
                        <a:rPr kumimoji="0" lang="en-US" sz="1000" b="0" i="0" u="none" strike="noStrike" kern="1200" cap="none" spc="0" normalizeH="0" baseline="0" noProof="0">
                          <a:ln>
                            <a:noFill/>
                          </a:ln>
                          <a:solidFill>
                            <a:prstClr val="black"/>
                          </a:solidFill>
                          <a:effectLst/>
                          <a:uLnTx/>
                          <a:uFillTx/>
                          <a:latin typeface="+mn-lt"/>
                          <a:ea typeface="+mn-ea"/>
                          <a:cs typeface="+mn-cs"/>
                        </a:rPr>
                        <a:t>
 📸⛰Sentite panorámico 📸⛰Feel panoramic
📍Fitz Roy, El Chaltén.
📸 neiltapman
Find out more at | Encontrá más info en: elchaltenturismo
.
✨#Descubretunaturaleza
✨#Descubrasuanatureza
✨#Feelyournature
.
#VisitArgentina
#Argentina
#Beautifuldestination
#Elchalten
#Tierradelfuego
#panoramic
#panoramicview
#panoramico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https://www.instagram.com/p/BzqVBs2nUWm/media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8978167"/>
                  </a:ext>
                </a:extLst>
              </a:tr>
            </a:tbl>
          </a:graphicData>
        </a:graphic>
      </p:graphicFrame>
      <p:sp>
        <p:nvSpPr>
          <p:cNvPr id="4" name="Text Placeholder 3">
            <a:extLst>
              <a:ext uri="{FF2B5EF4-FFF2-40B4-BE49-F238E27FC236}">
                <a16:creationId xmlns:a16="http://schemas.microsoft.com/office/drawing/2014/main" id="{FA06AB19-47B6-4939-8687-47838227CB78}"/>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1208747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86D0A-83DE-436B-8B40-5F9FA8C8D036}"/>
              </a:ext>
            </a:extLst>
          </p:cNvPr>
          <p:cNvSpPr>
            <a:spLocks noGrp="1"/>
          </p:cNvSpPr>
          <p:nvPr>
            <p:ph type="title"/>
          </p:nvPr>
        </p:nvSpPr>
        <p:spPr/>
        <p:txBody>
          <a:bodyPr/>
          <a:lstStyle/>
          <a:p>
            <a:r>
              <a:rPr lang="en-US"/>
              <a:t>Instagram Posts Table | visitargentina - 13 of 25</a:t>
            </a:r>
          </a:p>
        </p:txBody>
      </p:sp>
      <p:graphicFrame>
        <p:nvGraphicFramePr>
          <p:cNvPr id="5" name="Table Placeholder 4">
            <a:extLst>
              <a:ext uri="{FF2B5EF4-FFF2-40B4-BE49-F238E27FC236}">
                <a16:creationId xmlns:a16="http://schemas.microsoft.com/office/drawing/2014/main" id="{BB9B343A-753E-4A5A-BD30-728766488914}"/>
              </a:ext>
            </a:extLst>
          </p:cNvPr>
          <p:cNvGraphicFramePr>
            <a:graphicFrameLocks noGrp="1"/>
          </p:cNvGraphicFramePr>
          <p:nvPr>
            <p:ph type="tbl" sz="quarter" idx="13"/>
            <p:extLst>
              <p:ext uri="{D42A27DB-BD31-4B8C-83A1-F6EECF244321}">
                <p14:modId xmlns:p14="http://schemas.microsoft.com/office/powerpoint/2010/main" val="1428417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3318089"/>
                    </a:ext>
                  </a:extLst>
                </a:gridCol>
                <a:gridCol w="1810512">
                  <a:extLst>
                    <a:ext uri="{9D8B030D-6E8A-4147-A177-3AD203B41FA5}">
                      <a16:colId xmlns:a16="http://schemas.microsoft.com/office/drawing/2014/main" val="246163323"/>
                    </a:ext>
                  </a:extLst>
                </a:gridCol>
                <a:gridCol w="822960">
                  <a:extLst>
                    <a:ext uri="{9D8B030D-6E8A-4147-A177-3AD203B41FA5}">
                      <a16:colId xmlns:a16="http://schemas.microsoft.com/office/drawing/2014/main" val="658215827"/>
                    </a:ext>
                  </a:extLst>
                </a:gridCol>
                <a:gridCol w="822960">
                  <a:extLst>
                    <a:ext uri="{9D8B030D-6E8A-4147-A177-3AD203B41FA5}">
                      <a16:colId xmlns:a16="http://schemas.microsoft.com/office/drawing/2014/main" val="540878927"/>
                    </a:ext>
                  </a:extLst>
                </a:gridCol>
                <a:gridCol w="822960">
                  <a:extLst>
                    <a:ext uri="{9D8B030D-6E8A-4147-A177-3AD203B41FA5}">
                      <a16:colId xmlns:a16="http://schemas.microsoft.com/office/drawing/2014/main" val="722922900"/>
                    </a:ext>
                  </a:extLst>
                </a:gridCol>
                <a:gridCol w="822960">
                  <a:extLst>
                    <a:ext uri="{9D8B030D-6E8A-4147-A177-3AD203B41FA5}">
                      <a16:colId xmlns:a16="http://schemas.microsoft.com/office/drawing/2014/main" val="397815440"/>
                    </a:ext>
                  </a:extLst>
                </a:gridCol>
                <a:gridCol w="822960">
                  <a:extLst>
                    <a:ext uri="{9D8B030D-6E8A-4147-A177-3AD203B41FA5}">
                      <a16:colId xmlns:a16="http://schemas.microsoft.com/office/drawing/2014/main" val="1431217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065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- 2019-08-02 16:55:07</a:t>
                      </a:r>
                      <a:r>
                        <a:rPr kumimoji="0" lang="en-US" sz="1000" b="0" i="0" u="none" strike="noStrike" kern="1200" cap="none" spc="0" normalizeH="0" baseline="0" noProof="0">
                          <a:ln>
                            <a:noFill/>
                          </a:ln>
                          <a:solidFill>
                            <a:prstClr val="black"/>
                          </a:solidFill>
                          <a:effectLst/>
                          <a:uLnTx/>
                          <a:uFillTx/>
                          <a:latin typeface="+mn-lt"/>
                          <a:ea typeface="+mn-ea"/>
                          <a:cs typeface="+mn-cs"/>
                        </a:rPr>
                        <a:t>
 Slide 👉 📍Discover⛰ El Hornocal ⛰
Deslizá 👉 📍⛰Descubrí El Hornocal⛰ 👉Sentite Panorámico
Find out more at / Encontrá más en VisitJujuy
👇
#DescubreTuNaturaleza
#DescubraSuaNatureza
#FeelYourNature
.
#VisitArgentina
#Argentina
#VisitJujuy
#Beautifuldestinations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https://www.instagram.com/p/B0rJC4DHZFJ/media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41389516"/>
                  </a:ext>
                </a:extLst>
              </a:tr>
            </a:tbl>
          </a:graphicData>
        </a:graphic>
      </p:graphicFrame>
      <p:sp>
        <p:nvSpPr>
          <p:cNvPr id="4" name="Text Placeholder 3">
            <a:extLst>
              <a:ext uri="{FF2B5EF4-FFF2-40B4-BE49-F238E27FC236}">
                <a16:creationId xmlns:a16="http://schemas.microsoft.com/office/drawing/2014/main" id="{0F39DEFF-D94E-41D7-9378-5E195194DF0D}"/>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3994183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0917-E123-4D51-9414-01BFEE8580FC}"/>
              </a:ext>
            </a:extLst>
          </p:cNvPr>
          <p:cNvSpPr>
            <a:spLocks noGrp="1"/>
          </p:cNvSpPr>
          <p:nvPr>
            <p:ph type="title"/>
          </p:nvPr>
        </p:nvSpPr>
        <p:spPr/>
        <p:txBody>
          <a:bodyPr/>
          <a:lstStyle/>
          <a:p>
            <a:r>
              <a:rPr lang="en-US"/>
              <a:t>Instagram Posts Table | visitargentina - 14 of 25</a:t>
            </a:r>
          </a:p>
        </p:txBody>
      </p:sp>
      <p:graphicFrame>
        <p:nvGraphicFramePr>
          <p:cNvPr id="5" name="Table Placeholder 4">
            <a:extLst>
              <a:ext uri="{FF2B5EF4-FFF2-40B4-BE49-F238E27FC236}">
                <a16:creationId xmlns:a16="http://schemas.microsoft.com/office/drawing/2014/main" id="{D5B64B4F-F940-4A48-9BDE-73A46831599D}"/>
              </a:ext>
            </a:extLst>
          </p:cNvPr>
          <p:cNvGraphicFramePr>
            <a:graphicFrameLocks noGrp="1"/>
          </p:cNvGraphicFramePr>
          <p:nvPr>
            <p:ph type="tbl" sz="quarter" idx="13"/>
            <p:extLst>
              <p:ext uri="{D42A27DB-BD31-4B8C-83A1-F6EECF244321}">
                <p14:modId xmlns:p14="http://schemas.microsoft.com/office/powerpoint/2010/main" val="410582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344080"/>
                    </a:ext>
                  </a:extLst>
                </a:gridCol>
                <a:gridCol w="1810512">
                  <a:extLst>
                    <a:ext uri="{9D8B030D-6E8A-4147-A177-3AD203B41FA5}">
                      <a16:colId xmlns:a16="http://schemas.microsoft.com/office/drawing/2014/main" val="3908983476"/>
                    </a:ext>
                  </a:extLst>
                </a:gridCol>
                <a:gridCol w="822960">
                  <a:extLst>
                    <a:ext uri="{9D8B030D-6E8A-4147-A177-3AD203B41FA5}">
                      <a16:colId xmlns:a16="http://schemas.microsoft.com/office/drawing/2014/main" val="3010063252"/>
                    </a:ext>
                  </a:extLst>
                </a:gridCol>
                <a:gridCol w="822960">
                  <a:extLst>
                    <a:ext uri="{9D8B030D-6E8A-4147-A177-3AD203B41FA5}">
                      <a16:colId xmlns:a16="http://schemas.microsoft.com/office/drawing/2014/main" val="2762347751"/>
                    </a:ext>
                  </a:extLst>
                </a:gridCol>
                <a:gridCol w="822960">
                  <a:extLst>
                    <a:ext uri="{9D8B030D-6E8A-4147-A177-3AD203B41FA5}">
                      <a16:colId xmlns:a16="http://schemas.microsoft.com/office/drawing/2014/main" val="4280685381"/>
                    </a:ext>
                  </a:extLst>
                </a:gridCol>
                <a:gridCol w="822960">
                  <a:extLst>
                    <a:ext uri="{9D8B030D-6E8A-4147-A177-3AD203B41FA5}">
                      <a16:colId xmlns:a16="http://schemas.microsoft.com/office/drawing/2014/main" val="618113723"/>
                    </a:ext>
                  </a:extLst>
                </a:gridCol>
                <a:gridCol w="822960">
                  <a:extLst>
                    <a:ext uri="{9D8B030D-6E8A-4147-A177-3AD203B41FA5}">
                      <a16:colId xmlns:a16="http://schemas.microsoft.com/office/drawing/2014/main" val="1993392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222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- 2020-02-16 09:25:05</a:t>
                      </a:r>
                      <a:r>
                        <a:rPr kumimoji="0" lang="en-US" sz="1000" b="0" i="0" u="none" strike="noStrike" kern="1200" cap="none" spc="0" normalizeH="0" baseline="0" noProof="0">
                          <a:ln>
                            <a:noFill/>
                          </a:ln>
                          <a:solidFill>
                            <a:prstClr val="black"/>
                          </a:solidFill>
                          <a:effectLst/>
                          <a:uLnTx/>
                          <a:uFillTx/>
                          <a:latin typeface="+mn-lt"/>
                          <a:ea typeface="+mn-ea"/>
                          <a:cs typeface="+mn-cs"/>
                        </a:rPr>
                        <a:t>
 Continuan los días de verano en 🇦🇷 y las aguas de la Patagonia son una buena opción para refrescarte 💦☀️
.
Summer days in 🇦🇷 patagonian clear water is a good option to get fresh. 💦☀️
.
.
📸: gabychavez86 
#VisitArgentina #travel #wunderlust #Patagonia #visit #nature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https://www.instagram.com/p/B8oK7_Cnkwh/media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9059908"/>
                  </a:ext>
                </a:extLst>
              </a:tr>
            </a:tbl>
          </a:graphicData>
        </a:graphic>
      </p:graphicFrame>
      <p:sp>
        <p:nvSpPr>
          <p:cNvPr id="4" name="Text Placeholder 3">
            <a:extLst>
              <a:ext uri="{FF2B5EF4-FFF2-40B4-BE49-F238E27FC236}">
                <a16:creationId xmlns:a16="http://schemas.microsoft.com/office/drawing/2014/main" id="{43F01CA4-BFED-42EE-B902-485F583050BC}"/>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42146464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8B11D-08FE-4B85-9638-590C0C300C84}"/>
              </a:ext>
            </a:extLst>
          </p:cNvPr>
          <p:cNvSpPr>
            <a:spLocks noGrp="1"/>
          </p:cNvSpPr>
          <p:nvPr>
            <p:ph type="title"/>
          </p:nvPr>
        </p:nvSpPr>
        <p:spPr/>
        <p:txBody>
          <a:bodyPr/>
          <a:lstStyle/>
          <a:p>
            <a:r>
              <a:rPr lang="en-US"/>
              <a:t>Instagram Posts Table | visitargentina - 15 of 25</a:t>
            </a:r>
          </a:p>
        </p:txBody>
      </p:sp>
      <p:graphicFrame>
        <p:nvGraphicFramePr>
          <p:cNvPr id="5" name="Table Placeholder 4">
            <a:extLst>
              <a:ext uri="{FF2B5EF4-FFF2-40B4-BE49-F238E27FC236}">
                <a16:creationId xmlns:a16="http://schemas.microsoft.com/office/drawing/2014/main" id="{60733AD1-7516-4102-AE61-15DAC49AB4F0}"/>
              </a:ext>
            </a:extLst>
          </p:cNvPr>
          <p:cNvGraphicFramePr>
            <a:graphicFrameLocks noGrp="1"/>
          </p:cNvGraphicFramePr>
          <p:nvPr>
            <p:ph type="tbl" sz="quarter" idx="13"/>
            <p:extLst>
              <p:ext uri="{D42A27DB-BD31-4B8C-83A1-F6EECF244321}">
                <p14:modId xmlns:p14="http://schemas.microsoft.com/office/powerpoint/2010/main" val="1381345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50242451"/>
                    </a:ext>
                  </a:extLst>
                </a:gridCol>
                <a:gridCol w="1810512">
                  <a:extLst>
                    <a:ext uri="{9D8B030D-6E8A-4147-A177-3AD203B41FA5}">
                      <a16:colId xmlns:a16="http://schemas.microsoft.com/office/drawing/2014/main" val="1225546109"/>
                    </a:ext>
                  </a:extLst>
                </a:gridCol>
                <a:gridCol w="822960">
                  <a:extLst>
                    <a:ext uri="{9D8B030D-6E8A-4147-A177-3AD203B41FA5}">
                      <a16:colId xmlns:a16="http://schemas.microsoft.com/office/drawing/2014/main" val="1359959377"/>
                    </a:ext>
                  </a:extLst>
                </a:gridCol>
                <a:gridCol w="822960">
                  <a:extLst>
                    <a:ext uri="{9D8B030D-6E8A-4147-A177-3AD203B41FA5}">
                      <a16:colId xmlns:a16="http://schemas.microsoft.com/office/drawing/2014/main" val="4025371572"/>
                    </a:ext>
                  </a:extLst>
                </a:gridCol>
                <a:gridCol w="822960">
                  <a:extLst>
                    <a:ext uri="{9D8B030D-6E8A-4147-A177-3AD203B41FA5}">
                      <a16:colId xmlns:a16="http://schemas.microsoft.com/office/drawing/2014/main" val="1475785345"/>
                    </a:ext>
                  </a:extLst>
                </a:gridCol>
                <a:gridCol w="822960">
                  <a:extLst>
                    <a:ext uri="{9D8B030D-6E8A-4147-A177-3AD203B41FA5}">
                      <a16:colId xmlns:a16="http://schemas.microsoft.com/office/drawing/2014/main" val="729371061"/>
                    </a:ext>
                  </a:extLst>
                </a:gridCol>
                <a:gridCol w="822960">
                  <a:extLst>
                    <a:ext uri="{9D8B030D-6E8A-4147-A177-3AD203B41FA5}">
                      <a16:colId xmlns:a16="http://schemas.microsoft.com/office/drawing/2014/main" val="1222123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771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- 2019-12-02 16:02:11</a:t>
                      </a:r>
                      <a:r>
                        <a:rPr kumimoji="0" lang="en-US" sz="1000" b="0" i="0" u="none" strike="noStrike" kern="1200" cap="none" spc="0" normalizeH="0" baseline="0" noProof="0">
                          <a:ln>
                            <a:noFill/>
                          </a:ln>
                          <a:solidFill>
                            <a:prstClr val="black"/>
                          </a:solidFill>
                          <a:effectLst/>
                          <a:uLnTx/>
                          <a:uFillTx/>
                          <a:latin typeface="+mn-lt"/>
                          <a:ea typeface="+mn-ea"/>
                          <a:cs typeface="+mn-cs"/>
                        </a:rPr>
                        <a:t>
 Get closer 👉🏻Swipe left on the post 👉🏻Acercate en 3 pasos Deslizá 📍#Iguazu falls
📸manuguija •
Find out more | Encontrá más en iguazuargentina
👉#FeelYourNature 👉 #DescubreTuNaturaleza 👉 #DescubraSuaNatureza •
#VisitArgentina
#iguazuargentina
#gargantadeldiablo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https://www.instagram.com/p/B5lL9-UHGWQ/media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26116469"/>
                  </a:ext>
                </a:extLst>
              </a:tr>
            </a:tbl>
          </a:graphicData>
        </a:graphic>
      </p:graphicFrame>
      <p:sp>
        <p:nvSpPr>
          <p:cNvPr id="4" name="Text Placeholder 3">
            <a:extLst>
              <a:ext uri="{FF2B5EF4-FFF2-40B4-BE49-F238E27FC236}">
                <a16:creationId xmlns:a16="http://schemas.microsoft.com/office/drawing/2014/main" id="{2A08E8F7-B2F5-44FF-860E-6B8977826B38}"/>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1222156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033D4-87F3-414F-A67F-31F9C657D2A4}"/>
              </a:ext>
            </a:extLst>
          </p:cNvPr>
          <p:cNvSpPr>
            <a:spLocks noGrp="1"/>
          </p:cNvSpPr>
          <p:nvPr>
            <p:ph type="title"/>
          </p:nvPr>
        </p:nvSpPr>
        <p:spPr/>
        <p:txBody>
          <a:bodyPr/>
          <a:lstStyle/>
          <a:p>
            <a:r>
              <a:rPr lang="en-US"/>
              <a:t>Instagram Posts Table | visitargentina - 16 of 25</a:t>
            </a:r>
          </a:p>
        </p:txBody>
      </p:sp>
      <p:graphicFrame>
        <p:nvGraphicFramePr>
          <p:cNvPr id="5" name="Table Placeholder 4">
            <a:extLst>
              <a:ext uri="{FF2B5EF4-FFF2-40B4-BE49-F238E27FC236}">
                <a16:creationId xmlns:a16="http://schemas.microsoft.com/office/drawing/2014/main" id="{65F8A3D6-634F-4ABD-871B-29AC868B648A}"/>
              </a:ext>
            </a:extLst>
          </p:cNvPr>
          <p:cNvGraphicFramePr>
            <a:graphicFrameLocks noGrp="1"/>
          </p:cNvGraphicFramePr>
          <p:nvPr>
            <p:ph type="tbl" sz="quarter" idx="13"/>
            <p:extLst>
              <p:ext uri="{D42A27DB-BD31-4B8C-83A1-F6EECF244321}">
                <p14:modId xmlns:p14="http://schemas.microsoft.com/office/powerpoint/2010/main" val="2955834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0041059"/>
                    </a:ext>
                  </a:extLst>
                </a:gridCol>
                <a:gridCol w="1810512">
                  <a:extLst>
                    <a:ext uri="{9D8B030D-6E8A-4147-A177-3AD203B41FA5}">
                      <a16:colId xmlns:a16="http://schemas.microsoft.com/office/drawing/2014/main" val="2797216262"/>
                    </a:ext>
                  </a:extLst>
                </a:gridCol>
                <a:gridCol w="822960">
                  <a:extLst>
                    <a:ext uri="{9D8B030D-6E8A-4147-A177-3AD203B41FA5}">
                      <a16:colId xmlns:a16="http://schemas.microsoft.com/office/drawing/2014/main" val="3694273058"/>
                    </a:ext>
                  </a:extLst>
                </a:gridCol>
                <a:gridCol w="822960">
                  <a:extLst>
                    <a:ext uri="{9D8B030D-6E8A-4147-A177-3AD203B41FA5}">
                      <a16:colId xmlns:a16="http://schemas.microsoft.com/office/drawing/2014/main" val="1909460807"/>
                    </a:ext>
                  </a:extLst>
                </a:gridCol>
                <a:gridCol w="822960">
                  <a:extLst>
                    <a:ext uri="{9D8B030D-6E8A-4147-A177-3AD203B41FA5}">
                      <a16:colId xmlns:a16="http://schemas.microsoft.com/office/drawing/2014/main" val="831294188"/>
                    </a:ext>
                  </a:extLst>
                </a:gridCol>
                <a:gridCol w="822960">
                  <a:extLst>
                    <a:ext uri="{9D8B030D-6E8A-4147-A177-3AD203B41FA5}">
                      <a16:colId xmlns:a16="http://schemas.microsoft.com/office/drawing/2014/main" val="2086728066"/>
                    </a:ext>
                  </a:extLst>
                </a:gridCol>
                <a:gridCol w="822960">
                  <a:extLst>
                    <a:ext uri="{9D8B030D-6E8A-4147-A177-3AD203B41FA5}">
                      <a16:colId xmlns:a16="http://schemas.microsoft.com/office/drawing/2014/main" val="1579053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918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- 2020-01-07 17:04:45</a:t>
                      </a:r>
                      <a:r>
                        <a:rPr kumimoji="0" lang="en-US" sz="1000" b="0" i="0" u="none" strike="noStrike" kern="1200" cap="none" spc="0" normalizeH="0" baseline="0" noProof="0">
                          <a:ln>
                            <a:noFill/>
                          </a:ln>
                          <a:solidFill>
                            <a:prstClr val="black"/>
                          </a:solidFill>
                          <a:effectLst/>
                          <a:uLnTx/>
                          <a:uFillTx/>
                          <a:latin typeface="+mn-lt"/>
                          <a:ea typeface="+mn-ea"/>
                          <a:cs typeface="+mn-cs"/>
                        </a:rPr>
                        <a:t>
 Condé Nast Traveler, una de las revistas de viajes más importantes del mundo, destacó El Chaltén entre los 20 mejores destinos a visitar en 2020. 🇦🇷 —
cntraveler chose El Chaltén among the 20 best places to visit in 2020. 
Find out more at / Encontrá más en
👉🏻elchaltenturismo .
.
#VisitArgentina
#parquenacionallosglaciares 
#Patagonia 
#ElChalten 
#Beautifuldestinations 
#Travellers 
#traveladdict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https://www.instagram.com/p/B7B_vm6HWrT/media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3033948"/>
                  </a:ext>
                </a:extLst>
              </a:tr>
            </a:tbl>
          </a:graphicData>
        </a:graphic>
      </p:graphicFrame>
      <p:sp>
        <p:nvSpPr>
          <p:cNvPr id="4" name="Text Placeholder 3">
            <a:extLst>
              <a:ext uri="{FF2B5EF4-FFF2-40B4-BE49-F238E27FC236}">
                <a16:creationId xmlns:a16="http://schemas.microsoft.com/office/drawing/2014/main" id="{95E9F377-A474-43AB-B3CB-C16B970E1869}"/>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42244052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803F-30F1-491B-BF3F-B1850A4BB166}"/>
              </a:ext>
            </a:extLst>
          </p:cNvPr>
          <p:cNvSpPr>
            <a:spLocks noGrp="1"/>
          </p:cNvSpPr>
          <p:nvPr>
            <p:ph type="title"/>
          </p:nvPr>
        </p:nvSpPr>
        <p:spPr/>
        <p:txBody>
          <a:bodyPr/>
          <a:lstStyle/>
          <a:p>
            <a:r>
              <a:rPr lang="en-US"/>
              <a:t>Instagram Posts Table | visitargentina - 17 of 25</a:t>
            </a:r>
          </a:p>
        </p:txBody>
      </p:sp>
      <p:graphicFrame>
        <p:nvGraphicFramePr>
          <p:cNvPr id="5" name="Table Placeholder 4">
            <a:extLst>
              <a:ext uri="{FF2B5EF4-FFF2-40B4-BE49-F238E27FC236}">
                <a16:creationId xmlns:a16="http://schemas.microsoft.com/office/drawing/2014/main" id="{3BC26522-6860-4D60-AB4D-C4B156BA493D}"/>
              </a:ext>
            </a:extLst>
          </p:cNvPr>
          <p:cNvGraphicFramePr>
            <a:graphicFrameLocks noGrp="1"/>
          </p:cNvGraphicFramePr>
          <p:nvPr>
            <p:ph type="tbl" sz="quarter" idx="13"/>
            <p:extLst>
              <p:ext uri="{D42A27DB-BD31-4B8C-83A1-F6EECF244321}">
                <p14:modId xmlns:p14="http://schemas.microsoft.com/office/powerpoint/2010/main" val="1321360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06763221"/>
                    </a:ext>
                  </a:extLst>
                </a:gridCol>
                <a:gridCol w="1810512">
                  <a:extLst>
                    <a:ext uri="{9D8B030D-6E8A-4147-A177-3AD203B41FA5}">
                      <a16:colId xmlns:a16="http://schemas.microsoft.com/office/drawing/2014/main" val="1838548470"/>
                    </a:ext>
                  </a:extLst>
                </a:gridCol>
                <a:gridCol w="822960">
                  <a:extLst>
                    <a:ext uri="{9D8B030D-6E8A-4147-A177-3AD203B41FA5}">
                      <a16:colId xmlns:a16="http://schemas.microsoft.com/office/drawing/2014/main" val="4169929388"/>
                    </a:ext>
                  </a:extLst>
                </a:gridCol>
                <a:gridCol w="822960">
                  <a:extLst>
                    <a:ext uri="{9D8B030D-6E8A-4147-A177-3AD203B41FA5}">
                      <a16:colId xmlns:a16="http://schemas.microsoft.com/office/drawing/2014/main" val="3509147543"/>
                    </a:ext>
                  </a:extLst>
                </a:gridCol>
                <a:gridCol w="822960">
                  <a:extLst>
                    <a:ext uri="{9D8B030D-6E8A-4147-A177-3AD203B41FA5}">
                      <a16:colId xmlns:a16="http://schemas.microsoft.com/office/drawing/2014/main" val="2258213369"/>
                    </a:ext>
                  </a:extLst>
                </a:gridCol>
                <a:gridCol w="822960">
                  <a:extLst>
                    <a:ext uri="{9D8B030D-6E8A-4147-A177-3AD203B41FA5}">
                      <a16:colId xmlns:a16="http://schemas.microsoft.com/office/drawing/2014/main" val="2787523766"/>
                    </a:ext>
                  </a:extLst>
                </a:gridCol>
                <a:gridCol w="822960">
                  <a:extLst>
                    <a:ext uri="{9D8B030D-6E8A-4147-A177-3AD203B41FA5}">
                      <a16:colId xmlns:a16="http://schemas.microsoft.com/office/drawing/2014/main" val="2274256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284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- 2020-04-06 19:22:56</a:t>
                      </a:r>
                      <a:r>
                        <a:rPr kumimoji="0" lang="en-US" sz="1000" b="0" i="0" u="none" strike="noStrike" kern="1200" cap="none" spc="0" normalizeH="0" baseline="0" noProof="0">
                          <a:ln>
                            <a:noFill/>
                          </a:ln>
                          <a:solidFill>
                            <a:prstClr val="black"/>
                          </a:solidFill>
                          <a:effectLst/>
                          <a:uLnTx/>
                          <a:uFillTx/>
                          <a:latin typeface="+mn-lt"/>
                          <a:ea typeface="+mn-ea"/>
                          <a:cs typeface="+mn-cs"/>
                        </a:rPr>
                        <a:t>
 Argentina 🇦🇷 has a huge eco diversity. Glaciers, jungle, marshes, waterfalls and thousands of different landscapes. 
Which one is the next in your whishlist? 🌅🗻⛄🏢
▪
▪
▪
Glaciares, selva, esteros, cataratas y miles de paisajes más. Argentina🇦🇷 es rico en ecosistemas y variedad de biomas, ¿Cuáles te faltan descubrir? 🌅🏢🗻⛄
▪
▪
▪
#VisitArgentina #biodiversidad #turismo ▪ 📷 Bariloche federicoviegener
▪ 📷Las Salinas gaston_luna
▪ 📷Iguazu Edelweiss | Loren Bedeli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https://www.instagram.com/p/B-p_Gj8n_Ct/media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28190370"/>
                  </a:ext>
                </a:extLst>
              </a:tr>
            </a:tbl>
          </a:graphicData>
        </a:graphic>
      </p:graphicFrame>
      <p:sp>
        <p:nvSpPr>
          <p:cNvPr id="4" name="Text Placeholder 3">
            <a:extLst>
              <a:ext uri="{FF2B5EF4-FFF2-40B4-BE49-F238E27FC236}">
                <a16:creationId xmlns:a16="http://schemas.microsoft.com/office/drawing/2014/main" id="{0F823D99-1AF5-4DD1-A9CB-922CE22D8BAC}"/>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4045563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2FD6D-CE77-4EF4-923D-72E3780FF6E2}"/>
              </a:ext>
            </a:extLst>
          </p:cNvPr>
          <p:cNvSpPr>
            <a:spLocks noGrp="1"/>
          </p:cNvSpPr>
          <p:nvPr>
            <p:ph type="title"/>
          </p:nvPr>
        </p:nvSpPr>
        <p:spPr/>
        <p:txBody>
          <a:bodyPr/>
          <a:lstStyle/>
          <a:p>
            <a:r>
              <a:rPr lang="en-US"/>
              <a:t>Instagram Posts Table | visitargentina - 18 of 25</a:t>
            </a:r>
          </a:p>
        </p:txBody>
      </p:sp>
      <p:graphicFrame>
        <p:nvGraphicFramePr>
          <p:cNvPr id="5" name="Table Placeholder 4">
            <a:extLst>
              <a:ext uri="{FF2B5EF4-FFF2-40B4-BE49-F238E27FC236}">
                <a16:creationId xmlns:a16="http://schemas.microsoft.com/office/drawing/2014/main" id="{F33F8604-8A99-4E67-A805-A274FC73C55C}"/>
              </a:ext>
            </a:extLst>
          </p:cNvPr>
          <p:cNvGraphicFramePr>
            <a:graphicFrameLocks noGrp="1"/>
          </p:cNvGraphicFramePr>
          <p:nvPr>
            <p:ph type="tbl" sz="quarter" idx="13"/>
            <p:extLst>
              <p:ext uri="{D42A27DB-BD31-4B8C-83A1-F6EECF244321}">
                <p14:modId xmlns:p14="http://schemas.microsoft.com/office/powerpoint/2010/main" val="792956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92474329"/>
                    </a:ext>
                  </a:extLst>
                </a:gridCol>
                <a:gridCol w="1810512">
                  <a:extLst>
                    <a:ext uri="{9D8B030D-6E8A-4147-A177-3AD203B41FA5}">
                      <a16:colId xmlns:a16="http://schemas.microsoft.com/office/drawing/2014/main" val="2256216135"/>
                    </a:ext>
                  </a:extLst>
                </a:gridCol>
                <a:gridCol w="822960">
                  <a:extLst>
                    <a:ext uri="{9D8B030D-6E8A-4147-A177-3AD203B41FA5}">
                      <a16:colId xmlns:a16="http://schemas.microsoft.com/office/drawing/2014/main" val="1393950692"/>
                    </a:ext>
                  </a:extLst>
                </a:gridCol>
                <a:gridCol w="822960">
                  <a:extLst>
                    <a:ext uri="{9D8B030D-6E8A-4147-A177-3AD203B41FA5}">
                      <a16:colId xmlns:a16="http://schemas.microsoft.com/office/drawing/2014/main" val="2530111397"/>
                    </a:ext>
                  </a:extLst>
                </a:gridCol>
                <a:gridCol w="822960">
                  <a:extLst>
                    <a:ext uri="{9D8B030D-6E8A-4147-A177-3AD203B41FA5}">
                      <a16:colId xmlns:a16="http://schemas.microsoft.com/office/drawing/2014/main" val="1453114570"/>
                    </a:ext>
                  </a:extLst>
                </a:gridCol>
                <a:gridCol w="822960">
                  <a:extLst>
                    <a:ext uri="{9D8B030D-6E8A-4147-A177-3AD203B41FA5}">
                      <a16:colId xmlns:a16="http://schemas.microsoft.com/office/drawing/2014/main" val="3400474726"/>
                    </a:ext>
                  </a:extLst>
                </a:gridCol>
                <a:gridCol w="822960">
                  <a:extLst>
                    <a:ext uri="{9D8B030D-6E8A-4147-A177-3AD203B41FA5}">
                      <a16:colId xmlns:a16="http://schemas.microsoft.com/office/drawing/2014/main" val="1303490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332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- 2019-05-28 16:37:12</a:t>
                      </a:r>
                      <a:r>
                        <a:rPr kumimoji="0" lang="en-US" sz="1000" b="0" i="0" u="none" strike="noStrike" kern="1200" cap="none" spc="0" normalizeH="0" baseline="0" noProof="0">
                          <a:ln>
                            <a:noFill/>
                          </a:ln>
                          <a:solidFill>
                            <a:prstClr val="black"/>
                          </a:solidFill>
                          <a:effectLst/>
                          <a:uLnTx/>
                          <a:uFillTx/>
                          <a:latin typeface="+mn-lt"/>
                          <a:ea typeface="+mn-ea"/>
                          <a:cs typeface="+mn-cs"/>
                        </a:rPr>
                        <a:t>
 Typical day at Mendoza🍷
 Un típico día en mendoza es así.. 🍷
Horseback ride with winery, book this activity!
Cabalgata y bodegas, reserva esta actividad.
📍Mendoza.
Horseback ride with winery
Thanks to: 📸drinkinmoderation nanidipaola 👉turismo.mendoza
.
👇
#DescubreTuNaturaleza
#DescubraSuaNatureza
#FeelYourNature
.
#VisitArgentina #Argentina
#Mendoza #valledeuco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https://www.instagram.com/p/ByBKh2wJUsT/media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0305998"/>
                  </a:ext>
                </a:extLst>
              </a:tr>
            </a:tbl>
          </a:graphicData>
        </a:graphic>
      </p:graphicFrame>
      <p:sp>
        <p:nvSpPr>
          <p:cNvPr id="4" name="Text Placeholder 3">
            <a:extLst>
              <a:ext uri="{FF2B5EF4-FFF2-40B4-BE49-F238E27FC236}">
                <a16:creationId xmlns:a16="http://schemas.microsoft.com/office/drawing/2014/main" id="{AB3C0F2F-0952-455B-B491-3A3CD7597186}"/>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185691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206D-1AF6-473C-9171-C011A9C50715}"/>
              </a:ext>
            </a:extLst>
          </p:cNvPr>
          <p:cNvSpPr>
            <a:spLocks noGrp="1"/>
          </p:cNvSpPr>
          <p:nvPr>
            <p:ph type="title"/>
          </p:nvPr>
        </p:nvSpPr>
        <p:spPr/>
        <p:txBody>
          <a:bodyPr/>
          <a:lstStyle/>
          <a:p>
            <a:r>
              <a:rPr lang="en-US"/>
              <a:t>Instagram Posts Table | visitargentina - 19 of 25</a:t>
            </a:r>
          </a:p>
        </p:txBody>
      </p:sp>
      <p:graphicFrame>
        <p:nvGraphicFramePr>
          <p:cNvPr id="5" name="Table Placeholder 4">
            <a:extLst>
              <a:ext uri="{FF2B5EF4-FFF2-40B4-BE49-F238E27FC236}">
                <a16:creationId xmlns:a16="http://schemas.microsoft.com/office/drawing/2014/main" id="{55A4509E-ECEF-432E-9C56-388A16354B7A}"/>
              </a:ext>
            </a:extLst>
          </p:cNvPr>
          <p:cNvGraphicFramePr>
            <a:graphicFrameLocks noGrp="1"/>
          </p:cNvGraphicFramePr>
          <p:nvPr>
            <p:ph type="tbl" sz="quarter" idx="13"/>
            <p:extLst>
              <p:ext uri="{D42A27DB-BD31-4B8C-83A1-F6EECF244321}">
                <p14:modId xmlns:p14="http://schemas.microsoft.com/office/powerpoint/2010/main" val="3838389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39638706"/>
                    </a:ext>
                  </a:extLst>
                </a:gridCol>
                <a:gridCol w="1810512">
                  <a:extLst>
                    <a:ext uri="{9D8B030D-6E8A-4147-A177-3AD203B41FA5}">
                      <a16:colId xmlns:a16="http://schemas.microsoft.com/office/drawing/2014/main" val="2799198211"/>
                    </a:ext>
                  </a:extLst>
                </a:gridCol>
                <a:gridCol w="822960">
                  <a:extLst>
                    <a:ext uri="{9D8B030D-6E8A-4147-A177-3AD203B41FA5}">
                      <a16:colId xmlns:a16="http://schemas.microsoft.com/office/drawing/2014/main" val="530960002"/>
                    </a:ext>
                  </a:extLst>
                </a:gridCol>
                <a:gridCol w="822960">
                  <a:extLst>
                    <a:ext uri="{9D8B030D-6E8A-4147-A177-3AD203B41FA5}">
                      <a16:colId xmlns:a16="http://schemas.microsoft.com/office/drawing/2014/main" val="1734491386"/>
                    </a:ext>
                  </a:extLst>
                </a:gridCol>
                <a:gridCol w="822960">
                  <a:extLst>
                    <a:ext uri="{9D8B030D-6E8A-4147-A177-3AD203B41FA5}">
                      <a16:colId xmlns:a16="http://schemas.microsoft.com/office/drawing/2014/main" val="2625868201"/>
                    </a:ext>
                  </a:extLst>
                </a:gridCol>
                <a:gridCol w="822960">
                  <a:extLst>
                    <a:ext uri="{9D8B030D-6E8A-4147-A177-3AD203B41FA5}">
                      <a16:colId xmlns:a16="http://schemas.microsoft.com/office/drawing/2014/main" val="3906772130"/>
                    </a:ext>
                  </a:extLst>
                </a:gridCol>
                <a:gridCol w="822960">
                  <a:extLst>
                    <a:ext uri="{9D8B030D-6E8A-4147-A177-3AD203B41FA5}">
                      <a16:colId xmlns:a16="http://schemas.microsoft.com/office/drawing/2014/main" val="3144686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6061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- 2020-02-19 10:37:36</a:t>
                      </a:r>
                      <a:r>
                        <a:rPr kumimoji="0" lang="en-US" sz="1000" b="0" i="0" u="none" strike="noStrike" kern="1200" cap="none" spc="0" normalizeH="0" baseline="0" noProof="0">
                          <a:ln>
                            <a:noFill/>
                          </a:ln>
                          <a:solidFill>
                            <a:prstClr val="black"/>
                          </a:solidFill>
                          <a:effectLst/>
                          <a:uLnTx/>
                          <a:uFillTx/>
                          <a:latin typeface="+mn-lt"/>
                          <a:ea typeface="+mn-ea"/>
                          <a:cs typeface="+mn-cs"/>
                        </a:rPr>
                        <a:t>
 Amanecer mágico en El Chaltén 💫✨
•
Magical sunrise in El Chaltén 💫✨
•
📸: rodtrvn
📍: elchaltenturismo 
#VisitArgentina
#FitzRoy
#Trekking
#ParqueNacionalLosGlaciares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https://www.instagram.com/p/B8wBnsNnT9S/media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5960378"/>
                  </a:ext>
                </a:extLst>
              </a:tr>
            </a:tbl>
          </a:graphicData>
        </a:graphic>
      </p:graphicFrame>
      <p:sp>
        <p:nvSpPr>
          <p:cNvPr id="4" name="Text Placeholder 3">
            <a:extLst>
              <a:ext uri="{FF2B5EF4-FFF2-40B4-BE49-F238E27FC236}">
                <a16:creationId xmlns:a16="http://schemas.microsoft.com/office/drawing/2014/main" id="{6954A669-3021-4B3E-8DBC-E0B4DC60F9BC}"/>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3429291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488C4-EBDF-4ABD-AB11-538C34F942ED}"/>
              </a:ext>
            </a:extLst>
          </p:cNvPr>
          <p:cNvSpPr>
            <a:spLocks noGrp="1"/>
          </p:cNvSpPr>
          <p:nvPr>
            <p:ph type="title"/>
          </p:nvPr>
        </p:nvSpPr>
        <p:spPr/>
        <p:txBody>
          <a:bodyPr/>
          <a:lstStyle/>
          <a:p>
            <a:r>
              <a:rPr lang="en-US"/>
              <a:t>Instagram Posts Table | visitargentina - 20 of 25</a:t>
            </a:r>
          </a:p>
        </p:txBody>
      </p:sp>
      <p:graphicFrame>
        <p:nvGraphicFramePr>
          <p:cNvPr id="5" name="Table Placeholder 4">
            <a:extLst>
              <a:ext uri="{FF2B5EF4-FFF2-40B4-BE49-F238E27FC236}">
                <a16:creationId xmlns:a16="http://schemas.microsoft.com/office/drawing/2014/main" id="{DC6F0AA6-BA28-4F0D-A687-98926A61FE86}"/>
              </a:ext>
            </a:extLst>
          </p:cNvPr>
          <p:cNvGraphicFramePr>
            <a:graphicFrameLocks noGrp="1"/>
          </p:cNvGraphicFramePr>
          <p:nvPr>
            <p:ph type="tbl" sz="quarter" idx="13"/>
            <p:extLst>
              <p:ext uri="{D42A27DB-BD31-4B8C-83A1-F6EECF244321}">
                <p14:modId xmlns:p14="http://schemas.microsoft.com/office/powerpoint/2010/main" val="4222177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53217393"/>
                    </a:ext>
                  </a:extLst>
                </a:gridCol>
                <a:gridCol w="1810512">
                  <a:extLst>
                    <a:ext uri="{9D8B030D-6E8A-4147-A177-3AD203B41FA5}">
                      <a16:colId xmlns:a16="http://schemas.microsoft.com/office/drawing/2014/main" val="1935893937"/>
                    </a:ext>
                  </a:extLst>
                </a:gridCol>
                <a:gridCol w="822960">
                  <a:extLst>
                    <a:ext uri="{9D8B030D-6E8A-4147-A177-3AD203B41FA5}">
                      <a16:colId xmlns:a16="http://schemas.microsoft.com/office/drawing/2014/main" val="1162114561"/>
                    </a:ext>
                  </a:extLst>
                </a:gridCol>
                <a:gridCol w="822960">
                  <a:extLst>
                    <a:ext uri="{9D8B030D-6E8A-4147-A177-3AD203B41FA5}">
                      <a16:colId xmlns:a16="http://schemas.microsoft.com/office/drawing/2014/main" val="2293309564"/>
                    </a:ext>
                  </a:extLst>
                </a:gridCol>
                <a:gridCol w="822960">
                  <a:extLst>
                    <a:ext uri="{9D8B030D-6E8A-4147-A177-3AD203B41FA5}">
                      <a16:colId xmlns:a16="http://schemas.microsoft.com/office/drawing/2014/main" val="3681788827"/>
                    </a:ext>
                  </a:extLst>
                </a:gridCol>
                <a:gridCol w="822960">
                  <a:extLst>
                    <a:ext uri="{9D8B030D-6E8A-4147-A177-3AD203B41FA5}">
                      <a16:colId xmlns:a16="http://schemas.microsoft.com/office/drawing/2014/main" val="924087744"/>
                    </a:ext>
                  </a:extLst>
                </a:gridCol>
                <a:gridCol w="822960">
                  <a:extLst>
                    <a:ext uri="{9D8B030D-6E8A-4147-A177-3AD203B41FA5}">
                      <a16:colId xmlns:a16="http://schemas.microsoft.com/office/drawing/2014/main" val="583109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140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- 2019-05-30 19:16:06</a:t>
                      </a:r>
                      <a:r>
                        <a:rPr kumimoji="0" lang="en-US" sz="1000" b="0" i="0" u="none" strike="noStrike" kern="1200" cap="none" spc="0" normalizeH="0" baseline="0" noProof="0">
                          <a:ln>
                            <a:noFill/>
                          </a:ln>
                          <a:solidFill>
                            <a:prstClr val="black"/>
                          </a:solidFill>
                          <a:effectLst/>
                          <a:uLnTx/>
                          <a:uFillTx/>
                          <a:latin typeface="+mn-lt"/>
                          <a:ea typeface="+mn-ea"/>
                          <a:cs typeface="+mn-cs"/>
                        </a:rPr>
                        <a:t>
 🚂 Get on the train at the End of the world, historical and southernmost train in the world. Subite al Tren del Fin del mundo, el tren historico y más austral del mundo.
Departure times of the train / Horarios de partida del tren:
⏱10hs.
⏱12:30hs.
⏱15hs.
Find more info at / Encontrá más info en eltrendelfindelmundo
📸leotamborro
👉turismotdf
📍Ushuaia, Tierra del Fuego.
.
.
👇
#DescubreTuNaturaleza
#DescubraSuaNatureza
#FeelYourNature
.
#VisitArgentina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https://www.instagram.com/p/ByGmTdLn_C3/media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8604676"/>
                  </a:ext>
                </a:extLst>
              </a:tr>
            </a:tbl>
          </a:graphicData>
        </a:graphic>
      </p:graphicFrame>
      <p:sp>
        <p:nvSpPr>
          <p:cNvPr id="4" name="Text Placeholder 3">
            <a:extLst>
              <a:ext uri="{FF2B5EF4-FFF2-40B4-BE49-F238E27FC236}">
                <a16:creationId xmlns:a16="http://schemas.microsoft.com/office/drawing/2014/main" id="{697E8FA6-BC0F-48FE-84F8-403D801342ED}"/>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2070436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D05FB-53E0-400A-9CB9-6A05FB81C756}"/>
              </a:ext>
            </a:extLst>
          </p:cNvPr>
          <p:cNvSpPr>
            <a:spLocks noGrp="1"/>
          </p:cNvSpPr>
          <p:nvPr>
            <p:ph type="title"/>
          </p:nvPr>
        </p:nvSpPr>
        <p:spPr/>
        <p:txBody>
          <a:bodyPr/>
          <a:lstStyle/>
          <a:p>
            <a:r>
              <a:rPr lang="en-US"/>
              <a:t>Instagram Posts Table | visitargentina - 21 of 25</a:t>
            </a:r>
          </a:p>
        </p:txBody>
      </p:sp>
      <p:graphicFrame>
        <p:nvGraphicFramePr>
          <p:cNvPr id="5" name="Table Placeholder 4">
            <a:extLst>
              <a:ext uri="{FF2B5EF4-FFF2-40B4-BE49-F238E27FC236}">
                <a16:creationId xmlns:a16="http://schemas.microsoft.com/office/drawing/2014/main" id="{0C1FB1FA-C1A8-4AC6-9AE5-2C82DD65B17F}"/>
              </a:ext>
            </a:extLst>
          </p:cNvPr>
          <p:cNvGraphicFramePr>
            <a:graphicFrameLocks noGrp="1"/>
          </p:cNvGraphicFramePr>
          <p:nvPr>
            <p:ph type="tbl" sz="quarter" idx="13"/>
            <p:extLst>
              <p:ext uri="{D42A27DB-BD31-4B8C-83A1-F6EECF244321}">
                <p14:modId xmlns:p14="http://schemas.microsoft.com/office/powerpoint/2010/main" val="3790009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20776840"/>
                    </a:ext>
                  </a:extLst>
                </a:gridCol>
                <a:gridCol w="1810512">
                  <a:extLst>
                    <a:ext uri="{9D8B030D-6E8A-4147-A177-3AD203B41FA5}">
                      <a16:colId xmlns:a16="http://schemas.microsoft.com/office/drawing/2014/main" val="2027573094"/>
                    </a:ext>
                  </a:extLst>
                </a:gridCol>
                <a:gridCol w="822960">
                  <a:extLst>
                    <a:ext uri="{9D8B030D-6E8A-4147-A177-3AD203B41FA5}">
                      <a16:colId xmlns:a16="http://schemas.microsoft.com/office/drawing/2014/main" val="3963449052"/>
                    </a:ext>
                  </a:extLst>
                </a:gridCol>
                <a:gridCol w="822960">
                  <a:extLst>
                    <a:ext uri="{9D8B030D-6E8A-4147-A177-3AD203B41FA5}">
                      <a16:colId xmlns:a16="http://schemas.microsoft.com/office/drawing/2014/main" val="1747501621"/>
                    </a:ext>
                  </a:extLst>
                </a:gridCol>
                <a:gridCol w="822960">
                  <a:extLst>
                    <a:ext uri="{9D8B030D-6E8A-4147-A177-3AD203B41FA5}">
                      <a16:colId xmlns:a16="http://schemas.microsoft.com/office/drawing/2014/main" val="1401259522"/>
                    </a:ext>
                  </a:extLst>
                </a:gridCol>
                <a:gridCol w="822960">
                  <a:extLst>
                    <a:ext uri="{9D8B030D-6E8A-4147-A177-3AD203B41FA5}">
                      <a16:colId xmlns:a16="http://schemas.microsoft.com/office/drawing/2014/main" val="3487254921"/>
                    </a:ext>
                  </a:extLst>
                </a:gridCol>
                <a:gridCol w="822960">
                  <a:extLst>
                    <a:ext uri="{9D8B030D-6E8A-4147-A177-3AD203B41FA5}">
                      <a16:colId xmlns:a16="http://schemas.microsoft.com/office/drawing/2014/main" val="3121141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669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- 2019-06-16 11:05:07</a:t>
                      </a:r>
                      <a:r>
                        <a:rPr kumimoji="0" lang="en-US" sz="1000" b="0" i="0" u="none" strike="noStrike" kern="1200" cap="none" spc="0" normalizeH="0" baseline="0" noProof="0">
                          <a:ln>
                            <a:noFill/>
                          </a:ln>
                          <a:solidFill>
                            <a:prstClr val="black"/>
                          </a:solidFill>
                          <a:effectLst/>
                          <a:uLnTx/>
                          <a:uFillTx/>
                          <a:latin typeface="+mn-lt"/>
                          <a:ea typeface="+mn-ea"/>
                          <a:cs typeface="+mn-cs"/>
                        </a:rPr>
                        <a:t>
 🌕 Full moon Walk
🌕Paseo a la luz de la Luna
When? | ¿Cuando? : 5 noches al mes en el Parque Nacional Iguazú.
Duration | Duración: 2:30 hs.
📸maxibellucci
🌿iguazuargentina
•
👉parquesnacionalesar
.
👇
#DescubreTuNaturaleza
#DescubraSuaNatureza
#FeelYourNature .
.
#VisitArgentina
#Argentina #Iguazu
#Cataratasdeliguazu
#travellers #iguazufalls
#fullmoonnight #nightphotoshoot 
#picofthedayphoto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https://www.instagram.com/p/ByxfoNYHhc5/media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8391773"/>
                  </a:ext>
                </a:extLst>
              </a:tr>
            </a:tbl>
          </a:graphicData>
        </a:graphic>
      </p:graphicFrame>
      <p:sp>
        <p:nvSpPr>
          <p:cNvPr id="4" name="Text Placeholder 3">
            <a:extLst>
              <a:ext uri="{FF2B5EF4-FFF2-40B4-BE49-F238E27FC236}">
                <a16:creationId xmlns:a16="http://schemas.microsoft.com/office/drawing/2014/main" id="{F0FFECA6-9395-481C-86BA-60D8BAEABFEE}"/>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3633650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9FC6B-461A-4B76-A658-9FCB9D53BB81}"/>
              </a:ext>
            </a:extLst>
          </p:cNvPr>
          <p:cNvSpPr>
            <a:spLocks noGrp="1"/>
          </p:cNvSpPr>
          <p:nvPr>
            <p:ph type="title"/>
          </p:nvPr>
        </p:nvSpPr>
        <p:spPr/>
        <p:txBody>
          <a:bodyPr/>
          <a:lstStyle/>
          <a:p>
            <a:r>
              <a:rPr lang="en-US"/>
              <a:t>Instagram Posts Table | visitargentina - 22 of 25</a:t>
            </a:r>
          </a:p>
        </p:txBody>
      </p:sp>
      <p:graphicFrame>
        <p:nvGraphicFramePr>
          <p:cNvPr id="5" name="Table Placeholder 4">
            <a:extLst>
              <a:ext uri="{FF2B5EF4-FFF2-40B4-BE49-F238E27FC236}">
                <a16:creationId xmlns:a16="http://schemas.microsoft.com/office/drawing/2014/main" id="{8DD2C3A2-29CE-4330-A1D2-C85A7A2A2114}"/>
              </a:ext>
            </a:extLst>
          </p:cNvPr>
          <p:cNvGraphicFramePr>
            <a:graphicFrameLocks noGrp="1"/>
          </p:cNvGraphicFramePr>
          <p:nvPr>
            <p:ph type="tbl" sz="quarter" idx="13"/>
            <p:extLst>
              <p:ext uri="{D42A27DB-BD31-4B8C-83A1-F6EECF244321}">
                <p14:modId xmlns:p14="http://schemas.microsoft.com/office/powerpoint/2010/main" val="2514562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76661759"/>
                    </a:ext>
                  </a:extLst>
                </a:gridCol>
                <a:gridCol w="1810512">
                  <a:extLst>
                    <a:ext uri="{9D8B030D-6E8A-4147-A177-3AD203B41FA5}">
                      <a16:colId xmlns:a16="http://schemas.microsoft.com/office/drawing/2014/main" val="1126185600"/>
                    </a:ext>
                  </a:extLst>
                </a:gridCol>
                <a:gridCol w="822960">
                  <a:extLst>
                    <a:ext uri="{9D8B030D-6E8A-4147-A177-3AD203B41FA5}">
                      <a16:colId xmlns:a16="http://schemas.microsoft.com/office/drawing/2014/main" val="3262123617"/>
                    </a:ext>
                  </a:extLst>
                </a:gridCol>
                <a:gridCol w="822960">
                  <a:extLst>
                    <a:ext uri="{9D8B030D-6E8A-4147-A177-3AD203B41FA5}">
                      <a16:colId xmlns:a16="http://schemas.microsoft.com/office/drawing/2014/main" val="3012042782"/>
                    </a:ext>
                  </a:extLst>
                </a:gridCol>
                <a:gridCol w="822960">
                  <a:extLst>
                    <a:ext uri="{9D8B030D-6E8A-4147-A177-3AD203B41FA5}">
                      <a16:colId xmlns:a16="http://schemas.microsoft.com/office/drawing/2014/main" val="713891492"/>
                    </a:ext>
                  </a:extLst>
                </a:gridCol>
                <a:gridCol w="822960">
                  <a:extLst>
                    <a:ext uri="{9D8B030D-6E8A-4147-A177-3AD203B41FA5}">
                      <a16:colId xmlns:a16="http://schemas.microsoft.com/office/drawing/2014/main" val="3724597473"/>
                    </a:ext>
                  </a:extLst>
                </a:gridCol>
                <a:gridCol w="822960">
                  <a:extLst>
                    <a:ext uri="{9D8B030D-6E8A-4147-A177-3AD203B41FA5}">
                      <a16:colId xmlns:a16="http://schemas.microsoft.com/office/drawing/2014/main" val="971803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890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- 2020-05-16 17:00:18</a:t>
                      </a:r>
                      <a:r>
                        <a:rPr kumimoji="0" lang="en-US" sz="1000" b="0" i="0" u="none" strike="noStrike" kern="1200" cap="none" spc="0" normalizeH="0" baseline="0" noProof="0">
                          <a:ln>
                            <a:noFill/>
                          </a:ln>
                          <a:solidFill>
                            <a:prstClr val="black"/>
                          </a:solidFill>
                          <a:effectLst/>
                          <a:uLnTx/>
                          <a:uFillTx/>
                          <a:latin typeface="+mn-lt"/>
                          <a:ea typeface="+mn-ea"/>
                          <a:cs typeface="+mn-cs"/>
                        </a:rPr>
                        <a:t>
 🏢🏬🏠 Skyscrapers bathed in the evening light, family homes, parks, and businesses of thousands of types, all that you can find on this aerial tour of Buenos Aires. Enjoy these views and #TravelFromHome
.
.
🏢🏬🏠 Rascacielos bañados por la luz del atardecer, casas de familia, parques y negocios de mil rubros, todo eso podés encontrar en este recorrido aéreo de Buenos Aires. Disfrutá de estas vistas y #ViajaDesdeTuCasa
.
.
📍Buenos Aires, Argentina travelbuenosaires
📸 travelerpicsdaily alepetra_ buenosaires.ar
.
.
#VisitArgentina
#QuedateEnCasa
#StayHome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https://www.instagram.com/p/CAQukzcHAa5/media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8431564"/>
                  </a:ext>
                </a:extLst>
              </a:tr>
            </a:tbl>
          </a:graphicData>
        </a:graphic>
      </p:graphicFrame>
      <p:sp>
        <p:nvSpPr>
          <p:cNvPr id="4" name="Text Placeholder 3">
            <a:extLst>
              <a:ext uri="{FF2B5EF4-FFF2-40B4-BE49-F238E27FC236}">
                <a16:creationId xmlns:a16="http://schemas.microsoft.com/office/drawing/2014/main" id="{29E3D7E4-67C3-49B1-8935-1E16434E8C3C}"/>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1812361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A65E-20FD-4626-B686-A293DF06243E}"/>
              </a:ext>
            </a:extLst>
          </p:cNvPr>
          <p:cNvSpPr>
            <a:spLocks noGrp="1"/>
          </p:cNvSpPr>
          <p:nvPr>
            <p:ph type="title"/>
          </p:nvPr>
        </p:nvSpPr>
        <p:spPr/>
        <p:txBody>
          <a:bodyPr/>
          <a:lstStyle/>
          <a:p>
            <a:r>
              <a:rPr lang="en-US"/>
              <a:t>Instagram Posts Table | visitargentina - 23 of 25</a:t>
            </a:r>
          </a:p>
        </p:txBody>
      </p:sp>
      <p:graphicFrame>
        <p:nvGraphicFramePr>
          <p:cNvPr id="5" name="Table Placeholder 4">
            <a:extLst>
              <a:ext uri="{FF2B5EF4-FFF2-40B4-BE49-F238E27FC236}">
                <a16:creationId xmlns:a16="http://schemas.microsoft.com/office/drawing/2014/main" id="{C1D2D136-9343-4C3A-BC97-219000FD23E4}"/>
              </a:ext>
            </a:extLst>
          </p:cNvPr>
          <p:cNvGraphicFramePr>
            <a:graphicFrameLocks noGrp="1"/>
          </p:cNvGraphicFramePr>
          <p:nvPr>
            <p:ph type="tbl" sz="quarter" idx="13"/>
            <p:extLst>
              <p:ext uri="{D42A27DB-BD31-4B8C-83A1-F6EECF244321}">
                <p14:modId xmlns:p14="http://schemas.microsoft.com/office/powerpoint/2010/main" val="4291741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06907923"/>
                    </a:ext>
                  </a:extLst>
                </a:gridCol>
                <a:gridCol w="1810512">
                  <a:extLst>
                    <a:ext uri="{9D8B030D-6E8A-4147-A177-3AD203B41FA5}">
                      <a16:colId xmlns:a16="http://schemas.microsoft.com/office/drawing/2014/main" val="2519133142"/>
                    </a:ext>
                  </a:extLst>
                </a:gridCol>
                <a:gridCol w="822960">
                  <a:extLst>
                    <a:ext uri="{9D8B030D-6E8A-4147-A177-3AD203B41FA5}">
                      <a16:colId xmlns:a16="http://schemas.microsoft.com/office/drawing/2014/main" val="535618966"/>
                    </a:ext>
                  </a:extLst>
                </a:gridCol>
                <a:gridCol w="822960">
                  <a:extLst>
                    <a:ext uri="{9D8B030D-6E8A-4147-A177-3AD203B41FA5}">
                      <a16:colId xmlns:a16="http://schemas.microsoft.com/office/drawing/2014/main" val="1803976810"/>
                    </a:ext>
                  </a:extLst>
                </a:gridCol>
                <a:gridCol w="822960">
                  <a:extLst>
                    <a:ext uri="{9D8B030D-6E8A-4147-A177-3AD203B41FA5}">
                      <a16:colId xmlns:a16="http://schemas.microsoft.com/office/drawing/2014/main" val="2642069691"/>
                    </a:ext>
                  </a:extLst>
                </a:gridCol>
                <a:gridCol w="822960">
                  <a:extLst>
                    <a:ext uri="{9D8B030D-6E8A-4147-A177-3AD203B41FA5}">
                      <a16:colId xmlns:a16="http://schemas.microsoft.com/office/drawing/2014/main" val="2861756627"/>
                    </a:ext>
                  </a:extLst>
                </a:gridCol>
                <a:gridCol w="822960">
                  <a:extLst>
                    <a:ext uri="{9D8B030D-6E8A-4147-A177-3AD203B41FA5}">
                      <a16:colId xmlns:a16="http://schemas.microsoft.com/office/drawing/2014/main" val="1775609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5981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- 2020-04-29 16:10:28</a:t>
                      </a:r>
                      <a:r>
                        <a:rPr kumimoji="0" lang="en-US" sz="1000" b="0" i="0" u="none" strike="noStrike" kern="1200" cap="none" spc="0" normalizeH="0" baseline="0" noProof="0">
                          <a:ln>
                            <a:noFill/>
                          </a:ln>
                          <a:solidFill>
                            <a:prstClr val="black"/>
                          </a:solidFill>
                          <a:effectLst/>
                          <a:uLnTx/>
                          <a:uFillTx/>
                          <a:latin typeface="+mn-lt"/>
                          <a:ea typeface="+mn-ea"/>
                          <a:cs typeface="+mn-cs"/>
                        </a:rPr>
                        <a:t>
 🐯🦊🐧🐊🐋🐴🦆Today is Animal's day in Argentina. And to say you the truth, they are the ones who are actually enjoying tourism in pandemic days. Meanwhile let's be patient and dream about our next trip. Hopefully it will be full of love and respect towards Nature.
.
.
.
🐯🦊🐧🐊🐋🐴🦆Hoy en Argentina celebramos el día del animal. Por eso, #viajadesdetucasa y dejamos que esta vez, los turistas sean Ellos. Muy pronto nos tocará a nosotros volver a disfrutar. Hagámoslo con más amor y más respeto por la naturaleza, que acá, en Argentina, te esperan siempre.
.
.
.
📸 charlysavely nestorbarbitta turismoctes
#VisitArgentina
#DíaDelAnimal
#AnimalDay
#Animales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https://www.instagram.com/p/B_k3W7enFY0/media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98092362"/>
                  </a:ext>
                </a:extLst>
              </a:tr>
            </a:tbl>
          </a:graphicData>
        </a:graphic>
      </p:graphicFrame>
      <p:sp>
        <p:nvSpPr>
          <p:cNvPr id="4" name="Text Placeholder 3">
            <a:extLst>
              <a:ext uri="{FF2B5EF4-FFF2-40B4-BE49-F238E27FC236}">
                <a16:creationId xmlns:a16="http://schemas.microsoft.com/office/drawing/2014/main" id="{734F6C99-72C8-4AB5-A2EE-5618B98B3155}"/>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1704896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D34F4-1439-426D-9F69-C50C63D11AF1}"/>
              </a:ext>
            </a:extLst>
          </p:cNvPr>
          <p:cNvSpPr>
            <a:spLocks noGrp="1"/>
          </p:cNvSpPr>
          <p:nvPr>
            <p:ph type="title"/>
          </p:nvPr>
        </p:nvSpPr>
        <p:spPr/>
        <p:txBody>
          <a:bodyPr/>
          <a:lstStyle/>
          <a:p>
            <a:r>
              <a:rPr lang="en-US"/>
              <a:t>Instagram Posts Table | visitargentina - 24 of 25</a:t>
            </a:r>
          </a:p>
        </p:txBody>
      </p:sp>
      <p:graphicFrame>
        <p:nvGraphicFramePr>
          <p:cNvPr id="5" name="Table Placeholder 4">
            <a:extLst>
              <a:ext uri="{FF2B5EF4-FFF2-40B4-BE49-F238E27FC236}">
                <a16:creationId xmlns:a16="http://schemas.microsoft.com/office/drawing/2014/main" id="{698A7487-5029-4C98-8F13-8EEA812AF087}"/>
              </a:ext>
            </a:extLst>
          </p:cNvPr>
          <p:cNvGraphicFramePr>
            <a:graphicFrameLocks noGrp="1"/>
          </p:cNvGraphicFramePr>
          <p:nvPr>
            <p:ph type="tbl" sz="quarter" idx="13"/>
            <p:extLst>
              <p:ext uri="{D42A27DB-BD31-4B8C-83A1-F6EECF244321}">
                <p14:modId xmlns:p14="http://schemas.microsoft.com/office/powerpoint/2010/main" val="1994379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86762723"/>
                    </a:ext>
                  </a:extLst>
                </a:gridCol>
                <a:gridCol w="1810512">
                  <a:extLst>
                    <a:ext uri="{9D8B030D-6E8A-4147-A177-3AD203B41FA5}">
                      <a16:colId xmlns:a16="http://schemas.microsoft.com/office/drawing/2014/main" val="3599587456"/>
                    </a:ext>
                  </a:extLst>
                </a:gridCol>
                <a:gridCol w="822960">
                  <a:extLst>
                    <a:ext uri="{9D8B030D-6E8A-4147-A177-3AD203B41FA5}">
                      <a16:colId xmlns:a16="http://schemas.microsoft.com/office/drawing/2014/main" val="1778154058"/>
                    </a:ext>
                  </a:extLst>
                </a:gridCol>
                <a:gridCol w="822960">
                  <a:extLst>
                    <a:ext uri="{9D8B030D-6E8A-4147-A177-3AD203B41FA5}">
                      <a16:colId xmlns:a16="http://schemas.microsoft.com/office/drawing/2014/main" val="3252080829"/>
                    </a:ext>
                  </a:extLst>
                </a:gridCol>
                <a:gridCol w="822960">
                  <a:extLst>
                    <a:ext uri="{9D8B030D-6E8A-4147-A177-3AD203B41FA5}">
                      <a16:colId xmlns:a16="http://schemas.microsoft.com/office/drawing/2014/main" val="2689730356"/>
                    </a:ext>
                  </a:extLst>
                </a:gridCol>
                <a:gridCol w="822960">
                  <a:extLst>
                    <a:ext uri="{9D8B030D-6E8A-4147-A177-3AD203B41FA5}">
                      <a16:colId xmlns:a16="http://schemas.microsoft.com/office/drawing/2014/main" val="3934357643"/>
                    </a:ext>
                  </a:extLst>
                </a:gridCol>
                <a:gridCol w="822960">
                  <a:extLst>
                    <a:ext uri="{9D8B030D-6E8A-4147-A177-3AD203B41FA5}">
                      <a16:colId xmlns:a16="http://schemas.microsoft.com/office/drawing/2014/main" val="3090518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175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- 2019-08-16 17:42:07</a:t>
                      </a:r>
                      <a:r>
                        <a:rPr kumimoji="0" lang="en-US" sz="1000" b="0" i="0" u="none" strike="noStrike" kern="1200" cap="none" spc="0" normalizeH="0" baseline="0" noProof="0">
                          <a:ln>
                            <a:noFill/>
                          </a:ln>
                          <a:solidFill>
                            <a:prstClr val="black"/>
                          </a:solidFill>
                          <a:effectLst/>
                          <a:uLnTx/>
                          <a:uFillTx/>
                          <a:latin typeface="+mn-lt"/>
                          <a:ea typeface="+mn-ea"/>
                          <a:cs typeface="+mn-cs"/>
                        </a:rPr>
                        <a:t>
 🏔Lost in the immensity of Patagonia • Sentite pequeño frente a los inmensos paisajes de la Patagonia.•🏔
📸gaston_luna
📍Caviahue 
Find out more | Encontrá más en turismoneuquen •
#VisitArgentina
#Argentina
#PatagoniaArgentina
#Patagonia
#Beautifuldestination
#passionpassport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https://www.instagram.com/p/B1PRjUZHPnk/media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96413758"/>
                  </a:ext>
                </a:extLst>
              </a:tr>
            </a:tbl>
          </a:graphicData>
        </a:graphic>
      </p:graphicFrame>
      <p:sp>
        <p:nvSpPr>
          <p:cNvPr id="4" name="Text Placeholder 3">
            <a:extLst>
              <a:ext uri="{FF2B5EF4-FFF2-40B4-BE49-F238E27FC236}">
                <a16:creationId xmlns:a16="http://schemas.microsoft.com/office/drawing/2014/main" id="{2F644375-E80E-48AE-9C06-982C27F9B38D}"/>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4085867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48B46-36DC-40BB-9CA9-28ADDB4CFF0D}"/>
              </a:ext>
            </a:extLst>
          </p:cNvPr>
          <p:cNvSpPr>
            <a:spLocks noGrp="1"/>
          </p:cNvSpPr>
          <p:nvPr>
            <p:ph type="title"/>
          </p:nvPr>
        </p:nvSpPr>
        <p:spPr/>
        <p:txBody>
          <a:bodyPr/>
          <a:lstStyle/>
          <a:p>
            <a:r>
              <a:rPr lang="en-US"/>
              <a:t>Instagram Posts Table | visitargentina - 25 of 25</a:t>
            </a:r>
          </a:p>
        </p:txBody>
      </p:sp>
      <p:graphicFrame>
        <p:nvGraphicFramePr>
          <p:cNvPr id="5" name="Table Placeholder 4">
            <a:extLst>
              <a:ext uri="{FF2B5EF4-FFF2-40B4-BE49-F238E27FC236}">
                <a16:creationId xmlns:a16="http://schemas.microsoft.com/office/drawing/2014/main" id="{C8238DF6-CBE1-4A36-8429-3B2C5FB7B2CE}"/>
              </a:ext>
            </a:extLst>
          </p:cNvPr>
          <p:cNvGraphicFramePr>
            <a:graphicFrameLocks noGrp="1"/>
          </p:cNvGraphicFramePr>
          <p:nvPr>
            <p:ph type="tbl" sz="quarter" idx="13"/>
            <p:extLst>
              <p:ext uri="{D42A27DB-BD31-4B8C-83A1-F6EECF244321}">
                <p14:modId xmlns:p14="http://schemas.microsoft.com/office/powerpoint/2010/main" val="193467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8347520"/>
                    </a:ext>
                  </a:extLst>
                </a:gridCol>
                <a:gridCol w="1810512">
                  <a:extLst>
                    <a:ext uri="{9D8B030D-6E8A-4147-A177-3AD203B41FA5}">
                      <a16:colId xmlns:a16="http://schemas.microsoft.com/office/drawing/2014/main" val="1832632302"/>
                    </a:ext>
                  </a:extLst>
                </a:gridCol>
                <a:gridCol w="822960">
                  <a:extLst>
                    <a:ext uri="{9D8B030D-6E8A-4147-A177-3AD203B41FA5}">
                      <a16:colId xmlns:a16="http://schemas.microsoft.com/office/drawing/2014/main" val="3178105405"/>
                    </a:ext>
                  </a:extLst>
                </a:gridCol>
                <a:gridCol w="822960">
                  <a:extLst>
                    <a:ext uri="{9D8B030D-6E8A-4147-A177-3AD203B41FA5}">
                      <a16:colId xmlns:a16="http://schemas.microsoft.com/office/drawing/2014/main" val="2542866223"/>
                    </a:ext>
                  </a:extLst>
                </a:gridCol>
                <a:gridCol w="822960">
                  <a:extLst>
                    <a:ext uri="{9D8B030D-6E8A-4147-A177-3AD203B41FA5}">
                      <a16:colId xmlns:a16="http://schemas.microsoft.com/office/drawing/2014/main" val="2237532083"/>
                    </a:ext>
                  </a:extLst>
                </a:gridCol>
                <a:gridCol w="822960">
                  <a:extLst>
                    <a:ext uri="{9D8B030D-6E8A-4147-A177-3AD203B41FA5}">
                      <a16:colId xmlns:a16="http://schemas.microsoft.com/office/drawing/2014/main" val="349067795"/>
                    </a:ext>
                  </a:extLst>
                </a:gridCol>
                <a:gridCol w="822960">
                  <a:extLst>
                    <a:ext uri="{9D8B030D-6E8A-4147-A177-3AD203B41FA5}">
                      <a16:colId xmlns:a16="http://schemas.microsoft.com/office/drawing/2014/main" val="1424184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4243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visitargentina - 2019-08-29 22:10:42</a:t>
                      </a:r>
                      <a:r>
                        <a:rPr kumimoji="0" lang="en-US" sz="1000" b="0" i="0" u="none" strike="noStrike" kern="1200" cap="none" spc="0" normalizeH="0" baseline="0" noProof="0">
                          <a:ln>
                            <a:noFill/>
                          </a:ln>
                          <a:solidFill>
                            <a:prstClr val="black"/>
                          </a:solidFill>
                          <a:effectLst/>
                          <a:uLnTx/>
                          <a:uFillTx/>
                          <a:latin typeface="+mn-lt"/>
                          <a:ea typeface="+mn-ea"/>
                          <a:cs typeface="+mn-cs"/>
                        </a:rPr>
                        <a:t>
 ❄️Feel small ❄️ Sentite pequeñito. #PatagoniaArgentina 📍Laguna de los tres, El Chalten
📸 hiltondavila ❄️#Feelyournature
❄️#Descubrasuanatureza
❄️#Descubretunaturaleza
.
#VisitArgentina
#ElChalten 
#FitzRoy 
#Nature 
#Naturaleza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https://www.instagram.com/p/B1xOn8VHvUp/media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3362050"/>
                  </a:ext>
                </a:extLst>
              </a:tr>
            </a:tbl>
          </a:graphicData>
        </a:graphic>
      </p:graphicFrame>
      <p:sp>
        <p:nvSpPr>
          <p:cNvPr id="4" name="Text Placeholder 3">
            <a:extLst>
              <a:ext uri="{FF2B5EF4-FFF2-40B4-BE49-F238E27FC236}">
                <a16:creationId xmlns:a16="http://schemas.microsoft.com/office/drawing/2014/main" id="{4ABA655D-93E3-46A0-AD8B-507D7DBB2327}"/>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1126444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694A8-2DD3-4DE5-8D64-EAB7E99AB0C3}"/>
              </a:ext>
            </a:extLst>
          </p:cNvPr>
          <p:cNvSpPr>
            <a:spLocks noGrp="1"/>
          </p:cNvSpPr>
          <p:nvPr>
            <p:ph type="title"/>
          </p:nvPr>
        </p:nvSpPr>
        <p:spPr/>
        <p:txBody>
          <a:bodyPr/>
          <a:lstStyle/>
          <a:p>
            <a:r>
              <a:rPr lang="en-US"/>
              <a:t>Instagram Hashtag Detection | visitargentina - 1 of 3</a:t>
            </a:r>
          </a:p>
        </p:txBody>
      </p:sp>
      <p:graphicFrame>
        <p:nvGraphicFramePr>
          <p:cNvPr id="5" name="Table Placeholder 4">
            <a:extLst>
              <a:ext uri="{FF2B5EF4-FFF2-40B4-BE49-F238E27FC236}">
                <a16:creationId xmlns:a16="http://schemas.microsoft.com/office/drawing/2014/main" id="{90C77304-5F1B-45CC-9A23-8047C84BB761}"/>
              </a:ext>
            </a:extLst>
          </p:cNvPr>
          <p:cNvGraphicFramePr>
            <a:graphicFrameLocks noGrp="1"/>
          </p:cNvGraphicFramePr>
          <p:nvPr>
            <p:ph type="tbl" sz="quarter" idx="13"/>
            <p:extLst>
              <p:ext uri="{D42A27DB-BD31-4B8C-83A1-F6EECF244321}">
                <p14:modId xmlns:p14="http://schemas.microsoft.com/office/powerpoint/2010/main" val="1034939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38001912"/>
                    </a:ext>
                  </a:extLst>
                </a:gridCol>
                <a:gridCol w="1399032">
                  <a:extLst>
                    <a:ext uri="{9D8B030D-6E8A-4147-A177-3AD203B41FA5}">
                      <a16:colId xmlns:a16="http://schemas.microsoft.com/office/drawing/2014/main" val="924710070"/>
                    </a:ext>
                  </a:extLst>
                </a:gridCol>
                <a:gridCol w="1399032">
                  <a:extLst>
                    <a:ext uri="{9D8B030D-6E8A-4147-A177-3AD203B41FA5}">
                      <a16:colId xmlns:a16="http://schemas.microsoft.com/office/drawing/2014/main" val="2338158925"/>
                    </a:ext>
                  </a:extLst>
                </a:gridCol>
                <a:gridCol w="1399032">
                  <a:extLst>
                    <a:ext uri="{9D8B030D-6E8A-4147-A177-3AD203B41FA5}">
                      <a16:colId xmlns:a16="http://schemas.microsoft.com/office/drawing/2014/main" val="4227728171"/>
                    </a:ext>
                  </a:extLst>
                </a:gridCol>
                <a:gridCol w="1399032">
                  <a:extLst>
                    <a:ext uri="{9D8B030D-6E8A-4147-A177-3AD203B41FA5}">
                      <a16:colId xmlns:a16="http://schemas.microsoft.com/office/drawing/2014/main" val="197157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2663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3757.492</a:t>
                      </a:r>
                    </a:p>
                  </a:txBody>
                  <a:tcPr/>
                </a:tc>
                <a:extLst>
                  <a:ext uri="{0D108BD9-81ED-4DB2-BD59-A6C34878D82A}">
                    <a16:rowId xmlns:a16="http://schemas.microsoft.com/office/drawing/2014/main" val="237844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3903.8760330579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49.01652892562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3952.8925619835</a:t>
                      </a:r>
                    </a:p>
                  </a:txBody>
                  <a:tcPr/>
                </a:tc>
                <a:extLst>
                  <a:ext uri="{0D108BD9-81ED-4DB2-BD59-A6C34878D82A}">
                    <a16:rowId xmlns:a16="http://schemas.microsoft.com/office/drawing/2014/main" val="2264914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#DescubreTuNaturaleza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4193.8192771084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51.493975903614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4245.313253012</a:t>
                      </a:r>
                    </a:p>
                  </a:txBody>
                  <a:tcPr/>
                </a:tc>
                <a:extLst>
                  <a:ext uri="{0D108BD9-81ED-4DB2-BD59-A6C34878D82A}">
                    <a16:rowId xmlns:a16="http://schemas.microsoft.com/office/drawing/2014/main" val="252380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#DescubraSuaNatureza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4110.2530120482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50.168674698795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4160.421686747</a:t>
                      </a:r>
                    </a:p>
                  </a:txBody>
                  <a:tcPr/>
                </a:tc>
                <a:extLst>
                  <a:ext uri="{0D108BD9-81ED-4DB2-BD59-A6C34878D82A}">
                    <a16:rowId xmlns:a16="http://schemas.microsoft.com/office/drawing/2014/main" val="342651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#FeelYourNature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51.376811594203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4197.7101449275</a:t>
                      </a:r>
                    </a:p>
                  </a:txBody>
                  <a:tcPr/>
                </a:tc>
                <a:extLst>
                  <a:ext uri="{0D108BD9-81ED-4DB2-BD59-A6C34878D82A}">
                    <a16:rowId xmlns:a16="http://schemas.microsoft.com/office/drawing/2014/main" val="57289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4248.3673469388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50.408163265306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4298.7755102041</a:t>
                      </a:r>
                    </a:p>
                  </a:txBody>
                  <a:tcPr/>
                </a:tc>
                <a:extLst>
                  <a:ext uri="{0D108BD9-81ED-4DB2-BD59-A6C34878D82A}">
                    <a16:rowId xmlns:a16="http://schemas.microsoft.com/office/drawing/2014/main" val="1908961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#Patagonia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5167.675</a:t>
                      </a:r>
                    </a:p>
                  </a:txBody>
                  <a:tcPr/>
                </a:tc>
                <a:extLst>
                  <a:ext uri="{0D108BD9-81ED-4DB2-BD59-A6C34878D82A}">
                    <a16:rowId xmlns:a16="http://schemas.microsoft.com/office/drawing/2014/main" val="3266561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#QuedateEnCasa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2995.9459459459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68.783783783784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3064.7297297297</a:t>
                      </a:r>
                    </a:p>
                  </a:txBody>
                  <a:tcPr/>
                </a:tc>
                <a:extLst>
                  <a:ext uri="{0D108BD9-81ED-4DB2-BD59-A6C34878D82A}">
                    <a16:rowId xmlns:a16="http://schemas.microsoft.com/office/drawing/2014/main" val="330761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#Passionpassport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3930.1142857143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3978.7428571429</a:t>
                      </a:r>
                    </a:p>
                  </a:txBody>
                  <a:tcPr/>
                </a:tc>
                <a:extLst>
                  <a:ext uri="{0D108BD9-81ED-4DB2-BD59-A6C34878D82A}">
                    <a16:rowId xmlns:a16="http://schemas.microsoft.com/office/drawing/2014/main" val="201760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#BuenosAires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3691.3428571429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3743.8571428571</a:t>
                      </a:r>
                    </a:p>
                  </a:txBody>
                  <a:tcPr/>
                </a:tc>
                <a:extLst>
                  <a:ext uri="{0D108BD9-81ED-4DB2-BD59-A6C34878D82A}">
                    <a16:rowId xmlns:a16="http://schemas.microsoft.com/office/drawing/2014/main" val="2572149399"/>
                  </a:ext>
                </a:extLst>
              </a:tr>
            </a:tbl>
          </a:graphicData>
        </a:graphic>
      </p:graphicFrame>
      <p:sp>
        <p:nvSpPr>
          <p:cNvPr id="4" name="Text Placeholder 3">
            <a:extLst>
              <a:ext uri="{FF2B5EF4-FFF2-40B4-BE49-F238E27FC236}">
                <a16:creationId xmlns:a16="http://schemas.microsoft.com/office/drawing/2014/main" id="{D11A28AF-802A-46B5-8E78-DCB38670F088}"/>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11351093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3FB9C-EC34-44BB-924B-A9590992EF01}"/>
              </a:ext>
            </a:extLst>
          </p:cNvPr>
          <p:cNvSpPr>
            <a:spLocks noGrp="1"/>
          </p:cNvSpPr>
          <p:nvPr>
            <p:ph type="title"/>
          </p:nvPr>
        </p:nvSpPr>
        <p:spPr/>
        <p:txBody>
          <a:bodyPr/>
          <a:lstStyle/>
          <a:p>
            <a:r>
              <a:rPr lang="en-US"/>
              <a:t>Instagram Hashtag Detection | visitargentina - 2 of 3</a:t>
            </a:r>
          </a:p>
        </p:txBody>
      </p:sp>
      <p:graphicFrame>
        <p:nvGraphicFramePr>
          <p:cNvPr id="5" name="Table Placeholder 4">
            <a:extLst>
              <a:ext uri="{FF2B5EF4-FFF2-40B4-BE49-F238E27FC236}">
                <a16:creationId xmlns:a16="http://schemas.microsoft.com/office/drawing/2014/main" id="{06362BDA-518C-4823-B29B-2BC1CBB028E7}"/>
              </a:ext>
            </a:extLst>
          </p:cNvPr>
          <p:cNvGraphicFramePr>
            <a:graphicFrameLocks noGrp="1"/>
          </p:cNvGraphicFramePr>
          <p:nvPr>
            <p:ph type="tbl" sz="quarter" idx="13"/>
            <p:extLst>
              <p:ext uri="{D42A27DB-BD31-4B8C-83A1-F6EECF244321}">
                <p14:modId xmlns:p14="http://schemas.microsoft.com/office/powerpoint/2010/main" val="468559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18701038"/>
                    </a:ext>
                  </a:extLst>
                </a:gridCol>
                <a:gridCol w="1399032">
                  <a:extLst>
                    <a:ext uri="{9D8B030D-6E8A-4147-A177-3AD203B41FA5}">
                      <a16:colId xmlns:a16="http://schemas.microsoft.com/office/drawing/2014/main" val="1955643298"/>
                    </a:ext>
                  </a:extLst>
                </a:gridCol>
                <a:gridCol w="1399032">
                  <a:extLst>
                    <a:ext uri="{9D8B030D-6E8A-4147-A177-3AD203B41FA5}">
                      <a16:colId xmlns:a16="http://schemas.microsoft.com/office/drawing/2014/main" val="1875005420"/>
                    </a:ext>
                  </a:extLst>
                </a:gridCol>
                <a:gridCol w="1399032">
                  <a:extLst>
                    <a:ext uri="{9D8B030D-6E8A-4147-A177-3AD203B41FA5}">
                      <a16:colId xmlns:a16="http://schemas.microsoft.com/office/drawing/2014/main" val="4236979950"/>
                    </a:ext>
                  </a:extLst>
                </a:gridCol>
                <a:gridCol w="1399032">
                  <a:extLst>
                    <a:ext uri="{9D8B030D-6E8A-4147-A177-3AD203B41FA5}">
                      <a16:colId xmlns:a16="http://schemas.microsoft.com/office/drawing/2014/main" val="4120420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5164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#Jujuy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3936.6470588235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3984.2647058824</a:t>
                      </a:r>
                    </a:p>
                  </a:txBody>
                  <a:tcPr/>
                </a:tc>
                <a:extLst>
                  <a:ext uri="{0D108BD9-81ED-4DB2-BD59-A6C34878D82A}">
                    <a16:rowId xmlns:a16="http://schemas.microsoft.com/office/drawing/2014/main" val="163963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4108.4516129032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4154.7096774194</a:t>
                      </a:r>
                    </a:p>
                  </a:txBody>
                  <a:tcPr/>
                </a:tc>
                <a:extLst>
                  <a:ext uri="{0D108BD9-81ED-4DB2-BD59-A6C34878D82A}">
                    <a16:rowId xmlns:a16="http://schemas.microsoft.com/office/drawing/2014/main" val="140075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3574.1071428571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43.535714285714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3617.6428571429</a:t>
                      </a:r>
                    </a:p>
                  </a:txBody>
                  <a:tcPr/>
                </a:tc>
                <a:extLst>
                  <a:ext uri="{0D108BD9-81ED-4DB2-BD59-A6C34878D82A}">
                    <a16:rowId xmlns:a16="http://schemas.microsoft.com/office/drawing/2014/main" val="347038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2941.0833333333</a:t>
                      </a:r>
                    </a:p>
                  </a:txBody>
                  <a:tcPr/>
                </a:tc>
                <a:extLst>
                  <a:ext uri="{0D108BD9-81ED-4DB2-BD59-A6C34878D82A}">
                    <a16:rowId xmlns:a16="http://schemas.microsoft.com/office/drawing/2014/main" val="4029121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#Beautifuldestination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4344.3913043478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4395.4347826087</a:t>
                      </a:r>
                    </a:p>
                  </a:txBody>
                  <a:tcPr/>
                </a:tc>
                <a:extLst>
                  <a:ext uri="{0D108BD9-81ED-4DB2-BD59-A6C34878D82A}">
                    <a16:rowId xmlns:a16="http://schemas.microsoft.com/office/drawing/2014/main" val="410022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2407.5909090909</a:t>
                      </a:r>
                    </a:p>
                  </a:txBody>
                  <a:tcPr/>
                </a:tc>
                <a:extLst>
                  <a:ext uri="{0D108BD9-81ED-4DB2-BD59-A6C34878D82A}">
                    <a16:rowId xmlns:a16="http://schemas.microsoft.com/office/drawing/2014/main" val="66436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#ViajaDesdeTuCasa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3153.9047619048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76.47619047619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3230.380952381</a:t>
                      </a:r>
                    </a:p>
                  </a:txBody>
                  <a:tcPr/>
                </a:tc>
                <a:extLst>
                  <a:ext uri="{0D108BD9-81ED-4DB2-BD59-A6C34878D82A}">
                    <a16:rowId xmlns:a16="http://schemas.microsoft.com/office/drawing/2014/main" val="8988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3496.5789473684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37.736842105263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3534.3157894737</a:t>
                      </a:r>
                    </a:p>
                  </a:txBody>
                  <a:tcPr/>
                </a:tc>
                <a:extLst>
                  <a:ext uri="{0D108BD9-81ED-4DB2-BD59-A6C34878D82A}">
                    <a16:rowId xmlns:a16="http://schemas.microsoft.com/office/drawing/2014/main" val="119378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#TravelFromHome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3297.8823529412</a:t>
                      </a:r>
                    </a:p>
                  </a:txBody>
                  <a:tcPr/>
                </a:tc>
                <a:extLst>
                  <a:ext uri="{0D108BD9-81ED-4DB2-BD59-A6C34878D82A}">
                    <a16:rowId xmlns:a16="http://schemas.microsoft.com/office/drawing/2014/main" val="1285010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#Beautifuldestinations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3997.8571428571</a:t>
                      </a:r>
                    </a:p>
                  </a:txBody>
                  <a:tcPr/>
                </a:tc>
                <a:extLst>
                  <a:ext uri="{0D108BD9-81ED-4DB2-BD59-A6C34878D82A}">
                    <a16:rowId xmlns:a16="http://schemas.microsoft.com/office/drawing/2014/main" val="1471898704"/>
                  </a:ext>
                </a:extLst>
              </a:tr>
            </a:tbl>
          </a:graphicData>
        </a:graphic>
      </p:graphicFrame>
      <p:sp>
        <p:nvSpPr>
          <p:cNvPr id="4" name="Text Placeholder 3">
            <a:extLst>
              <a:ext uri="{FF2B5EF4-FFF2-40B4-BE49-F238E27FC236}">
                <a16:creationId xmlns:a16="http://schemas.microsoft.com/office/drawing/2014/main" id="{234B2472-5220-4E68-B229-851E02D01C49}"/>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17028596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A3F92-5F8C-4CCA-9DF2-5AF2A240BA9D}"/>
              </a:ext>
            </a:extLst>
          </p:cNvPr>
          <p:cNvSpPr>
            <a:spLocks noGrp="1"/>
          </p:cNvSpPr>
          <p:nvPr>
            <p:ph type="title"/>
          </p:nvPr>
        </p:nvSpPr>
        <p:spPr/>
        <p:txBody>
          <a:bodyPr/>
          <a:lstStyle/>
          <a:p>
            <a:r>
              <a:rPr lang="en-US"/>
              <a:t>Instagram Hashtag Detection | visitargentina - 3 of 3</a:t>
            </a:r>
          </a:p>
        </p:txBody>
      </p:sp>
      <p:graphicFrame>
        <p:nvGraphicFramePr>
          <p:cNvPr id="5" name="Table Placeholder 4">
            <a:extLst>
              <a:ext uri="{FF2B5EF4-FFF2-40B4-BE49-F238E27FC236}">
                <a16:creationId xmlns:a16="http://schemas.microsoft.com/office/drawing/2014/main" id="{B530BBC8-7822-4528-A705-461A37E208B3}"/>
              </a:ext>
            </a:extLst>
          </p:cNvPr>
          <p:cNvGraphicFramePr>
            <a:graphicFrameLocks noGrp="1"/>
          </p:cNvGraphicFramePr>
          <p:nvPr>
            <p:ph type="tbl" sz="quarter" idx="13"/>
            <p:extLst>
              <p:ext uri="{D42A27DB-BD31-4B8C-83A1-F6EECF244321}">
                <p14:modId xmlns:p14="http://schemas.microsoft.com/office/powerpoint/2010/main" val="3862167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51601121"/>
                    </a:ext>
                  </a:extLst>
                </a:gridCol>
                <a:gridCol w="1399032">
                  <a:extLst>
                    <a:ext uri="{9D8B030D-6E8A-4147-A177-3AD203B41FA5}">
                      <a16:colId xmlns:a16="http://schemas.microsoft.com/office/drawing/2014/main" val="3586036517"/>
                    </a:ext>
                  </a:extLst>
                </a:gridCol>
                <a:gridCol w="1399032">
                  <a:extLst>
                    <a:ext uri="{9D8B030D-6E8A-4147-A177-3AD203B41FA5}">
                      <a16:colId xmlns:a16="http://schemas.microsoft.com/office/drawing/2014/main" val="879943127"/>
                    </a:ext>
                  </a:extLst>
                </a:gridCol>
                <a:gridCol w="1399032">
                  <a:extLst>
                    <a:ext uri="{9D8B030D-6E8A-4147-A177-3AD203B41FA5}">
                      <a16:colId xmlns:a16="http://schemas.microsoft.com/office/drawing/2014/main" val="3374163090"/>
                    </a:ext>
                  </a:extLst>
                </a:gridCol>
                <a:gridCol w="1399032">
                  <a:extLst>
                    <a:ext uri="{9D8B030D-6E8A-4147-A177-3AD203B41FA5}">
                      <a16:colId xmlns:a16="http://schemas.microsoft.com/office/drawing/2014/main" val="3633925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204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4512.1538461538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4557.8461538462</a:t>
                      </a:r>
                    </a:p>
                  </a:txBody>
                  <a:tcPr/>
                </a:tc>
                <a:extLst>
                  <a:ext uri="{0D108BD9-81ED-4DB2-BD59-A6C34878D82A}">
                    <a16:rowId xmlns:a16="http://schemas.microsoft.com/office/drawing/2014/main" val="271900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#Mendoza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4060.5384615385</a:t>
                      </a:r>
                    </a:p>
                  </a:txBody>
                  <a:tcPr/>
                </a:tc>
                <a:extLst>
                  <a:ext uri="{0D108BD9-81ED-4DB2-BD59-A6C34878D82A}">
                    <a16:rowId xmlns:a16="http://schemas.microsoft.com/office/drawing/2014/main" val="2818631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#Ushuaia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3630.75</a:t>
                      </a:r>
                    </a:p>
                  </a:txBody>
                  <a:tcPr/>
                </a:tc>
                <a:extLst>
                  <a:ext uri="{0D108BD9-81ED-4DB2-BD59-A6C34878D82A}">
                    <a16:rowId xmlns:a16="http://schemas.microsoft.com/office/drawing/2014/main" val="34393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#ElChalten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6244.6666666667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6344.1666666667</a:t>
                      </a:r>
                    </a:p>
                  </a:txBody>
                  <a:tcPr/>
                </a:tc>
                <a:extLst>
                  <a:ext uri="{0D108BD9-81ED-4DB2-BD59-A6C34878D82A}">
                    <a16:rowId xmlns:a16="http://schemas.microsoft.com/office/drawing/2014/main" val="6467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#Iguazu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5298.7272727273</a:t>
                      </a:r>
                    </a:p>
                  </a:txBody>
                  <a:tcPr/>
                </a:tc>
                <a:extLst>
                  <a:ext uri="{0D108BD9-81ED-4DB2-BD59-A6C34878D82A}">
                    <a16:rowId xmlns:a16="http://schemas.microsoft.com/office/drawing/2014/main" val="167789674"/>
                  </a:ext>
                </a:extLst>
              </a:tr>
            </a:tbl>
          </a:graphicData>
        </a:graphic>
      </p:graphicFrame>
      <p:sp>
        <p:nvSpPr>
          <p:cNvPr id="4" name="Text Placeholder 3">
            <a:extLst>
              <a:ext uri="{FF2B5EF4-FFF2-40B4-BE49-F238E27FC236}">
                <a16:creationId xmlns:a16="http://schemas.microsoft.com/office/drawing/2014/main" id="{E3189140-1231-4FBF-9AA6-DBD3FF3B4BB3}"/>
              </a:ext>
            </a:extLst>
          </p:cNvPr>
          <p:cNvSpPr>
            <a:spLocks noGrp="1"/>
          </p:cNvSpPr>
          <p:nvPr>
            <p:ph type="body" sz="quarter" idx="14"/>
          </p:nvPr>
        </p:nvSpPr>
        <p:spPr/>
        <p:txBody>
          <a:bodyPr/>
          <a:lstStyle/>
          <a:p>
            <a:r>
              <a:rPr lang="en-US"/>
              <a:t>22/05/2019 - 21/05/2020</a:t>
            </a:r>
          </a:p>
        </p:txBody>
      </p:sp>
    </p:spTree>
    <p:extLst>
      <p:ext uri="{BB962C8B-B14F-4D97-AF65-F5344CB8AC3E}">
        <p14:creationId xmlns:p14="http://schemas.microsoft.com/office/powerpoint/2010/main" val="23422362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5E077-1DBE-4435-A658-E2158F93C657}"/>
              </a:ext>
            </a:extLst>
          </p:cNvPr>
          <p:cNvSpPr>
            <a:spLocks noGrp="1"/>
          </p:cNvSpPr>
          <p:nvPr>
            <p:ph type="title"/>
          </p:nvPr>
        </p:nvSpPr>
        <p:spPr/>
        <p:txBody>
          <a:bodyPr/>
          <a:lstStyle/>
          <a:p>
            <a:r>
              <a:rPr lang="en-US"/>
              <a:t>Instagram Interactions by Post Type | visitargentina</a:t>
            </a:r>
          </a:p>
        </p:txBody>
      </p:sp>
      <p:graphicFrame>
        <p:nvGraphicFramePr>
          <p:cNvPr id="6" name="Chart Placeholder 5">
            <a:extLst>
              <a:ext uri="{FF2B5EF4-FFF2-40B4-BE49-F238E27FC236}">
                <a16:creationId xmlns:a16="http://schemas.microsoft.com/office/drawing/2014/main" id="{FBCEF755-28DD-4000-AB40-995CE7D9479A}"/>
              </a:ext>
            </a:extLst>
          </p:cNvPr>
          <p:cNvGraphicFramePr>
            <a:graphicFrameLocks noGrp="1"/>
          </p:cNvGraphicFramePr>
          <p:nvPr>
            <p:ph type="chart" sz="quarter" idx="13"/>
            <p:extLst>
              <p:ext uri="{D42A27DB-BD31-4B8C-83A1-F6EECF244321}">
                <p14:modId xmlns:p14="http://schemas.microsoft.com/office/powerpoint/2010/main" val="1068869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6785C5-E89A-44CE-AE79-64B7707E9459}"/>
              </a:ext>
            </a:extLst>
          </p:cNvPr>
          <p:cNvSpPr>
            <a:spLocks noGrp="1"/>
          </p:cNvSpPr>
          <p:nvPr>
            <p:ph type="body" sz="quarter" idx="14"/>
          </p:nvPr>
        </p:nvSpPr>
        <p:spPr/>
        <p:txBody>
          <a:bodyPr/>
          <a:lstStyle/>
          <a:p>
            <a:r>
              <a:rPr lang="en-US"/>
              <a:t>22/05/2019 - 21/05/2020</a:t>
            </a:r>
          </a:p>
        </p:txBody>
      </p:sp>
      <p:sp>
        <p:nvSpPr>
          <p:cNvPr id="5" name="Footer Placeholder 4">
            <a:extLst>
              <a:ext uri="{FF2B5EF4-FFF2-40B4-BE49-F238E27FC236}">
                <a16:creationId xmlns:a16="http://schemas.microsoft.com/office/drawing/2014/main" id="{5AAE5BAD-8A99-4DBB-AA06-B33E6E2D05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53019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1747</Words>
  <Application>Microsoft Office PowerPoint</Application>
  <PresentationFormat>On-screen Show (4:3)</PresentationFormat>
  <Paragraphs>603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Reporte Instagram</vt:lpstr>
      <vt:lpstr>Instagram Key Metrics Table | visitargentina</vt:lpstr>
      <vt:lpstr>Instagram Key Metrics Radar | visitargentina</vt:lpstr>
      <vt:lpstr>Instagram Followers Total | visitargentina</vt:lpstr>
      <vt:lpstr>Instagram Followers Change Per Weekday | visitargentina</vt:lpstr>
      <vt:lpstr>Instagram Posts By Hour | visitargentina</vt:lpstr>
      <vt:lpstr>Instagram Interaction Rate By Hour | visitargentina</vt:lpstr>
      <vt:lpstr>Instagram Posts By Weekday | visitargentina</vt:lpstr>
      <vt:lpstr>Instagram Interaction Rate By Post Type | visitargentina</vt:lpstr>
      <vt:lpstr>Instagram Post Type Distribution Per Profile | visitargentina</vt:lpstr>
      <vt:lpstr>Instagram Interaction Rate By Weekday | visitargentina</vt:lpstr>
      <vt:lpstr>Instagram Interactions Distribution | visitargentina</vt:lpstr>
      <vt:lpstr>Instagram Posts Table | visitargentina - 1 of 25</vt:lpstr>
      <vt:lpstr>Instagram Posts Table | visitargentina - 2 of 25</vt:lpstr>
      <vt:lpstr>Instagram Posts Table | visitargentina - 3 of 25</vt:lpstr>
      <vt:lpstr>Instagram Posts Table | visitargentina - 4 of 25</vt:lpstr>
      <vt:lpstr>Instagram Posts Table | visitargentina - 5 of 25</vt:lpstr>
      <vt:lpstr>Instagram Posts Table | visitargentina - 6 of 25</vt:lpstr>
      <vt:lpstr>Instagram Posts Table | visitargentina - 7 of 25</vt:lpstr>
      <vt:lpstr>Instagram Posts Table | visitargentina - 8 of 25</vt:lpstr>
      <vt:lpstr>Instagram Posts Table | visitargentina - 9 of 25</vt:lpstr>
      <vt:lpstr>Instagram Posts Table | visitargentina - 10 of 25</vt:lpstr>
      <vt:lpstr>Instagram Posts Table | visitargentina - 11 of 25</vt:lpstr>
      <vt:lpstr>Instagram Posts Table | visitargentina - 12 of 25</vt:lpstr>
      <vt:lpstr>Instagram Posts Table | visitargentina - 13 of 25</vt:lpstr>
      <vt:lpstr>Instagram Posts Table | visitargentina - 14 of 25</vt:lpstr>
      <vt:lpstr>Instagram Posts Table | visitargentina - 15 of 25</vt:lpstr>
      <vt:lpstr>Instagram Posts Table | visitargentina - 16 of 25</vt:lpstr>
      <vt:lpstr>Instagram Posts Table | visitargentina - 17 of 25</vt:lpstr>
      <vt:lpstr>Instagram Posts Table | visitargentina - 18 of 25</vt:lpstr>
      <vt:lpstr>Instagram Posts Table | visitargentina - 19 of 25</vt:lpstr>
      <vt:lpstr>Instagram Posts Table | visitargentina - 20 of 25</vt:lpstr>
      <vt:lpstr>Instagram Posts Table | visitargentina - 21 of 25</vt:lpstr>
      <vt:lpstr>Instagram Posts Table | visitargentina - 22 of 25</vt:lpstr>
      <vt:lpstr>Instagram Posts Table | visitargentina - 23 of 25</vt:lpstr>
      <vt:lpstr>Instagram Posts Table | visitargentina - 24 of 25</vt:lpstr>
      <vt:lpstr>Instagram Posts Table | visitargentina - 25 of 25</vt:lpstr>
      <vt:lpstr>Instagram Hashtag Detection | visitargentina - 1 of 3</vt:lpstr>
      <vt:lpstr>Instagram Hashtag Detection | visitargentina - 2 of 3</vt:lpstr>
      <vt:lpstr>Instagram Hashtag Detection | visitargentina - 3 of 3</vt:lpstr>
      <vt:lpstr>Instagram Interactions by Post Type | visitargentina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2020-05-21T17:06:17Z</dcterms:created>
  <dcterms:modified xsi:type="dcterms:W3CDTF">2020-05-21T17:07:30Z</dcterms:modified>
</cp:coreProperties>
</file>