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7</c:v>
                </c:pt>
                <c:pt idx="3">
                  <c:v>91</c:v>
                </c:pt>
                <c:pt idx="4">
                  <c:v>24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55-453C-944F-E0A880BF3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391520"/>
        <c:axId val="301388568"/>
      </c:barChart>
      <c:catAx>
        <c:axId val="30139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88568"/>
        <c:crosses val="autoZero"/>
        <c:auto val="1"/>
        <c:lblAlgn val="ctr"/>
        <c:lblOffset val="100"/>
        <c:noMultiLvlLbl val="0"/>
      </c:catAx>
      <c:valAx>
        <c:axId val="30138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91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6</c:v>
                </c:pt>
                <c:pt idx="10">
                  <c:v>29</c:v>
                </c:pt>
                <c:pt idx="11">
                  <c:v>15</c:v>
                </c:pt>
                <c:pt idx="12">
                  <c:v>7</c:v>
                </c:pt>
                <c:pt idx="13">
                  <c:v>6</c:v>
                </c:pt>
                <c:pt idx="14">
                  <c:v>5</c:v>
                </c:pt>
                <c:pt idx="15">
                  <c:v>4</c:v>
                </c:pt>
                <c:pt idx="16">
                  <c:v>7</c:v>
                </c:pt>
                <c:pt idx="17">
                  <c:v>12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F1-4EBC-BCC5-3C7734F704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20808"/>
        <c:axId val="253190680"/>
      </c:lineChart>
      <c:catAx>
        <c:axId val="30292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90680"/>
        <c:crosses val="autoZero"/>
        <c:auto val="1"/>
        <c:lblAlgn val="ctr"/>
        <c:lblOffset val="100"/>
        <c:noMultiLvlLbl val="0"/>
      </c:catAx>
      <c:valAx>
        <c:axId val="25319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2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8/11/2019</c:v>
                </c:pt>
                <c:pt idx="1">
                  <c:v>9/11/2019</c:v>
                </c:pt>
                <c:pt idx="2">
                  <c:v>10/11/2019</c:v>
                </c:pt>
                <c:pt idx="3">
                  <c:v>11/11/2019</c:v>
                </c:pt>
                <c:pt idx="4">
                  <c:v>12/11/2019</c:v>
                </c:pt>
                <c:pt idx="5">
                  <c:v>13/11/2019</c:v>
                </c:pt>
                <c:pt idx="6">
                  <c:v>14/11/2019</c:v>
                </c:pt>
                <c:pt idx="7">
                  <c:v>15/11/2019</c:v>
                </c:pt>
                <c:pt idx="8">
                  <c:v>16/11/2019</c:v>
                </c:pt>
                <c:pt idx="9">
                  <c:v>17/11/2019</c:v>
                </c:pt>
                <c:pt idx="10">
                  <c:v>18/11/2019</c:v>
                </c:pt>
                <c:pt idx="11">
                  <c:v>19/11/2019</c:v>
                </c:pt>
                <c:pt idx="12">
                  <c:v>20/11/2019</c:v>
                </c:pt>
                <c:pt idx="13">
                  <c:v>21/11/2019</c:v>
                </c:pt>
                <c:pt idx="14">
                  <c:v>22/11/2019</c:v>
                </c:pt>
                <c:pt idx="15">
                  <c:v>23/11/2019</c:v>
                </c:pt>
                <c:pt idx="16">
                  <c:v>24/11/2019</c:v>
                </c:pt>
                <c:pt idx="17">
                  <c:v>25/11/2019</c:v>
                </c:pt>
                <c:pt idx="18">
                  <c:v>26/11/2019</c:v>
                </c:pt>
                <c:pt idx="19">
                  <c:v>27/11/2019</c:v>
                </c:pt>
                <c:pt idx="20">
                  <c:v>28/11/2019</c:v>
                </c:pt>
                <c:pt idx="21">
                  <c:v>29/11/2019</c:v>
                </c:pt>
                <c:pt idx="22">
                  <c:v>30/11/2019</c:v>
                </c:pt>
                <c:pt idx="23">
                  <c:v>1/12/2019</c:v>
                </c:pt>
                <c:pt idx="24">
                  <c:v>2/12/2019</c:v>
                </c:pt>
                <c:pt idx="25">
                  <c:v>3/12/2019</c:v>
                </c:pt>
                <c:pt idx="26">
                  <c:v>4/12/2019</c:v>
                </c:pt>
                <c:pt idx="27">
                  <c:v>5/12/2019</c:v>
                </c:pt>
                <c:pt idx="28">
                  <c:v>6/12/2019</c:v>
                </c:pt>
                <c:pt idx="29">
                  <c:v>7/12/2019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0</c:v>
                </c:pt>
                <c:pt idx="5">
                  <c:v>7</c:v>
                </c:pt>
                <c:pt idx="6">
                  <c:v>4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15</c:v>
                </c:pt>
                <c:pt idx="13">
                  <c:v>13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18</c:v>
                </c:pt>
                <c:pt idx="18">
                  <c:v>1</c:v>
                </c:pt>
                <c:pt idx="19">
                  <c:v>17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5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18-40BE-BFAF-DBF660FD08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576800"/>
        <c:axId val="306582048"/>
      </c:lineChart>
      <c:catAx>
        <c:axId val="30657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2048"/>
        <c:crosses val="autoZero"/>
        <c:auto val="1"/>
        <c:lblAlgn val="ctr"/>
        <c:lblOffset val="100"/>
        <c:noMultiLvlLbl val="0"/>
      </c:catAx>
      <c:valAx>
        <c:axId val="30658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6</c:v>
                </c:pt>
                <c:pt idx="2">
                  <c:v>40</c:v>
                </c:pt>
                <c:pt idx="3">
                  <c:v>21</c:v>
                </c:pt>
                <c:pt idx="4">
                  <c:v>5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5-49CF-8375-26904930A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579096"/>
        <c:axId val="306580080"/>
      </c:barChart>
      <c:catAx>
        <c:axId val="30657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0080"/>
        <c:crosses val="autoZero"/>
        <c:auto val="1"/>
        <c:lblAlgn val="ctr"/>
        <c:lblOffset val="100"/>
        <c:noMultiLvlLbl val="0"/>
      </c:catAx>
      <c:valAx>
        <c:axId val="30658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7-487B-879A-ADE5C22ADA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B7-487B-879A-ADE5C22ADA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B7-487B-879A-ADE5C22AD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655448"/>
        <c:axId val="306650200"/>
      </c:barChart>
      <c:catAx>
        <c:axId val="306655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0200"/>
        <c:crosses val="autoZero"/>
        <c:auto val="1"/>
        <c:lblAlgn val="ctr"/>
        <c:lblOffset val="100"/>
        <c:noMultiLvlLbl val="0"/>
      </c:catAx>
      <c:valAx>
        <c:axId val="30665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5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A-4FC8-8813-DA0C5E0B39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651184"/>
        <c:axId val="306652496"/>
      </c:barChart>
      <c:catAx>
        <c:axId val="30665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2496"/>
        <c:crosses val="autoZero"/>
        <c:auto val="1"/>
        <c:lblAlgn val="ctr"/>
        <c:lblOffset val="100"/>
        <c:noMultiLvlLbl val="0"/>
      </c:catAx>
      <c:valAx>
        <c:axId val="30665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5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97-4C1A-855B-8CE2DAB830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97-4C1A-855B-8CE2DAB830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97-4C1A-855B-8CE2DAB83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025224"/>
        <c:axId val="378018664"/>
      </c:barChart>
      <c:catAx>
        <c:axId val="37802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8664"/>
        <c:crosses val="autoZero"/>
        <c:auto val="1"/>
        <c:lblAlgn val="ctr"/>
        <c:lblOffset val="100"/>
        <c:noMultiLvlLbl val="0"/>
      </c:catAx>
      <c:valAx>
        <c:axId val="37801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8/11/2019</c:v>
                </c:pt>
                <c:pt idx="1">
                  <c:v>9/11/2019</c:v>
                </c:pt>
                <c:pt idx="2">
                  <c:v>10/11/2019</c:v>
                </c:pt>
                <c:pt idx="3">
                  <c:v>11/11/2019</c:v>
                </c:pt>
                <c:pt idx="4">
                  <c:v>12/11/2019</c:v>
                </c:pt>
                <c:pt idx="5">
                  <c:v>13/11/2019</c:v>
                </c:pt>
                <c:pt idx="6">
                  <c:v>14/11/2019</c:v>
                </c:pt>
                <c:pt idx="7">
                  <c:v>15/11/2019</c:v>
                </c:pt>
                <c:pt idx="8">
                  <c:v>16/11/2019</c:v>
                </c:pt>
                <c:pt idx="9">
                  <c:v>17/11/2019</c:v>
                </c:pt>
                <c:pt idx="10">
                  <c:v>18/11/2019</c:v>
                </c:pt>
                <c:pt idx="11">
                  <c:v>19/11/2019</c:v>
                </c:pt>
                <c:pt idx="12">
                  <c:v>20/11/2019</c:v>
                </c:pt>
                <c:pt idx="13">
                  <c:v>21/11/2019</c:v>
                </c:pt>
                <c:pt idx="14">
                  <c:v>22/11/2019</c:v>
                </c:pt>
                <c:pt idx="15">
                  <c:v>23/11/2019</c:v>
                </c:pt>
                <c:pt idx="16">
                  <c:v>24/11/2019</c:v>
                </c:pt>
                <c:pt idx="17">
                  <c:v>25/11/2019</c:v>
                </c:pt>
                <c:pt idx="18">
                  <c:v>26/11/2019</c:v>
                </c:pt>
                <c:pt idx="19">
                  <c:v>27/11/2019</c:v>
                </c:pt>
                <c:pt idx="20">
                  <c:v>28/11/2019</c:v>
                </c:pt>
                <c:pt idx="21">
                  <c:v>29/11/2019</c:v>
                </c:pt>
                <c:pt idx="22">
                  <c:v>30/11/2019</c:v>
                </c:pt>
                <c:pt idx="23">
                  <c:v>1/12/2019</c:v>
                </c:pt>
                <c:pt idx="24">
                  <c:v>2/12/2019</c:v>
                </c:pt>
                <c:pt idx="25">
                  <c:v>3/12/2019</c:v>
                </c:pt>
                <c:pt idx="26">
                  <c:v>4/12/2019</c:v>
                </c:pt>
                <c:pt idx="27">
                  <c:v>5/12/2019</c:v>
                </c:pt>
                <c:pt idx="28">
                  <c:v>6/12/2019</c:v>
                </c:pt>
                <c:pt idx="29">
                  <c:v>7/12/2019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91-4E87-9D06-57CDC366E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73184"/>
        <c:axId val="391975808"/>
      </c:lineChart>
      <c:catAx>
        <c:axId val="39197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5808"/>
        <c:crosses val="autoZero"/>
        <c:auto val="1"/>
        <c:lblAlgn val="ctr"/>
        <c:lblOffset val="100"/>
        <c:noMultiLvlLbl val="0"/>
      </c:catAx>
      <c:valAx>
        <c:axId val="39197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8/11/2019</c:v>
                </c:pt>
                <c:pt idx="1">
                  <c:v>9/11/2019</c:v>
                </c:pt>
                <c:pt idx="2">
                  <c:v>10/11/2019</c:v>
                </c:pt>
                <c:pt idx="3">
                  <c:v>11/11/2019</c:v>
                </c:pt>
                <c:pt idx="4">
                  <c:v>12/11/2019</c:v>
                </c:pt>
                <c:pt idx="5">
                  <c:v>13/11/2019</c:v>
                </c:pt>
                <c:pt idx="6">
                  <c:v>14/11/2019</c:v>
                </c:pt>
                <c:pt idx="7">
                  <c:v>15/11/2019</c:v>
                </c:pt>
                <c:pt idx="8">
                  <c:v>16/11/2019</c:v>
                </c:pt>
                <c:pt idx="9">
                  <c:v>17/11/2019</c:v>
                </c:pt>
                <c:pt idx="10">
                  <c:v>18/11/2019</c:v>
                </c:pt>
                <c:pt idx="11">
                  <c:v>19/11/2019</c:v>
                </c:pt>
                <c:pt idx="12">
                  <c:v>20/11/2019</c:v>
                </c:pt>
                <c:pt idx="13">
                  <c:v>21/11/2019</c:v>
                </c:pt>
                <c:pt idx="14">
                  <c:v>22/11/2019</c:v>
                </c:pt>
                <c:pt idx="15">
                  <c:v>23/11/2019</c:v>
                </c:pt>
                <c:pt idx="16">
                  <c:v>24/11/2019</c:v>
                </c:pt>
                <c:pt idx="17">
                  <c:v>25/11/2019</c:v>
                </c:pt>
                <c:pt idx="18">
                  <c:v>26/11/2019</c:v>
                </c:pt>
                <c:pt idx="19">
                  <c:v>27/11/2019</c:v>
                </c:pt>
                <c:pt idx="20">
                  <c:v>28/11/2019</c:v>
                </c:pt>
                <c:pt idx="21">
                  <c:v>29/11/2019</c:v>
                </c:pt>
                <c:pt idx="22">
                  <c:v>30/11/2019</c:v>
                </c:pt>
                <c:pt idx="23">
                  <c:v>1/12/2019</c:v>
                </c:pt>
                <c:pt idx="24">
                  <c:v>2/12/2019</c:v>
                </c:pt>
                <c:pt idx="25">
                  <c:v>3/12/2019</c:v>
                </c:pt>
                <c:pt idx="26">
                  <c:v>4/12/2019</c:v>
                </c:pt>
                <c:pt idx="27">
                  <c:v>5/12/2019</c:v>
                </c:pt>
                <c:pt idx="28">
                  <c:v>6/12/2019</c:v>
                </c:pt>
                <c:pt idx="29">
                  <c:v>7/12/2019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1.60759493670886</c:v>
                </c:pt>
                <c:pt idx="21">
                  <c:v>1.2807881773398999</c:v>
                </c:pt>
                <c:pt idx="22">
                  <c:v>0.99094690482016201</c:v>
                </c:pt>
                <c:pt idx="23">
                  <c:v>0</c:v>
                </c:pt>
                <c:pt idx="24">
                  <c:v>0</c:v>
                </c:pt>
                <c:pt idx="25">
                  <c:v>1.5939556422130201</c:v>
                </c:pt>
                <c:pt idx="26">
                  <c:v>0.80331061343719601</c:v>
                </c:pt>
                <c:pt idx="27">
                  <c:v>1.6885325558794899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FF-4D2E-AD42-69A252EB4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90240"/>
        <c:axId val="391987288"/>
      </c:lineChart>
      <c:catAx>
        <c:axId val="39199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7288"/>
        <c:crosses val="autoZero"/>
        <c:auto val="1"/>
        <c:lblAlgn val="ctr"/>
        <c:lblOffset val="100"/>
        <c:noMultiLvlLbl val="0"/>
      </c:catAx>
      <c:valAx>
        <c:axId val="39198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9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6-4380-B894-486CE6C4E8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B6-4380-B894-486CE6C4E8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B6-4380-B894-486CE6C4E8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B6-4380-B894-486CE6C4E8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B6-4380-B894-486CE6C4E8C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B6-4380-B894-486CE6C4E8C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B6-4380-B894-486CE6C4E8C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La Noche de las Casas de Provincia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4B6-4380-B894-486CE6C4E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988928"/>
        <c:axId val="391986632"/>
      </c:barChart>
      <c:catAx>
        <c:axId val="39198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6632"/>
        <c:crosses val="autoZero"/>
        <c:auto val="1"/>
        <c:lblAlgn val="ctr"/>
        <c:lblOffset val="100"/>
        <c:noMultiLvlLbl val="0"/>
      </c:catAx>
      <c:valAx>
        <c:axId val="391986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1.3457818151232199</c:v>
                </c:pt>
                <c:pt idx="9">
                  <c:v>0.99251408865337698</c:v>
                </c:pt>
                <c:pt idx="10">
                  <c:v>0.91623378318410797</c:v>
                </c:pt>
                <c:pt idx="11">
                  <c:v>1.03120531583817</c:v>
                </c:pt>
                <c:pt idx="12">
                  <c:v>0.99852204318517701</c:v>
                </c:pt>
                <c:pt idx="13">
                  <c:v>0.92522499789721602</c:v>
                </c:pt>
                <c:pt idx="14">
                  <c:v>1.42821095129952</c:v>
                </c:pt>
                <c:pt idx="15">
                  <c:v>2.0060560181680498</c:v>
                </c:pt>
                <c:pt idx="16">
                  <c:v>0.77502613460221303</c:v>
                </c:pt>
                <c:pt idx="17">
                  <c:v>0.80957187316006396</c:v>
                </c:pt>
                <c:pt idx="18">
                  <c:v>0</c:v>
                </c:pt>
                <c:pt idx="19">
                  <c:v>0.82008579359071399</c:v>
                </c:pt>
                <c:pt idx="20">
                  <c:v>0.82008579359071399</c:v>
                </c:pt>
                <c:pt idx="21">
                  <c:v>1.3121372697451399</c:v>
                </c:pt>
                <c:pt idx="22">
                  <c:v>0.73176886197325297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3C-48E1-987A-017C0EC0C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94832"/>
        <c:axId val="391994176"/>
      </c:lineChart>
      <c:catAx>
        <c:axId val="391994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94176"/>
        <c:crosses val="autoZero"/>
        <c:auto val="1"/>
        <c:lblAlgn val="ctr"/>
        <c:lblOffset val="100"/>
        <c:noMultiLvlLbl val="0"/>
      </c:catAx>
      <c:valAx>
        <c:axId val="3919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9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1.1898355632228801</c:v>
                </c:pt>
                <c:pt idx="1">
                  <c:v>1.0764261982649601</c:v>
                </c:pt>
                <c:pt idx="2">
                  <c:v>0.65850830596486698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A2-4DFD-9CE3-34AB531687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579752"/>
        <c:axId val="306580736"/>
      </c:barChart>
      <c:catAx>
        <c:axId val="30657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80736"/>
        <c:crosses val="autoZero"/>
        <c:auto val="1"/>
        <c:lblAlgn val="ctr"/>
        <c:lblOffset val="100"/>
        <c:noMultiLvlLbl val="0"/>
      </c:catAx>
      <c:valAx>
        <c:axId val="30658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 Noche de las Casas de Provincia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0.85270541082164297</c:v>
                </c:pt>
                <c:pt idx="1">
                  <c:v>1.7242818971275899</c:v>
                </c:pt>
                <c:pt idx="2">
                  <c:v>0.90806613226452904</c:v>
                </c:pt>
                <c:pt idx="3">
                  <c:v>0.97456818398702205</c:v>
                </c:pt>
                <c:pt idx="4">
                  <c:v>1.4478957915831701</c:v>
                </c:pt>
                <c:pt idx="5">
                  <c:v>1.26085504342017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B-4742-9AB0-AA5A0993D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539408"/>
        <c:axId val="302541376"/>
      </c:barChart>
      <c:catAx>
        <c:axId val="30253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41376"/>
        <c:crosses val="autoZero"/>
        <c:auto val="1"/>
        <c:lblAlgn val="ctr"/>
        <c:lblOffset val="100"/>
        <c:noMultiLvlLbl val="0"/>
      </c:catAx>
      <c:valAx>
        <c:axId val="30254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53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3C5E3-C913-4456-A81A-9AD905C6D7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 sin PESO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18556-F07D-4B48-94B0-D94F18E005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80263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7B7A-9D46-4395-85A6-4348FB7E1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Key Metrics Table | La Noche de las Casas de Provincia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0D441-3E16-4C51-BC7D-86D0A7F1F7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334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81440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9685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55274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018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4651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6825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8436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1598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9931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9416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8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La Noche de las Casas de 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99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86C40-E672-4364-AE1A-D1F8E7503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390957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4F57A-63DB-4793-AE94-FD38E5AFF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C6F422-CFDC-4269-A30F-5D37A48E00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725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120F3-C8B0-4E45-BC55-441865565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E499D-0D9A-4D99-AE58-9137EB2B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287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16A1-47DA-436A-9935-54A7A321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Posts By Hour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455FED-65D3-4341-ACEE-41B6A358DF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7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79AAA0-E5F7-4613-9CB6-C21D263DA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5E90A-21C6-442E-83A0-161D544B9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327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973D-C40F-4AB6-96BC-DB741B561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Posts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BA1077-F498-4C81-B99D-5D7D0ECE40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9404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D8BE0-CBB1-4016-BE15-69B66B05E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F27A6-FAF0-40D2-A0E3-ACD37E51C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158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CF11-58B0-46A0-93AF-0B08E94C9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Own Posts By Weekday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38F386-8A0C-4F7C-B08C-2D54504D1E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2171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DBA11-79F5-458B-BD6F-8543AA2D50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92E47-F21F-4127-9FED-064786DE5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50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F962-E0D1-44F4-9A26-ED91F03FB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728053-AC08-4892-A169-F96F784B3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778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91A83-1846-49A7-A613-853D3A471B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4632C-D6B7-43AF-9642-0795067E9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39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FDD67-6355-4CA0-BFB1-BD31CDA26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3E2322-04C6-4C74-8747-884F16327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9847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19CEC-A860-4DE9-9B41-E1077C3D9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50AAC-C5ED-49D0-8C27-4E6C77649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35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4551F-A937-451C-8826-697FF2B5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Hashtag Detection | La Noche de las Casas de Provincia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EA40D-C948-43E0-8328-3207D85CD2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55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1255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0914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64128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53936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9445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0027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0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#NocheDeLasCasas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31.05376344086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1.6774193548387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5.2903225806452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38.021505376344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6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#pueblosoriginarios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4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#literatura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5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#confedro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57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7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#degustaciondevino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77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81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2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#carnaval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1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#murga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66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E6B22-7C95-4B7E-8919-7D9DC3363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1266395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41C3B-B757-49FD-98BF-C375247A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Hashtag Detection | La Noche de las Casas de Provincia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C86BE-834B-4582-8447-D9F0C10631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1772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9931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320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640436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8220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14651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304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58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03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6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#gastronomía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4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#artesanal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2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#artesanías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5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00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#tradición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12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76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#folclore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97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61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4EB48-E77F-4AC2-A6A2-53D90AFA8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13205977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2AEBA-2877-489C-B5B8-CB1E38258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Hashtag Detection | La Noche de las Casas de Provincia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6E5911-0E90-42BA-99B0-C3C9CA7000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291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52317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54872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46377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91987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5549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8630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27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#casasdeprovincia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28.744186046512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1.2906976744186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5.6162790697674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35.651162790698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2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#música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5.6705882352941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35.882352941176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8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#GRATIS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30.928571428571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3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27.655172413793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5.5344827586207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34.51724137931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72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20.754716981132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0.69811320754717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3.811320754717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25.264150943396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00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A206E-48D5-4BEB-AD7B-DD6ED8835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3055323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D3E18-2176-4C5F-A9FE-DE6F2AE29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Sponsored Posts Distribution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0CF194-5FA1-4D11-AA20-022C9D7095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460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68617-B4DD-4867-A897-2A0EF7F44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F8371-DD05-4D59-A6EF-BF29CCBDB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786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C3187-2981-4AC3-8650-ABF867FC7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User Posts Table | La Noche de las Casas de Provincia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8AEBE-DF38-4F70-B14A-2FE07A51D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52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78193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54088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53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55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520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809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870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6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- 2019-12-02 10:32:07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Noche de las Casas de Provincia de Catamarca fue en Plaza Houssay! 
Yo Amo Catamarca!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2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- 2019-11-15 14:56:11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como se hace para la inscripción? Quiero ir con 3 menores...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15/11/2019 22:05:05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01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- 2019-11-21 14:57:30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Deberian cambiar La noche de las Casasx La tarde de las Casas. Una pena que arranque tan temprano y que termine a las 21 hs.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22/11/2019 09:38:26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26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- 2019-11-27 23:44:03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buenísimo, lástima que es un horario no apto para los que trabajamos jornada completa. Porque no lo hacen un Finde?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28/11/2019 10:52:52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05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B3306-4F07-4F88-9A04-6428C50F2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4103540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B6318-3D77-490F-A489-144F718E5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User Posts Table | La Noche de las Casas de Provincia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24F00-893D-4F09-951E-FE3CAD404E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853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97529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5648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1030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57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350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83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23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- 2019-11-28 03:07:52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les esperamos en la Casa de Tucumán con la Orquesta Plazoleta All Stars y una gran variedad de ofertas. Fiesta de la Noche De Las Provincias, Suipacha 140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https://scontent.xx.fbcdn.net/v/t1.0-9/s720x720/78290880_10219046833495431_3529614191256141824_o.jpg?_nc_cat=107&amp;_nc_ohc=n-9xDClncc0AQkilcEkri0VM8C5jshwSGC2GpUoeq8qpoaBrETMfQYVDg&amp;_nc_ht=scontent.xx&amp;oh=63346fc6c841b75cea99db66aca99d9e&amp;oe=5E421440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9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Noche de las Casas de Provincia - 2019-11-28 17:57:21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casa de la provincia de Salta. Salta la linda!!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https://scontent.xx.fbcdn.net/v/t1.0-9/s720x720/78109418_2483341051907695_6326337800232763392_n.jpg?_nc_cat=101&amp;_nc_ohc=hS8dMQN_5-sAQldQyWUbLfnkoY-K80AF9csrUpCYSpmcDpB0ze3P1JiSQ&amp;_nc_ht=scontent.xx&amp;oh=b6304a749d88b1c122fbc9ed08437cca&amp;oe=5E3EC947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91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4A14-F855-4EC0-AD26-C376C0BFD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3149145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F81E3-4FED-4B70-889A-9C7F7A7C3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User Posts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D9406-6444-4CD8-89E2-15B610513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2412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15208-D43B-4E06-872A-D581E17EF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A837A-4DCA-479D-964C-3AD4548E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304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989E0-7D3C-46A5-8815-D322FFFA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 Rate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0AA9BC-DA0C-4228-8202-5895ED1B0A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429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4A37C-5C46-495A-B0CB-89354E2131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62A072-8ECE-4300-BC7E-D24FA4A4C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3285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E93DD-FF6D-474C-A006-D599CD52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E241CA-522E-48D1-AA91-D3C46C5637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2319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4980B-DB39-4936-86D6-0DC726BEC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40E64-E012-411C-9004-F3BC38757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869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8B9C8-03F5-404B-BE00-F416D1AE3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Interaction Rate By Hour | La Noche de las Casas de Provincia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98A39B-ADEE-4324-B55A-C278DFF30B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330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F3B2E-A511-46C0-89C3-3773CA340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C3CBE-E034-4706-BC3E-6627AF1BB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4880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46F46-7BEC-45A3-A5D9-D13518863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542C1D-D64F-4549-97E1-B5835339E5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8929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981DE-965D-4EEB-AFBB-6D57EC23A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FB513-F66E-4BB8-9842-8B9BBCF4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088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231F-48E6-4D35-8D9F-DEBF91ED0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La Noche de las Casas de Provincia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56A64C-ED29-4C6E-BBE7-F786DAE560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4307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2BC1A-2BE9-43C2-B63B-048E18523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BDB4E-9EA3-4850-8B3B-7A8EE4DAA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41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E326B-1661-4320-956E-FAAE6E567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 | La Noche de las Casas de Provincia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38BE63-CA29-4E9A-A3A7-5FDC4F17D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605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12411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2406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770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787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254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0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La Noche de las Casas de Provincia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n/a - 2019-11-27 23:44:03</a:t>
                      </a:r>
                      <a:r>
                        <a:rPr lang="es-ES" sz="1000"/>
                        <a:t>
 Que buenísimo, lástima que es un horario no apto para los que trabajamos jornada completa. Porque no lo hacen un Finde?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28/11/2019 10:52:52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52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La Noche de las Casas de Provincia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n/a - 2019-11-15 14:56:11</a:t>
                      </a:r>
                      <a:r>
                        <a:rPr lang="es-ES" sz="1000"/>
                        <a:t>
 Hola como se hace para la inscripción? Quiero ir con 3 menores...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15/11/2019 22:05:05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323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286BD-01E4-4B93-8AF5-3FC74802C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08/11/2019 - 07/12/2019</a:t>
            </a:r>
          </a:p>
        </p:txBody>
      </p:sp>
    </p:spTree>
    <p:extLst>
      <p:ext uri="{BB962C8B-B14F-4D97-AF65-F5344CB8AC3E}">
        <p14:creationId xmlns:p14="http://schemas.microsoft.com/office/powerpoint/2010/main" val="1215640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910</Words>
  <Application>Microsoft Office PowerPoint</Application>
  <PresentationFormat>On-screen Show (4:3)</PresentationFormat>
  <Paragraphs>314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FB sin PESO</vt:lpstr>
      <vt:lpstr>Facebook Key Metrics Table | La Noche de las Casas de Provincia</vt:lpstr>
      <vt:lpstr>Facebook Fans Change Per Weekday | La Noche de las Casas de Provincia</vt:lpstr>
      <vt:lpstr>Facebook Own Posts By Hour | La Noche de las Casas de Provincia</vt:lpstr>
      <vt:lpstr>Facebook Own Posts | La Noche de las Casas de Provincia</vt:lpstr>
      <vt:lpstr>Facebook Own Posts By Weekday | La Noche de las Casas de Provincia</vt:lpstr>
      <vt:lpstr>Facebook Post Type Distribution Per Profile | La Noche de las Casas de Provincia</vt:lpstr>
      <vt:lpstr>Facebook Own Posts App Usage | La Noche de las Casas de Provincia</vt:lpstr>
      <vt:lpstr>Facebook Hashtag Detection | La Noche de las Casas de Provincia - 1 of 3</vt:lpstr>
      <vt:lpstr>Facebook Hashtag Detection | La Noche de las Casas de Provincia - 2 of 3</vt:lpstr>
      <vt:lpstr>Facebook Hashtag Detection | La Noche de las Casas de Provincia - 3 of 3</vt:lpstr>
      <vt:lpstr>Facebook Sponsored Posts Distribution | La Noche de las Casas de Provincia</vt:lpstr>
      <vt:lpstr>Facebook User Posts Table | La Noche de las Casas de Provincia - 1 of 2</vt:lpstr>
      <vt:lpstr>Facebook User Posts Table | La Noche de las Casas de Provincia - 2 of 2</vt:lpstr>
      <vt:lpstr>Facebook User Posts | La Noche de las Casas de Provincia</vt:lpstr>
      <vt:lpstr>Facebook Interaction Rate | La Noche de las Casas de Provincia</vt:lpstr>
      <vt:lpstr>Facebook Interactions Distribution | La Noche de las Casas de Provincia</vt:lpstr>
      <vt:lpstr>Facebook Interaction Rate By Hour | La Noche de las Casas de Provincia</vt:lpstr>
      <vt:lpstr>Facebook Interaction Rate By Post Type | La Noche de las Casas de Provincia</vt:lpstr>
      <vt:lpstr>Facebook Interaction Rate By Weekday | La Noche de las Casas de Provincia</vt:lpstr>
      <vt:lpstr>Facebook Questions Table | La Noche de las Casas de Provincia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sin PESO</dc:title>
  <dc:creator>Frederik Peiniger</dc:creator>
  <cp:lastModifiedBy>Frederik Peiniger</cp:lastModifiedBy>
  <cp:revision>1</cp:revision>
  <dcterms:created xsi:type="dcterms:W3CDTF">2019-12-17T14:11:06Z</dcterms:created>
  <dcterms:modified xsi:type="dcterms:W3CDTF">2019-12-17T14:11:43Z</dcterms:modified>
</cp:coreProperties>
</file>