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8547C-0429-47D0-9905-D689C169877A}"/>
              </a:ext>
            </a:extLst>
          </p:cNvPr>
          <p:cNvSpPr>
            <a:spLocks noGrp="1"/>
          </p:cNvSpPr>
          <p:nvPr>
            <p:ph type="title"/>
          </p:nvPr>
        </p:nvSpPr>
        <p:spPr/>
        <p:txBody>
          <a:bodyPr/>
          <a:lstStyle/>
          <a:p>
            <a:r>
              <a:rPr lang="es-ES"/>
              <a:t>Facebook Own Posts Table | La Noche de las Casas de Provincia - 1 of 6</a:t>
            </a:r>
            <a:endParaRPr lang="en-US"/>
          </a:p>
        </p:txBody>
      </p:sp>
      <p:graphicFrame>
        <p:nvGraphicFramePr>
          <p:cNvPr id="5" name="Table Placeholder 4">
            <a:extLst>
              <a:ext uri="{FF2B5EF4-FFF2-40B4-BE49-F238E27FC236}">
                <a16:creationId xmlns:a16="http://schemas.microsoft.com/office/drawing/2014/main" id="{F8FCAAC5-5AF2-4295-A1E3-B53F11A6FDDD}"/>
              </a:ext>
            </a:extLst>
          </p:cNvPr>
          <p:cNvGraphicFramePr>
            <a:graphicFrameLocks noGrp="1"/>
          </p:cNvGraphicFramePr>
          <p:nvPr>
            <p:ph type="tbl" sz="quarter" idx="13"/>
            <p:extLst>
              <p:ext uri="{D42A27DB-BD31-4B8C-83A1-F6EECF244321}">
                <p14:modId xmlns:p14="http://schemas.microsoft.com/office/powerpoint/2010/main" val="3579801962"/>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7534578"/>
                    </a:ext>
                  </a:extLst>
                </a:gridCol>
                <a:gridCol w="658368">
                  <a:extLst>
                    <a:ext uri="{9D8B030D-6E8A-4147-A177-3AD203B41FA5}">
                      <a16:colId xmlns:a16="http://schemas.microsoft.com/office/drawing/2014/main" val="3477539505"/>
                    </a:ext>
                  </a:extLst>
                </a:gridCol>
                <a:gridCol w="658368">
                  <a:extLst>
                    <a:ext uri="{9D8B030D-6E8A-4147-A177-3AD203B41FA5}">
                      <a16:colId xmlns:a16="http://schemas.microsoft.com/office/drawing/2014/main" val="1615833472"/>
                    </a:ext>
                  </a:extLst>
                </a:gridCol>
                <a:gridCol w="658368">
                  <a:extLst>
                    <a:ext uri="{9D8B030D-6E8A-4147-A177-3AD203B41FA5}">
                      <a16:colId xmlns:a16="http://schemas.microsoft.com/office/drawing/2014/main" val="960570345"/>
                    </a:ext>
                  </a:extLst>
                </a:gridCol>
                <a:gridCol w="658368">
                  <a:extLst>
                    <a:ext uri="{9D8B030D-6E8A-4147-A177-3AD203B41FA5}">
                      <a16:colId xmlns:a16="http://schemas.microsoft.com/office/drawing/2014/main" val="1637619940"/>
                    </a:ext>
                  </a:extLst>
                </a:gridCol>
                <a:gridCol w="658368">
                  <a:extLst>
                    <a:ext uri="{9D8B030D-6E8A-4147-A177-3AD203B41FA5}">
                      <a16:colId xmlns:a16="http://schemas.microsoft.com/office/drawing/2014/main" val="3907661562"/>
                    </a:ext>
                  </a:extLst>
                </a:gridCol>
                <a:gridCol w="658368">
                  <a:extLst>
                    <a:ext uri="{9D8B030D-6E8A-4147-A177-3AD203B41FA5}">
                      <a16:colId xmlns:a16="http://schemas.microsoft.com/office/drawing/2014/main" val="4101512840"/>
                    </a:ext>
                  </a:extLst>
                </a:gridCol>
                <a:gridCol w="658368">
                  <a:extLst>
                    <a:ext uri="{9D8B030D-6E8A-4147-A177-3AD203B41FA5}">
                      <a16:colId xmlns:a16="http://schemas.microsoft.com/office/drawing/2014/main" val="1595754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391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- 2019-12-03 15:51:40</a:t>
                      </a:r>
                      <a:r>
                        <a:rPr kumimoji="0" lang="es-ES" sz="1000" b="0" i="0" u="none" strike="noStrike" kern="1200" cap="none" spc="0" normalizeH="0" baseline="0" noProof="0">
                          <a:ln>
                            <a:noFill/>
                          </a:ln>
                          <a:solidFill>
                            <a:prstClr val="black"/>
                          </a:solidFill>
                          <a:effectLst/>
                          <a:uLnTx/>
                          <a:uFillTx/>
                          <a:latin typeface="+mn-lt"/>
                          <a:ea typeface="+mn-ea"/>
                          <a:cs typeface="+mn-cs"/>
                        </a:rPr>
                        <a:t>
 #MAÑANA se realizará el SORTEO de la #NocheDeLasCasas / si participaste de "La Noche de las Casas de Provincia" y llenaste tu PASAPORTE, seguinos en  las redes para chequear si fuiste uno de los ganadores de viajes y estadías en TODO el país / Facebook: La Noche de las Casas de Provincia / Twitter: @NocheDeLasCasas / Instagram: @Confedro / Mucha suerte para todos!
Casa de la Provincia de Buenos Aires Casa de Catamarca. (Capital Federal) CHACO en Buenos Aires Casa De La Provincia De Chubut Casa de la Provincia de Córdoba Casa de la Provincia de Corrientes en Buenos Aires Casa De Entre Rios Casa de Jujuy en Buenos Aires Casa de La Pampa Casa de La Rioja Casa de Misiones Cultura Casa del Neuquén Casa de Río Negro en Buenos Aires Casa de Salta Casa de San Juan en Buenos Aires Casa de San Luis Casa De Santa Cruz Casa de Santa Fe Casa de Santiago del Estero Casa de Tierra del Fuego Espacio 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174590"/>
                  </a:ext>
                </a:extLst>
              </a:tr>
            </a:tbl>
          </a:graphicData>
        </a:graphic>
      </p:graphicFrame>
      <p:sp>
        <p:nvSpPr>
          <p:cNvPr id="4" name="Text Placeholder 3">
            <a:extLst>
              <a:ext uri="{FF2B5EF4-FFF2-40B4-BE49-F238E27FC236}">
                <a16:creationId xmlns:a16="http://schemas.microsoft.com/office/drawing/2014/main" id="{C9367A2F-C268-4B99-912E-85435F665289}"/>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3466422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C57C0-23AE-4B82-AAAE-918CC214DADF}"/>
              </a:ext>
            </a:extLst>
          </p:cNvPr>
          <p:cNvSpPr>
            <a:spLocks noGrp="1"/>
          </p:cNvSpPr>
          <p:nvPr>
            <p:ph type="title"/>
          </p:nvPr>
        </p:nvSpPr>
        <p:spPr/>
        <p:txBody>
          <a:bodyPr/>
          <a:lstStyle/>
          <a:p>
            <a:r>
              <a:rPr lang="es-ES"/>
              <a:t>Facebook Own Posts Table | La Noche de las Casas de Provincia - 2 of 6</a:t>
            </a:r>
            <a:endParaRPr lang="en-US"/>
          </a:p>
        </p:txBody>
      </p:sp>
      <p:graphicFrame>
        <p:nvGraphicFramePr>
          <p:cNvPr id="5" name="Table Placeholder 4">
            <a:extLst>
              <a:ext uri="{FF2B5EF4-FFF2-40B4-BE49-F238E27FC236}">
                <a16:creationId xmlns:a16="http://schemas.microsoft.com/office/drawing/2014/main" id="{D016C476-FF9D-4187-ACDA-1B0DA0B4BFCD}"/>
              </a:ext>
            </a:extLst>
          </p:cNvPr>
          <p:cNvGraphicFramePr>
            <a:graphicFrameLocks noGrp="1"/>
          </p:cNvGraphicFramePr>
          <p:nvPr>
            <p:ph type="tbl" sz="quarter" idx="13"/>
            <p:extLst>
              <p:ext uri="{D42A27DB-BD31-4B8C-83A1-F6EECF244321}">
                <p14:modId xmlns:p14="http://schemas.microsoft.com/office/powerpoint/2010/main" val="1003125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4850345"/>
                    </a:ext>
                  </a:extLst>
                </a:gridCol>
                <a:gridCol w="658368">
                  <a:extLst>
                    <a:ext uri="{9D8B030D-6E8A-4147-A177-3AD203B41FA5}">
                      <a16:colId xmlns:a16="http://schemas.microsoft.com/office/drawing/2014/main" val="4076180815"/>
                    </a:ext>
                  </a:extLst>
                </a:gridCol>
                <a:gridCol w="658368">
                  <a:extLst>
                    <a:ext uri="{9D8B030D-6E8A-4147-A177-3AD203B41FA5}">
                      <a16:colId xmlns:a16="http://schemas.microsoft.com/office/drawing/2014/main" val="1914832342"/>
                    </a:ext>
                  </a:extLst>
                </a:gridCol>
                <a:gridCol w="658368">
                  <a:extLst>
                    <a:ext uri="{9D8B030D-6E8A-4147-A177-3AD203B41FA5}">
                      <a16:colId xmlns:a16="http://schemas.microsoft.com/office/drawing/2014/main" val="3081668675"/>
                    </a:ext>
                  </a:extLst>
                </a:gridCol>
                <a:gridCol w="658368">
                  <a:extLst>
                    <a:ext uri="{9D8B030D-6E8A-4147-A177-3AD203B41FA5}">
                      <a16:colId xmlns:a16="http://schemas.microsoft.com/office/drawing/2014/main" val="2446343173"/>
                    </a:ext>
                  </a:extLst>
                </a:gridCol>
                <a:gridCol w="658368">
                  <a:extLst>
                    <a:ext uri="{9D8B030D-6E8A-4147-A177-3AD203B41FA5}">
                      <a16:colId xmlns:a16="http://schemas.microsoft.com/office/drawing/2014/main" val="1127162223"/>
                    </a:ext>
                  </a:extLst>
                </a:gridCol>
                <a:gridCol w="658368">
                  <a:extLst>
                    <a:ext uri="{9D8B030D-6E8A-4147-A177-3AD203B41FA5}">
                      <a16:colId xmlns:a16="http://schemas.microsoft.com/office/drawing/2014/main" val="132662298"/>
                    </a:ext>
                  </a:extLst>
                </a:gridCol>
                <a:gridCol w="658368">
                  <a:extLst>
                    <a:ext uri="{9D8B030D-6E8A-4147-A177-3AD203B41FA5}">
                      <a16:colId xmlns:a16="http://schemas.microsoft.com/office/drawing/2014/main" val="2153227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206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- 2019-11-22 09:54:12</a:t>
                      </a:r>
                      <a:r>
                        <a:rPr kumimoji="0" lang="es-ES" sz="1000" b="0" i="0" u="none" strike="noStrike" kern="1200" cap="none" spc="0" normalizeH="0" baseline="0" noProof="0">
                          <a:ln>
                            <a:noFill/>
                          </a:ln>
                          <a:solidFill>
                            <a:prstClr val="black"/>
                          </a:solidFill>
                          <a:effectLst/>
                          <a:uLnTx/>
                          <a:uFillTx/>
                          <a:latin typeface="+mn-lt"/>
                          <a:ea typeface="+mn-ea"/>
                          <a:cs typeface="+mn-cs"/>
                        </a:rPr>
                        <a:t>
 Todos los años las Casas de Provincia en Buenos Aires agrupadas en el #Confedro abren sus puertas para compartir con el público sus propuestas turísticas, culturales y gastronómicas. 
¿Cuáles son los atractivos? 
Cada una de las Casas de Provincia ofrece espectáculos musicales, degustación de comidas típicas, artesanías, sorteos, muestras de arte y shows en vivo y muchos atractivos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477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- 2019-11-11 11:30:55</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los CIRCUITOS de la #NocheDeLasCasas de Provincia para que puedas ir agendando los sitios que te gustaría recorrer el próximo #JUEVES 28 de NOVIEMBRE de 17 a 21 horas. 
#música #shows #folclore #rock #tradición #turismo #artesanías #artesanal #gastronomía #arte #literatura #teatro #murga #carnaval #desfiles #CABA #degustaciondevino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8283777"/>
                  </a:ext>
                </a:extLst>
              </a:tr>
            </a:tbl>
          </a:graphicData>
        </a:graphic>
      </p:graphicFrame>
      <p:sp>
        <p:nvSpPr>
          <p:cNvPr id="4" name="Text Placeholder 3">
            <a:extLst>
              <a:ext uri="{FF2B5EF4-FFF2-40B4-BE49-F238E27FC236}">
                <a16:creationId xmlns:a16="http://schemas.microsoft.com/office/drawing/2014/main" id="{6706C48A-823D-4BF8-9C66-2C9ECE6271CA}"/>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515248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784AC-3612-4B2F-9104-98213114AD33}"/>
              </a:ext>
            </a:extLst>
          </p:cNvPr>
          <p:cNvSpPr>
            <a:spLocks noGrp="1"/>
          </p:cNvSpPr>
          <p:nvPr>
            <p:ph type="title"/>
          </p:nvPr>
        </p:nvSpPr>
        <p:spPr/>
        <p:txBody>
          <a:bodyPr/>
          <a:lstStyle/>
          <a:p>
            <a:r>
              <a:rPr lang="es-ES"/>
              <a:t>Facebook Own Posts Table | La Noche de las Casas de Provincia - 3 of 6</a:t>
            </a:r>
            <a:endParaRPr lang="en-US"/>
          </a:p>
        </p:txBody>
      </p:sp>
      <p:graphicFrame>
        <p:nvGraphicFramePr>
          <p:cNvPr id="5" name="Table Placeholder 4">
            <a:extLst>
              <a:ext uri="{FF2B5EF4-FFF2-40B4-BE49-F238E27FC236}">
                <a16:creationId xmlns:a16="http://schemas.microsoft.com/office/drawing/2014/main" id="{982698EC-D676-4719-BF73-A8B03E67A5EC}"/>
              </a:ext>
            </a:extLst>
          </p:cNvPr>
          <p:cNvGraphicFramePr>
            <a:graphicFrameLocks noGrp="1"/>
          </p:cNvGraphicFramePr>
          <p:nvPr>
            <p:ph type="tbl" sz="quarter" idx="13"/>
            <p:extLst>
              <p:ext uri="{D42A27DB-BD31-4B8C-83A1-F6EECF244321}">
                <p14:modId xmlns:p14="http://schemas.microsoft.com/office/powerpoint/2010/main" val="1920313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4377422"/>
                    </a:ext>
                  </a:extLst>
                </a:gridCol>
                <a:gridCol w="658368">
                  <a:extLst>
                    <a:ext uri="{9D8B030D-6E8A-4147-A177-3AD203B41FA5}">
                      <a16:colId xmlns:a16="http://schemas.microsoft.com/office/drawing/2014/main" val="4132888207"/>
                    </a:ext>
                  </a:extLst>
                </a:gridCol>
                <a:gridCol w="658368">
                  <a:extLst>
                    <a:ext uri="{9D8B030D-6E8A-4147-A177-3AD203B41FA5}">
                      <a16:colId xmlns:a16="http://schemas.microsoft.com/office/drawing/2014/main" val="658811146"/>
                    </a:ext>
                  </a:extLst>
                </a:gridCol>
                <a:gridCol w="658368">
                  <a:extLst>
                    <a:ext uri="{9D8B030D-6E8A-4147-A177-3AD203B41FA5}">
                      <a16:colId xmlns:a16="http://schemas.microsoft.com/office/drawing/2014/main" val="1325209280"/>
                    </a:ext>
                  </a:extLst>
                </a:gridCol>
                <a:gridCol w="658368">
                  <a:extLst>
                    <a:ext uri="{9D8B030D-6E8A-4147-A177-3AD203B41FA5}">
                      <a16:colId xmlns:a16="http://schemas.microsoft.com/office/drawing/2014/main" val="213348400"/>
                    </a:ext>
                  </a:extLst>
                </a:gridCol>
                <a:gridCol w="658368">
                  <a:extLst>
                    <a:ext uri="{9D8B030D-6E8A-4147-A177-3AD203B41FA5}">
                      <a16:colId xmlns:a16="http://schemas.microsoft.com/office/drawing/2014/main" val="730438038"/>
                    </a:ext>
                  </a:extLst>
                </a:gridCol>
                <a:gridCol w="658368">
                  <a:extLst>
                    <a:ext uri="{9D8B030D-6E8A-4147-A177-3AD203B41FA5}">
                      <a16:colId xmlns:a16="http://schemas.microsoft.com/office/drawing/2014/main" val="3800825168"/>
                    </a:ext>
                  </a:extLst>
                </a:gridCol>
                <a:gridCol w="658368">
                  <a:extLst>
                    <a:ext uri="{9D8B030D-6E8A-4147-A177-3AD203B41FA5}">
                      <a16:colId xmlns:a16="http://schemas.microsoft.com/office/drawing/2014/main" val="2362903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756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- 2019-12-05 14:43:57</a:t>
                      </a:r>
                      <a:r>
                        <a:rPr kumimoji="0" lang="es-ES" sz="1000" b="0" i="0" u="none" strike="noStrike" kern="1200" cap="none" spc="0" normalizeH="0" baseline="0" noProof="0">
                          <a:ln>
                            <a:noFill/>
                          </a:ln>
                          <a:solidFill>
                            <a:prstClr val="black"/>
                          </a:solidFill>
                          <a:effectLst/>
                          <a:uLnTx/>
                          <a:uFillTx/>
                          <a:latin typeface="+mn-lt"/>
                          <a:ea typeface="+mn-ea"/>
                          <a:cs typeface="+mn-cs"/>
                        </a:rPr>
                        <a:t>
 SORTEO DE LA #NocheDeLasCasas / Y LOS GANADORES SON…
1) Gabriel Savido – Premio de la Cámara Argentina de Turismo (CAT) – Cena show para dos personas en el “Café de los Angelitos” 
2) María Victoria Gómez – Premio de la Cámara Argentina de Turismo (CAT) – Cena show para dos personas en “Palacio Tango” 
3) Juan Benito Pérez - Premio de la Cámara Argentina de Turismo (CAT) – Cena show para dos personas en “El Viejo Almacén” 
4) Ferrin Guillermo – Premio de la Cámara Argentina de Turismo (CAT) – Cena show para dos personas en “Madero Tango” 
5) Sandra Buccafusca - Premio de la Cámara Argentina de Turismo (CAT) – Cena show para dos personas en “La Ventana Barrio del Tango”  
6) Mariana Romero – Premio de Faevyt  - Alojamiento para dos personas en lugar del país a elección
7) Mariela Vera – Premio de Faevyt  - Alojamiento para dos personas en lugar del país a elección 
8) Yamila Tigo - Premio de Faevyt  - Alojamiento para dos personas en lugar del país a elección 
9) Gabriela Espin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3012100"/>
                  </a:ext>
                </a:extLst>
              </a:tr>
            </a:tbl>
          </a:graphicData>
        </a:graphic>
      </p:graphicFrame>
      <p:sp>
        <p:nvSpPr>
          <p:cNvPr id="4" name="Text Placeholder 3">
            <a:extLst>
              <a:ext uri="{FF2B5EF4-FFF2-40B4-BE49-F238E27FC236}">
                <a16:creationId xmlns:a16="http://schemas.microsoft.com/office/drawing/2014/main" id="{6D7E1A80-F6D7-4302-9344-6294C262014E}"/>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1595570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D6B1C-3AD4-4088-8BC2-99B3677605EC}"/>
              </a:ext>
            </a:extLst>
          </p:cNvPr>
          <p:cNvSpPr>
            <a:spLocks noGrp="1"/>
          </p:cNvSpPr>
          <p:nvPr>
            <p:ph type="title"/>
          </p:nvPr>
        </p:nvSpPr>
        <p:spPr/>
        <p:txBody>
          <a:bodyPr/>
          <a:lstStyle/>
          <a:p>
            <a:r>
              <a:rPr lang="es-ES"/>
              <a:t>Facebook Own Posts Table | La Noche de las Casas de Provincia - 4 of 6</a:t>
            </a:r>
            <a:endParaRPr lang="en-US"/>
          </a:p>
        </p:txBody>
      </p:sp>
      <p:graphicFrame>
        <p:nvGraphicFramePr>
          <p:cNvPr id="5" name="Table Placeholder 4">
            <a:extLst>
              <a:ext uri="{FF2B5EF4-FFF2-40B4-BE49-F238E27FC236}">
                <a16:creationId xmlns:a16="http://schemas.microsoft.com/office/drawing/2014/main" id="{386691B3-5FBC-4E22-A94B-580CFA2E7B60}"/>
              </a:ext>
            </a:extLst>
          </p:cNvPr>
          <p:cNvGraphicFramePr>
            <a:graphicFrameLocks noGrp="1"/>
          </p:cNvGraphicFramePr>
          <p:nvPr>
            <p:ph type="tbl" sz="quarter" idx="13"/>
            <p:extLst>
              <p:ext uri="{D42A27DB-BD31-4B8C-83A1-F6EECF244321}">
                <p14:modId xmlns:p14="http://schemas.microsoft.com/office/powerpoint/2010/main" val="251877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05759013"/>
                    </a:ext>
                  </a:extLst>
                </a:gridCol>
                <a:gridCol w="658368">
                  <a:extLst>
                    <a:ext uri="{9D8B030D-6E8A-4147-A177-3AD203B41FA5}">
                      <a16:colId xmlns:a16="http://schemas.microsoft.com/office/drawing/2014/main" val="1545991875"/>
                    </a:ext>
                  </a:extLst>
                </a:gridCol>
                <a:gridCol w="658368">
                  <a:extLst>
                    <a:ext uri="{9D8B030D-6E8A-4147-A177-3AD203B41FA5}">
                      <a16:colId xmlns:a16="http://schemas.microsoft.com/office/drawing/2014/main" val="1858791415"/>
                    </a:ext>
                  </a:extLst>
                </a:gridCol>
                <a:gridCol w="658368">
                  <a:extLst>
                    <a:ext uri="{9D8B030D-6E8A-4147-A177-3AD203B41FA5}">
                      <a16:colId xmlns:a16="http://schemas.microsoft.com/office/drawing/2014/main" val="3541054683"/>
                    </a:ext>
                  </a:extLst>
                </a:gridCol>
                <a:gridCol w="658368">
                  <a:extLst>
                    <a:ext uri="{9D8B030D-6E8A-4147-A177-3AD203B41FA5}">
                      <a16:colId xmlns:a16="http://schemas.microsoft.com/office/drawing/2014/main" val="230871178"/>
                    </a:ext>
                  </a:extLst>
                </a:gridCol>
                <a:gridCol w="658368">
                  <a:extLst>
                    <a:ext uri="{9D8B030D-6E8A-4147-A177-3AD203B41FA5}">
                      <a16:colId xmlns:a16="http://schemas.microsoft.com/office/drawing/2014/main" val="3148962108"/>
                    </a:ext>
                  </a:extLst>
                </a:gridCol>
                <a:gridCol w="658368">
                  <a:extLst>
                    <a:ext uri="{9D8B030D-6E8A-4147-A177-3AD203B41FA5}">
                      <a16:colId xmlns:a16="http://schemas.microsoft.com/office/drawing/2014/main" val="2450353873"/>
                    </a:ext>
                  </a:extLst>
                </a:gridCol>
                <a:gridCol w="658368">
                  <a:extLst>
                    <a:ext uri="{9D8B030D-6E8A-4147-A177-3AD203B41FA5}">
                      <a16:colId xmlns:a16="http://schemas.microsoft.com/office/drawing/2014/main" val="4164094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513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- 2019-11-11 11:09:29</a:t>
                      </a:r>
                      <a:r>
                        <a:rPr kumimoji="0" lang="es-ES" sz="1000" b="0" i="0" u="none" strike="noStrike" kern="1200" cap="none" spc="0" normalizeH="0" baseline="0" noProof="0">
                          <a:ln>
                            <a:noFill/>
                          </a:ln>
                          <a:solidFill>
                            <a:prstClr val="black"/>
                          </a:solidFill>
                          <a:effectLst/>
                          <a:uLnTx/>
                          <a:uFillTx/>
                          <a:latin typeface="+mn-lt"/>
                          <a:ea typeface="+mn-ea"/>
                          <a:cs typeface="+mn-cs"/>
                        </a:rPr>
                        <a:t>
 El #JUEVES 28 de noviembre en la  Casa de Jujuy en Buenos Aires vamos a bailar y vibrar al ritmo de nuestras danzas tradicionales / Te esperamos en Av. Santa Fe 967 (CIRCUITO 2) para disfrutar de una noche inolvidable...la #NocheDeLasCasas
#música #shows #folclore #rock #tradición #turismo #artesanías #artesanal #gastronomía #arte #literatura #teatro #murga #carnaval #desfiles #CABA #degustaciondevino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470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- 2019-12-03 08:15:39</a:t>
                      </a:r>
                      <a:r>
                        <a:rPr kumimoji="0" lang="es-ES" sz="1000" b="0" i="0" u="none" strike="noStrike" kern="1200" cap="none" spc="0" normalizeH="0" baseline="0" noProof="0">
                          <a:ln>
                            <a:noFill/>
                          </a:ln>
                          <a:solidFill>
                            <a:prstClr val="black"/>
                          </a:solidFill>
                          <a:effectLst/>
                          <a:uLnTx/>
                          <a:uFillTx/>
                          <a:latin typeface="+mn-lt"/>
                          <a:ea typeface="+mn-ea"/>
                          <a:cs typeface="+mn-cs"/>
                        </a:rPr>
                        <a:t>
 Así se vivió la #NocheDeLasCasas en la Casa de Santiago del Estero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9977525"/>
                  </a:ext>
                </a:extLst>
              </a:tr>
            </a:tbl>
          </a:graphicData>
        </a:graphic>
      </p:graphicFrame>
      <p:sp>
        <p:nvSpPr>
          <p:cNvPr id="4" name="Text Placeholder 3">
            <a:extLst>
              <a:ext uri="{FF2B5EF4-FFF2-40B4-BE49-F238E27FC236}">
                <a16:creationId xmlns:a16="http://schemas.microsoft.com/office/drawing/2014/main" id="{477E90E5-9B7D-41F0-85F2-EF637BB5BEF5}"/>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1005247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6E84-6B19-48A8-A99A-396F9EABE18D}"/>
              </a:ext>
            </a:extLst>
          </p:cNvPr>
          <p:cNvSpPr>
            <a:spLocks noGrp="1"/>
          </p:cNvSpPr>
          <p:nvPr>
            <p:ph type="title"/>
          </p:nvPr>
        </p:nvSpPr>
        <p:spPr/>
        <p:txBody>
          <a:bodyPr/>
          <a:lstStyle/>
          <a:p>
            <a:r>
              <a:rPr lang="es-ES"/>
              <a:t>Facebook Own Posts Table | La Noche de las Casas de Provincia - 5 of 6</a:t>
            </a:r>
            <a:endParaRPr lang="en-US"/>
          </a:p>
        </p:txBody>
      </p:sp>
      <p:graphicFrame>
        <p:nvGraphicFramePr>
          <p:cNvPr id="5" name="Table Placeholder 4">
            <a:extLst>
              <a:ext uri="{FF2B5EF4-FFF2-40B4-BE49-F238E27FC236}">
                <a16:creationId xmlns:a16="http://schemas.microsoft.com/office/drawing/2014/main" id="{6E9D63A0-AF29-4B57-B83A-A7055202CBA0}"/>
              </a:ext>
            </a:extLst>
          </p:cNvPr>
          <p:cNvGraphicFramePr>
            <a:graphicFrameLocks noGrp="1"/>
          </p:cNvGraphicFramePr>
          <p:nvPr>
            <p:ph type="tbl" sz="quarter" idx="13"/>
            <p:extLst>
              <p:ext uri="{D42A27DB-BD31-4B8C-83A1-F6EECF244321}">
                <p14:modId xmlns:p14="http://schemas.microsoft.com/office/powerpoint/2010/main" val="144293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1706589"/>
                    </a:ext>
                  </a:extLst>
                </a:gridCol>
                <a:gridCol w="658368">
                  <a:extLst>
                    <a:ext uri="{9D8B030D-6E8A-4147-A177-3AD203B41FA5}">
                      <a16:colId xmlns:a16="http://schemas.microsoft.com/office/drawing/2014/main" val="840800026"/>
                    </a:ext>
                  </a:extLst>
                </a:gridCol>
                <a:gridCol w="658368">
                  <a:extLst>
                    <a:ext uri="{9D8B030D-6E8A-4147-A177-3AD203B41FA5}">
                      <a16:colId xmlns:a16="http://schemas.microsoft.com/office/drawing/2014/main" val="4184974973"/>
                    </a:ext>
                  </a:extLst>
                </a:gridCol>
                <a:gridCol w="658368">
                  <a:extLst>
                    <a:ext uri="{9D8B030D-6E8A-4147-A177-3AD203B41FA5}">
                      <a16:colId xmlns:a16="http://schemas.microsoft.com/office/drawing/2014/main" val="3158388230"/>
                    </a:ext>
                  </a:extLst>
                </a:gridCol>
                <a:gridCol w="658368">
                  <a:extLst>
                    <a:ext uri="{9D8B030D-6E8A-4147-A177-3AD203B41FA5}">
                      <a16:colId xmlns:a16="http://schemas.microsoft.com/office/drawing/2014/main" val="3479208493"/>
                    </a:ext>
                  </a:extLst>
                </a:gridCol>
                <a:gridCol w="658368">
                  <a:extLst>
                    <a:ext uri="{9D8B030D-6E8A-4147-A177-3AD203B41FA5}">
                      <a16:colId xmlns:a16="http://schemas.microsoft.com/office/drawing/2014/main" val="3333107519"/>
                    </a:ext>
                  </a:extLst>
                </a:gridCol>
                <a:gridCol w="658368">
                  <a:extLst>
                    <a:ext uri="{9D8B030D-6E8A-4147-A177-3AD203B41FA5}">
                      <a16:colId xmlns:a16="http://schemas.microsoft.com/office/drawing/2014/main" val="1069495585"/>
                    </a:ext>
                  </a:extLst>
                </a:gridCol>
                <a:gridCol w="658368">
                  <a:extLst>
                    <a:ext uri="{9D8B030D-6E8A-4147-A177-3AD203B41FA5}">
                      <a16:colId xmlns:a16="http://schemas.microsoft.com/office/drawing/2014/main" val="3505773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6230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- 2019-11-13 15:00:57</a:t>
                      </a:r>
                      <a:r>
                        <a:rPr kumimoji="0" lang="es-ES" sz="1000" b="0" i="0" u="none" strike="noStrike" kern="1200" cap="none" spc="0" normalizeH="0" baseline="0" noProof="0">
                          <a:ln>
                            <a:noFill/>
                          </a:ln>
                          <a:solidFill>
                            <a:prstClr val="black"/>
                          </a:solidFill>
                          <a:effectLst/>
                          <a:uLnTx/>
                          <a:uFillTx/>
                          <a:latin typeface="+mn-lt"/>
                          <a:ea typeface="+mn-ea"/>
                          <a:cs typeface="+mn-cs"/>
                        </a:rPr>
                        <a:t>
 ANIMATE A DESCUBRIR UNA JUJUY DIFERENTE
El #jueves 28 de noviembre sumate a la propuesta de la Casa de Jujuy en Buenos Aires y conocé un poco más acerca de nuestra cultura, música y gastronomía jujeña / Te esperamos en Av. Santa Fe 967, en el CIRCUITO 2 de la #NocheDeLasCasas 
#música #shows #folclore #rock #tradición #turismo #artesanías #artesanal #gastronomía #arte #literatura #teatro #murga #carnaval #desfiles #CABA #degustaciondevino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66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- 2019-11-28 10:43:10</a:t>
                      </a:r>
                      <a:r>
                        <a:rPr kumimoji="0" lang="es-ES" sz="1000" b="0" i="0" u="none" strike="noStrike" kern="1200" cap="none" spc="0" normalizeH="0" baseline="0" noProof="0">
                          <a:ln>
                            <a:noFill/>
                          </a:ln>
                          <a:solidFill>
                            <a:prstClr val="black"/>
                          </a:solidFill>
                          <a:effectLst/>
                          <a:uLnTx/>
                          <a:uFillTx/>
                          <a:latin typeface="+mn-lt"/>
                          <a:ea typeface="+mn-ea"/>
                          <a:cs typeface="+mn-cs"/>
                        </a:rPr>
                        <a:t>
 Te esperamos #HOY de 17 a 21 horas en TODAS las Casas de Provincia para disfrutar lo mejor de nuestra gastronomía, nuestra cultura y nuestros atractivos turísticos únicos / No te lo pierdas! / #GRATIS / 
#música #shows #folclore #rock #tradición #turismo #artesanías #artesanal #gastronomía #arte #literatura #teatro #murga #carnaval #desfiles #CABA #degustaciondevino #humor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4136274"/>
                  </a:ext>
                </a:extLst>
              </a:tr>
            </a:tbl>
          </a:graphicData>
        </a:graphic>
      </p:graphicFrame>
      <p:sp>
        <p:nvSpPr>
          <p:cNvPr id="4" name="Text Placeholder 3">
            <a:extLst>
              <a:ext uri="{FF2B5EF4-FFF2-40B4-BE49-F238E27FC236}">
                <a16:creationId xmlns:a16="http://schemas.microsoft.com/office/drawing/2014/main" id="{E81A3BD5-14A0-4BB9-A51F-7ED8586A3916}"/>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4275281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1C94F-8C96-4130-8CBF-23078A974C34}"/>
              </a:ext>
            </a:extLst>
          </p:cNvPr>
          <p:cNvSpPr>
            <a:spLocks noGrp="1"/>
          </p:cNvSpPr>
          <p:nvPr>
            <p:ph type="title"/>
          </p:nvPr>
        </p:nvSpPr>
        <p:spPr/>
        <p:txBody>
          <a:bodyPr/>
          <a:lstStyle/>
          <a:p>
            <a:r>
              <a:rPr lang="es-ES"/>
              <a:t>Facebook Own Posts Table | La Noche de las Casas de Provincia - 6 of 6</a:t>
            </a:r>
            <a:endParaRPr lang="en-US"/>
          </a:p>
        </p:txBody>
      </p:sp>
      <p:graphicFrame>
        <p:nvGraphicFramePr>
          <p:cNvPr id="5" name="Table Placeholder 4">
            <a:extLst>
              <a:ext uri="{FF2B5EF4-FFF2-40B4-BE49-F238E27FC236}">
                <a16:creationId xmlns:a16="http://schemas.microsoft.com/office/drawing/2014/main" id="{A0D71E00-5F43-449B-974D-754CDFB64DDD}"/>
              </a:ext>
            </a:extLst>
          </p:cNvPr>
          <p:cNvGraphicFramePr>
            <a:graphicFrameLocks noGrp="1"/>
          </p:cNvGraphicFramePr>
          <p:nvPr>
            <p:ph type="tbl" sz="quarter" idx="13"/>
            <p:extLst>
              <p:ext uri="{D42A27DB-BD31-4B8C-83A1-F6EECF244321}">
                <p14:modId xmlns:p14="http://schemas.microsoft.com/office/powerpoint/2010/main" val="2349353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5725461"/>
                    </a:ext>
                  </a:extLst>
                </a:gridCol>
                <a:gridCol w="658368">
                  <a:extLst>
                    <a:ext uri="{9D8B030D-6E8A-4147-A177-3AD203B41FA5}">
                      <a16:colId xmlns:a16="http://schemas.microsoft.com/office/drawing/2014/main" val="2659654456"/>
                    </a:ext>
                  </a:extLst>
                </a:gridCol>
                <a:gridCol w="658368">
                  <a:extLst>
                    <a:ext uri="{9D8B030D-6E8A-4147-A177-3AD203B41FA5}">
                      <a16:colId xmlns:a16="http://schemas.microsoft.com/office/drawing/2014/main" val="2760013951"/>
                    </a:ext>
                  </a:extLst>
                </a:gridCol>
                <a:gridCol w="658368">
                  <a:extLst>
                    <a:ext uri="{9D8B030D-6E8A-4147-A177-3AD203B41FA5}">
                      <a16:colId xmlns:a16="http://schemas.microsoft.com/office/drawing/2014/main" val="2540002716"/>
                    </a:ext>
                  </a:extLst>
                </a:gridCol>
                <a:gridCol w="658368">
                  <a:extLst>
                    <a:ext uri="{9D8B030D-6E8A-4147-A177-3AD203B41FA5}">
                      <a16:colId xmlns:a16="http://schemas.microsoft.com/office/drawing/2014/main" val="3645665301"/>
                    </a:ext>
                  </a:extLst>
                </a:gridCol>
                <a:gridCol w="658368">
                  <a:extLst>
                    <a:ext uri="{9D8B030D-6E8A-4147-A177-3AD203B41FA5}">
                      <a16:colId xmlns:a16="http://schemas.microsoft.com/office/drawing/2014/main" val="1307394252"/>
                    </a:ext>
                  </a:extLst>
                </a:gridCol>
                <a:gridCol w="658368">
                  <a:extLst>
                    <a:ext uri="{9D8B030D-6E8A-4147-A177-3AD203B41FA5}">
                      <a16:colId xmlns:a16="http://schemas.microsoft.com/office/drawing/2014/main" val="1136071441"/>
                    </a:ext>
                  </a:extLst>
                </a:gridCol>
                <a:gridCol w="658368">
                  <a:extLst>
                    <a:ext uri="{9D8B030D-6E8A-4147-A177-3AD203B41FA5}">
                      <a16:colId xmlns:a16="http://schemas.microsoft.com/office/drawing/2014/main" val="479102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862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- 2019-11-27 17:11:33</a:t>
                      </a:r>
                      <a:r>
                        <a:rPr kumimoji="0" lang="es-ES" sz="1000" b="0" i="0" u="none" strike="noStrike" kern="1200" cap="none" spc="0" normalizeH="0" baseline="0" noProof="0">
                          <a:ln>
                            <a:noFill/>
                          </a:ln>
                          <a:solidFill>
                            <a:prstClr val="black"/>
                          </a:solidFill>
                          <a:effectLst/>
                          <a:uLnTx/>
                          <a:uFillTx/>
                          <a:latin typeface="+mn-lt"/>
                          <a:ea typeface="+mn-ea"/>
                          <a:cs typeface="+mn-cs"/>
                        </a:rPr>
                        <a:t>
 Te esperamos el #MAÑANA 28 de noviembre en Casa de Santiago del Estero (Florida 274) en el CIRCUITO 1 de la #NocheDeLasCasas / #GRATIS
#música #shows #folclore #rock #tradición #turismo #artesanías #artesanal #gastronomía #arte #literatura #teatro #murga #carnaval #desfiles #CABA #degustaciondevino #humor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102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- 2019-11-14 10:16:36</a:t>
                      </a:r>
                      <a:r>
                        <a:rPr kumimoji="0" lang="es-ES" sz="1000" b="0" i="0" u="none" strike="noStrike" kern="1200" cap="none" spc="0" normalizeH="0" baseline="0" noProof="0">
                          <a:ln>
                            <a:noFill/>
                          </a:ln>
                          <a:solidFill>
                            <a:prstClr val="black"/>
                          </a:solidFill>
                          <a:effectLst/>
                          <a:uLnTx/>
                          <a:uFillTx/>
                          <a:latin typeface="+mn-lt"/>
                          <a:ea typeface="+mn-ea"/>
                          <a:cs typeface="+mn-cs"/>
                        </a:rPr>
                        <a:t>
 VISITAS GUIADAS AL PALACIO LAGOMARSINO
El emblemático edificio de la Casa de San Luis cumple 100 años y en la #NocheDeLasCasas lo festejamos con vos. Te esperamos el #JUEVES 28 de noviembre de 17 a 21 horas en Azuénaga 1087 (CIRCUITO 3) para que descubras la majestuosidad del Palacio Lagomarsino y todo lo que #SanLuis tiene para ofrecer / #GRATIS
#música #shows #folclore #rock #tradición #turismo #artesanías #artesanal #gastronomía #arte #literatura #teatro #murga #carnaval #desfiles #CABA #degustaciondevino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3918434"/>
                  </a:ext>
                </a:extLst>
              </a:tr>
            </a:tbl>
          </a:graphicData>
        </a:graphic>
      </p:graphicFrame>
      <p:sp>
        <p:nvSpPr>
          <p:cNvPr id="4" name="Text Placeholder 3">
            <a:extLst>
              <a:ext uri="{FF2B5EF4-FFF2-40B4-BE49-F238E27FC236}">
                <a16:creationId xmlns:a16="http://schemas.microsoft.com/office/drawing/2014/main" id="{5E85828E-0641-4BBF-AAF9-0B550B34ADB7}"/>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7733593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369</Words>
  <Application>Microsoft Office PowerPoint</Application>
  <PresentationFormat>On-screen Show (4:3)</PresentationFormat>
  <Paragraphs>140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Own Posts Table | La Noche de las Casas de Provincia - 1 of 6</vt:lpstr>
      <vt:lpstr>Facebook Own Posts Table | La Noche de las Casas de Provincia - 2 of 6</vt:lpstr>
      <vt:lpstr>Facebook Own Posts Table | La Noche de las Casas de Provincia - 3 of 6</vt:lpstr>
      <vt:lpstr>Facebook Own Posts Table | La Noche de las Casas de Provincia - 4 of 6</vt:lpstr>
      <vt:lpstr>Facebook Own Posts Table | La Noche de las Casas de Provincia - 5 of 6</vt:lpstr>
      <vt:lpstr>Facebook Own Posts Table | La Noche de las Casas de Provincia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La Noche de las Casas de Provincia - 1 of 6</dc:title>
  <dc:creator>Frederik Peiniger</dc:creator>
  <cp:lastModifiedBy>Frederik Peiniger</cp:lastModifiedBy>
  <cp:revision>1</cp:revision>
  <dcterms:created xsi:type="dcterms:W3CDTF">2019-12-17T12:36:37Z</dcterms:created>
  <dcterms:modified xsi:type="dcterms:W3CDTF">2019-12-17T12:37:13Z</dcterms:modified>
</cp:coreProperties>
</file>