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300" r:id="rId42"/>
    <p:sldId id="301" r:id="rId43"/>
    <p:sldId id="302" r:id="rId44"/>
    <p:sldId id="303" r:id="rId45"/>
    <p:sldId id="304" r:id="rId46"/>
    <p:sldId id="305" r:id="rId47"/>
    <p:sldId id="306" r:id="rId48"/>
    <p:sldId id="308" r:id="rId49"/>
    <p:sldId id="309" r:id="rId50"/>
    <p:sldId id="310" r:id="rId51"/>
    <p:sldId id="311" r:id="rId52"/>
    <p:sldId id="312" r:id="rId53"/>
    <p:sldId id="313"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Sheet1!$B$2:$B$13</c:f>
              <c:numCache>
                <c:formatCode>General</c:formatCode>
                <c:ptCount val="12"/>
                <c:pt idx="0">
                  <c:v>252354</c:v>
                </c:pt>
                <c:pt idx="1">
                  <c:v>252654</c:v>
                </c:pt>
                <c:pt idx="2">
                  <c:v>252750</c:v>
                </c:pt>
                <c:pt idx="3">
                  <c:v>253294</c:v>
                </c:pt>
                <c:pt idx="4">
                  <c:v>253888</c:v>
                </c:pt>
                <c:pt idx="5">
                  <c:v>254436</c:v>
                </c:pt>
                <c:pt idx="6">
                  <c:v>254617</c:v>
                </c:pt>
                <c:pt idx="7">
                  <c:v>254532</c:v>
                </c:pt>
                <c:pt idx="8">
                  <c:v>254622</c:v>
                </c:pt>
                <c:pt idx="9">
                  <c:v>254524</c:v>
                </c:pt>
                <c:pt idx="10">
                  <c:v>254664</c:v>
                </c:pt>
                <c:pt idx="11">
                  <c:v>254658</c:v>
                </c:pt>
              </c:numCache>
            </c:numRef>
          </c:val>
          <c:smooth val="0"/>
          <c:extLst>
            <c:ext xmlns:c16="http://schemas.microsoft.com/office/drawing/2014/chart" uri="{C3380CC4-5D6E-409C-BE32-E72D297353CC}">
              <c16:uniqueId val="{00000000-DEE9-4180-B495-3553C740377F}"/>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Sheet1!$C$2:$C$13</c:f>
              <c:numCache>
                <c:formatCode>General</c:formatCode>
                <c:ptCount val="12"/>
                <c:pt idx="0">
                  <c:v>500540</c:v>
                </c:pt>
                <c:pt idx="1">
                  <c:v>500926</c:v>
                </c:pt>
                <c:pt idx="2">
                  <c:v>501176</c:v>
                </c:pt>
                <c:pt idx="3">
                  <c:v>501404</c:v>
                </c:pt>
                <c:pt idx="4">
                  <c:v>501608</c:v>
                </c:pt>
                <c:pt idx="5">
                  <c:v>502396</c:v>
                </c:pt>
                <c:pt idx="6">
                  <c:v>503478</c:v>
                </c:pt>
                <c:pt idx="7">
                  <c:v>504674</c:v>
                </c:pt>
                <c:pt idx="8">
                  <c:v>506169</c:v>
                </c:pt>
                <c:pt idx="9">
                  <c:v>506862</c:v>
                </c:pt>
                <c:pt idx="10">
                  <c:v>508159</c:v>
                </c:pt>
                <c:pt idx="11">
                  <c:v>508239</c:v>
                </c:pt>
              </c:numCache>
            </c:numRef>
          </c:val>
          <c:smooth val="0"/>
          <c:extLst>
            <c:ext xmlns:c16="http://schemas.microsoft.com/office/drawing/2014/chart" uri="{C3380CC4-5D6E-409C-BE32-E72D297353CC}">
              <c16:uniqueId val="{00000001-DEE9-4180-B495-3553C740377F}"/>
            </c:ext>
          </c:extLst>
        </c:ser>
        <c:dLbls>
          <c:showLegendKey val="0"/>
          <c:showVal val="0"/>
          <c:showCatName val="0"/>
          <c:showSerName val="0"/>
          <c:showPercent val="0"/>
          <c:showBubbleSize val="0"/>
        </c:dLbls>
        <c:smooth val="0"/>
        <c:axId val="303420320"/>
        <c:axId val="303421632"/>
      </c:lineChart>
      <c:dateAx>
        <c:axId val="30342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21632"/>
        <c:crosses val="autoZero"/>
        <c:auto val="1"/>
        <c:lblOffset val="100"/>
        <c:baseTimeUnit val="days"/>
      </c:dateAx>
      <c:valAx>
        <c:axId val="30342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2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Sheet1!$B$2:$B$13</c:f>
              <c:numCache>
                <c:formatCode>General</c:formatCode>
                <c:ptCount val="12"/>
                <c:pt idx="0">
                  <c:v>627</c:v>
                </c:pt>
                <c:pt idx="1">
                  <c:v>300</c:v>
                </c:pt>
                <c:pt idx="2">
                  <c:v>96</c:v>
                </c:pt>
                <c:pt idx="3">
                  <c:v>544</c:v>
                </c:pt>
                <c:pt idx="4">
                  <c:v>594</c:v>
                </c:pt>
                <c:pt idx="5">
                  <c:v>548</c:v>
                </c:pt>
                <c:pt idx="6">
                  <c:v>181</c:v>
                </c:pt>
                <c:pt idx="7">
                  <c:v>-85</c:v>
                </c:pt>
                <c:pt idx="8">
                  <c:v>90</c:v>
                </c:pt>
                <c:pt idx="9">
                  <c:v>-98</c:v>
                </c:pt>
                <c:pt idx="10">
                  <c:v>140</c:v>
                </c:pt>
                <c:pt idx="11">
                  <c:v>-6</c:v>
                </c:pt>
              </c:numCache>
            </c:numRef>
          </c:val>
          <c:smooth val="0"/>
          <c:extLst>
            <c:ext xmlns:c16="http://schemas.microsoft.com/office/drawing/2014/chart" uri="{C3380CC4-5D6E-409C-BE32-E72D297353CC}">
              <c16:uniqueId val="{00000000-7C27-4D17-B867-D76448FC9DC4}"/>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Sheet1!$C$2:$C$13</c:f>
              <c:numCache>
                <c:formatCode>General</c:formatCode>
                <c:ptCount val="12"/>
                <c:pt idx="0">
                  <c:v>426</c:v>
                </c:pt>
                <c:pt idx="1">
                  <c:v>386</c:v>
                </c:pt>
                <c:pt idx="2">
                  <c:v>250</c:v>
                </c:pt>
                <c:pt idx="3">
                  <c:v>228</c:v>
                </c:pt>
                <c:pt idx="4">
                  <c:v>204</c:v>
                </c:pt>
                <c:pt idx="5">
                  <c:v>788</c:v>
                </c:pt>
                <c:pt idx="6">
                  <c:v>1082</c:v>
                </c:pt>
                <c:pt idx="7">
                  <c:v>1196</c:v>
                </c:pt>
                <c:pt idx="8">
                  <c:v>1495</c:v>
                </c:pt>
                <c:pt idx="9">
                  <c:v>693</c:v>
                </c:pt>
                <c:pt idx="10">
                  <c:v>1297</c:v>
                </c:pt>
                <c:pt idx="11">
                  <c:v>80</c:v>
                </c:pt>
              </c:numCache>
            </c:numRef>
          </c:val>
          <c:smooth val="0"/>
          <c:extLst>
            <c:ext xmlns:c16="http://schemas.microsoft.com/office/drawing/2014/chart" uri="{C3380CC4-5D6E-409C-BE32-E72D297353CC}">
              <c16:uniqueId val="{00000001-7C27-4D17-B867-D76448FC9DC4}"/>
            </c:ext>
          </c:extLst>
        </c:ser>
        <c:dLbls>
          <c:showLegendKey val="0"/>
          <c:showVal val="0"/>
          <c:showCatName val="0"/>
          <c:showSerName val="0"/>
          <c:showPercent val="0"/>
          <c:showBubbleSize val="0"/>
        </c:dLbls>
        <c:smooth val="0"/>
        <c:axId val="303830360"/>
        <c:axId val="303831016"/>
      </c:lineChart>
      <c:dateAx>
        <c:axId val="30383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1016"/>
        <c:crosses val="autoZero"/>
        <c:auto val="1"/>
        <c:lblOffset val="100"/>
        <c:baseTimeUnit val="days"/>
      </c:dateAx>
      <c:valAx>
        <c:axId val="30383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3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50.106000000000002</c:v>
                </c:pt>
                <c:pt idx="1">
                  <c:v>46.398299999999999</c:v>
                </c:pt>
                <c:pt idx="2">
                  <c:v>25.644100000000002</c:v>
                </c:pt>
                <c:pt idx="3">
                  <c:v>0</c:v>
                </c:pt>
                <c:pt idx="4">
                  <c:v>100</c:v>
                </c:pt>
                <c:pt idx="5">
                  <c:v>71.6691</c:v>
                </c:pt>
              </c:numCache>
            </c:numRef>
          </c:val>
          <c:extLst>
            <c:ext xmlns:c16="http://schemas.microsoft.com/office/drawing/2014/chart" uri="{C3380CC4-5D6E-409C-BE32-E72D297353CC}">
              <c16:uniqueId val="{00000000-5B77-4AAB-B227-197FE279CE26}"/>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100</c:v>
                </c:pt>
                <c:pt idx="2">
                  <c:v>100</c:v>
                </c:pt>
                <c:pt idx="3">
                  <c:v>100</c:v>
                </c:pt>
                <c:pt idx="4">
                  <c:v>90.861999999999995</c:v>
                </c:pt>
                <c:pt idx="5">
                  <c:v>100</c:v>
                </c:pt>
              </c:numCache>
            </c:numRef>
          </c:val>
          <c:extLst>
            <c:ext xmlns:c16="http://schemas.microsoft.com/office/drawing/2014/chart" uri="{C3380CC4-5D6E-409C-BE32-E72D297353CC}">
              <c16:uniqueId val="{00000001-5B77-4AAB-B227-197FE279CE26}"/>
            </c:ext>
          </c:extLst>
        </c:ser>
        <c:dLbls>
          <c:showLegendKey val="0"/>
          <c:showVal val="0"/>
          <c:showCatName val="0"/>
          <c:showSerName val="0"/>
          <c:showPercent val="0"/>
          <c:showBubbleSize val="0"/>
        </c:dLbls>
        <c:axId val="303416056"/>
        <c:axId val="306652504"/>
      </c:radarChart>
      <c:catAx>
        <c:axId val="30341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52504"/>
        <c:crosses val="autoZero"/>
        <c:auto val="1"/>
        <c:lblAlgn val="ctr"/>
        <c:lblOffset val="100"/>
        <c:noMultiLvlLbl val="0"/>
      </c:catAx>
      <c:valAx>
        <c:axId val="30665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1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Sheet1!$B$2:$B$13</c:f>
              <c:numCache>
                <c:formatCode>General</c:formatCode>
                <c:ptCount val="12"/>
                <c:pt idx="0">
                  <c:v>0.249079359782622</c:v>
                </c:pt>
                <c:pt idx="1">
                  <c:v>0.118880620081314</c:v>
                </c:pt>
                <c:pt idx="2">
                  <c:v>3.7996627799282798E-2</c:v>
                </c:pt>
                <c:pt idx="3">
                  <c:v>0.21523244312561801</c:v>
                </c:pt>
                <c:pt idx="4">
                  <c:v>0.23451009498843201</c:v>
                </c:pt>
                <c:pt idx="5">
                  <c:v>0.21584320645323901</c:v>
                </c:pt>
                <c:pt idx="6">
                  <c:v>7.1137732081938104E-2</c:v>
                </c:pt>
                <c:pt idx="7">
                  <c:v>-3.3383474002128703E-2</c:v>
                </c:pt>
                <c:pt idx="8">
                  <c:v>3.5359011833482598E-2</c:v>
                </c:pt>
                <c:pt idx="9">
                  <c:v>-3.8488425980473001E-2</c:v>
                </c:pt>
                <c:pt idx="10">
                  <c:v>5.5004636105043102E-2</c:v>
                </c:pt>
                <c:pt idx="11">
                  <c:v>-2.3560456130430701E-3</c:v>
                </c:pt>
              </c:numCache>
            </c:numRef>
          </c:val>
          <c:smooth val="0"/>
          <c:extLst>
            <c:ext xmlns:c16="http://schemas.microsoft.com/office/drawing/2014/chart" uri="{C3380CC4-5D6E-409C-BE32-E72D297353CC}">
              <c16:uniqueId val="{00000000-6300-498A-B750-07F5305FECE8}"/>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Sheet1!$C$2:$C$13</c:f>
              <c:numCache>
                <c:formatCode>General</c:formatCode>
                <c:ptCount val="12"/>
                <c:pt idx="0">
                  <c:v>8.5180578828027195E-2</c:v>
                </c:pt>
                <c:pt idx="1">
                  <c:v>7.7116713948935198E-2</c:v>
                </c:pt>
                <c:pt idx="2">
                  <c:v>4.9907571178177998E-2</c:v>
                </c:pt>
                <c:pt idx="3">
                  <c:v>4.5493000462911201E-2</c:v>
                </c:pt>
                <c:pt idx="4">
                  <c:v>4.0685754401640198E-2</c:v>
                </c:pt>
                <c:pt idx="5">
                  <c:v>0.15709478317730199</c:v>
                </c:pt>
                <c:pt idx="6">
                  <c:v>0.21536795675124801</c:v>
                </c:pt>
                <c:pt idx="7">
                  <c:v>0.237547618763878</c:v>
                </c:pt>
                <c:pt idx="8">
                  <c:v>0.29623083416225099</c:v>
                </c:pt>
                <c:pt idx="9">
                  <c:v>0.13691079461602701</c:v>
                </c:pt>
                <c:pt idx="10">
                  <c:v>0.25588819047393602</c:v>
                </c:pt>
                <c:pt idx="11">
                  <c:v>1.57431040284635E-2</c:v>
                </c:pt>
              </c:numCache>
            </c:numRef>
          </c:val>
          <c:smooth val="0"/>
          <c:extLst>
            <c:ext xmlns:c16="http://schemas.microsoft.com/office/drawing/2014/chart" uri="{C3380CC4-5D6E-409C-BE32-E72D297353CC}">
              <c16:uniqueId val="{00000001-6300-498A-B750-07F5305FECE8}"/>
            </c:ext>
          </c:extLst>
        </c:ser>
        <c:dLbls>
          <c:showLegendKey val="0"/>
          <c:showVal val="0"/>
          <c:showCatName val="0"/>
          <c:showSerName val="0"/>
          <c:showPercent val="0"/>
          <c:showBubbleSize val="0"/>
        </c:dLbls>
        <c:smooth val="0"/>
        <c:axId val="306652832"/>
        <c:axId val="306644304"/>
      </c:lineChart>
      <c:dateAx>
        <c:axId val="30665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44304"/>
        <c:crosses val="autoZero"/>
        <c:auto val="1"/>
        <c:lblOffset val="100"/>
        <c:baseTimeUnit val="days"/>
      </c:dateAx>
      <c:valAx>
        <c:axId val="306644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5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9</c:v>
                </c:pt>
                <c:pt idx="2">
                  <c:v>10</c:v>
                </c:pt>
                <c:pt idx="3">
                  <c:v>10</c:v>
                </c:pt>
                <c:pt idx="4">
                  <c:v>8</c:v>
                </c:pt>
                <c:pt idx="5">
                  <c:v>8</c:v>
                </c:pt>
                <c:pt idx="6">
                  <c:v>7</c:v>
                </c:pt>
              </c:numCache>
            </c:numRef>
          </c:val>
          <c:extLst>
            <c:ext xmlns:c16="http://schemas.microsoft.com/office/drawing/2014/chart" uri="{C3380CC4-5D6E-409C-BE32-E72D297353CC}">
              <c16:uniqueId val="{00000000-8F90-4466-8159-9D8D14D6A0CD}"/>
            </c:ext>
          </c:extLst>
        </c:ser>
        <c:ser>
          <c:idx val="1"/>
          <c:order val="1"/>
          <c:tx>
            <c:strRef>
              <c:f>Sheet1!$C$1</c:f>
              <c:strCache>
                <c:ptCount val="1"/>
                <c:pt idx="0">
                  <c:v>Visit Salta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32</c:v>
                </c:pt>
                <c:pt idx="1">
                  <c:v>31</c:v>
                </c:pt>
                <c:pt idx="2">
                  <c:v>21</c:v>
                </c:pt>
                <c:pt idx="3">
                  <c:v>20</c:v>
                </c:pt>
                <c:pt idx="4">
                  <c:v>19</c:v>
                </c:pt>
                <c:pt idx="5">
                  <c:v>21</c:v>
                </c:pt>
                <c:pt idx="6">
                  <c:v>24</c:v>
                </c:pt>
              </c:numCache>
            </c:numRef>
          </c:val>
          <c:extLst>
            <c:ext xmlns:c16="http://schemas.microsoft.com/office/drawing/2014/chart" uri="{C3380CC4-5D6E-409C-BE32-E72D297353CC}">
              <c16:uniqueId val="{00000001-8F90-4466-8159-9D8D14D6A0CD}"/>
            </c:ext>
          </c:extLst>
        </c:ser>
        <c:dLbls>
          <c:showLegendKey val="0"/>
          <c:showVal val="0"/>
          <c:showCatName val="0"/>
          <c:showSerName val="0"/>
          <c:showPercent val="0"/>
          <c:showBubbleSize val="0"/>
        </c:dLbls>
        <c:gapWidth val="219"/>
        <c:overlap val="-27"/>
        <c:axId val="298513536"/>
        <c:axId val="298515176"/>
      </c:barChart>
      <c:catAx>
        <c:axId val="29851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5176"/>
        <c:crosses val="autoZero"/>
        <c:auto val="1"/>
        <c:lblAlgn val="ctr"/>
        <c:lblOffset val="100"/>
        <c:noMultiLvlLbl val="0"/>
      </c:catAx>
      <c:valAx>
        <c:axId val="29851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Ente Tucumán Turismo</c:v>
                </c:pt>
              </c:strCache>
            </c:strRef>
          </c:tx>
          <c:spPr>
            <a:solidFill>
              <a:schemeClr val="accent1"/>
            </a:solidFill>
            <a:ln>
              <a:noFill/>
            </a:ln>
            <a:effectLst/>
          </c:spP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Sheet1!$B$2:$B$13</c:f>
              <c:numCache>
                <c:formatCode>General</c:formatCode>
                <c:ptCount val="12"/>
                <c:pt idx="0">
                  <c:v>252354</c:v>
                </c:pt>
                <c:pt idx="1">
                  <c:v>252654</c:v>
                </c:pt>
                <c:pt idx="2">
                  <c:v>252750</c:v>
                </c:pt>
                <c:pt idx="3">
                  <c:v>253294</c:v>
                </c:pt>
                <c:pt idx="4">
                  <c:v>253888</c:v>
                </c:pt>
                <c:pt idx="5">
                  <c:v>254436</c:v>
                </c:pt>
                <c:pt idx="6">
                  <c:v>254617</c:v>
                </c:pt>
                <c:pt idx="7">
                  <c:v>254532</c:v>
                </c:pt>
                <c:pt idx="8">
                  <c:v>254622</c:v>
                </c:pt>
                <c:pt idx="9">
                  <c:v>254524</c:v>
                </c:pt>
                <c:pt idx="10">
                  <c:v>254664</c:v>
                </c:pt>
                <c:pt idx="11">
                  <c:v>254658</c:v>
                </c:pt>
              </c:numCache>
            </c:numRef>
          </c:val>
          <c:extLst>
            <c:ext xmlns:c16="http://schemas.microsoft.com/office/drawing/2014/chart" uri="{C3380CC4-5D6E-409C-BE32-E72D297353CC}">
              <c16:uniqueId val="{00000000-0AE8-46E2-8C13-EF0FDA894E2B}"/>
            </c:ext>
          </c:extLst>
        </c:ser>
        <c:ser>
          <c:idx val="1"/>
          <c:order val="1"/>
          <c:tx>
            <c:strRef>
              <c:f>Sheet1!$C$1</c:f>
              <c:strCache>
                <c:ptCount val="1"/>
                <c:pt idx="0">
                  <c:v>Visit Salta</c:v>
                </c:pt>
              </c:strCache>
            </c:strRef>
          </c:tx>
          <c:spPr>
            <a:solidFill>
              <a:schemeClr val="accent2"/>
            </a:solidFill>
            <a:ln>
              <a:noFill/>
            </a:ln>
            <a:effectLst/>
          </c:spP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Sheet1!$C$2:$C$13</c:f>
              <c:numCache>
                <c:formatCode>General</c:formatCode>
                <c:ptCount val="12"/>
                <c:pt idx="0">
                  <c:v>500540</c:v>
                </c:pt>
                <c:pt idx="1">
                  <c:v>500926</c:v>
                </c:pt>
                <c:pt idx="2">
                  <c:v>501176</c:v>
                </c:pt>
                <c:pt idx="3">
                  <c:v>501404</c:v>
                </c:pt>
                <c:pt idx="4">
                  <c:v>501608</c:v>
                </c:pt>
                <c:pt idx="5">
                  <c:v>502396</c:v>
                </c:pt>
                <c:pt idx="6">
                  <c:v>503478</c:v>
                </c:pt>
                <c:pt idx="7">
                  <c:v>504674</c:v>
                </c:pt>
                <c:pt idx="8">
                  <c:v>506169</c:v>
                </c:pt>
                <c:pt idx="9">
                  <c:v>506862</c:v>
                </c:pt>
                <c:pt idx="10">
                  <c:v>508159</c:v>
                </c:pt>
                <c:pt idx="11">
                  <c:v>508239</c:v>
                </c:pt>
              </c:numCache>
            </c:numRef>
          </c:val>
          <c:extLst>
            <c:ext xmlns:c16="http://schemas.microsoft.com/office/drawing/2014/chart" uri="{C3380CC4-5D6E-409C-BE32-E72D297353CC}">
              <c16:uniqueId val="{00000001-0AE8-46E2-8C13-EF0FDA894E2B}"/>
            </c:ext>
          </c:extLst>
        </c:ser>
        <c:dLbls>
          <c:showLegendKey val="0"/>
          <c:showVal val="0"/>
          <c:showCatName val="0"/>
          <c:showSerName val="0"/>
          <c:showPercent val="0"/>
          <c:showBubbleSize val="0"/>
        </c:dLbls>
        <c:axId val="298519112"/>
        <c:axId val="298519440"/>
      </c:areaChart>
      <c:dateAx>
        <c:axId val="29851911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9440"/>
        <c:crosses val="autoZero"/>
        <c:auto val="1"/>
        <c:lblOffset val="100"/>
        <c:baseTimeUnit val="days"/>
      </c:dateAx>
      <c:valAx>
        <c:axId val="298519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91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Sheet1!$B$2:$B$13</c:f>
              <c:numCache>
                <c:formatCode>General</c:formatCode>
                <c:ptCount val="12"/>
                <c:pt idx="0">
                  <c:v>22</c:v>
                </c:pt>
                <c:pt idx="1">
                  <c:v>18</c:v>
                </c:pt>
                <c:pt idx="2">
                  <c:v>20</c:v>
                </c:pt>
                <c:pt idx="3">
                  <c:v>20</c:v>
                </c:pt>
                <c:pt idx="4">
                  <c:v>22</c:v>
                </c:pt>
                <c:pt idx="5">
                  <c:v>16</c:v>
                </c:pt>
                <c:pt idx="6">
                  <c:v>22</c:v>
                </c:pt>
                <c:pt idx="7">
                  <c:v>20</c:v>
                </c:pt>
                <c:pt idx="8">
                  <c:v>21</c:v>
                </c:pt>
                <c:pt idx="9">
                  <c:v>17</c:v>
                </c:pt>
                <c:pt idx="10">
                  <c:v>20</c:v>
                </c:pt>
                <c:pt idx="11">
                  <c:v>1</c:v>
                </c:pt>
              </c:numCache>
            </c:numRef>
          </c:val>
          <c:smooth val="0"/>
          <c:extLst>
            <c:ext xmlns:c16="http://schemas.microsoft.com/office/drawing/2014/chart" uri="{C3380CC4-5D6E-409C-BE32-E72D297353CC}">
              <c16:uniqueId val="{00000000-2FB1-4D7D-BB3D-563EF3BFC2D5}"/>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Sheet1!$C$2:$C$13</c:f>
              <c:numCache>
                <c:formatCode>General</c:formatCode>
                <c:ptCount val="12"/>
                <c:pt idx="0">
                  <c:v>48</c:v>
                </c:pt>
                <c:pt idx="1">
                  <c:v>42</c:v>
                </c:pt>
                <c:pt idx="2">
                  <c:v>36</c:v>
                </c:pt>
                <c:pt idx="3">
                  <c:v>40</c:v>
                </c:pt>
                <c:pt idx="4">
                  <c:v>43</c:v>
                </c:pt>
                <c:pt idx="5">
                  <c:v>45</c:v>
                </c:pt>
                <c:pt idx="6">
                  <c:v>44</c:v>
                </c:pt>
                <c:pt idx="7">
                  <c:v>45</c:v>
                </c:pt>
                <c:pt idx="8">
                  <c:v>40</c:v>
                </c:pt>
                <c:pt idx="9">
                  <c:v>42</c:v>
                </c:pt>
                <c:pt idx="10">
                  <c:v>41</c:v>
                </c:pt>
                <c:pt idx="11">
                  <c:v>6</c:v>
                </c:pt>
              </c:numCache>
            </c:numRef>
          </c:val>
          <c:smooth val="0"/>
          <c:extLst>
            <c:ext xmlns:c16="http://schemas.microsoft.com/office/drawing/2014/chart" uri="{C3380CC4-5D6E-409C-BE32-E72D297353CC}">
              <c16:uniqueId val="{00000001-2FB1-4D7D-BB3D-563EF3BFC2D5}"/>
            </c:ext>
          </c:extLst>
        </c:ser>
        <c:dLbls>
          <c:showLegendKey val="0"/>
          <c:showVal val="0"/>
          <c:showCatName val="0"/>
          <c:showSerName val="0"/>
          <c:showPercent val="0"/>
          <c:showBubbleSize val="0"/>
        </c:dLbls>
        <c:smooth val="0"/>
        <c:axId val="298517144"/>
        <c:axId val="298517800"/>
      </c:lineChart>
      <c:dateAx>
        <c:axId val="29851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7800"/>
        <c:crosses val="autoZero"/>
        <c:auto val="1"/>
        <c:lblOffset val="100"/>
        <c:baseTimeUnit val="days"/>
      </c:dateAx>
      <c:valAx>
        <c:axId val="29851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14</c:v>
                </c:pt>
                <c:pt idx="12">
                  <c:v>23</c:v>
                </c:pt>
                <c:pt idx="13">
                  <c:v>5</c:v>
                </c:pt>
                <c:pt idx="14">
                  <c:v>5</c:v>
                </c:pt>
                <c:pt idx="15">
                  <c:v>5</c:v>
                </c:pt>
                <c:pt idx="16">
                  <c:v>3</c:v>
                </c:pt>
                <c:pt idx="17">
                  <c:v>5</c:v>
                </c:pt>
                <c:pt idx="18">
                  <c:v>7</c:v>
                </c:pt>
                <c:pt idx="19">
                  <c:v>20</c:v>
                </c:pt>
                <c:pt idx="20">
                  <c:v>116</c:v>
                </c:pt>
                <c:pt idx="21">
                  <c:v>12</c:v>
                </c:pt>
                <c:pt idx="22">
                  <c:v>1</c:v>
                </c:pt>
                <c:pt idx="23">
                  <c:v>0</c:v>
                </c:pt>
              </c:numCache>
            </c:numRef>
          </c:val>
          <c:smooth val="0"/>
          <c:extLst>
            <c:ext xmlns:c16="http://schemas.microsoft.com/office/drawing/2014/chart" uri="{C3380CC4-5D6E-409C-BE32-E72D297353CC}">
              <c16:uniqueId val="{00000000-EF13-4A9E-8EE4-51D3D56FC009}"/>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4</c:v>
                </c:pt>
                <c:pt idx="9">
                  <c:v>9</c:v>
                </c:pt>
                <c:pt idx="10">
                  <c:v>12</c:v>
                </c:pt>
                <c:pt idx="11">
                  <c:v>18</c:v>
                </c:pt>
                <c:pt idx="12">
                  <c:v>17</c:v>
                </c:pt>
                <c:pt idx="13">
                  <c:v>14</c:v>
                </c:pt>
                <c:pt idx="14">
                  <c:v>17</c:v>
                </c:pt>
                <c:pt idx="15">
                  <c:v>22</c:v>
                </c:pt>
                <c:pt idx="16">
                  <c:v>30</c:v>
                </c:pt>
                <c:pt idx="17">
                  <c:v>36</c:v>
                </c:pt>
                <c:pt idx="18">
                  <c:v>25</c:v>
                </c:pt>
                <c:pt idx="19">
                  <c:v>45</c:v>
                </c:pt>
                <c:pt idx="20">
                  <c:v>120</c:v>
                </c:pt>
                <c:pt idx="21">
                  <c:v>72</c:v>
                </c:pt>
                <c:pt idx="22">
                  <c:v>24</c:v>
                </c:pt>
                <c:pt idx="23">
                  <c:v>6</c:v>
                </c:pt>
              </c:numCache>
            </c:numRef>
          </c:val>
          <c:smooth val="0"/>
          <c:extLst>
            <c:ext xmlns:c16="http://schemas.microsoft.com/office/drawing/2014/chart" uri="{C3380CC4-5D6E-409C-BE32-E72D297353CC}">
              <c16:uniqueId val="{00000001-EF13-4A9E-8EE4-51D3D56FC009}"/>
            </c:ext>
          </c:extLst>
        </c:ser>
        <c:dLbls>
          <c:showLegendKey val="0"/>
          <c:showVal val="0"/>
          <c:showCatName val="0"/>
          <c:showSerName val="0"/>
          <c:showPercent val="0"/>
          <c:showBubbleSize val="0"/>
        </c:dLbls>
        <c:smooth val="0"/>
        <c:axId val="310820680"/>
        <c:axId val="310814776"/>
      </c:lineChart>
      <c:catAx>
        <c:axId val="31082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14776"/>
        <c:crosses val="autoZero"/>
        <c:auto val="1"/>
        <c:lblAlgn val="ctr"/>
        <c:lblOffset val="100"/>
        <c:noMultiLvlLbl val="0"/>
      </c:catAx>
      <c:valAx>
        <c:axId val="31081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82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16</c:v>
                </c:pt>
                <c:pt idx="2">
                  <c:v>41</c:v>
                </c:pt>
                <c:pt idx="3">
                  <c:v>43</c:v>
                </c:pt>
                <c:pt idx="4">
                  <c:v>41</c:v>
                </c:pt>
                <c:pt idx="5">
                  <c:v>36</c:v>
                </c:pt>
                <c:pt idx="6">
                  <c:v>31</c:v>
                </c:pt>
              </c:numCache>
            </c:numRef>
          </c:val>
          <c:extLst>
            <c:ext xmlns:c16="http://schemas.microsoft.com/office/drawing/2014/chart" uri="{C3380CC4-5D6E-409C-BE32-E72D297353CC}">
              <c16:uniqueId val="{00000000-501B-4055-8C33-6FF1B1B893DD}"/>
            </c:ext>
          </c:extLst>
        </c:ser>
        <c:ser>
          <c:idx val="1"/>
          <c:order val="1"/>
          <c:tx>
            <c:strRef>
              <c:f>Sheet1!$C$1</c:f>
              <c:strCache>
                <c:ptCount val="1"/>
                <c:pt idx="0">
                  <c:v>Visit Salta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70</c:v>
                </c:pt>
                <c:pt idx="1">
                  <c:v>64</c:v>
                </c:pt>
                <c:pt idx="2">
                  <c:v>77</c:v>
                </c:pt>
                <c:pt idx="3">
                  <c:v>59</c:v>
                </c:pt>
                <c:pt idx="4">
                  <c:v>69</c:v>
                </c:pt>
                <c:pt idx="5">
                  <c:v>65</c:v>
                </c:pt>
                <c:pt idx="6">
                  <c:v>68</c:v>
                </c:pt>
              </c:numCache>
            </c:numRef>
          </c:val>
          <c:extLst>
            <c:ext xmlns:c16="http://schemas.microsoft.com/office/drawing/2014/chart" uri="{C3380CC4-5D6E-409C-BE32-E72D297353CC}">
              <c16:uniqueId val="{00000001-501B-4055-8C33-6FF1B1B893DD}"/>
            </c:ext>
          </c:extLst>
        </c:ser>
        <c:dLbls>
          <c:showLegendKey val="0"/>
          <c:showVal val="0"/>
          <c:showCatName val="0"/>
          <c:showSerName val="0"/>
          <c:showPercent val="0"/>
          <c:showBubbleSize val="0"/>
        </c:dLbls>
        <c:gapWidth val="219"/>
        <c:overlap val="-27"/>
        <c:axId val="428728904"/>
        <c:axId val="428729232"/>
      </c:barChart>
      <c:catAx>
        <c:axId val="428728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29232"/>
        <c:crosses val="autoZero"/>
        <c:auto val="1"/>
        <c:lblAlgn val="ctr"/>
        <c:lblOffset val="100"/>
        <c:noMultiLvlLbl val="0"/>
      </c:catAx>
      <c:valAx>
        <c:axId val="42872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2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Sheet1!$A$2:$A$3</c:f>
              <c:strCache>
                <c:ptCount val="2"/>
                <c:pt idx="0">
                  <c:v>Ente Tucumán Turismo</c:v>
                </c:pt>
                <c:pt idx="1">
                  <c:v>Visit Salta</c:v>
                </c:pt>
              </c:strCache>
            </c:strRef>
          </c:cat>
          <c:val>
            <c:numRef>
              <c:f>Sheet1!$B$2:$B$3</c:f>
              <c:numCache>
                <c:formatCode>General</c:formatCode>
                <c:ptCount val="2"/>
                <c:pt idx="0">
                  <c:v>7</c:v>
                </c:pt>
                <c:pt idx="1">
                  <c:v>28</c:v>
                </c:pt>
              </c:numCache>
            </c:numRef>
          </c:val>
          <c:extLst>
            <c:ext xmlns:c16="http://schemas.microsoft.com/office/drawing/2014/chart" uri="{C3380CC4-5D6E-409C-BE32-E72D297353CC}">
              <c16:uniqueId val="{00000000-6CAE-4236-8D01-8F195D139C60}"/>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Ente Tucumán Turismo</c:v>
                </c:pt>
                <c:pt idx="1">
                  <c:v>Visit Salta</c:v>
                </c:pt>
              </c:strCache>
            </c:strRef>
          </c:cat>
          <c:val>
            <c:numRef>
              <c:f>Sheet1!$C$2:$C$3</c:f>
              <c:numCache>
                <c:formatCode>General</c:formatCode>
                <c:ptCount val="2"/>
                <c:pt idx="0">
                  <c:v>163</c:v>
                </c:pt>
                <c:pt idx="1">
                  <c:v>395</c:v>
                </c:pt>
              </c:numCache>
            </c:numRef>
          </c:val>
          <c:extLst>
            <c:ext xmlns:c16="http://schemas.microsoft.com/office/drawing/2014/chart" uri="{C3380CC4-5D6E-409C-BE32-E72D297353CC}">
              <c16:uniqueId val="{00000001-6CAE-4236-8D01-8F195D139C60}"/>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Ente Tucumán Turismo</c:v>
                </c:pt>
                <c:pt idx="1">
                  <c:v>Visit Salta</c:v>
                </c:pt>
              </c:strCache>
            </c:strRef>
          </c:cat>
          <c:val>
            <c:numRef>
              <c:f>Sheet1!$D$2:$D$3</c:f>
              <c:numCache>
                <c:formatCode>General</c:formatCode>
                <c:ptCount val="2"/>
                <c:pt idx="0">
                  <c:v>0</c:v>
                </c:pt>
                <c:pt idx="1">
                  <c:v>2</c:v>
                </c:pt>
              </c:numCache>
            </c:numRef>
          </c:val>
          <c:extLst>
            <c:ext xmlns:c16="http://schemas.microsoft.com/office/drawing/2014/chart" uri="{C3380CC4-5D6E-409C-BE32-E72D297353CC}">
              <c16:uniqueId val="{00000002-6CAE-4236-8D01-8F195D139C60}"/>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Ente Tucumán Turismo</c:v>
                </c:pt>
                <c:pt idx="1">
                  <c:v>Visit Salta</c:v>
                </c:pt>
              </c:strCache>
            </c:strRef>
          </c:cat>
          <c:val>
            <c:numRef>
              <c:f>Sheet1!$E$2:$E$3</c:f>
              <c:numCache>
                <c:formatCode>General</c:formatCode>
                <c:ptCount val="2"/>
                <c:pt idx="0">
                  <c:v>48</c:v>
                </c:pt>
                <c:pt idx="1">
                  <c:v>47</c:v>
                </c:pt>
              </c:numCache>
            </c:numRef>
          </c:val>
          <c:extLst>
            <c:ext xmlns:c16="http://schemas.microsoft.com/office/drawing/2014/chart" uri="{C3380CC4-5D6E-409C-BE32-E72D297353CC}">
              <c16:uniqueId val="{00000003-6CAE-4236-8D01-8F195D139C60}"/>
            </c:ext>
          </c:extLst>
        </c:ser>
        <c:ser>
          <c:idx val="4"/>
          <c:order val="4"/>
          <c:tx>
            <c:strRef>
              <c:f>Sheet1!$F$1</c:f>
              <c:strCache>
                <c:ptCount val="1"/>
                <c:pt idx="0">
                  <c:v>Link</c:v>
                </c:pt>
              </c:strCache>
            </c:strRef>
          </c:tx>
          <c:spPr>
            <a:solidFill>
              <a:schemeClr val="accent5"/>
            </a:solidFill>
            <a:ln>
              <a:noFill/>
            </a:ln>
            <a:effectLst/>
          </c:spPr>
          <c:invertIfNegative val="0"/>
          <c:cat>
            <c:strRef>
              <c:f>Sheet1!$A$2:$A$3</c:f>
              <c:strCache>
                <c:ptCount val="2"/>
                <c:pt idx="0">
                  <c:v>Ente Tucumán Turismo</c:v>
                </c:pt>
                <c:pt idx="1">
                  <c:v>Visit Salta</c:v>
                </c:pt>
              </c:strCache>
            </c:strRef>
          </c:cat>
          <c:val>
            <c:numRef>
              <c:f>Sheet1!$F$2:$F$3</c:f>
              <c:numCache>
                <c:formatCode>General</c:formatCode>
                <c:ptCount val="2"/>
                <c:pt idx="0">
                  <c:v>1</c:v>
                </c:pt>
                <c:pt idx="1">
                  <c:v>0</c:v>
                </c:pt>
              </c:numCache>
            </c:numRef>
          </c:val>
          <c:extLst>
            <c:ext xmlns:c16="http://schemas.microsoft.com/office/drawing/2014/chart" uri="{C3380CC4-5D6E-409C-BE32-E72D297353CC}">
              <c16:uniqueId val="{00000004-6CAE-4236-8D01-8F195D139C60}"/>
            </c:ext>
          </c:extLst>
        </c:ser>
        <c:dLbls>
          <c:showLegendKey val="0"/>
          <c:showVal val="0"/>
          <c:showCatName val="0"/>
          <c:showSerName val="0"/>
          <c:showPercent val="0"/>
          <c:showBubbleSize val="0"/>
        </c:dLbls>
        <c:gapWidth val="150"/>
        <c:overlap val="100"/>
        <c:axId val="455565744"/>
        <c:axId val="455568040"/>
      </c:barChart>
      <c:catAx>
        <c:axId val="45556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68040"/>
        <c:crosses val="autoZero"/>
        <c:auto val="1"/>
        <c:lblAlgn val="ctr"/>
        <c:lblOffset val="100"/>
        <c:noMultiLvlLbl val="0"/>
      </c:catAx>
      <c:valAx>
        <c:axId val="455568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6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Ente Tucumán Turismo</c:v>
                </c:pt>
                <c:pt idx="1">
                  <c:v>Visit Salta</c:v>
                </c:pt>
              </c:strCache>
            </c:strRef>
          </c:cat>
          <c:val>
            <c:numRef>
              <c:f>Sheet1!$B$2:$B$3</c:f>
              <c:numCache>
                <c:formatCode>General</c:formatCode>
                <c:ptCount val="2"/>
                <c:pt idx="0">
                  <c:v>219</c:v>
                </c:pt>
                <c:pt idx="1">
                  <c:v>472</c:v>
                </c:pt>
              </c:numCache>
            </c:numRef>
          </c:val>
          <c:extLst>
            <c:ext xmlns:c16="http://schemas.microsoft.com/office/drawing/2014/chart" uri="{C3380CC4-5D6E-409C-BE32-E72D297353CC}">
              <c16:uniqueId val="{00000000-599A-4D3E-976D-F2915D61C24E}"/>
            </c:ext>
          </c:extLst>
        </c:ser>
        <c:dLbls>
          <c:showLegendKey val="0"/>
          <c:showVal val="0"/>
          <c:showCatName val="0"/>
          <c:showSerName val="0"/>
          <c:showPercent val="0"/>
          <c:showBubbleSize val="0"/>
        </c:dLbls>
        <c:gapWidth val="150"/>
        <c:overlap val="100"/>
        <c:axId val="455567712"/>
        <c:axId val="455567384"/>
      </c:barChart>
      <c:catAx>
        <c:axId val="45556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67384"/>
        <c:crosses val="autoZero"/>
        <c:auto val="1"/>
        <c:lblAlgn val="ctr"/>
        <c:lblOffset val="100"/>
        <c:noMultiLvlLbl val="0"/>
      </c:catAx>
      <c:valAx>
        <c:axId val="455567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56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Ente Tucumán Turismo</c:v>
                </c:pt>
                <c:pt idx="1">
                  <c:v>Visit Salta</c:v>
                </c:pt>
              </c:strCache>
            </c:strRef>
          </c:cat>
          <c:val>
            <c:numRef>
              <c:f>Sheet1!$B$2:$B$3</c:f>
              <c:numCache>
                <c:formatCode>General</c:formatCode>
                <c:ptCount val="2"/>
                <c:pt idx="0">
                  <c:v>218</c:v>
                </c:pt>
                <c:pt idx="1">
                  <c:v>470</c:v>
                </c:pt>
              </c:numCache>
            </c:numRef>
          </c:val>
          <c:extLst>
            <c:ext xmlns:c16="http://schemas.microsoft.com/office/drawing/2014/chart" uri="{C3380CC4-5D6E-409C-BE32-E72D297353CC}">
              <c16:uniqueId val="{00000000-F19D-4F57-9ADF-11A53AD470AF}"/>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Ente Tucumán Turismo</c:v>
                </c:pt>
                <c:pt idx="1">
                  <c:v>Visit Salta</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F19D-4F57-9ADF-11A53AD470AF}"/>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Ente Tucumán Turismo</c:v>
                </c:pt>
                <c:pt idx="1">
                  <c:v>Visit Salta</c:v>
                </c:pt>
              </c:strCache>
            </c:strRef>
          </c:cat>
          <c:val>
            <c:numRef>
              <c:f>Sheet1!$D$2:$D$3</c:f>
              <c:numCache>
                <c:formatCode>General</c:formatCode>
                <c:ptCount val="2"/>
                <c:pt idx="0">
                  <c:v>1</c:v>
                </c:pt>
                <c:pt idx="1">
                  <c:v>2</c:v>
                </c:pt>
              </c:numCache>
            </c:numRef>
          </c:val>
          <c:extLst>
            <c:ext xmlns:c16="http://schemas.microsoft.com/office/drawing/2014/chart" uri="{C3380CC4-5D6E-409C-BE32-E72D297353CC}">
              <c16:uniqueId val="{00000002-F19D-4F57-9ADF-11A53AD470AF}"/>
            </c:ext>
          </c:extLst>
        </c:ser>
        <c:dLbls>
          <c:showLegendKey val="0"/>
          <c:showVal val="0"/>
          <c:showCatName val="0"/>
          <c:showSerName val="0"/>
          <c:showPercent val="0"/>
          <c:showBubbleSize val="0"/>
        </c:dLbls>
        <c:gapWidth val="150"/>
        <c:overlap val="100"/>
        <c:axId val="469775632"/>
        <c:axId val="469776288"/>
      </c:barChart>
      <c:catAx>
        <c:axId val="46977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76288"/>
        <c:crosses val="autoZero"/>
        <c:auto val="1"/>
        <c:lblAlgn val="ctr"/>
        <c:lblOffset val="100"/>
        <c:noMultiLvlLbl val="0"/>
      </c:catAx>
      <c:valAx>
        <c:axId val="469776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77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Sheet1!$B$2:$B$13</c:f>
              <c:numCache>
                <c:formatCode>General</c:formatCode>
                <c:ptCount val="12"/>
                <c:pt idx="0">
                  <c:v>4</c:v>
                </c:pt>
                <c:pt idx="1">
                  <c:v>4</c:v>
                </c:pt>
                <c:pt idx="2">
                  <c:v>6</c:v>
                </c:pt>
                <c:pt idx="3">
                  <c:v>3</c:v>
                </c:pt>
                <c:pt idx="4">
                  <c:v>2</c:v>
                </c:pt>
                <c:pt idx="5">
                  <c:v>2</c:v>
                </c:pt>
                <c:pt idx="6">
                  <c:v>8</c:v>
                </c:pt>
                <c:pt idx="7">
                  <c:v>3</c:v>
                </c:pt>
                <c:pt idx="8">
                  <c:v>8</c:v>
                </c:pt>
                <c:pt idx="9">
                  <c:v>5</c:v>
                </c:pt>
                <c:pt idx="10">
                  <c:v>6</c:v>
                </c:pt>
                <c:pt idx="11">
                  <c:v>0</c:v>
                </c:pt>
              </c:numCache>
            </c:numRef>
          </c:val>
          <c:smooth val="0"/>
          <c:extLst>
            <c:ext xmlns:c16="http://schemas.microsoft.com/office/drawing/2014/chart" uri="{C3380CC4-5D6E-409C-BE32-E72D297353CC}">
              <c16:uniqueId val="{00000000-DB89-4F41-8C85-23DC48566FE5}"/>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Sheet1!$C$2:$C$13</c:f>
              <c:numCache>
                <c:formatCode>General</c:formatCode>
                <c:ptCount val="12"/>
                <c:pt idx="0">
                  <c:v>8</c:v>
                </c:pt>
                <c:pt idx="1">
                  <c:v>15</c:v>
                </c:pt>
                <c:pt idx="2">
                  <c:v>1</c:v>
                </c:pt>
                <c:pt idx="3">
                  <c:v>12</c:v>
                </c:pt>
                <c:pt idx="4">
                  <c:v>7</c:v>
                </c:pt>
                <c:pt idx="5">
                  <c:v>25</c:v>
                </c:pt>
                <c:pt idx="6">
                  <c:v>47</c:v>
                </c:pt>
                <c:pt idx="7">
                  <c:v>33</c:v>
                </c:pt>
                <c:pt idx="8">
                  <c:v>55</c:v>
                </c:pt>
                <c:pt idx="9">
                  <c:v>41</c:v>
                </c:pt>
                <c:pt idx="10">
                  <c:v>43</c:v>
                </c:pt>
                <c:pt idx="11">
                  <c:v>1</c:v>
                </c:pt>
              </c:numCache>
            </c:numRef>
          </c:val>
          <c:smooth val="0"/>
          <c:extLst>
            <c:ext xmlns:c16="http://schemas.microsoft.com/office/drawing/2014/chart" uri="{C3380CC4-5D6E-409C-BE32-E72D297353CC}">
              <c16:uniqueId val="{00000001-DB89-4F41-8C85-23DC48566FE5}"/>
            </c:ext>
          </c:extLst>
        </c:ser>
        <c:dLbls>
          <c:showLegendKey val="0"/>
          <c:showVal val="0"/>
          <c:showCatName val="0"/>
          <c:showSerName val="0"/>
          <c:showPercent val="0"/>
          <c:showBubbleSize val="0"/>
        </c:dLbls>
        <c:smooth val="0"/>
        <c:axId val="512710864"/>
        <c:axId val="512712504"/>
      </c:lineChart>
      <c:dateAx>
        <c:axId val="51271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712504"/>
        <c:crosses val="autoZero"/>
        <c:auto val="1"/>
        <c:lblOffset val="100"/>
        <c:baseTimeUnit val="days"/>
      </c:dateAx>
      <c:valAx>
        <c:axId val="51271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71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Sheet1!$B$2:$B$13</c:f>
              <c:numCache>
                <c:formatCode>General</c:formatCode>
                <c:ptCount val="12"/>
                <c:pt idx="0">
                  <c:v>0.59860628183116704</c:v>
                </c:pt>
                <c:pt idx="1">
                  <c:v>0.44703362234965699</c:v>
                </c:pt>
                <c:pt idx="2">
                  <c:v>0.139096643477297</c:v>
                </c:pt>
                <c:pt idx="3">
                  <c:v>0.13735959718917701</c:v>
                </c:pt>
                <c:pt idx="4">
                  <c:v>0.24024010029033899</c:v>
                </c:pt>
                <c:pt idx="5">
                  <c:v>0.470295520180043</c:v>
                </c:pt>
                <c:pt idx="6">
                  <c:v>8.4613609754459806E-2</c:v>
                </c:pt>
                <c:pt idx="7">
                  <c:v>0.192419492956861</c:v>
                </c:pt>
                <c:pt idx="8">
                  <c:v>7.4091158124672499E-2</c:v>
                </c:pt>
                <c:pt idx="9">
                  <c:v>0.15072528600949101</c:v>
                </c:pt>
                <c:pt idx="10">
                  <c:v>0.126770465918286</c:v>
                </c:pt>
                <c:pt idx="11">
                  <c:v>5.4975045256242597E-2</c:v>
                </c:pt>
              </c:numCache>
            </c:numRef>
          </c:val>
          <c:smooth val="0"/>
          <c:extLst>
            <c:ext xmlns:c16="http://schemas.microsoft.com/office/drawing/2014/chart" uri="{C3380CC4-5D6E-409C-BE32-E72D297353CC}">
              <c16:uniqueId val="{00000000-96D4-486D-9D61-2FEC2C68CE77}"/>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Sheet1!$A$2:$A$13</c:f>
              <c:numCache>
                <c:formatCode>m/d/yyyy</c:formatCode>
                <c:ptCount val="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numCache>
            </c:numRef>
          </c:cat>
          <c:val>
            <c:numRef>
              <c:f>Sheet1!$C$2:$C$13</c:f>
              <c:numCache>
                <c:formatCode>General</c:formatCode>
                <c:ptCount val="12"/>
                <c:pt idx="0">
                  <c:v>7.1270056050009994E-2</c:v>
                </c:pt>
                <c:pt idx="1">
                  <c:v>0.12825959048796401</c:v>
                </c:pt>
                <c:pt idx="2">
                  <c:v>0.14563831271112601</c:v>
                </c:pt>
                <c:pt idx="3">
                  <c:v>0.141814119571506</c:v>
                </c:pt>
                <c:pt idx="4">
                  <c:v>0.142032662736118</c:v>
                </c:pt>
                <c:pt idx="5">
                  <c:v>0.23879497602709901</c:v>
                </c:pt>
                <c:pt idx="6">
                  <c:v>0.293051343679951</c:v>
                </c:pt>
                <c:pt idx="7">
                  <c:v>0.28375791657519001</c:v>
                </c:pt>
                <c:pt idx="8">
                  <c:v>0.43668050991153901</c:v>
                </c:pt>
                <c:pt idx="9">
                  <c:v>0.21049064029035</c:v>
                </c:pt>
                <c:pt idx="10">
                  <c:v>0.31278970353101299</c:v>
                </c:pt>
                <c:pt idx="11">
                  <c:v>8.4448546074798805E-2</c:v>
                </c:pt>
              </c:numCache>
            </c:numRef>
          </c:val>
          <c:smooth val="0"/>
          <c:extLst>
            <c:ext xmlns:c16="http://schemas.microsoft.com/office/drawing/2014/chart" uri="{C3380CC4-5D6E-409C-BE32-E72D297353CC}">
              <c16:uniqueId val="{00000001-96D4-486D-9D61-2FEC2C68CE77}"/>
            </c:ext>
          </c:extLst>
        </c:ser>
        <c:dLbls>
          <c:showLegendKey val="0"/>
          <c:showVal val="0"/>
          <c:showCatName val="0"/>
          <c:showSerName val="0"/>
          <c:showPercent val="0"/>
          <c:showBubbleSize val="0"/>
        </c:dLbls>
        <c:smooth val="0"/>
        <c:axId val="512660680"/>
        <c:axId val="512657072"/>
      </c:lineChart>
      <c:dateAx>
        <c:axId val="512660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57072"/>
        <c:crosses val="autoZero"/>
        <c:auto val="1"/>
        <c:lblOffset val="100"/>
        <c:baseTimeUnit val="days"/>
      </c:dateAx>
      <c:valAx>
        <c:axId val="51265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6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Ente Tucumán Turismo</c:v>
                </c:pt>
                <c:pt idx="1">
                  <c:v>Visit Salta</c:v>
                </c:pt>
              </c:strCache>
            </c:strRef>
          </c:cat>
          <c:val>
            <c:numRef>
              <c:f>Sheet1!$B$2:$B$3</c:f>
              <c:numCache>
                <c:formatCode>General</c:formatCode>
                <c:ptCount val="2"/>
                <c:pt idx="0">
                  <c:v>93548</c:v>
                </c:pt>
                <c:pt idx="1">
                  <c:v>309712</c:v>
                </c:pt>
              </c:numCache>
            </c:numRef>
          </c:val>
          <c:extLst>
            <c:ext xmlns:c16="http://schemas.microsoft.com/office/drawing/2014/chart" uri="{C3380CC4-5D6E-409C-BE32-E72D297353CC}">
              <c16:uniqueId val="{00000000-600D-4A53-BF60-968A46B5B792}"/>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Ente Tucumán Turismo</c:v>
                </c:pt>
                <c:pt idx="1">
                  <c:v>Visit Salta</c:v>
                </c:pt>
              </c:strCache>
            </c:strRef>
          </c:cat>
          <c:val>
            <c:numRef>
              <c:f>Sheet1!$C$2:$C$3</c:f>
              <c:numCache>
                <c:formatCode>General</c:formatCode>
                <c:ptCount val="2"/>
                <c:pt idx="0">
                  <c:v>14346</c:v>
                </c:pt>
                <c:pt idx="1">
                  <c:v>75076</c:v>
                </c:pt>
              </c:numCache>
            </c:numRef>
          </c:val>
          <c:extLst>
            <c:ext xmlns:c16="http://schemas.microsoft.com/office/drawing/2014/chart" uri="{C3380CC4-5D6E-409C-BE32-E72D297353CC}">
              <c16:uniqueId val="{00000001-600D-4A53-BF60-968A46B5B792}"/>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Ente Tucumán Turismo</c:v>
                </c:pt>
                <c:pt idx="1">
                  <c:v>Visit Salta</c:v>
                </c:pt>
              </c:strCache>
            </c:strRef>
          </c:cat>
          <c:val>
            <c:numRef>
              <c:f>Sheet1!$D$2:$D$3</c:f>
              <c:numCache>
                <c:formatCode>General</c:formatCode>
                <c:ptCount val="2"/>
                <c:pt idx="0">
                  <c:v>185</c:v>
                </c:pt>
                <c:pt idx="1">
                  <c:v>310</c:v>
                </c:pt>
              </c:numCache>
            </c:numRef>
          </c:val>
          <c:extLst>
            <c:ext xmlns:c16="http://schemas.microsoft.com/office/drawing/2014/chart" uri="{C3380CC4-5D6E-409C-BE32-E72D297353CC}">
              <c16:uniqueId val="{00000002-600D-4A53-BF60-968A46B5B792}"/>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Ente Tucumán Turismo</c:v>
                </c:pt>
                <c:pt idx="1">
                  <c:v>Visit Salta</c:v>
                </c:pt>
              </c:strCache>
            </c:strRef>
          </c:cat>
          <c:val>
            <c:numRef>
              <c:f>Sheet1!$E$2:$E$3</c:f>
              <c:numCache>
                <c:formatCode>General</c:formatCode>
                <c:ptCount val="2"/>
                <c:pt idx="0">
                  <c:v>647</c:v>
                </c:pt>
                <c:pt idx="1">
                  <c:v>2537</c:v>
                </c:pt>
              </c:numCache>
            </c:numRef>
          </c:val>
          <c:extLst>
            <c:ext xmlns:c16="http://schemas.microsoft.com/office/drawing/2014/chart" uri="{C3380CC4-5D6E-409C-BE32-E72D297353CC}">
              <c16:uniqueId val="{00000003-600D-4A53-BF60-968A46B5B792}"/>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Ente Tucumán Turismo</c:v>
                </c:pt>
                <c:pt idx="1">
                  <c:v>Visit Salta</c:v>
                </c:pt>
              </c:strCache>
            </c:strRef>
          </c:cat>
          <c:val>
            <c:numRef>
              <c:f>Sheet1!$F$2:$F$3</c:f>
              <c:numCache>
                <c:formatCode>General</c:formatCode>
                <c:ptCount val="2"/>
                <c:pt idx="0">
                  <c:v>36</c:v>
                </c:pt>
                <c:pt idx="1">
                  <c:v>219</c:v>
                </c:pt>
              </c:numCache>
            </c:numRef>
          </c:val>
          <c:extLst>
            <c:ext xmlns:c16="http://schemas.microsoft.com/office/drawing/2014/chart" uri="{C3380CC4-5D6E-409C-BE32-E72D297353CC}">
              <c16:uniqueId val="{00000004-600D-4A53-BF60-968A46B5B792}"/>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Ente Tucumán Turismo</c:v>
                </c:pt>
                <c:pt idx="1">
                  <c:v>Visit Salta</c:v>
                </c:pt>
              </c:strCache>
            </c:strRef>
          </c:cat>
          <c:val>
            <c:numRef>
              <c:f>Sheet1!$G$2:$G$3</c:f>
              <c:numCache>
                <c:formatCode>General</c:formatCode>
                <c:ptCount val="2"/>
                <c:pt idx="0">
                  <c:v>24</c:v>
                </c:pt>
                <c:pt idx="1">
                  <c:v>35</c:v>
                </c:pt>
              </c:numCache>
            </c:numRef>
          </c:val>
          <c:extLst>
            <c:ext xmlns:c16="http://schemas.microsoft.com/office/drawing/2014/chart" uri="{C3380CC4-5D6E-409C-BE32-E72D297353CC}">
              <c16:uniqueId val="{00000005-600D-4A53-BF60-968A46B5B79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Ente Tucumán Turismo</c:v>
                </c:pt>
                <c:pt idx="1">
                  <c:v>Visit Salta</c:v>
                </c:pt>
              </c:strCache>
            </c:strRef>
          </c:cat>
          <c:val>
            <c:numRef>
              <c:f>Sheet1!$H$2:$H$3</c:f>
              <c:numCache>
                <c:formatCode>General</c:formatCode>
                <c:ptCount val="2"/>
                <c:pt idx="0">
                  <c:v>3647</c:v>
                </c:pt>
                <c:pt idx="1">
                  <c:v>31332</c:v>
                </c:pt>
              </c:numCache>
            </c:numRef>
          </c:val>
          <c:extLst>
            <c:ext xmlns:c16="http://schemas.microsoft.com/office/drawing/2014/chart" uri="{C3380CC4-5D6E-409C-BE32-E72D297353CC}">
              <c16:uniqueId val="{00000006-600D-4A53-BF60-968A46B5B79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Ente Tucumán Turismo</c:v>
                </c:pt>
                <c:pt idx="1">
                  <c:v>Visit Salta</c:v>
                </c:pt>
              </c:strCache>
            </c:strRef>
          </c:cat>
          <c:val>
            <c:numRef>
              <c:f>Sheet1!$I$2:$I$3</c:f>
              <c:numCache>
                <c:formatCode>General</c:formatCode>
                <c:ptCount val="2"/>
                <c:pt idx="0">
                  <c:v>19200</c:v>
                </c:pt>
                <c:pt idx="1">
                  <c:v>94086</c:v>
                </c:pt>
              </c:numCache>
            </c:numRef>
          </c:val>
          <c:extLst>
            <c:ext xmlns:c16="http://schemas.microsoft.com/office/drawing/2014/chart" uri="{C3380CC4-5D6E-409C-BE32-E72D297353CC}">
              <c16:uniqueId val="{00000007-600D-4A53-BF60-968A46B5B792}"/>
            </c:ext>
          </c:extLst>
        </c:ser>
        <c:dLbls>
          <c:showLegendKey val="0"/>
          <c:showVal val="0"/>
          <c:showCatName val="0"/>
          <c:showSerName val="0"/>
          <c:showPercent val="0"/>
          <c:showBubbleSize val="0"/>
        </c:dLbls>
        <c:gapWidth val="150"/>
        <c:overlap val="100"/>
        <c:axId val="512658712"/>
        <c:axId val="512660024"/>
      </c:barChart>
      <c:catAx>
        <c:axId val="51265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60024"/>
        <c:crosses val="autoZero"/>
        <c:auto val="1"/>
        <c:lblAlgn val="ctr"/>
        <c:lblOffset val="100"/>
        <c:noMultiLvlLbl val="0"/>
      </c:catAx>
      <c:valAx>
        <c:axId val="512660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5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Ente Tucumán Turismo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2.3302381977384799E-2</c:v>
                </c:pt>
                <c:pt idx="10">
                  <c:v>0.15956207320107599</c:v>
                </c:pt>
                <c:pt idx="11">
                  <c:v>5.5406632207728602E-2</c:v>
                </c:pt>
                <c:pt idx="12">
                  <c:v>8.0673979756635206E-2</c:v>
                </c:pt>
                <c:pt idx="13">
                  <c:v>0.11824971464455999</c:v>
                </c:pt>
                <c:pt idx="14">
                  <c:v>0.16477548747398199</c:v>
                </c:pt>
                <c:pt idx="15">
                  <c:v>0.23073307713878299</c:v>
                </c:pt>
                <c:pt idx="16">
                  <c:v>8.2150770360949907E-2</c:v>
                </c:pt>
                <c:pt idx="17">
                  <c:v>0.21272310055965199</c:v>
                </c:pt>
                <c:pt idx="18">
                  <c:v>6.3136478045262998E-2</c:v>
                </c:pt>
                <c:pt idx="19">
                  <c:v>0.291200783591963</c:v>
                </c:pt>
                <c:pt idx="20">
                  <c:v>0.32619249020475999</c:v>
                </c:pt>
                <c:pt idx="21">
                  <c:v>6.4772722784595102E-2</c:v>
                </c:pt>
                <c:pt idx="22">
                  <c:v>0.25514133487102703</c:v>
                </c:pt>
                <c:pt idx="23">
                  <c:v>0</c:v>
                </c:pt>
              </c:numCache>
            </c:numRef>
          </c:val>
          <c:smooth val="0"/>
          <c:extLst>
            <c:ext xmlns:c16="http://schemas.microsoft.com/office/drawing/2014/chart" uri="{C3380CC4-5D6E-409C-BE32-E72D297353CC}">
              <c16:uniqueId val="{00000000-3DF1-46FE-88C3-F4504D88C79D}"/>
            </c:ext>
          </c:extLst>
        </c:ser>
        <c:ser>
          <c:idx val="1"/>
          <c:order val="1"/>
          <c:tx>
            <c:strRef>
              <c:f>Sheet1!$C$1</c:f>
              <c:strCache>
                <c:ptCount val="1"/>
                <c:pt idx="0">
                  <c:v>Visit Salta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0.445879580777988</c:v>
                </c:pt>
                <c:pt idx="8">
                  <c:v>0.31021159445586</c:v>
                </c:pt>
                <c:pt idx="9">
                  <c:v>0.73971669280413099</c:v>
                </c:pt>
                <c:pt idx="10">
                  <c:v>0.25941874333891302</c:v>
                </c:pt>
                <c:pt idx="11">
                  <c:v>0.21898390937131701</c:v>
                </c:pt>
                <c:pt idx="12">
                  <c:v>0.194109759927868</c:v>
                </c:pt>
                <c:pt idx="13">
                  <c:v>0.12685580091147999</c:v>
                </c:pt>
                <c:pt idx="14">
                  <c:v>0.226381659667032</c:v>
                </c:pt>
                <c:pt idx="15">
                  <c:v>0.26218505517236901</c:v>
                </c:pt>
                <c:pt idx="16">
                  <c:v>0.12867963049647099</c:v>
                </c:pt>
                <c:pt idx="17">
                  <c:v>0.15386063133657199</c:v>
                </c:pt>
                <c:pt idx="18">
                  <c:v>0.29689867743547799</c:v>
                </c:pt>
                <c:pt idx="19">
                  <c:v>0.21704233211417301</c:v>
                </c:pt>
                <c:pt idx="20">
                  <c:v>0.23188184455569399</c:v>
                </c:pt>
                <c:pt idx="21">
                  <c:v>0.16263188841197901</c:v>
                </c:pt>
                <c:pt idx="22">
                  <c:v>0.18113857969105801</c:v>
                </c:pt>
                <c:pt idx="23">
                  <c:v>0.20819614470194001</c:v>
                </c:pt>
              </c:numCache>
            </c:numRef>
          </c:val>
          <c:smooth val="0"/>
          <c:extLst>
            <c:ext xmlns:c16="http://schemas.microsoft.com/office/drawing/2014/chart" uri="{C3380CC4-5D6E-409C-BE32-E72D297353CC}">
              <c16:uniqueId val="{00000001-3DF1-46FE-88C3-F4504D88C79D}"/>
            </c:ext>
          </c:extLst>
        </c:ser>
        <c:dLbls>
          <c:showLegendKey val="0"/>
          <c:showVal val="0"/>
          <c:showCatName val="0"/>
          <c:showSerName val="0"/>
          <c:showPercent val="0"/>
          <c:showBubbleSize val="0"/>
        </c:dLbls>
        <c:smooth val="0"/>
        <c:axId val="512657728"/>
        <c:axId val="512658056"/>
      </c:lineChart>
      <c:catAx>
        <c:axId val="51265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58056"/>
        <c:crosses val="autoZero"/>
        <c:auto val="1"/>
        <c:lblAlgn val="ctr"/>
        <c:lblOffset val="100"/>
        <c:noMultiLvlLbl val="0"/>
      </c:catAx>
      <c:valAx>
        <c:axId val="51265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5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Sheet1!$A$2:$A$6</c:f>
              <c:strCache>
                <c:ptCount val="5"/>
                <c:pt idx="0">
                  <c:v>Album</c:v>
                </c:pt>
                <c:pt idx="1">
                  <c:v>Photo</c:v>
                </c:pt>
                <c:pt idx="2">
                  <c:v>Status</c:v>
                </c:pt>
                <c:pt idx="3">
                  <c:v>Video</c:v>
                </c:pt>
                <c:pt idx="4">
                  <c:v>Link</c:v>
                </c:pt>
              </c:strCache>
            </c:strRef>
          </c:cat>
          <c:val>
            <c:numRef>
              <c:f>Sheet1!$B$2:$B$6</c:f>
              <c:numCache>
                <c:formatCode>General</c:formatCode>
                <c:ptCount val="5"/>
                <c:pt idx="0">
                  <c:v>0.65361778225407796</c:v>
                </c:pt>
                <c:pt idx="1">
                  <c:v>0.25664381918005702</c:v>
                </c:pt>
                <c:pt idx="2">
                  <c:v>0</c:v>
                </c:pt>
                <c:pt idx="3">
                  <c:v>0.115535916551304</c:v>
                </c:pt>
                <c:pt idx="4">
                  <c:v>2.5924849360913001E-2</c:v>
                </c:pt>
              </c:numCache>
            </c:numRef>
          </c:val>
          <c:extLst>
            <c:ext xmlns:c16="http://schemas.microsoft.com/office/drawing/2014/chart" uri="{C3380CC4-5D6E-409C-BE32-E72D297353CC}">
              <c16:uniqueId val="{00000000-CF31-4A8E-9D86-EFF5A6E0358D}"/>
            </c:ext>
          </c:extLst>
        </c:ser>
        <c:ser>
          <c:idx val="1"/>
          <c:order val="1"/>
          <c:tx>
            <c:strRef>
              <c:f>Sheet1!$C$1</c:f>
              <c:strCache>
                <c:ptCount val="1"/>
                <c:pt idx="0">
                  <c:v>Visit Salta</c:v>
                </c:pt>
              </c:strCache>
            </c:strRef>
          </c:tx>
          <c:spPr>
            <a:solidFill>
              <a:schemeClr val="accent2"/>
            </a:solidFill>
            <a:ln>
              <a:noFill/>
            </a:ln>
            <a:effectLst/>
          </c:spPr>
          <c:invertIfNegative val="0"/>
          <c:cat>
            <c:strRef>
              <c:f>Sheet1!$A$2:$A$6</c:f>
              <c:strCache>
                <c:ptCount val="5"/>
                <c:pt idx="0">
                  <c:v>Album</c:v>
                </c:pt>
                <c:pt idx="1">
                  <c:v>Photo</c:v>
                </c:pt>
                <c:pt idx="2">
                  <c:v>Status</c:v>
                </c:pt>
                <c:pt idx="3">
                  <c:v>Video</c:v>
                </c:pt>
                <c:pt idx="4">
                  <c:v>Link</c:v>
                </c:pt>
              </c:strCache>
            </c:strRef>
          </c:cat>
          <c:val>
            <c:numRef>
              <c:f>Sheet1!$C$2:$C$6</c:f>
              <c:numCache>
                <c:formatCode>General</c:formatCode>
                <c:ptCount val="5"/>
                <c:pt idx="0">
                  <c:v>0.30881088015613301</c:v>
                </c:pt>
                <c:pt idx="1">
                  <c:v>0.173848167045311</c:v>
                </c:pt>
                <c:pt idx="2">
                  <c:v>0.43352917406242503</c:v>
                </c:pt>
                <c:pt idx="3">
                  <c:v>0.50405943875747505</c:v>
                </c:pt>
                <c:pt idx="4">
                  <c:v>0</c:v>
                </c:pt>
              </c:numCache>
            </c:numRef>
          </c:val>
          <c:extLst>
            <c:ext xmlns:c16="http://schemas.microsoft.com/office/drawing/2014/chart" uri="{C3380CC4-5D6E-409C-BE32-E72D297353CC}">
              <c16:uniqueId val="{00000001-CF31-4A8E-9D86-EFF5A6E0358D}"/>
            </c:ext>
          </c:extLst>
        </c:ser>
        <c:dLbls>
          <c:showLegendKey val="0"/>
          <c:showVal val="0"/>
          <c:showCatName val="0"/>
          <c:showSerName val="0"/>
          <c:showPercent val="0"/>
          <c:showBubbleSize val="0"/>
        </c:dLbls>
        <c:gapWidth val="219"/>
        <c:overlap val="-27"/>
        <c:axId val="512672488"/>
        <c:axId val="512672160"/>
      </c:barChart>
      <c:catAx>
        <c:axId val="51267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72160"/>
        <c:crosses val="autoZero"/>
        <c:auto val="1"/>
        <c:lblAlgn val="ctr"/>
        <c:lblOffset val="100"/>
        <c:noMultiLvlLbl val="0"/>
      </c:catAx>
      <c:valAx>
        <c:axId val="51267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7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Ente Tucumán Turismo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0.25804964448607798</c:v>
                </c:pt>
                <c:pt idx="1">
                  <c:v>0.211153151943379</c:v>
                </c:pt>
                <c:pt idx="2">
                  <c:v>0.30313326005140401</c:v>
                </c:pt>
                <c:pt idx="3">
                  <c:v>0.313346772234326</c:v>
                </c:pt>
                <c:pt idx="4">
                  <c:v>0.31555027963339999</c:v>
                </c:pt>
                <c:pt idx="5">
                  <c:v>0.12898592509798201</c:v>
                </c:pt>
                <c:pt idx="6">
                  <c:v>7.3831221191331398E-2</c:v>
                </c:pt>
              </c:numCache>
            </c:numRef>
          </c:val>
          <c:extLst>
            <c:ext xmlns:c16="http://schemas.microsoft.com/office/drawing/2014/chart" uri="{C3380CC4-5D6E-409C-BE32-E72D297353CC}">
              <c16:uniqueId val="{00000000-BD20-4955-B9FB-109B5AA8FC95}"/>
            </c:ext>
          </c:extLst>
        </c:ser>
        <c:ser>
          <c:idx val="1"/>
          <c:order val="1"/>
          <c:tx>
            <c:strRef>
              <c:f>Sheet1!$C$1</c:f>
              <c:strCache>
                <c:ptCount val="1"/>
                <c:pt idx="0">
                  <c:v>Visit Salta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0.21645304993910799</c:v>
                </c:pt>
                <c:pt idx="1">
                  <c:v>0.195446537306565</c:v>
                </c:pt>
                <c:pt idx="2">
                  <c:v>0.18748165637929901</c:v>
                </c:pt>
                <c:pt idx="3">
                  <c:v>0.26712260288400602</c:v>
                </c:pt>
                <c:pt idx="4">
                  <c:v>0.21621244977363799</c:v>
                </c:pt>
                <c:pt idx="5">
                  <c:v>0.17417369034072799</c:v>
                </c:pt>
                <c:pt idx="6">
                  <c:v>0.26051346885610699</c:v>
                </c:pt>
              </c:numCache>
            </c:numRef>
          </c:val>
          <c:extLst>
            <c:ext xmlns:c16="http://schemas.microsoft.com/office/drawing/2014/chart" uri="{C3380CC4-5D6E-409C-BE32-E72D297353CC}">
              <c16:uniqueId val="{00000001-BD20-4955-B9FB-109B5AA8FC95}"/>
            </c:ext>
          </c:extLst>
        </c:ser>
        <c:dLbls>
          <c:showLegendKey val="0"/>
          <c:showVal val="0"/>
          <c:showCatName val="0"/>
          <c:showSerName val="0"/>
          <c:showPercent val="0"/>
          <c:showBubbleSize val="0"/>
        </c:dLbls>
        <c:gapWidth val="219"/>
        <c:overlap val="-27"/>
        <c:axId val="512669208"/>
        <c:axId val="512667568"/>
      </c:barChart>
      <c:catAx>
        <c:axId val="51266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67568"/>
        <c:crosses val="autoZero"/>
        <c:auto val="1"/>
        <c:lblAlgn val="ctr"/>
        <c:lblOffset val="100"/>
        <c:noMultiLvlLbl val="0"/>
      </c:catAx>
      <c:valAx>
        <c:axId val="51266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66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50EE-C3B8-4C63-8023-046EDA533F76}"/>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D82F83AE-42E3-4041-B58A-BBEEA044319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47544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92E0-A27F-4FD8-8432-314FAC0C0833}"/>
              </a:ext>
            </a:extLst>
          </p:cNvPr>
          <p:cNvSpPr>
            <a:spLocks noGrp="1"/>
          </p:cNvSpPr>
          <p:nvPr>
            <p:ph type="title"/>
          </p:nvPr>
        </p:nvSpPr>
        <p:spPr/>
        <p:txBody>
          <a:bodyPr/>
          <a:lstStyle/>
          <a:p>
            <a:r>
              <a:rPr lang="en-US"/>
              <a:t>Facebook Key Metrics Table | TUCU FB</a:t>
            </a:r>
          </a:p>
        </p:txBody>
      </p:sp>
      <p:graphicFrame>
        <p:nvGraphicFramePr>
          <p:cNvPr id="5" name="Table Placeholder 4">
            <a:extLst>
              <a:ext uri="{FF2B5EF4-FFF2-40B4-BE49-F238E27FC236}">
                <a16:creationId xmlns:a16="http://schemas.microsoft.com/office/drawing/2014/main" id="{5DD909E9-A928-4C9B-B9D6-B48FE5B29FCB}"/>
              </a:ext>
            </a:extLst>
          </p:cNvPr>
          <p:cNvGraphicFramePr>
            <a:graphicFrameLocks noGrp="1"/>
          </p:cNvGraphicFramePr>
          <p:nvPr>
            <p:ph type="tbl" sz="quarter" idx="13"/>
            <p:extLst>
              <p:ext uri="{D42A27DB-BD31-4B8C-83A1-F6EECF244321}">
                <p14:modId xmlns:p14="http://schemas.microsoft.com/office/powerpoint/2010/main" val="3682574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83890278"/>
                    </a:ext>
                  </a:extLst>
                </a:gridCol>
                <a:gridCol w="740664">
                  <a:extLst>
                    <a:ext uri="{9D8B030D-6E8A-4147-A177-3AD203B41FA5}">
                      <a16:colId xmlns:a16="http://schemas.microsoft.com/office/drawing/2014/main" val="1020070890"/>
                    </a:ext>
                  </a:extLst>
                </a:gridCol>
                <a:gridCol w="740664">
                  <a:extLst>
                    <a:ext uri="{9D8B030D-6E8A-4147-A177-3AD203B41FA5}">
                      <a16:colId xmlns:a16="http://schemas.microsoft.com/office/drawing/2014/main" val="1601518515"/>
                    </a:ext>
                  </a:extLst>
                </a:gridCol>
                <a:gridCol w="740664">
                  <a:extLst>
                    <a:ext uri="{9D8B030D-6E8A-4147-A177-3AD203B41FA5}">
                      <a16:colId xmlns:a16="http://schemas.microsoft.com/office/drawing/2014/main" val="2250220309"/>
                    </a:ext>
                  </a:extLst>
                </a:gridCol>
                <a:gridCol w="740664">
                  <a:extLst>
                    <a:ext uri="{9D8B030D-6E8A-4147-A177-3AD203B41FA5}">
                      <a16:colId xmlns:a16="http://schemas.microsoft.com/office/drawing/2014/main" val="2463987623"/>
                    </a:ext>
                  </a:extLst>
                </a:gridCol>
                <a:gridCol w="740664">
                  <a:extLst>
                    <a:ext uri="{9D8B030D-6E8A-4147-A177-3AD203B41FA5}">
                      <a16:colId xmlns:a16="http://schemas.microsoft.com/office/drawing/2014/main" val="388993419"/>
                    </a:ext>
                  </a:extLst>
                </a:gridCol>
                <a:gridCol w="740664">
                  <a:extLst>
                    <a:ext uri="{9D8B030D-6E8A-4147-A177-3AD203B41FA5}">
                      <a16:colId xmlns:a16="http://schemas.microsoft.com/office/drawing/2014/main" val="799157299"/>
                    </a:ext>
                  </a:extLst>
                </a:gridCol>
                <a:gridCol w="740664">
                  <a:extLst>
                    <a:ext uri="{9D8B030D-6E8A-4147-A177-3AD203B41FA5}">
                      <a16:colId xmlns:a16="http://schemas.microsoft.com/office/drawing/2014/main" val="3287501647"/>
                    </a:ext>
                  </a:extLst>
                </a:gridCol>
                <a:gridCol w="740664">
                  <a:extLst>
                    <a:ext uri="{9D8B030D-6E8A-4147-A177-3AD203B41FA5}">
                      <a16:colId xmlns:a16="http://schemas.microsoft.com/office/drawing/2014/main" val="2453635451"/>
                    </a:ext>
                  </a:extLst>
                </a:gridCol>
                <a:gridCol w="740664">
                  <a:extLst>
                    <a:ext uri="{9D8B030D-6E8A-4147-A177-3AD203B41FA5}">
                      <a16:colId xmlns:a16="http://schemas.microsoft.com/office/drawing/2014/main" val="17459540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44102051"/>
                  </a:ext>
                </a:extLst>
              </a:tr>
              <a:tr h="370840">
                <a:tc>
                  <a:txBody>
                    <a:bodyPr/>
                    <a:lstStyle/>
                    <a:p>
                      <a:r>
                        <a:rPr lang="en-US" sz="1000"/>
                        <a:t>Visit Salta</a:t>
                      </a:r>
                    </a:p>
                  </a:txBody>
                  <a:tcPr/>
                </a:tc>
                <a:tc>
                  <a:txBody>
                    <a:bodyPr/>
                    <a:lstStyle/>
                    <a:p>
                      <a:r>
                        <a:rPr lang="en-US" sz="1000"/>
                        <a:t>508239</a:t>
                      </a:r>
                    </a:p>
                  </a:txBody>
                  <a:tcPr/>
                </a:tc>
                <a:tc>
                  <a:txBody>
                    <a:bodyPr/>
                    <a:lstStyle/>
                    <a:p>
                      <a:r>
                        <a:rPr lang="en-US" sz="1000"/>
                        <a:t>8125</a:t>
                      </a:r>
                    </a:p>
                  </a:txBody>
                  <a:tcPr/>
                </a:tc>
                <a:tc>
                  <a:txBody>
                    <a:bodyPr/>
                    <a:lstStyle/>
                    <a:p>
                      <a:r>
                        <a:rPr lang="en-US" sz="1000"/>
                        <a:t>472</a:t>
                      </a:r>
                    </a:p>
                  </a:txBody>
                  <a:tcPr/>
                </a:tc>
                <a:tc>
                  <a:txBody>
                    <a:bodyPr/>
                    <a:lstStyle/>
                    <a:p>
                      <a:r>
                        <a:rPr lang="en-US" sz="1000"/>
                        <a:t>387889</a:t>
                      </a:r>
                    </a:p>
                  </a:txBody>
                  <a:tcPr/>
                </a:tc>
                <a:tc>
                  <a:txBody>
                    <a:bodyPr/>
                    <a:lstStyle/>
                    <a:p>
                      <a:r>
                        <a:rPr lang="en-US" sz="1000"/>
                        <a:t>31332</a:t>
                      </a:r>
                    </a:p>
                  </a:txBody>
                  <a:tcPr/>
                </a:tc>
                <a:tc>
                  <a:txBody>
                    <a:bodyPr/>
                    <a:lstStyle/>
                    <a:p>
                      <a:r>
                        <a:rPr lang="en-US" sz="1000"/>
                        <a:t>94086</a:t>
                      </a:r>
                    </a:p>
                  </a:txBody>
                  <a:tcPr/>
                </a:tc>
                <a:tc>
                  <a:txBody>
                    <a:bodyPr/>
                    <a:lstStyle/>
                    <a:p>
                      <a:r>
                        <a:rPr lang="en-US" sz="1000"/>
                        <a:t>288</a:t>
                      </a:r>
                    </a:p>
                  </a:txBody>
                  <a:tcPr/>
                </a:tc>
                <a:tc>
                  <a:txBody>
                    <a:bodyPr/>
                    <a:lstStyle/>
                    <a:p>
                      <a:r>
                        <a:rPr lang="en-US" sz="1000"/>
                        <a:t>0.2157 %</a:t>
                      </a:r>
                    </a:p>
                  </a:txBody>
                  <a:tcPr/>
                </a:tc>
                <a:tc>
                  <a:txBody>
                    <a:bodyPr/>
                    <a:lstStyle/>
                    <a:p>
                      <a:r>
                        <a:rPr lang="en-US" sz="1000"/>
                        <a:t>60.0 %</a:t>
                      </a:r>
                    </a:p>
                  </a:txBody>
                  <a:tcPr/>
                </a:tc>
                <a:extLst>
                  <a:ext uri="{0D108BD9-81ED-4DB2-BD59-A6C34878D82A}">
                    <a16:rowId xmlns:a16="http://schemas.microsoft.com/office/drawing/2014/main" val="2409615680"/>
                  </a:ext>
                </a:extLst>
              </a:tr>
              <a:tr h="370840">
                <a:tc>
                  <a:txBody>
                    <a:bodyPr/>
                    <a:lstStyle/>
                    <a:p>
                      <a:r>
                        <a:rPr lang="en-US" sz="1000"/>
                        <a:t>Ente Tucumán Turismo</a:t>
                      </a:r>
                    </a:p>
                  </a:txBody>
                  <a:tcPr/>
                </a:tc>
                <a:tc>
                  <a:txBody>
                    <a:bodyPr/>
                    <a:lstStyle/>
                    <a:p>
                      <a:r>
                        <a:rPr lang="en-US" sz="1000"/>
                        <a:t>254658</a:t>
                      </a:r>
                    </a:p>
                  </a:txBody>
                  <a:tcPr/>
                </a:tc>
                <a:tc>
                  <a:txBody>
                    <a:bodyPr/>
                    <a:lstStyle/>
                    <a:p>
                      <a:r>
                        <a:rPr lang="en-US" sz="1000"/>
                        <a:t>2931</a:t>
                      </a:r>
                    </a:p>
                  </a:txBody>
                  <a:tcPr/>
                </a:tc>
                <a:tc>
                  <a:txBody>
                    <a:bodyPr/>
                    <a:lstStyle/>
                    <a:p>
                      <a:r>
                        <a:rPr lang="en-US" sz="1000"/>
                        <a:t>219</a:t>
                      </a:r>
                    </a:p>
                  </a:txBody>
                  <a:tcPr/>
                </a:tc>
                <a:tc>
                  <a:txBody>
                    <a:bodyPr/>
                    <a:lstStyle/>
                    <a:p>
                      <a:r>
                        <a:rPr lang="en-US" sz="1000"/>
                        <a:t>108786</a:t>
                      </a:r>
                    </a:p>
                  </a:txBody>
                  <a:tcPr/>
                </a:tc>
                <a:tc>
                  <a:txBody>
                    <a:bodyPr/>
                    <a:lstStyle/>
                    <a:p>
                      <a:r>
                        <a:rPr lang="en-US" sz="1000"/>
                        <a:t>3647</a:t>
                      </a:r>
                    </a:p>
                  </a:txBody>
                  <a:tcPr/>
                </a:tc>
                <a:tc>
                  <a:txBody>
                    <a:bodyPr/>
                    <a:lstStyle/>
                    <a:p>
                      <a:r>
                        <a:rPr lang="en-US" sz="1000"/>
                        <a:t>19200</a:t>
                      </a:r>
                    </a:p>
                  </a:txBody>
                  <a:tcPr/>
                </a:tc>
                <a:tc>
                  <a:txBody>
                    <a:bodyPr/>
                    <a:lstStyle/>
                    <a:p>
                      <a:r>
                        <a:rPr lang="en-US" sz="1000"/>
                        <a:t>51</a:t>
                      </a:r>
                    </a:p>
                  </a:txBody>
                  <a:tcPr/>
                </a:tc>
                <a:tc>
                  <a:txBody>
                    <a:bodyPr/>
                    <a:lstStyle/>
                    <a:p>
                      <a:r>
                        <a:rPr lang="en-US" sz="1000"/>
                        <a:t>0.2374 %</a:t>
                      </a:r>
                    </a:p>
                  </a:txBody>
                  <a:tcPr/>
                </a:tc>
                <a:tc>
                  <a:txBody>
                    <a:bodyPr/>
                    <a:lstStyle/>
                    <a:p>
                      <a:r>
                        <a:rPr lang="en-US" sz="1000"/>
                        <a:t>0.0 %</a:t>
                      </a:r>
                    </a:p>
                  </a:txBody>
                  <a:tcPr/>
                </a:tc>
                <a:extLst>
                  <a:ext uri="{0D108BD9-81ED-4DB2-BD59-A6C34878D82A}">
                    <a16:rowId xmlns:a16="http://schemas.microsoft.com/office/drawing/2014/main" val="3805817570"/>
                  </a:ext>
                </a:extLst>
              </a:tr>
            </a:tbl>
          </a:graphicData>
        </a:graphic>
      </p:graphicFrame>
      <p:sp>
        <p:nvSpPr>
          <p:cNvPr id="4" name="Text Placeholder 3">
            <a:extLst>
              <a:ext uri="{FF2B5EF4-FFF2-40B4-BE49-F238E27FC236}">
                <a16:creationId xmlns:a16="http://schemas.microsoft.com/office/drawing/2014/main" id="{3A8067B4-9EDA-48EA-9710-BDB6CB58611F}"/>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596931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0DEE0-6BF5-49E0-BBC1-437EEF5877E4}"/>
              </a:ext>
            </a:extLst>
          </p:cNvPr>
          <p:cNvSpPr>
            <a:spLocks noGrp="1"/>
          </p:cNvSpPr>
          <p:nvPr>
            <p:ph type="title"/>
          </p:nvPr>
        </p:nvSpPr>
        <p:spPr/>
        <p:txBody>
          <a:bodyPr/>
          <a:lstStyle/>
          <a:p>
            <a:r>
              <a:rPr lang="en-US"/>
              <a:t>Facebook Fans Total | TUCU FB</a:t>
            </a:r>
          </a:p>
        </p:txBody>
      </p:sp>
      <p:graphicFrame>
        <p:nvGraphicFramePr>
          <p:cNvPr id="6" name="Chart Placeholder 5">
            <a:extLst>
              <a:ext uri="{FF2B5EF4-FFF2-40B4-BE49-F238E27FC236}">
                <a16:creationId xmlns:a16="http://schemas.microsoft.com/office/drawing/2014/main" id="{A6521CEC-6417-410D-8E78-EAB45BF3CE10}"/>
              </a:ext>
            </a:extLst>
          </p:cNvPr>
          <p:cNvGraphicFramePr>
            <a:graphicFrameLocks noGrp="1"/>
          </p:cNvGraphicFramePr>
          <p:nvPr>
            <p:ph type="chart" sz="quarter" idx="13"/>
            <p:extLst>
              <p:ext uri="{D42A27DB-BD31-4B8C-83A1-F6EECF244321}">
                <p14:modId xmlns:p14="http://schemas.microsoft.com/office/powerpoint/2010/main" val="570125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E6093-26C0-4069-9115-CDAD62BE6A73}"/>
              </a:ext>
            </a:extLst>
          </p:cNvPr>
          <p:cNvSpPr>
            <a:spLocks noGrp="1"/>
          </p:cNvSpPr>
          <p:nvPr>
            <p:ph type="body" sz="quarter" idx="14"/>
          </p:nvPr>
        </p:nvSpPr>
        <p:spPr/>
        <p:txBody>
          <a:bodyPr/>
          <a:lstStyle/>
          <a:p>
            <a:r>
              <a:rPr lang="en-US"/>
              <a:t>01/01/2019 - 31/12/2019</a:t>
            </a:r>
          </a:p>
        </p:txBody>
      </p:sp>
      <p:sp>
        <p:nvSpPr>
          <p:cNvPr id="5" name="Footer Placeholder 4">
            <a:extLst>
              <a:ext uri="{FF2B5EF4-FFF2-40B4-BE49-F238E27FC236}">
                <a16:creationId xmlns:a16="http://schemas.microsoft.com/office/drawing/2014/main" id="{7D340FA4-AAE5-479B-9D26-8ADAD7244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588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89E7A-EC3D-4407-9E6F-DB02FEBF4249}"/>
              </a:ext>
            </a:extLst>
          </p:cNvPr>
          <p:cNvSpPr>
            <a:spLocks noGrp="1"/>
          </p:cNvSpPr>
          <p:nvPr>
            <p:ph type="title"/>
          </p:nvPr>
        </p:nvSpPr>
        <p:spPr/>
        <p:txBody>
          <a:bodyPr/>
          <a:lstStyle/>
          <a:p>
            <a:r>
              <a:rPr lang="en-US"/>
              <a:t>Facebook Fans Change | TUCU FB</a:t>
            </a:r>
          </a:p>
        </p:txBody>
      </p:sp>
      <p:graphicFrame>
        <p:nvGraphicFramePr>
          <p:cNvPr id="6" name="Chart Placeholder 5">
            <a:extLst>
              <a:ext uri="{FF2B5EF4-FFF2-40B4-BE49-F238E27FC236}">
                <a16:creationId xmlns:a16="http://schemas.microsoft.com/office/drawing/2014/main" id="{3405462C-E0AA-464D-ADAC-3152B9FDC35D}"/>
              </a:ext>
            </a:extLst>
          </p:cNvPr>
          <p:cNvGraphicFramePr>
            <a:graphicFrameLocks noGrp="1"/>
          </p:cNvGraphicFramePr>
          <p:nvPr>
            <p:ph type="chart" sz="quarter" idx="13"/>
            <p:extLst>
              <p:ext uri="{D42A27DB-BD31-4B8C-83A1-F6EECF244321}">
                <p14:modId xmlns:p14="http://schemas.microsoft.com/office/powerpoint/2010/main" val="3199551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97C2BD-0656-4BB5-AAB3-83F6C39F2753}"/>
              </a:ext>
            </a:extLst>
          </p:cNvPr>
          <p:cNvSpPr>
            <a:spLocks noGrp="1"/>
          </p:cNvSpPr>
          <p:nvPr>
            <p:ph type="body" sz="quarter" idx="14"/>
          </p:nvPr>
        </p:nvSpPr>
        <p:spPr/>
        <p:txBody>
          <a:bodyPr/>
          <a:lstStyle/>
          <a:p>
            <a:r>
              <a:rPr lang="en-US"/>
              <a:t>01/01/2019 - 31/12/2019</a:t>
            </a:r>
          </a:p>
        </p:txBody>
      </p:sp>
      <p:sp>
        <p:nvSpPr>
          <p:cNvPr id="5" name="Footer Placeholder 4">
            <a:extLst>
              <a:ext uri="{FF2B5EF4-FFF2-40B4-BE49-F238E27FC236}">
                <a16:creationId xmlns:a16="http://schemas.microsoft.com/office/drawing/2014/main" id="{2134D169-A336-48B5-8C25-25C155806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172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E62C-0C46-4A62-9890-03FDEC817343}"/>
              </a:ext>
            </a:extLst>
          </p:cNvPr>
          <p:cNvSpPr>
            <a:spLocks noGrp="1"/>
          </p:cNvSpPr>
          <p:nvPr>
            <p:ph type="title"/>
          </p:nvPr>
        </p:nvSpPr>
        <p:spPr/>
        <p:txBody>
          <a:bodyPr/>
          <a:lstStyle/>
          <a:p>
            <a:r>
              <a:rPr lang="en-US"/>
              <a:t>Facebook Key Metrics Radar | TUCU FB</a:t>
            </a:r>
          </a:p>
        </p:txBody>
      </p:sp>
      <p:graphicFrame>
        <p:nvGraphicFramePr>
          <p:cNvPr id="6" name="Chart Placeholder 5">
            <a:extLst>
              <a:ext uri="{FF2B5EF4-FFF2-40B4-BE49-F238E27FC236}">
                <a16:creationId xmlns:a16="http://schemas.microsoft.com/office/drawing/2014/main" id="{E5B0D2F2-21BA-4DF7-A096-86468C4BEA69}"/>
              </a:ext>
            </a:extLst>
          </p:cNvPr>
          <p:cNvGraphicFramePr>
            <a:graphicFrameLocks noGrp="1"/>
          </p:cNvGraphicFramePr>
          <p:nvPr>
            <p:ph type="chart" sz="quarter" idx="13"/>
            <p:extLst>
              <p:ext uri="{D42A27DB-BD31-4B8C-83A1-F6EECF244321}">
                <p14:modId xmlns:p14="http://schemas.microsoft.com/office/powerpoint/2010/main" val="3914825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BAFCEF-2089-428B-8DD5-EDDEB58B099B}"/>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D599BAFB-1CCE-4BEB-A319-3F70CA5DAD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872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B895B-0198-4295-B182-BC607B1E34DB}"/>
              </a:ext>
            </a:extLst>
          </p:cNvPr>
          <p:cNvSpPr>
            <a:spLocks noGrp="1"/>
          </p:cNvSpPr>
          <p:nvPr>
            <p:ph type="title"/>
          </p:nvPr>
        </p:nvSpPr>
        <p:spPr/>
        <p:txBody>
          <a:bodyPr/>
          <a:lstStyle/>
          <a:p>
            <a:r>
              <a:rPr lang="en-US"/>
              <a:t>Facebook Fans Change Rate | TUCU FB</a:t>
            </a:r>
          </a:p>
        </p:txBody>
      </p:sp>
      <p:graphicFrame>
        <p:nvGraphicFramePr>
          <p:cNvPr id="6" name="Chart Placeholder 5">
            <a:extLst>
              <a:ext uri="{FF2B5EF4-FFF2-40B4-BE49-F238E27FC236}">
                <a16:creationId xmlns:a16="http://schemas.microsoft.com/office/drawing/2014/main" id="{5844726C-2A9D-496B-B2FE-6E5EE5FD67A9}"/>
              </a:ext>
            </a:extLst>
          </p:cNvPr>
          <p:cNvGraphicFramePr>
            <a:graphicFrameLocks noGrp="1"/>
          </p:cNvGraphicFramePr>
          <p:nvPr>
            <p:ph type="chart" sz="quarter" idx="13"/>
            <p:extLst>
              <p:ext uri="{D42A27DB-BD31-4B8C-83A1-F6EECF244321}">
                <p14:modId xmlns:p14="http://schemas.microsoft.com/office/powerpoint/2010/main" val="2684054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0147B6-A8C9-4456-9537-A59FB27090DD}"/>
              </a:ext>
            </a:extLst>
          </p:cNvPr>
          <p:cNvSpPr>
            <a:spLocks noGrp="1"/>
          </p:cNvSpPr>
          <p:nvPr>
            <p:ph type="body" sz="quarter" idx="14"/>
          </p:nvPr>
        </p:nvSpPr>
        <p:spPr/>
        <p:txBody>
          <a:bodyPr/>
          <a:lstStyle/>
          <a:p>
            <a:r>
              <a:rPr lang="en-US"/>
              <a:t>01/01/2019 - 31/12/2019</a:t>
            </a:r>
          </a:p>
        </p:txBody>
      </p:sp>
      <p:sp>
        <p:nvSpPr>
          <p:cNvPr id="5" name="Footer Placeholder 4">
            <a:extLst>
              <a:ext uri="{FF2B5EF4-FFF2-40B4-BE49-F238E27FC236}">
                <a16:creationId xmlns:a16="http://schemas.microsoft.com/office/drawing/2014/main" id="{1A170E2D-A7A1-4370-B4AD-BCD4357540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080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4E9DA-F150-4730-99FD-951D6C05CA9E}"/>
              </a:ext>
            </a:extLst>
          </p:cNvPr>
          <p:cNvSpPr>
            <a:spLocks noGrp="1"/>
          </p:cNvSpPr>
          <p:nvPr>
            <p:ph type="title"/>
          </p:nvPr>
        </p:nvSpPr>
        <p:spPr/>
        <p:txBody>
          <a:bodyPr/>
          <a:lstStyle/>
          <a:p>
            <a:r>
              <a:rPr lang="en-US"/>
              <a:t>Facebook Fans Change Per Weekday | TUCU FB</a:t>
            </a:r>
          </a:p>
        </p:txBody>
      </p:sp>
      <p:graphicFrame>
        <p:nvGraphicFramePr>
          <p:cNvPr id="6" name="Chart Placeholder 5">
            <a:extLst>
              <a:ext uri="{FF2B5EF4-FFF2-40B4-BE49-F238E27FC236}">
                <a16:creationId xmlns:a16="http://schemas.microsoft.com/office/drawing/2014/main" id="{7E968111-0290-4407-8BA0-FFDF4D0EBDC0}"/>
              </a:ext>
            </a:extLst>
          </p:cNvPr>
          <p:cNvGraphicFramePr>
            <a:graphicFrameLocks noGrp="1"/>
          </p:cNvGraphicFramePr>
          <p:nvPr>
            <p:ph type="chart" sz="quarter" idx="13"/>
            <p:extLst>
              <p:ext uri="{D42A27DB-BD31-4B8C-83A1-F6EECF244321}">
                <p14:modId xmlns:p14="http://schemas.microsoft.com/office/powerpoint/2010/main" val="2547831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680378-39D3-4060-91A2-46B3749DDBB6}"/>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67015AD7-2164-4AC5-8B67-035A86B4F0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2786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CFEFA-43E2-459D-B60B-C6F3B1B1B77C}"/>
              </a:ext>
            </a:extLst>
          </p:cNvPr>
          <p:cNvSpPr>
            <a:spLocks noGrp="1"/>
          </p:cNvSpPr>
          <p:nvPr>
            <p:ph type="title"/>
          </p:nvPr>
        </p:nvSpPr>
        <p:spPr/>
        <p:txBody>
          <a:bodyPr/>
          <a:lstStyle/>
          <a:p>
            <a:r>
              <a:rPr lang="en-US"/>
              <a:t>Facebook Fan Distribution Development | TUCU FB</a:t>
            </a:r>
          </a:p>
        </p:txBody>
      </p:sp>
      <p:graphicFrame>
        <p:nvGraphicFramePr>
          <p:cNvPr id="6" name="Chart Placeholder 5">
            <a:extLst>
              <a:ext uri="{FF2B5EF4-FFF2-40B4-BE49-F238E27FC236}">
                <a16:creationId xmlns:a16="http://schemas.microsoft.com/office/drawing/2014/main" id="{69331594-80F3-41C4-8045-5419BC3D4E51}"/>
              </a:ext>
            </a:extLst>
          </p:cNvPr>
          <p:cNvGraphicFramePr>
            <a:graphicFrameLocks noGrp="1"/>
          </p:cNvGraphicFramePr>
          <p:nvPr>
            <p:ph type="chart" sz="quarter" idx="13"/>
            <p:extLst>
              <p:ext uri="{D42A27DB-BD31-4B8C-83A1-F6EECF244321}">
                <p14:modId xmlns:p14="http://schemas.microsoft.com/office/powerpoint/2010/main" val="635888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AF1F42-1520-4525-A05F-2A5F5AE377D4}"/>
              </a:ext>
            </a:extLst>
          </p:cNvPr>
          <p:cNvSpPr>
            <a:spLocks noGrp="1"/>
          </p:cNvSpPr>
          <p:nvPr>
            <p:ph type="body" sz="quarter" idx="14"/>
          </p:nvPr>
        </p:nvSpPr>
        <p:spPr/>
        <p:txBody>
          <a:bodyPr/>
          <a:lstStyle/>
          <a:p>
            <a:r>
              <a:rPr lang="en-US"/>
              <a:t>01/01/2019 - 31/12/2019</a:t>
            </a:r>
          </a:p>
        </p:txBody>
      </p:sp>
      <p:sp>
        <p:nvSpPr>
          <p:cNvPr id="5" name="Footer Placeholder 4">
            <a:extLst>
              <a:ext uri="{FF2B5EF4-FFF2-40B4-BE49-F238E27FC236}">
                <a16:creationId xmlns:a16="http://schemas.microsoft.com/office/drawing/2014/main" id="{7DCAF6B5-35A4-421A-874C-BFB36894A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9114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F9C59-92EA-4CA2-B265-7ECE1F5B6288}"/>
              </a:ext>
            </a:extLst>
          </p:cNvPr>
          <p:cNvSpPr>
            <a:spLocks noGrp="1"/>
          </p:cNvSpPr>
          <p:nvPr>
            <p:ph type="title"/>
          </p:nvPr>
        </p:nvSpPr>
        <p:spPr/>
        <p:txBody>
          <a:bodyPr/>
          <a:lstStyle/>
          <a:p>
            <a:r>
              <a:rPr lang="en-US"/>
              <a:t>Facebook Own Posts | TUCU FB</a:t>
            </a:r>
          </a:p>
        </p:txBody>
      </p:sp>
      <p:graphicFrame>
        <p:nvGraphicFramePr>
          <p:cNvPr id="6" name="Chart Placeholder 5">
            <a:extLst>
              <a:ext uri="{FF2B5EF4-FFF2-40B4-BE49-F238E27FC236}">
                <a16:creationId xmlns:a16="http://schemas.microsoft.com/office/drawing/2014/main" id="{E670F9E8-633B-48F5-8715-202A138756B1}"/>
              </a:ext>
            </a:extLst>
          </p:cNvPr>
          <p:cNvGraphicFramePr>
            <a:graphicFrameLocks noGrp="1"/>
          </p:cNvGraphicFramePr>
          <p:nvPr>
            <p:ph type="chart" sz="quarter" idx="13"/>
            <p:extLst>
              <p:ext uri="{D42A27DB-BD31-4B8C-83A1-F6EECF244321}">
                <p14:modId xmlns:p14="http://schemas.microsoft.com/office/powerpoint/2010/main" val="1377481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98813-061B-4902-8F01-4E6EDFA91354}"/>
              </a:ext>
            </a:extLst>
          </p:cNvPr>
          <p:cNvSpPr>
            <a:spLocks noGrp="1"/>
          </p:cNvSpPr>
          <p:nvPr>
            <p:ph type="body" sz="quarter" idx="14"/>
          </p:nvPr>
        </p:nvSpPr>
        <p:spPr/>
        <p:txBody>
          <a:bodyPr/>
          <a:lstStyle/>
          <a:p>
            <a:r>
              <a:rPr lang="en-US"/>
              <a:t>01/01/2019 - 31/12/2019</a:t>
            </a:r>
          </a:p>
        </p:txBody>
      </p:sp>
      <p:sp>
        <p:nvSpPr>
          <p:cNvPr id="5" name="Footer Placeholder 4">
            <a:extLst>
              <a:ext uri="{FF2B5EF4-FFF2-40B4-BE49-F238E27FC236}">
                <a16:creationId xmlns:a16="http://schemas.microsoft.com/office/drawing/2014/main" id="{D403E262-1F97-43A5-ADAF-D97196A402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443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FC34-0B7C-4968-B44B-F06F347E40DA}"/>
              </a:ext>
            </a:extLst>
          </p:cNvPr>
          <p:cNvSpPr>
            <a:spLocks noGrp="1"/>
          </p:cNvSpPr>
          <p:nvPr>
            <p:ph type="title"/>
          </p:nvPr>
        </p:nvSpPr>
        <p:spPr/>
        <p:txBody>
          <a:bodyPr/>
          <a:lstStyle/>
          <a:p>
            <a:r>
              <a:rPr lang="en-US"/>
              <a:t>Facebook Own Posts By Hour | TUCU FB</a:t>
            </a:r>
          </a:p>
        </p:txBody>
      </p:sp>
      <p:graphicFrame>
        <p:nvGraphicFramePr>
          <p:cNvPr id="6" name="Chart Placeholder 5">
            <a:extLst>
              <a:ext uri="{FF2B5EF4-FFF2-40B4-BE49-F238E27FC236}">
                <a16:creationId xmlns:a16="http://schemas.microsoft.com/office/drawing/2014/main" id="{4A0E875F-5B95-4BD7-81F3-376E73FA274E}"/>
              </a:ext>
            </a:extLst>
          </p:cNvPr>
          <p:cNvGraphicFramePr>
            <a:graphicFrameLocks noGrp="1"/>
          </p:cNvGraphicFramePr>
          <p:nvPr>
            <p:ph type="chart" sz="quarter" idx="13"/>
            <p:extLst>
              <p:ext uri="{D42A27DB-BD31-4B8C-83A1-F6EECF244321}">
                <p14:modId xmlns:p14="http://schemas.microsoft.com/office/powerpoint/2010/main" val="1238851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E4FD6-A601-422F-B46C-2FAA05D8D708}"/>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8A0437BA-CF66-4101-B8B6-4AC804942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279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B28EB-DF11-48BC-9AE4-F7454BC0AB02}"/>
              </a:ext>
            </a:extLst>
          </p:cNvPr>
          <p:cNvSpPr>
            <a:spLocks noGrp="1"/>
          </p:cNvSpPr>
          <p:nvPr>
            <p:ph type="title"/>
          </p:nvPr>
        </p:nvSpPr>
        <p:spPr/>
        <p:txBody>
          <a:bodyPr/>
          <a:lstStyle/>
          <a:p>
            <a:r>
              <a:rPr lang="en-US"/>
              <a:t>Facebook Own Posts with Reactions Table | TUCU FB - 1 of 8</a:t>
            </a:r>
          </a:p>
        </p:txBody>
      </p:sp>
      <p:graphicFrame>
        <p:nvGraphicFramePr>
          <p:cNvPr id="5" name="Table Placeholder 4">
            <a:extLst>
              <a:ext uri="{FF2B5EF4-FFF2-40B4-BE49-F238E27FC236}">
                <a16:creationId xmlns:a16="http://schemas.microsoft.com/office/drawing/2014/main" id="{DBBFB927-8EC1-463F-8BAA-7CEDCC3782B9}"/>
              </a:ext>
            </a:extLst>
          </p:cNvPr>
          <p:cNvGraphicFramePr>
            <a:graphicFrameLocks noGrp="1"/>
          </p:cNvGraphicFramePr>
          <p:nvPr>
            <p:ph type="tbl" sz="quarter" idx="13"/>
            <p:extLst>
              <p:ext uri="{D42A27DB-BD31-4B8C-83A1-F6EECF244321}">
                <p14:modId xmlns:p14="http://schemas.microsoft.com/office/powerpoint/2010/main" val="373172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9599996"/>
                    </a:ext>
                  </a:extLst>
                </a:gridCol>
                <a:gridCol w="822960">
                  <a:extLst>
                    <a:ext uri="{9D8B030D-6E8A-4147-A177-3AD203B41FA5}">
                      <a16:colId xmlns:a16="http://schemas.microsoft.com/office/drawing/2014/main" val="4267957343"/>
                    </a:ext>
                  </a:extLst>
                </a:gridCol>
                <a:gridCol w="822960">
                  <a:extLst>
                    <a:ext uri="{9D8B030D-6E8A-4147-A177-3AD203B41FA5}">
                      <a16:colId xmlns:a16="http://schemas.microsoft.com/office/drawing/2014/main" val="3010462774"/>
                    </a:ext>
                  </a:extLst>
                </a:gridCol>
                <a:gridCol w="822960">
                  <a:extLst>
                    <a:ext uri="{9D8B030D-6E8A-4147-A177-3AD203B41FA5}">
                      <a16:colId xmlns:a16="http://schemas.microsoft.com/office/drawing/2014/main" val="813430601"/>
                    </a:ext>
                  </a:extLst>
                </a:gridCol>
                <a:gridCol w="822960">
                  <a:extLst>
                    <a:ext uri="{9D8B030D-6E8A-4147-A177-3AD203B41FA5}">
                      <a16:colId xmlns:a16="http://schemas.microsoft.com/office/drawing/2014/main" val="631967220"/>
                    </a:ext>
                  </a:extLst>
                </a:gridCol>
                <a:gridCol w="822960">
                  <a:extLst>
                    <a:ext uri="{9D8B030D-6E8A-4147-A177-3AD203B41FA5}">
                      <a16:colId xmlns:a16="http://schemas.microsoft.com/office/drawing/2014/main" val="802310964"/>
                    </a:ext>
                  </a:extLst>
                </a:gridCol>
                <a:gridCol w="822960">
                  <a:extLst>
                    <a:ext uri="{9D8B030D-6E8A-4147-A177-3AD203B41FA5}">
                      <a16:colId xmlns:a16="http://schemas.microsoft.com/office/drawing/2014/main" val="3746098074"/>
                    </a:ext>
                  </a:extLst>
                </a:gridCol>
                <a:gridCol w="822960">
                  <a:extLst>
                    <a:ext uri="{9D8B030D-6E8A-4147-A177-3AD203B41FA5}">
                      <a16:colId xmlns:a16="http://schemas.microsoft.com/office/drawing/2014/main" val="306565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2622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- 2019-02-28 20:24:37</a:t>
                      </a:r>
                      <a:r>
                        <a:rPr kumimoji="0" lang="es-ES" sz="1000" b="0" i="0" u="none" strike="noStrike" kern="1200" cap="none" spc="0" normalizeH="0" baseline="0" noProof="0">
                          <a:ln>
                            <a:noFill/>
                          </a:ln>
                          <a:solidFill>
                            <a:prstClr val="black"/>
                          </a:solidFill>
                          <a:effectLst/>
                          <a:uLnTx/>
                          <a:uFillTx/>
                          <a:latin typeface="+mn-lt"/>
                          <a:ea typeface="+mn-ea"/>
                          <a:cs typeface="+mn-cs"/>
                        </a:rPr>
                        <a:t>
 Hoy comienza la Fiesta Nacional de la Pachamama, una experiencia única que nos conecta con la cultura de nuestra tierra y nuestros pueblos ancestrales. Te esperamos para rendir homenaje en Amaicha del Valle! Más info en http://ow.ly/Elp650mlH4v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6284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- 2019-11-07 09:30:34</a:t>
                      </a:r>
                      <a:r>
                        <a:rPr kumimoji="0" lang="es-ES" sz="1000" b="0" i="0" u="none" strike="noStrike" kern="1200" cap="none" spc="0" normalizeH="0" baseline="0" noProof="0">
                          <a:ln>
                            <a:noFill/>
                          </a:ln>
                          <a:solidFill>
                            <a:prstClr val="black"/>
                          </a:solidFill>
                          <a:effectLst/>
                          <a:uLnTx/>
                          <a:uFillTx/>
                          <a:latin typeface="+mn-lt"/>
                          <a:ea typeface="+mn-ea"/>
                          <a:cs typeface="+mn-cs"/>
                        </a:rPr>
                        <a:t>
 LA VISTA MÁS LINDA DE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8766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- 2019-06-05 20:00:16</a:t>
                      </a:r>
                      <a:r>
                        <a:rPr kumimoji="0" lang="es-ES" sz="1000" b="0" i="0" u="none" strike="noStrike" kern="1200" cap="none" spc="0" normalizeH="0" baseline="0" noProof="0">
                          <a:ln>
                            <a:noFill/>
                          </a:ln>
                          <a:solidFill>
                            <a:prstClr val="black"/>
                          </a:solidFill>
                          <a:effectLst/>
                          <a:uLnTx/>
                          <a:uFillTx/>
                          <a:latin typeface="+mn-lt"/>
                          <a:ea typeface="+mn-ea"/>
                          <a:cs typeface="+mn-cs"/>
                        </a:rPr>
                        <a:t>
 Un cielo de estrellas bajo la luna tucumana. ¡Hermosos paisajes nocturnos te esperan en tu visita!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6665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- 2019-09-15 15:58:35</a:t>
                      </a:r>
                      <a:r>
                        <a:rPr kumimoji="0" lang="es-ES" sz="1000" b="0" i="0" u="none" strike="noStrike" kern="1200" cap="none" spc="0" normalizeH="0" baseline="0" noProof="0">
                          <a:ln>
                            <a:noFill/>
                          </a:ln>
                          <a:solidFill>
                            <a:prstClr val="black"/>
                          </a:solidFill>
                          <a:effectLst/>
                          <a:uLnTx/>
                          <a:uFillTx/>
                          <a:latin typeface="+mn-lt"/>
                          <a:ea typeface="+mn-ea"/>
                          <a:cs typeface="+mn-cs"/>
                        </a:rPr>
                        <a:t>
 LA FE DE LOS PEREGRINOS
Señor del Milagro, Cristo Redentor, del Pueblo de Salta no apartes tu amor.
(Provincia de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42250088"/>
                  </a:ext>
                </a:extLst>
              </a:tr>
            </a:tbl>
          </a:graphicData>
        </a:graphic>
      </p:graphicFrame>
      <p:sp>
        <p:nvSpPr>
          <p:cNvPr id="4" name="Text Placeholder 3">
            <a:extLst>
              <a:ext uri="{FF2B5EF4-FFF2-40B4-BE49-F238E27FC236}">
                <a16:creationId xmlns:a16="http://schemas.microsoft.com/office/drawing/2014/main" id="{5D729578-66CE-4C2A-9099-305D15B63E3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968423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ED83F-E917-4A80-9304-3E03ED31EE81}"/>
              </a:ext>
            </a:extLst>
          </p:cNvPr>
          <p:cNvSpPr>
            <a:spLocks noGrp="1"/>
          </p:cNvSpPr>
          <p:nvPr>
            <p:ph type="title"/>
          </p:nvPr>
        </p:nvSpPr>
        <p:spPr/>
        <p:txBody>
          <a:bodyPr/>
          <a:lstStyle/>
          <a:p>
            <a:r>
              <a:rPr lang="en-US"/>
              <a:t>Facebook Own Posts with Reactions Table | TUCU FB - 2 of 8</a:t>
            </a:r>
          </a:p>
        </p:txBody>
      </p:sp>
      <p:graphicFrame>
        <p:nvGraphicFramePr>
          <p:cNvPr id="5" name="Table Placeholder 4">
            <a:extLst>
              <a:ext uri="{FF2B5EF4-FFF2-40B4-BE49-F238E27FC236}">
                <a16:creationId xmlns:a16="http://schemas.microsoft.com/office/drawing/2014/main" id="{D1F487AE-E1FF-4F2E-98E7-B9B0F00AC82E}"/>
              </a:ext>
            </a:extLst>
          </p:cNvPr>
          <p:cNvGraphicFramePr>
            <a:graphicFrameLocks noGrp="1"/>
          </p:cNvGraphicFramePr>
          <p:nvPr>
            <p:ph type="tbl" sz="quarter" idx="13"/>
            <p:extLst>
              <p:ext uri="{D42A27DB-BD31-4B8C-83A1-F6EECF244321}">
                <p14:modId xmlns:p14="http://schemas.microsoft.com/office/powerpoint/2010/main" val="518841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0560603"/>
                    </a:ext>
                  </a:extLst>
                </a:gridCol>
                <a:gridCol w="822960">
                  <a:extLst>
                    <a:ext uri="{9D8B030D-6E8A-4147-A177-3AD203B41FA5}">
                      <a16:colId xmlns:a16="http://schemas.microsoft.com/office/drawing/2014/main" val="1353301231"/>
                    </a:ext>
                  </a:extLst>
                </a:gridCol>
                <a:gridCol w="822960">
                  <a:extLst>
                    <a:ext uri="{9D8B030D-6E8A-4147-A177-3AD203B41FA5}">
                      <a16:colId xmlns:a16="http://schemas.microsoft.com/office/drawing/2014/main" val="458164266"/>
                    </a:ext>
                  </a:extLst>
                </a:gridCol>
                <a:gridCol w="822960">
                  <a:extLst>
                    <a:ext uri="{9D8B030D-6E8A-4147-A177-3AD203B41FA5}">
                      <a16:colId xmlns:a16="http://schemas.microsoft.com/office/drawing/2014/main" val="1465779006"/>
                    </a:ext>
                  </a:extLst>
                </a:gridCol>
                <a:gridCol w="822960">
                  <a:extLst>
                    <a:ext uri="{9D8B030D-6E8A-4147-A177-3AD203B41FA5}">
                      <a16:colId xmlns:a16="http://schemas.microsoft.com/office/drawing/2014/main" val="1500093854"/>
                    </a:ext>
                  </a:extLst>
                </a:gridCol>
                <a:gridCol w="822960">
                  <a:extLst>
                    <a:ext uri="{9D8B030D-6E8A-4147-A177-3AD203B41FA5}">
                      <a16:colId xmlns:a16="http://schemas.microsoft.com/office/drawing/2014/main" val="158478376"/>
                    </a:ext>
                  </a:extLst>
                </a:gridCol>
                <a:gridCol w="822960">
                  <a:extLst>
                    <a:ext uri="{9D8B030D-6E8A-4147-A177-3AD203B41FA5}">
                      <a16:colId xmlns:a16="http://schemas.microsoft.com/office/drawing/2014/main" val="274566856"/>
                    </a:ext>
                  </a:extLst>
                </a:gridCol>
                <a:gridCol w="822960">
                  <a:extLst>
                    <a:ext uri="{9D8B030D-6E8A-4147-A177-3AD203B41FA5}">
                      <a16:colId xmlns:a16="http://schemas.microsoft.com/office/drawing/2014/main" val="2993102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4200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- 2019-01-04 20:00:00</a:t>
                      </a:r>
                      <a:r>
                        <a:rPr kumimoji="0" lang="es-ES" sz="1000" b="0" i="0" u="none" strike="noStrike" kern="1200" cap="none" spc="0" normalizeH="0" baseline="0" noProof="0">
                          <a:ln>
                            <a:noFill/>
                          </a:ln>
                          <a:solidFill>
                            <a:prstClr val="black"/>
                          </a:solidFill>
                          <a:effectLst/>
                          <a:uLnTx/>
                          <a:uFillTx/>
                          <a:latin typeface="+mn-lt"/>
                          <a:ea typeface="+mn-ea"/>
                          <a:cs typeface="+mn-cs"/>
                        </a:rPr>
                        <a:t>
 Arte Tour! Una excursión hacia los talleres y locales de los artesanos, donde descubriremos su mundo, sus costumbres, sus técnicas y adquirir artesanías. 
¿Cuándo? 5, 12,19 y 26 de Enero, salida a las 16hs. desde la Casa del Turista de Tafí del Valle. 
¡Una experiencia que no te podes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833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- 2019-05-24 20:00:16</a:t>
                      </a:r>
                      <a:r>
                        <a:rPr kumimoji="0" lang="es-ES" sz="1000" b="0" i="0" u="none" strike="noStrike" kern="1200" cap="none" spc="0" normalizeH="0" baseline="0" noProof="0">
                          <a:ln>
                            <a:noFill/>
                          </a:ln>
                          <a:solidFill>
                            <a:prstClr val="black"/>
                          </a:solidFill>
                          <a:effectLst/>
                          <a:uLnTx/>
                          <a:uFillTx/>
                          <a:latin typeface="+mn-lt"/>
                          <a:ea typeface="+mn-ea"/>
                          <a:cs typeface="+mn-cs"/>
                        </a:rPr>
                        <a:t>
 Danza y tradición en Simoca. ¡Te esperamos todos los fines de semana!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270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- 2019-07-19 20:06:22</a:t>
                      </a:r>
                      <a:r>
                        <a:rPr kumimoji="0" lang="es-ES" sz="1000" b="0" i="0" u="none" strike="noStrike" kern="1200" cap="none" spc="0" normalizeH="0" baseline="0" noProof="0">
                          <a:ln>
                            <a:noFill/>
                          </a:ln>
                          <a:solidFill>
                            <a:prstClr val="black"/>
                          </a:solidFill>
                          <a:effectLst/>
                          <a:uLnTx/>
                          <a:uFillTx/>
                          <a:latin typeface="+mn-lt"/>
                          <a:ea typeface="+mn-ea"/>
                          <a:cs typeface="+mn-cs"/>
                        </a:rPr>
                        <a:t>
 ¿CONOCÉS IRUYA?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2868125"/>
                  </a:ext>
                </a:extLst>
              </a:tr>
            </a:tbl>
          </a:graphicData>
        </a:graphic>
      </p:graphicFrame>
      <p:sp>
        <p:nvSpPr>
          <p:cNvPr id="4" name="Text Placeholder 3">
            <a:extLst>
              <a:ext uri="{FF2B5EF4-FFF2-40B4-BE49-F238E27FC236}">
                <a16:creationId xmlns:a16="http://schemas.microsoft.com/office/drawing/2014/main" id="{51533401-B971-4AFE-8B4E-3AB2309894A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9413480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A988-FAC3-4361-A1FB-D957B67CCF7E}"/>
              </a:ext>
            </a:extLst>
          </p:cNvPr>
          <p:cNvSpPr>
            <a:spLocks noGrp="1"/>
          </p:cNvSpPr>
          <p:nvPr>
            <p:ph type="title"/>
          </p:nvPr>
        </p:nvSpPr>
        <p:spPr/>
        <p:txBody>
          <a:bodyPr/>
          <a:lstStyle/>
          <a:p>
            <a:r>
              <a:rPr lang="en-US"/>
              <a:t>Facebook Own Posts with Reactions Table | TUCU FB - 3 of 8</a:t>
            </a:r>
          </a:p>
        </p:txBody>
      </p:sp>
      <p:graphicFrame>
        <p:nvGraphicFramePr>
          <p:cNvPr id="5" name="Table Placeholder 4">
            <a:extLst>
              <a:ext uri="{FF2B5EF4-FFF2-40B4-BE49-F238E27FC236}">
                <a16:creationId xmlns:a16="http://schemas.microsoft.com/office/drawing/2014/main" id="{71070276-F2B9-443D-A58A-0F5B761FB2B1}"/>
              </a:ext>
            </a:extLst>
          </p:cNvPr>
          <p:cNvGraphicFramePr>
            <a:graphicFrameLocks noGrp="1"/>
          </p:cNvGraphicFramePr>
          <p:nvPr>
            <p:ph type="tbl" sz="quarter" idx="13"/>
            <p:extLst>
              <p:ext uri="{D42A27DB-BD31-4B8C-83A1-F6EECF244321}">
                <p14:modId xmlns:p14="http://schemas.microsoft.com/office/powerpoint/2010/main" val="1960982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8816268"/>
                    </a:ext>
                  </a:extLst>
                </a:gridCol>
                <a:gridCol w="822960">
                  <a:extLst>
                    <a:ext uri="{9D8B030D-6E8A-4147-A177-3AD203B41FA5}">
                      <a16:colId xmlns:a16="http://schemas.microsoft.com/office/drawing/2014/main" val="3789124157"/>
                    </a:ext>
                  </a:extLst>
                </a:gridCol>
                <a:gridCol w="822960">
                  <a:extLst>
                    <a:ext uri="{9D8B030D-6E8A-4147-A177-3AD203B41FA5}">
                      <a16:colId xmlns:a16="http://schemas.microsoft.com/office/drawing/2014/main" val="4082267643"/>
                    </a:ext>
                  </a:extLst>
                </a:gridCol>
                <a:gridCol w="822960">
                  <a:extLst>
                    <a:ext uri="{9D8B030D-6E8A-4147-A177-3AD203B41FA5}">
                      <a16:colId xmlns:a16="http://schemas.microsoft.com/office/drawing/2014/main" val="2873357027"/>
                    </a:ext>
                  </a:extLst>
                </a:gridCol>
                <a:gridCol w="822960">
                  <a:extLst>
                    <a:ext uri="{9D8B030D-6E8A-4147-A177-3AD203B41FA5}">
                      <a16:colId xmlns:a16="http://schemas.microsoft.com/office/drawing/2014/main" val="794009118"/>
                    </a:ext>
                  </a:extLst>
                </a:gridCol>
                <a:gridCol w="822960">
                  <a:extLst>
                    <a:ext uri="{9D8B030D-6E8A-4147-A177-3AD203B41FA5}">
                      <a16:colId xmlns:a16="http://schemas.microsoft.com/office/drawing/2014/main" val="757340006"/>
                    </a:ext>
                  </a:extLst>
                </a:gridCol>
                <a:gridCol w="822960">
                  <a:extLst>
                    <a:ext uri="{9D8B030D-6E8A-4147-A177-3AD203B41FA5}">
                      <a16:colId xmlns:a16="http://schemas.microsoft.com/office/drawing/2014/main" val="1622335157"/>
                    </a:ext>
                  </a:extLst>
                </a:gridCol>
                <a:gridCol w="822960">
                  <a:extLst>
                    <a:ext uri="{9D8B030D-6E8A-4147-A177-3AD203B41FA5}">
                      <a16:colId xmlns:a16="http://schemas.microsoft.com/office/drawing/2014/main" val="3147423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2947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- 2019-09-09 20:26:46</a:t>
                      </a:r>
                      <a:r>
                        <a:rPr kumimoji="0" lang="es-ES" sz="1000" b="0" i="0" u="none" strike="noStrike" kern="1200" cap="none" spc="0" normalizeH="0" baseline="0" noProof="0">
                          <a:ln>
                            <a:noFill/>
                          </a:ln>
                          <a:solidFill>
                            <a:prstClr val="black"/>
                          </a:solidFill>
                          <a:effectLst/>
                          <a:uLnTx/>
                          <a:uFillTx/>
                          <a:latin typeface="+mn-lt"/>
                          <a:ea typeface="+mn-ea"/>
                          <a:cs typeface="+mn-cs"/>
                        </a:rPr>
                        <a:t>
 LOS PEREGRINOS YA CAMINAN HACIA SALTA
Estamos en uno de los tiempos más lindos y más esperados del año. Estamos en tiempo del Milagro. El Señor y la Virgen del Milagro, nuestros Santos Patronos, ya fueron entronizados y ya comenzó la novena.
Una de las cosas más emocionantes de este tiempo son los peregrinos. De todos lugares de la provincia, caminando, a caballo o en bicicleta, con viajes de más de 10 días, los fieles llegan a la ciudad de Salta a homenajear a sus patronos
Y emociona ver su organización. En cada montaña, en cada caserío o en cada pueblo, se recibe a los peregrinos del poblado más lejano y luego de agasajarlos y servirles comida, se reza y se unen a este grupo. Así pequeños grupitos de 10 personas, a medida que pasan los kilómetros se transforman en grupos de 100, 200 y hasta más de 1000 personas.
En la ciudad, muchísimos voluntarios esperan a todos los peregrinos para acompañarlos con comida, casa y atención. Ver a las señoras mayores, que quizás ya no pueden part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2018646"/>
                  </a:ext>
                </a:extLst>
              </a:tr>
            </a:tbl>
          </a:graphicData>
        </a:graphic>
      </p:graphicFrame>
      <p:sp>
        <p:nvSpPr>
          <p:cNvPr id="4" name="Text Placeholder 3">
            <a:extLst>
              <a:ext uri="{FF2B5EF4-FFF2-40B4-BE49-F238E27FC236}">
                <a16:creationId xmlns:a16="http://schemas.microsoft.com/office/drawing/2014/main" id="{89D1A2D9-C43C-4D09-AECA-79052DE10E5F}"/>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569111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15B3-189F-401B-988D-C042197D578B}"/>
              </a:ext>
            </a:extLst>
          </p:cNvPr>
          <p:cNvSpPr>
            <a:spLocks noGrp="1"/>
          </p:cNvSpPr>
          <p:nvPr>
            <p:ph type="title"/>
          </p:nvPr>
        </p:nvSpPr>
        <p:spPr/>
        <p:txBody>
          <a:bodyPr/>
          <a:lstStyle/>
          <a:p>
            <a:r>
              <a:rPr lang="en-US"/>
              <a:t>Facebook Own Posts with Reactions Table | TUCU FB - 4 of 8</a:t>
            </a:r>
          </a:p>
        </p:txBody>
      </p:sp>
      <p:graphicFrame>
        <p:nvGraphicFramePr>
          <p:cNvPr id="5" name="Table Placeholder 4">
            <a:extLst>
              <a:ext uri="{FF2B5EF4-FFF2-40B4-BE49-F238E27FC236}">
                <a16:creationId xmlns:a16="http://schemas.microsoft.com/office/drawing/2014/main" id="{0AA5BD0E-757E-48BA-9D72-C4A7F46AB440}"/>
              </a:ext>
            </a:extLst>
          </p:cNvPr>
          <p:cNvGraphicFramePr>
            <a:graphicFrameLocks noGrp="1"/>
          </p:cNvGraphicFramePr>
          <p:nvPr>
            <p:ph type="tbl" sz="quarter" idx="13"/>
            <p:extLst>
              <p:ext uri="{D42A27DB-BD31-4B8C-83A1-F6EECF244321}">
                <p14:modId xmlns:p14="http://schemas.microsoft.com/office/powerpoint/2010/main" val="2438536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6365135"/>
                    </a:ext>
                  </a:extLst>
                </a:gridCol>
                <a:gridCol w="822960">
                  <a:extLst>
                    <a:ext uri="{9D8B030D-6E8A-4147-A177-3AD203B41FA5}">
                      <a16:colId xmlns:a16="http://schemas.microsoft.com/office/drawing/2014/main" val="1226482590"/>
                    </a:ext>
                  </a:extLst>
                </a:gridCol>
                <a:gridCol w="822960">
                  <a:extLst>
                    <a:ext uri="{9D8B030D-6E8A-4147-A177-3AD203B41FA5}">
                      <a16:colId xmlns:a16="http://schemas.microsoft.com/office/drawing/2014/main" val="3568720299"/>
                    </a:ext>
                  </a:extLst>
                </a:gridCol>
                <a:gridCol w="822960">
                  <a:extLst>
                    <a:ext uri="{9D8B030D-6E8A-4147-A177-3AD203B41FA5}">
                      <a16:colId xmlns:a16="http://schemas.microsoft.com/office/drawing/2014/main" val="249252614"/>
                    </a:ext>
                  </a:extLst>
                </a:gridCol>
                <a:gridCol w="822960">
                  <a:extLst>
                    <a:ext uri="{9D8B030D-6E8A-4147-A177-3AD203B41FA5}">
                      <a16:colId xmlns:a16="http://schemas.microsoft.com/office/drawing/2014/main" val="3133485433"/>
                    </a:ext>
                  </a:extLst>
                </a:gridCol>
                <a:gridCol w="822960">
                  <a:extLst>
                    <a:ext uri="{9D8B030D-6E8A-4147-A177-3AD203B41FA5}">
                      <a16:colId xmlns:a16="http://schemas.microsoft.com/office/drawing/2014/main" val="1260161765"/>
                    </a:ext>
                  </a:extLst>
                </a:gridCol>
                <a:gridCol w="822960">
                  <a:extLst>
                    <a:ext uri="{9D8B030D-6E8A-4147-A177-3AD203B41FA5}">
                      <a16:colId xmlns:a16="http://schemas.microsoft.com/office/drawing/2014/main" val="530005124"/>
                    </a:ext>
                  </a:extLst>
                </a:gridCol>
                <a:gridCol w="822960">
                  <a:extLst>
                    <a:ext uri="{9D8B030D-6E8A-4147-A177-3AD203B41FA5}">
                      <a16:colId xmlns:a16="http://schemas.microsoft.com/office/drawing/2014/main" val="1377700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6706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- 2019-11-19 09:30:05</a:t>
                      </a:r>
                      <a:r>
                        <a:rPr kumimoji="0" lang="es-ES" sz="1000" b="0" i="0" u="none" strike="noStrike" kern="1200" cap="none" spc="0" normalizeH="0" baseline="0" noProof="0">
                          <a:ln>
                            <a:noFill/>
                          </a:ln>
                          <a:solidFill>
                            <a:prstClr val="black"/>
                          </a:solidFill>
                          <a:effectLst/>
                          <a:uLnTx/>
                          <a:uFillTx/>
                          <a:latin typeface="+mn-lt"/>
                          <a:ea typeface="+mn-ea"/>
                          <a:cs typeface="+mn-cs"/>
                        </a:rPr>
                        <a:t>
 EL INCREÍBLE PATRIMONIO DE SALTA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176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- 2019-09-21 20:18:29</a:t>
                      </a:r>
                      <a:r>
                        <a:rPr kumimoji="0" lang="es-ES" sz="1000" b="0" i="0" u="none" strike="noStrike" kern="1200" cap="none" spc="0" normalizeH="0" baseline="0" noProof="0">
                          <a:ln>
                            <a:noFill/>
                          </a:ln>
                          <a:solidFill>
                            <a:prstClr val="black"/>
                          </a:solidFill>
                          <a:effectLst/>
                          <a:uLnTx/>
                          <a:uFillTx/>
                          <a:latin typeface="+mn-lt"/>
                          <a:ea typeface="+mn-ea"/>
                          <a:cs typeface="+mn-cs"/>
                        </a:rPr>
                        <a:t>
 ESTO PASABA HACE UNA SEMANA, A PURA EMOCIÓN Y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821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- 2019-09-12 19:46:42</a:t>
                      </a:r>
                      <a:r>
                        <a:rPr kumimoji="0" lang="es-ES" sz="1000" b="0" i="0" u="none" strike="noStrike" kern="1200" cap="none" spc="0" normalizeH="0" baseline="0" noProof="0">
                          <a:ln>
                            <a:noFill/>
                          </a:ln>
                          <a:solidFill>
                            <a:prstClr val="black"/>
                          </a:solidFill>
                          <a:effectLst/>
                          <a:uLnTx/>
                          <a:uFillTx/>
                          <a:latin typeface="+mn-lt"/>
                          <a:ea typeface="+mn-ea"/>
                          <a:cs typeface="+mn-cs"/>
                        </a:rPr>
                        <a:t>
 LOS VALLES CALCHAQUÍES Y LOS PEREGRINOS
Ya falta menos. Después de un gran esfuerzo, los peregrinos de toda la provincia ya están llegando a la ciudad de Salta para rendir honores a nuestros Santos Patronos.
Señor del Milagro, Cristo Redentor, del pueblo de Salta no apartes tu amor.
(Valles Calchaquíes,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986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- 2019-02-03 20:01:00</a:t>
                      </a:r>
                      <a:r>
                        <a:rPr kumimoji="0" lang="es-ES" sz="1000" b="0" i="0" u="none" strike="noStrike" kern="1200" cap="none" spc="0" normalizeH="0" baseline="0" noProof="0">
                          <a:ln>
                            <a:noFill/>
                          </a:ln>
                          <a:solidFill>
                            <a:prstClr val="black"/>
                          </a:solidFill>
                          <a:effectLst/>
                          <a:uLnTx/>
                          <a:uFillTx/>
                          <a:latin typeface="+mn-lt"/>
                          <a:ea typeface="+mn-ea"/>
                          <a:cs typeface="+mn-cs"/>
                        </a:rPr>
                        <a:t>
 LA CATEDRAL DE SALTA
(Ciudad de Salta,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28011314"/>
                  </a:ext>
                </a:extLst>
              </a:tr>
            </a:tbl>
          </a:graphicData>
        </a:graphic>
      </p:graphicFrame>
      <p:sp>
        <p:nvSpPr>
          <p:cNvPr id="4" name="Text Placeholder 3">
            <a:extLst>
              <a:ext uri="{FF2B5EF4-FFF2-40B4-BE49-F238E27FC236}">
                <a16:creationId xmlns:a16="http://schemas.microsoft.com/office/drawing/2014/main" id="{BE243887-C66C-4FB8-A542-9B14B9D1E688}"/>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381103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9B8E1-A4E5-4E9D-B7E2-84449D1056FC}"/>
              </a:ext>
            </a:extLst>
          </p:cNvPr>
          <p:cNvSpPr>
            <a:spLocks noGrp="1"/>
          </p:cNvSpPr>
          <p:nvPr>
            <p:ph type="title"/>
          </p:nvPr>
        </p:nvSpPr>
        <p:spPr/>
        <p:txBody>
          <a:bodyPr/>
          <a:lstStyle/>
          <a:p>
            <a:r>
              <a:rPr lang="en-US"/>
              <a:t>Facebook Own Posts with Reactions Table | TUCU FB - 5 of 8</a:t>
            </a:r>
          </a:p>
        </p:txBody>
      </p:sp>
      <p:graphicFrame>
        <p:nvGraphicFramePr>
          <p:cNvPr id="5" name="Table Placeholder 4">
            <a:extLst>
              <a:ext uri="{FF2B5EF4-FFF2-40B4-BE49-F238E27FC236}">
                <a16:creationId xmlns:a16="http://schemas.microsoft.com/office/drawing/2014/main" id="{0C5E1616-0668-4ECB-A9A4-30AAC46DB0CB}"/>
              </a:ext>
            </a:extLst>
          </p:cNvPr>
          <p:cNvGraphicFramePr>
            <a:graphicFrameLocks noGrp="1"/>
          </p:cNvGraphicFramePr>
          <p:nvPr>
            <p:ph type="tbl" sz="quarter" idx="13"/>
            <p:extLst>
              <p:ext uri="{D42A27DB-BD31-4B8C-83A1-F6EECF244321}">
                <p14:modId xmlns:p14="http://schemas.microsoft.com/office/powerpoint/2010/main" val="1685494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2076936"/>
                    </a:ext>
                  </a:extLst>
                </a:gridCol>
                <a:gridCol w="822960">
                  <a:extLst>
                    <a:ext uri="{9D8B030D-6E8A-4147-A177-3AD203B41FA5}">
                      <a16:colId xmlns:a16="http://schemas.microsoft.com/office/drawing/2014/main" val="81917977"/>
                    </a:ext>
                  </a:extLst>
                </a:gridCol>
                <a:gridCol w="822960">
                  <a:extLst>
                    <a:ext uri="{9D8B030D-6E8A-4147-A177-3AD203B41FA5}">
                      <a16:colId xmlns:a16="http://schemas.microsoft.com/office/drawing/2014/main" val="2817494370"/>
                    </a:ext>
                  </a:extLst>
                </a:gridCol>
                <a:gridCol w="822960">
                  <a:extLst>
                    <a:ext uri="{9D8B030D-6E8A-4147-A177-3AD203B41FA5}">
                      <a16:colId xmlns:a16="http://schemas.microsoft.com/office/drawing/2014/main" val="886671987"/>
                    </a:ext>
                  </a:extLst>
                </a:gridCol>
                <a:gridCol w="822960">
                  <a:extLst>
                    <a:ext uri="{9D8B030D-6E8A-4147-A177-3AD203B41FA5}">
                      <a16:colId xmlns:a16="http://schemas.microsoft.com/office/drawing/2014/main" val="120604041"/>
                    </a:ext>
                  </a:extLst>
                </a:gridCol>
                <a:gridCol w="822960">
                  <a:extLst>
                    <a:ext uri="{9D8B030D-6E8A-4147-A177-3AD203B41FA5}">
                      <a16:colId xmlns:a16="http://schemas.microsoft.com/office/drawing/2014/main" val="3579618906"/>
                    </a:ext>
                  </a:extLst>
                </a:gridCol>
                <a:gridCol w="822960">
                  <a:extLst>
                    <a:ext uri="{9D8B030D-6E8A-4147-A177-3AD203B41FA5}">
                      <a16:colId xmlns:a16="http://schemas.microsoft.com/office/drawing/2014/main" val="2472005824"/>
                    </a:ext>
                  </a:extLst>
                </a:gridCol>
                <a:gridCol w="822960">
                  <a:extLst>
                    <a:ext uri="{9D8B030D-6E8A-4147-A177-3AD203B41FA5}">
                      <a16:colId xmlns:a16="http://schemas.microsoft.com/office/drawing/2014/main" val="2649752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6058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- 2019-01-16 20:46:48</a:t>
                      </a:r>
                      <a:r>
                        <a:rPr kumimoji="0" lang="es-ES" sz="1000" b="0" i="0" u="none" strike="noStrike" kern="1200" cap="none" spc="0" normalizeH="0" baseline="0" noProof="0">
                          <a:ln>
                            <a:noFill/>
                          </a:ln>
                          <a:solidFill>
                            <a:prstClr val="black"/>
                          </a:solidFill>
                          <a:effectLst/>
                          <a:uLnTx/>
                          <a:uFillTx/>
                          <a:latin typeface="+mn-lt"/>
                          <a:ea typeface="+mn-ea"/>
                          <a:cs typeface="+mn-cs"/>
                        </a:rPr>
                        <a:t>
 Desde lo alto del Pucará, contemplamos la Ciudad Sagrada de Quilmes. Vení a conocerla!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4577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- 2019-07-25 21:44:37</a:t>
                      </a:r>
                      <a:r>
                        <a:rPr kumimoji="0" lang="es-ES" sz="1000" b="0" i="0" u="none" strike="noStrike" kern="1200" cap="none" spc="0" normalizeH="0" baseline="0" noProof="0">
                          <a:ln>
                            <a:noFill/>
                          </a:ln>
                          <a:solidFill>
                            <a:prstClr val="black"/>
                          </a:solidFill>
                          <a:effectLst/>
                          <a:uLnTx/>
                          <a:uFillTx/>
                          <a:latin typeface="+mn-lt"/>
                          <a:ea typeface="+mn-ea"/>
                          <a:cs typeface="+mn-cs"/>
                        </a:rPr>
                        <a:t>
 ¡¡SALTA TAN LINDA QUE ENAMORA!!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765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- 2019-02-01 19:01:33</a:t>
                      </a:r>
                      <a:r>
                        <a:rPr kumimoji="0" lang="es-ES" sz="1000" b="0" i="0" u="none" strike="noStrike" kern="1200" cap="none" spc="0" normalizeH="0" baseline="0" noProof="0">
                          <a:ln>
                            <a:noFill/>
                          </a:ln>
                          <a:solidFill>
                            <a:prstClr val="black"/>
                          </a:solidFill>
                          <a:effectLst/>
                          <a:uLnTx/>
                          <a:uFillTx/>
                          <a:latin typeface="+mn-lt"/>
                          <a:ea typeface="+mn-ea"/>
                          <a:cs typeface="+mn-cs"/>
                        </a:rPr>
                        <a:t>
 Conocé Tafí del Valle con la Travesía La Ciénaga, caminatas, vista panorámica y guitarreada! Todos los detalles en este link http://ow.ly/T6rL30ny5xp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0507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- 2019-01-31 19:54:02</a:t>
                      </a:r>
                      <a:r>
                        <a:rPr kumimoji="0" lang="es-ES" sz="1000" b="0" i="0" u="none" strike="noStrike" kern="1200" cap="none" spc="0" normalizeH="0" baseline="0" noProof="0">
                          <a:ln>
                            <a:noFill/>
                          </a:ln>
                          <a:solidFill>
                            <a:prstClr val="black"/>
                          </a:solidFill>
                          <a:effectLst/>
                          <a:uLnTx/>
                          <a:uFillTx/>
                          <a:latin typeface="+mn-lt"/>
                          <a:ea typeface="+mn-ea"/>
                          <a:cs typeface="+mn-cs"/>
                        </a:rPr>
                        <a:t>
 La mejor aventura es descubrir cada rincón de Tucumán a través de las EcoSendas! Trekking, ríos y hermosos paisajes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289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- 2019-10-14 11:45:34</a:t>
                      </a:r>
                      <a:r>
                        <a:rPr kumimoji="0" lang="es-ES" sz="1000" b="0" i="0" u="none" strike="noStrike" kern="1200" cap="none" spc="0" normalizeH="0" baseline="0" noProof="0">
                          <a:ln>
                            <a:noFill/>
                          </a:ln>
                          <a:solidFill>
                            <a:prstClr val="black"/>
                          </a:solidFill>
                          <a:effectLst/>
                          <a:uLnTx/>
                          <a:uFillTx/>
                          <a:latin typeface="+mn-lt"/>
                          <a:ea typeface="+mn-ea"/>
                          <a:cs typeface="+mn-cs"/>
                        </a:rPr>
                        <a:t>
 CONOCIENDO A LA VIRGEN DE LA PEÑA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1245481"/>
                  </a:ext>
                </a:extLst>
              </a:tr>
            </a:tbl>
          </a:graphicData>
        </a:graphic>
      </p:graphicFrame>
      <p:sp>
        <p:nvSpPr>
          <p:cNvPr id="4" name="Text Placeholder 3">
            <a:extLst>
              <a:ext uri="{FF2B5EF4-FFF2-40B4-BE49-F238E27FC236}">
                <a16:creationId xmlns:a16="http://schemas.microsoft.com/office/drawing/2014/main" id="{741F73A3-BA61-4CB5-B3E6-4EBDDA3FD4D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152088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5D50-3671-44B5-8C0D-1A35403AA404}"/>
              </a:ext>
            </a:extLst>
          </p:cNvPr>
          <p:cNvSpPr>
            <a:spLocks noGrp="1"/>
          </p:cNvSpPr>
          <p:nvPr>
            <p:ph type="title"/>
          </p:nvPr>
        </p:nvSpPr>
        <p:spPr/>
        <p:txBody>
          <a:bodyPr/>
          <a:lstStyle/>
          <a:p>
            <a:r>
              <a:rPr lang="en-US"/>
              <a:t>Facebook Own Posts with Reactions Table | TUCU FB - 6 of 8</a:t>
            </a:r>
          </a:p>
        </p:txBody>
      </p:sp>
      <p:graphicFrame>
        <p:nvGraphicFramePr>
          <p:cNvPr id="5" name="Table Placeholder 4">
            <a:extLst>
              <a:ext uri="{FF2B5EF4-FFF2-40B4-BE49-F238E27FC236}">
                <a16:creationId xmlns:a16="http://schemas.microsoft.com/office/drawing/2014/main" id="{18ED6789-D434-40A5-86BA-7F44289A10A8}"/>
              </a:ext>
            </a:extLst>
          </p:cNvPr>
          <p:cNvGraphicFramePr>
            <a:graphicFrameLocks noGrp="1"/>
          </p:cNvGraphicFramePr>
          <p:nvPr>
            <p:ph type="tbl" sz="quarter" idx="13"/>
            <p:extLst>
              <p:ext uri="{D42A27DB-BD31-4B8C-83A1-F6EECF244321}">
                <p14:modId xmlns:p14="http://schemas.microsoft.com/office/powerpoint/2010/main" val="2511655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60905903"/>
                    </a:ext>
                  </a:extLst>
                </a:gridCol>
                <a:gridCol w="822960">
                  <a:extLst>
                    <a:ext uri="{9D8B030D-6E8A-4147-A177-3AD203B41FA5}">
                      <a16:colId xmlns:a16="http://schemas.microsoft.com/office/drawing/2014/main" val="2262931534"/>
                    </a:ext>
                  </a:extLst>
                </a:gridCol>
                <a:gridCol w="822960">
                  <a:extLst>
                    <a:ext uri="{9D8B030D-6E8A-4147-A177-3AD203B41FA5}">
                      <a16:colId xmlns:a16="http://schemas.microsoft.com/office/drawing/2014/main" val="2610248020"/>
                    </a:ext>
                  </a:extLst>
                </a:gridCol>
                <a:gridCol w="822960">
                  <a:extLst>
                    <a:ext uri="{9D8B030D-6E8A-4147-A177-3AD203B41FA5}">
                      <a16:colId xmlns:a16="http://schemas.microsoft.com/office/drawing/2014/main" val="2699498168"/>
                    </a:ext>
                  </a:extLst>
                </a:gridCol>
                <a:gridCol w="822960">
                  <a:extLst>
                    <a:ext uri="{9D8B030D-6E8A-4147-A177-3AD203B41FA5}">
                      <a16:colId xmlns:a16="http://schemas.microsoft.com/office/drawing/2014/main" val="1621716136"/>
                    </a:ext>
                  </a:extLst>
                </a:gridCol>
                <a:gridCol w="822960">
                  <a:extLst>
                    <a:ext uri="{9D8B030D-6E8A-4147-A177-3AD203B41FA5}">
                      <a16:colId xmlns:a16="http://schemas.microsoft.com/office/drawing/2014/main" val="1162009610"/>
                    </a:ext>
                  </a:extLst>
                </a:gridCol>
                <a:gridCol w="822960">
                  <a:extLst>
                    <a:ext uri="{9D8B030D-6E8A-4147-A177-3AD203B41FA5}">
                      <a16:colId xmlns:a16="http://schemas.microsoft.com/office/drawing/2014/main" val="909238595"/>
                    </a:ext>
                  </a:extLst>
                </a:gridCol>
                <a:gridCol w="822960">
                  <a:extLst>
                    <a:ext uri="{9D8B030D-6E8A-4147-A177-3AD203B41FA5}">
                      <a16:colId xmlns:a16="http://schemas.microsoft.com/office/drawing/2014/main" val="1664920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501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- 2019-08-13 18:48:12</a:t>
                      </a:r>
                      <a:r>
                        <a:rPr kumimoji="0" lang="en-US" sz="1000" b="0" i="0" u="none" strike="noStrike" kern="1200" cap="none" spc="0" normalizeH="0" baseline="0" noProof="0">
                          <a:ln>
                            <a:noFill/>
                          </a:ln>
                          <a:solidFill>
                            <a:prstClr val="black"/>
                          </a:solidFill>
                          <a:effectLst/>
                          <a:uLnTx/>
                          <a:uFillTx/>
                          <a:latin typeface="+mn-lt"/>
                          <a:ea typeface="+mn-ea"/>
                          <a:cs typeface="+mn-cs"/>
                        </a:rPr>
                        <a:t>
 NUESTRA CATEDRAL
(Ciudad de Salta,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02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- 2019-08-13 20:00:22</a:t>
                      </a:r>
                      <a:r>
                        <a:rPr kumimoji="0" lang="es-ES" sz="1000" b="0" i="0" u="none" strike="noStrike" kern="1200" cap="none" spc="0" normalizeH="0" baseline="0" noProof="0">
                          <a:ln>
                            <a:noFill/>
                          </a:ln>
                          <a:solidFill>
                            <a:prstClr val="black"/>
                          </a:solidFill>
                          <a:effectLst/>
                          <a:uLnTx/>
                          <a:uFillTx/>
                          <a:latin typeface="+mn-lt"/>
                          <a:ea typeface="+mn-ea"/>
                          <a:cs typeface="+mn-cs"/>
                        </a:rPr>
                        <a:t>
 San Javier, siempre hermoso desde las alturas :) Vení a disfrutarlo! Gracias @portillo.photos por esta bella foto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936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- 2019-10-16 14:51:02</a:t>
                      </a:r>
                      <a:r>
                        <a:rPr kumimoji="0" lang="es-ES" sz="1000" b="0" i="0" u="none" strike="noStrike" kern="1200" cap="none" spc="0" normalizeH="0" baseline="0" noProof="0">
                          <a:ln>
                            <a:noFill/>
                          </a:ln>
                          <a:solidFill>
                            <a:prstClr val="black"/>
                          </a:solidFill>
                          <a:effectLst/>
                          <a:uLnTx/>
                          <a:uFillTx/>
                          <a:latin typeface="+mn-lt"/>
                          <a:ea typeface="+mn-ea"/>
                          <a:cs typeface="+mn-cs"/>
                        </a:rPr>
                        <a:t>
 VIVIENDO LA TRADICIÓN Y CULTURA DE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56901146"/>
                  </a:ext>
                </a:extLst>
              </a:tr>
            </a:tbl>
          </a:graphicData>
        </a:graphic>
      </p:graphicFrame>
      <p:sp>
        <p:nvSpPr>
          <p:cNvPr id="4" name="Text Placeholder 3">
            <a:extLst>
              <a:ext uri="{FF2B5EF4-FFF2-40B4-BE49-F238E27FC236}">
                <a16:creationId xmlns:a16="http://schemas.microsoft.com/office/drawing/2014/main" id="{201CFBC6-9BD6-4575-B13A-E037B2590A15}"/>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2185601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80D6D-D527-4949-8B8D-58354C878D49}"/>
              </a:ext>
            </a:extLst>
          </p:cNvPr>
          <p:cNvSpPr>
            <a:spLocks noGrp="1"/>
          </p:cNvSpPr>
          <p:nvPr>
            <p:ph type="title"/>
          </p:nvPr>
        </p:nvSpPr>
        <p:spPr/>
        <p:txBody>
          <a:bodyPr/>
          <a:lstStyle/>
          <a:p>
            <a:r>
              <a:rPr lang="en-US"/>
              <a:t>Facebook Own Posts with Reactions Table | TUCU FB - 7 of 8</a:t>
            </a:r>
          </a:p>
        </p:txBody>
      </p:sp>
      <p:graphicFrame>
        <p:nvGraphicFramePr>
          <p:cNvPr id="5" name="Table Placeholder 4">
            <a:extLst>
              <a:ext uri="{FF2B5EF4-FFF2-40B4-BE49-F238E27FC236}">
                <a16:creationId xmlns:a16="http://schemas.microsoft.com/office/drawing/2014/main" id="{60226FB1-16AA-4C59-99E8-6E70CBAA8A9D}"/>
              </a:ext>
            </a:extLst>
          </p:cNvPr>
          <p:cNvGraphicFramePr>
            <a:graphicFrameLocks noGrp="1"/>
          </p:cNvGraphicFramePr>
          <p:nvPr>
            <p:ph type="tbl" sz="quarter" idx="13"/>
            <p:extLst>
              <p:ext uri="{D42A27DB-BD31-4B8C-83A1-F6EECF244321}">
                <p14:modId xmlns:p14="http://schemas.microsoft.com/office/powerpoint/2010/main" val="229217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3555193"/>
                    </a:ext>
                  </a:extLst>
                </a:gridCol>
                <a:gridCol w="822960">
                  <a:extLst>
                    <a:ext uri="{9D8B030D-6E8A-4147-A177-3AD203B41FA5}">
                      <a16:colId xmlns:a16="http://schemas.microsoft.com/office/drawing/2014/main" val="2166968714"/>
                    </a:ext>
                  </a:extLst>
                </a:gridCol>
                <a:gridCol w="822960">
                  <a:extLst>
                    <a:ext uri="{9D8B030D-6E8A-4147-A177-3AD203B41FA5}">
                      <a16:colId xmlns:a16="http://schemas.microsoft.com/office/drawing/2014/main" val="992076363"/>
                    </a:ext>
                  </a:extLst>
                </a:gridCol>
                <a:gridCol w="822960">
                  <a:extLst>
                    <a:ext uri="{9D8B030D-6E8A-4147-A177-3AD203B41FA5}">
                      <a16:colId xmlns:a16="http://schemas.microsoft.com/office/drawing/2014/main" val="438007703"/>
                    </a:ext>
                  </a:extLst>
                </a:gridCol>
                <a:gridCol w="822960">
                  <a:extLst>
                    <a:ext uri="{9D8B030D-6E8A-4147-A177-3AD203B41FA5}">
                      <a16:colId xmlns:a16="http://schemas.microsoft.com/office/drawing/2014/main" val="2027418331"/>
                    </a:ext>
                  </a:extLst>
                </a:gridCol>
                <a:gridCol w="822960">
                  <a:extLst>
                    <a:ext uri="{9D8B030D-6E8A-4147-A177-3AD203B41FA5}">
                      <a16:colId xmlns:a16="http://schemas.microsoft.com/office/drawing/2014/main" val="3997747475"/>
                    </a:ext>
                  </a:extLst>
                </a:gridCol>
                <a:gridCol w="822960">
                  <a:extLst>
                    <a:ext uri="{9D8B030D-6E8A-4147-A177-3AD203B41FA5}">
                      <a16:colId xmlns:a16="http://schemas.microsoft.com/office/drawing/2014/main" val="486627242"/>
                    </a:ext>
                  </a:extLst>
                </a:gridCol>
                <a:gridCol w="822960">
                  <a:extLst>
                    <a:ext uri="{9D8B030D-6E8A-4147-A177-3AD203B41FA5}">
                      <a16:colId xmlns:a16="http://schemas.microsoft.com/office/drawing/2014/main" val="1156543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4501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- 2019-06-23 18:34:05</a:t>
                      </a:r>
                      <a:r>
                        <a:rPr kumimoji="0" lang="es-ES" sz="1000" b="0" i="0" u="none" strike="noStrike" kern="1200" cap="none" spc="0" normalizeH="0" baseline="0" noProof="0">
                          <a:ln>
                            <a:noFill/>
                          </a:ln>
                          <a:solidFill>
                            <a:prstClr val="black"/>
                          </a:solidFill>
                          <a:effectLst/>
                          <a:uLnTx/>
                          <a:uFillTx/>
                          <a:latin typeface="+mn-lt"/>
                          <a:ea typeface="+mn-ea"/>
                          <a:cs typeface="+mn-cs"/>
                        </a:rPr>
                        <a:t>
 LA IGLESIA DE LA VIÑA
Está ubicada a 4 cuadras de la Plaza 9 de julio y es  una de las iglesias más imponentes de Salta.
¿La conocen?
(Ciudad de Salta,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972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- 2019-03-11 20:00:13</a:t>
                      </a:r>
                      <a:r>
                        <a:rPr kumimoji="0" lang="es-ES" sz="1000" b="0" i="0" u="none" strike="noStrike" kern="1200" cap="none" spc="0" normalizeH="0" baseline="0" noProof="0">
                          <a:ln>
                            <a:noFill/>
                          </a:ln>
                          <a:solidFill>
                            <a:prstClr val="black"/>
                          </a:solidFill>
                          <a:effectLst/>
                          <a:uLnTx/>
                          <a:uFillTx/>
                          <a:latin typeface="+mn-lt"/>
                          <a:ea typeface="+mn-ea"/>
                          <a:cs typeface="+mn-cs"/>
                        </a:rPr>
                        <a:t>
 La mejor manera de conocer nuestros Valles: Cabalgata en familia para disfrutar del paisaje. Los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949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- 2019-10-13 16:10:11</a:t>
                      </a:r>
                      <a:r>
                        <a:rPr kumimoji="0" lang="es-ES" sz="1000" b="0" i="0" u="none" strike="noStrike" kern="1200" cap="none" spc="0" normalizeH="0" baseline="0" noProof="0">
                          <a:ln>
                            <a:noFill/>
                          </a:ln>
                          <a:solidFill>
                            <a:prstClr val="black"/>
                          </a:solidFill>
                          <a:effectLst/>
                          <a:uLnTx/>
                          <a:uFillTx/>
                          <a:latin typeface="+mn-lt"/>
                          <a:ea typeface="+mn-ea"/>
                          <a:cs typeface="+mn-cs"/>
                        </a:rPr>
                        <a:t>
 LA RECTA DEL TIN TIN
(Parque Nacional Los Cardones Payogasta, Salta, Argentina. Foto:  Mónica Salamendi).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0897213"/>
                  </a:ext>
                </a:extLst>
              </a:tr>
            </a:tbl>
          </a:graphicData>
        </a:graphic>
      </p:graphicFrame>
      <p:sp>
        <p:nvSpPr>
          <p:cNvPr id="4" name="Text Placeholder 3">
            <a:extLst>
              <a:ext uri="{FF2B5EF4-FFF2-40B4-BE49-F238E27FC236}">
                <a16:creationId xmlns:a16="http://schemas.microsoft.com/office/drawing/2014/main" id="{72C15324-F5B0-45A3-8C54-6BDFEEB8CA69}"/>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441147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1B0A9-5FA7-41EC-9616-013C29C77BAB}"/>
              </a:ext>
            </a:extLst>
          </p:cNvPr>
          <p:cNvSpPr>
            <a:spLocks noGrp="1"/>
          </p:cNvSpPr>
          <p:nvPr>
            <p:ph type="title"/>
          </p:nvPr>
        </p:nvSpPr>
        <p:spPr/>
        <p:txBody>
          <a:bodyPr/>
          <a:lstStyle/>
          <a:p>
            <a:r>
              <a:rPr lang="en-US"/>
              <a:t>Facebook Own Posts with Reactions Table | TUCU FB - 8 of 8</a:t>
            </a:r>
          </a:p>
        </p:txBody>
      </p:sp>
      <p:graphicFrame>
        <p:nvGraphicFramePr>
          <p:cNvPr id="5" name="Table Placeholder 4">
            <a:extLst>
              <a:ext uri="{FF2B5EF4-FFF2-40B4-BE49-F238E27FC236}">
                <a16:creationId xmlns:a16="http://schemas.microsoft.com/office/drawing/2014/main" id="{76E2E16C-F0D1-4F31-869D-E572B5789A9A}"/>
              </a:ext>
            </a:extLst>
          </p:cNvPr>
          <p:cNvGraphicFramePr>
            <a:graphicFrameLocks noGrp="1"/>
          </p:cNvGraphicFramePr>
          <p:nvPr>
            <p:ph type="tbl" sz="quarter" idx="13"/>
            <p:extLst>
              <p:ext uri="{D42A27DB-BD31-4B8C-83A1-F6EECF244321}">
                <p14:modId xmlns:p14="http://schemas.microsoft.com/office/powerpoint/2010/main" val="245570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0983249"/>
                    </a:ext>
                  </a:extLst>
                </a:gridCol>
                <a:gridCol w="822960">
                  <a:extLst>
                    <a:ext uri="{9D8B030D-6E8A-4147-A177-3AD203B41FA5}">
                      <a16:colId xmlns:a16="http://schemas.microsoft.com/office/drawing/2014/main" val="39274207"/>
                    </a:ext>
                  </a:extLst>
                </a:gridCol>
                <a:gridCol w="822960">
                  <a:extLst>
                    <a:ext uri="{9D8B030D-6E8A-4147-A177-3AD203B41FA5}">
                      <a16:colId xmlns:a16="http://schemas.microsoft.com/office/drawing/2014/main" val="2925502523"/>
                    </a:ext>
                  </a:extLst>
                </a:gridCol>
                <a:gridCol w="822960">
                  <a:extLst>
                    <a:ext uri="{9D8B030D-6E8A-4147-A177-3AD203B41FA5}">
                      <a16:colId xmlns:a16="http://schemas.microsoft.com/office/drawing/2014/main" val="1291150917"/>
                    </a:ext>
                  </a:extLst>
                </a:gridCol>
                <a:gridCol w="822960">
                  <a:extLst>
                    <a:ext uri="{9D8B030D-6E8A-4147-A177-3AD203B41FA5}">
                      <a16:colId xmlns:a16="http://schemas.microsoft.com/office/drawing/2014/main" val="1620013957"/>
                    </a:ext>
                  </a:extLst>
                </a:gridCol>
                <a:gridCol w="822960">
                  <a:extLst>
                    <a:ext uri="{9D8B030D-6E8A-4147-A177-3AD203B41FA5}">
                      <a16:colId xmlns:a16="http://schemas.microsoft.com/office/drawing/2014/main" val="4025848641"/>
                    </a:ext>
                  </a:extLst>
                </a:gridCol>
                <a:gridCol w="822960">
                  <a:extLst>
                    <a:ext uri="{9D8B030D-6E8A-4147-A177-3AD203B41FA5}">
                      <a16:colId xmlns:a16="http://schemas.microsoft.com/office/drawing/2014/main" val="1955165897"/>
                    </a:ext>
                  </a:extLst>
                </a:gridCol>
                <a:gridCol w="822960">
                  <a:extLst>
                    <a:ext uri="{9D8B030D-6E8A-4147-A177-3AD203B41FA5}">
                      <a16:colId xmlns:a16="http://schemas.microsoft.com/office/drawing/2014/main" val="3780159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2321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- 2019-01-03 20:00:57</a:t>
                      </a:r>
                      <a:r>
                        <a:rPr kumimoji="0" lang="es-ES" sz="1000" b="0" i="0" u="none" strike="noStrike" kern="1200" cap="none" spc="0" normalizeH="0" baseline="0" noProof="0">
                          <a:ln>
                            <a:noFill/>
                          </a:ln>
                          <a:solidFill>
                            <a:prstClr val="black"/>
                          </a:solidFill>
                          <a:effectLst/>
                          <a:uLnTx/>
                          <a:uFillTx/>
                          <a:latin typeface="+mn-lt"/>
                          <a:ea typeface="+mn-ea"/>
                          <a:cs typeface="+mn-cs"/>
                        </a:rPr>
                        <a:t>
 ¡Ya nos estamos preparando! Todos los Sábados y Domingos de Enero, vení a disfrutar de los mejores shows musicales al atardecer en el anfiteatro del Dique El Cadillal. ¡Te esperamos!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8640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- 2019-09-08 19:05:14</a:t>
                      </a:r>
                      <a:r>
                        <a:rPr kumimoji="0" lang="es-ES" sz="1000" b="0" i="0" u="none" strike="noStrike" kern="1200" cap="none" spc="0" normalizeH="0" baseline="0" noProof="0">
                          <a:ln>
                            <a:noFill/>
                          </a:ln>
                          <a:solidFill>
                            <a:prstClr val="black"/>
                          </a:solidFill>
                          <a:effectLst/>
                          <a:uLnTx/>
                          <a:uFillTx/>
                          <a:latin typeface="+mn-lt"/>
                          <a:ea typeface="+mn-ea"/>
                          <a:cs typeface="+mn-cs"/>
                        </a:rPr>
                        <a:t>
 EL MILAGRO YA LLEGÓ A SALTA
Ya comenzó la novena y peregrinos de toda la provincia ya están caminando para llegar a la ciudad de Salta a homenajear a sus Santos Patrono. 
Este año ¿Vas a poder venir a acompañarnos el día 15 en la Procesión del Señor y la Virgen del Milagro?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2986166"/>
                  </a:ext>
                </a:extLst>
              </a:tr>
            </a:tbl>
          </a:graphicData>
        </a:graphic>
      </p:graphicFrame>
      <p:sp>
        <p:nvSpPr>
          <p:cNvPr id="4" name="Text Placeholder 3">
            <a:extLst>
              <a:ext uri="{FF2B5EF4-FFF2-40B4-BE49-F238E27FC236}">
                <a16:creationId xmlns:a16="http://schemas.microsoft.com/office/drawing/2014/main" id="{D081E066-FF15-4BEC-A61D-4EF868B90114}"/>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689323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E1245-9545-4A47-A162-F950091FF60E}"/>
              </a:ext>
            </a:extLst>
          </p:cNvPr>
          <p:cNvSpPr>
            <a:spLocks noGrp="1"/>
          </p:cNvSpPr>
          <p:nvPr>
            <p:ph type="title"/>
          </p:nvPr>
        </p:nvSpPr>
        <p:spPr/>
        <p:txBody>
          <a:bodyPr/>
          <a:lstStyle/>
          <a:p>
            <a:r>
              <a:rPr lang="en-US"/>
              <a:t>Facebook Own Posts By Weekday | TUCU FB</a:t>
            </a:r>
          </a:p>
        </p:txBody>
      </p:sp>
      <p:graphicFrame>
        <p:nvGraphicFramePr>
          <p:cNvPr id="6" name="Chart Placeholder 5">
            <a:extLst>
              <a:ext uri="{FF2B5EF4-FFF2-40B4-BE49-F238E27FC236}">
                <a16:creationId xmlns:a16="http://schemas.microsoft.com/office/drawing/2014/main" id="{93BABDDD-6C29-4DA1-9CCF-7AEAF1BE8093}"/>
              </a:ext>
            </a:extLst>
          </p:cNvPr>
          <p:cNvGraphicFramePr>
            <a:graphicFrameLocks noGrp="1"/>
          </p:cNvGraphicFramePr>
          <p:nvPr>
            <p:ph type="chart" sz="quarter" idx="13"/>
            <p:extLst>
              <p:ext uri="{D42A27DB-BD31-4B8C-83A1-F6EECF244321}">
                <p14:modId xmlns:p14="http://schemas.microsoft.com/office/powerpoint/2010/main" val="2282007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420393-AE06-4EF6-A3BA-FCCA9213C15F}"/>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94E75629-5193-40B5-821E-FCF45B018A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0236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653-43BC-468C-9CE8-111790F5B2EC}"/>
              </a:ext>
            </a:extLst>
          </p:cNvPr>
          <p:cNvSpPr>
            <a:spLocks noGrp="1"/>
          </p:cNvSpPr>
          <p:nvPr>
            <p:ph type="title"/>
          </p:nvPr>
        </p:nvSpPr>
        <p:spPr/>
        <p:txBody>
          <a:bodyPr/>
          <a:lstStyle/>
          <a:p>
            <a:r>
              <a:rPr lang="en-US"/>
              <a:t>Facebook Post Type Distribution Per Profile | TUCU FB</a:t>
            </a:r>
          </a:p>
        </p:txBody>
      </p:sp>
      <p:graphicFrame>
        <p:nvGraphicFramePr>
          <p:cNvPr id="6" name="Chart Placeholder 5">
            <a:extLst>
              <a:ext uri="{FF2B5EF4-FFF2-40B4-BE49-F238E27FC236}">
                <a16:creationId xmlns:a16="http://schemas.microsoft.com/office/drawing/2014/main" id="{3D1AECFE-A337-4D7A-B60B-705F4FAAB593}"/>
              </a:ext>
            </a:extLst>
          </p:cNvPr>
          <p:cNvGraphicFramePr>
            <a:graphicFrameLocks noGrp="1"/>
          </p:cNvGraphicFramePr>
          <p:nvPr>
            <p:ph type="chart" sz="quarter" idx="13"/>
            <p:extLst>
              <p:ext uri="{D42A27DB-BD31-4B8C-83A1-F6EECF244321}">
                <p14:modId xmlns:p14="http://schemas.microsoft.com/office/powerpoint/2010/main" val="3459502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066EC-7D10-4768-99A3-0E1E96743218}"/>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26654AC0-DD0D-4201-935A-C00AEEC232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7365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07F0E-2CCD-435D-8B2E-0E1DEF676245}"/>
              </a:ext>
            </a:extLst>
          </p:cNvPr>
          <p:cNvSpPr>
            <a:spLocks noGrp="1"/>
          </p:cNvSpPr>
          <p:nvPr>
            <p:ph type="title"/>
          </p:nvPr>
        </p:nvSpPr>
        <p:spPr/>
        <p:txBody>
          <a:bodyPr/>
          <a:lstStyle/>
          <a:p>
            <a:r>
              <a:rPr lang="en-US"/>
              <a:t>Facebook Own Posts App Usage | TUCU FB</a:t>
            </a:r>
          </a:p>
        </p:txBody>
      </p:sp>
      <p:graphicFrame>
        <p:nvGraphicFramePr>
          <p:cNvPr id="6" name="Chart Placeholder 5">
            <a:extLst>
              <a:ext uri="{FF2B5EF4-FFF2-40B4-BE49-F238E27FC236}">
                <a16:creationId xmlns:a16="http://schemas.microsoft.com/office/drawing/2014/main" id="{33DA24EE-E9BE-49BA-8AB1-E54B4E7A390C}"/>
              </a:ext>
            </a:extLst>
          </p:cNvPr>
          <p:cNvGraphicFramePr>
            <a:graphicFrameLocks noGrp="1"/>
          </p:cNvGraphicFramePr>
          <p:nvPr>
            <p:ph type="chart" sz="quarter" idx="13"/>
            <p:extLst>
              <p:ext uri="{D42A27DB-BD31-4B8C-83A1-F6EECF244321}">
                <p14:modId xmlns:p14="http://schemas.microsoft.com/office/powerpoint/2010/main" val="1612778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4C2A9F-11BF-4776-B31C-CCB089DF7BCF}"/>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3BD1FAD8-62D7-45E9-8682-E35C30450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6803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6B589-614B-4D00-A0DE-A9D5F67CFA12}"/>
              </a:ext>
            </a:extLst>
          </p:cNvPr>
          <p:cNvSpPr>
            <a:spLocks noGrp="1"/>
          </p:cNvSpPr>
          <p:nvPr>
            <p:ph type="title"/>
          </p:nvPr>
        </p:nvSpPr>
        <p:spPr/>
        <p:txBody>
          <a:bodyPr/>
          <a:lstStyle/>
          <a:p>
            <a:r>
              <a:rPr lang="en-US"/>
              <a:t>Facebook Hashtag Detection | TUCU FB - 1 of 3</a:t>
            </a:r>
          </a:p>
        </p:txBody>
      </p:sp>
      <p:graphicFrame>
        <p:nvGraphicFramePr>
          <p:cNvPr id="5" name="Table Placeholder 4">
            <a:extLst>
              <a:ext uri="{FF2B5EF4-FFF2-40B4-BE49-F238E27FC236}">
                <a16:creationId xmlns:a16="http://schemas.microsoft.com/office/drawing/2014/main" id="{8A2C999E-AA75-4002-98FF-BC1F67F2C28E}"/>
              </a:ext>
            </a:extLst>
          </p:cNvPr>
          <p:cNvGraphicFramePr>
            <a:graphicFrameLocks noGrp="1"/>
          </p:cNvGraphicFramePr>
          <p:nvPr>
            <p:ph type="tbl" sz="quarter" idx="13"/>
            <p:extLst>
              <p:ext uri="{D42A27DB-BD31-4B8C-83A1-F6EECF244321}">
                <p14:modId xmlns:p14="http://schemas.microsoft.com/office/powerpoint/2010/main" val="154456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159237"/>
                    </a:ext>
                  </a:extLst>
                </a:gridCol>
                <a:gridCol w="1234440">
                  <a:extLst>
                    <a:ext uri="{9D8B030D-6E8A-4147-A177-3AD203B41FA5}">
                      <a16:colId xmlns:a16="http://schemas.microsoft.com/office/drawing/2014/main" val="2353108321"/>
                    </a:ext>
                  </a:extLst>
                </a:gridCol>
                <a:gridCol w="1234440">
                  <a:extLst>
                    <a:ext uri="{9D8B030D-6E8A-4147-A177-3AD203B41FA5}">
                      <a16:colId xmlns:a16="http://schemas.microsoft.com/office/drawing/2014/main" val="4042069797"/>
                    </a:ext>
                  </a:extLst>
                </a:gridCol>
                <a:gridCol w="1234440">
                  <a:extLst>
                    <a:ext uri="{9D8B030D-6E8A-4147-A177-3AD203B41FA5}">
                      <a16:colId xmlns:a16="http://schemas.microsoft.com/office/drawing/2014/main" val="7739151"/>
                    </a:ext>
                  </a:extLst>
                </a:gridCol>
                <a:gridCol w="1234440">
                  <a:extLst>
                    <a:ext uri="{9D8B030D-6E8A-4147-A177-3AD203B41FA5}">
                      <a16:colId xmlns:a16="http://schemas.microsoft.com/office/drawing/2014/main" val="2285320983"/>
                    </a:ext>
                  </a:extLst>
                </a:gridCol>
                <a:gridCol w="1234440">
                  <a:extLst>
                    <a:ext uri="{9D8B030D-6E8A-4147-A177-3AD203B41FA5}">
                      <a16:colId xmlns:a16="http://schemas.microsoft.com/office/drawing/2014/main" val="94388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4940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659.45631067961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21.961165048544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115.42718446602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796.84466019417</a:t>
                      </a:r>
                    </a:p>
                  </a:txBody>
                  <a:tcPr/>
                </a:tc>
                <a:extLst>
                  <a:ext uri="{0D108BD9-81ED-4DB2-BD59-A6C34878D82A}">
                    <a16:rowId xmlns:a16="http://schemas.microsoft.com/office/drawing/2014/main" val="196034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#SentíTucumán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693.40860215054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21.408602150538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117.08602150538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831.90322580645</a:t>
                      </a:r>
                    </a:p>
                  </a:txBody>
                  <a:tcPr/>
                </a:tc>
                <a:extLst>
                  <a:ext uri="{0D108BD9-81ED-4DB2-BD59-A6C34878D82A}">
                    <a16:rowId xmlns:a16="http://schemas.microsoft.com/office/drawing/2014/main" val="265870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#Invierno2019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330882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#TucumánMásConectado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107.875</a:t>
                      </a:r>
                    </a:p>
                  </a:txBody>
                  <a:tcPr/>
                </a:tc>
                <a:extLst>
                  <a:ext uri="{0D108BD9-81ED-4DB2-BD59-A6C34878D82A}">
                    <a16:rowId xmlns:a16="http://schemas.microsoft.com/office/drawing/2014/main" val="371988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#TucumanTuDestino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186.25</a:t>
                      </a:r>
                    </a:p>
                  </a:txBody>
                  <a:tcPr/>
                </a:tc>
                <a:extLst>
                  <a:ext uri="{0D108BD9-81ED-4DB2-BD59-A6C34878D82A}">
                    <a16:rowId xmlns:a16="http://schemas.microsoft.com/office/drawing/2014/main" val="108531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#EmpanadasTucumanas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317.66666666667</a:t>
                      </a:r>
                    </a:p>
                  </a:txBody>
                  <a:tcPr/>
                </a:tc>
                <a:extLst>
                  <a:ext uri="{0D108BD9-81ED-4DB2-BD59-A6C34878D82A}">
                    <a16:rowId xmlns:a16="http://schemas.microsoft.com/office/drawing/2014/main" val="27518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#RutaDelVino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69.666666666667</a:t>
                      </a:r>
                    </a:p>
                  </a:txBody>
                  <a:tcPr/>
                </a:tc>
                <a:extLst>
                  <a:ext uri="{0D108BD9-81ED-4DB2-BD59-A6C34878D82A}">
                    <a16:rowId xmlns:a16="http://schemas.microsoft.com/office/drawing/2014/main" val="11350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#RutaDelArtesano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71.333333333333</a:t>
                      </a:r>
                    </a:p>
                  </a:txBody>
                  <a:tcPr/>
                </a:tc>
                <a:extLst>
                  <a:ext uri="{0D108BD9-81ED-4DB2-BD59-A6C34878D82A}">
                    <a16:rowId xmlns:a16="http://schemas.microsoft.com/office/drawing/2014/main" val="213778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#VoyASalta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72213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#tucumántudestino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extLst>
                  <a:ext uri="{0D108BD9-81ED-4DB2-BD59-A6C34878D82A}">
                    <a16:rowId xmlns:a16="http://schemas.microsoft.com/office/drawing/2014/main" val="3544697574"/>
                  </a:ext>
                </a:extLst>
              </a:tr>
            </a:tbl>
          </a:graphicData>
        </a:graphic>
      </p:graphicFrame>
      <p:sp>
        <p:nvSpPr>
          <p:cNvPr id="4" name="Text Placeholder 3">
            <a:extLst>
              <a:ext uri="{FF2B5EF4-FFF2-40B4-BE49-F238E27FC236}">
                <a16:creationId xmlns:a16="http://schemas.microsoft.com/office/drawing/2014/main" id="{B6A0E2DB-4325-4B42-BD9A-6EE53BC05D69}"/>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686205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C6BE0-41DA-4516-87CC-9F70E34520C9}"/>
              </a:ext>
            </a:extLst>
          </p:cNvPr>
          <p:cNvSpPr>
            <a:spLocks noGrp="1"/>
          </p:cNvSpPr>
          <p:nvPr>
            <p:ph type="title"/>
          </p:nvPr>
        </p:nvSpPr>
        <p:spPr/>
        <p:txBody>
          <a:bodyPr/>
          <a:lstStyle/>
          <a:p>
            <a:r>
              <a:rPr lang="en-US"/>
              <a:t>Facebook Hashtag Detection | TUCU FB - 2 of 3</a:t>
            </a:r>
          </a:p>
        </p:txBody>
      </p:sp>
      <p:graphicFrame>
        <p:nvGraphicFramePr>
          <p:cNvPr id="5" name="Table Placeholder 4">
            <a:extLst>
              <a:ext uri="{FF2B5EF4-FFF2-40B4-BE49-F238E27FC236}">
                <a16:creationId xmlns:a16="http://schemas.microsoft.com/office/drawing/2014/main" id="{51CBA921-088B-4E38-A97C-F49BEF3DF722}"/>
              </a:ext>
            </a:extLst>
          </p:cNvPr>
          <p:cNvGraphicFramePr>
            <a:graphicFrameLocks noGrp="1"/>
          </p:cNvGraphicFramePr>
          <p:nvPr>
            <p:ph type="tbl" sz="quarter" idx="13"/>
            <p:extLst>
              <p:ext uri="{D42A27DB-BD31-4B8C-83A1-F6EECF244321}">
                <p14:modId xmlns:p14="http://schemas.microsoft.com/office/powerpoint/2010/main" val="3731104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6264306"/>
                    </a:ext>
                  </a:extLst>
                </a:gridCol>
                <a:gridCol w="1234440">
                  <a:extLst>
                    <a:ext uri="{9D8B030D-6E8A-4147-A177-3AD203B41FA5}">
                      <a16:colId xmlns:a16="http://schemas.microsoft.com/office/drawing/2014/main" val="2311806915"/>
                    </a:ext>
                  </a:extLst>
                </a:gridCol>
                <a:gridCol w="1234440">
                  <a:extLst>
                    <a:ext uri="{9D8B030D-6E8A-4147-A177-3AD203B41FA5}">
                      <a16:colId xmlns:a16="http://schemas.microsoft.com/office/drawing/2014/main" val="3687059456"/>
                    </a:ext>
                  </a:extLst>
                </a:gridCol>
                <a:gridCol w="1234440">
                  <a:extLst>
                    <a:ext uri="{9D8B030D-6E8A-4147-A177-3AD203B41FA5}">
                      <a16:colId xmlns:a16="http://schemas.microsoft.com/office/drawing/2014/main" val="2858813188"/>
                    </a:ext>
                  </a:extLst>
                </a:gridCol>
                <a:gridCol w="1234440">
                  <a:extLst>
                    <a:ext uri="{9D8B030D-6E8A-4147-A177-3AD203B41FA5}">
                      <a16:colId xmlns:a16="http://schemas.microsoft.com/office/drawing/2014/main" val="3459878965"/>
                    </a:ext>
                  </a:extLst>
                </a:gridCol>
                <a:gridCol w="1234440">
                  <a:extLst>
                    <a:ext uri="{9D8B030D-6E8A-4147-A177-3AD203B41FA5}">
                      <a16:colId xmlns:a16="http://schemas.microsoft.com/office/drawing/2014/main" val="2829715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7490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#SentiTucumán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49616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#invierno2019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extLst>
                  <a:ext uri="{0D108BD9-81ED-4DB2-BD59-A6C34878D82A}">
                    <a16:rowId xmlns:a16="http://schemas.microsoft.com/office/drawing/2014/main" val="1306957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#10YEARSCHALLENGE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a:t>
                      </a:r>
                    </a:p>
                  </a:txBody>
                  <a:tcPr/>
                </a:tc>
                <a:extLst>
                  <a:ext uri="{0D108BD9-81ED-4DB2-BD59-A6C34878D82A}">
                    <a16:rowId xmlns:a16="http://schemas.microsoft.com/office/drawing/2014/main" val="247108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#SentiTucuman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390656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#DíaDelMaestro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44503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#Desafio72Hs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06445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#WTD2019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extLst>
                  <a:ext uri="{0D108BD9-81ED-4DB2-BD59-A6C34878D82A}">
                    <a16:rowId xmlns:a16="http://schemas.microsoft.com/office/drawing/2014/main" val="3733999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#DiaDeLaIndustria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247117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12189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#DíaDeLaMúsica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542900190"/>
                  </a:ext>
                </a:extLst>
              </a:tr>
            </a:tbl>
          </a:graphicData>
        </a:graphic>
      </p:graphicFrame>
      <p:sp>
        <p:nvSpPr>
          <p:cNvPr id="4" name="Text Placeholder 3">
            <a:extLst>
              <a:ext uri="{FF2B5EF4-FFF2-40B4-BE49-F238E27FC236}">
                <a16:creationId xmlns:a16="http://schemas.microsoft.com/office/drawing/2014/main" id="{3D2E019D-4C71-422A-A0C0-409C2027EA25}"/>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537331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69648-ADAB-4B7B-A87E-8EDFD42063A9}"/>
              </a:ext>
            </a:extLst>
          </p:cNvPr>
          <p:cNvSpPr>
            <a:spLocks noGrp="1"/>
          </p:cNvSpPr>
          <p:nvPr>
            <p:ph type="title"/>
          </p:nvPr>
        </p:nvSpPr>
        <p:spPr/>
        <p:txBody>
          <a:bodyPr/>
          <a:lstStyle/>
          <a:p>
            <a:r>
              <a:rPr lang="en-US"/>
              <a:t>Facebook Hashtag Detection | TUCU FB - 3 of 3</a:t>
            </a:r>
          </a:p>
        </p:txBody>
      </p:sp>
      <p:graphicFrame>
        <p:nvGraphicFramePr>
          <p:cNvPr id="5" name="Table Placeholder 4">
            <a:extLst>
              <a:ext uri="{FF2B5EF4-FFF2-40B4-BE49-F238E27FC236}">
                <a16:creationId xmlns:a16="http://schemas.microsoft.com/office/drawing/2014/main" id="{E8AF6013-F99A-4B52-A0EE-B38E5A4261DF}"/>
              </a:ext>
            </a:extLst>
          </p:cNvPr>
          <p:cNvGraphicFramePr>
            <a:graphicFrameLocks noGrp="1"/>
          </p:cNvGraphicFramePr>
          <p:nvPr>
            <p:ph type="tbl" sz="quarter" idx="13"/>
            <p:extLst>
              <p:ext uri="{D42A27DB-BD31-4B8C-83A1-F6EECF244321}">
                <p14:modId xmlns:p14="http://schemas.microsoft.com/office/powerpoint/2010/main" val="127443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5281749"/>
                    </a:ext>
                  </a:extLst>
                </a:gridCol>
                <a:gridCol w="1234440">
                  <a:extLst>
                    <a:ext uri="{9D8B030D-6E8A-4147-A177-3AD203B41FA5}">
                      <a16:colId xmlns:a16="http://schemas.microsoft.com/office/drawing/2014/main" val="427852040"/>
                    </a:ext>
                  </a:extLst>
                </a:gridCol>
                <a:gridCol w="1234440">
                  <a:extLst>
                    <a:ext uri="{9D8B030D-6E8A-4147-A177-3AD203B41FA5}">
                      <a16:colId xmlns:a16="http://schemas.microsoft.com/office/drawing/2014/main" val="674650426"/>
                    </a:ext>
                  </a:extLst>
                </a:gridCol>
                <a:gridCol w="1234440">
                  <a:extLst>
                    <a:ext uri="{9D8B030D-6E8A-4147-A177-3AD203B41FA5}">
                      <a16:colId xmlns:a16="http://schemas.microsoft.com/office/drawing/2014/main" val="1411940183"/>
                    </a:ext>
                  </a:extLst>
                </a:gridCol>
                <a:gridCol w="1234440">
                  <a:extLst>
                    <a:ext uri="{9D8B030D-6E8A-4147-A177-3AD203B41FA5}">
                      <a16:colId xmlns:a16="http://schemas.microsoft.com/office/drawing/2014/main" val="871050086"/>
                    </a:ext>
                  </a:extLst>
                </a:gridCol>
                <a:gridCol w="1234440">
                  <a:extLst>
                    <a:ext uri="{9D8B030D-6E8A-4147-A177-3AD203B41FA5}">
                      <a16:colId xmlns:a16="http://schemas.microsoft.com/office/drawing/2014/main" val="553836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01629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#DiaMundialDelTurismo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57029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#diadelatradición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262107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#TucumánEnFit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400666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#HéroesDeMalvinas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91990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3979224243"/>
                  </a:ext>
                </a:extLst>
              </a:tr>
            </a:tbl>
          </a:graphicData>
        </a:graphic>
      </p:graphicFrame>
      <p:sp>
        <p:nvSpPr>
          <p:cNvPr id="4" name="Text Placeholder 3">
            <a:extLst>
              <a:ext uri="{FF2B5EF4-FFF2-40B4-BE49-F238E27FC236}">
                <a16:creationId xmlns:a16="http://schemas.microsoft.com/office/drawing/2014/main" id="{70BE6F8A-2B8F-40C7-8C64-C245873A6AD5}"/>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521205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D35F-77FC-40A7-8DAE-861E83F2D4D3}"/>
              </a:ext>
            </a:extLst>
          </p:cNvPr>
          <p:cNvSpPr>
            <a:spLocks noGrp="1"/>
          </p:cNvSpPr>
          <p:nvPr>
            <p:ph type="title"/>
          </p:nvPr>
        </p:nvSpPr>
        <p:spPr/>
        <p:txBody>
          <a:bodyPr/>
          <a:lstStyle/>
          <a:p>
            <a:r>
              <a:rPr lang="en-US"/>
              <a:t>Facebook Sponsored Posts Distribution | TUCU FB</a:t>
            </a:r>
          </a:p>
        </p:txBody>
      </p:sp>
      <p:graphicFrame>
        <p:nvGraphicFramePr>
          <p:cNvPr id="6" name="Chart Placeholder 5">
            <a:extLst>
              <a:ext uri="{FF2B5EF4-FFF2-40B4-BE49-F238E27FC236}">
                <a16:creationId xmlns:a16="http://schemas.microsoft.com/office/drawing/2014/main" id="{E0948178-24FB-4E32-BD1D-E1B271F70E1C}"/>
              </a:ext>
            </a:extLst>
          </p:cNvPr>
          <p:cNvGraphicFramePr>
            <a:graphicFrameLocks noGrp="1"/>
          </p:cNvGraphicFramePr>
          <p:nvPr>
            <p:ph type="chart" sz="quarter" idx="13"/>
            <p:extLst>
              <p:ext uri="{D42A27DB-BD31-4B8C-83A1-F6EECF244321}">
                <p14:modId xmlns:p14="http://schemas.microsoft.com/office/powerpoint/2010/main" val="2294011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CA1534-76D8-4C55-82B0-A70E6E464891}"/>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008C21BD-22C9-4AC5-A4EB-9166305AB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2258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33654-BB97-4364-8C55-5DD76487F257}"/>
              </a:ext>
            </a:extLst>
          </p:cNvPr>
          <p:cNvSpPr>
            <a:spLocks noGrp="1"/>
          </p:cNvSpPr>
          <p:nvPr>
            <p:ph type="title"/>
          </p:nvPr>
        </p:nvSpPr>
        <p:spPr/>
        <p:txBody>
          <a:bodyPr/>
          <a:lstStyle/>
          <a:p>
            <a:r>
              <a:rPr lang="en-US"/>
              <a:t>Facebook User Posts Table | TUCU FB - 1 of 9</a:t>
            </a:r>
          </a:p>
        </p:txBody>
      </p:sp>
      <p:graphicFrame>
        <p:nvGraphicFramePr>
          <p:cNvPr id="5" name="Table Placeholder 4">
            <a:extLst>
              <a:ext uri="{FF2B5EF4-FFF2-40B4-BE49-F238E27FC236}">
                <a16:creationId xmlns:a16="http://schemas.microsoft.com/office/drawing/2014/main" id="{9A792233-FD7F-4E7A-BA9A-7EB033E0A83F}"/>
              </a:ext>
            </a:extLst>
          </p:cNvPr>
          <p:cNvGraphicFramePr>
            <a:graphicFrameLocks noGrp="1"/>
          </p:cNvGraphicFramePr>
          <p:nvPr>
            <p:ph type="tbl" sz="quarter" idx="13"/>
            <p:extLst>
              <p:ext uri="{D42A27DB-BD31-4B8C-83A1-F6EECF244321}">
                <p14:modId xmlns:p14="http://schemas.microsoft.com/office/powerpoint/2010/main" val="227638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2154883"/>
                    </a:ext>
                  </a:extLst>
                </a:gridCol>
                <a:gridCol w="1645920">
                  <a:extLst>
                    <a:ext uri="{9D8B030D-6E8A-4147-A177-3AD203B41FA5}">
                      <a16:colId xmlns:a16="http://schemas.microsoft.com/office/drawing/2014/main" val="3250164752"/>
                    </a:ext>
                  </a:extLst>
                </a:gridCol>
                <a:gridCol w="822960">
                  <a:extLst>
                    <a:ext uri="{9D8B030D-6E8A-4147-A177-3AD203B41FA5}">
                      <a16:colId xmlns:a16="http://schemas.microsoft.com/office/drawing/2014/main" val="2817524313"/>
                    </a:ext>
                  </a:extLst>
                </a:gridCol>
                <a:gridCol w="822960">
                  <a:extLst>
                    <a:ext uri="{9D8B030D-6E8A-4147-A177-3AD203B41FA5}">
                      <a16:colId xmlns:a16="http://schemas.microsoft.com/office/drawing/2014/main" val="3283767796"/>
                    </a:ext>
                  </a:extLst>
                </a:gridCol>
                <a:gridCol w="822960">
                  <a:extLst>
                    <a:ext uri="{9D8B030D-6E8A-4147-A177-3AD203B41FA5}">
                      <a16:colId xmlns:a16="http://schemas.microsoft.com/office/drawing/2014/main" val="4031281333"/>
                    </a:ext>
                  </a:extLst>
                </a:gridCol>
                <a:gridCol w="822960">
                  <a:extLst>
                    <a:ext uri="{9D8B030D-6E8A-4147-A177-3AD203B41FA5}">
                      <a16:colId xmlns:a16="http://schemas.microsoft.com/office/drawing/2014/main" val="2432205642"/>
                    </a:ext>
                  </a:extLst>
                </a:gridCol>
                <a:gridCol w="822960">
                  <a:extLst>
                    <a:ext uri="{9D8B030D-6E8A-4147-A177-3AD203B41FA5}">
                      <a16:colId xmlns:a16="http://schemas.microsoft.com/office/drawing/2014/main" val="668288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2452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- 2019-07-20 19:40:33</a:t>
                      </a:r>
                      <a:r>
                        <a:rPr kumimoji="0" lang="en-US" sz="1000" b="0" i="0" u="none" strike="noStrike" kern="1200" cap="none" spc="0" normalizeH="0" baseline="0" noProof="0">
                          <a:ln>
                            <a:noFill/>
                          </a:ln>
                          <a:solidFill>
                            <a:prstClr val="black"/>
                          </a:solidFill>
                          <a:effectLst/>
                          <a:uLnTx/>
                          <a:uFillTx/>
                          <a:latin typeface="+mn-lt"/>
                          <a:ea typeface="+mn-ea"/>
                          <a:cs typeface="+mn-cs"/>
                        </a:rPr>
                        <a:t>
 Feliz dia querido grupo!!!!aquí cariños del Cuchi..!!! Desde Salta.la linda.!!!🥂🥂❤❤💗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https://scontent.xx.fbcdn.net/v/t1.0-9/s720x720/67161101_2129699213807730_3269500225802207232_o.jpg?_nc_cat=102&amp;_nc_oc=AQlBb1w-UJ0ktMmga3Fryf8yd5HMszENtma_ycFn3Csod8U__lEWm7SkM05OHDKkUwo&amp;_nc_ht=scontent.xx&amp;oh=77422f8133b173ff5d9de4c8c43ce292&amp;oe=5DECD46B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20/07/2019 21:21:05</a:t>
                      </a:r>
                    </a:p>
                  </a:txBody>
                  <a:tcPr/>
                </a:tc>
                <a:extLst>
                  <a:ext uri="{0D108BD9-81ED-4DB2-BD59-A6C34878D82A}">
                    <a16:rowId xmlns:a16="http://schemas.microsoft.com/office/drawing/2014/main" val="1076087585"/>
                  </a:ext>
                </a:extLst>
              </a:tr>
            </a:tbl>
          </a:graphicData>
        </a:graphic>
      </p:graphicFrame>
      <p:sp>
        <p:nvSpPr>
          <p:cNvPr id="4" name="Text Placeholder 3">
            <a:extLst>
              <a:ext uri="{FF2B5EF4-FFF2-40B4-BE49-F238E27FC236}">
                <a16:creationId xmlns:a16="http://schemas.microsoft.com/office/drawing/2014/main" id="{3C6C1AAB-F4F7-49AC-ABFA-7EDD995FB329}"/>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4086954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BCF5-3EA5-4D27-B983-FE7009ADE2D5}"/>
              </a:ext>
            </a:extLst>
          </p:cNvPr>
          <p:cNvSpPr>
            <a:spLocks noGrp="1"/>
          </p:cNvSpPr>
          <p:nvPr>
            <p:ph type="title"/>
          </p:nvPr>
        </p:nvSpPr>
        <p:spPr/>
        <p:txBody>
          <a:bodyPr/>
          <a:lstStyle/>
          <a:p>
            <a:r>
              <a:rPr lang="en-US"/>
              <a:t>Facebook User Posts Table | TUCU FB - 2 of 9</a:t>
            </a:r>
          </a:p>
        </p:txBody>
      </p:sp>
      <p:graphicFrame>
        <p:nvGraphicFramePr>
          <p:cNvPr id="5" name="Table Placeholder 4">
            <a:extLst>
              <a:ext uri="{FF2B5EF4-FFF2-40B4-BE49-F238E27FC236}">
                <a16:creationId xmlns:a16="http://schemas.microsoft.com/office/drawing/2014/main" id="{4CF08B71-A631-4BBD-A237-C1602FCCD905}"/>
              </a:ext>
            </a:extLst>
          </p:cNvPr>
          <p:cNvGraphicFramePr>
            <a:graphicFrameLocks noGrp="1"/>
          </p:cNvGraphicFramePr>
          <p:nvPr>
            <p:ph type="tbl" sz="quarter" idx="13"/>
            <p:extLst>
              <p:ext uri="{D42A27DB-BD31-4B8C-83A1-F6EECF244321}">
                <p14:modId xmlns:p14="http://schemas.microsoft.com/office/powerpoint/2010/main" val="10085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02887175"/>
                    </a:ext>
                  </a:extLst>
                </a:gridCol>
                <a:gridCol w="1645920">
                  <a:extLst>
                    <a:ext uri="{9D8B030D-6E8A-4147-A177-3AD203B41FA5}">
                      <a16:colId xmlns:a16="http://schemas.microsoft.com/office/drawing/2014/main" val="2945795012"/>
                    </a:ext>
                  </a:extLst>
                </a:gridCol>
                <a:gridCol w="822960">
                  <a:extLst>
                    <a:ext uri="{9D8B030D-6E8A-4147-A177-3AD203B41FA5}">
                      <a16:colId xmlns:a16="http://schemas.microsoft.com/office/drawing/2014/main" val="422394824"/>
                    </a:ext>
                  </a:extLst>
                </a:gridCol>
                <a:gridCol w="822960">
                  <a:extLst>
                    <a:ext uri="{9D8B030D-6E8A-4147-A177-3AD203B41FA5}">
                      <a16:colId xmlns:a16="http://schemas.microsoft.com/office/drawing/2014/main" val="3272043123"/>
                    </a:ext>
                  </a:extLst>
                </a:gridCol>
                <a:gridCol w="822960">
                  <a:extLst>
                    <a:ext uri="{9D8B030D-6E8A-4147-A177-3AD203B41FA5}">
                      <a16:colId xmlns:a16="http://schemas.microsoft.com/office/drawing/2014/main" val="2470760934"/>
                    </a:ext>
                  </a:extLst>
                </a:gridCol>
                <a:gridCol w="822960">
                  <a:extLst>
                    <a:ext uri="{9D8B030D-6E8A-4147-A177-3AD203B41FA5}">
                      <a16:colId xmlns:a16="http://schemas.microsoft.com/office/drawing/2014/main" val="847686362"/>
                    </a:ext>
                  </a:extLst>
                </a:gridCol>
                <a:gridCol w="822960">
                  <a:extLst>
                    <a:ext uri="{9D8B030D-6E8A-4147-A177-3AD203B41FA5}">
                      <a16:colId xmlns:a16="http://schemas.microsoft.com/office/drawing/2014/main" val="945406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4053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- 2019-07-17 10:20:02</a:t>
                      </a:r>
                      <a:r>
                        <a:rPr kumimoji="0" lang="es-ES" sz="1000" b="0" i="0" u="none" strike="noStrike" kern="1200" cap="none" spc="0" normalizeH="0" baseline="0" noProof="0">
                          <a:ln>
                            <a:noFill/>
                          </a:ln>
                          <a:solidFill>
                            <a:prstClr val="black"/>
                          </a:solidFill>
                          <a:effectLst/>
                          <a:uLnTx/>
                          <a:uFillTx/>
                          <a:latin typeface="+mn-lt"/>
                          <a:ea typeface="+mn-ea"/>
                          <a:cs typeface="+mn-cs"/>
                        </a:rPr>
                        <a:t>
 Somos 3 familias amigas con 2 niños cada una. Planificamos nuestro viaje al noroeste Argentino en el mes de marzo, para recorrer la zona desde Tafi del Valle hasta Quebrada de Humauaca. En abril hicimos una reserva de 3 habitaciones triples y 1 doble para los días 8, 9, 10 y 11 de julio en el Hotel Samka de la ciudad de Salta. Nos pidieron un depósito del 30% del total del alojamiento, que se hizo efectiva en el mes de abril a través de transferencia bancaria (480). El 8 de julio llegamos a Salta y nos encontramos con que las reservas no estaban hechas, es decir, no tenían habitaciones donde alojarnos (6 adultos y 6 niños). No cumplieron con su responsabilidad, o como llamarle?? Nos estafaron!! Tampoco se hicieron responsables de buscarnos un lugar donde alojarnos. En plena temporada turística, obviamente, no conseguíamos lugar para las 3 familias juntas. El hotel Samka alojó por 1 noche a 1 de las familias (en habitación separada) con la promesa que el día 9 de julio tendríamos 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18/07/2019 13:57:52</a:t>
                      </a:r>
                    </a:p>
                  </a:txBody>
                  <a:tcPr/>
                </a:tc>
                <a:extLst>
                  <a:ext uri="{0D108BD9-81ED-4DB2-BD59-A6C34878D82A}">
                    <a16:rowId xmlns:a16="http://schemas.microsoft.com/office/drawing/2014/main" val="677799062"/>
                  </a:ext>
                </a:extLst>
              </a:tr>
            </a:tbl>
          </a:graphicData>
        </a:graphic>
      </p:graphicFrame>
      <p:sp>
        <p:nvSpPr>
          <p:cNvPr id="4" name="Text Placeholder 3">
            <a:extLst>
              <a:ext uri="{FF2B5EF4-FFF2-40B4-BE49-F238E27FC236}">
                <a16:creationId xmlns:a16="http://schemas.microsoft.com/office/drawing/2014/main" id="{4DE1350A-4D5A-4583-8A99-E0CB997C6B63}"/>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2255237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72DC4-EC48-470F-824A-3C9AB4334210}"/>
              </a:ext>
            </a:extLst>
          </p:cNvPr>
          <p:cNvSpPr>
            <a:spLocks noGrp="1"/>
          </p:cNvSpPr>
          <p:nvPr>
            <p:ph type="title"/>
          </p:nvPr>
        </p:nvSpPr>
        <p:spPr/>
        <p:txBody>
          <a:bodyPr/>
          <a:lstStyle/>
          <a:p>
            <a:r>
              <a:rPr lang="en-US"/>
              <a:t>Facebook User Posts Table | TUCU FB - 3 of 9</a:t>
            </a:r>
          </a:p>
        </p:txBody>
      </p:sp>
      <p:graphicFrame>
        <p:nvGraphicFramePr>
          <p:cNvPr id="5" name="Table Placeholder 4">
            <a:extLst>
              <a:ext uri="{FF2B5EF4-FFF2-40B4-BE49-F238E27FC236}">
                <a16:creationId xmlns:a16="http://schemas.microsoft.com/office/drawing/2014/main" id="{F99BFE16-AD08-4872-AE36-DFCC43F86C1D}"/>
              </a:ext>
            </a:extLst>
          </p:cNvPr>
          <p:cNvGraphicFramePr>
            <a:graphicFrameLocks noGrp="1"/>
          </p:cNvGraphicFramePr>
          <p:nvPr>
            <p:ph type="tbl" sz="quarter" idx="13"/>
            <p:extLst>
              <p:ext uri="{D42A27DB-BD31-4B8C-83A1-F6EECF244321}">
                <p14:modId xmlns:p14="http://schemas.microsoft.com/office/powerpoint/2010/main" val="919867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5151237"/>
                    </a:ext>
                  </a:extLst>
                </a:gridCol>
                <a:gridCol w="1645920">
                  <a:extLst>
                    <a:ext uri="{9D8B030D-6E8A-4147-A177-3AD203B41FA5}">
                      <a16:colId xmlns:a16="http://schemas.microsoft.com/office/drawing/2014/main" val="4248915757"/>
                    </a:ext>
                  </a:extLst>
                </a:gridCol>
                <a:gridCol w="822960">
                  <a:extLst>
                    <a:ext uri="{9D8B030D-6E8A-4147-A177-3AD203B41FA5}">
                      <a16:colId xmlns:a16="http://schemas.microsoft.com/office/drawing/2014/main" val="3771812822"/>
                    </a:ext>
                  </a:extLst>
                </a:gridCol>
                <a:gridCol w="822960">
                  <a:extLst>
                    <a:ext uri="{9D8B030D-6E8A-4147-A177-3AD203B41FA5}">
                      <a16:colId xmlns:a16="http://schemas.microsoft.com/office/drawing/2014/main" val="2413188974"/>
                    </a:ext>
                  </a:extLst>
                </a:gridCol>
                <a:gridCol w="822960">
                  <a:extLst>
                    <a:ext uri="{9D8B030D-6E8A-4147-A177-3AD203B41FA5}">
                      <a16:colId xmlns:a16="http://schemas.microsoft.com/office/drawing/2014/main" val="1416946510"/>
                    </a:ext>
                  </a:extLst>
                </a:gridCol>
                <a:gridCol w="822960">
                  <a:extLst>
                    <a:ext uri="{9D8B030D-6E8A-4147-A177-3AD203B41FA5}">
                      <a16:colId xmlns:a16="http://schemas.microsoft.com/office/drawing/2014/main" val="1389482453"/>
                    </a:ext>
                  </a:extLst>
                </a:gridCol>
                <a:gridCol w="822960">
                  <a:extLst>
                    <a:ext uri="{9D8B030D-6E8A-4147-A177-3AD203B41FA5}">
                      <a16:colId xmlns:a16="http://schemas.microsoft.com/office/drawing/2014/main" val="254319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1565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- 2019-09-28 13:11:14</a:t>
                      </a:r>
                      <a:r>
                        <a:rPr kumimoji="0" lang="es-ES" sz="1000" b="0" i="0" u="none" strike="noStrike" kern="1200" cap="none" spc="0" normalizeH="0" baseline="0" noProof="0">
                          <a:ln>
                            <a:noFill/>
                          </a:ln>
                          <a:solidFill>
                            <a:prstClr val="black"/>
                          </a:solidFill>
                          <a:effectLst/>
                          <a:uLnTx/>
                          <a:uFillTx/>
                          <a:latin typeface="+mn-lt"/>
                          <a:ea typeface="+mn-ea"/>
                          <a:cs typeface="+mn-cs"/>
                        </a:rPr>
                        <a:t>
 Hermoso atardecer en el Dique Cabra Corral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30/09/2019 21:34:43</a:t>
                      </a:r>
                    </a:p>
                  </a:txBody>
                  <a:tcPr/>
                </a:tc>
                <a:extLst>
                  <a:ext uri="{0D108BD9-81ED-4DB2-BD59-A6C34878D82A}">
                    <a16:rowId xmlns:a16="http://schemas.microsoft.com/office/drawing/2014/main" val="3169906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Visit Salta - 2019-06-27 09:59:05</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https://scontent.xx.fbcdn.net/v/t1.0-9/s720x720/65191941_10218929933456830_4691258087246397440_o.jpg?_nc_cat=103&amp;_nc_oc=AQlBewrRggfQGMsVSeQXex8CHfqWvYecb_YLtwYcYd8Wj-zZ5-SUCNYBLKHq-myDhb8&amp;_nc_ht=scontent.xx&amp;oh=c865e401fdaa45912c911da9f49a5d95&amp;oe=5D821D78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28/06/2019 10:16:53</a:t>
                      </a:r>
                    </a:p>
                  </a:txBody>
                  <a:tcPr/>
                </a:tc>
                <a:extLst>
                  <a:ext uri="{0D108BD9-81ED-4DB2-BD59-A6C34878D82A}">
                    <a16:rowId xmlns:a16="http://schemas.microsoft.com/office/drawing/2014/main" val="181305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- 2019-06-27 11:36:34</a:t>
                      </a:r>
                      <a:r>
                        <a:rPr kumimoji="0" lang="es-ES" sz="1000" b="0" i="0" u="none" strike="noStrike" kern="1200" cap="none" spc="0" normalizeH="0" baseline="0" noProof="0">
                          <a:ln>
                            <a:noFill/>
                          </a:ln>
                          <a:solidFill>
                            <a:prstClr val="black"/>
                          </a:solidFill>
                          <a:effectLst/>
                          <a:uLnTx/>
                          <a:uFillTx/>
                          <a:latin typeface="+mn-lt"/>
                          <a:ea typeface="+mn-ea"/>
                          <a:cs typeface="+mn-cs"/>
                        </a:rPr>
                        <a:t>
 Salta, es una  provincia,que enamora, todaaa!! 
Desde  San Antonio de Los  Cobres ,Cafayate Toooda .. La vicite  5 veces  Y en Setiembre VUELVO❤ x 6 vez,.Desde Ase  23 años la vicito, cuando puedo.Me Ase Sentír Muyy   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28/06/2019 10:15:57</a:t>
                      </a:r>
                    </a:p>
                  </a:txBody>
                  <a:tcPr/>
                </a:tc>
                <a:extLst>
                  <a:ext uri="{0D108BD9-81ED-4DB2-BD59-A6C34878D82A}">
                    <a16:rowId xmlns:a16="http://schemas.microsoft.com/office/drawing/2014/main" val="592429095"/>
                  </a:ext>
                </a:extLst>
              </a:tr>
            </a:tbl>
          </a:graphicData>
        </a:graphic>
      </p:graphicFrame>
      <p:sp>
        <p:nvSpPr>
          <p:cNvPr id="4" name="Text Placeholder 3">
            <a:extLst>
              <a:ext uri="{FF2B5EF4-FFF2-40B4-BE49-F238E27FC236}">
                <a16:creationId xmlns:a16="http://schemas.microsoft.com/office/drawing/2014/main" id="{F65C700A-8029-4E45-B4E1-01667A7473A7}"/>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488550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75CE0-CA6B-41FC-85B5-8508B0DEC0B7}"/>
              </a:ext>
            </a:extLst>
          </p:cNvPr>
          <p:cNvSpPr>
            <a:spLocks noGrp="1"/>
          </p:cNvSpPr>
          <p:nvPr>
            <p:ph type="title"/>
          </p:nvPr>
        </p:nvSpPr>
        <p:spPr/>
        <p:txBody>
          <a:bodyPr/>
          <a:lstStyle/>
          <a:p>
            <a:r>
              <a:rPr lang="en-US"/>
              <a:t>Facebook User Posts Table | TUCU FB - 4 of 9</a:t>
            </a:r>
          </a:p>
        </p:txBody>
      </p:sp>
      <p:graphicFrame>
        <p:nvGraphicFramePr>
          <p:cNvPr id="5" name="Table Placeholder 4">
            <a:extLst>
              <a:ext uri="{FF2B5EF4-FFF2-40B4-BE49-F238E27FC236}">
                <a16:creationId xmlns:a16="http://schemas.microsoft.com/office/drawing/2014/main" id="{F944C1D1-437E-4461-83BA-A3B60A624D7D}"/>
              </a:ext>
            </a:extLst>
          </p:cNvPr>
          <p:cNvGraphicFramePr>
            <a:graphicFrameLocks noGrp="1"/>
          </p:cNvGraphicFramePr>
          <p:nvPr>
            <p:ph type="tbl" sz="quarter" idx="13"/>
            <p:extLst>
              <p:ext uri="{D42A27DB-BD31-4B8C-83A1-F6EECF244321}">
                <p14:modId xmlns:p14="http://schemas.microsoft.com/office/powerpoint/2010/main" val="3784998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1688266"/>
                    </a:ext>
                  </a:extLst>
                </a:gridCol>
                <a:gridCol w="1645920">
                  <a:extLst>
                    <a:ext uri="{9D8B030D-6E8A-4147-A177-3AD203B41FA5}">
                      <a16:colId xmlns:a16="http://schemas.microsoft.com/office/drawing/2014/main" val="1000615537"/>
                    </a:ext>
                  </a:extLst>
                </a:gridCol>
                <a:gridCol w="822960">
                  <a:extLst>
                    <a:ext uri="{9D8B030D-6E8A-4147-A177-3AD203B41FA5}">
                      <a16:colId xmlns:a16="http://schemas.microsoft.com/office/drawing/2014/main" val="403837199"/>
                    </a:ext>
                  </a:extLst>
                </a:gridCol>
                <a:gridCol w="822960">
                  <a:extLst>
                    <a:ext uri="{9D8B030D-6E8A-4147-A177-3AD203B41FA5}">
                      <a16:colId xmlns:a16="http://schemas.microsoft.com/office/drawing/2014/main" val="1985621431"/>
                    </a:ext>
                  </a:extLst>
                </a:gridCol>
                <a:gridCol w="822960">
                  <a:extLst>
                    <a:ext uri="{9D8B030D-6E8A-4147-A177-3AD203B41FA5}">
                      <a16:colId xmlns:a16="http://schemas.microsoft.com/office/drawing/2014/main" val="1944791044"/>
                    </a:ext>
                  </a:extLst>
                </a:gridCol>
                <a:gridCol w="822960">
                  <a:extLst>
                    <a:ext uri="{9D8B030D-6E8A-4147-A177-3AD203B41FA5}">
                      <a16:colId xmlns:a16="http://schemas.microsoft.com/office/drawing/2014/main" val="1350398044"/>
                    </a:ext>
                  </a:extLst>
                </a:gridCol>
                <a:gridCol w="822960">
                  <a:extLst>
                    <a:ext uri="{9D8B030D-6E8A-4147-A177-3AD203B41FA5}">
                      <a16:colId xmlns:a16="http://schemas.microsoft.com/office/drawing/2014/main" val="2769502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9054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- 2019-10-12 11:15:35</a:t>
                      </a:r>
                      <a:r>
                        <a:rPr kumimoji="0" lang="en-US" sz="1000" b="0" i="0" u="none" strike="noStrike" kern="1200" cap="none" spc="0" normalizeH="0" baseline="0" noProof="0">
                          <a:ln>
                            <a:noFill/>
                          </a:ln>
                          <a:solidFill>
                            <a:prstClr val="black"/>
                          </a:solidFill>
                          <a:effectLst/>
                          <a:uLnTx/>
                          <a:uFillTx/>
                          <a:latin typeface="+mn-lt"/>
                          <a:ea typeface="+mn-ea"/>
                          <a:cs typeface="+mn-cs"/>
                        </a:rPr>
                        <a:t>
 Salta, la Linda!!!! visita a la Quebrada de San Lorenzo hace un 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17/10/2019 15:05:37</a:t>
                      </a:r>
                    </a:p>
                  </a:txBody>
                  <a:tcPr/>
                </a:tc>
                <a:extLst>
                  <a:ext uri="{0D108BD9-81ED-4DB2-BD59-A6C34878D82A}">
                    <a16:rowId xmlns:a16="http://schemas.microsoft.com/office/drawing/2014/main" val="31061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- 2019-06-27 08:40:14</a:t>
                      </a:r>
                      <a:r>
                        <a:rPr kumimoji="0" lang="es-ES" sz="1000" b="0" i="0" u="none" strike="noStrike" kern="1200" cap="none" spc="0" normalizeH="0" baseline="0" noProof="0">
                          <a:ln>
                            <a:noFill/>
                          </a:ln>
                          <a:solidFill>
                            <a:prstClr val="black"/>
                          </a:solidFill>
                          <a:effectLst/>
                          <a:uLnTx/>
                          <a:uFillTx/>
                          <a:latin typeface="+mn-lt"/>
                          <a:ea typeface="+mn-ea"/>
                          <a:cs typeface="+mn-cs"/>
                        </a:rPr>
                        <a:t>
 Salta la más linda x sus paisajes iglesias y su gente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28/06/2019 10:10:19</a:t>
                      </a:r>
                    </a:p>
                  </a:txBody>
                  <a:tcPr/>
                </a:tc>
                <a:extLst>
                  <a:ext uri="{0D108BD9-81ED-4DB2-BD59-A6C34878D82A}">
                    <a16:rowId xmlns:a16="http://schemas.microsoft.com/office/drawing/2014/main" val="27667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- 2019-09-12 12:26:33</a:t>
                      </a:r>
                      <a:r>
                        <a:rPr kumimoji="0" lang="es-ES" sz="1000" b="0" i="0" u="none" strike="noStrike" kern="1200" cap="none" spc="0" normalizeH="0" baseline="0" noProof="0">
                          <a:ln>
                            <a:noFill/>
                          </a:ln>
                          <a:solidFill>
                            <a:prstClr val="black"/>
                          </a:solidFill>
                          <a:effectLst/>
                          <a:uLnTx/>
                          <a:uFillTx/>
                          <a:latin typeface="+mn-lt"/>
                          <a:ea typeface="+mn-ea"/>
                          <a:cs typeface="+mn-cs"/>
                        </a:rPr>
                        <a:t>
 Gracias mi bello
JARDIN DE LA REPUBLICA
ARGENTINA.
GRACIAS TUCUMAN
Teresa Retambay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0779539"/>
                  </a:ext>
                </a:extLst>
              </a:tr>
            </a:tbl>
          </a:graphicData>
        </a:graphic>
      </p:graphicFrame>
      <p:sp>
        <p:nvSpPr>
          <p:cNvPr id="4" name="Text Placeholder 3">
            <a:extLst>
              <a:ext uri="{FF2B5EF4-FFF2-40B4-BE49-F238E27FC236}">
                <a16:creationId xmlns:a16="http://schemas.microsoft.com/office/drawing/2014/main" id="{907C0072-2089-4123-8D06-07723F5FE7E4}"/>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430790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5E82F-85E1-4C2F-A615-8037E1E93635}"/>
              </a:ext>
            </a:extLst>
          </p:cNvPr>
          <p:cNvSpPr>
            <a:spLocks noGrp="1"/>
          </p:cNvSpPr>
          <p:nvPr>
            <p:ph type="title"/>
          </p:nvPr>
        </p:nvSpPr>
        <p:spPr/>
        <p:txBody>
          <a:bodyPr/>
          <a:lstStyle/>
          <a:p>
            <a:r>
              <a:rPr lang="en-US"/>
              <a:t>Facebook User Posts Table | TUCU FB - 5 of 9</a:t>
            </a:r>
          </a:p>
        </p:txBody>
      </p:sp>
      <p:graphicFrame>
        <p:nvGraphicFramePr>
          <p:cNvPr id="5" name="Table Placeholder 4">
            <a:extLst>
              <a:ext uri="{FF2B5EF4-FFF2-40B4-BE49-F238E27FC236}">
                <a16:creationId xmlns:a16="http://schemas.microsoft.com/office/drawing/2014/main" id="{50072393-B049-438F-9EBA-9D2D0EC257A3}"/>
              </a:ext>
            </a:extLst>
          </p:cNvPr>
          <p:cNvGraphicFramePr>
            <a:graphicFrameLocks noGrp="1"/>
          </p:cNvGraphicFramePr>
          <p:nvPr>
            <p:ph type="tbl" sz="quarter" idx="13"/>
            <p:extLst>
              <p:ext uri="{D42A27DB-BD31-4B8C-83A1-F6EECF244321}">
                <p14:modId xmlns:p14="http://schemas.microsoft.com/office/powerpoint/2010/main" val="379988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2990839"/>
                    </a:ext>
                  </a:extLst>
                </a:gridCol>
                <a:gridCol w="1645920">
                  <a:extLst>
                    <a:ext uri="{9D8B030D-6E8A-4147-A177-3AD203B41FA5}">
                      <a16:colId xmlns:a16="http://schemas.microsoft.com/office/drawing/2014/main" val="4187724210"/>
                    </a:ext>
                  </a:extLst>
                </a:gridCol>
                <a:gridCol w="822960">
                  <a:extLst>
                    <a:ext uri="{9D8B030D-6E8A-4147-A177-3AD203B41FA5}">
                      <a16:colId xmlns:a16="http://schemas.microsoft.com/office/drawing/2014/main" val="633054394"/>
                    </a:ext>
                  </a:extLst>
                </a:gridCol>
                <a:gridCol w="822960">
                  <a:extLst>
                    <a:ext uri="{9D8B030D-6E8A-4147-A177-3AD203B41FA5}">
                      <a16:colId xmlns:a16="http://schemas.microsoft.com/office/drawing/2014/main" val="3136035728"/>
                    </a:ext>
                  </a:extLst>
                </a:gridCol>
                <a:gridCol w="822960">
                  <a:extLst>
                    <a:ext uri="{9D8B030D-6E8A-4147-A177-3AD203B41FA5}">
                      <a16:colId xmlns:a16="http://schemas.microsoft.com/office/drawing/2014/main" val="3619709748"/>
                    </a:ext>
                  </a:extLst>
                </a:gridCol>
                <a:gridCol w="822960">
                  <a:extLst>
                    <a:ext uri="{9D8B030D-6E8A-4147-A177-3AD203B41FA5}">
                      <a16:colId xmlns:a16="http://schemas.microsoft.com/office/drawing/2014/main" val="1340207903"/>
                    </a:ext>
                  </a:extLst>
                </a:gridCol>
                <a:gridCol w="822960">
                  <a:extLst>
                    <a:ext uri="{9D8B030D-6E8A-4147-A177-3AD203B41FA5}">
                      <a16:colId xmlns:a16="http://schemas.microsoft.com/office/drawing/2014/main" val="2594151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63521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- 2019-10-18 21:20:30</a:t>
                      </a:r>
                      <a:r>
                        <a:rPr kumimoji="0" lang="en-US" sz="1000" b="0" i="0" u="none" strike="noStrike" kern="1200" cap="none" spc="0" normalizeH="0" baseline="0" noProof="0">
                          <a:ln>
                            <a:noFill/>
                          </a:ln>
                          <a:solidFill>
                            <a:prstClr val="black"/>
                          </a:solidFill>
                          <a:effectLst/>
                          <a:uLnTx/>
                          <a:uFillTx/>
                          <a:latin typeface="+mn-lt"/>
                          <a:ea typeface="+mn-ea"/>
                          <a:cs typeface="+mn-cs"/>
                        </a:rPr>
                        <a:t>
 Camino a las cuevas de Acsibi. Seclantas, Salta,Argentina.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https://scontent.xx.fbcdn.net/v/t1.0-0/p180x540/72691099_10220425949423094_7410386884318199808_o.jpg?_nc_cat=111&amp;_nc_oc=AQn8xU0owr2O-HNG4gla5iZAR2lcTQX7r5bFiyhx-AsyqvglzwtWdcJ7q2XhMxHaMU8&amp;_nc_ht=scontent.xx&amp;oh=25ac701392280a43204db8b579015347&amp;oe=5E5C9EEC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18/10/2019 22:55:25</a:t>
                      </a:r>
                    </a:p>
                  </a:txBody>
                  <a:tcPr/>
                </a:tc>
                <a:extLst>
                  <a:ext uri="{0D108BD9-81ED-4DB2-BD59-A6C34878D82A}">
                    <a16:rowId xmlns:a16="http://schemas.microsoft.com/office/drawing/2014/main" val="258115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- 2019-06-27 14:15:20</a:t>
                      </a:r>
                      <a:r>
                        <a:rPr kumimoji="0" lang="es-ES" sz="1000" b="0" i="0" u="none" strike="noStrike" kern="1200" cap="none" spc="0" normalizeH="0" baseline="0" noProof="0">
                          <a:ln>
                            <a:noFill/>
                          </a:ln>
                          <a:solidFill>
                            <a:prstClr val="black"/>
                          </a:solidFill>
                          <a:effectLst/>
                          <a:uLnTx/>
                          <a:uFillTx/>
                          <a:latin typeface="+mn-lt"/>
                          <a:ea typeface="+mn-ea"/>
                          <a:cs typeface="+mn-cs"/>
                        </a:rPr>
                        <a:t>
 Amo Salta. Voy cada vez que puedo!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28/06/2019 10:12:04</a:t>
                      </a:r>
                    </a:p>
                  </a:txBody>
                  <a:tcPr/>
                </a:tc>
                <a:extLst>
                  <a:ext uri="{0D108BD9-81ED-4DB2-BD59-A6C34878D82A}">
                    <a16:rowId xmlns:a16="http://schemas.microsoft.com/office/drawing/2014/main" val="364563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- 2019-08-20 15:54:27</a:t>
                      </a:r>
                      <a:r>
                        <a:rPr kumimoji="0" lang="es-ES" sz="1000" b="0" i="0" u="none" strike="noStrike" kern="1200" cap="none" spc="0" normalizeH="0" baseline="0" noProof="0">
                          <a:ln>
                            <a:noFill/>
                          </a:ln>
                          <a:solidFill>
                            <a:prstClr val="black"/>
                          </a:solidFill>
                          <a:effectLst/>
                          <a:uLnTx/>
                          <a:uFillTx/>
                          <a:latin typeface="+mn-lt"/>
                          <a:ea typeface="+mn-ea"/>
                          <a:cs typeface="+mn-cs"/>
                        </a:rPr>
                        <a:t>
 SALTA ES PRECIOSA!!!!Y LOS SALTEÑOS SON GENTE MARAVILLOSA!!🍷🎼🎼🎼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21/08/2019 18:12:45</a:t>
                      </a:r>
                    </a:p>
                  </a:txBody>
                  <a:tcPr/>
                </a:tc>
                <a:extLst>
                  <a:ext uri="{0D108BD9-81ED-4DB2-BD59-A6C34878D82A}">
                    <a16:rowId xmlns:a16="http://schemas.microsoft.com/office/drawing/2014/main" val="193345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- 2019-09-11 23:02:39</a:t>
                      </a:r>
                      <a:r>
                        <a:rPr kumimoji="0" lang="es-ES" sz="1000" b="0" i="0" u="none" strike="noStrike" kern="1200" cap="none" spc="0" normalizeH="0" baseline="0" noProof="0">
                          <a:ln>
                            <a:noFill/>
                          </a:ln>
                          <a:solidFill>
                            <a:prstClr val="black"/>
                          </a:solidFill>
                          <a:effectLst/>
                          <a:uLnTx/>
                          <a:uFillTx/>
                          <a:latin typeface="+mn-lt"/>
                          <a:ea typeface="+mn-ea"/>
                          <a:cs typeface="+mn-cs"/>
                        </a:rPr>
                        <a:t>
 Gracias por la distición, me encanta Tucumán, falta conocer mas. Pronto andaré x ahí.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2849497"/>
                  </a:ext>
                </a:extLst>
              </a:tr>
            </a:tbl>
          </a:graphicData>
        </a:graphic>
      </p:graphicFrame>
      <p:sp>
        <p:nvSpPr>
          <p:cNvPr id="4" name="Text Placeholder 3">
            <a:extLst>
              <a:ext uri="{FF2B5EF4-FFF2-40B4-BE49-F238E27FC236}">
                <a16:creationId xmlns:a16="http://schemas.microsoft.com/office/drawing/2014/main" id="{7955EE44-3734-4E54-A25A-D1234F005533}"/>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721224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ED3B5-C921-4E2D-A370-D79C09BA9BAA}"/>
              </a:ext>
            </a:extLst>
          </p:cNvPr>
          <p:cNvSpPr>
            <a:spLocks noGrp="1"/>
          </p:cNvSpPr>
          <p:nvPr>
            <p:ph type="title"/>
          </p:nvPr>
        </p:nvSpPr>
        <p:spPr/>
        <p:txBody>
          <a:bodyPr/>
          <a:lstStyle/>
          <a:p>
            <a:r>
              <a:rPr lang="en-US"/>
              <a:t>Facebook User Posts Table | TUCU FB - 6 of 9</a:t>
            </a:r>
          </a:p>
        </p:txBody>
      </p:sp>
      <p:graphicFrame>
        <p:nvGraphicFramePr>
          <p:cNvPr id="5" name="Table Placeholder 4">
            <a:extLst>
              <a:ext uri="{FF2B5EF4-FFF2-40B4-BE49-F238E27FC236}">
                <a16:creationId xmlns:a16="http://schemas.microsoft.com/office/drawing/2014/main" id="{C5593BA0-6CAE-4E66-A86D-AF1D5CD0AB99}"/>
              </a:ext>
            </a:extLst>
          </p:cNvPr>
          <p:cNvGraphicFramePr>
            <a:graphicFrameLocks noGrp="1"/>
          </p:cNvGraphicFramePr>
          <p:nvPr>
            <p:ph type="tbl" sz="quarter" idx="13"/>
            <p:extLst>
              <p:ext uri="{D42A27DB-BD31-4B8C-83A1-F6EECF244321}">
                <p14:modId xmlns:p14="http://schemas.microsoft.com/office/powerpoint/2010/main" val="88165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8766910"/>
                    </a:ext>
                  </a:extLst>
                </a:gridCol>
                <a:gridCol w="1645920">
                  <a:extLst>
                    <a:ext uri="{9D8B030D-6E8A-4147-A177-3AD203B41FA5}">
                      <a16:colId xmlns:a16="http://schemas.microsoft.com/office/drawing/2014/main" val="153998572"/>
                    </a:ext>
                  </a:extLst>
                </a:gridCol>
                <a:gridCol w="822960">
                  <a:extLst>
                    <a:ext uri="{9D8B030D-6E8A-4147-A177-3AD203B41FA5}">
                      <a16:colId xmlns:a16="http://schemas.microsoft.com/office/drawing/2014/main" val="3543052047"/>
                    </a:ext>
                  </a:extLst>
                </a:gridCol>
                <a:gridCol w="822960">
                  <a:extLst>
                    <a:ext uri="{9D8B030D-6E8A-4147-A177-3AD203B41FA5}">
                      <a16:colId xmlns:a16="http://schemas.microsoft.com/office/drawing/2014/main" val="3095812256"/>
                    </a:ext>
                  </a:extLst>
                </a:gridCol>
                <a:gridCol w="822960">
                  <a:extLst>
                    <a:ext uri="{9D8B030D-6E8A-4147-A177-3AD203B41FA5}">
                      <a16:colId xmlns:a16="http://schemas.microsoft.com/office/drawing/2014/main" val="857635897"/>
                    </a:ext>
                  </a:extLst>
                </a:gridCol>
                <a:gridCol w="822960">
                  <a:extLst>
                    <a:ext uri="{9D8B030D-6E8A-4147-A177-3AD203B41FA5}">
                      <a16:colId xmlns:a16="http://schemas.microsoft.com/office/drawing/2014/main" val="3793907277"/>
                    </a:ext>
                  </a:extLst>
                </a:gridCol>
                <a:gridCol w="822960">
                  <a:extLst>
                    <a:ext uri="{9D8B030D-6E8A-4147-A177-3AD203B41FA5}">
                      <a16:colId xmlns:a16="http://schemas.microsoft.com/office/drawing/2014/main" val="2162232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7100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- 2019-09-24 14:31:21</a:t>
                      </a:r>
                      <a:r>
                        <a:rPr kumimoji="0" lang="es-ES" sz="1000" b="0" i="0" u="none" strike="noStrike" kern="1200" cap="none" spc="0" normalizeH="0" baseline="0" noProof="0">
                          <a:ln>
                            <a:noFill/>
                          </a:ln>
                          <a:solidFill>
                            <a:prstClr val="black"/>
                          </a:solidFill>
                          <a:effectLst/>
                          <a:uLnTx/>
                          <a:uFillTx/>
                          <a:latin typeface="+mn-lt"/>
                          <a:ea typeface="+mn-ea"/>
                          <a:cs typeface="+mn-cs"/>
                        </a:rPr>
                        <a:t>
 Llegan los peregrinos a saludar a la Virgen y al Señor del Milagro.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https://scontent.xx.fbcdn.net/v/t15.5256-10/s720x720/69420134_10216789710588275_3798982990894202880_n.jpg?_nc_cat=106&amp;_nc_oc=AQnb_dGHBdRkhD_G6qBQDCUIAOSsjlZ6JZuJ-kdGa6YpB9lpfn3mGg-uG-kLDfr7qGA&amp;_nc_ht=scontent.xx&amp;oh=29a070e57ba2450f403f1465130158c4&amp;oe=5E180F7A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26/09/2019 23:04:51</a:t>
                      </a:r>
                    </a:p>
                  </a:txBody>
                  <a:tcPr/>
                </a:tc>
                <a:extLst>
                  <a:ext uri="{0D108BD9-81ED-4DB2-BD59-A6C34878D82A}">
                    <a16:rowId xmlns:a16="http://schemas.microsoft.com/office/drawing/2014/main" val="2920534319"/>
                  </a:ext>
                </a:extLst>
              </a:tr>
            </a:tbl>
          </a:graphicData>
        </a:graphic>
      </p:graphicFrame>
      <p:sp>
        <p:nvSpPr>
          <p:cNvPr id="4" name="Text Placeholder 3">
            <a:extLst>
              <a:ext uri="{FF2B5EF4-FFF2-40B4-BE49-F238E27FC236}">
                <a16:creationId xmlns:a16="http://schemas.microsoft.com/office/drawing/2014/main" id="{6B084BAC-4A0A-478A-BD9C-F0BD9F7CA68D}"/>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33544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182F0-CB46-47D3-AB65-C38727DA8D38}"/>
              </a:ext>
            </a:extLst>
          </p:cNvPr>
          <p:cNvSpPr>
            <a:spLocks noGrp="1"/>
          </p:cNvSpPr>
          <p:nvPr>
            <p:ph type="title"/>
          </p:nvPr>
        </p:nvSpPr>
        <p:spPr/>
        <p:txBody>
          <a:bodyPr/>
          <a:lstStyle/>
          <a:p>
            <a:r>
              <a:rPr lang="en-US"/>
              <a:t>Facebook User Posts Table | TUCU FB - 7 of 9</a:t>
            </a:r>
          </a:p>
        </p:txBody>
      </p:sp>
      <p:graphicFrame>
        <p:nvGraphicFramePr>
          <p:cNvPr id="5" name="Table Placeholder 4">
            <a:extLst>
              <a:ext uri="{FF2B5EF4-FFF2-40B4-BE49-F238E27FC236}">
                <a16:creationId xmlns:a16="http://schemas.microsoft.com/office/drawing/2014/main" id="{0A8796B1-1DD0-4350-9573-BC2F642C6EF7}"/>
              </a:ext>
            </a:extLst>
          </p:cNvPr>
          <p:cNvGraphicFramePr>
            <a:graphicFrameLocks noGrp="1"/>
          </p:cNvGraphicFramePr>
          <p:nvPr>
            <p:ph type="tbl" sz="quarter" idx="13"/>
            <p:extLst>
              <p:ext uri="{D42A27DB-BD31-4B8C-83A1-F6EECF244321}">
                <p14:modId xmlns:p14="http://schemas.microsoft.com/office/powerpoint/2010/main" val="425916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3825960"/>
                    </a:ext>
                  </a:extLst>
                </a:gridCol>
                <a:gridCol w="1645920">
                  <a:extLst>
                    <a:ext uri="{9D8B030D-6E8A-4147-A177-3AD203B41FA5}">
                      <a16:colId xmlns:a16="http://schemas.microsoft.com/office/drawing/2014/main" val="535461489"/>
                    </a:ext>
                  </a:extLst>
                </a:gridCol>
                <a:gridCol w="822960">
                  <a:extLst>
                    <a:ext uri="{9D8B030D-6E8A-4147-A177-3AD203B41FA5}">
                      <a16:colId xmlns:a16="http://schemas.microsoft.com/office/drawing/2014/main" val="1564924951"/>
                    </a:ext>
                  </a:extLst>
                </a:gridCol>
                <a:gridCol w="822960">
                  <a:extLst>
                    <a:ext uri="{9D8B030D-6E8A-4147-A177-3AD203B41FA5}">
                      <a16:colId xmlns:a16="http://schemas.microsoft.com/office/drawing/2014/main" val="3489528344"/>
                    </a:ext>
                  </a:extLst>
                </a:gridCol>
                <a:gridCol w="822960">
                  <a:extLst>
                    <a:ext uri="{9D8B030D-6E8A-4147-A177-3AD203B41FA5}">
                      <a16:colId xmlns:a16="http://schemas.microsoft.com/office/drawing/2014/main" val="3837303707"/>
                    </a:ext>
                  </a:extLst>
                </a:gridCol>
                <a:gridCol w="822960">
                  <a:extLst>
                    <a:ext uri="{9D8B030D-6E8A-4147-A177-3AD203B41FA5}">
                      <a16:colId xmlns:a16="http://schemas.microsoft.com/office/drawing/2014/main" val="520802857"/>
                    </a:ext>
                  </a:extLst>
                </a:gridCol>
                <a:gridCol w="822960">
                  <a:extLst>
                    <a:ext uri="{9D8B030D-6E8A-4147-A177-3AD203B41FA5}">
                      <a16:colId xmlns:a16="http://schemas.microsoft.com/office/drawing/2014/main" val="628726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5695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- 2019-10-23 11:46:19</a:t>
                      </a:r>
                      <a:r>
                        <a:rPr kumimoji="0" lang="es-ES" sz="1000" b="0" i="0" u="none" strike="noStrike" kern="1200" cap="none" spc="0" normalizeH="0" baseline="0" noProof="0">
                          <a:ln>
                            <a:noFill/>
                          </a:ln>
                          <a:solidFill>
                            <a:prstClr val="black"/>
                          </a:solidFill>
                          <a:effectLst/>
                          <a:uLnTx/>
                          <a:uFillTx/>
                          <a:latin typeface="+mn-lt"/>
                          <a:ea typeface="+mn-ea"/>
                          <a:cs typeface="+mn-cs"/>
                        </a:rPr>
                        <a:t>
 gracias por la mencion Salta es una provincia muy especial para nosotros contiene muchos amigos muy queridos, por ese motivo es que estamos presente todos los años en junio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https://scontent.xx.fbcdn.net/v/t1.0-9/s720x720/72787923_2944572835607529_5014945127823572992_o.jpg?_nc_cat=110&amp;_nc_oc=AQnXmi0-XeI9sFs-mq9Eb_bK5qABJWkbcYh-4bcwbpGY5xV6qPJ-eeBh0zNE-cxCawU&amp;_nc_ht=scontent.xx&amp;oh=65785c012bdc666a19ee5ecd1ab9d7bb&amp;oe=5E5BDBBF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23/10/2019 23:04:23</a:t>
                      </a:r>
                    </a:p>
                  </a:txBody>
                  <a:tcPr/>
                </a:tc>
                <a:extLst>
                  <a:ext uri="{0D108BD9-81ED-4DB2-BD59-A6C34878D82A}">
                    <a16:rowId xmlns:a16="http://schemas.microsoft.com/office/drawing/2014/main" val="3038218213"/>
                  </a:ext>
                </a:extLst>
              </a:tr>
            </a:tbl>
          </a:graphicData>
        </a:graphic>
      </p:graphicFrame>
      <p:sp>
        <p:nvSpPr>
          <p:cNvPr id="4" name="Text Placeholder 3">
            <a:extLst>
              <a:ext uri="{FF2B5EF4-FFF2-40B4-BE49-F238E27FC236}">
                <a16:creationId xmlns:a16="http://schemas.microsoft.com/office/drawing/2014/main" id="{722CE4C7-FC00-4F7A-8AFA-EFBDBF77E6BD}"/>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387486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BBF5-D55F-41EE-B819-CD02A855C0C6}"/>
              </a:ext>
            </a:extLst>
          </p:cNvPr>
          <p:cNvSpPr>
            <a:spLocks noGrp="1"/>
          </p:cNvSpPr>
          <p:nvPr>
            <p:ph type="title"/>
          </p:nvPr>
        </p:nvSpPr>
        <p:spPr/>
        <p:txBody>
          <a:bodyPr/>
          <a:lstStyle/>
          <a:p>
            <a:r>
              <a:rPr lang="en-US"/>
              <a:t>Facebook User Posts Table | TUCU FB - 8 of 9</a:t>
            </a:r>
          </a:p>
        </p:txBody>
      </p:sp>
      <p:graphicFrame>
        <p:nvGraphicFramePr>
          <p:cNvPr id="5" name="Table Placeholder 4">
            <a:extLst>
              <a:ext uri="{FF2B5EF4-FFF2-40B4-BE49-F238E27FC236}">
                <a16:creationId xmlns:a16="http://schemas.microsoft.com/office/drawing/2014/main" id="{00D21DAF-F4B3-4BBF-A7CE-35F312A16DBA}"/>
              </a:ext>
            </a:extLst>
          </p:cNvPr>
          <p:cNvGraphicFramePr>
            <a:graphicFrameLocks noGrp="1"/>
          </p:cNvGraphicFramePr>
          <p:nvPr>
            <p:ph type="tbl" sz="quarter" idx="13"/>
            <p:extLst>
              <p:ext uri="{D42A27DB-BD31-4B8C-83A1-F6EECF244321}">
                <p14:modId xmlns:p14="http://schemas.microsoft.com/office/powerpoint/2010/main" val="397606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92379656"/>
                    </a:ext>
                  </a:extLst>
                </a:gridCol>
                <a:gridCol w="1645920">
                  <a:extLst>
                    <a:ext uri="{9D8B030D-6E8A-4147-A177-3AD203B41FA5}">
                      <a16:colId xmlns:a16="http://schemas.microsoft.com/office/drawing/2014/main" val="2215369077"/>
                    </a:ext>
                  </a:extLst>
                </a:gridCol>
                <a:gridCol w="822960">
                  <a:extLst>
                    <a:ext uri="{9D8B030D-6E8A-4147-A177-3AD203B41FA5}">
                      <a16:colId xmlns:a16="http://schemas.microsoft.com/office/drawing/2014/main" val="3054134032"/>
                    </a:ext>
                  </a:extLst>
                </a:gridCol>
                <a:gridCol w="822960">
                  <a:extLst>
                    <a:ext uri="{9D8B030D-6E8A-4147-A177-3AD203B41FA5}">
                      <a16:colId xmlns:a16="http://schemas.microsoft.com/office/drawing/2014/main" val="3416180781"/>
                    </a:ext>
                  </a:extLst>
                </a:gridCol>
                <a:gridCol w="822960">
                  <a:extLst>
                    <a:ext uri="{9D8B030D-6E8A-4147-A177-3AD203B41FA5}">
                      <a16:colId xmlns:a16="http://schemas.microsoft.com/office/drawing/2014/main" val="2261039831"/>
                    </a:ext>
                  </a:extLst>
                </a:gridCol>
                <a:gridCol w="822960">
                  <a:extLst>
                    <a:ext uri="{9D8B030D-6E8A-4147-A177-3AD203B41FA5}">
                      <a16:colId xmlns:a16="http://schemas.microsoft.com/office/drawing/2014/main" val="998864423"/>
                    </a:ext>
                  </a:extLst>
                </a:gridCol>
                <a:gridCol w="822960">
                  <a:extLst>
                    <a:ext uri="{9D8B030D-6E8A-4147-A177-3AD203B41FA5}">
                      <a16:colId xmlns:a16="http://schemas.microsoft.com/office/drawing/2014/main" val="739640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2406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Visit Salta - 2019-07-11 14:32:37</a:t>
                      </a:r>
                      <a:r>
                        <a:rPr kumimoji="0" lang="fi-FI" sz="1000" b="0" i="0" u="none" strike="noStrike" kern="1200" cap="none" spc="0" normalizeH="0" baseline="0" noProof="0">
                          <a:ln>
                            <a:noFill/>
                          </a:ln>
                          <a:solidFill>
                            <a:prstClr val="black"/>
                          </a:solidFill>
                          <a:effectLst/>
                          <a:uLnTx/>
                          <a:uFillTx/>
                          <a:latin typeface="+mn-lt"/>
                          <a:ea typeface="+mn-ea"/>
                          <a:cs typeface="+mn-cs"/>
                        </a:rPr>
                        <a:t>
 Me encanta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https://scontent.xx.fbcdn.net/v/t1.0-9/s720x720/66370431_1125558080964048_641666855596982272_o.jpg?_nc_cat=105&amp;_nc_oc=AQmYGCyIR_dJFaIsHSJ942b_2B0R_VxkqIcWRkvID55LK54aVhFvQ8SY8gzxEXwrY1Q&amp;_nc_ht=scontent.xx&amp;oh=609ca0b8da85331522745c6b2e369da5&amp;oe=5DB45BA9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13/07/2019 00:09:49</a:t>
                      </a:r>
                    </a:p>
                  </a:txBody>
                  <a:tcPr/>
                </a:tc>
                <a:extLst>
                  <a:ext uri="{0D108BD9-81ED-4DB2-BD59-A6C34878D82A}">
                    <a16:rowId xmlns:a16="http://schemas.microsoft.com/office/drawing/2014/main" val="248103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- 2019-07-21 19:54:11</a:t>
                      </a:r>
                      <a:r>
                        <a:rPr kumimoji="0" lang="es-ES" sz="1000" b="0" i="0" u="none" strike="noStrike" kern="1200" cap="none" spc="0" normalizeH="0" baseline="0" noProof="0">
                          <a:ln>
                            <a:noFill/>
                          </a:ln>
                          <a:solidFill>
                            <a:prstClr val="black"/>
                          </a:solidFill>
                          <a:effectLst/>
                          <a:uLnTx/>
                          <a:uFillTx/>
                          <a:latin typeface="+mn-lt"/>
                          <a:ea typeface="+mn-ea"/>
                          <a:cs typeface="+mn-cs"/>
                        </a:rPr>
                        <a:t>
 Mil gracias ...hermosa SALTA...cada rincon tiene lo suyo....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22/07/2019 12:40:53</a:t>
                      </a:r>
                    </a:p>
                  </a:txBody>
                  <a:tcPr/>
                </a:tc>
                <a:extLst>
                  <a:ext uri="{0D108BD9-81ED-4DB2-BD59-A6C34878D82A}">
                    <a16:rowId xmlns:a16="http://schemas.microsoft.com/office/drawing/2014/main" val="100953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- 2019-07-12 02:48:38</a:t>
                      </a:r>
                      <a:r>
                        <a:rPr kumimoji="0" lang="en-US" sz="1000" b="0" i="0" u="none" strike="noStrike" kern="1200" cap="none" spc="0" normalizeH="0" baseline="0" noProof="0">
                          <a:ln>
                            <a:noFill/>
                          </a:ln>
                          <a:solidFill>
                            <a:prstClr val="black"/>
                          </a:solidFill>
                          <a:effectLst/>
                          <a:uLnTx/>
                          <a:uFillTx/>
                          <a:latin typeface="+mn-lt"/>
                          <a:ea typeface="+mn-ea"/>
                          <a:cs typeface="+mn-cs"/>
                        </a:rPr>
                        <a:t>
 Bellísima tierra 
Salta
" La Linda"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12/07/2019 19:19:56</a:t>
                      </a:r>
                    </a:p>
                  </a:txBody>
                  <a:tcPr/>
                </a:tc>
                <a:extLst>
                  <a:ext uri="{0D108BD9-81ED-4DB2-BD59-A6C34878D82A}">
                    <a16:rowId xmlns:a16="http://schemas.microsoft.com/office/drawing/2014/main" val="319531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- 2019-08-26 14:34:10</a:t>
                      </a:r>
                      <a:r>
                        <a:rPr kumimoji="0" lang="es-ES" sz="1000" b="0" i="0" u="none" strike="noStrike" kern="1200" cap="none" spc="0" normalizeH="0" baseline="0" noProof="0">
                          <a:ln>
                            <a:noFill/>
                          </a:ln>
                          <a:solidFill>
                            <a:prstClr val="black"/>
                          </a:solidFill>
                          <a:effectLst/>
                          <a:uLnTx/>
                          <a:uFillTx/>
                          <a:latin typeface="+mn-lt"/>
                          <a:ea typeface="+mn-ea"/>
                          <a:cs typeface="+mn-cs"/>
                        </a:rPr>
                        <a:t>
 Conozco todo mi Jardin de la República...visiten Tucuman.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1997415"/>
                  </a:ext>
                </a:extLst>
              </a:tr>
            </a:tbl>
          </a:graphicData>
        </a:graphic>
      </p:graphicFrame>
      <p:sp>
        <p:nvSpPr>
          <p:cNvPr id="4" name="Text Placeholder 3">
            <a:extLst>
              <a:ext uri="{FF2B5EF4-FFF2-40B4-BE49-F238E27FC236}">
                <a16:creationId xmlns:a16="http://schemas.microsoft.com/office/drawing/2014/main" id="{E096E3F2-358E-484B-85E4-279B924EA6E5}"/>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2582092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91BF0-719F-4C64-ABCA-F6FF8A3F68C0}"/>
              </a:ext>
            </a:extLst>
          </p:cNvPr>
          <p:cNvSpPr>
            <a:spLocks noGrp="1"/>
          </p:cNvSpPr>
          <p:nvPr>
            <p:ph type="title"/>
          </p:nvPr>
        </p:nvSpPr>
        <p:spPr/>
        <p:txBody>
          <a:bodyPr/>
          <a:lstStyle/>
          <a:p>
            <a:r>
              <a:rPr lang="en-US"/>
              <a:t>Facebook User Posts Table | TUCU FB - 9 of 9</a:t>
            </a:r>
          </a:p>
        </p:txBody>
      </p:sp>
      <p:graphicFrame>
        <p:nvGraphicFramePr>
          <p:cNvPr id="5" name="Table Placeholder 4">
            <a:extLst>
              <a:ext uri="{FF2B5EF4-FFF2-40B4-BE49-F238E27FC236}">
                <a16:creationId xmlns:a16="http://schemas.microsoft.com/office/drawing/2014/main" id="{511574C0-A0F6-4236-ACD2-D87C356F8DD0}"/>
              </a:ext>
            </a:extLst>
          </p:cNvPr>
          <p:cNvGraphicFramePr>
            <a:graphicFrameLocks noGrp="1"/>
          </p:cNvGraphicFramePr>
          <p:nvPr>
            <p:ph type="tbl" sz="quarter" idx="13"/>
            <p:extLst>
              <p:ext uri="{D42A27DB-BD31-4B8C-83A1-F6EECF244321}">
                <p14:modId xmlns:p14="http://schemas.microsoft.com/office/powerpoint/2010/main" val="2373886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1033139"/>
                    </a:ext>
                  </a:extLst>
                </a:gridCol>
                <a:gridCol w="1645920">
                  <a:extLst>
                    <a:ext uri="{9D8B030D-6E8A-4147-A177-3AD203B41FA5}">
                      <a16:colId xmlns:a16="http://schemas.microsoft.com/office/drawing/2014/main" val="3720483476"/>
                    </a:ext>
                  </a:extLst>
                </a:gridCol>
                <a:gridCol w="822960">
                  <a:extLst>
                    <a:ext uri="{9D8B030D-6E8A-4147-A177-3AD203B41FA5}">
                      <a16:colId xmlns:a16="http://schemas.microsoft.com/office/drawing/2014/main" val="2640462343"/>
                    </a:ext>
                  </a:extLst>
                </a:gridCol>
                <a:gridCol w="822960">
                  <a:extLst>
                    <a:ext uri="{9D8B030D-6E8A-4147-A177-3AD203B41FA5}">
                      <a16:colId xmlns:a16="http://schemas.microsoft.com/office/drawing/2014/main" val="4285323542"/>
                    </a:ext>
                  </a:extLst>
                </a:gridCol>
                <a:gridCol w="822960">
                  <a:extLst>
                    <a:ext uri="{9D8B030D-6E8A-4147-A177-3AD203B41FA5}">
                      <a16:colId xmlns:a16="http://schemas.microsoft.com/office/drawing/2014/main" val="3241057111"/>
                    </a:ext>
                  </a:extLst>
                </a:gridCol>
                <a:gridCol w="822960">
                  <a:extLst>
                    <a:ext uri="{9D8B030D-6E8A-4147-A177-3AD203B41FA5}">
                      <a16:colId xmlns:a16="http://schemas.microsoft.com/office/drawing/2014/main" val="2767777838"/>
                    </a:ext>
                  </a:extLst>
                </a:gridCol>
                <a:gridCol w="822960">
                  <a:extLst>
                    <a:ext uri="{9D8B030D-6E8A-4147-A177-3AD203B41FA5}">
                      <a16:colId xmlns:a16="http://schemas.microsoft.com/office/drawing/2014/main" val="2156262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41998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Visit Salta - 2019-10-08 10:52:18</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08/10/2019 23:33:53</a:t>
                      </a:r>
                    </a:p>
                  </a:txBody>
                  <a:tcPr/>
                </a:tc>
                <a:extLst>
                  <a:ext uri="{0D108BD9-81ED-4DB2-BD59-A6C34878D82A}">
                    <a16:rowId xmlns:a16="http://schemas.microsoft.com/office/drawing/2014/main" val="428428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- 2019-11-01 23:26:08</a:t>
                      </a:r>
                      <a:r>
                        <a:rPr kumimoji="0" lang="es-ES" sz="1000" b="0" i="0" u="none" strike="noStrike" kern="1200" cap="none" spc="0" normalizeH="0" baseline="0" noProof="0">
                          <a:ln>
                            <a:noFill/>
                          </a:ln>
                          <a:solidFill>
                            <a:prstClr val="black"/>
                          </a:solidFill>
                          <a:effectLst/>
                          <a:uLnTx/>
                          <a:uFillTx/>
                          <a:latin typeface="+mn-lt"/>
                          <a:ea typeface="+mn-ea"/>
                          <a:cs typeface="+mn-cs"/>
                        </a:rPr>
                        <a:t>
 Fanática de Salta !!!!! Y  soy Pampeana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02/11/2019 11:03:11</a:t>
                      </a:r>
                    </a:p>
                  </a:txBody>
                  <a:tcPr/>
                </a:tc>
                <a:extLst>
                  <a:ext uri="{0D108BD9-81ED-4DB2-BD59-A6C34878D82A}">
                    <a16:rowId xmlns:a16="http://schemas.microsoft.com/office/drawing/2014/main" val="67822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- 2019-10-18 12:34:49</a:t>
                      </a:r>
                      <a:r>
                        <a:rPr kumimoji="0" lang="en-US" sz="1000" b="0" i="0" u="none" strike="noStrike" kern="1200" cap="none" spc="0" normalizeH="0" baseline="0" noProof="0">
                          <a:ln>
                            <a:noFill/>
                          </a:ln>
                          <a:solidFill>
                            <a:prstClr val="black"/>
                          </a:solidFill>
                          <a:effectLst/>
                          <a:uLnTx/>
                          <a:uFillTx/>
                          <a:latin typeface="+mn-lt"/>
                          <a:ea typeface="+mn-ea"/>
                          <a:cs typeface="+mn-cs"/>
                        </a:rPr>
                        <a:t>
 Gracias a Visite Salta x elegirme como fans destacada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18/10/2019 23:01:58</a:t>
                      </a:r>
                    </a:p>
                  </a:txBody>
                  <a:tcPr/>
                </a:tc>
                <a:extLst>
                  <a:ext uri="{0D108BD9-81ED-4DB2-BD59-A6C34878D82A}">
                    <a16:rowId xmlns:a16="http://schemas.microsoft.com/office/drawing/2014/main" val="178531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- 2019-06-27 19:19:53</a:t>
                      </a:r>
                      <a:r>
                        <a:rPr kumimoji="0" lang="en-US" sz="1000" b="0" i="0" u="none" strike="noStrike" kern="1200" cap="none" spc="0" normalizeH="0" baseline="0" noProof="0">
                          <a:ln>
                            <a:noFill/>
                          </a:ln>
                          <a:solidFill>
                            <a:prstClr val="black"/>
                          </a:solidFill>
                          <a:effectLst/>
                          <a:uLnTx/>
                          <a:uFillTx/>
                          <a:latin typeface="+mn-lt"/>
                          <a:ea typeface="+mn-ea"/>
                          <a:cs typeface="+mn-cs"/>
                        </a:rPr>
                        <a:t>
 Hermoso amanecer! (San Lorenzo chico) b° La Aguada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28/06/2019 10:09:15</a:t>
                      </a:r>
                    </a:p>
                  </a:txBody>
                  <a:tcPr/>
                </a:tc>
                <a:extLst>
                  <a:ext uri="{0D108BD9-81ED-4DB2-BD59-A6C34878D82A}">
                    <a16:rowId xmlns:a16="http://schemas.microsoft.com/office/drawing/2014/main" val="155547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- 2019-09-05 09:55:30</a:t>
                      </a:r>
                      <a:r>
                        <a:rPr kumimoji="0" lang="es-ES" sz="1000" b="0" i="0" u="none" strike="noStrike" kern="1200" cap="none" spc="0" normalizeH="0" baseline="0" noProof="0">
                          <a:ln>
                            <a:noFill/>
                          </a:ln>
                          <a:solidFill>
                            <a:prstClr val="black"/>
                          </a:solidFill>
                          <a:effectLst/>
                          <a:uLnTx/>
                          <a:uFillTx/>
                          <a:latin typeface="+mn-lt"/>
                          <a:ea typeface="+mn-ea"/>
                          <a:cs typeface="+mn-cs"/>
                        </a:rPr>
                        <a:t>
 Que amo a mi TUCUMAN.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818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- 2019-11-10 09:11:25</a:t>
                      </a:r>
                      <a:r>
                        <a:rPr kumimoji="0" lang="es-ES" sz="1000" b="0" i="0" u="none" strike="noStrike" kern="1200" cap="none" spc="0" normalizeH="0" baseline="0" noProof="0">
                          <a:ln>
                            <a:noFill/>
                          </a:ln>
                          <a:solidFill>
                            <a:prstClr val="black"/>
                          </a:solidFill>
                          <a:effectLst/>
                          <a:uLnTx/>
                          <a:uFillTx/>
                          <a:latin typeface="+mn-lt"/>
                          <a:ea typeface="+mn-ea"/>
                          <a:cs typeface="+mn-cs"/>
                        </a:rPr>
                        <a:t>
 Muchas gracias! Me gusta mucho viajar y recorrer Tucumán.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816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- 2019-08-28 00:08:05</a:t>
                      </a:r>
                      <a:r>
                        <a:rPr kumimoji="0" lang="es-ES" sz="1000" b="0" i="0" u="none" strike="noStrike" kern="1200" cap="none" spc="0" normalizeH="0" baseline="0" noProof="0">
                          <a:ln>
                            <a:noFill/>
                          </a:ln>
                          <a:solidFill>
                            <a:prstClr val="black"/>
                          </a:solidFill>
                          <a:effectLst/>
                          <a:uLnTx/>
                          <a:uFillTx/>
                          <a:latin typeface="+mn-lt"/>
                          <a:ea typeface="+mn-ea"/>
                          <a:cs typeface="+mn-cs"/>
                        </a:rPr>
                        <a:t>
 Gracias Salta de mí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7503767"/>
                  </a:ext>
                </a:extLst>
              </a:tr>
            </a:tbl>
          </a:graphicData>
        </a:graphic>
      </p:graphicFrame>
      <p:sp>
        <p:nvSpPr>
          <p:cNvPr id="4" name="Text Placeholder 3">
            <a:extLst>
              <a:ext uri="{FF2B5EF4-FFF2-40B4-BE49-F238E27FC236}">
                <a16:creationId xmlns:a16="http://schemas.microsoft.com/office/drawing/2014/main" id="{AC5A0E53-7827-4834-AF55-21A694F6935B}"/>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4160092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24C2-7ED2-467B-8969-D38905C51254}"/>
              </a:ext>
            </a:extLst>
          </p:cNvPr>
          <p:cNvSpPr>
            <a:spLocks noGrp="1"/>
          </p:cNvSpPr>
          <p:nvPr>
            <p:ph type="title"/>
          </p:nvPr>
        </p:nvSpPr>
        <p:spPr/>
        <p:txBody>
          <a:bodyPr/>
          <a:lstStyle/>
          <a:p>
            <a:r>
              <a:rPr lang="en-US"/>
              <a:t>Facebook User Posts | TUCU FB</a:t>
            </a:r>
          </a:p>
        </p:txBody>
      </p:sp>
      <p:graphicFrame>
        <p:nvGraphicFramePr>
          <p:cNvPr id="6" name="Chart Placeholder 5">
            <a:extLst>
              <a:ext uri="{FF2B5EF4-FFF2-40B4-BE49-F238E27FC236}">
                <a16:creationId xmlns:a16="http://schemas.microsoft.com/office/drawing/2014/main" id="{B9FA0D6F-88AA-438B-85EE-370276674676}"/>
              </a:ext>
            </a:extLst>
          </p:cNvPr>
          <p:cNvGraphicFramePr>
            <a:graphicFrameLocks noGrp="1"/>
          </p:cNvGraphicFramePr>
          <p:nvPr>
            <p:ph type="chart" sz="quarter" idx="13"/>
            <p:extLst>
              <p:ext uri="{D42A27DB-BD31-4B8C-83A1-F6EECF244321}">
                <p14:modId xmlns:p14="http://schemas.microsoft.com/office/powerpoint/2010/main" val="1629072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6AC3BA-95E1-45D2-9BA3-0F6744C4E6E1}"/>
              </a:ext>
            </a:extLst>
          </p:cNvPr>
          <p:cNvSpPr>
            <a:spLocks noGrp="1"/>
          </p:cNvSpPr>
          <p:nvPr>
            <p:ph type="body" sz="quarter" idx="14"/>
          </p:nvPr>
        </p:nvSpPr>
        <p:spPr/>
        <p:txBody>
          <a:bodyPr/>
          <a:lstStyle/>
          <a:p>
            <a:r>
              <a:rPr lang="en-US"/>
              <a:t>01/01/2019 - 31/12/2019</a:t>
            </a:r>
          </a:p>
        </p:txBody>
      </p:sp>
      <p:sp>
        <p:nvSpPr>
          <p:cNvPr id="5" name="Footer Placeholder 4">
            <a:extLst>
              <a:ext uri="{FF2B5EF4-FFF2-40B4-BE49-F238E27FC236}">
                <a16:creationId xmlns:a16="http://schemas.microsoft.com/office/drawing/2014/main" id="{01A33933-7EC9-4B83-9330-7BF0BB857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47320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5A1CE-24A8-48AE-A6BD-F6BFEE0147E0}"/>
              </a:ext>
            </a:extLst>
          </p:cNvPr>
          <p:cNvSpPr>
            <a:spLocks noGrp="1"/>
          </p:cNvSpPr>
          <p:nvPr>
            <p:ph type="title"/>
          </p:nvPr>
        </p:nvSpPr>
        <p:spPr/>
        <p:txBody>
          <a:bodyPr/>
          <a:lstStyle/>
          <a:p>
            <a:r>
              <a:rPr lang="en-US"/>
              <a:t>Facebook Interaction Rate | TUCU FB</a:t>
            </a:r>
          </a:p>
        </p:txBody>
      </p:sp>
      <p:graphicFrame>
        <p:nvGraphicFramePr>
          <p:cNvPr id="6" name="Chart Placeholder 5">
            <a:extLst>
              <a:ext uri="{FF2B5EF4-FFF2-40B4-BE49-F238E27FC236}">
                <a16:creationId xmlns:a16="http://schemas.microsoft.com/office/drawing/2014/main" id="{BF1B5152-5520-4696-A061-343531270DD5}"/>
              </a:ext>
            </a:extLst>
          </p:cNvPr>
          <p:cNvGraphicFramePr>
            <a:graphicFrameLocks noGrp="1"/>
          </p:cNvGraphicFramePr>
          <p:nvPr>
            <p:ph type="chart" sz="quarter" idx="13"/>
            <p:extLst>
              <p:ext uri="{D42A27DB-BD31-4B8C-83A1-F6EECF244321}">
                <p14:modId xmlns:p14="http://schemas.microsoft.com/office/powerpoint/2010/main" val="699048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9F3A2-ACF3-4298-9C32-4D8F6A5EC94B}"/>
              </a:ext>
            </a:extLst>
          </p:cNvPr>
          <p:cNvSpPr>
            <a:spLocks noGrp="1"/>
          </p:cNvSpPr>
          <p:nvPr>
            <p:ph type="body" sz="quarter" idx="14"/>
          </p:nvPr>
        </p:nvSpPr>
        <p:spPr/>
        <p:txBody>
          <a:bodyPr/>
          <a:lstStyle/>
          <a:p>
            <a:r>
              <a:rPr lang="en-US"/>
              <a:t>01/01/2019 - 31/12/2019</a:t>
            </a:r>
          </a:p>
        </p:txBody>
      </p:sp>
      <p:sp>
        <p:nvSpPr>
          <p:cNvPr id="5" name="Footer Placeholder 4">
            <a:extLst>
              <a:ext uri="{FF2B5EF4-FFF2-40B4-BE49-F238E27FC236}">
                <a16:creationId xmlns:a16="http://schemas.microsoft.com/office/drawing/2014/main" id="{CD4FABE3-9F15-465C-AF87-4A1BA233BB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5015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BBFE4-8821-4F6E-B078-1EBB25CD7BE8}"/>
              </a:ext>
            </a:extLst>
          </p:cNvPr>
          <p:cNvSpPr>
            <a:spLocks noGrp="1"/>
          </p:cNvSpPr>
          <p:nvPr>
            <p:ph type="title"/>
          </p:nvPr>
        </p:nvSpPr>
        <p:spPr/>
        <p:txBody>
          <a:bodyPr/>
          <a:lstStyle/>
          <a:p>
            <a:r>
              <a:rPr lang="en-US"/>
              <a:t>Facebook Interactions Distribution | TUCU FB</a:t>
            </a:r>
          </a:p>
        </p:txBody>
      </p:sp>
      <p:graphicFrame>
        <p:nvGraphicFramePr>
          <p:cNvPr id="6" name="Chart Placeholder 5">
            <a:extLst>
              <a:ext uri="{FF2B5EF4-FFF2-40B4-BE49-F238E27FC236}">
                <a16:creationId xmlns:a16="http://schemas.microsoft.com/office/drawing/2014/main" id="{5091287D-0C52-4F40-8499-DFA6F1B9D773}"/>
              </a:ext>
            </a:extLst>
          </p:cNvPr>
          <p:cNvGraphicFramePr>
            <a:graphicFrameLocks noGrp="1"/>
          </p:cNvGraphicFramePr>
          <p:nvPr>
            <p:ph type="chart" sz="quarter" idx="13"/>
            <p:extLst>
              <p:ext uri="{D42A27DB-BD31-4B8C-83A1-F6EECF244321}">
                <p14:modId xmlns:p14="http://schemas.microsoft.com/office/powerpoint/2010/main" val="1605831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A837E-EE17-4266-AC49-3865B58B6270}"/>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CF06FD81-31E8-4FF9-99E3-24232C25E8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36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6157-8D66-49B2-8588-0887D4648A7A}"/>
              </a:ext>
            </a:extLst>
          </p:cNvPr>
          <p:cNvSpPr>
            <a:spLocks noGrp="1"/>
          </p:cNvSpPr>
          <p:nvPr>
            <p:ph type="title"/>
          </p:nvPr>
        </p:nvSpPr>
        <p:spPr/>
        <p:txBody>
          <a:bodyPr/>
          <a:lstStyle/>
          <a:p>
            <a:r>
              <a:rPr lang="en-US"/>
              <a:t>Facebook Interaction Rate By Hour | TUCU FB</a:t>
            </a:r>
          </a:p>
        </p:txBody>
      </p:sp>
      <p:graphicFrame>
        <p:nvGraphicFramePr>
          <p:cNvPr id="6" name="Chart Placeholder 5">
            <a:extLst>
              <a:ext uri="{FF2B5EF4-FFF2-40B4-BE49-F238E27FC236}">
                <a16:creationId xmlns:a16="http://schemas.microsoft.com/office/drawing/2014/main" id="{0CA13B2C-DCB3-4535-AA80-73D7398AB4C8}"/>
              </a:ext>
            </a:extLst>
          </p:cNvPr>
          <p:cNvGraphicFramePr>
            <a:graphicFrameLocks noGrp="1"/>
          </p:cNvGraphicFramePr>
          <p:nvPr>
            <p:ph type="chart" sz="quarter" idx="13"/>
            <p:extLst>
              <p:ext uri="{D42A27DB-BD31-4B8C-83A1-F6EECF244321}">
                <p14:modId xmlns:p14="http://schemas.microsoft.com/office/powerpoint/2010/main" val="4067836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3BC5D1-6067-4BAF-91B6-6F99BEC86E68}"/>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744A9736-B662-4B9C-824A-B10E1563C3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4880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D0715-78D7-4464-A645-0D03F37C473F}"/>
              </a:ext>
            </a:extLst>
          </p:cNvPr>
          <p:cNvSpPr>
            <a:spLocks noGrp="1"/>
          </p:cNvSpPr>
          <p:nvPr>
            <p:ph type="title"/>
          </p:nvPr>
        </p:nvSpPr>
        <p:spPr/>
        <p:txBody>
          <a:bodyPr/>
          <a:lstStyle/>
          <a:p>
            <a:r>
              <a:rPr lang="en-US"/>
              <a:t>Facebook Interaction Rate By Post Type | TUCU FB</a:t>
            </a:r>
          </a:p>
        </p:txBody>
      </p:sp>
      <p:graphicFrame>
        <p:nvGraphicFramePr>
          <p:cNvPr id="6" name="Chart Placeholder 5">
            <a:extLst>
              <a:ext uri="{FF2B5EF4-FFF2-40B4-BE49-F238E27FC236}">
                <a16:creationId xmlns:a16="http://schemas.microsoft.com/office/drawing/2014/main" id="{4793856C-6B6A-4616-AC42-7A29ECD84940}"/>
              </a:ext>
            </a:extLst>
          </p:cNvPr>
          <p:cNvGraphicFramePr>
            <a:graphicFrameLocks noGrp="1"/>
          </p:cNvGraphicFramePr>
          <p:nvPr>
            <p:ph type="chart" sz="quarter" idx="13"/>
            <p:extLst>
              <p:ext uri="{D42A27DB-BD31-4B8C-83A1-F6EECF244321}">
                <p14:modId xmlns:p14="http://schemas.microsoft.com/office/powerpoint/2010/main" val="944589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AAE05-ED50-41E1-8F19-E8D54046A38F}"/>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893A9E57-705E-4149-84EA-D6124392D3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44340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7CB5-B989-45BC-B84C-B127F6CD7609}"/>
              </a:ext>
            </a:extLst>
          </p:cNvPr>
          <p:cNvSpPr>
            <a:spLocks noGrp="1"/>
          </p:cNvSpPr>
          <p:nvPr>
            <p:ph type="title"/>
          </p:nvPr>
        </p:nvSpPr>
        <p:spPr/>
        <p:txBody>
          <a:bodyPr/>
          <a:lstStyle/>
          <a:p>
            <a:r>
              <a:rPr lang="en-US"/>
              <a:t>Facebook Interaction Rate By Weekday | TUCU FB</a:t>
            </a:r>
          </a:p>
        </p:txBody>
      </p:sp>
      <p:graphicFrame>
        <p:nvGraphicFramePr>
          <p:cNvPr id="6" name="Chart Placeholder 5">
            <a:extLst>
              <a:ext uri="{FF2B5EF4-FFF2-40B4-BE49-F238E27FC236}">
                <a16:creationId xmlns:a16="http://schemas.microsoft.com/office/drawing/2014/main" id="{8C2EE5C8-CA0F-43C2-8232-CB4BC0EFB31D}"/>
              </a:ext>
            </a:extLst>
          </p:cNvPr>
          <p:cNvGraphicFramePr>
            <a:graphicFrameLocks noGrp="1"/>
          </p:cNvGraphicFramePr>
          <p:nvPr>
            <p:ph type="chart" sz="quarter" idx="13"/>
            <p:extLst>
              <p:ext uri="{D42A27DB-BD31-4B8C-83A1-F6EECF244321}">
                <p14:modId xmlns:p14="http://schemas.microsoft.com/office/powerpoint/2010/main" val="15912674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D62C79-68E3-454E-8F71-8D5D71AE71A6}"/>
              </a:ext>
            </a:extLst>
          </p:cNvPr>
          <p:cNvSpPr>
            <a:spLocks noGrp="1"/>
          </p:cNvSpPr>
          <p:nvPr>
            <p:ph type="body" sz="quarter" idx="14"/>
          </p:nvPr>
        </p:nvSpPr>
        <p:spPr/>
        <p:txBody>
          <a:bodyPr/>
          <a:lstStyle/>
          <a:p>
            <a:r>
              <a:rPr lang="en-US"/>
              <a:t>01/01/2019 - 05/12/2019</a:t>
            </a:r>
          </a:p>
        </p:txBody>
      </p:sp>
      <p:sp>
        <p:nvSpPr>
          <p:cNvPr id="5" name="Footer Placeholder 4">
            <a:extLst>
              <a:ext uri="{FF2B5EF4-FFF2-40B4-BE49-F238E27FC236}">
                <a16:creationId xmlns:a16="http://schemas.microsoft.com/office/drawing/2014/main" id="{D6CD8442-A582-44FE-AF4D-5D873D20A4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1855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5523-1AA6-44DE-9A08-B629CA7C9FFB}"/>
              </a:ext>
            </a:extLst>
          </p:cNvPr>
          <p:cNvSpPr>
            <a:spLocks noGrp="1"/>
          </p:cNvSpPr>
          <p:nvPr>
            <p:ph type="title"/>
          </p:nvPr>
        </p:nvSpPr>
        <p:spPr/>
        <p:txBody>
          <a:bodyPr/>
          <a:lstStyle/>
          <a:p>
            <a:r>
              <a:rPr lang="en-US"/>
              <a:t>Facebook Own Posts Table | TUCU FB - 1 of 7</a:t>
            </a:r>
          </a:p>
        </p:txBody>
      </p:sp>
      <p:graphicFrame>
        <p:nvGraphicFramePr>
          <p:cNvPr id="5" name="Table Placeholder 4">
            <a:extLst>
              <a:ext uri="{FF2B5EF4-FFF2-40B4-BE49-F238E27FC236}">
                <a16:creationId xmlns:a16="http://schemas.microsoft.com/office/drawing/2014/main" id="{10EF3A55-B53D-4E12-96D1-C732CD57C626}"/>
              </a:ext>
            </a:extLst>
          </p:cNvPr>
          <p:cNvGraphicFramePr>
            <a:graphicFrameLocks noGrp="1"/>
          </p:cNvGraphicFramePr>
          <p:nvPr>
            <p:ph type="tbl" sz="quarter" idx="13"/>
            <p:extLst>
              <p:ext uri="{D42A27DB-BD31-4B8C-83A1-F6EECF244321}">
                <p14:modId xmlns:p14="http://schemas.microsoft.com/office/powerpoint/2010/main" val="2137484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2088704"/>
                    </a:ext>
                  </a:extLst>
                </a:gridCol>
                <a:gridCol w="658368">
                  <a:extLst>
                    <a:ext uri="{9D8B030D-6E8A-4147-A177-3AD203B41FA5}">
                      <a16:colId xmlns:a16="http://schemas.microsoft.com/office/drawing/2014/main" val="649442257"/>
                    </a:ext>
                  </a:extLst>
                </a:gridCol>
                <a:gridCol w="658368">
                  <a:extLst>
                    <a:ext uri="{9D8B030D-6E8A-4147-A177-3AD203B41FA5}">
                      <a16:colId xmlns:a16="http://schemas.microsoft.com/office/drawing/2014/main" val="3189725256"/>
                    </a:ext>
                  </a:extLst>
                </a:gridCol>
                <a:gridCol w="658368">
                  <a:extLst>
                    <a:ext uri="{9D8B030D-6E8A-4147-A177-3AD203B41FA5}">
                      <a16:colId xmlns:a16="http://schemas.microsoft.com/office/drawing/2014/main" val="4294868555"/>
                    </a:ext>
                  </a:extLst>
                </a:gridCol>
                <a:gridCol w="658368">
                  <a:extLst>
                    <a:ext uri="{9D8B030D-6E8A-4147-A177-3AD203B41FA5}">
                      <a16:colId xmlns:a16="http://schemas.microsoft.com/office/drawing/2014/main" val="782250155"/>
                    </a:ext>
                  </a:extLst>
                </a:gridCol>
                <a:gridCol w="658368">
                  <a:extLst>
                    <a:ext uri="{9D8B030D-6E8A-4147-A177-3AD203B41FA5}">
                      <a16:colId xmlns:a16="http://schemas.microsoft.com/office/drawing/2014/main" val="4233975472"/>
                    </a:ext>
                  </a:extLst>
                </a:gridCol>
                <a:gridCol w="658368">
                  <a:extLst>
                    <a:ext uri="{9D8B030D-6E8A-4147-A177-3AD203B41FA5}">
                      <a16:colId xmlns:a16="http://schemas.microsoft.com/office/drawing/2014/main" val="1793722757"/>
                    </a:ext>
                  </a:extLst>
                </a:gridCol>
                <a:gridCol w="658368">
                  <a:extLst>
                    <a:ext uri="{9D8B030D-6E8A-4147-A177-3AD203B41FA5}">
                      <a16:colId xmlns:a16="http://schemas.microsoft.com/office/drawing/2014/main" val="3817859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641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- 2019-11-07 09:30:34</a:t>
                      </a:r>
                      <a:r>
                        <a:rPr kumimoji="0" lang="es-ES" sz="1000" b="0" i="0" u="none" strike="noStrike" kern="1200" cap="none" spc="0" normalizeH="0" baseline="0" noProof="0">
                          <a:ln>
                            <a:noFill/>
                          </a:ln>
                          <a:solidFill>
                            <a:prstClr val="black"/>
                          </a:solidFill>
                          <a:effectLst/>
                          <a:uLnTx/>
                          <a:uFillTx/>
                          <a:latin typeface="+mn-lt"/>
                          <a:ea typeface="+mn-ea"/>
                          <a:cs typeface="+mn-cs"/>
                        </a:rPr>
                        <a:t>
 LA VISTA MÁS LINDA DE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5414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- 2019-09-15 15:58:35</a:t>
                      </a:r>
                      <a:r>
                        <a:rPr kumimoji="0" lang="es-ES" sz="1000" b="0" i="0" u="none" strike="noStrike" kern="1200" cap="none" spc="0" normalizeH="0" baseline="0" noProof="0">
                          <a:ln>
                            <a:noFill/>
                          </a:ln>
                          <a:solidFill>
                            <a:prstClr val="black"/>
                          </a:solidFill>
                          <a:effectLst/>
                          <a:uLnTx/>
                          <a:uFillTx/>
                          <a:latin typeface="+mn-lt"/>
                          <a:ea typeface="+mn-ea"/>
                          <a:cs typeface="+mn-cs"/>
                        </a:rPr>
                        <a:t>
 LA FE DE LOS PEREGRINOS
Señor del Milagro, Cristo Redentor, del Pueblo de Salta no apartes tu amor.
(Provincia de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806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- 2019-02-28 20:24:37</a:t>
                      </a:r>
                      <a:r>
                        <a:rPr kumimoji="0" lang="es-ES" sz="1000" b="0" i="0" u="none" strike="noStrike" kern="1200" cap="none" spc="0" normalizeH="0" baseline="0" noProof="0">
                          <a:ln>
                            <a:noFill/>
                          </a:ln>
                          <a:solidFill>
                            <a:prstClr val="black"/>
                          </a:solidFill>
                          <a:effectLst/>
                          <a:uLnTx/>
                          <a:uFillTx/>
                          <a:latin typeface="+mn-lt"/>
                          <a:ea typeface="+mn-ea"/>
                          <a:cs typeface="+mn-cs"/>
                        </a:rPr>
                        <a:t>
 Hoy comienza la Fiesta Nacional de la Pachamama, una experiencia única que nos conecta con la cultura de nuestra tierra y nuestros pueblos ancestrales. Te esperamos para rendir homenaje en Amaicha del Valle! Más info en http://ow.ly/Elp650mlH4v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1001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- 2019-06-05 20:00:16</a:t>
                      </a:r>
                      <a:r>
                        <a:rPr kumimoji="0" lang="es-ES" sz="1000" b="0" i="0" u="none" strike="noStrike" kern="1200" cap="none" spc="0" normalizeH="0" baseline="0" noProof="0">
                          <a:ln>
                            <a:noFill/>
                          </a:ln>
                          <a:solidFill>
                            <a:prstClr val="black"/>
                          </a:solidFill>
                          <a:effectLst/>
                          <a:uLnTx/>
                          <a:uFillTx/>
                          <a:latin typeface="+mn-lt"/>
                          <a:ea typeface="+mn-ea"/>
                          <a:cs typeface="+mn-cs"/>
                        </a:rPr>
                        <a:t>
 Un cielo de estrellas bajo la luna tucumana. ¡Hermosos paisajes nocturnos te esperan en tu visita!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736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- 2019-07-19 20:06:22</a:t>
                      </a:r>
                      <a:r>
                        <a:rPr kumimoji="0" lang="es-ES" sz="1000" b="0" i="0" u="none" strike="noStrike" kern="1200" cap="none" spc="0" normalizeH="0" baseline="0" noProof="0">
                          <a:ln>
                            <a:noFill/>
                          </a:ln>
                          <a:solidFill>
                            <a:prstClr val="black"/>
                          </a:solidFill>
                          <a:effectLst/>
                          <a:uLnTx/>
                          <a:uFillTx/>
                          <a:latin typeface="+mn-lt"/>
                          <a:ea typeface="+mn-ea"/>
                          <a:cs typeface="+mn-cs"/>
                        </a:rPr>
                        <a:t>
 ¿CONOCÉS IRUYA?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478271"/>
                  </a:ext>
                </a:extLst>
              </a:tr>
            </a:tbl>
          </a:graphicData>
        </a:graphic>
      </p:graphicFrame>
      <p:sp>
        <p:nvSpPr>
          <p:cNvPr id="4" name="Text Placeholder 3">
            <a:extLst>
              <a:ext uri="{FF2B5EF4-FFF2-40B4-BE49-F238E27FC236}">
                <a16:creationId xmlns:a16="http://schemas.microsoft.com/office/drawing/2014/main" id="{EBEF3F05-C023-4AEA-A820-EF598FD16556}"/>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2152099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E1024-BF7A-40F9-9480-C66FE5A07C40}"/>
              </a:ext>
            </a:extLst>
          </p:cNvPr>
          <p:cNvSpPr>
            <a:spLocks noGrp="1"/>
          </p:cNvSpPr>
          <p:nvPr>
            <p:ph type="title"/>
          </p:nvPr>
        </p:nvSpPr>
        <p:spPr/>
        <p:txBody>
          <a:bodyPr/>
          <a:lstStyle/>
          <a:p>
            <a:r>
              <a:rPr lang="en-US"/>
              <a:t>Facebook Own Posts Table | TUCU FB - 2 of 7</a:t>
            </a:r>
          </a:p>
        </p:txBody>
      </p:sp>
      <p:graphicFrame>
        <p:nvGraphicFramePr>
          <p:cNvPr id="5" name="Table Placeholder 4">
            <a:extLst>
              <a:ext uri="{FF2B5EF4-FFF2-40B4-BE49-F238E27FC236}">
                <a16:creationId xmlns:a16="http://schemas.microsoft.com/office/drawing/2014/main" id="{50CFEE76-89E2-4A23-ABE1-5AA71C685310}"/>
              </a:ext>
            </a:extLst>
          </p:cNvPr>
          <p:cNvGraphicFramePr>
            <a:graphicFrameLocks noGrp="1"/>
          </p:cNvGraphicFramePr>
          <p:nvPr>
            <p:ph type="tbl" sz="quarter" idx="13"/>
            <p:extLst>
              <p:ext uri="{D42A27DB-BD31-4B8C-83A1-F6EECF244321}">
                <p14:modId xmlns:p14="http://schemas.microsoft.com/office/powerpoint/2010/main" val="3026735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6953808"/>
                    </a:ext>
                  </a:extLst>
                </a:gridCol>
                <a:gridCol w="658368">
                  <a:extLst>
                    <a:ext uri="{9D8B030D-6E8A-4147-A177-3AD203B41FA5}">
                      <a16:colId xmlns:a16="http://schemas.microsoft.com/office/drawing/2014/main" val="230525295"/>
                    </a:ext>
                  </a:extLst>
                </a:gridCol>
                <a:gridCol w="658368">
                  <a:extLst>
                    <a:ext uri="{9D8B030D-6E8A-4147-A177-3AD203B41FA5}">
                      <a16:colId xmlns:a16="http://schemas.microsoft.com/office/drawing/2014/main" val="1680846266"/>
                    </a:ext>
                  </a:extLst>
                </a:gridCol>
                <a:gridCol w="658368">
                  <a:extLst>
                    <a:ext uri="{9D8B030D-6E8A-4147-A177-3AD203B41FA5}">
                      <a16:colId xmlns:a16="http://schemas.microsoft.com/office/drawing/2014/main" val="4249372102"/>
                    </a:ext>
                  </a:extLst>
                </a:gridCol>
                <a:gridCol w="658368">
                  <a:extLst>
                    <a:ext uri="{9D8B030D-6E8A-4147-A177-3AD203B41FA5}">
                      <a16:colId xmlns:a16="http://schemas.microsoft.com/office/drawing/2014/main" val="58351953"/>
                    </a:ext>
                  </a:extLst>
                </a:gridCol>
                <a:gridCol w="658368">
                  <a:extLst>
                    <a:ext uri="{9D8B030D-6E8A-4147-A177-3AD203B41FA5}">
                      <a16:colId xmlns:a16="http://schemas.microsoft.com/office/drawing/2014/main" val="1604339666"/>
                    </a:ext>
                  </a:extLst>
                </a:gridCol>
                <a:gridCol w="658368">
                  <a:extLst>
                    <a:ext uri="{9D8B030D-6E8A-4147-A177-3AD203B41FA5}">
                      <a16:colId xmlns:a16="http://schemas.microsoft.com/office/drawing/2014/main" val="2129226990"/>
                    </a:ext>
                  </a:extLst>
                </a:gridCol>
                <a:gridCol w="658368">
                  <a:extLst>
                    <a:ext uri="{9D8B030D-6E8A-4147-A177-3AD203B41FA5}">
                      <a16:colId xmlns:a16="http://schemas.microsoft.com/office/drawing/2014/main" val="3202386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788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- 2019-09-09 20:26:46</a:t>
                      </a:r>
                      <a:r>
                        <a:rPr kumimoji="0" lang="es-ES" sz="1000" b="0" i="0" u="none" strike="noStrike" kern="1200" cap="none" spc="0" normalizeH="0" baseline="0" noProof="0">
                          <a:ln>
                            <a:noFill/>
                          </a:ln>
                          <a:solidFill>
                            <a:prstClr val="black"/>
                          </a:solidFill>
                          <a:effectLst/>
                          <a:uLnTx/>
                          <a:uFillTx/>
                          <a:latin typeface="+mn-lt"/>
                          <a:ea typeface="+mn-ea"/>
                          <a:cs typeface="+mn-cs"/>
                        </a:rPr>
                        <a:t>
 LOS PEREGRINOS YA CAMINAN HACIA SALTA
Estamos en uno de los tiempos más lindos y más esperados del año. Estamos en tiempo del Milagro. El Señor y la Virgen del Milagro, nuestros Santos Patronos, ya fueron entronizados y ya comenzó la novena.
Una de las cosas más emocionantes de este tiempo son los peregrinos. De todos lugares de la provincia, caminando, a caballo o en bicicleta, con viajes de más de 10 días, los fieles llegan a la ciudad de Salta a homenajear a sus patronos
Y emociona ver su organización. En cada montaña, en cada caserío o en cada pueblo, se recibe a los peregrinos del poblado más lejano y luego de agasajarlos y servirles comida, se reza y se unen a este grupo. Así pequeños grupitos de 10 personas, a medida que pasan los kilómetros se transforman en grupos de 100, 200 y hasta más de 1000 personas.
En la ciudad, muchísimos voluntarios esperan a todos los peregrinos para acompañarlos con comida, casa y atención. Ver a las señoras mayores, que quizás ya no pueden part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9454771"/>
                  </a:ext>
                </a:extLst>
              </a:tr>
            </a:tbl>
          </a:graphicData>
        </a:graphic>
      </p:graphicFrame>
      <p:sp>
        <p:nvSpPr>
          <p:cNvPr id="4" name="Text Placeholder 3">
            <a:extLst>
              <a:ext uri="{FF2B5EF4-FFF2-40B4-BE49-F238E27FC236}">
                <a16:creationId xmlns:a16="http://schemas.microsoft.com/office/drawing/2014/main" id="{D844AF89-1CC0-48FB-8CA9-93FB9F9760AB}"/>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622194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3A445-4C8C-4681-9B37-8B3263363879}"/>
              </a:ext>
            </a:extLst>
          </p:cNvPr>
          <p:cNvSpPr>
            <a:spLocks noGrp="1"/>
          </p:cNvSpPr>
          <p:nvPr>
            <p:ph type="title"/>
          </p:nvPr>
        </p:nvSpPr>
        <p:spPr/>
        <p:txBody>
          <a:bodyPr/>
          <a:lstStyle/>
          <a:p>
            <a:r>
              <a:rPr lang="en-US"/>
              <a:t>Facebook Own Posts Table | TUCU FB - 3 of 7</a:t>
            </a:r>
          </a:p>
        </p:txBody>
      </p:sp>
      <p:graphicFrame>
        <p:nvGraphicFramePr>
          <p:cNvPr id="5" name="Table Placeholder 4">
            <a:extLst>
              <a:ext uri="{FF2B5EF4-FFF2-40B4-BE49-F238E27FC236}">
                <a16:creationId xmlns:a16="http://schemas.microsoft.com/office/drawing/2014/main" id="{3A2831EA-C37D-489A-A123-B96C0AC7414F}"/>
              </a:ext>
            </a:extLst>
          </p:cNvPr>
          <p:cNvGraphicFramePr>
            <a:graphicFrameLocks noGrp="1"/>
          </p:cNvGraphicFramePr>
          <p:nvPr>
            <p:ph type="tbl" sz="quarter" idx="13"/>
            <p:extLst>
              <p:ext uri="{D42A27DB-BD31-4B8C-83A1-F6EECF244321}">
                <p14:modId xmlns:p14="http://schemas.microsoft.com/office/powerpoint/2010/main" val="2911799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3671031"/>
                    </a:ext>
                  </a:extLst>
                </a:gridCol>
                <a:gridCol w="658368">
                  <a:extLst>
                    <a:ext uri="{9D8B030D-6E8A-4147-A177-3AD203B41FA5}">
                      <a16:colId xmlns:a16="http://schemas.microsoft.com/office/drawing/2014/main" val="1122872711"/>
                    </a:ext>
                  </a:extLst>
                </a:gridCol>
                <a:gridCol w="658368">
                  <a:extLst>
                    <a:ext uri="{9D8B030D-6E8A-4147-A177-3AD203B41FA5}">
                      <a16:colId xmlns:a16="http://schemas.microsoft.com/office/drawing/2014/main" val="646703298"/>
                    </a:ext>
                  </a:extLst>
                </a:gridCol>
                <a:gridCol w="658368">
                  <a:extLst>
                    <a:ext uri="{9D8B030D-6E8A-4147-A177-3AD203B41FA5}">
                      <a16:colId xmlns:a16="http://schemas.microsoft.com/office/drawing/2014/main" val="1402447211"/>
                    </a:ext>
                  </a:extLst>
                </a:gridCol>
                <a:gridCol w="658368">
                  <a:extLst>
                    <a:ext uri="{9D8B030D-6E8A-4147-A177-3AD203B41FA5}">
                      <a16:colId xmlns:a16="http://schemas.microsoft.com/office/drawing/2014/main" val="544606741"/>
                    </a:ext>
                  </a:extLst>
                </a:gridCol>
                <a:gridCol w="658368">
                  <a:extLst>
                    <a:ext uri="{9D8B030D-6E8A-4147-A177-3AD203B41FA5}">
                      <a16:colId xmlns:a16="http://schemas.microsoft.com/office/drawing/2014/main" val="463728064"/>
                    </a:ext>
                  </a:extLst>
                </a:gridCol>
                <a:gridCol w="658368">
                  <a:extLst>
                    <a:ext uri="{9D8B030D-6E8A-4147-A177-3AD203B41FA5}">
                      <a16:colId xmlns:a16="http://schemas.microsoft.com/office/drawing/2014/main" val="578039636"/>
                    </a:ext>
                  </a:extLst>
                </a:gridCol>
                <a:gridCol w="658368">
                  <a:extLst>
                    <a:ext uri="{9D8B030D-6E8A-4147-A177-3AD203B41FA5}">
                      <a16:colId xmlns:a16="http://schemas.microsoft.com/office/drawing/2014/main" val="3526627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249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- 2019-01-04 20:00:00</a:t>
                      </a:r>
                      <a:r>
                        <a:rPr kumimoji="0" lang="es-ES" sz="1000" b="0" i="0" u="none" strike="noStrike" kern="1200" cap="none" spc="0" normalizeH="0" baseline="0" noProof="0">
                          <a:ln>
                            <a:noFill/>
                          </a:ln>
                          <a:solidFill>
                            <a:prstClr val="black"/>
                          </a:solidFill>
                          <a:effectLst/>
                          <a:uLnTx/>
                          <a:uFillTx/>
                          <a:latin typeface="+mn-lt"/>
                          <a:ea typeface="+mn-ea"/>
                          <a:cs typeface="+mn-cs"/>
                        </a:rPr>
                        <a:t>
 Arte Tour! Una excursión hacia los talleres y locales de los artesanos, donde descubriremos su mundo, sus costumbres, sus técnicas y adquirir artesanías. 
¿Cuándo? 5, 12,19 y 26 de Enero, salida a las 16hs. desde la Casa del Turista de Tafí del Valle. 
¡Una experiencia que no te podes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86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- 2019-05-24 20:00:16</a:t>
                      </a:r>
                      <a:r>
                        <a:rPr kumimoji="0" lang="es-ES" sz="1000" b="0" i="0" u="none" strike="noStrike" kern="1200" cap="none" spc="0" normalizeH="0" baseline="0" noProof="0">
                          <a:ln>
                            <a:noFill/>
                          </a:ln>
                          <a:solidFill>
                            <a:prstClr val="black"/>
                          </a:solidFill>
                          <a:effectLst/>
                          <a:uLnTx/>
                          <a:uFillTx/>
                          <a:latin typeface="+mn-lt"/>
                          <a:ea typeface="+mn-ea"/>
                          <a:cs typeface="+mn-cs"/>
                        </a:rPr>
                        <a:t>
 Danza y tradición en Simoca. ¡Te esperamos todos los fines de semana!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281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- 2019-09-12 19:46:42</a:t>
                      </a:r>
                      <a:r>
                        <a:rPr kumimoji="0" lang="es-ES" sz="1000" b="0" i="0" u="none" strike="noStrike" kern="1200" cap="none" spc="0" normalizeH="0" baseline="0" noProof="0">
                          <a:ln>
                            <a:noFill/>
                          </a:ln>
                          <a:solidFill>
                            <a:prstClr val="black"/>
                          </a:solidFill>
                          <a:effectLst/>
                          <a:uLnTx/>
                          <a:uFillTx/>
                          <a:latin typeface="+mn-lt"/>
                          <a:ea typeface="+mn-ea"/>
                          <a:cs typeface="+mn-cs"/>
                        </a:rPr>
                        <a:t>
 LOS VALLES CALCHAQUÍES Y LOS PEREGRINOS
Ya falta menos. Después de un gran esfuerzo, los peregrinos de toda la provincia ya están llegando a la ciudad de Salta para rendir honores a nuestros Santos Patronos.
Señor del Milagro, Cristo Redentor, del pueblo de Salta no apartes tu amor.
(Valles Calchaquíes,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6291928"/>
                  </a:ext>
                </a:extLst>
              </a:tr>
            </a:tbl>
          </a:graphicData>
        </a:graphic>
      </p:graphicFrame>
      <p:sp>
        <p:nvSpPr>
          <p:cNvPr id="4" name="Text Placeholder 3">
            <a:extLst>
              <a:ext uri="{FF2B5EF4-FFF2-40B4-BE49-F238E27FC236}">
                <a16:creationId xmlns:a16="http://schemas.microsoft.com/office/drawing/2014/main" id="{3AF078FF-DB0C-4CA4-8F02-4BB4B26DDF81}"/>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1683535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0648E-66E5-4955-B615-87312F81B66B}"/>
              </a:ext>
            </a:extLst>
          </p:cNvPr>
          <p:cNvSpPr>
            <a:spLocks noGrp="1"/>
          </p:cNvSpPr>
          <p:nvPr>
            <p:ph type="title"/>
          </p:nvPr>
        </p:nvSpPr>
        <p:spPr/>
        <p:txBody>
          <a:bodyPr/>
          <a:lstStyle/>
          <a:p>
            <a:r>
              <a:rPr lang="en-US"/>
              <a:t>Facebook Own Posts Table | TUCU FB - 4 of 7</a:t>
            </a:r>
          </a:p>
        </p:txBody>
      </p:sp>
      <p:graphicFrame>
        <p:nvGraphicFramePr>
          <p:cNvPr id="5" name="Table Placeholder 4">
            <a:extLst>
              <a:ext uri="{FF2B5EF4-FFF2-40B4-BE49-F238E27FC236}">
                <a16:creationId xmlns:a16="http://schemas.microsoft.com/office/drawing/2014/main" id="{2610DE18-3B9F-4C95-BFDC-4E86612FB81D}"/>
              </a:ext>
            </a:extLst>
          </p:cNvPr>
          <p:cNvGraphicFramePr>
            <a:graphicFrameLocks noGrp="1"/>
          </p:cNvGraphicFramePr>
          <p:nvPr>
            <p:ph type="tbl" sz="quarter" idx="13"/>
            <p:extLst>
              <p:ext uri="{D42A27DB-BD31-4B8C-83A1-F6EECF244321}">
                <p14:modId xmlns:p14="http://schemas.microsoft.com/office/powerpoint/2010/main" val="3805169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4508938"/>
                    </a:ext>
                  </a:extLst>
                </a:gridCol>
                <a:gridCol w="658368">
                  <a:extLst>
                    <a:ext uri="{9D8B030D-6E8A-4147-A177-3AD203B41FA5}">
                      <a16:colId xmlns:a16="http://schemas.microsoft.com/office/drawing/2014/main" val="1385329772"/>
                    </a:ext>
                  </a:extLst>
                </a:gridCol>
                <a:gridCol w="658368">
                  <a:extLst>
                    <a:ext uri="{9D8B030D-6E8A-4147-A177-3AD203B41FA5}">
                      <a16:colId xmlns:a16="http://schemas.microsoft.com/office/drawing/2014/main" val="3512450429"/>
                    </a:ext>
                  </a:extLst>
                </a:gridCol>
                <a:gridCol w="658368">
                  <a:extLst>
                    <a:ext uri="{9D8B030D-6E8A-4147-A177-3AD203B41FA5}">
                      <a16:colId xmlns:a16="http://schemas.microsoft.com/office/drawing/2014/main" val="141792090"/>
                    </a:ext>
                  </a:extLst>
                </a:gridCol>
                <a:gridCol w="658368">
                  <a:extLst>
                    <a:ext uri="{9D8B030D-6E8A-4147-A177-3AD203B41FA5}">
                      <a16:colId xmlns:a16="http://schemas.microsoft.com/office/drawing/2014/main" val="3842922512"/>
                    </a:ext>
                  </a:extLst>
                </a:gridCol>
                <a:gridCol w="658368">
                  <a:extLst>
                    <a:ext uri="{9D8B030D-6E8A-4147-A177-3AD203B41FA5}">
                      <a16:colId xmlns:a16="http://schemas.microsoft.com/office/drawing/2014/main" val="3915811332"/>
                    </a:ext>
                  </a:extLst>
                </a:gridCol>
                <a:gridCol w="658368">
                  <a:extLst>
                    <a:ext uri="{9D8B030D-6E8A-4147-A177-3AD203B41FA5}">
                      <a16:colId xmlns:a16="http://schemas.microsoft.com/office/drawing/2014/main" val="2895571495"/>
                    </a:ext>
                  </a:extLst>
                </a:gridCol>
                <a:gridCol w="658368">
                  <a:extLst>
                    <a:ext uri="{9D8B030D-6E8A-4147-A177-3AD203B41FA5}">
                      <a16:colId xmlns:a16="http://schemas.microsoft.com/office/drawing/2014/main" val="1929874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315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- 2019-11-19 09:30:05</a:t>
                      </a:r>
                      <a:r>
                        <a:rPr kumimoji="0" lang="es-ES" sz="1000" b="0" i="0" u="none" strike="noStrike" kern="1200" cap="none" spc="0" normalizeH="0" baseline="0" noProof="0">
                          <a:ln>
                            <a:noFill/>
                          </a:ln>
                          <a:solidFill>
                            <a:prstClr val="black"/>
                          </a:solidFill>
                          <a:effectLst/>
                          <a:uLnTx/>
                          <a:uFillTx/>
                          <a:latin typeface="+mn-lt"/>
                          <a:ea typeface="+mn-ea"/>
                          <a:cs typeface="+mn-cs"/>
                        </a:rPr>
                        <a:t>
 EL INCREÍBLE PATRIMONIO DE SALTA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114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- 2019-02-03 20:01:00</a:t>
                      </a:r>
                      <a:r>
                        <a:rPr kumimoji="0" lang="es-ES" sz="1000" b="0" i="0" u="none" strike="noStrike" kern="1200" cap="none" spc="0" normalizeH="0" baseline="0" noProof="0">
                          <a:ln>
                            <a:noFill/>
                          </a:ln>
                          <a:solidFill>
                            <a:prstClr val="black"/>
                          </a:solidFill>
                          <a:effectLst/>
                          <a:uLnTx/>
                          <a:uFillTx/>
                          <a:latin typeface="+mn-lt"/>
                          <a:ea typeface="+mn-ea"/>
                          <a:cs typeface="+mn-cs"/>
                        </a:rPr>
                        <a:t>
 LA CATEDRAL DE SALTA
(Ciudad de Salta,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998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- 2019-07-25 21:44:37</a:t>
                      </a:r>
                      <a:r>
                        <a:rPr kumimoji="0" lang="es-ES" sz="1000" b="0" i="0" u="none" strike="noStrike" kern="1200" cap="none" spc="0" normalizeH="0" baseline="0" noProof="0">
                          <a:ln>
                            <a:noFill/>
                          </a:ln>
                          <a:solidFill>
                            <a:prstClr val="black"/>
                          </a:solidFill>
                          <a:effectLst/>
                          <a:uLnTx/>
                          <a:uFillTx/>
                          <a:latin typeface="+mn-lt"/>
                          <a:ea typeface="+mn-ea"/>
                          <a:cs typeface="+mn-cs"/>
                        </a:rPr>
                        <a:t>
 ¡¡SALTA TAN LINDA QUE ENAMORA!!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622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- 2019-09-21 20:18:29</a:t>
                      </a:r>
                      <a:r>
                        <a:rPr kumimoji="0" lang="es-ES" sz="1000" b="0" i="0" u="none" strike="noStrike" kern="1200" cap="none" spc="0" normalizeH="0" baseline="0" noProof="0">
                          <a:ln>
                            <a:noFill/>
                          </a:ln>
                          <a:solidFill>
                            <a:prstClr val="black"/>
                          </a:solidFill>
                          <a:effectLst/>
                          <a:uLnTx/>
                          <a:uFillTx/>
                          <a:latin typeface="+mn-lt"/>
                          <a:ea typeface="+mn-ea"/>
                          <a:cs typeface="+mn-cs"/>
                        </a:rPr>
                        <a:t>
 ESTO PASABA HACE UNA SEMANA, A PURA EMOCIÓN Y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6772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- 2019-10-14 11:45:34</a:t>
                      </a:r>
                      <a:r>
                        <a:rPr kumimoji="0" lang="es-ES" sz="1000" b="0" i="0" u="none" strike="noStrike" kern="1200" cap="none" spc="0" normalizeH="0" baseline="0" noProof="0">
                          <a:ln>
                            <a:noFill/>
                          </a:ln>
                          <a:solidFill>
                            <a:prstClr val="black"/>
                          </a:solidFill>
                          <a:effectLst/>
                          <a:uLnTx/>
                          <a:uFillTx/>
                          <a:latin typeface="+mn-lt"/>
                          <a:ea typeface="+mn-ea"/>
                          <a:cs typeface="+mn-cs"/>
                        </a:rPr>
                        <a:t>
 CONOCIENDO A LA VIRGEN DE LA PEÑA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676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- 2019-02-01 19:01:33</a:t>
                      </a:r>
                      <a:r>
                        <a:rPr kumimoji="0" lang="es-ES" sz="1000" b="0" i="0" u="none" strike="noStrike" kern="1200" cap="none" spc="0" normalizeH="0" baseline="0" noProof="0">
                          <a:ln>
                            <a:noFill/>
                          </a:ln>
                          <a:solidFill>
                            <a:prstClr val="black"/>
                          </a:solidFill>
                          <a:effectLst/>
                          <a:uLnTx/>
                          <a:uFillTx/>
                          <a:latin typeface="+mn-lt"/>
                          <a:ea typeface="+mn-ea"/>
                          <a:cs typeface="+mn-cs"/>
                        </a:rPr>
                        <a:t>
 Conocé Tafí del Valle con la Travesía La Ciénaga, caminatas, vista panorámica y guitarreada! Todos los detalles en este link http://ow.ly/T6rL30ny5xp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498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- 2019-01-16 20:46:48</a:t>
                      </a:r>
                      <a:r>
                        <a:rPr kumimoji="0" lang="es-ES" sz="1000" b="0" i="0" u="none" strike="noStrike" kern="1200" cap="none" spc="0" normalizeH="0" baseline="0" noProof="0">
                          <a:ln>
                            <a:noFill/>
                          </a:ln>
                          <a:solidFill>
                            <a:prstClr val="black"/>
                          </a:solidFill>
                          <a:effectLst/>
                          <a:uLnTx/>
                          <a:uFillTx/>
                          <a:latin typeface="+mn-lt"/>
                          <a:ea typeface="+mn-ea"/>
                          <a:cs typeface="+mn-cs"/>
                        </a:rPr>
                        <a:t>
 Desde lo alto del Pucará, contemplamos la Ciudad Sagrada de Quilmes. Vení a conocerla!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599181"/>
                  </a:ext>
                </a:extLst>
              </a:tr>
            </a:tbl>
          </a:graphicData>
        </a:graphic>
      </p:graphicFrame>
      <p:sp>
        <p:nvSpPr>
          <p:cNvPr id="4" name="Text Placeholder 3">
            <a:extLst>
              <a:ext uri="{FF2B5EF4-FFF2-40B4-BE49-F238E27FC236}">
                <a16:creationId xmlns:a16="http://schemas.microsoft.com/office/drawing/2014/main" id="{2E12DC51-A233-4A3A-A0C4-5AF999710DF8}"/>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7080032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33B93-E71F-4B92-BAA0-19D3426B8F5C}"/>
              </a:ext>
            </a:extLst>
          </p:cNvPr>
          <p:cNvSpPr>
            <a:spLocks noGrp="1"/>
          </p:cNvSpPr>
          <p:nvPr>
            <p:ph type="title"/>
          </p:nvPr>
        </p:nvSpPr>
        <p:spPr/>
        <p:txBody>
          <a:bodyPr/>
          <a:lstStyle/>
          <a:p>
            <a:r>
              <a:rPr lang="en-US"/>
              <a:t>Facebook Own Posts Table | TUCU FB - 5 of 7</a:t>
            </a:r>
          </a:p>
        </p:txBody>
      </p:sp>
      <p:graphicFrame>
        <p:nvGraphicFramePr>
          <p:cNvPr id="5" name="Table Placeholder 4">
            <a:extLst>
              <a:ext uri="{FF2B5EF4-FFF2-40B4-BE49-F238E27FC236}">
                <a16:creationId xmlns:a16="http://schemas.microsoft.com/office/drawing/2014/main" id="{A4BD84E4-BC6F-48D4-AEF2-5B2A0EDF96D0}"/>
              </a:ext>
            </a:extLst>
          </p:cNvPr>
          <p:cNvGraphicFramePr>
            <a:graphicFrameLocks noGrp="1"/>
          </p:cNvGraphicFramePr>
          <p:nvPr>
            <p:ph type="tbl" sz="quarter" idx="13"/>
            <p:extLst>
              <p:ext uri="{D42A27DB-BD31-4B8C-83A1-F6EECF244321}">
                <p14:modId xmlns:p14="http://schemas.microsoft.com/office/powerpoint/2010/main" val="3421551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8418897"/>
                    </a:ext>
                  </a:extLst>
                </a:gridCol>
                <a:gridCol w="658368">
                  <a:extLst>
                    <a:ext uri="{9D8B030D-6E8A-4147-A177-3AD203B41FA5}">
                      <a16:colId xmlns:a16="http://schemas.microsoft.com/office/drawing/2014/main" val="882151747"/>
                    </a:ext>
                  </a:extLst>
                </a:gridCol>
                <a:gridCol w="658368">
                  <a:extLst>
                    <a:ext uri="{9D8B030D-6E8A-4147-A177-3AD203B41FA5}">
                      <a16:colId xmlns:a16="http://schemas.microsoft.com/office/drawing/2014/main" val="2847953167"/>
                    </a:ext>
                  </a:extLst>
                </a:gridCol>
                <a:gridCol w="658368">
                  <a:extLst>
                    <a:ext uri="{9D8B030D-6E8A-4147-A177-3AD203B41FA5}">
                      <a16:colId xmlns:a16="http://schemas.microsoft.com/office/drawing/2014/main" val="3629065600"/>
                    </a:ext>
                  </a:extLst>
                </a:gridCol>
                <a:gridCol w="658368">
                  <a:extLst>
                    <a:ext uri="{9D8B030D-6E8A-4147-A177-3AD203B41FA5}">
                      <a16:colId xmlns:a16="http://schemas.microsoft.com/office/drawing/2014/main" val="3925669179"/>
                    </a:ext>
                  </a:extLst>
                </a:gridCol>
                <a:gridCol w="658368">
                  <a:extLst>
                    <a:ext uri="{9D8B030D-6E8A-4147-A177-3AD203B41FA5}">
                      <a16:colId xmlns:a16="http://schemas.microsoft.com/office/drawing/2014/main" val="2773886592"/>
                    </a:ext>
                  </a:extLst>
                </a:gridCol>
                <a:gridCol w="658368">
                  <a:extLst>
                    <a:ext uri="{9D8B030D-6E8A-4147-A177-3AD203B41FA5}">
                      <a16:colId xmlns:a16="http://schemas.microsoft.com/office/drawing/2014/main" val="2940051733"/>
                    </a:ext>
                  </a:extLst>
                </a:gridCol>
                <a:gridCol w="658368">
                  <a:extLst>
                    <a:ext uri="{9D8B030D-6E8A-4147-A177-3AD203B41FA5}">
                      <a16:colId xmlns:a16="http://schemas.microsoft.com/office/drawing/2014/main" val="2477998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5075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- 2019-08-13 18:48:12</a:t>
                      </a:r>
                      <a:r>
                        <a:rPr kumimoji="0" lang="en-US" sz="1000" b="0" i="0" u="none" strike="noStrike" kern="1200" cap="none" spc="0" normalizeH="0" baseline="0" noProof="0">
                          <a:ln>
                            <a:noFill/>
                          </a:ln>
                          <a:solidFill>
                            <a:prstClr val="black"/>
                          </a:solidFill>
                          <a:effectLst/>
                          <a:uLnTx/>
                          <a:uFillTx/>
                          <a:latin typeface="+mn-lt"/>
                          <a:ea typeface="+mn-ea"/>
                          <a:cs typeface="+mn-cs"/>
                        </a:rPr>
                        <a:t>
 NUESTRA CATEDRAL
(Ciudad de Salta,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6456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- 2019-06-16 20:30:00</a:t>
                      </a:r>
                      <a:r>
                        <a:rPr kumimoji="0" lang="es-ES" sz="1000" b="0" i="0" u="none" strike="noStrike" kern="1200" cap="none" spc="0" normalizeH="0" baseline="0" noProof="0">
                          <a:ln>
                            <a:noFill/>
                          </a:ln>
                          <a:solidFill>
                            <a:prstClr val="black"/>
                          </a:solidFill>
                          <a:effectLst/>
                          <a:uLnTx/>
                          <a:uFillTx/>
                          <a:latin typeface="+mn-lt"/>
                          <a:ea typeface="+mn-ea"/>
                          <a:cs typeface="+mn-cs"/>
                        </a:rPr>
                        <a:t>
 GUARDIA BAJO LAS ESTRELLAS
Hoy es un día muy especial. A los pies del Monumento Güemes, sus gauchos realizarán la “Guardia bajo las Estrellas” recordando la última noche con vida de uno de los héroes más grandes de nuestro país.
Rindamos mañana un sentido homenaje a este gran hombre que dio su vida por nuestra patria.
(Fotos: Monumento Güemes,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618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- 2019-01-31 19:54:02</a:t>
                      </a:r>
                      <a:r>
                        <a:rPr kumimoji="0" lang="es-ES" sz="1000" b="0" i="0" u="none" strike="noStrike" kern="1200" cap="none" spc="0" normalizeH="0" baseline="0" noProof="0">
                          <a:ln>
                            <a:noFill/>
                          </a:ln>
                          <a:solidFill>
                            <a:prstClr val="black"/>
                          </a:solidFill>
                          <a:effectLst/>
                          <a:uLnTx/>
                          <a:uFillTx/>
                          <a:latin typeface="+mn-lt"/>
                          <a:ea typeface="+mn-ea"/>
                          <a:cs typeface="+mn-cs"/>
                        </a:rPr>
                        <a:t>
 La mejor aventura es descubrir cada rincón de Tucumán a través de las EcoSendas! Trekking, ríos y hermosos paisajes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915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- 2019-10-16 14:51:02</a:t>
                      </a:r>
                      <a:r>
                        <a:rPr kumimoji="0" lang="es-ES" sz="1000" b="0" i="0" u="none" strike="noStrike" kern="1200" cap="none" spc="0" normalizeH="0" baseline="0" noProof="0">
                          <a:ln>
                            <a:noFill/>
                          </a:ln>
                          <a:solidFill>
                            <a:prstClr val="black"/>
                          </a:solidFill>
                          <a:effectLst/>
                          <a:uLnTx/>
                          <a:uFillTx/>
                          <a:latin typeface="+mn-lt"/>
                          <a:ea typeface="+mn-ea"/>
                          <a:cs typeface="+mn-cs"/>
                        </a:rPr>
                        <a:t>
 VIVIENDO LA TRADICIÓN Y CULTURA DE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4368505"/>
                  </a:ext>
                </a:extLst>
              </a:tr>
            </a:tbl>
          </a:graphicData>
        </a:graphic>
      </p:graphicFrame>
      <p:sp>
        <p:nvSpPr>
          <p:cNvPr id="4" name="Text Placeholder 3">
            <a:extLst>
              <a:ext uri="{FF2B5EF4-FFF2-40B4-BE49-F238E27FC236}">
                <a16:creationId xmlns:a16="http://schemas.microsoft.com/office/drawing/2014/main" id="{DF2B5D91-C163-46CE-B6B7-1733F3C3029C}"/>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835525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2EB0B-FBDA-4EE3-9AAE-840E8C6A8B24}"/>
              </a:ext>
            </a:extLst>
          </p:cNvPr>
          <p:cNvSpPr>
            <a:spLocks noGrp="1"/>
          </p:cNvSpPr>
          <p:nvPr>
            <p:ph type="title"/>
          </p:nvPr>
        </p:nvSpPr>
        <p:spPr/>
        <p:txBody>
          <a:bodyPr/>
          <a:lstStyle/>
          <a:p>
            <a:r>
              <a:rPr lang="en-US"/>
              <a:t>Facebook Own Posts Table | TUCU FB - 6 of 7</a:t>
            </a:r>
          </a:p>
        </p:txBody>
      </p:sp>
      <p:graphicFrame>
        <p:nvGraphicFramePr>
          <p:cNvPr id="5" name="Table Placeholder 4">
            <a:extLst>
              <a:ext uri="{FF2B5EF4-FFF2-40B4-BE49-F238E27FC236}">
                <a16:creationId xmlns:a16="http://schemas.microsoft.com/office/drawing/2014/main" id="{60DA694C-CDBB-405E-A0E9-F6BBF7609BD7}"/>
              </a:ext>
            </a:extLst>
          </p:cNvPr>
          <p:cNvGraphicFramePr>
            <a:graphicFrameLocks noGrp="1"/>
          </p:cNvGraphicFramePr>
          <p:nvPr>
            <p:ph type="tbl" sz="quarter" idx="13"/>
            <p:extLst>
              <p:ext uri="{D42A27DB-BD31-4B8C-83A1-F6EECF244321}">
                <p14:modId xmlns:p14="http://schemas.microsoft.com/office/powerpoint/2010/main" val="315485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8890800"/>
                    </a:ext>
                  </a:extLst>
                </a:gridCol>
                <a:gridCol w="658368">
                  <a:extLst>
                    <a:ext uri="{9D8B030D-6E8A-4147-A177-3AD203B41FA5}">
                      <a16:colId xmlns:a16="http://schemas.microsoft.com/office/drawing/2014/main" val="971415952"/>
                    </a:ext>
                  </a:extLst>
                </a:gridCol>
                <a:gridCol w="658368">
                  <a:extLst>
                    <a:ext uri="{9D8B030D-6E8A-4147-A177-3AD203B41FA5}">
                      <a16:colId xmlns:a16="http://schemas.microsoft.com/office/drawing/2014/main" val="1203591321"/>
                    </a:ext>
                  </a:extLst>
                </a:gridCol>
                <a:gridCol w="658368">
                  <a:extLst>
                    <a:ext uri="{9D8B030D-6E8A-4147-A177-3AD203B41FA5}">
                      <a16:colId xmlns:a16="http://schemas.microsoft.com/office/drawing/2014/main" val="827815866"/>
                    </a:ext>
                  </a:extLst>
                </a:gridCol>
                <a:gridCol w="658368">
                  <a:extLst>
                    <a:ext uri="{9D8B030D-6E8A-4147-A177-3AD203B41FA5}">
                      <a16:colId xmlns:a16="http://schemas.microsoft.com/office/drawing/2014/main" val="77217168"/>
                    </a:ext>
                  </a:extLst>
                </a:gridCol>
                <a:gridCol w="658368">
                  <a:extLst>
                    <a:ext uri="{9D8B030D-6E8A-4147-A177-3AD203B41FA5}">
                      <a16:colId xmlns:a16="http://schemas.microsoft.com/office/drawing/2014/main" val="3729924673"/>
                    </a:ext>
                  </a:extLst>
                </a:gridCol>
                <a:gridCol w="658368">
                  <a:extLst>
                    <a:ext uri="{9D8B030D-6E8A-4147-A177-3AD203B41FA5}">
                      <a16:colId xmlns:a16="http://schemas.microsoft.com/office/drawing/2014/main" val="975939558"/>
                    </a:ext>
                  </a:extLst>
                </a:gridCol>
                <a:gridCol w="658368">
                  <a:extLst>
                    <a:ext uri="{9D8B030D-6E8A-4147-A177-3AD203B41FA5}">
                      <a16:colId xmlns:a16="http://schemas.microsoft.com/office/drawing/2014/main" val="620068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75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- 2019-06-23 18:34:05</a:t>
                      </a:r>
                      <a:r>
                        <a:rPr kumimoji="0" lang="es-ES" sz="1000" b="0" i="0" u="none" strike="noStrike" kern="1200" cap="none" spc="0" normalizeH="0" baseline="0" noProof="0">
                          <a:ln>
                            <a:noFill/>
                          </a:ln>
                          <a:solidFill>
                            <a:prstClr val="black"/>
                          </a:solidFill>
                          <a:effectLst/>
                          <a:uLnTx/>
                          <a:uFillTx/>
                          <a:latin typeface="+mn-lt"/>
                          <a:ea typeface="+mn-ea"/>
                          <a:cs typeface="+mn-cs"/>
                        </a:rPr>
                        <a:t>
 LA IGLESIA DE LA VIÑA
Está ubicada a 4 cuadras de la Plaza 9 de julio y es  una de las iglesias más imponentes de Salta.
¿La conocen?
(Ciudad de Salta,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6768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- 2019-08-13 20:00:22</a:t>
                      </a:r>
                      <a:r>
                        <a:rPr kumimoji="0" lang="es-ES" sz="1000" b="0" i="0" u="none" strike="noStrike" kern="1200" cap="none" spc="0" normalizeH="0" baseline="0" noProof="0">
                          <a:ln>
                            <a:noFill/>
                          </a:ln>
                          <a:solidFill>
                            <a:prstClr val="black"/>
                          </a:solidFill>
                          <a:effectLst/>
                          <a:uLnTx/>
                          <a:uFillTx/>
                          <a:latin typeface="+mn-lt"/>
                          <a:ea typeface="+mn-ea"/>
                          <a:cs typeface="+mn-cs"/>
                        </a:rPr>
                        <a:t>
 San Javier, siempre hermoso desde las alturas :) Vení a disfrutarlo! Gracias @portillo.photos por esta bella foto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096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- 2019-11-09 12:00:35</a:t>
                      </a:r>
                      <a:r>
                        <a:rPr kumimoji="0" lang="en-US" sz="1000" b="0" i="0" u="none" strike="noStrike" kern="1200" cap="none" spc="0" normalizeH="0" baseline="0" noProof="0">
                          <a:ln>
                            <a:noFill/>
                          </a:ln>
                          <a:solidFill>
                            <a:prstClr val="black"/>
                          </a:solidFill>
                          <a:effectLst/>
                          <a:uLnTx/>
                          <a:uFillTx/>
                          <a:latin typeface="+mn-lt"/>
                          <a:ea typeface="+mn-ea"/>
                          <a:cs typeface="+mn-cs"/>
                        </a:rPr>
                        <a:t>
 LA HERMOSA VISITA A LA BASÍLICA Y CONVENTO SAN FRANCISCO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5339266"/>
                  </a:ext>
                </a:extLst>
              </a:tr>
            </a:tbl>
          </a:graphicData>
        </a:graphic>
      </p:graphicFrame>
      <p:sp>
        <p:nvSpPr>
          <p:cNvPr id="4" name="Text Placeholder 3">
            <a:extLst>
              <a:ext uri="{FF2B5EF4-FFF2-40B4-BE49-F238E27FC236}">
                <a16:creationId xmlns:a16="http://schemas.microsoft.com/office/drawing/2014/main" id="{34B36C09-6F69-42F6-AC34-8A0DB165D208}"/>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3353493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7027C-1449-4DA1-9F2C-7E5C192BF52B}"/>
              </a:ext>
            </a:extLst>
          </p:cNvPr>
          <p:cNvSpPr>
            <a:spLocks noGrp="1"/>
          </p:cNvSpPr>
          <p:nvPr>
            <p:ph type="title"/>
          </p:nvPr>
        </p:nvSpPr>
        <p:spPr/>
        <p:txBody>
          <a:bodyPr/>
          <a:lstStyle/>
          <a:p>
            <a:r>
              <a:rPr lang="en-US"/>
              <a:t>Facebook Own Posts Table | TUCU FB - 7 of 7</a:t>
            </a:r>
          </a:p>
        </p:txBody>
      </p:sp>
      <p:graphicFrame>
        <p:nvGraphicFramePr>
          <p:cNvPr id="5" name="Table Placeholder 4">
            <a:extLst>
              <a:ext uri="{FF2B5EF4-FFF2-40B4-BE49-F238E27FC236}">
                <a16:creationId xmlns:a16="http://schemas.microsoft.com/office/drawing/2014/main" id="{0A494B38-E612-4268-AEF1-D3ACC1D6DC6B}"/>
              </a:ext>
            </a:extLst>
          </p:cNvPr>
          <p:cNvGraphicFramePr>
            <a:graphicFrameLocks noGrp="1"/>
          </p:cNvGraphicFramePr>
          <p:nvPr>
            <p:ph type="tbl" sz="quarter" idx="13"/>
            <p:extLst>
              <p:ext uri="{D42A27DB-BD31-4B8C-83A1-F6EECF244321}">
                <p14:modId xmlns:p14="http://schemas.microsoft.com/office/powerpoint/2010/main" val="241312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6765206"/>
                    </a:ext>
                  </a:extLst>
                </a:gridCol>
                <a:gridCol w="658368">
                  <a:extLst>
                    <a:ext uri="{9D8B030D-6E8A-4147-A177-3AD203B41FA5}">
                      <a16:colId xmlns:a16="http://schemas.microsoft.com/office/drawing/2014/main" val="1096950070"/>
                    </a:ext>
                  </a:extLst>
                </a:gridCol>
                <a:gridCol w="658368">
                  <a:extLst>
                    <a:ext uri="{9D8B030D-6E8A-4147-A177-3AD203B41FA5}">
                      <a16:colId xmlns:a16="http://schemas.microsoft.com/office/drawing/2014/main" val="2494706542"/>
                    </a:ext>
                  </a:extLst>
                </a:gridCol>
                <a:gridCol w="658368">
                  <a:extLst>
                    <a:ext uri="{9D8B030D-6E8A-4147-A177-3AD203B41FA5}">
                      <a16:colId xmlns:a16="http://schemas.microsoft.com/office/drawing/2014/main" val="2986062765"/>
                    </a:ext>
                  </a:extLst>
                </a:gridCol>
                <a:gridCol w="658368">
                  <a:extLst>
                    <a:ext uri="{9D8B030D-6E8A-4147-A177-3AD203B41FA5}">
                      <a16:colId xmlns:a16="http://schemas.microsoft.com/office/drawing/2014/main" val="1172687825"/>
                    </a:ext>
                  </a:extLst>
                </a:gridCol>
                <a:gridCol w="658368">
                  <a:extLst>
                    <a:ext uri="{9D8B030D-6E8A-4147-A177-3AD203B41FA5}">
                      <a16:colId xmlns:a16="http://schemas.microsoft.com/office/drawing/2014/main" val="834979877"/>
                    </a:ext>
                  </a:extLst>
                </a:gridCol>
                <a:gridCol w="658368">
                  <a:extLst>
                    <a:ext uri="{9D8B030D-6E8A-4147-A177-3AD203B41FA5}">
                      <a16:colId xmlns:a16="http://schemas.microsoft.com/office/drawing/2014/main" val="1236131305"/>
                    </a:ext>
                  </a:extLst>
                </a:gridCol>
                <a:gridCol w="658368">
                  <a:extLst>
                    <a:ext uri="{9D8B030D-6E8A-4147-A177-3AD203B41FA5}">
                      <a16:colId xmlns:a16="http://schemas.microsoft.com/office/drawing/2014/main" val="585862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354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- 2019-06-26 18:25:21</a:t>
                      </a:r>
                      <a:r>
                        <a:rPr kumimoji="0" lang="es-ES" sz="1000" b="0" i="0" u="none" strike="noStrike" kern="1200" cap="none" spc="0" normalizeH="0" baseline="0" noProof="0">
                          <a:ln>
                            <a:noFill/>
                          </a:ln>
                          <a:solidFill>
                            <a:prstClr val="black"/>
                          </a:solidFill>
                          <a:effectLst/>
                          <a:uLnTx/>
                          <a:uFillTx/>
                          <a:latin typeface="+mn-lt"/>
                          <a:ea typeface="+mn-ea"/>
                          <a:cs typeface="+mn-cs"/>
                        </a:rPr>
                        <a:t>
 Es uno de los lugares mágicos de Salta. Formado naturalmente, es parada obligatoria de todos los que viajan a Cafayate. 
Cuenta con una increíble acústica y reconocidos cantores entonan sus canciones en este increíble lugar.
 ¿Sabés como se llama?
a) El Anfiteatro
b) El Teatro
c) El Escenario
(Foto: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329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- 2019-09-08 19:05:14</a:t>
                      </a:r>
                      <a:r>
                        <a:rPr kumimoji="0" lang="es-ES" sz="1000" b="0" i="0" u="none" strike="noStrike" kern="1200" cap="none" spc="0" normalizeH="0" baseline="0" noProof="0">
                          <a:ln>
                            <a:noFill/>
                          </a:ln>
                          <a:solidFill>
                            <a:prstClr val="black"/>
                          </a:solidFill>
                          <a:effectLst/>
                          <a:uLnTx/>
                          <a:uFillTx/>
                          <a:latin typeface="+mn-lt"/>
                          <a:ea typeface="+mn-ea"/>
                          <a:cs typeface="+mn-cs"/>
                        </a:rPr>
                        <a:t>
 EL MILAGRO YA LLEGÓ A SALTA
Ya comenzó la novena y peregrinos de toda la provincia ya están caminando para llegar a la ciudad de Salta a homenajear a sus Santos Patrono. 
Este año ¿Vas a poder venir a acompañarnos el día 15 en la Procesión del Señor y la Virgen del Milagro?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7118432"/>
                  </a:ext>
                </a:extLst>
              </a:tr>
            </a:tbl>
          </a:graphicData>
        </a:graphic>
      </p:graphicFrame>
      <p:sp>
        <p:nvSpPr>
          <p:cNvPr id="4" name="Text Placeholder 3">
            <a:extLst>
              <a:ext uri="{FF2B5EF4-FFF2-40B4-BE49-F238E27FC236}">
                <a16:creationId xmlns:a16="http://schemas.microsoft.com/office/drawing/2014/main" id="{56F77B6F-AA1D-4EE7-ABE4-2F9DA9814FC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6889407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EEC04-5F28-4027-A961-149DD1D51E50}"/>
              </a:ext>
            </a:extLst>
          </p:cNvPr>
          <p:cNvSpPr>
            <a:spLocks noGrp="1"/>
          </p:cNvSpPr>
          <p:nvPr>
            <p:ph type="title"/>
          </p:nvPr>
        </p:nvSpPr>
        <p:spPr/>
        <p:txBody>
          <a:bodyPr/>
          <a:lstStyle/>
          <a:p>
            <a:r>
              <a:rPr lang="en-US"/>
              <a:t>Facebook Questions Table | TUCU FB - 1 of 6</a:t>
            </a:r>
          </a:p>
        </p:txBody>
      </p:sp>
      <p:graphicFrame>
        <p:nvGraphicFramePr>
          <p:cNvPr id="5" name="Table Placeholder 4">
            <a:extLst>
              <a:ext uri="{FF2B5EF4-FFF2-40B4-BE49-F238E27FC236}">
                <a16:creationId xmlns:a16="http://schemas.microsoft.com/office/drawing/2014/main" id="{C8475628-59FC-4E7A-A69C-BCCCF6DF0217}"/>
              </a:ext>
            </a:extLst>
          </p:cNvPr>
          <p:cNvGraphicFramePr>
            <a:graphicFrameLocks noGrp="1"/>
          </p:cNvGraphicFramePr>
          <p:nvPr>
            <p:ph type="tbl" sz="quarter" idx="13"/>
            <p:extLst>
              <p:ext uri="{D42A27DB-BD31-4B8C-83A1-F6EECF244321}">
                <p14:modId xmlns:p14="http://schemas.microsoft.com/office/powerpoint/2010/main" val="1763280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82932479"/>
                    </a:ext>
                  </a:extLst>
                </a:gridCol>
                <a:gridCol w="1645920">
                  <a:extLst>
                    <a:ext uri="{9D8B030D-6E8A-4147-A177-3AD203B41FA5}">
                      <a16:colId xmlns:a16="http://schemas.microsoft.com/office/drawing/2014/main" val="1082611801"/>
                    </a:ext>
                  </a:extLst>
                </a:gridCol>
                <a:gridCol w="822960">
                  <a:extLst>
                    <a:ext uri="{9D8B030D-6E8A-4147-A177-3AD203B41FA5}">
                      <a16:colId xmlns:a16="http://schemas.microsoft.com/office/drawing/2014/main" val="3465449008"/>
                    </a:ext>
                  </a:extLst>
                </a:gridCol>
                <a:gridCol w="822960">
                  <a:extLst>
                    <a:ext uri="{9D8B030D-6E8A-4147-A177-3AD203B41FA5}">
                      <a16:colId xmlns:a16="http://schemas.microsoft.com/office/drawing/2014/main" val="3875548720"/>
                    </a:ext>
                  </a:extLst>
                </a:gridCol>
                <a:gridCol w="822960">
                  <a:extLst>
                    <a:ext uri="{9D8B030D-6E8A-4147-A177-3AD203B41FA5}">
                      <a16:colId xmlns:a16="http://schemas.microsoft.com/office/drawing/2014/main" val="1008011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8681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- 2019-11-07 12:44:40</a:t>
                      </a:r>
                      <a:r>
                        <a:rPr kumimoji="0" lang="es-ES" sz="1000" b="0" i="0" u="none" strike="noStrike" kern="1200" cap="none" spc="0" normalizeH="0" baseline="0" noProof="0">
                          <a:ln>
                            <a:noFill/>
                          </a:ln>
                          <a:solidFill>
                            <a:prstClr val="black"/>
                          </a:solidFill>
                          <a:effectLst/>
                          <a:uLnTx/>
                          <a:uFillTx/>
                          <a:latin typeface="+mn-lt"/>
                          <a:ea typeface="+mn-ea"/>
                          <a:cs typeface="+mn-cs"/>
                        </a:rPr>
                        <a:t>
 Buenísimo!!!! Me auto felicito!! Por donde paso a buscar mi premio???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1868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- 2019-11-06 07:58:25</a:t>
                      </a:r>
                      <a:r>
                        <a:rPr kumimoji="0" lang="es-ES" sz="1000" b="0" i="0" u="none" strike="noStrike" kern="1200" cap="none" spc="0" normalizeH="0" baseline="0" noProof="0">
                          <a:ln>
                            <a:noFill/>
                          </a:ln>
                          <a:solidFill>
                            <a:prstClr val="black"/>
                          </a:solidFill>
                          <a:effectLst/>
                          <a:uLnTx/>
                          <a:uFillTx/>
                          <a:latin typeface="+mn-lt"/>
                          <a:ea typeface="+mn-ea"/>
                          <a:cs typeface="+mn-cs"/>
                        </a:rPr>
                        <a:t>
 Salta ???..... La provincia más hermosa de la Argentina y la gente ........ no hay palabras para describir lo maravillosos que son los salteños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099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- 2019-10-19 14:55:19</a:t>
                      </a:r>
                      <a:r>
                        <a:rPr kumimoji="0" lang="es-ES" sz="1000" b="0" i="0" u="none" strike="noStrike" kern="1200" cap="none" spc="0" normalizeH="0" baseline="0" noProof="0">
                          <a:ln>
                            <a:noFill/>
                          </a:ln>
                          <a:solidFill>
                            <a:prstClr val="black"/>
                          </a:solidFill>
                          <a:effectLst/>
                          <a:uLnTx/>
                          <a:uFillTx/>
                          <a:latin typeface="+mn-lt"/>
                          <a:ea typeface="+mn-ea"/>
                          <a:cs typeface="+mn-cs"/>
                        </a:rPr>
                        <a:t>
 Buenas Tardes a Fines de Octubre estaré en Salta y quisiera hacer el las sierras del Horconal pero no voy a tener movilidad.
¿me podrían recomendar como poder 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23/10/2019 23:13:53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843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- 2019-08-29 16:41:47</a:t>
                      </a:r>
                      <a:r>
                        <a:rPr kumimoji="0" lang="es-ES" sz="1000" b="0" i="0" u="none" strike="noStrike" kern="1200" cap="none" spc="0" normalizeH="0" baseline="0" noProof="0">
                          <a:ln>
                            <a:noFill/>
                          </a:ln>
                          <a:solidFill>
                            <a:prstClr val="black"/>
                          </a:solidFill>
                          <a:effectLst/>
                          <a:uLnTx/>
                          <a:uFillTx/>
                          <a:latin typeface="+mn-lt"/>
                          <a:ea typeface="+mn-ea"/>
                          <a:cs typeface="+mn-cs"/>
                        </a:rPr>
                        <a:t>
 hola,quiero viajar a salta el mes q viene,estoy buscando precios de hospedajes o deptos para matrimonio solo y nos matan con los precios!!!q paso??estan contando con el turismo internacional solamente ??x que para nosotros esos precios son tremendos!!!a ver si nos ponemos las pilas,nos estan echando, una lastima.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29/08/2019 22:03:44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5271583"/>
                  </a:ext>
                </a:extLst>
              </a:tr>
            </a:tbl>
          </a:graphicData>
        </a:graphic>
      </p:graphicFrame>
      <p:sp>
        <p:nvSpPr>
          <p:cNvPr id="4" name="Text Placeholder 3">
            <a:extLst>
              <a:ext uri="{FF2B5EF4-FFF2-40B4-BE49-F238E27FC236}">
                <a16:creationId xmlns:a16="http://schemas.microsoft.com/office/drawing/2014/main" id="{E5DF9234-2AD1-4406-BD98-C494F2553196}"/>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9088518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58C1-FE0A-4DCD-89B7-9C61E82B078E}"/>
              </a:ext>
            </a:extLst>
          </p:cNvPr>
          <p:cNvSpPr>
            <a:spLocks noGrp="1"/>
          </p:cNvSpPr>
          <p:nvPr>
            <p:ph type="title"/>
          </p:nvPr>
        </p:nvSpPr>
        <p:spPr/>
        <p:txBody>
          <a:bodyPr/>
          <a:lstStyle/>
          <a:p>
            <a:r>
              <a:rPr lang="en-US"/>
              <a:t>Facebook Questions Table | TUCU FB - 2 of 6</a:t>
            </a:r>
          </a:p>
        </p:txBody>
      </p:sp>
      <p:graphicFrame>
        <p:nvGraphicFramePr>
          <p:cNvPr id="5" name="Table Placeholder 4">
            <a:extLst>
              <a:ext uri="{FF2B5EF4-FFF2-40B4-BE49-F238E27FC236}">
                <a16:creationId xmlns:a16="http://schemas.microsoft.com/office/drawing/2014/main" id="{F1465763-22A2-401A-9646-704290D95E26}"/>
              </a:ext>
            </a:extLst>
          </p:cNvPr>
          <p:cNvGraphicFramePr>
            <a:graphicFrameLocks noGrp="1"/>
          </p:cNvGraphicFramePr>
          <p:nvPr>
            <p:ph type="tbl" sz="quarter" idx="13"/>
            <p:extLst>
              <p:ext uri="{D42A27DB-BD31-4B8C-83A1-F6EECF244321}">
                <p14:modId xmlns:p14="http://schemas.microsoft.com/office/powerpoint/2010/main" val="2326970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6608190"/>
                    </a:ext>
                  </a:extLst>
                </a:gridCol>
                <a:gridCol w="1645920">
                  <a:extLst>
                    <a:ext uri="{9D8B030D-6E8A-4147-A177-3AD203B41FA5}">
                      <a16:colId xmlns:a16="http://schemas.microsoft.com/office/drawing/2014/main" val="903320712"/>
                    </a:ext>
                  </a:extLst>
                </a:gridCol>
                <a:gridCol w="822960">
                  <a:extLst>
                    <a:ext uri="{9D8B030D-6E8A-4147-A177-3AD203B41FA5}">
                      <a16:colId xmlns:a16="http://schemas.microsoft.com/office/drawing/2014/main" val="4000472557"/>
                    </a:ext>
                  </a:extLst>
                </a:gridCol>
                <a:gridCol w="822960">
                  <a:extLst>
                    <a:ext uri="{9D8B030D-6E8A-4147-A177-3AD203B41FA5}">
                      <a16:colId xmlns:a16="http://schemas.microsoft.com/office/drawing/2014/main" val="3287528423"/>
                    </a:ext>
                  </a:extLst>
                </a:gridCol>
                <a:gridCol w="822960">
                  <a:extLst>
                    <a:ext uri="{9D8B030D-6E8A-4147-A177-3AD203B41FA5}">
                      <a16:colId xmlns:a16="http://schemas.microsoft.com/office/drawing/2014/main" val="1998040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8592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- 2019-07-17 10:20:02</a:t>
                      </a:r>
                      <a:r>
                        <a:rPr kumimoji="0" lang="es-ES" sz="1000" b="0" i="0" u="none" strike="noStrike" kern="1200" cap="none" spc="0" normalizeH="0" baseline="0" noProof="0">
                          <a:ln>
                            <a:noFill/>
                          </a:ln>
                          <a:solidFill>
                            <a:prstClr val="black"/>
                          </a:solidFill>
                          <a:effectLst/>
                          <a:uLnTx/>
                          <a:uFillTx/>
                          <a:latin typeface="+mn-lt"/>
                          <a:ea typeface="+mn-ea"/>
                          <a:cs typeface="+mn-cs"/>
                        </a:rPr>
                        <a:t>
 Somos 3 familias amigas con 2 niños cada una. Planificamos nuestro viaje al noroeste Argentino en el mes de marzo, para recorrer la zona desde Tafi del Valle hasta Quebrada de Humauaca. En abril hicimos una reserva de 3 habitaciones triples y 1 doble para los días 8, 9, 10 y 11 de julio en el Hotel Samka de la ciudad de Salta. Nos pidieron un depósito del 30% del total del alojamiento, que se hizo efectiva en el mes de abril a través de transferencia bancaria (480). El 8 de julio llegamos a Salta y nos encontramos con que las reservas no estaban hechas, es decir, no tenían habitaciones donde alojarnos (6 adultos y 6 niños). No cumplieron con su responsabilidad, o como llamarle?? Nos estafaron!! Tampoco se hicieron responsables de buscarnos un lugar donde alojarnos. En plena temporada turística, obviamente, no conseguíamos lugar para las 3 familias juntas. El hotel Samka alojó por 1 noche a 1 de las familias (en habitación separada) con la promesa que el día 9 de julio tendríamos 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18/07/2019 13:57:52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277429427"/>
                  </a:ext>
                </a:extLst>
              </a:tr>
            </a:tbl>
          </a:graphicData>
        </a:graphic>
      </p:graphicFrame>
      <p:sp>
        <p:nvSpPr>
          <p:cNvPr id="4" name="Text Placeholder 3">
            <a:extLst>
              <a:ext uri="{FF2B5EF4-FFF2-40B4-BE49-F238E27FC236}">
                <a16:creationId xmlns:a16="http://schemas.microsoft.com/office/drawing/2014/main" id="{51F52183-0514-47D3-8D42-33AC015FEB0C}"/>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799779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A1538-1159-4191-884D-CB0C762063D9}"/>
              </a:ext>
            </a:extLst>
          </p:cNvPr>
          <p:cNvSpPr>
            <a:spLocks noGrp="1"/>
          </p:cNvSpPr>
          <p:nvPr>
            <p:ph type="title"/>
          </p:nvPr>
        </p:nvSpPr>
        <p:spPr/>
        <p:txBody>
          <a:bodyPr/>
          <a:lstStyle/>
          <a:p>
            <a:r>
              <a:rPr lang="en-US"/>
              <a:t>Facebook Questions Table | TUCU FB - 3 of 6</a:t>
            </a:r>
          </a:p>
        </p:txBody>
      </p:sp>
      <p:graphicFrame>
        <p:nvGraphicFramePr>
          <p:cNvPr id="5" name="Table Placeholder 4">
            <a:extLst>
              <a:ext uri="{FF2B5EF4-FFF2-40B4-BE49-F238E27FC236}">
                <a16:creationId xmlns:a16="http://schemas.microsoft.com/office/drawing/2014/main" id="{5DA78396-536B-447E-BDC5-F42344454A5E}"/>
              </a:ext>
            </a:extLst>
          </p:cNvPr>
          <p:cNvGraphicFramePr>
            <a:graphicFrameLocks noGrp="1"/>
          </p:cNvGraphicFramePr>
          <p:nvPr>
            <p:ph type="tbl" sz="quarter" idx="13"/>
            <p:extLst>
              <p:ext uri="{D42A27DB-BD31-4B8C-83A1-F6EECF244321}">
                <p14:modId xmlns:p14="http://schemas.microsoft.com/office/powerpoint/2010/main" val="262670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2609595"/>
                    </a:ext>
                  </a:extLst>
                </a:gridCol>
                <a:gridCol w="1645920">
                  <a:extLst>
                    <a:ext uri="{9D8B030D-6E8A-4147-A177-3AD203B41FA5}">
                      <a16:colId xmlns:a16="http://schemas.microsoft.com/office/drawing/2014/main" val="2924903087"/>
                    </a:ext>
                  </a:extLst>
                </a:gridCol>
                <a:gridCol w="822960">
                  <a:extLst>
                    <a:ext uri="{9D8B030D-6E8A-4147-A177-3AD203B41FA5}">
                      <a16:colId xmlns:a16="http://schemas.microsoft.com/office/drawing/2014/main" val="757401495"/>
                    </a:ext>
                  </a:extLst>
                </a:gridCol>
                <a:gridCol w="822960">
                  <a:extLst>
                    <a:ext uri="{9D8B030D-6E8A-4147-A177-3AD203B41FA5}">
                      <a16:colId xmlns:a16="http://schemas.microsoft.com/office/drawing/2014/main" val="3246514047"/>
                    </a:ext>
                  </a:extLst>
                </a:gridCol>
                <a:gridCol w="822960">
                  <a:extLst>
                    <a:ext uri="{9D8B030D-6E8A-4147-A177-3AD203B41FA5}">
                      <a16:colId xmlns:a16="http://schemas.microsoft.com/office/drawing/2014/main" val="1740484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8112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- 2019-05-10 06:45:06</a:t>
                      </a:r>
                      <a:r>
                        <a:rPr kumimoji="0" lang="es-ES" sz="1000" b="0" i="0" u="none" strike="noStrike" kern="1200" cap="none" spc="0" normalizeH="0" baseline="0" noProof="0">
                          <a:ln>
                            <a:noFill/>
                          </a:ln>
                          <a:solidFill>
                            <a:prstClr val="black"/>
                          </a:solidFill>
                          <a:effectLst/>
                          <a:uLnTx/>
                          <a:uFillTx/>
                          <a:latin typeface="+mn-lt"/>
                          <a:ea typeface="+mn-ea"/>
                          <a:cs typeface="+mn-cs"/>
                        </a:rPr>
                        <a:t>
 #prestanossusojos
Continúa la busqueda ❣
Su atención por favor, 
Mathieu, mi amigo francés de la infancia y de siempre desapareció desde 9 meses en el norte de Argentina. Fue visto por la última vez el 14 de Agosto en Volcan Higueras (cerca de Iruya, pcia de Salta).
No tenemos ningunas otras pistas.
Las dos personas que lo vieron por la última vez,  dos hermanos de este pueblo ( huacaloma), fueron detenidos, bajo custodia, para verificar elementos sobre la desaparición de Mathieu.
La búsqueda con importantes investigaciones  se han reanudado en el lugar porque favorecen la hipótesis de un asesinato.
PERO, HASTA HOY, NO ENCONTRARON NADA.
MATHIEU NO FUE ENCONTRADO.
NECESITAMOS SIEMPRE DE LA AYUDA DE TODOS.
DONDE ESTA NUESTRO MATHIEU ????!!!
MIL GRACÌAS PARA SEGUIR DE COMPARTIR Y DIFUNDIR.🙏🏼❣🙏🏼
ONE LOVE ❤
➡️Pagina de búsqueda : #Mathieu_Martin
📰📰📰http://www.fiscalespenalesalta.gob.ar/imputaron-a-los-detenidos-por-la-desaparicion-de-un-turista/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859425"/>
                  </a:ext>
                </a:extLst>
              </a:tr>
            </a:tbl>
          </a:graphicData>
        </a:graphic>
      </p:graphicFrame>
      <p:sp>
        <p:nvSpPr>
          <p:cNvPr id="4" name="Text Placeholder 3">
            <a:extLst>
              <a:ext uri="{FF2B5EF4-FFF2-40B4-BE49-F238E27FC236}">
                <a16:creationId xmlns:a16="http://schemas.microsoft.com/office/drawing/2014/main" id="{1EB48B83-2859-4051-82A9-CAA89A7F5CB6}"/>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621748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34E5A-B80C-4BFB-AC96-80853A31FD01}"/>
              </a:ext>
            </a:extLst>
          </p:cNvPr>
          <p:cNvSpPr>
            <a:spLocks noGrp="1"/>
          </p:cNvSpPr>
          <p:nvPr>
            <p:ph type="title"/>
          </p:nvPr>
        </p:nvSpPr>
        <p:spPr/>
        <p:txBody>
          <a:bodyPr/>
          <a:lstStyle/>
          <a:p>
            <a:r>
              <a:rPr lang="en-US"/>
              <a:t>Facebook Questions Table | TUCU FB - 4 of 6</a:t>
            </a:r>
          </a:p>
        </p:txBody>
      </p:sp>
      <p:graphicFrame>
        <p:nvGraphicFramePr>
          <p:cNvPr id="5" name="Table Placeholder 4">
            <a:extLst>
              <a:ext uri="{FF2B5EF4-FFF2-40B4-BE49-F238E27FC236}">
                <a16:creationId xmlns:a16="http://schemas.microsoft.com/office/drawing/2014/main" id="{F2D6D4AB-1105-483A-AF5C-3A8C132B4DAB}"/>
              </a:ext>
            </a:extLst>
          </p:cNvPr>
          <p:cNvGraphicFramePr>
            <a:graphicFrameLocks noGrp="1"/>
          </p:cNvGraphicFramePr>
          <p:nvPr>
            <p:ph type="tbl" sz="quarter" idx="13"/>
            <p:extLst>
              <p:ext uri="{D42A27DB-BD31-4B8C-83A1-F6EECF244321}">
                <p14:modId xmlns:p14="http://schemas.microsoft.com/office/powerpoint/2010/main" val="194271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62491738"/>
                    </a:ext>
                  </a:extLst>
                </a:gridCol>
                <a:gridCol w="1645920">
                  <a:extLst>
                    <a:ext uri="{9D8B030D-6E8A-4147-A177-3AD203B41FA5}">
                      <a16:colId xmlns:a16="http://schemas.microsoft.com/office/drawing/2014/main" val="1433575538"/>
                    </a:ext>
                  </a:extLst>
                </a:gridCol>
                <a:gridCol w="822960">
                  <a:extLst>
                    <a:ext uri="{9D8B030D-6E8A-4147-A177-3AD203B41FA5}">
                      <a16:colId xmlns:a16="http://schemas.microsoft.com/office/drawing/2014/main" val="3318579999"/>
                    </a:ext>
                  </a:extLst>
                </a:gridCol>
                <a:gridCol w="822960">
                  <a:extLst>
                    <a:ext uri="{9D8B030D-6E8A-4147-A177-3AD203B41FA5}">
                      <a16:colId xmlns:a16="http://schemas.microsoft.com/office/drawing/2014/main" val="2026176966"/>
                    </a:ext>
                  </a:extLst>
                </a:gridCol>
                <a:gridCol w="822960">
                  <a:extLst>
                    <a:ext uri="{9D8B030D-6E8A-4147-A177-3AD203B41FA5}">
                      <a16:colId xmlns:a16="http://schemas.microsoft.com/office/drawing/2014/main" val="52791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045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n/a - 2019-05-03 09:04:20</a:t>
                      </a:r>
                      <a:r>
                        <a:rPr kumimoji="0" lang="en-US" sz="1000" b="0" i="0" u="none" strike="noStrike" kern="1200" cap="none" spc="0" normalizeH="0" baseline="0" noProof="0">
                          <a:ln>
                            <a:noFill/>
                          </a:ln>
                          <a:solidFill>
                            <a:prstClr val="black"/>
                          </a:solidFill>
                          <a:effectLst/>
                          <a:uLnTx/>
                          <a:uFillTx/>
                          <a:latin typeface="+mn-lt"/>
                          <a:ea typeface="+mn-ea"/>
                          <a:cs typeface="+mn-cs"/>
                        </a:rPr>
                        <a:t>
 consulta , hay forma de llegar de tucuman a san pedro de atacama (chile) en bus?
Gracias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7411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- 2019-05-02 04:45:55</a:t>
                      </a:r>
                      <a:r>
                        <a:rPr kumimoji="0" lang="es-ES" sz="1000" b="0" i="0" u="none" strike="noStrike" kern="1200" cap="none" spc="0" normalizeH="0" baseline="0" noProof="0">
                          <a:ln>
                            <a:noFill/>
                          </a:ln>
                          <a:solidFill>
                            <a:prstClr val="black"/>
                          </a:solidFill>
                          <a:effectLst/>
                          <a:uLnTx/>
                          <a:uFillTx/>
                          <a:latin typeface="+mn-lt"/>
                          <a:ea typeface="+mn-ea"/>
                          <a:cs typeface="+mn-cs"/>
                        </a:rPr>
                        <a:t>
 ¿Cómo el islam se gana el corazón de las personas?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7802983"/>
                  </a:ext>
                </a:extLst>
              </a:tr>
            </a:tbl>
          </a:graphicData>
        </a:graphic>
      </p:graphicFrame>
      <p:sp>
        <p:nvSpPr>
          <p:cNvPr id="4" name="Text Placeholder 3">
            <a:extLst>
              <a:ext uri="{FF2B5EF4-FFF2-40B4-BE49-F238E27FC236}">
                <a16:creationId xmlns:a16="http://schemas.microsoft.com/office/drawing/2014/main" id="{FDD4E21F-13C3-4C10-B5DB-7C237A32CCCA}"/>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2973790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45D59-12FE-426A-9F8B-A9F1BFC39E91}"/>
              </a:ext>
            </a:extLst>
          </p:cNvPr>
          <p:cNvSpPr>
            <a:spLocks noGrp="1"/>
          </p:cNvSpPr>
          <p:nvPr>
            <p:ph type="title"/>
          </p:nvPr>
        </p:nvSpPr>
        <p:spPr/>
        <p:txBody>
          <a:bodyPr/>
          <a:lstStyle/>
          <a:p>
            <a:r>
              <a:rPr lang="en-US"/>
              <a:t>Facebook Questions Table | TUCU FB - 5 of 6</a:t>
            </a:r>
          </a:p>
        </p:txBody>
      </p:sp>
      <p:graphicFrame>
        <p:nvGraphicFramePr>
          <p:cNvPr id="5" name="Table Placeholder 4">
            <a:extLst>
              <a:ext uri="{FF2B5EF4-FFF2-40B4-BE49-F238E27FC236}">
                <a16:creationId xmlns:a16="http://schemas.microsoft.com/office/drawing/2014/main" id="{293179EB-8E70-4B47-B926-F1930EE1830B}"/>
              </a:ext>
            </a:extLst>
          </p:cNvPr>
          <p:cNvGraphicFramePr>
            <a:graphicFrameLocks noGrp="1"/>
          </p:cNvGraphicFramePr>
          <p:nvPr>
            <p:ph type="tbl" sz="quarter" idx="13"/>
            <p:extLst>
              <p:ext uri="{D42A27DB-BD31-4B8C-83A1-F6EECF244321}">
                <p14:modId xmlns:p14="http://schemas.microsoft.com/office/powerpoint/2010/main" val="945553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93241736"/>
                    </a:ext>
                  </a:extLst>
                </a:gridCol>
                <a:gridCol w="1645920">
                  <a:extLst>
                    <a:ext uri="{9D8B030D-6E8A-4147-A177-3AD203B41FA5}">
                      <a16:colId xmlns:a16="http://schemas.microsoft.com/office/drawing/2014/main" val="234021313"/>
                    </a:ext>
                  </a:extLst>
                </a:gridCol>
                <a:gridCol w="822960">
                  <a:extLst>
                    <a:ext uri="{9D8B030D-6E8A-4147-A177-3AD203B41FA5}">
                      <a16:colId xmlns:a16="http://schemas.microsoft.com/office/drawing/2014/main" val="2674464828"/>
                    </a:ext>
                  </a:extLst>
                </a:gridCol>
                <a:gridCol w="822960">
                  <a:extLst>
                    <a:ext uri="{9D8B030D-6E8A-4147-A177-3AD203B41FA5}">
                      <a16:colId xmlns:a16="http://schemas.microsoft.com/office/drawing/2014/main" val="3918403621"/>
                    </a:ext>
                  </a:extLst>
                </a:gridCol>
                <a:gridCol w="822960">
                  <a:extLst>
                    <a:ext uri="{9D8B030D-6E8A-4147-A177-3AD203B41FA5}">
                      <a16:colId xmlns:a16="http://schemas.microsoft.com/office/drawing/2014/main" val="147220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1373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 - 2019-02-16 17:48:23</a:t>
                      </a:r>
                      <a:r>
                        <a:rPr kumimoji="0" lang="es-ES" sz="1000" b="0" i="0" u="none" strike="noStrike" kern="1200" cap="none" spc="0" normalizeH="0" baseline="0" noProof="0">
                          <a:ln>
                            <a:noFill/>
                          </a:ln>
                          <a:solidFill>
                            <a:prstClr val="black"/>
                          </a:solidFill>
                          <a:effectLst/>
                          <a:uLnTx/>
                          <a:uFillTx/>
                          <a:latin typeface="+mn-lt"/>
                          <a:ea typeface="+mn-ea"/>
                          <a:cs typeface="+mn-cs"/>
                        </a:rPr>
                        <a:t>
 PRESTAMOS DE DINERO SERIO  ENTRE PARTICULAR 
WHATSAPP +1 (940)-242-9031
Ofrece préstamos en efectivo de 5,000 $ a  5,000,000 $ a cualquier persona que pueda pagarme con una tasa de intéressé del 2%
- Préstamo de financiación
 - Préstamo inmobiliario
- Préstamo de automóvil
 - Deuda de consolidación
- Redención de crédito
- Préstamos personales
- Préstamo comercial
- Préstamo estudiantil
Estás atrapado o prohibido. Si realmente lo necesita, escríbame para obtener más información.
WHATSAPP:+1 (940)-242-9031
Necesitas un préstamo?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02505875"/>
                  </a:ext>
                </a:extLst>
              </a:tr>
            </a:tbl>
          </a:graphicData>
        </a:graphic>
      </p:graphicFrame>
      <p:sp>
        <p:nvSpPr>
          <p:cNvPr id="4" name="Text Placeholder 3">
            <a:extLst>
              <a:ext uri="{FF2B5EF4-FFF2-40B4-BE49-F238E27FC236}">
                <a16:creationId xmlns:a16="http://schemas.microsoft.com/office/drawing/2014/main" id="{16FA2498-D2B8-4971-B1C4-53D6AA65EECD}"/>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965467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AB71-988B-4944-ADB9-C129509642E3}"/>
              </a:ext>
            </a:extLst>
          </p:cNvPr>
          <p:cNvSpPr>
            <a:spLocks noGrp="1"/>
          </p:cNvSpPr>
          <p:nvPr>
            <p:ph type="title"/>
          </p:nvPr>
        </p:nvSpPr>
        <p:spPr/>
        <p:txBody>
          <a:bodyPr/>
          <a:lstStyle/>
          <a:p>
            <a:r>
              <a:rPr lang="en-US"/>
              <a:t>Facebook Questions Table | TUCU FB - 6 of 6</a:t>
            </a:r>
          </a:p>
        </p:txBody>
      </p:sp>
      <p:graphicFrame>
        <p:nvGraphicFramePr>
          <p:cNvPr id="5" name="Table Placeholder 4">
            <a:extLst>
              <a:ext uri="{FF2B5EF4-FFF2-40B4-BE49-F238E27FC236}">
                <a16:creationId xmlns:a16="http://schemas.microsoft.com/office/drawing/2014/main" id="{C7BFE835-87BE-4300-A99A-E3CB944B584E}"/>
              </a:ext>
            </a:extLst>
          </p:cNvPr>
          <p:cNvGraphicFramePr>
            <a:graphicFrameLocks noGrp="1"/>
          </p:cNvGraphicFramePr>
          <p:nvPr>
            <p:ph type="tbl" sz="quarter" idx="13"/>
            <p:extLst>
              <p:ext uri="{D42A27DB-BD31-4B8C-83A1-F6EECF244321}">
                <p14:modId xmlns:p14="http://schemas.microsoft.com/office/powerpoint/2010/main" val="604640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7133193"/>
                    </a:ext>
                  </a:extLst>
                </a:gridCol>
                <a:gridCol w="1645920">
                  <a:extLst>
                    <a:ext uri="{9D8B030D-6E8A-4147-A177-3AD203B41FA5}">
                      <a16:colId xmlns:a16="http://schemas.microsoft.com/office/drawing/2014/main" val="2532150585"/>
                    </a:ext>
                  </a:extLst>
                </a:gridCol>
                <a:gridCol w="822960">
                  <a:extLst>
                    <a:ext uri="{9D8B030D-6E8A-4147-A177-3AD203B41FA5}">
                      <a16:colId xmlns:a16="http://schemas.microsoft.com/office/drawing/2014/main" val="1077994506"/>
                    </a:ext>
                  </a:extLst>
                </a:gridCol>
                <a:gridCol w="822960">
                  <a:extLst>
                    <a:ext uri="{9D8B030D-6E8A-4147-A177-3AD203B41FA5}">
                      <a16:colId xmlns:a16="http://schemas.microsoft.com/office/drawing/2014/main" val="2059065089"/>
                    </a:ext>
                  </a:extLst>
                </a:gridCol>
                <a:gridCol w="822960">
                  <a:extLst>
                    <a:ext uri="{9D8B030D-6E8A-4147-A177-3AD203B41FA5}">
                      <a16:colId xmlns:a16="http://schemas.microsoft.com/office/drawing/2014/main" val="1811164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3716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Ente Tucumán Turismo</a:t>
                      </a:r>
                      <a:r>
                        <a:rPr kumimoji="0" lang="pt-BR" sz="1000" b="0" i="0" u="none" strike="noStrike" kern="1200" cap="none" spc="0" normalizeH="0" baseline="0" noProof="0">
                          <a:ln>
                            <a:noFill/>
                          </a:ln>
                          <a:solidFill>
                            <a:prstClr val="black"/>
                          </a:solidFill>
                          <a:effectLst/>
                          <a:uLnTx/>
                          <a:uFillTx/>
                          <a:latin typeface="+mn-lt"/>
                          <a:ea typeface="+mn-ea"/>
                          <a:cs typeface="+mn-cs"/>
                        </a:rPr>
                        <a:t> was asked by </a:t>
                      </a:r>
                      <a:r>
                        <a:rPr kumimoji="0" lang="pt-BR" sz="1000" b="1" i="0" u="none" strike="noStrike" kern="1200" cap="none" spc="0" normalizeH="0" baseline="0" noProof="0">
                          <a:ln>
                            <a:noFill/>
                          </a:ln>
                          <a:solidFill>
                            <a:prstClr val="black"/>
                          </a:solidFill>
                          <a:effectLst/>
                          <a:uLnTx/>
                          <a:uFillTx/>
                          <a:latin typeface="+mn-lt"/>
                          <a:ea typeface="+mn-ea"/>
                          <a:cs typeface="+mn-cs"/>
                        </a:rPr>
                        <a:t>n/a - 2019-02-10 20:27:16</a:t>
                      </a:r>
                      <a:r>
                        <a:rPr kumimoji="0" lang="pt-BR" sz="1000" b="0" i="0" u="none" strike="noStrike" kern="1200" cap="none" spc="0" normalizeH="0" baseline="0" noProof="0">
                          <a:ln>
                            <a:noFill/>
                          </a:ln>
                          <a:solidFill>
                            <a:prstClr val="black"/>
                          </a:solidFill>
                          <a:effectLst/>
                          <a:uLnTx/>
                          <a:uFillTx/>
                          <a:latin typeface="+mn-lt"/>
                          <a:ea typeface="+mn-ea"/>
                          <a:cs typeface="+mn-cs"/>
                        </a:rPr>
                        <a:t>
 Olá amigos, poderia informar se a provincia de Tucuman esta buscando alternativas para restabelecerem voos direto de SP a Tucuman? Devem estar sabendo que a Latam deixará infelizmente operar esta rota direta a partir de de Março-2019. Que pena!!!  Por que não buscar um acordo com SKY que hoje faz voos diarios direto entre SP e Santiago-Chile.  Gracias por alguma informação!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8853534"/>
                  </a:ext>
                </a:extLst>
              </a:tr>
            </a:tbl>
          </a:graphicData>
        </a:graphic>
      </p:graphicFrame>
      <p:sp>
        <p:nvSpPr>
          <p:cNvPr id="4" name="Text Placeholder 3">
            <a:extLst>
              <a:ext uri="{FF2B5EF4-FFF2-40B4-BE49-F238E27FC236}">
                <a16:creationId xmlns:a16="http://schemas.microsoft.com/office/drawing/2014/main" id="{A0E6C016-DFDD-483F-8549-A1992338A0F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2709188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CF0B-F69C-4600-ACDA-CB39C6DCE0AB}"/>
              </a:ext>
            </a:extLst>
          </p:cNvPr>
          <p:cNvSpPr>
            <a:spLocks noGrp="1"/>
          </p:cNvSpPr>
          <p:nvPr>
            <p:ph type="title"/>
          </p:nvPr>
        </p:nvSpPr>
        <p:spPr/>
        <p:txBody>
          <a:bodyPr/>
          <a:lstStyle/>
          <a:p>
            <a:r>
              <a:rPr lang="en-US"/>
              <a:t>Facebook TABLA DE FB COMPLETA | TUCU FB - 1 of 15</a:t>
            </a:r>
          </a:p>
        </p:txBody>
      </p:sp>
      <p:graphicFrame>
        <p:nvGraphicFramePr>
          <p:cNvPr id="5" name="Table Placeholder 4">
            <a:extLst>
              <a:ext uri="{FF2B5EF4-FFF2-40B4-BE49-F238E27FC236}">
                <a16:creationId xmlns:a16="http://schemas.microsoft.com/office/drawing/2014/main" id="{63FC14F6-1F10-400D-8034-92DEE5E5CFA9}"/>
              </a:ext>
            </a:extLst>
          </p:cNvPr>
          <p:cNvGraphicFramePr>
            <a:graphicFrameLocks noGrp="1"/>
          </p:cNvGraphicFramePr>
          <p:nvPr>
            <p:ph type="tbl" sz="quarter" idx="13"/>
            <p:extLst>
              <p:ext uri="{D42A27DB-BD31-4B8C-83A1-F6EECF244321}">
                <p14:modId xmlns:p14="http://schemas.microsoft.com/office/powerpoint/2010/main" val="275664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95729867"/>
                    </a:ext>
                  </a:extLst>
                </a:gridCol>
                <a:gridCol w="493776">
                  <a:extLst>
                    <a:ext uri="{9D8B030D-6E8A-4147-A177-3AD203B41FA5}">
                      <a16:colId xmlns:a16="http://schemas.microsoft.com/office/drawing/2014/main" val="2181335924"/>
                    </a:ext>
                  </a:extLst>
                </a:gridCol>
                <a:gridCol w="493776">
                  <a:extLst>
                    <a:ext uri="{9D8B030D-6E8A-4147-A177-3AD203B41FA5}">
                      <a16:colId xmlns:a16="http://schemas.microsoft.com/office/drawing/2014/main" val="1114888760"/>
                    </a:ext>
                  </a:extLst>
                </a:gridCol>
                <a:gridCol w="493776">
                  <a:extLst>
                    <a:ext uri="{9D8B030D-6E8A-4147-A177-3AD203B41FA5}">
                      <a16:colId xmlns:a16="http://schemas.microsoft.com/office/drawing/2014/main" val="396058021"/>
                    </a:ext>
                  </a:extLst>
                </a:gridCol>
                <a:gridCol w="493776">
                  <a:extLst>
                    <a:ext uri="{9D8B030D-6E8A-4147-A177-3AD203B41FA5}">
                      <a16:colId xmlns:a16="http://schemas.microsoft.com/office/drawing/2014/main" val="1832268165"/>
                    </a:ext>
                  </a:extLst>
                </a:gridCol>
                <a:gridCol w="493776">
                  <a:extLst>
                    <a:ext uri="{9D8B030D-6E8A-4147-A177-3AD203B41FA5}">
                      <a16:colId xmlns:a16="http://schemas.microsoft.com/office/drawing/2014/main" val="1975714505"/>
                    </a:ext>
                  </a:extLst>
                </a:gridCol>
                <a:gridCol w="493776">
                  <a:extLst>
                    <a:ext uri="{9D8B030D-6E8A-4147-A177-3AD203B41FA5}">
                      <a16:colId xmlns:a16="http://schemas.microsoft.com/office/drawing/2014/main" val="1120794036"/>
                    </a:ext>
                  </a:extLst>
                </a:gridCol>
                <a:gridCol w="493776">
                  <a:extLst>
                    <a:ext uri="{9D8B030D-6E8A-4147-A177-3AD203B41FA5}">
                      <a16:colId xmlns:a16="http://schemas.microsoft.com/office/drawing/2014/main" val="1365908859"/>
                    </a:ext>
                  </a:extLst>
                </a:gridCol>
                <a:gridCol w="493776">
                  <a:extLst>
                    <a:ext uri="{9D8B030D-6E8A-4147-A177-3AD203B41FA5}">
                      <a16:colId xmlns:a16="http://schemas.microsoft.com/office/drawing/2014/main" val="4230699342"/>
                    </a:ext>
                  </a:extLst>
                </a:gridCol>
                <a:gridCol w="493776">
                  <a:extLst>
                    <a:ext uri="{9D8B030D-6E8A-4147-A177-3AD203B41FA5}">
                      <a16:colId xmlns:a16="http://schemas.microsoft.com/office/drawing/2014/main" val="2613435348"/>
                    </a:ext>
                  </a:extLst>
                </a:gridCol>
                <a:gridCol w="493776">
                  <a:extLst>
                    <a:ext uri="{9D8B030D-6E8A-4147-A177-3AD203B41FA5}">
                      <a16:colId xmlns:a16="http://schemas.microsoft.com/office/drawing/2014/main" val="2034477931"/>
                    </a:ext>
                  </a:extLst>
                </a:gridCol>
                <a:gridCol w="493776">
                  <a:extLst>
                    <a:ext uri="{9D8B030D-6E8A-4147-A177-3AD203B41FA5}">
                      <a16:colId xmlns:a16="http://schemas.microsoft.com/office/drawing/2014/main" val="4012084485"/>
                    </a:ext>
                  </a:extLst>
                </a:gridCol>
                <a:gridCol w="493776">
                  <a:extLst>
                    <a:ext uri="{9D8B030D-6E8A-4147-A177-3AD203B41FA5}">
                      <a16:colId xmlns:a16="http://schemas.microsoft.com/office/drawing/2014/main" val="2432906778"/>
                    </a:ext>
                  </a:extLst>
                </a:gridCol>
                <a:gridCol w="493776">
                  <a:extLst>
                    <a:ext uri="{9D8B030D-6E8A-4147-A177-3AD203B41FA5}">
                      <a16:colId xmlns:a16="http://schemas.microsoft.com/office/drawing/2014/main" val="1487672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5890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- 2019-11-07 09:30:34</a:t>
                      </a:r>
                      <a:r>
                        <a:rPr kumimoji="0" lang="es-ES" sz="1000" b="0" i="0" u="none" strike="noStrike" kern="1200" cap="none" spc="0" normalizeH="0" baseline="0" noProof="0">
                          <a:ln>
                            <a:noFill/>
                          </a:ln>
                          <a:solidFill>
                            <a:prstClr val="black"/>
                          </a:solidFill>
                          <a:effectLst/>
                          <a:uLnTx/>
                          <a:uFillTx/>
                          <a:latin typeface="+mn-lt"/>
                          <a:ea typeface="+mn-ea"/>
                          <a:cs typeface="+mn-cs"/>
                        </a:rPr>
                        <a:t>
 LA VISTA MÁS LINDA DE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155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- 2019-09-15 15:58:35</a:t>
                      </a:r>
                      <a:r>
                        <a:rPr kumimoji="0" lang="es-ES" sz="1000" b="0" i="0" u="none" strike="noStrike" kern="1200" cap="none" spc="0" normalizeH="0" baseline="0" noProof="0">
                          <a:ln>
                            <a:noFill/>
                          </a:ln>
                          <a:solidFill>
                            <a:prstClr val="black"/>
                          </a:solidFill>
                          <a:effectLst/>
                          <a:uLnTx/>
                          <a:uFillTx/>
                          <a:latin typeface="+mn-lt"/>
                          <a:ea typeface="+mn-ea"/>
                          <a:cs typeface="+mn-cs"/>
                        </a:rPr>
                        <a:t>
 LA FE DE LOS PEREGRINOS
Señor del Milagro, Cristo Redentor, del Pueblo de Salta no apartes tu amor.
(Provincia de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31973"/>
                  </a:ext>
                </a:extLst>
              </a:tr>
            </a:tbl>
          </a:graphicData>
        </a:graphic>
      </p:graphicFrame>
      <p:sp>
        <p:nvSpPr>
          <p:cNvPr id="4" name="Text Placeholder 3">
            <a:extLst>
              <a:ext uri="{FF2B5EF4-FFF2-40B4-BE49-F238E27FC236}">
                <a16:creationId xmlns:a16="http://schemas.microsoft.com/office/drawing/2014/main" id="{EFA37B73-1967-43A5-B440-C08B8551CAC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9123207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A21E5-52D6-4C0E-9BDB-A733CCB03F23}"/>
              </a:ext>
            </a:extLst>
          </p:cNvPr>
          <p:cNvSpPr>
            <a:spLocks noGrp="1"/>
          </p:cNvSpPr>
          <p:nvPr>
            <p:ph type="title"/>
          </p:nvPr>
        </p:nvSpPr>
        <p:spPr/>
        <p:txBody>
          <a:bodyPr/>
          <a:lstStyle/>
          <a:p>
            <a:r>
              <a:rPr lang="en-US"/>
              <a:t>Facebook TABLA DE FB COMPLETA | TUCU FB - 2 of 15</a:t>
            </a:r>
          </a:p>
        </p:txBody>
      </p:sp>
      <p:graphicFrame>
        <p:nvGraphicFramePr>
          <p:cNvPr id="5" name="Table Placeholder 4">
            <a:extLst>
              <a:ext uri="{FF2B5EF4-FFF2-40B4-BE49-F238E27FC236}">
                <a16:creationId xmlns:a16="http://schemas.microsoft.com/office/drawing/2014/main" id="{CB9D5B8A-9E55-4969-8DCC-8D4F234143AF}"/>
              </a:ext>
            </a:extLst>
          </p:cNvPr>
          <p:cNvGraphicFramePr>
            <a:graphicFrameLocks noGrp="1"/>
          </p:cNvGraphicFramePr>
          <p:nvPr>
            <p:ph type="tbl" sz="quarter" idx="13"/>
            <p:extLst>
              <p:ext uri="{D42A27DB-BD31-4B8C-83A1-F6EECF244321}">
                <p14:modId xmlns:p14="http://schemas.microsoft.com/office/powerpoint/2010/main" val="3079605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86687028"/>
                    </a:ext>
                  </a:extLst>
                </a:gridCol>
                <a:gridCol w="493776">
                  <a:extLst>
                    <a:ext uri="{9D8B030D-6E8A-4147-A177-3AD203B41FA5}">
                      <a16:colId xmlns:a16="http://schemas.microsoft.com/office/drawing/2014/main" val="3433486199"/>
                    </a:ext>
                  </a:extLst>
                </a:gridCol>
                <a:gridCol w="493776">
                  <a:extLst>
                    <a:ext uri="{9D8B030D-6E8A-4147-A177-3AD203B41FA5}">
                      <a16:colId xmlns:a16="http://schemas.microsoft.com/office/drawing/2014/main" val="2034580095"/>
                    </a:ext>
                  </a:extLst>
                </a:gridCol>
                <a:gridCol w="493776">
                  <a:extLst>
                    <a:ext uri="{9D8B030D-6E8A-4147-A177-3AD203B41FA5}">
                      <a16:colId xmlns:a16="http://schemas.microsoft.com/office/drawing/2014/main" val="1239325349"/>
                    </a:ext>
                  </a:extLst>
                </a:gridCol>
                <a:gridCol w="493776">
                  <a:extLst>
                    <a:ext uri="{9D8B030D-6E8A-4147-A177-3AD203B41FA5}">
                      <a16:colId xmlns:a16="http://schemas.microsoft.com/office/drawing/2014/main" val="2713137568"/>
                    </a:ext>
                  </a:extLst>
                </a:gridCol>
                <a:gridCol w="493776">
                  <a:extLst>
                    <a:ext uri="{9D8B030D-6E8A-4147-A177-3AD203B41FA5}">
                      <a16:colId xmlns:a16="http://schemas.microsoft.com/office/drawing/2014/main" val="88581860"/>
                    </a:ext>
                  </a:extLst>
                </a:gridCol>
                <a:gridCol w="493776">
                  <a:extLst>
                    <a:ext uri="{9D8B030D-6E8A-4147-A177-3AD203B41FA5}">
                      <a16:colId xmlns:a16="http://schemas.microsoft.com/office/drawing/2014/main" val="2380568561"/>
                    </a:ext>
                  </a:extLst>
                </a:gridCol>
                <a:gridCol w="493776">
                  <a:extLst>
                    <a:ext uri="{9D8B030D-6E8A-4147-A177-3AD203B41FA5}">
                      <a16:colId xmlns:a16="http://schemas.microsoft.com/office/drawing/2014/main" val="3797519328"/>
                    </a:ext>
                  </a:extLst>
                </a:gridCol>
                <a:gridCol w="493776">
                  <a:extLst>
                    <a:ext uri="{9D8B030D-6E8A-4147-A177-3AD203B41FA5}">
                      <a16:colId xmlns:a16="http://schemas.microsoft.com/office/drawing/2014/main" val="1131212376"/>
                    </a:ext>
                  </a:extLst>
                </a:gridCol>
                <a:gridCol w="493776">
                  <a:extLst>
                    <a:ext uri="{9D8B030D-6E8A-4147-A177-3AD203B41FA5}">
                      <a16:colId xmlns:a16="http://schemas.microsoft.com/office/drawing/2014/main" val="4115898637"/>
                    </a:ext>
                  </a:extLst>
                </a:gridCol>
                <a:gridCol w="493776">
                  <a:extLst>
                    <a:ext uri="{9D8B030D-6E8A-4147-A177-3AD203B41FA5}">
                      <a16:colId xmlns:a16="http://schemas.microsoft.com/office/drawing/2014/main" val="4208219413"/>
                    </a:ext>
                  </a:extLst>
                </a:gridCol>
                <a:gridCol w="493776">
                  <a:extLst>
                    <a:ext uri="{9D8B030D-6E8A-4147-A177-3AD203B41FA5}">
                      <a16:colId xmlns:a16="http://schemas.microsoft.com/office/drawing/2014/main" val="1809615648"/>
                    </a:ext>
                  </a:extLst>
                </a:gridCol>
                <a:gridCol w="493776">
                  <a:extLst>
                    <a:ext uri="{9D8B030D-6E8A-4147-A177-3AD203B41FA5}">
                      <a16:colId xmlns:a16="http://schemas.microsoft.com/office/drawing/2014/main" val="1265148574"/>
                    </a:ext>
                  </a:extLst>
                </a:gridCol>
                <a:gridCol w="493776">
                  <a:extLst>
                    <a:ext uri="{9D8B030D-6E8A-4147-A177-3AD203B41FA5}">
                      <a16:colId xmlns:a16="http://schemas.microsoft.com/office/drawing/2014/main" val="3744979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691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- 2019-02-28 20:24:37</a:t>
                      </a:r>
                      <a:r>
                        <a:rPr kumimoji="0" lang="es-ES" sz="1000" b="0" i="0" u="none" strike="noStrike" kern="1200" cap="none" spc="0" normalizeH="0" baseline="0" noProof="0">
                          <a:ln>
                            <a:noFill/>
                          </a:ln>
                          <a:solidFill>
                            <a:prstClr val="black"/>
                          </a:solidFill>
                          <a:effectLst/>
                          <a:uLnTx/>
                          <a:uFillTx/>
                          <a:latin typeface="+mn-lt"/>
                          <a:ea typeface="+mn-ea"/>
                          <a:cs typeface="+mn-cs"/>
                        </a:rPr>
                        <a:t>
 Hoy comienza la Fiesta Nacional de la Pachamama, una experiencia única que nos conecta con la cultura de nuestra tierra y nuestros pueblos ancestrales. Te esperamos para rendir homenaje en Amaicha del Valle! Más info en http://ow.ly/Elp650mlH4v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9827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- 2019-06-05 20:00:16</a:t>
                      </a:r>
                      <a:r>
                        <a:rPr kumimoji="0" lang="es-ES" sz="1000" b="0" i="0" u="none" strike="noStrike" kern="1200" cap="none" spc="0" normalizeH="0" baseline="0" noProof="0">
                          <a:ln>
                            <a:noFill/>
                          </a:ln>
                          <a:solidFill>
                            <a:prstClr val="black"/>
                          </a:solidFill>
                          <a:effectLst/>
                          <a:uLnTx/>
                          <a:uFillTx/>
                          <a:latin typeface="+mn-lt"/>
                          <a:ea typeface="+mn-ea"/>
                          <a:cs typeface="+mn-cs"/>
                        </a:rPr>
                        <a:t>
 Un cielo de estrellas bajo la luna tucumana. ¡Hermosos paisajes nocturnos te esperan en tu visita!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0820652"/>
                  </a:ext>
                </a:extLst>
              </a:tr>
            </a:tbl>
          </a:graphicData>
        </a:graphic>
      </p:graphicFrame>
      <p:sp>
        <p:nvSpPr>
          <p:cNvPr id="4" name="Text Placeholder 3">
            <a:extLst>
              <a:ext uri="{FF2B5EF4-FFF2-40B4-BE49-F238E27FC236}">
                <a16:creationId xmlns:a16="http://schemas.microsoft.com/office/drawing/2014/main" id="{56C67E6A-E29C-4691-9EB5-268D605C501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6486501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AA5D7-7CAE-4C91-B60C-A3557186E904}"/>
              </a:ext>
            </a:extLst>
          </p:cNvPr>
          <p:cNvSpPr>
            <a:spLocks noGrp="1"/>
          </p:cNvSpPr>
          <p:nvPr>
            <p:ph type="title"/>
          </p:nvPr>
        </p:nvSpPr>
        <p:spPr/>
        <p:txBody>
          <a:bodyPr/>
          <a:lstStyle/>
          <a:p>
            <a:r>
              <a:rPr lang="en-US"/>
              <a:t>Facebook TABLA DE FB COMPLETA | TUCU FB - 3 of 15</a:t>
            </a:r>
          </a:p>
        </p:txBody>
      </p:sp>
      <p:graphicFrame>
        <p:nvGraphicFramePr>
          <p:cNvPr id="5" name="Table Placeholder 4">
            <a:extLst>
              <a:ext uri="{FF2B5EF4-FFF2-40B4-BE49-F238E27FC236}">
                <a16:creationId xmlns:a16="http://schemas.microsoft.com/office/drawing/2014/main" id="{900F97F9-42DE-40ED-A1D6-BEFEFAF5AFA3}"/>
              </a:ext>
            </a:extLst>
          </p:cNvPr>
          <p:cNvGraphicFramePr>
            <a:graphicFrameLocks noGrp="1"/>
          </p:cNvGraphicFramePr>
          <p:nvPr>
            <p:ph type="tbl" sz="quarter" idx="13"/>
            <p:extLst>
              <p:ext uri="{D42A27DB-BD31-4B8C-83A1-F6EECF244321}">
                <p14:modId xmlns:p14="http://schemas.microsoft.com/office/powerpoint/2010/main" val="372126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95549365"/>
                    </a:ext>
                  </a:extLst>
                </a:gridCol>
                <a:gridCol w="493776">
                  <a:extLst>
                    <a:ext uri="{9D8B030D-6E8A-4147-A177-3AD203B41FA5}">
                      <a16:colId xmlns:a16="http://schemas.microsoft.com/office/drawing/2014/main" val="1998508558"/>
                    </a:ext>
                  </a:extLst>
                </a:gridCol>
                <a:gridCol w="493776">
                  <a:extLst>
                    <a:ext uri="{9D8B030D-6E8A-4147-A177-3AD203B41FA5}">
                      <a16:colId xmlns:a16="http://schemas.microsoft.com/office/drawing/2014/main" val="688866087"/>
                    </a:ext>
                  </a:extLst>
                </a:gridCol>
                <a:gridCol w="493776">
                  <a:extLst>
                    <a:ext uri="{9D8B030D-6E8A-4147-A177-3AD203B41FA5}">
                      <a16:colId xmlns:a16="http://schemas.microsoft.com/office/drawing/2014/main" val="2440299183"/>
                    </a:ext>
                  </a:extLst>
                </a:gridCol>
                <a:gridCol w="493776">
                  <a:extLst>
                    <a:ext uri="{9D8B030D-6E8A-4147-A177-3AD203B41FA5}">
                      <a16:colId xmlns:a16="http://schemas.microsoft.com/office/drawing/2014/main" val="4041946798"/>
                    </a:ext>
                  </a:extLst>
                </a:gridCol>
                <a:gridCol w="493776">
                  <a:extLst>
                    <a:ext uri="{9D8B030D-6E8A-4147-A177-3AD203B41FA5}">
                      <a16:colId xmlns:a16="http://schemas.microsoft.com/office/drawing/2014/main" val="4252798158"/>
                    </a:ext>
                  </a:extLst>
                </a:gridCol>
                <a:gridCol w="493776">
                  <a:extLst>
                    <a:ext uri="{9D8B030D-6E8A-4147-A177-3AD203B41FA5}">
                      <a16:colId xmlns:a16="http://schemas.microsoft.com/office/drawing/2014/main" val="4032563039"/>
                    </a:ext>
                  </a:extLst>
                </a:gridCol>
                <a:gridCol w="493776">
                  <a:extLst>
                    <a:ext uri="{9D8B030D-6E8A-4147-A177-3AD203B41FA5}">
                      <a16:colId xmlns:a16="http://schemas.microsoft.com/office/drawing/2014/main" val="8985022"/>
                    </a:ext>
                  </a:extLst>
                </a:gridCol>
                <a:gridCol w="493776">
                  <a:extLst>
                    <a:ext uri="{9D8B030D-6E8A-4147-A177-3AD203B41FA5}">
                      <a16:colId xmlns:a16="http://schemas.microsoft.com/office/drawing/2014/main" val="3729713074"/>
                    </a:ext>
                  </a:extLst>
                </a:gridCol>
                <a:gridCol w="493776">
                  <a:extLst>
                    <a:ext uri="{9D8B030D-6E8A-4147-A177-3AD203B41FA5}">
                      <a16:colId xmlns:a16="http://schemas.microsoft.com/office/drawing/2014/main" val="753964021"/>
                    </a:ext>
                  </a:extLst>
                </a:gridCol>
                <a:gridCol w="493776">
                  <a:extLst>
                    <a:ext uri="{9D8B030D-6E8A-4147-A177-3AD203B41FA5}">
                      <a16:colId xmlns:a16="http://schemas.microsoft.com/office/drawing/2014/main" val="3070722209"/>
                    </a:ext>
                  </a:extLst>
                </a:gridCol>
                <a:gridCol w="493776">
                  <a:extLst>
                    <a:ext uri="{9D8B030D-6E8A-4147-A177-3AD203B41FA5}">
                      <a16:colId xmlns:a16="http://schemas.microsoft.com/office/drawing/2014/main" val="4064424714"/>
                    </a:ext>
                  </a:extLst>
                </a:gridCol>
                <a:gridCol w="493776">
                  <a:extLst>
                    <a:ext uri="{9D8B030D-6E8A-4147-A177-3AD203B41FA5}">
                      <a16:colId xmlns:a16="http://schemas.microsoft.com/office/drawing/2014/main" val="2987556117"/>
                    </a:ext>
                  </a:extLst>
                </a:gridCol>
                <a:gridCol w="493776">
                  <a:extLst>
                    <a:ext uri="{9D8B030D-6E8A-4147-A177-3AD203B41FA5}">
                      <a16:colId xmlns:a16="http://schemas.microsoft.com/office/drawing/2014/main" val="105357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542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- 2019-07-19 20:06:22</a:t>
                      </a:r>
                      <a:r>
                        <a:rPr kumimoji="0" lang="es-ES" sz="1000" b="0" i="0" u="none" strike="noStrike" kern="1200" cap="none" spc="0" normalizeH="0" baseline="0" noProof="0">
                          <a:ln>
                            <a:noFill/>
                          </a:ln>
                          <a:solidFill>
                            <a:prstClr val="black"/>
                          </a:solidFill>
                          <a:effectLst/>
                          <a:uLnTx/>
                          <a:uFillTx/>
                          <a:latin typeface="+mn-lt"/>
                          <a:ea typeface="+mn-ea"/>
                          <a:cs typeface="+mn-cs"/>
                        </a:rPr>
                        <a:t>
 ¿CONOCÉS IRUYA?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9694461"/>
                  </a:ext>
                </a:extLst>
              </a:tr>
            </a:tbl>
          </a:graphicData>
        </a:graphic>
      </p:graphicFrame>
      <p:sp>
        <p:nvSpPr>
          <p:cNvPr id="4" name="Text Placeholder 3">
            <a:extLst>
              <a:ext uri="{FF2B5EF4-FFF2-40B4-BE49-F238E27FC236}">
                <a16:creationId xmlns:a16="http://schemas.microsoft.com/office/drawing/2014/main" id="{BCC4D3C4-5E4C-4802-8B9C-C6F8D96D249B}"/>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3075382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A2F7F-5CCB-44DE-846E-AA38082D5018}"/>
              </a:ext>
            </a:extLst>
          </p:cNvPr>
          <p:cNvSpPr>
            <a:spLocks noGrp="1"/>
          </p:cNvSpPr>
          <p:nvPr>
            <p:ph type="title"/>
          </p:nvPr>
        </p:nvSpPr>
        <p:spPr/>
        <p:txBody>
          <a:bodyPr/>
          <a:lstStyle/>
          <a:p>
            <a:r>
              <a:rPr lang="en-US"/>
              <a:t>Facebook TABLA DE FB COMPLETA | TUCU FB - 4 of 15</a:t>
            </a:r>
          </a:p>
        </p:txBody>
      </p:sp>
      <p:graphicFrame>
        <p:nvGraphicFramePr>
          <p:cNvPr id="5" name="Table Placeholder 4">
            <a:extLst>
              <a:ext uri="{FF2B5EF4-FFF2-40B4-BE49-F238E27FC236}">
                <a16:creationId xmlns:a16="http://schemas.microsoft.com/office/drawing/2014/main" id="{65FA4571-9E5F-4B53-AE13-B00AB3A55A05}"/>
              </a:ext>
            </a:extLst>
          </p:cNvPr>
          <p:cNvGraphicFramePr>
            <a:graphicFrameLocks noGrp="1"/>
          </p:cNvGraphicFramePr>
          <p:nvPr>
            <p:ph type="tbl" sz="quarter" idx="13"/>
            <p:extLst>
              <p:ext uri="{D42A27DB-BD31-4B8C-83A1-F6EECF244321}">
                <p14:modId xmlns:p14="http://schemas.microsoft.com/office/powerpoint/2010/main" val="1803661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40366327"/>
                    </a:ext>
                  </a:extLst>
                </a:gridCol>
                <a:gridCol w="493776">
                  <a:extLst>
                    <a:ext uri="{9D8B030D-6E8A-4147-A177-3AD203B41FA5}">
                      <a16:colId xmlns:a16="http://schemas.microsoft.com/office/drawing/2014/main" val="4071690023"/>
                    </a:ext>
                  </a:extLst>
                </a:gridCol>
                <a:gridCol w="493776">
                  <a:extLst>
                    <a:ext uri="{9D8B030D-6E8A-4147-A177-3AD203B41FA5}">
                      <a16:colId xmlns:a16="http://schemas.microsoft.com/office/drawing/2014/main" val="908632747"/>
                    </a:ext>
                  </a:extLst>
                </a:gridCol>
                <a:gridCol w="493776">
                  <a:extLst>
                    <a:ext uri="{9D8B030D-6E8A-4147-A177-3AD203B41FA5}">
                      <a16:colId xmlns:a16="http://schemas.microsoft.com/office/drawing/2014/main" val="4239827857"/>
                    </a:ext>
                  </a:extLst>
                </a:gridCol>
                <a:gridCol w="493776">
                  <a:extLst>
                    <a:ext uri="{9D8B030D-6E8A-4147-A177-3AD203B41FA5}">
                      <a16:colId xmlns:a16="http://schemas.microsoft.com/office/drawing/2014/main" val="1969465129"/>
                    </a:ext>
                  </a:extLst>
                </a:gridCol>
                <a:gridCol w="493776">
                  <a:extLst>
                    <a:ext uri="{9D8B030D-6E8A-4147-A177-3AD203B41FA5}">
                      <a16:colId xmlns:a16="http://schemas.microsoft.com/office/drawing/2014/main" val="3178773985"/>
                    </a:ext>
                  </a:extLst>
                </a:gridCol>
                <a:gridCol w="493776">
                  <a:extLst>
                    <a:ext uri="{9D8B030D-6E8A-4147-A177-3AD203B41FA5}">
                      <a16:colId xmlns:a16="http://schemas.microsoft.com/office/drawing/2014/main" val="15420015"/>
                    </a:ext>
                  </a:extLst>
                </a:gridCol>
                <a:gridCol w="493776">
                  <a:extLst>
                    <a:ext uri="{9D8B030D-6E8A-4147-A177-3AD203B41FA5}">
                      <a16:colId xmlns:a16="http://schemas.microsoft.com/office/drawing/2014/main" val="1756620195"/>
                    </a:ext>
                  </a:extLst>
                </a:gridCol>
                <a:gridCol w="493776">
                  <a:extLst>
                    <a:ext uri="{9D8B030D-6E8A-4147-A177-3AD203B41FA5}">
                      <a16:colId xmlns:a16="http://schemas.microsoft.com/office/drawing/2014/main" val="2221878869"/>
                    </a:ext>
                  </a:extLst>
                </a:gridCol>
                <a:gridCol w="493776">
                  <a:extLst>
                    <a:ext uri="{9D8B030D-6E8A-4147-A177-3AD203B41FA5}">
                      <a16:colId xmlns:a16="http://schemas.microsoft.com/office/drawing/2014/main" val="703254007"/>
                    </a:ext>
                  </a:extLst>
                </a:gridCol>
                <a:gridCol w="493776">
                  <a:extLst>
                    <a:ext uri="{9D8B030D-6E8A-4147-A177-3AD203B41FA5}">
                      <a16:colId xmlns:a16="http://schemas.microsoft.com/office/drawing/2014/main" val="197987292"/>
                    </a:ext>
                  </a:extLst>
                </a:gridCol>
                <a:gridCol w="493776">
                  <a:extLst>
                    <a:ext uri="{9D8B030D-6E8A-4147-A177-3AD203B41FA5}">
                      <a16:colId xmlns:a16="http://schemas.microsoft.com/office/drawing/2014/main" val="3160189933"/>
                    </a:ext>
                  </a:extLst>
                </a:gridCol>
                <a:gridCol w="493776">
                  <a:extLst>
                    <a:ext uri="{9D8B030D-6E8A-4147-A177-3AD203B41FA5}">
                      <a16:colId xmlns:a16="http://schemas.microsoft.com/office/drawing/2014/main" val="1943039850"/>
                    </a:ext>
                  </a:extLst>
                </a:gridCol>
                <a:gridCol w="493776">
                  <a:extLst>
                    <a:ext uri="{9D8B030D-6E8A-4147-A177-3AD203B41FA5}">
                      <a16:colId xmlns:a16="http://schemas.microsoft.com/office/drawing/2014/main" val="99810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365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- 2019-09-09 20:26:46</a:t>
                      </a:r>
                      <a:r>
                        <a:rPr kumimoji="0" lang="es-ES" sz="1000" b="0" i="0" u="none" strike="noStrike" kern="1200" cap="none" spc="0" normalizeH="0" baseline="0" noProof="0">
                          <a:ln>
                            <a:noFill/>
                          </a:ln>
                          <a:solidFill>
                            <a:prstClr val="black"/>
                          </a:solidFill>
                          <a:effectLst/>
                          <a:uLnTx/>
                          <a:uFillTx/>
                          <a:latin typeface="+mn-lt"/>
                          <a:ea typeface="+mn-ea"/>
                          <a:cs typeface="+mn-cs"/>
                        </a:rPr>
                        <a:t>
 LOS PEREGRINOS YA CAMINAN HACIA SALTA
Estamos en uno de los tiempos más lindos y más esperados del año. Estamos en tiempo del Milagro. El Señor y la Virgen del Milagro, nuestros Santos Patronos, ya fueron entronizados y ya comenzó la novena.
Una de las cosas más emocionantes de este tiempo son los peregrinos. De todos lugares de la provincia, caminando, a caballo o en bicicleta, con viajes de más de 10 días, los fieles llegan a la ciudad de Salta a homenajear a sus patronos
Y emociona ver su organización. En cada montaña, en cada caserío o en cada pueblo, se recibe a los peregrinos del poblado más lejano y luego de agasajarlos y servirles comida, se reza y se unen a este grupo. Así pequeños grupitos de 10 personas, a medida que pasan los kilómetros se transforman en grupos de 100, 200 y hasta más de 1000 personas.
En la ciudad, muchísimos voluntarios esperan a todos los peregrinos para acompañarlos con comida, casa y atención. Ver a las señoras mayores, que quizás ya no pueden part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9513095"/>
                  </a:ext>
                </a:extLst>
              </a:tr>
            </a:tbl>
          </a:graphicData>
        </a:graphic>
      </p:graphicFrame>
      <p:sp>
        <p:nvSpPr>
          <p:cNvPr id="4" name="Text Placeholder 3">
            <a:extLst>
              <a:ext uri="{FF2B5EF4-FFF2-40B4-BE49-F238E27FC236}">
                <a16:creationId xmlns:a16="http://schemas.microsoft.com/office/drawing/2014/main" id="{867C56A9-5165-429B-BE75-278DC5511D51}"/>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6769717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84FF6-1EDA-4AA0-88BA-FA3AAF1AF792}"/>
              </a:ext>
            </a:extLst>
          </p:cNvPr>
          <p:cNvSpPr>
            <a:spLocks noGrp="1"/>
          </p:cNvSpPr>
          <p:nvPr>
            <p:ph type="title"/>
          </p:nvPr>
        </p:nvSpPr>
        <p:spPr/>
        <p:txBody>
          <a:bodyPr/>
          <a:lstStyle/>
          <a:p>
            <a:r>
              <a:rPr lang="en-US"/>
              <a:t>Facebook TABLA DE FB COMPLETA | TUCU FB - 5 of 15</a:t>
            </a:r>
          </a:p>
        </p:txBody>
      </p:sp>
      <p:graphicFrame>
        <p:nvGraphicFramePr>
          <p:cNvPr id="5" name="Table Placeholder 4">
            <a:extLst>
              <a:ext uri="{FF2B5EF4-FFF2-40B4-BE49-F238E27FC236}">
                <a16:creationId xmlns:a16="http://schemas.microsoft.com/office/drawing/2014/main" id="{B937B921-0B57-492E-A9D0-6505ACA146C9}"/>
              </a:ext>
            </a:extLst>
          </p:cNvPr>
          <p:cNvGraphicFramePr>
            <a:graphicFrameLocks noGrp="1"/>
          </p:cNvGraphicFramePr>
          <p:nvPr>
            <p:ph type="tbl" sz="quarter" idx="13"/>
            <p:extLst>
              <p:ext uri="{D42A27DB-BD31-4B8C-83A1-F6EECF244321}">
                <p14:modId xmlns:p14="http://schemas.microsoft.com/office/powerpoint/2010/main" val="342995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08936878"/>
                    </a:ext>
                  </a:extLst>
                </a:gridCol>
                <a:gridCol w="493776">
                  <a:extLst>
                    <a:ext uri="{9D8B030D-6E8A-4147-A177-3AD203B41FA5}">
                      <a16:colId xmlns:a16="http://schemas.microsoft.com/office/drawing/2014/main" val="2122870705"/>
                    </a:ext>
                  </a:extLst>
                </a:gridCol>
                <a:gridCol w="493776">
                  <a:extLst>
                    <a:ext uri="{9D8B030D-6E8A-4147-A177-3AD203B41FA5}">
                      <a16:colId xmlns:a16="http://schemas.microsoft.com/office/drawing/2014/main" val="2699123374"/>
                    </a:ext>
                  </a:extLst>
                </a:gridCol>
                <a:gridCol w="493776">
                  <a:extLst>
                    <a:ext uri="{9D8B030D-6E8A-4147-A177-3AD203B41FA5}">
                      <a16:colId xmlns:a16="http://schemas.microsoft.com/office/drawing/2014/main" val="373756583"/>
                    </a:ext>
                  </a:extLst>
                </a:gridCol>
                <a:gridCol w="493776">
                  <a:extLst>
                    <a:ext uri="{9D8B030D-6E8A-4147-A177-3AD203B41FA5}">
                      <a16:colId xmlns:a16="http://schemas.microsoft.com/office/drawing/2014/main" val="2722607096"/>
                    </a:ext>
                  </a:extLst>
                </a:gridCol>
                <a:gridCol w="493776">
                  <a:extLst>
                    <a:ext uri="{9D8B030D-6E8A-4147-A177-3AD203B41FA5}">
                      <a16:colId xmlns:a16="http://schemas.microsoft.com/office/drawing/2014/main" val="833771103"/>
                    </a:ext>
                  </a:extLst>
                </a:gridCol>
                <a:gridCol w="493776">
                  <a:extLst>
                    <a:ext uri="{9D8B030D-6E8A-4147-A177-3AD203B41FA5}">
                      <a16:colId xmlns:a16="http://schemas.microsoft.com/office/drawing/2014/main" val="2733707006"/>
                    </a:ext>
                  </a:extLst>
                </a:gridCol>
                <a:gridCol w="493776">
                  <a:extLst>
                    <a:ext uri="{9D8B030D-6E8A-4147-A177-3AD203B41FA5}">
                      <a16:colId xmlns:a16="http://schemas.microsoft.com/office/drawing/2014/main" val="3934229506"/>
                    </a:ext>
                  </a:extLst>
                </a:gridCol>
                <a:gridCol w="493776">
                  <a:extLst>
                    <a:ext uri="{9D8B030D-6E8A-4147-A177-3AD203B41FA5}">
                      <a16:colId xmlns:a16="http://schemas.microsoft.com/office/drawing/2014/main" val="1568720593"/>
                    </a:ext>
                  </a:extLst>
                </a:gridCol>
                <a:gridCol w="493776">
                  <a:extLst>
                    <a:ext uri="{9D8B030D-6E8A-4147-A177-3AD203B41FA5}">
                      <a16:colId xmlns:a16="http://schemas.microsoft.com/office/drawing/2014/main" val="4181141146"/>
                    </a:ext>
                  </a:extLst>
                </a:gridCol>
                <a:gridCol w="493776">
                  <a:extLst>
                    <a:ext uri="{9D8B030D-6E8A-4147-A177-3AD203B41FA5}">
                      <a16:colId xmlns:a16="http://schemas.microsoft.com/office/drawing/2014/main" val="1462052005"/>
                    </a:ext>
                  </a:extLst>
                </a:gridCol>
                <a:gridCol w="493776">
                  <a:extLst>
                    <a:ext uri="{9D8B030D-6E8A-4147-A177-3AD203B41FA5}">
                      <a16:colId xmlns:a16="http://schemas.microsoft.com/office/drawing/2014/main" val="3389862634"/>
                    </a:ext>
                  </a:extLst>
                </a:gridCol>
                <a:gridCol w="493776">
                  <a:extLst>
                    <a:ext uri="{9D8B030D-6E8A-4147-A177-3AD203B41FA5}">
                      <a16:colId xmlns:a16="http://schemas.microsoft.com/office/drawing/2014/main" val="1727517680"/>
                    </a:ext>
                  </a:extLst>
                </a:gridCol>
                <a:gridCol w="493776">
                  <a:extLst>
                    <a:ext uri="{9D8B030D-6E8A-4147-A177-3AD203B41FA5}">
                      <a16:colId xmlns:a16="http://schemas.microsoft.com/office/drawing/2014/main" val="169140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544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- 2019-01-04 20:00:00</a:t>
                      </a:r>
                      <a:r>
                        <a:rPr kumimoji="0" lang="es-ES" sz="1000" b="0" i="0" u="none" strike="noStrike" kern="1200" cap="none" spc="0" normalizeH="0" baseline="0" noProof="0">
                          <a:ln>
                            <a:noFill/>
                          </a:ln>
                          <a:solidFill>
                            <a:prstClr val="black"/>
                          </a:solidFill>
                          <a:effectLst/>
                          <a:uLnTx/>
                          <a:uFillTx/>
                          <a:latin typeface="+mn-lt"/>
                          <a:ea typeface="+mn-ea"/>
                          <a:cs typeface="+mn-cs"/>
                        </a:rPr>
                        <a:t>
 Arte Tour! Una excursión hacia los talleres y locales de los artesanos, donde descubriremos su mundo, sus costumbres, sus técnicas y adquirir artesanías. 
¿Cuándo? 5, 12,19 y 26 de Enero, salida a las 16hs. desde la Casa del Turista de Tafí del Valle. 
¡Una experiencia que no te podes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199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- 2019-05-24 20:00:16</a:t>
                      </a:r>
                      <a:r>
                        <a:rPr kumimoji="0" lang="es-ES" sz="1000" b="0" i="0" u="none" strike="noStrike" kern="1200" cap="none" spc="0" normalizeH="0" baseline="0" noProof="0">
                          <a:ln>
                            <a:noFill/>
                          </a:ln>
                          <a:solidFill>
                            <a:prstClr val="black"/>
                          </a:solidFill>
                          <a:effectLst/>
                          <a:uLnTx/>
                          <a:uFillTx/>
                          <a:latin typeface="+mn-lt"/>
                          <a:ea typeface="+mn-ea"/>
                          <a:cs typeface="+mn-cs"/>
                        </a:rPr>
                        <a:t>
 Danza y tradición en Simoca. ¡Te esperamos todos los fines de semana!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46930"/>
                  </a:ext>
                </a:extLst>
              </a:tr>
            </a:tbl>
          </a:graphicData>
        </a:graphic>
      </p:graphicFrame>
      <p:sp>
        <p:nvSpPr>
          <p:cNvPr id="4" name="Text Placeholder 3">
            <a:extLst>
              <a:ext uri="{FF2B5EF4-FFF2-40B4-BE49-F238E27FC236}">
                <a16:creationId xmlns:a16="http://schemas.microsoft.com/office/drawing/2014/main" id="{DFD8EC7E-733B-40C6-82FA-34EEF7ED100B}"/>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9424292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91A84-1286-42D6-A23B-21C30CAB51FC}"/>
              </a:ext>
            </a:extLst>
          </p:cNvPr>
          <p:cNvSpPr>
            <a:spLocks noGrp="1"/>
          </p:cNvSpPr>
          <p:nvPr>
            <p:ph type="title"/>
          </p:nvPr>
        </p:nvSpPr>
        <p:spPr/>
        <p:txBody>
          <a:bodyPr/>
          <a:lstStyle/>
          <a:p>
            <a:r>
              <a:rPr lang="en-US"/>
              <a:t>Facebook TABLA DE FB COMPLETA | TUCU FB - 6 of 15</a:t>
            </a:r>
          </a:p>
        </p:txBody>
      </p:sp>
      <p:graphicFrame>
        <p:nvGraphicFramePr>
          <p:cNvPr id="5" name="Table Placeholder 4">
            <a:extLst>
              <a:ext uri="{FF2B5EF4-FFF2-40B4-BE49-F238E27FC236}">
                <a16:creationId xmlns:a16="http://schemas.microsoft.com/office/drawing/2014/main" id="{6DC5C92F-BCF5-4796-9226-D747F52DE4CB}"/>
              </a:ext>
            </a:extLst>
          </p:cNvPr>
          <p:cNvGraphicFramePr>
            <a:graphicFrameLocks noGrp="1"/>
          </p:cNvGraphicFramePr>
          <p:nvPr>
            <p:ph type="tbl" sz="quarter" idx="13"/>
            <p:extLst>
              <p:ext uri="{D42A27DB-BD31-4B8C-83A1-F6EECF244321}">
                <p14:modId xmlns:p14="http://schemas.microsoft.com/office/powerpoint/2010/main" val="3925000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19378959"/>
                    </a:ext>
                  </a:extLst>
                </a:gridCol>
                <a:gridCol w="493776">
                  <a:extLst>
                    <a:ext uri="{9D8B030D-6E8A-4147-A177-3AD203B41FA5}">
                      <a16:colId xmlns:a16="http://schemas.microsoft.com/office/drawing/2014/main" val="1512530643"/>
                    </a:ext>
                  </a:extLst>
                </a:gridCol>
                <a:gridCol w="493776">
                  <a:extLst>
                    <a:ext uri="{9D8B030D-6E8A-4147-A177-3AD203B41FA5}">
                      <a16:colId xmlns:a16="http://schemas.microsoft.com/office/drawing/2014/main" val="4053231839"/>
                    </a:ext>
                  </a:extLst>
                </a:gridCol>
                <a:gridCol w="493776">
                  <a:extLst>
                    <a:ext uri="{9D8B030D-6E8A-4147-A177-3AD203B41FA5}">
                      <a16:colId xmlns:a16="http://schemas.microsoft.com/office/drawing/2014/main" val="2911486885"/>
                    </a:ext>
                  </a:extLst>
                </a:gridCol>
                <a:gridCol w="493776">
                  <a:extLst>
                    <a:ext uri="{9D8B030D-6E8A-4147-A177-3AD203B41FA5}">
                      <a16:colId xmlns:a16="http://schemas.microsoft.com/office/drawing/2014/main" val="22337908"/>
                    </a:ext>
                  </a:extLst>
                </a:gridCol>
                <a:gridCol w="493776">
                  <a:extLst>
                    <a:ext uri="{9D8B030D-6E8A-4147-A177-3AD203B41FA5}">
                      <a16:colId xmlns:a16="http://schemas.microsoft.com/office/drawing/2014/main" val="687929453"/>
                    </a:ext>
                  </a:extLst>
                </a:gridCol>
                <a:gridCol w="493776">
                  <a:extLst>
                    <a:ext uri="{9D8B030D-6E8A-4147-A177-3AD203B41FA5}">
                      <a16:colId xmlns:a16="http://schemas.microsoft.com/office/drawing/2014/main" val="2671233719"/>
                    </a:ext>
                  </a:extLst>
                </a:gridCol>
                <a:gridCol w="493776">
                  <a:extLst>
                    <a:ext uri="{9D8B030D-6E8A-4147-A177-3AD203B41FA5}">
                      <a16:colId xmlns:a16="http://schemas.microsoft.com/office/drawing/2014/main" val="1988936447"/>
                    </a:ext>
                  </a:extLst>
                </a:gridCol>
                <a:gridCol w="493776">
                  <a:extLst>
                    <a:ext uri="{9D8B030D-6E8A-4147-A177-3AD203B41FA5}">
                      <a16:colId xmlns:a16="http://schemas.microsoft.com/office/drawing/2014/main" val="3692322631"/>
                    </a:ext>
                  </a:extLst>
                </a:gridCol>
                <a:gridCol w="493776">
                  <a:extLst>
                    <a:ext uri="{9D8B030D-6E8A-4147-A177-3AD203B41FA5}">
                      <a16:colId xmlns:a16="http://schemas.microsoft.com/office/drawing/2014/main" val="701236144"/>
                    </a:ext>
                  </a:extLst>
                </a:gridCol>
                <a:gridCol w="493776">
                  <a:extLst>
                    <a:ext uri="{9D8B030D-6E8A-4147-A177-3AD203B41FA5}">
                      <a16:colId xmlns:a16="http://schemas.microsoft.com/office/drawing/2014/main" val="652612355"/>
                    </a:ext>
                  </a:extLst>
                </a:gridCol>
                <a:gridCol w="493776">
                  <a:extLst>
                    <a:ext uri="{9D8B030D-6E8A-4147-A177-3AD203B41FA5}">
                      <a16:colId xmlns:a16="http://schemas.microsoft.com/office/drawing/2014/main" val="1008513398"/>
                    </a:ext>
                  </a:extLst>
                </a:gridCol>
                <a:gridCol w="493776">
                  <a:extLst>
                    <a:ext uri="{9D8B030D-6E8A-4147-A177-3AD203B41FA5}">
                      <a16:colId xmlns:a16="http://schemas.microsoft.com/office/drawing/2014/main" val="2126061503"/>
                    </a:ext>
                  </a:extLst>
                </a:gridCol>
                <a:gridCol w="493776">
                  <a:extLst>
                    <a:ext uri="{9D8B030D-6E8A-4147-A177-3AD203B41FA5}">
                      <a16:colId xmlns:a16="http://schemas.microsoft.com/office/drawing/2014/main" val="3967055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555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- 2019-09-12 19:46:42</a:t>
                      </a:r>
                      <a:r>
                        <a:rPr kumimoji="0" lang="es-ES" sz="1000" b="0" i="0" u="none" strike="noStrike" kern="1200" cap="none" spc="0" normalizeH="0" baseline="0" noProof="0">
                          <a:ln>
                            <a:noFill/>
                          </a:ln>
                          <a:solidFill>
                            <a:prstClr val="black"/>
                          </a:solidFill>
                          <a:effectLst/>
                          <a:uLnTx/>
                          <a:uFillTx/>
                          <a:latin typeface="+mn-lt"/>
                          <a:ea typeface="+mn-ea"/>
                          <a:cs typeface="+mn-cs"/>
                        </a:rPr>
                        <a:t>
 LOS VALLES CALCHAQUÍES Y LOS PEREGRINOS
Ya falta menos. Después de un gran esfuerzo, los peregrinos de toda la provincia ya están llegando a la ciudad de Salta para rendir honores a nuestros Santos Patronos.
Señor del Milagro, Cristo Redentor, del pueblo de Salta no apartes tu amor.
(Valles Calchaquíes,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363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- 2019-11-19 09:30:05</a:t>
                      </a:r>
                      <a:r>
                        <a:rPr kumimoji="0" lang="es-ES" sz="1000" b="0" i="0" u="none" strike="noStrike" kern="1200" cap="none" spc="0" normalizeH="0" baseline="0" noProof="0">
                          <a:ln>
                            <a:noFill/>
                          </a:ln>
                          <a:solidFill>
                            <a:prstClr val="black"/>
                          </a:solidFill>
                          <a:effectLst/>
                          <a:uLnTx/>
                          <a:uFillTx/>
                          <a:latin typeface="+mn-lt"/>
                          <a:ea typeface="+mn-ea"/>
                          <a:cs typeface="+mn-cs"/>
                        </a:rPr>
                        <a:t>
 EL INCREÍBLE PATRIMONIO DE SALTA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156324"/>
                  </a:ext>
                </a:extLst>
              </a:tr>
            </a:tbl>
          </a:graphicData>
        </a:graphic>
      </p:graphicFrame>
      <p:sp>
        <p:nvSpPr>
          <p:cNvPr id="4" name="Text Placeholder 3">
            <a:extLst>
              <a:ext uri="{FF2B5EF4-FFF2-40B4-BE49-F238E27FC236}">
                <a16:creationId xmlns:a16="http://schemas.microsoft.com/office/drawing/2014/main" id="{3CE5E343-5AB8-4C78-958D-69BF25B0450C}"/>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5135487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1781B-5CF7-4127-B018-993E3D954158}"/>
              </a:ext>
            </a:extLst>
          </p:cNvPr>
          <p:cNvSpPr>
            <a:spLocks noGrp="1"/>
          </p:cNvSpPr>
          <p:nvPr>
            <p:ph type="title"/>
          </p:nvPr>
        </p:nvSpPr>
        <p:spPr/>
        <p:txBody>
          <a:bodyPr/>
          <a:lstStyle/>
          <a:p>
            <a:r>
              <a:rPr lang="en-US"/>
              <a:t>Facebook TABLA DE FB COMPLETA | TUCU FB - 7 of 15</a:t>
            </a:r>
          </a:p>
        </p:txBody>
      </p:sp>
      <p:graphicFrame>
        <p:nvGraphicFramePr>
          <p:cNvPr id="5" name="Table Placeholder 4">
            <a:extLst>
              <a:ext uri="{FF2B5EF4-FFF2-40B4-BE49-F238E27FC236}">
                <a16:creationId xmlns:a16="http://schemas.microsoft.com/office/drawing/2014/main" id="{C73CED9C-BF73-418E-BA03-BF43BD9881AD}"/>
              </a:ext>
            </a:extLst>
          </p:cNvPr>
          <p:cNvGraphicFramePr>
            <a:graphicFrameLocks noGrp="1"/>
          </p:cNvGraphicFramePr>
          <p:nvPr>
            <p:ph type="tbl" sz="quarter" idx="13"/>
            <p:extLst>
              <p:ext uri="{D42A27DB-BD31-4B8C-83A1-F6EECF244321}">
                <p14:modId xmlns:p14="http://schemas.microsoft.com/office/powerpoint/2010/main" val="3402100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09335432"/>
                    </a:ext>
                  </a:extLst>
                </a:gridCol>
                <a:gridCol w="493776">
                  <a:extLst>
                    <a:ext uri="{9D8B030D-6E8A-4147-A177-3AD203B41FA5}">
                      <a16:colId xmlns:a16="http://schemas.microsoft.com/office/drawing/2014/main" val="1483997342"/>
                    </a:ext>
                  </a:extLst>
                </a:gridCol>
                <a:gridCol w="493776">
                  <a:extLst>
                    <a:ext uri="{9D8B030D-6E8A-4147-A177-3AD203B41FA5}">
                      <a16:colId xmlns:a16="http://schemas.microsoft.com/office/drawing/2014/main" val="2908591354"/>
                    </a:ext>
                  </a:extLst>
                </a:gridCol>
                <a:gridCol w="493776">
                  <a:extLst>
                    <a:ext uri="{9D8B030D-6E8A-4147-A177-3AD203B41FA5}">
                      <a16:colId xmlns:a16="http://schemas.microsoft.com/office/drawing/2014/main" val="1493802445"/>
                    </a:ext>
                  </a:extLst>
                </a:gridCol>
                <a:gridCol w="493776">
                  <a:extLst>
                    <a:ext uri="{9D8B030D-6E8A-4147-A177-3AD203B41FA5}">
                      <a16:colId xmlns:a16="http://schemas.microsoft.com/office/drawing/2014/main" val="2268430136"/>
                    </a:ext>
                  </a:extLst>
                </a:gridCol>
                <a:gridCol w="493776">
                  <a:extLst>
                    <a:ext uri="{9D8B030D-6E8A-4147-A177-3AD203B41FA5}">
                      <a16:colId xmlns:a16="http://schemas.microsoft.com/office/drawing/2014/main" val="2441352936"/>
                    </a:ext>
                  </a:extLst>
                </a:gridCol>
                <a:gridCol w="493776">
                  <a:extLst>
                    <a:ext uri="{9D8B030D-6E8A-4147-A177-3AD203B41FA5}">
                      <a16:colId xmlns:a16="http://schemas.microsoft.com/office/drawing/2014/main" val="4220050944"/>
                    </a:ext>
                  </a:extLst>
                </a:gridCol>
                <a:gridCol w="493776">
                  <a:extLst>
                    <a:ext uri="{9D8B030D-6E8A-4147-A177-3AD203B41FA5}">
                      <a16:colId xmlns:a16="http://schemas.microsoft.com/office/drawing/2014/main" val="2597109450"/>
                    </a:ext>
                  </a:extLst>
                </a:gridCol>
                <a:gridCol w="493776">
                  <a:extLst>
                    <a:ext uri="{9D8B030D-6E8A-4147-A177-3AD203B41FA5}">
                      <a16:colId xmlns:a16="http://schemas.microsoft.com/office/drawing/2014/main" val="1286392745"/>
                    </a:ext>
                  </a:extLst>
                </a:gridCol>
                <a:gridCol w="493776">
                  <a:extLst>
                    <a:ext uri="{9D8B030D-6E8A-4147-A177-3AD203B41FA5}">
                      <a16:colId xmlns:a16="http://schemas.microsoft.com/office/drawing/2014/main" val="4111142807"/>
                    </a:ext>
                  </a:extLst>
                </a:gridCol>
                <a:gridCol w="493776">
                  <a:extLst>
                    <a:ext uri="{9D8B030D-6E8A-4147-A177-3AD203B41FA5}">
                      <a16:colId xmlns:a16="http://schemas.microsoft.com/office/drawing/2014/main" val="4154998037"/>
                    </a:ext>
                  </a:extLst>
                </a:gridCol>
                <a:gridCol w="493776">
                  <a:extLst>
                    <a:ext uri="{9D8B030D-6E8A-4147-A177-3AD203B41FA5}">
                      <a16:colId xmlns:a16="http://schemas.microsoft.com/office/drawing/2014/main" val="1997535750"/>
                    </a:ext>
                  </a:extLst>
                </a:gridCol>
                <a:gridCol w="493776">
                  <a:extLst>
                    <a:ext uri="{9D8B030D-6E8A-4147-A177-3AD203B41FA5}">
                      <a16:colId xmlns:a16="http://schemas.microsoft.com/office/drawing/2014/main" val="1053276491"/>
                    </a:ext>
                  </a:extLst>
                </a:gridCol>
                <a:gridCol w="493776">
                  <a:extLst>
                    <a:ext uri="{9D8B030D-6E8A-4147-A177-3AD203B41FA5}">
                      <a16:colId xmlns:a16="http://schemas.microsoft.com/office/drawing/2014/main" val="2164523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55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- 2019-02-03 20:01:00</a:t>
                      </a:r>
                      <a:r>
                        <a:rPr kumimoji="0" lang="es-ES" sz="1000" b="0" i="0" u="none" strike="noStrike" kern="1200" cap="none" spc="0" normalizeH="0" baseline="0" noProof="0">
                          <a:ln>
                            <a:noFill/>
                          </a:ln>
                          <a:solidFill>
                            <a:prstClr val="black"/>
                          </a:solidFill>
                          <a:effectLst/>
                          <a:uLnTx/>
                          <a:uFillTx/>
                          <a:latin typeface="+mn-lt"/>
                          <a:ea typeface="+mn-ea"/>
                          <a:cs typeface="+mn-cs"/>
                        </a:rPr>
                        <a:t>
 LA CATEDRAL DE SALTA
(Ciudad de Salta,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340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- 2019-07-25 21:44:37</a:t>
                      </a:r>
                      <a:r>
                        <a:rPr kumimoji="0" lang="es-ES" sz="1000" b="0" i="0" u="none" strike="noStrike" kern="1200" cap="none" spc="0" normalizeH="0" baseline="0" noProof="0">
                          <a:ln>
                            <a:noFill/>
                          </a:ln>
                          <a:solidFill>
                            <a:prstClr val="black"/>
                          </a:solidFill>
                          <a:effectLst/>
                          <a:uLnTx/>
                          <a:uFillTx/>
                          <a:latin typeface="+mn-lt"/>
                          <a:ea typeface="+mn-ea"/>
                          <a:cs typeface="+mn-cs"/>
                        </a:rPr>
                        <a:t>
 ¡¡SALTA TAN LINDA QUE ENAMORA!!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981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- 2019-09-21 20:18:29</a:t>
                      </a:r>
                      <a:r>
                        <a:rPr kumimoji="0" lang="es-ES" sz="1000" b="0" i="0" u="none" strike="noStrike" kern="1200" cap="none" spc="0" normalizeH="0" baseline="0" noProof="0">
                          <a:ln>
                            <a:noFill/>
                          </a:ln>
                          <a:solidFill>
                            <a:prstClr val="black"/>
                          </a:solidFill>
                          <a:effectLst/>
                          <a:uLnTx/>
                          <a:uFillTx/>
                          <a:latin typeface="+mn-lt"/>
                          <a:ea typeface="+mn-ea"/>
                          <a:cs typeface="+mn-cs"/>
                        </a:rPr>
                        <a:t>
 ESTO PASABA HACE UNA SEMANA, A PURA EMOCIÓN Y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321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- 2019-10-14 11:45:34</a:t>
                      </a:r>
                      <a:r>
                        <a:rPr kumimoji="0" lang="es-ES" sz="1000" b="0" i="0" u="none" strike="noStrike" kern="1200" cap="none" spc="0" normalizeH="0" baseline="0" noProof="0">
                          <a:ln>
                            <a:noFill/>
                          </a:ln>
                          <a:solidFill>
                            <a:prstClr val="black"/>
                          </a:solidFill>
                          <a:effectLst/>
                          <a:uLnTx/>
                          <a:uFillTx/>
                          <a:latin typeface="+mn-lt"/>
                          <a:ea typeface="+mn-ea"/>
                          <a:cs typeface="+mn-cs"/>
                        </a:rPr>
                        <a:t>
 CONOCIENDO A LA VIRGEN DE LA PEÑA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9568543"/>
                  </a:ext>
                </a:extLst>
              </a:tr>
            </a:tbl>
          </a:graphicData>
        </a:graphic>
      </p:graphicFrame>
      <p:sp>
        <p:nvSpPr>
          <p:cNvPr id="4" name="Text Placeholder 3">
            <a:extLst>
              <a:ext uri="{FF2B5EF4-FFF2-40B4-BE49-F238E27FC236}">
                <a16:creationId xmlns:a16="http://schemas.microsoft.com/office/drawing/2014/main" id="{3CBFA3B4-DD86-48CD-A611-15CD264CAF8E}"/>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7135594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DA55D-ABBD-48E5-87EA-5D8A9FE83A77}"/>
              </a:ext>
            </a:extLst>
          </p:cNvPr>
          <p:cNvSpPr>
            <a:spLocks noGrp="1"/>
          </p:cNvSpPr>
          <p:nvPr>
            <p:ph type="title"/>
          </p:nvPr>
        </p:nvSpPr>
        <p:spPr/>
        <p:txBody>
          <a:bodyPr/>
          <a:lstStyle/>
          <a:p>
            <a:r>
              <a:rPr lang="en-US"/>
              <a:t>Facebook TABLA DE FB COMPLETA | TUCU FB - 8 of 15</a:t>
            </a:r>
          </a:p>
        </p:txBody>
      </p:sp>
      <p:graphicFrame>
        <p:nvGraphicFramePr>
          <p:cNvPr id="5" name="Table Placeholder 4">
            <a:extLst>
              <a:ext uri="{FF2B5EF4-FFF2-40B4-BE49-F238E27FC236}">
                <a16:creationId xmlns:a16="http://schemas.microsoft.com/office/drawing/2014/main" id="{158628AE-C59F-40AF-8280-A849E9292AA6}"/>
              </a:ext>
            </a:extLst>
          </p:cNvPr>
          <p:cNvGraphicFramePr>
            <a:graphicFrameLocks noGrp="1"/>
          </p:cNvGraphicFramePr>
          <p:nvPr>
            <p:ph type="tbl" sz="quarter" idx="13"/>
            <p:extLst>
              <p:ext uri="{D42A27DB-BD31-4B8C-83A1-F6EECF244321}">
                <p14:modId xmlns:p14="http://schemas.microsoft.com/office/powerpoint/2010/main" val="396440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78487554"/>
                    </a:ext>
                  </a:extLst>
                </a:gridCol>
                <a:gridCol w="493776">
                  <a:extLst>
                    <a:ext uri="{9D8B030D-6E8A-4147-A177-3AD203B41FA5}">
                      <a16:colId xmlns:a16="http://schemas.microsoft.com/office/drawing/2014/main" val="541720293"/>
                    </a:ext>
                  </a:extLst>
                </a:gridCol>
                <a:gridCol w="493776">
                  <a:extLst>
                    <a:ext uri="{9D8B030D-6E8A-4147-A177-3AD203B41FA5}">
                      <a16:colId xmlns:a16="http://schemas.microsoft.com/office/drawing/2014/main" val="2777143477"/>
                    </a:ext>
                  </a:extLst>
                </a:gridCol>
                <a:gridCol w="493776">
                  <a:extLst>
                    <a:ext uri="{9D8B030D-6E8A-4147-A177-3AD203B41FA5}">
                      <a16:colId xmlns:a16="http://schemas.microsoft.com/office/drawing/2014/main" val="454781176"/>
                    </a:ext>
                  </a:extLst>
                </a:gridCol>
                <a:gridCol w="493776">
                  <a:extLst>
                    <a:ext uri="{9D8B030D-6E8A-4147-A177-3AD203B41FA5}">
                      <a16:colId xmlns:a16="http://schemas.microsoft.com/office/drawing/2014/main" val="1391534532"/>
                    </a:ext>
                  </a:extLst>
                </a:gridCol>
                <a:gridCol w="493776">
                  <a:extLst>
                    <a:ext uri="{9D8B030D-6E8A-4147-A177-3AD203B41FA5}">
                      <a16:colId xmlns:a16="http://schemas.microsoft.com/office/drawing/2014/main" val="4017507948"/>
                    </a:ext>
                  </a:extLst>
                </a:gridCol>
                <a:gridCol w="493776">
                  <a:extLst>
                    <a:ext uri="{9D8B030D-6E8A-4147-A177-3AD203B41FA5}">
                      <a16:colId xmlns:a16="http://schemas.microsoft.com/office/drawing/2014/main" val="224077799"/>
                    </a:ext>
                  </a:extLst>
                </a:gridCol>
                <a:gridCol w="493776">
                  <a:extLst>
                    <a:ext uri="{9D8B030D-6E8A-4147-A177-3AD203B41FA5}">
                      <a16:colId xmlns:a16="http://schemas.microsoft.com/office/drawing/2014/main" val="3772799869"/>
                    </a:ext>
                  </a:extLst>
                </a:gridCol>
                <a:gridCol w="493776">
                  <a:extLst>
                    <a:ext uri="{9D8B030D-6E8A-4147-A177-3AD203B41FA5}">
                      <a16:colId xmlns:a16="http://schemas.microsoft.com/office/drawing/2014/main" val="1448518640"/>
                    </a:ext>
                  </a:extLst>
                </a:gridCol>
                <a:gridCol w="493776">
                  <a:extLst>
                    <a:ext uri="{9D8B030D-6E8A-4147-A177-3AD203B41FA5}">
                      <a16:colId xmlns:a16="http://schemas.microsoft.com/office/drawing/2014/main" val="1968779078"/>
                    </a:ext>
                  </a:extLst>
                </a:gridCol>
                <a:gridCol w="493776">
                  <a:extLst>
                    <a:ext uri="{9D8B030D-6E8A-4147-A177-3AD203B41FA5}">
                      <a16:colId xmlns:a16="http://schemas.microsoft.com/office/drawing/2014/main" val="583833055"/>
                    </a:ext>
                  </a:extLst>
                </a:gridCol>
                <a:gridCol w="493776">
                  <a:extLst>
                    <a:ext uri="{9D8B030D-6E8A-4147-A177-3AD203B41FA5}">
                      <a16:colId xmlns:a16="http://schemas.microsoft.com/office/drawing/2014/main" val="2985415315"/>
                    </a:ext>
                  </a:extLst>
                </a:gridCol>
                <a:gridCol w="493776">
                  <a:extLst>
                    <a:ext uri="{9D8B030D-6E8A-4147-A177-3AD203B41FA5}">
                      <a16:colId xmlns:a16="http://schemas.microsoft.com/office/drawing/2014/main" val="572609125"/>
                    </a:ext>
                  </a:extLst>
                </a:gridCol>
                <a:gridCol w="493776">
                  <a:extLst>
                    <a:ext uri="{9D8B030D-6E8A-4147-A177-3AD203B41FA5}">
                      <a16:colId xmlns:a16="http://schemas.microsoft.com/office/drawing/2014/main" val="254641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872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- 2019-02-01 19:01:33</a:t>
                      </a:r>
                      <a:r>
                        <a:rPr kumimoji="0" lang="es-ES" sz="1000" b="0" i="0" u="none" strike="noStrike" kern="1200" cap="none" spc="0" normalizeH="0" baseline="0" noProof="0">
                          <a:ln>
                            <a:noFill/>
                          </a:ln>
                          <a:solidFill>
                            <a:prstClr val="black"/>
                          </a:solidFill>
                          <a:effectLst/>
                          <a:uLnTx/>
                          <a:uFillTx/>
                          <a:latin typeface="+mn-lt"/>
                          <a:ea typeface="+mn-ea"/>
                          <a:cs typeface="+mn-cs"/>
                        </a:rPr>
                        <a:t>
 Conocé Tafí del Valle con la Travesía La Ciénaga, caminatas, vista panorámica y guitarreada! Todos los detalles en este link http://ow.ly/T6rL30ny5xp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7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- 2019-01-16 20:46:48</a:t>
                      </a:r>
                      <a:r>
                        <a:rPr kumimoji="0" lang="es-ES" sz="1000" b="0" i="0" u="none" strike="noStrike" kern="1200" cap="none" spc="0" normalizeH="0" baseline="0" noProof="0">
                          <a:ln>
                            <a:noFill/>
                          </a:ln>
                          <a:solidFill>
                            <a:prstClr val="black"/>
                          </a:solidFill>
                          <a:effectLst/>
                          <a:uLnTx/>
                          <a:uFillTx/>
                          <a:latin typeface="+mn-lt"/>
                          <a:ea typeface="+mn-ea"/>
                          <a:cs typeface="+mn-cs"/>
                        </a:rPr>
                        <a:t>
 Desde lo alto del Pucará, contemplamos la Ciudad Sagrada de Quilmes. Vení a conocerla!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1280866"/>
                  </a:ext>
                </a:extLst>
              </a:tr>
            </a:tbl>
          </a:graphicData>
        </a:graphic>
      </p:graphicFrame>
      <p:sp>
        <p:nvSpPr>
          <p:cNvPr id="4" name="Text Placeholder 3">
            <a:extLst>
              <a:ext uri="{FF2B5EF4-FFF2-40B4-BE49-F238E27FC236}">
                <a16:creationId xmlns:a16="http://schemas.microsoft.com/office/drawing/2014/main" id="{1F011AD7-3CBE-4C37-9053-40A794FF65D0}"/>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5856037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11C3B-BE6E-40CF-84B5-0ACC202B6332}"/>
              </a:ext>
            </a:extLst>
          </p:cNvPr>
          <p:cNvSpPr>
            <a:spLocks noGrp="1"/>
          </p:cNvSpPr>
          <p:nvPr>
            <p:ph type="title"/>
          </p:nvPr>
        </p:nvSpPr>
        <p:spPr/>
        <p:txBody>
          <a:bodyPr/>
          <a:lstStyle/>
          <a:p>
            <a:r>
              <a:rPr lang="en-US"/>
              <a:t>Facebook TABLA DE FB COMPLETA | TUCU FB - 9 of 15</a:t>
            </a:r>
          </a:p>
        </p:txBody>
      </p:sp>
      <p:graphicFrame>
        <p:nvGraphicFramePr>
          <p:cNvPr id="5" name="Table Placeholder 4">
            <a:extLst>
              <a:ext uri="{FF2B5EF4-FFF2-40B4-BE49-F238E27FC236}">
                <a16:creationId xmlns:a16="http://schemas.microsoft.com/office/drawing/2014/main" id="{35881A1A-4A5F-44EB-AD54-4D0AD96DDD9D}"/>
              </a:ext>
            </a:extLst>
          </p:cNvPr>
          <p:cNvGraphicFramePr>
            <a:graphicFrameLocks noGrp="1"/>
          </p:cNvGraphicFramePr>
          <p:nvPr>
            <p:ph type="tbl" sz="quarter" idx="13"/>
            <p:extLst>
              <p:ext uri="{D42A27DB-BD31-4B8C-83A1-F6EECF244321}">
                <p14:modId xmlns:p14="http://schemas.microsoft.com/office/powerpoint/2010/main" val="109019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33724464"/>
                    </a:ext>
                  </a:extLst>
                </a:gridCol>
                <a:gridCol w="493776">
                  <a:extLst>
                    <a:ext uri="{9D8B030D-6E8A-4147-A177-3AD203B41FA5}">
                      <a16:colId xmlns:a16="http://schemas.microsoft.com/office/drawing/2014/main" val="2386990423"/>
                    </a:ext>
                  </a:extLst>
                </a:gridCol>
                <a:gridCol w="493776">
                  <a:extLst>
                    <a:ext uri="{9D8B030D-6E8A-4147-A177-3AD203B41FA5}">
                      <a16:colId xmlns:a16="http://schemas.microsoft.com/office/drawing/2014/main" val="1367393420"/>
                    </a:ext>
                  </a:extLst>
                </a:gridCol>
                <a:gridCol w="493776">
                  <a:extLst>
                    <a:ext uri="{9D8B030D-6E8A-4147-A177-3AD203B41FA5}">
                      <a16:colId xmlns:a16="http://schemas.microsoft.com/office/drawing/2014/main" val="1336536019"/>
                    </a:ext>
                  </a:extLst>
                </a:gridCol>
                <a:gridCol w="493776">
                  <a:extLst>
                    <a:ext uri="{9D8B030D-6E8A-4147-A177-3AD203B41FA5}">
                      <a16:colId xmlns:a16="http://schemas.microsoft.com/office/drawing/2014/main" val="2730812022"/>
                    </a:ext>
                  </a:extLst>
                </a:gridCol>
                <a:gridCol w="493776">
                  <a:extLst>
                    <a:ext uri="{9D8B030D-6E8A-4147-A177-3AD203B41FA5}">
                      <a16:colId xmlns:a16="http://schemas.microsoft.com/office/drawing/2014/main" val="3446436650"/>
                    </a:ext>
                  </a:extLst>
                </a:gridCol>
                <a:gridCol w="493776">
                  <a:extLst>
                    <a:ext uri="{9D8B030D-6E8A-4147-A177-3AD203B41FA5}">
                      <a16:colId xmlns:a16="http://schemas.microsoft.com/office/drawing/2014/main" val="3794556085"/>
                    </a:ext>
                  </a:extLst>
                </a:gridCol>
                <a:gridCol w="493776">
                  <a:extLst>
                    <a:ext uri="{9D8B030D-6E8A-4147-A177-3AD203B41FA5}">
                      <a16:colId xmlns:a16="http://schemas.microsoft.com/office/drawing/2014/main" val="123703556"/>
                    </a:ext>
                  </a:extLst>
                </a:gridCol>
                <a:gridCol w="493776">
                  <a:extLst>
                    <a:ext uri="{9D8B030D-6E8A-4147-A177-3AD203B41FA5}">
                      <a16:colId xmlns:a16="http://schemas.microsoft.com/office/drawing/2014/main" val="3674643859"/>
                    </a:ext>
                  </a:extLst>
                </a:gridCol>
                <a:gridCol w="493776">
                  <a:extLst>
                    <a:ext uri="{9D8B030D-6E8A-4147-A177-3AD203B41FA5}">
                      <a16:colId xmlns:a16="http://schemas.microsoft.com/office/drawing/2014/main" val="2956821150"/>
                    </a:ext>
                  </a:extLst>
                </a:gridCol>
                <a:gridCol w="493776">
                  <a:extLst>
                    <a:ext uri="{9D8B030D-6E8A-4147-A177-3AD203B41FA5}">
                      <a16:colId xmlns:a16="http://schemas.microsoft.com/office/drawing/2014/main" val="768517713"/>
                    </a:ext>
                  </a:extLst>
                </a:gridCol>
                <a:gridCol w="493776">
                  <a:extLst>
                    <a:ext uri="{9D8B030D-6E8A-4147-A177-3AD203B41FA5}">
                      <a16:colId xmlns:a16="http://schemas.microsoft.com/office/drawing/2014/main" val="926494063"/>
                    </a:ext>
                  </a:extLst>
                </a:gridCol>
                <a:gridCol w="493776">
                  <a:extLst>
                    <a:ext uri="{9D8B030D-6E8A-4147-A177-3AD203B41FA5}">
                      <a16:colId xmlns:a16="http://schemas.microsoft.com/office/drawing/2014/main" val="2245681907"/>
                    </a:ext>
                  </a:extLst>
                </a:gridCol>
                <a:gridCol w="493776">
                  <a:extLst>
                    <a:ext uri="{9D8B030D-6E8A-4147-A177-3AD203B41FA5}">
                      <a16:colId xmlns:a16="http://schemas.microsoft.com/office/drawing/2014/main" val="3968405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011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- 2019-08-13 18:48:12</a:t>
                      </a:r>
                      <a:r>
                        <a:rPr kumimoji="0" lang="en-US" sz="1000" b="0" i="0" u="none" strike="noStrike" kern="1200" cap="none" spc="0" normalizeH="0" baseline="0" noProof="0">
                          <a:ln>
                            <a:noFill/>
                          </a:ln>
                          <a:solidFill>
                            <a:prstClr val="black"/>
                          </a:solidFill>
                          <a:effectLst/>
                          <a:uLnTx/>
                          <a:uFillTx/>
                          <a:latin typeface="+mn-lt"/>
                          <a:ea typeface="+mn-ea"/>
                          <a:cs typeface="+mn-cs"/>
                        </a:rPr>
                        <a:t>
 NUESTRA CATEDRAL
(Ciudad de Salta,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8498235"/>
                  </a:ext>
                </a:extLst>
              </a:tr>
            </a:tbl>
          </a:graphicData>
        </a:graphic>
      </p:graphicFrame>
      <p:sp>
        <p:nvSpPr>
          <p:cNvPr id="4" name="Text Placeholder 3">
            <a:extLst>
              <a:ext uri="{FF2B5EF4-FFF2-40B4-BE49-F238E27FC236}">
                <a16:creationId xmlns:a16="http://schemas.microsoft.com/office/drawing/2014/main" id="{1CE62FDB-8648-4A4C-B2E9-08F5BAE3A386}"/>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5351790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00CC9-4E7D-4197-B6D5-7F14A5311F9F}"/>
              </a:ext>
            </a:extLst>
          </p:cNvPr>
          <p:cNvSpPr>
            <a:spLocks noGrp="1"/>
          </p:cNvSpPr>
          <p:nvPr>
            <p:ph type="title"/>
          </p:nvPr>
        </p:nvSpPr>
        <p:spPr/>
        <p:txBody>
          <a:bodyPr/>
          <a:lstStyle/>
          <a:p>
            <a:r>
              <a:rPr lang="en-US"/>
              <a:t>Facebook TABLA DE FB COMPLETA | TUCU FB - 10 of 15</a:t>
            </a:r>
          </a:p>
        </p:txBody>
      </p:sp>
      <p:graphicFrame>
        <p:nvGraphicFramePr>
          <p:cNvPr id="5" name="Table Placeholder 4">
            <a:extLst>
              <a:ext uri="{FF2B5EF4-FFF2-40B4-BE49-F238E27FC236}">
                <a16:creationId xmlns:a16="http://schemas.microsoft.com/office/drawing/2014/main" id="{EDAA81B1-5DDA-41B9-AF2B-875B235AF992}"/>
              </a:ext>
            </a:extLst>
          </p:cNvPr>
          <p:cNvGraphicFramePr>
            <a:graphicFrameLocks noGrp="1"/>
          </p:cNvGraphicFramePr>
          <p:nvPr>
            <p:ph type="tbl" sz="quarter" idx="13"/>
            <p:extLst>
              <p:ext uri="{D42A27DB-BD31-4B8C-83A1-F6EECF244321}">
                <p14:modId xmlns:p14="http://schemas.microsoft.com/office/powerpoint/2010/main" val="168056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56441577"/>
                    </a:ext>
                  </a:extLst>
                </a:gridCol>
                <a:gridCol w="493776">
                  <a:extLst>
                    <a:ext uri="{9D8B030D-6E8A-4147-A177-3AD203B41FA5}">
                      <a16:colId xmlns:a16="http://schemas.microsoft.com/office/drawing/2014/main" val="1842445796"/>
                    </a:ext>
                  </a:extLst>
                </a:gridCol>
                <a:gridCol w="493776">
                  <a:extLst>
                    <a:ext uri="{9D8B030D-6E8A-4147-A177-3AD203B41FA5}">
                      <a16:colId xmlns:a16="http://schemas.microsoft.com/office/drawing/2014/main" val="2529355362"/>
                    </a:ext>
                  </a:extLst>
                </a:gridCol>
                <a:gridCol w="493776">
                  <a:extLst>
                    <a:ext uri="{9D8B030D-6E8A-4147-A177-3AD203B41FA5}">
                      <a16:colId xmlns:a16="http://schemas.microsoft.com/office/drawing/2014/main" val="323785659"/>
                    </a:ext>
                  </a:extLst>
                </a:gridCol>
                <a:gridCol w="493776">
                  <a:extLst>
                    <a:ext uri="{9D8B030D-6E8A-4147-A177-3AD203B41FA5}">
                      <a16:colId xmlns:a16="http://schemas.microsoft.com/office/drawing/2014/main" val="430976765"/>
                    </a:ext>
                  </a:extLst>
                </a:gridCol>
                <a:gridCol w="493776">
                  <a:extLst>
                    <a:ext uri="{9D8B030D-6E8A-4147-A177-3AD203B41FA5}">
                      <a16:colId xmlns:a16="http://schemas.microsoft.com/office/drawing/2014/main" val="890969526"/>
                    </a:ext>
                  </a:extLst>
                </a:gridCol>
                <a:gridCol w="493776">
                  <a:extLst>
                    <a:ext uri="{9D8B030D-6E8A-4147-A177-3AD203B41FA5}">
                      <a16:colId xmlns:a16="http://schemas.microsoft.com/office/drawing/2014/main" val="3726082268"/>
                    </a:ext>
                  </a:extLst>
                </a:gridCol>
                <a:gridCol w="493776">
                  <a:extLst>
                    <a:ext uri="{9D8B030D-6E8A-4147-A177-3AD203B41FA5}">
                      <a16:colId xmlns:a16="http://schemas.microsoft.com/office/drawing/2014/main" val="344546569"/>
                    </a:ext>
                  </a:extLst>
                </a:gridCol>
                <a:gridCol w="493776">
                  <a:extLst>
                    <a:ext uri="{9D8B030D-6E8A-4147-A177-3AD203B41FA5}">
                      <a16:colId xmlns:a16="http://schemas.microsoft.com/office/drawing/2014/main" val="2404175352"/>
                    </a:ext>
                  </a:extLst>
                </a:gridCol>
                <a:gridCol w="493776">
                  <a:extLst>
                    <a:ext uri="{9D8B030D-6E8A-4147-A177-3AD203B41FA5}">
                      <a16:colId xmlns:a16="http://schemas.microsoft.com/office/drawing/2014/main" val="1377939625"/>
                    </a:ext>
                  </a:extLst>
                </a:gridCol>
                <a:gridCol w="493776">
                  <a:extLst>
                    <a:ext uri="{9D8B030D-6E8A-4147-A177-3AD203B41FA5}">
                      <a16:colId xmlns:a16="http://schemas.microsoft.com/office/drawing/2014/main" val="3700426539"/>
                    </a:ext>
                  </a:extLst>
                </a:gridCol>
                <a:gridCol w="493776">
                  <a:extLst>
                    <a:ext uri="{9D8B030D-6E8A-4147-A177-3AD203B41FA5}">
                      <a16:colId xmlns:a16="http://schemas.microsoft.com/office/drawing/2014/main" val="346769162"/>
                    </a:ext>
                  </a:extLst>
                </a:gridCol>
                <a:gridCol w="493776">
                  <a:extLst>
                    <a:ext uri="{9D8B030D-6E8A-4147-A177-3AD203B41FA5}">
                      <a16:colId xmlns:a16="http://schemas.microsoft.com/office/drawing/2014/main" val="4068979184"/>
                    </a:ext>
                  </a:extLst>
                </a:gridCol>
                <a:gridCol w="493776">
                  <a:extLst>
                    <a:ext uri="{9D8B030D-6E8A-4147-A177-3AD203B41FA5}">
                      <a16:colId xmlns:a16="http://schemas.microsoft.com/office/drawing/2014/main" val="2470620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117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- 2019-06-16 20:30:00</a:t>
                      </a:r>
                      <a:r>
                        <a:rPr kumimoji="0" lang="es-ES" sz="1000" b="0" i="0" u="none" strike="noStrike" kern="1200" cap="none" spc="0" normalizeH="0" baseline="0" noProof="0">
                          <a:ln>
                            <a:noFill/>
                          </a:ln>
                          <a:solidFill>
                            <a:prstClr val="black"/>
                          </a:solidFill>
                          <a:effectLst/>
                          <a:uLnTx/>
                          <a:uFillTx/>
                          <a:latin typeface="+mn-lt"/>
                          <a:ea typeface="+mn-ea"/>
                          <a:cs typeface="+mn-cs"/>
                        </a:rPr>
                        <a:t>
 GUARDIA BAJO LAS ESTRELLAS
Hoy es un día muy especial. A los pies del Monumento Güemes, sus gauchos realizarán la “Guardia bajo las Estrellas” recordando la última noche con vida de uno de los héroes más grandes de nuestro país.
Rindamos mañana un sentido homenaje a este gran hombre que dio su vida por nuestra patria.
(Fotos: Monumento Güemes,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7880065"/>
                  </a:ext>
                </a:extLst>
              </a:tr>
            </a:tbl>
          </a:graphicData>
        </a:graphic>
      </p:graphicFrame>
      <p:sp>
        <p:nvSpPr>
          <p:cNvPr id="4" name="Text Placeholder 3">
            <a:extLst>
              <a:ext uri="{FF2B5EF4-FFF2-40B4-BE49-F238E27FC236}">
                <a16:creationId xmlns:a16="http://schemas.microsoft.com/office/drawing/2014/main" id="{1B221612-F354-4E3C-8543-E81030C18082}"/>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400867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7A938-EDE7-46B9-B51F-5E4AE7C9F04B}"/>
              </a:ext>
            </a:extLst>
          </p:cNvPr>
          <p:cNvSpPr>
            <a:spLocks noGrp="1"/>
          </p:cNvSpPr>
          <p:nvPr>
            <p:ph type="title"/>
          </p:nvPr>
        </p:nvSpPr>
        <p:spPr/>
        <p:txBody>
          <a:bodyPr/>
          <a:lstStyle/>
          <a:p>
            <a:r>
              <a:rPr lang="en-US"/>
              <a:t>Facebook TABLA DE FB COMPLETA | TUCU FB - 11 of 15</a:t>
            </a:r>
          </a:p>
        </p:txBody>
      </p:sp>
      <p:graphicFrame>
        <p:nvGraphicFramePr>
          <p:cNvPr id="5" name="Table Placeholder 4">
            <a:extLst>
              <a:ext uri="{FF2B5EF4-FFF2-40B4-BE49-F238E27FC236}">
                <a16:creationId xmlns:a16="http://schemas.microsoft.com/office/drawing/2014/main" id="{8F483EB7-F1B3-4982-9A3C-8114F7CC1007}"/>
              </a:ext>
            </a:extLst>
          </p:cNvPr>
          <p:cNvGraphicFramePr>
            <a:graphicFrameLocks noGrp="1"/>
          </p:cNvGraphicFramePr>
          <p:nvPr>
            <p:ph type="tbl" sz="quarter" idx="13"/>
            <p:extLst>
              <p:ext uri="{D42A27DB-BD31-4B8C-83A1-F6EECF244321}">
                <p14:modId xmlns:p14="http://schemas.microsoft.com/office/powerpoint/2010/main" val="25292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57168146"/>
                    </a:ext>
                  </a:extLst>
                </a:gridCol>
                <a:gridCol w="493776">
                  <a:extLst>
                    <a:ext uri="{9D8B030D-6E8A-4147-A177-3AD203B41FA5}">
                      <a16:colId xmlns:a16="http://schemas.microsoft.com/office/drawing/2014/main" val="1007392041"/>
                    </a:ext>
                  </a:extLst>
                </a:gridCol>
                <a:gridCol w="493776">
                  <a:extLst>
                    <a:ext uri="{9D8B030D-6E8A-4147-A177-3AD203B41FA5}">
                      <a16:colId xmlns:a16="http://schemas.microsoft.com/office/drawing/2014/main" val="1390066418"/>
                    </a:ext>
                  </a:extLst>
                </a:gridCol>
                <a:gridCol w="493776">
                  <a:extLst>
                    <a:ext uri="{9D8B030D-6E8A-4147-A177-3AD203B41FA5}">
                      <a16:colId xmlns:a16="http://schemas.microsoft.com/office/drawing/2014/main" val="2399392048"/>
                    </a:ext>
                  </a:extLst>
                </a:gridCol>
                <a:gridCol w="493776">
                  <a:extLst>
                    <a:ext uri="{9D8B030D-6E8A-4147-A177-3AD203B41FA5}">
                      <a16:colId xmlns:a16="http://schemas.microsoft.com/office/drawing/2014/main" val="1337771101"/>
                    </a:ext>
                  </a:extLst>
                </a:gridCol>
                <a:gridCol w="493776">
                  <a:extLst>
                    <a:ext uri="{9D8B030D-6E8A-4147-A177-3AD203B41FA5}">
                      <a16:colId xmlns:a16="http://schemas.microsoft.com/office/drawing/2014/main" val="3525097000"/>
                    </a:ext>
                  </a:extLst>
                </a:gridCol>
                <a:gridCol w="493776">
                  <a:extLst>
                    <a:ext uri="{9D8B030D-6E8A-4147-A177-3AD203B41FA5}">
                      <a16:colId xmlns:a16="http://schemas.microsoft.com/office/drawing/2014/main" val="1863904429"/>
                    </a:ext>
                  </a:extLst>
                </a:gridCol>
                <a:gridCol w="493776">
                  <a:extLst>
                    <a:ext uri="{9D8B030D-6E8A-4147-A177-3AD203B41FA5}">
                      <a16:colId xmlns:a16="http://schemas.microsoft.com/office/drawing/2014/main" val="2564292705"/>
                    </a:ext>
                  </a:extLst>
                </a:gridCol>
                <a:gridCol w="493776">
                  <a:extLst>
                    <a:ext uri="{9D8B030D-6E8A-4147-A177-3AD203B41FA5}">
                      <a16:colId xmlns:a16="http://schemas.microsoft.com/office/drawing/2014/main" val="306882532"/>
                    </a:ext>
                  </a:extLst>
                </a:gridCol>
                <a:gridCol w="493776">
                  <a:extLst>
                    <a:ext uri="{9D8B030D-6E8A-4147-A177-3AD203B41FA5}">
                      <a16:colId xmlns:a16="http://schemas.microsoft.com/office/drawing/2014/main" val="2452916721"/>
                    </a:ext>
                  </a:extLst>
                </a:gridCol>
                <a:gridCol w="493776">
                  <a:extLst>
                    <a:ext uri="{9D8B030D-6E8A-4147-A177-3AD203B41FA5}">
                      <a16:colId xmlns:a16="http://schemas.microsoft.com/office/drawing/2014/main" val="774439868"/>
                    </a:ext>
                  </a:extLst>
                </a:gridCol>
                <a:gridCol w="493776">
                  <a:extLst>
                    <a:ext uri="{9D8B030D-6E8A-4147-A177-3AD203B41FA5}">
                      <a16:colId xmlns:a16="http://schemas.microsoft.com/office/drawing/2014/main" val="294109190"/>
                    </a:ext>
                  </a:extLst>
                </a:gridCol>
                <a:gridCol w="493776">
                  <a:extLst>
                    <a:ext uri="{9D8B030D-6E8A-4147-A177-3AD203B41FA5}">
                      <a16:colId xmlns:a16="http://schemas.microsoft.com/office/drawing/2014/main" val="287644673"/>
                    </a:ext>
                  </a:extLst>
                </a:gridCol>
                <a:gridCol w="493776">
                  <a:extLst>
                    <a:ext uri="{9D8B030D-6E8A-4147-A177-3AD203B41FA5}">
                      <a16:colId xmlns:a16="http://schemas.microsoft.com/office/drawing/2014/main" val="2907270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853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- 2019-01-31 19:54:02</a:t>
                      </a:r>
                      <a:r>
                        <a:rPr kumimoji="0" lang="es-ES" sz="1000" b="0" i="0" u="none" strike="noStrike" kern="1200" cap="none" spc="0" normalizeH="0" baseline="0" noProof="0">
                          <a:ln>
                            <a:noFill/>
                          </a:ln>
                          <a:solidFill>
                            <a:prstClr val="black"/>
                          </a:solidFill>
                          <a:effectLst/>
                          <a:uLnTx/>
                          <a:uFillTx/>
                          <a:latin typeface="+mn-lt"/>
                          <a:ea typeface="+mn-ea"/>
                          <a:cs typeface="+mn-cs"/>
                        </a:rPr>
                        <a:t>
 La mejor aventura es descubrir cada rincón de Tucumán a través de las EcoSendas! Trekking, ríos y hermosos paisajes 🏞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937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- 2019-10-16 14:51:02</a:t>
                      </a:r>
                      <a:r>
                        <a:rPr kumimoji="0" lang="es-ES" sz="1000" b="0" i="0" u="none" strike="noStrike" kern="1200" cap="none" spc="0" normalizeH="0" baseline="0" noProof="0">
                          <a:ln>
                            <a:noFill/>
                          </a:ln>
                          <a:solidFill>
                            <a:prstClr val="black"/>
                          </a:solidFill>
                          <a:effectLst/>
                          <a:uLnTx/>
                          <a:uFillTx/>
                          <a:latin typeface="+mn-lt"/>
                          <a:ea typeface="+mn-ea"/>
                          <a:cs typeface="+mn-cs"/>
                        </a:rPr>
                        <a:t>
 VIVIENDO LA TRADICIÓN Y CULTURA DE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9535695"/>
                  </a:ext>
                </a:extLst>
              </a:tr>
            </a:tbl>
          </a:graphicData>
        </a:graphic>
      </p:graphicFrame>
      <p:sp>
        <p:nvSpPr>
          <p:cNvPr id="4" name="Text Placeholder 3">
            <a:extLst>
              <a:ext uri="{FF2B5EF4-FFF2-40B4-BE49-F238E27FC236}">
                <a16:creationId xmlns:a16="http://schemas.microsoft.com/office/drawing/2014/main" id="{E9505A49-4A9F-4FC9-B829-3CFFDD1A5A99}"/>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58606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D12B-B8AF-4935-8DEB-9EC43564FB9D}"/>
              </a:ext>
            </a:extLst>
          </p:cNvPr>
          <p:cNvSpPr>
            <a:spLocks noGrp="1"/>
          </p:cNvSpPr>
          <p:nvPr>
            <p:ph type="title"/>
          </p:nvPr>
        </p:nvSpPr>
        <p:spPr/>
        <p:txBody>
          <a:bodyPr/>
          <a:lstStyle/>
          <a:p>
            <a:r>
              <a:rPr lang="en-US"/>
              <a:t>Facebook TABLA DE FB COMPLETA | TUCU FB - 12 of 15</a:t>
            </a:r>
          </a:p>
        </p:txBody>
      </p:sp>
      <p:graphicFrame>
        <p:nvGraphicFramePr>
          <p:cNvPr id="5" name="Table Placeholder 4">
            <a:extLst>
              <a:ext uri="{FF2B5EF4-FFF2-40B4-BE49-F238E27FC236}">
                <a16:creationId xmlns:a16="http://schemas.microsoft.com/office/drawing/2014/main" id="{C2DE19D9-0961-42A5-A36C-DAE8598F11D5}"/>
              </a:ext>
            </a:extLst>
          </p:cNvPr>
          <p:cNvGraphicFramePr>
            <a:graphicFrameLocks noGrp="1"/>
          </p:cNvGraphicFramePr>
          <p:nvPr>
            <p:ph type="tbl" sz="quarter" idx="13"/>
            <p:extLst>
              <p:ext uri="{D42A27DB-BD31-4B8C-83A1-F6EECF244321}">
                <p14:modId xmlns:p14="http://schemas.microsoft.com/office/powerpoint/2010/main" val="425912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33529050"/>
                    </a:ext>
                  </a:extLst>
                </a:gridCol>
                <a:gridCol w="493776">
                  <a:extLst>
                    <a:ext uri="{9D8B030D-6E8A-4147-A177-3AD203B41FA5}">
                      <a16:colId xmlns:a16="http://schemas.microsoft.com/office/drawing/2014/main" val="1481150603"/>
                    </a:ext>
                  </a:extLst>
                </a:gridCol>
                <a:gridCol w="493776">
                  <a:extLst>
                    <a:ext uri="{9D8B030D-6E8A-4147-A177-3AD203B41FA5}">
                      <a16:colId xmlns:a16="http://schemas.microsoft.com/office/drawing/2014/main" val="2296803554"/>
                    </a:ext>
                  </a:extLst>
                </a:gridCol>
                <a:gridCol w="493776">
                  <a:extLst>
                    <a:ext uri="{9D8B030D-6E8A-4147-A177-3AD203B41FA5}">
                      <a16:colId xmlns:a16="http://schemas.microsoft.com/office/drawing/2014/main" val="3027493823"/>
                    </a:ext>
                  </a:extLst>
                </a:gridCol>
                <a:gridCol w="493776">
                  <a:extLst>
                    <a:ext uri="{9D8B030D-6E8A-4147-A177-3AD203B41FA5}">
                      <a16:colId xmlns:a16="http://schemas.microsoft.com/office/drawing/2014/main" val="4125907045"/>
                    </a:ext>
                  </a:extLst>
                </a:gridCol>
                <a:gridCol w="493776">
                  <a:extLst>
                    <a:ext uri="{9D8B030D-6E8A-4147-A177-3AD203B41FA5}">
                      <a16:colId xmlns:a16="http://schemas.microsoft.com/office/drawing/2014/main" val="1984349992"/>
                    </a:ext>
                  </a:extLst>
                </a:gridCol>
                <a:gridCol w="493776">
                  <a:extLst>
                    <a:ext uri="{9D8B030D-6E8A-4147-A177-3AD203B41FA5}">
                      <a16:colId xmlns:a16="http://schemas.microsoft.com/office/drawing/2014/main" val="2326912803"/>
                    </a:ext>
                  </a:extLst>
                </a:gridCol>
                <a:gridCol w="493776">
                  <a:extLst>
                    <a:ext uri="{9D8B030D-6E8A-4147-A177-3AD203B41FA5}">
                      <a16:colId xmlns:a16="http://schemas.microsoft.com/office/drawing/2014/main" val="3443670160"/>
                    </a:ext>
                  </a:extLst>
                </a:gridCol>
                <a:gridCol w="493776">
                  <a:extLst>
                    <a:ext uri="{9D8B030D-6E8A-4147-A177-3AD203B41FA5}">
                      <a16:colId xmlns:a16="http://schemas.microsoft.com/office/drawing/2014/main" val="2768551824"/>
                    </a:ext>
                  </a:extLst>
                </a:gridCol>
                <a:gridCol w="493776">
                  <a:extLst>
                    <a:ext uri="{9D8B030D-6E8A-4147-A177-3AD203B41FA5}">
                      <a16:colId xmlns:a16="http://schemas.microsoft.com/office/drawing/2014/main" val="1009698311"/>
                    </a:ext>
                  </a:extLst>
                </a:gridCol>
                <a:gridCol w="493776">
                  <a:extLst>
                    <a:ext uri="{9D8B030D-6E8A-4147-A177-3AD203B41FA5}">
                      <a16:colId xmlns:a16="http://schemas.microsoft.com/office/drawing/2014/main" val="199173539"/>
                    </a:ext>
                  </a:extLst>
                </a:gridCol>
                <a:gridCol w="493776">
                  <a:extLst>
                    <a:ext uri="{9D8B030D-6E8A-4147-A177-3AD203B41FA5}">
                      <a16:colId xmlns:a16="http://schemas.microsoft.com/office/drawing/2014/main" val="2097886643"/>
                    </a:ext>
                  </a:extLst>
                </a:gridCol>
                <a:gridCol w="493776">
                  <a:extLst>
                    <a:ext uri="{9D8B030D-6E8A-4147-A177-3AD203B41FA5}">
                      <a16:colId xmlns:a16="http://schemas.microsoft.com/office/drawing/2014/main" val="1278355359"/>
                    </a:ext>
                  </a:extLst>
                </a:gridCol>
                <a:gridCol w="493776">
                  <a:extLst>
                    <a:ext uri="{9D8B030D-6E8A-4147-A177-3AD203B41FA5}">
                      <a16:colId xmlns:a16="http://schemas.microsoft.com/office/drawing/2014/main" val="2930432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346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- 2019-06-23 18:34:05</a:t>
                      </a:r>
                      <a:r>
                        <a:rPr kumimoji="0" lang="es-ES" sz="1000" b="0" i="0" u="none" strike="noStrike" kern="1200" cap="none" spc="0" normalizeH="0" baseline="0" noProof="0">
                          <a:ln>
                            <a:noFill/>
                          </a:ln>
                          <a:solidFill>
                            <a:prstClr val="black"/>
                          </a:solidFill>
                          <a:effectLst/>
                          <a:uLnTx/>
                          <a:uFillTx/>
                          <a:latin typeface="+mn-lt"/>
                          <a:ea typeface="+mn-ea"/>
                          <a:cs typeface="+mn-cs"/>
                        </a:rPr>
                        <a:t>
 LA IGLESIA DE LA VIÑA
Está ubicada a 4 cuadras de la Plaza 9 de julio y es  una de las iglesias más imponentes de Salta.
¿La conocen?
(Ciudad de Salta,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571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Ente Tucumán Turismo - 2019-08-13 20:00:22</a:t>
                      </a:r>
                      <a:r>
                        <a:rPr kumimoji="0" lang="es-ES" sz="1000" b="0" i="0" u="none" strike="noStrike" kern="1200" cap="none" spc="0" normalizeH="0" baseline="0" noProof="0">
                          <a:ln>
                            <a:noFill/>
                          </a:ln>
                          <a:solidFill>
                            <a:prstClr val="black"/>
                          </a:solidFill>
                          <a:effectLst/>
                          <a:uLnTx/>
                          <a:uFillTx/>
                          <a:latin typeface="+mn-lt"/>
                          <a:ea typeface="+mn-ea"/>
                          <a:cs typeface="+mn-cs"/>
                        </a:rPr>
                        <a:t>
 San Javier, siempre hermoso desde las alturas :) Vení a disfrutarlo! Gracias @portillo.photos por esta bella foto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9211424"/>
                  </a:ext>
                </a:extLst>
              </a:tr>
            </a:tbl>
          </a:graphicData>
        </a:graphic>
      </p:graphicFrame>
      <p:sp>
        <p:nvSpPr>
          <p:cNvPr id="4" name="Text Placeholder 3">
            <a:extLst>
              <a:ext uri="{FF2B5EF4-FFF2-40B4-BE49-F238E27FC236}">
                <a16:creationId xmlns:a16="http://schemas.microsoft.com/office/drawing/2014/main" id="{D9CE2ED7-BB2D-44F7-AA68-46FCDBC1FFBF}"/>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51956626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41C5-EBEA-464C-A5B9-7B526D382DB5}"/>
              </a:ext>
            </a:extLst>
          </p:cNvPr>
          <p:cNvSpPr>
            <a:spLocks noGrp="1"/>
          </p:cNvSpPr>
          <p:nvPr>
            <p:ph type="title"/>
          </p:nvPr>
        </p:nvSpPr>
        <p:spPr/>
        <p:txBody>
          <a:bodyPr/>
          <a:lstStyle/>
          <a:p>
            <a:r>
              <a:rPr lang="en-US"/>
              <a:t>Facebook TABLA DE FB COMPLETA | TUCU FB - 13 of 15</a:t>
            </a:r>
          </a:p>
        </p:txBody>
      </p:sp>
      <p:graphicFrame>
        <p:nvGraphicFramePr>
          <p:cNvPr id="5" name="Table Placeholder 4">
            <a:extLst>
              <a:ext uri="{FF2B5EF4-FFF2-40B4-BE49-F238E27FC236}">
                <a16:creationId xmlns:a16="http://schemas.microsoft.com/office/drawing/2014/main" id="{509B8C6A-99AA-417C-807C-DB34F2B7146C}"/>
              </a:ext>
            </a:extLst>
          </p:cNvPr>
          <p:cNvGraphicFramePr>
            <a:graphicFrameLocks noGrp="1"/>
          </p:cNvGraphicFramePr>
          <p:nvPr>
            <p:ph type="tbl" sz="quarter" idx="13"/>
            <p:extLst>
              <p:ext uri="{D42A27DB-BD31-4B8C-83A1-F6EECF244321}">
                <p14:modId xmlns:p14="http://schemas.microsoft.com/office/powerpoint/2010/main" val="48262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94125131"/>
                    </a:ext>
                  </a:extLst>
                </a:gridCol>
                <a:gridCol w="493776">
                  <a:extLst>
                    <a:ext uri="{9D8B030D-6E8A-4147-A177-3AD203B41FA5}">
                      <a16:colId xmlns:a16="http://schemas.microsoft.com/office/drawing/2014/main" val="3288532738"/>
                    </a:ext>
                  </a:extLst>
                </a:gridCol>
                <a:gridCol w="493776">
                  <a:extLst>
                    <a:ext uri="{9D8B030D-6E8A-4147-A177-3AD203B41FA5}">
                      <a16:colId xmlns:a16="http://schemas.microsoft.com/office/drawing/2014/main" val="187001854"/>
                    </a:ext>
                  </a:extLst>
                </a:gridCol>
                <a:gridCol w="493776">
                  <a:extLst>
                    <a:ext uri="{9D8B030D-6E8A-4147-A177-3AD203B41FA5}">
                      <a16:colId xmlns:a16="http://schemas.microsoft.com/office/drawing/2014/main" val="2269551464"/>
                    </a:ext>
                  </a:extLst>
                </a:gridCol>
                <a:gridCol w="493776">
                  <a:extLst>
                    <a:ext uri="{9D8B030D-6E8A-4147-A177-3AD203B41FA5}">
                      <a16:colId xmlns:a16="http://schemas.microsoft.com/office/drawing/2014/main" val="1696007890"/>
                    </a:ext>
                  </a:extLst>
                </a:gridCol>
                <a:gridCol w="493776">
                  <a:extLst>
                    <a:ext uri="{9D8B030D-6E8A-4147-A177-3AD203B41FA5}">
                      <a16:colId xmlns:a16="http://schemas.microsoft.com/office/drawing/2014/main" val="167861631"/>
                    </a:ext>
                  </a:extLst>
                </a:gridCol>
                <a:gridCol w="493776">
                  <a:extLst>
                    <a:ext uri="{9D8B030D-6E8A-4147-A177-3AD203B41FA5}">
                      <a16:colId xmlns:a16="http://schemas.microsoft.com/office/drawing/2014/main" val="656800397"/>
                    </a:ext>
                  </a:extLst>
                </a:gridCol>
                <a:gridCol w="493776">
                  <a:extLst>
                    <a:ext uri="{9D8B030D-6E8A-4147-A177-3AD203B41FA5}">
                      <a16:colId xmlns:a16="http://schemas.microsoft.com/office/drawing/2014/main" val="1563225343"/>
                    </a:ext>
                  </a:extLst>
                </a:gridCol>
                <a:gridCol w="493776">
                  <a:extLst>
                    <a:ext uri="{9D8B030D-6E8A-4147-A177-3AD203B41FA5}">
                      <a16:colId xmlns:a16="http://schemas.microsoft.com/office/drawing/2014/main" val="2312420664"/>
                    </a:ext>
                  </a:extLst>
                </a:gridCol>
                <a:gridCol w="493776">
                  <a:extLst>
                    <a:ext uri="{9D8B030D-6E8A-4147-A177-3AD203B41FA5}">
                      <a16:colId xmlns:a16="http://schemas.microsoft.com/office/drawing/2014/main" val="1389488586"/>
                    </a:ext>
                  </a:extLst>
                </a:gridCol>
                <a:gridCol w="493776">
                  <a:extLst>
                    <a:ext uri="{9D8B030D-6E8A-4147-A177-3AD203B41FA5}">
                      <a16:colId xmlns:a16="http://schemas.microsoft.com/office/drawing/2014/main" val="2210401133"/>
                    </a:ext>
                  </a:extLst>
                </a:gridCol>
                <a:gridCol w="493776">
                  <a:extLst>
                    <a:ext uri="{9D8B030D-6E8A-4147-A177-3AD203B41FA5}">
                      <a16:colId xmlns:a16="http://schemas.microsoft.com/office/drawing/2014/main" val="3240195290"/>
                    </a:ext>
                  </a:extLst>
                </a:gridCol>
                <a:gridCol w="493776">
                  <a:extLst>
                    <a:ext uri="{9D8B030D-6E8A-4147-A177-3AD203B41FA5}">
                      <a16:colId xmlns:a16="http://schemas.microsoft.com/office/drawing/2014/main" val="3929018225"/>
                    </a:ext>
                  </a:extLst>
                </a:gridCol>
                <a:gridCol w="493776">
                  <a:extLst>
                    <a:ext uri="{9D8B030D-6E8A-4147-A177-3AD203B41FA5}">
                      <a16:colId xmlns:a16="http://schemas.microsoft.com/office/drawing/2014/main" val="99318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20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Visit Salta - 2019-11-09 12:00:35</a:t>
                      </a:r>
                      <a:r>
                        <a:rPr kumimoji="0" lang="en-US" sz="1000" b="0" i="0" u="none" strike="noStrike" kern="1200" cap="none" spc="0" normalizeH="0" baseline="0" noProof="0">
                          <a:ln>
                            <a:noFill/>
                          </a:ln>
                          <a:solidFill>
                            <a:prstClr val="black"/>
                          </a:solidFill>
                          <a:effectLst/>
                          <a:uLnTx/>
                          <a:uFillTx/>
                          <a:latin typeface="+mn-lt"/>
                          <a:ea typeface="+mn-ea"/>
                          <a:cs typeface="+mn-cs"/>
                        </a:rPr>
                        <a:t>
 LA HERMOSA VISITA A LA BASÍLICA Y CONVENTO SAN FRANCISCO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1510715"/>
                  </a:ext>
                </a:extLst>
              </a:tr>
            </a:tbl>
          </a:graphicData>
        </a:graphic>
      </p:graphicFrame>
      <p:sp>
        <p:nvSpPr>
          <p:cNvPr id="4" name="Text Placeholder 3">
            <a:extLst>
              <a:ext uri="{FF2B5EF4-FFF2-40B4-BE49-F238E27FC236}">
                <a16:creationId xmlns:a16="http://schemas.microsoft.com/office/drawing/2014/main" id="{AF8230F0-3FA3-4211-A5D1-6892383D3B89}"/>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39693312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8C530-3546-4D1B-A4AF-19243779FE35}"/>
              </a:ext>
            </a:extLst>
          </p:cNvPr>
          <p:cNvSpPr>
            <a:spLocks noGrp="1"/>
          </p:cNvSpPr>
          <p:nvPr>
            <p:ph type="title"/>
          </p:nvPr>
        </p:nvSpPr>
        <p:spPr/>
        <p:txBody>
          <a:bodyPr/>
          <a:lstStyle/>
          <a:p>
            <a:r>
              <a:rPr lang="en-US"/>
              <a:t>Facebook TABLA DE FB COMPLETA | TUCU FB - 14 of 15</a:t>
            </a:r>
          </a:p>
        </p:txBody>
      </p:sp>
      <p:graphicFrame>
        <p:nvGraphicFramePr>
          <p:cNvPr id="5" name="Table Placeholder 4">
            <a:extLst>
              <a:ext uri="{FF2B5EF4-FFF2-40B4-BE49-F238E27FC236}">
                <a16:creationId xmlns:a16="http://schemas.microsoft.com/office/drawing/2014/main" id="{4359FB42-DD30-4A90-A0FC-023B2DF11B1F}"/>
              </a:ext>
            </a:extLst>
          </p:cNvPr>
          <p:cNvGraphicFramePr>
            <a:graphicFrameLocks noGrp="1"/>
          </p:cNvGraphicFramePr>
          <p:nvPr>
            <p:ph type="tbl" sz="quarter" idx="13"/>
            <p:extLst>
              <p:ext uri="{D42A27DB-BD31-4B8C-83A1-F6EECF244321}">
                <p14:modId xmlns:p14="http://schemas.microsoft.com/office/powerpoint/2010/main" val="1103556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0014728"/>
                    </a:ext>
                  </a:extLst>
                </a:gridCol>
                <a:gridCol w="493776">
                  <a:extLst>
                    <a:ext uri="{9D8B030D-6E8A-4147-A177-3AD203B41FA5}">
                      <a16:colId xmlns:a16="http://schemas.microsoft.com/office/drawing/2014/main" val="3187500505"/>
                    </a:ext>
                  </a:extLst>
                </a:gridCol>
                <a:gridCol w="493776">
                  <a:extLst>
                    <a:ext uri="{9D8B030D-6E8A-4147-A177-3AD203B41FA5}">
                      <a16:colId xmlns:a16="http://schemas.microsoft.com/office/drawing/2014/main" val="4258348970"/>
                    </a:ext>
                  </a:extLst>
                </a:gridCol>
                <a:gridCol w="493776">
                  <a:extLst>
                    <a:ext uri="{9D8B030D-6E8A-4147-A177-3AD203B41FA5}">
                      <a16:colId xmlns:a16="http://schemas.microsoft.com/office/drawing/2014/main" val="3218827117"/>
                    </a:ext>
                  </a:extLst>
                </a:gridCol>
                <a:gridCol w="493776">
                  <a:extLst>
                    <a:ext uri="{9D8B030D-6E8A-4147-A177-3AD203B41FA5}">
                      <a16:colId xmlns:a16="http://schemas.microsoft.com/office/drawing/2014/main" val="4122164553"/>
                    </a:ext>
                  </a:extLst>
                </a:gridCol>
                <a:gridCol w="493776">
                  <a:extLst>
                    <a:ext uri="{9D8B030D-6E8A-4147-A177-3AD203B41FA5}">
                      <a16:colId xmlns:a16="http://schemas.microsoft.com/office/drawing/2014/main" val="1965990803"/>
                    </a:ext>
                  </a:extLst>
                </a:gridCol>
                <a:gridCol w="493776">
                  <a:extLst>
                    <a:ext uri="{9D8B030D-6E8A-4147-A177-3AD203B41FA5}">
                      <a16:colId xmlns:a16="http://schemas.microsoft.com/office/drawing/2014/main" val="664137876"/>
                    </a:ext>
                  </a:extLst>
                </a:gridCol>
                <a:gridCol w="493776">
                  <a:extLst>
                    <a:ext uri="{9D8B030D-6E8A-4147-A177-3AD203B41FA5}">
                      <a16:colId xmlns:a16="http://schemas.microsoft.com/office/drawing/2014/main" val="2794333831"/>
                    </a:ext>
                  </a:extLst>
                </a:gridCol>
                <a:gridCol w="493776">
                  <a:extLst>
                    <a:ext uri="{9D8B030D-6E8A-4147-A177-3AD203B41FA5}">
                      <a16:colId xmlns:a16="http://schemas.microsoft.com/office/drawing/2014/main" val="1840944966"/>
                    </a:ext>
                  </a:extLst>
                </a:gridCol>
                <a:gridCol w="493776">
                  <a:extLst>
                    <a:ext uri="{9D8B030D-6E8A-4147-A177-3AD203B41FA5}">
                      <a16:colId xmlns:a16="http://schemas.microsoft.com/office/drawing/2014/main" val="3233268431"/>
                    </a:ext>
                  </a:extLst>
                </a:gridCol>
                <a:gridCol w="493776">
                  <a:extLst>
                    <a:ext uri="{9D8B030D-6E8A-4147-A177-3AD203B41FA5}">
                      <a16:colId xmlns:a16="http://schemas.microsoft.com/office/drawing/2014/main" val="3092111630"/>
                    </a:ext>
                  </a:extLst>
                </a:gridCol>
                <a:gridCol w="493776">
                  <a:extLst>
                    <a:ext uri="{9D8B030D-6E8A-4147-A177-3AD203B41FA5}">
                      <a16:colId xmlns:a16="http://schemas.microsoft.com/office/drawing/2014/main" val="294488899"/>
                    </a:ext>
                  </a:extLst>
                </a:gridCol>
                <a:gridCol w="493776">
                  <a:extLst>
                    <a:ext uri="{9D8B030D-6E8A-4147-A177-3AD203B41FA5}">
                      <a16:colId xmlns:a16="http://schemas.microsoft.com/office/drawing/2014/main" val="3523744487"/>
                    </a:ext>
                  </a:extLst>
                </a:gridCol>
                <a:gridCol w="493776">
                  <a:extLst>
                    <a:ext uri="{9D8B030D-6E8A-4147-A177-3AD203B41FA5}">
                      <a16:colId xmlns:a16="http://schemas.microsoft.com/office/drawing/2014/main" val="4152875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735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- 2019-06-26 18:25:21</a:t>
                      </a:r>
                      <a:r>
                        <a:rPr kumimoji="0" lang="es-ES" sz="1000" b="0" i="0" u="none" strike="noStrike" kern="1200" cap="none" spc="0" normalizeH="0" baseline="0" noProof="0">
                          <a:ln>
                            <a:noFill/>
                          </a:ln>
                          <a:solidFill>
                            <a:prstClr val="black"/>
                          </a:solidFill>
                          <a:effectLst/>
                          <a:uLnTx/>
                          <a:uFillTx/>
                          <a:latin typeface="+mn-lt"/>
                          <a:ea typeface="+mn-ea"/>
                          <a:cs typeface="+mn-cs"/>
                        </a:rPr>
                        <a:t>
 Es uno de los lugares mágicos de Salta. Formado naturalmente, es parada obligatoria de todos los que viajan a Cafayate. 
Cuenta con una increíble acústica y reconocidos cantores entonan sus canciones en este increíble lugar.
 ¿Sabés como se llama?
a) El Anfiteatro
b) El Teatro
c) El Escenario
(Foto: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465168"/>
                  </a:ext>
                </a:extLst>
              </a:tr>
            </a:tbl>
          </a:graphicData>
        </a:graphic>
      </p:graphicFrame>
      <p:sp>
        <p:nvSpPr>
          <p:cNvPr id="4" name="Text Placeholder 3">
            <a:extLst>
              <a:ext uri="{FF2B5EF4-FFF2-40B4-BE49-F238E27FC236}">
                <a16:creationId xmlns:a16="http://schemas.microsoft.com/office/drawing/2014/main" id="{A38A78A3-81DE-489F-B713-3806253D0E4F}"/>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686184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53B89-CAFD-42AF-8C71-B296752C39A1}"/>
              </a:ext>
            </a:extLst>
          </p:cNvPr>
          <p:cNvSpPr>
            <a:spLocks noGrp="1"/>
          </p:cNvSpPr>
          <p:nvPr>
            <p:ph type="title"/>
          </p:nvPr>
        </p:nvSpPr>
        <p:spPr/>
        <p:txBody>
          <a:bodyPr/>
          <a:lstStyle/>
          <a:p>
            <a:r>
              <a:rPr lang="en-US"/>
              <a:t>Facebook TABLA DE FB COMPLETA | TUCU FB - 15 of 15</a:t>
            </a:r>
          </a:p>
        </p:txBody>
      </p:sp>
      <p:graphicFrame>
        <p:nvGraphicFramePr>
          <p:cNvPr id="5" name="Table Placeholder 4">
            <a:extLst>
              <a:ext uri="{FF2B5EF4-FFF2-40B4-BE49-F238E27FC236}">
                <a16:creationId xmlns:a16="http://schemas.microsoft.com/office/drawing/2014/main" id="{2ABC910C-597F-4665-937A-88019B165570}"/>
              </a:ext>
            </a:extLst>
          </p:cNvPr>
          <p:cNvGraphicFramePr>
            <a:graphicFrameLocks noGrp="1"/>
          </p:cNvGraphicFramePr>
          <p:nvPr>
            <p:ph type="tbl" sz="quarter" idx="13"/>
            <p:extLst>
              <p:ext uri="{D42A27DB-BD31-4B8C-83A1-F6EECF244321}">
                <p14:modId xmlns:p14="http://schemas.microsoft.com/office/powerpoint/2010/main" val="1593071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63416065"/>
                    </a:ext>
                  </a:extLst>
                </a:gridCol>
                <a:gridCol w="493776">
                  <a:extLst>
                    <a:ext uri="{9D8B030D-6E8A-4147-A177-3AD203B41FA5}">
                      <a16:colId xmlns:a16="http://schemas.microsoft.com/office/drawing/2014/main" val="2818780806"/>
                    </a:ext>
                  </a:extLst>
                </a:gridCol>
                <a:gridCol w="493776">
                  <a:extLst>
                    <a:ext uri="{9D8B030D-6E8A-4147-A177-3AD203B41FA5}">
                      <a16:colId xmlns:a16="http://schemas.microsoft.com/office/drawing/2014/main" val="3351192783"/>
                    </a:ext>
                  </a:extLst>
                </a:gridCol>
                <a:gridCol w="493776">
                  <a:extLst>
                    <a:ext uri="{9D8B030D-6E8A-4147-A177-3AD203B41FA5}">
                      <a16:colId xmlns:a16="http://schemas.microsoft.com/office/drawing/2014/main" val="246817051"/>
                    </a:ext>
                  </a:extLst>
                </a:gridCol>
                <a:gridCol w="493776">
                  <a:extLst>
                    <a:ext uri="{9D8B030D-6E8A-4147-A177-3AD203B41FA5}">
                      <a16:colId xmlns:a16="http://schemas.microsoft.com/office/drawing/2014/main" val="1134057591"/>
                    </a:ext>
                  </a:extLst>
                </a:gridCol>
                <a:gridCol w="493776">
                  <a:extLst>
                    <a:ext uri="{9D8B030D-6E8A-4147-A177-3AD203B41FA5}">
                      <a16:colId xmlns:a16="http://schemas.microsoft.com/office/drawing/2014/main" val="2727524206"/>
                    </a:ext>
                  </a:extLst>
                </a:gridCol>
                <a:gridCol w="493776">
                  <a:extLst>
                    <a:ext uri="{9D8B030D-6E8A-4147-A177-3AD203B41FA5}">
                      <a16:colId xmlns:a16="http://schemas.microsoft.com/office/drawing/2014/main" val="463179807"/>
                    </a:ext>
                  </a:extLst>
                </a:gridCol>
                <a:gridCol w="493776">
                  <a:extLst>
                    <a:ext uri="{9D8B030D-6E8A-4147-A177-3AD203B41FA5}">
                      <a16:colId xmlns:a16="http://schemas.microsoft.com/office/drawing/2014/main" val="1963568250"/>
                    </a:ext>
                  </a:extLst>
                </a:gridCol>
                <a:gridCol w="493776">
                  <a:extLst>
                    <a:ext uri="{9D8B030D-6E8A-4147-A177-3AD203B41FA5}">
                      <a16:colId xmlns:a16="http://schemas.microsoft.com/office/drawing/2014/main" val="4119075040"/>
                    </a:ext>
                  </a:extLst>
                </a:gridCol>
                <a:gridCol w="493776">
                  <a:extLst>
                    <a:ext uri="{9D8B030D-6E8A-4147-A177-3AD203B41FA5}">
                      <a16:colId xmlns:a16="http://schemas.microsoft.com/office/drawing/2014/main" val="1835149670"/>
                    </a:ext>
                  </a:extLst>
                </a:gridCol>
                <a:gridCol w="493776">
                  <a:extLst>
                    <a:ext uri="{9D8B030D-6E8A-4147-A177-3AD203B41FA5}">
                      <a16:colId xmlns:a16="http://schemas.microsoft.com/office/drawing/2014/main" val="1427247609"/>
                    </a:ext>
                  </a:extLst>
                </a:gridCol>
                <a:gridCol w="493776">
                  <a:extLst>
                    <a:ext uri="{9D8B030D-6E8A-4147-A177-3AD203B41FA5}">
                      <a16:colId xmlns:a16="http://schemas.microsoft.com/office/drawing/2014/main" val="3422431306"/>
                    </a:ext>
                  </a:extLst>
                </a:gridCol>
                <a:gridCol w="493776">
                  <a:extLst>
                    <a:ext uri="{9D8B030D-6E8A-4147-A177-3AD203B41FA5}">
                      <a16:colId xmlns:a16="http://schemas.microsoft.com/office/drawing/2014/main" val="3140054239"/>
                    </a:ext>
                  </a:extLst>
                </a:gridCol>
                <a:gridCol w="493776">
                  <a:extLst>
                    <a:ext uri="{9D8B030D-6E8A-4147-A177-3AD203B41FA5}">
                      <a16:colId xmlns:a16="http://schemas.microsoft.com/office/drawing/2014/main" val="391442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876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Visit Salta - 2019-09-08 19:05:14</a:t>
                      </a:r>
                      <a:r>
                        <a:rPr kumimoji="0" lang="es-ES" sz="1000" b="0" i="0" u="none" strike="noStrike" kern="1200" cap="none" spc="0" normalizeH="0" baseline="0" noProof="0">
                          <a:ln>
                            <a:noFill/>
                          </a:ln>
                          <a:solidFill>
                            <a:prstClr val="black"/>
                          </a:solidFill>
                          <a:effectLst/>
                          <a:uLnTx/>
                          <a:uFillTx/>
                          <a:latin typeface="+mn-lt"/>
                          <a:ea typeface="+mn-ea"/>
                          <a:cs typeface="+mn-cs"/>
                        </a:rPr>
                        <a:t>
 EL MILAGRO YA LLEGÓ A SALTA
Ya comenzó la novena y peregrinos de toda la provincia ya están caminando para llegar a la ciudad de Salta a homenajear a sus Santos Patrono. 
Este año ¿Vas a poder venir a acompañarnos el día 15 en la Procesión del Señor y la Virgen del Milagro?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0088186"/>
                  </a:ext>
                </a:extLst>
              </a:tr>
            </a:tbl>
          </a:graphicData>
        </a:graphic>
      </p:graphicFrame>
      <p:sp>
        <p:nvSpPr>
          <p:cNvPr id="4" name="Text Placeholder 3">
            <a:extLst>
              <a:ext uri="{FF2B5EF4-FFF2-40B4-BE49-F238E27FC236}">
                <a16:creationId xmlns:a16="http://schemas.microsoft.com/office/drawing/2014/main" id="{89AC47B1-0CE6-481A-9F96-FACE85EBE5D8}"/>
              </a:ext>
            </a:extLst>
          </p:cNvPr>
          <p:cNvSpPr>
            <a:spLocks noGrp="1"/>
          </p:cNvSpPr>
          <p:nvPr>
            <p:ph type="body" sz="quarter" idx="14"/>
          </p:nvPr>
        </p:nvSpPr>
        <p:spPr/>
        <p:txBody>
          <a:bodyPr/>
          <a:lstStyle/>
          <a:p>
            <a:r>
              <a:rPr lang="en-US"/>
              <a:t>01/01/2019 - 05/12/2019</a:t>
            </a:r>
          </a:p>
        </p:txBody>
      </p:sp>
    </p:spTree>
    <p:extLst>
      <p:ext uri="{BB962C8B-B14F-4D97-AF65-F5344CB8AC3E}">
        <p14:creationId xmlns:p14="http://schemas.microsoft.com/office/powerpoint/2010/main" val="13202532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3698</Words>
  <Application>Microsoft Office PowerPoint</Application>
  <PresentationFormat>On-screen Show (4:3)</PresentationFormat>
  <Paragraphs>1750</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quintly_template</vt:lpstr>
      <vt:lpstr>FACEBOOK NUEVO</vt:lpstr>
      <vt:lpstr>Facebook Key Metrics Table | TUCU FB</vt:lpstr>
      <vt:lpstr>Facebook Fans Total | TUCU FB</vt:lpstr>
      <vt:lpstr>Facebook Fans Change | TUCU FB</vt:lpstr>
      <vt:lpstr>Facebook Key Metrics Radar | TUCU FB</vt:lpstr>
      <vt:lpstr>Facebook Fans Change Rate | TUCU FB</vt:lpstr>
      <vt:lpstr>Facebook Fans Change Per Weekday | TUCU FB</vt:lpstr>
      <vt:lpstr>Facebook Fan Distribution Development | TUCU FB</vt:lpstr>
      <vt:lpstr>Facebook Own Posts | TUCU FB</vt:lpstr>
      <vt:lpstr>Facebook Own Posts By Hour | TUCU FB</vt:lpstr>
      <vt:lpstr>Facebook Own Posts with Reactions Table | TUCU FB - 1 of 8</vt:lpstr>
      <vt:lpstr>Facebook Own Posts with Reactions Table | TUCU FB - 2 of 8</vt:lpstr>
      <vt:lpstr>Facebook Own Posts with Reactions Table | TUCU FB - 3 of 8</vt:lpstr>
      <vt:lpstr>Facebook Own Posts with Reactions Table | TUCU FB - 4 of 8</vt:lpstr>
      <vt:lpstr>Facebook Own Posts with Reactions Table | TUCU FB - 5 of 8</vt:lpstr>
      <vt:lpstr>Facebook Own Posts with Reactions Table | TUCU FB - 6 of 8</vt:lpstr>
      <vt:lpstr>Facebook Own Posts with Reactions Table | TUCU FB - 7 of 8</vt:lpstr>
      <vt:lpstr>Facebook Own Posts with Reactions Table | TUCU FB - 8 of 8</vt:lpstr>
      <vt:lpstr>Facebook Own Posts By Weekday | TUCU FB</vt:lpstr>
      <vt:lpstr>Facebook Post Type Distribution Per Profile | TUCU FB</vt:lpstr>
      <vt:lpstr>Facebook Own Posts App Usage | TUCU FB</vt:lpstr>
      <vt:lpstr>Facebook Hashtag Detection | TUCU FB - 1 of 3</vt:lpstr>
      <vt:lpstr>Facebook Hashtag Detection | TUCU FB - 2 of 3</vt:lpstr>
      <vt:lpstr>Facebook Hashtag Detection | TUCU FB - 3 of 3</vt:lpstr>
      <vt:lpstr>Facebook Sponsored Posts Distribution | TUCU FB</vt:lpstr>
      <vt:lpstr>Facebook User Posts Table | TUCU FB - 1 of 9</vt:lpstr>
      <vt:lpstr>Facebook User Posts Table | TUCU FB - 2 of 9</vt:lpstr>
      <vt:lpstr>Facebook User Posts Table | TUCU FB - 3 of 9</vt:lpstr>
      <vt:lpstr>Facebook User Posts Table | TUCU FB - 4 of 9</vt:lpstr>
      <vt:lpstr>Facebook User Posts Table | TUCU FB - 5 of 9</vt:lpstr>
      <vt:lpstr>Facebook User Posts Table | TUCU FB - 6 of 9</vt:lpstr>
      <vt:lpstr>Facebook User Posts Table | TUCU FB - 7 of 9</vt:lpstr>
      <vt:lpstr>Facebook User Posts Table | TUCU FB - 8 of 9</vt:lpstr>
      <vt:lpstr>Facebook User Posts Table | TUCU FB - 9 of 9</vt:lpstr>
      <vt:lpstr>Facebook User Posts | TUCU FB</vt:lpstr>
      <vt:lpstr>Facebook Interaction Rate | TUCU FB</vt:lpstr>
      <vt:lpstr>Facebook Interactions Distribution | TUCU FB</vt:lpstr>
      <vt:lpstr>Facebook Interaction Rate By Hour | TUCU FB</vt:lpstr>
      <vt:lpstr>Facebook Interaction Rate By Post Type | TUCU FB</vt:lpstr>
      <vt:lpstr>Facebook Interaction Rate By Weekday | TUCU FB</vt:lpstr>
      <vt:lpstr>Facebook Own Posts Table | TUCU FB - 1 of 7</vt:lpstr>
      <vt:lpstr>Facebook Own Posts Table | TUCU FB - 2 of 7</vt:lpstr>
      <vt:lpstr>Facebook Own Posts Table | TUCU FB - 3 of 7</vt:lpstr>
      <vt:lpstr>Facebook Own Posts Table | TUCU FB - 4 of 7</vt:lpstr>
      <vt:lpstr>Facebook Own Posts Table | TUCU FB - 5 of 7</vt:lpstr>
      <vt:lpstr>Facebook Own Posts Table | TUCU FB - 6 of 7</vt:lpstr>
      <vt:lpstr>Facebook Own Posts Table | TUCU FB - 7 of 7</vt:lpstr>
      <vt:lpstr>Facebook Questions Table | TUCU FB - 1 of 6</vt:lpstr>
      <vt:lpstr>Facebook Questions Table | TUCU FB - 2 of 6</vt:lpstr>
      <vt:lpstr>Facebook Questions Table | TUCU FB - 3 of 6</vt:lpstr>
      <vt:lpstr>Facebook Questions Table | TUCU FB - 4 of 6</vt:lpstr>
      <vt:lpstr>Facebook Questions Table | TUCU FB - 5 of 6</vt:lpstr>
      <vt:lpstr>Facebook Questions Table | TUCU FB - 6 of 6</vt:lpstr>
      <vt:lpstr>Facebook TABLA DE FB COMPLETA | TUCU FB - 1 of 15</vt:lpstr>
      <vt:lpstr>Facebook TABLA DE FB COMPLETA | TUCU FB - 2 of 15</vt:lpstr>
      <vt:lpstr>Facebook TABLA DE FB COMPLETA | TUCU FB - 3 of 15</vt:lpstr>
      <vt:lpstr>Facebook TABLA DE FB COMPLETA | TUCU FB - 4 of 15</vt:lpstr>
      <vt:lpstr>Facebook TABLA DE FB COMPLETA | TUCU FB - 5 of 15</vt:lpstr>
      <vt:lpstr>Facebook TABLA DE FB COMPLETA | TUCU FB - 6 of 15</vt:lpstr>
      <vt:lpstr>Facebook TABLA DE FB COMPLETA | TUCU FB - 7 of 15</vt:lpstr>
      <vt:lpstr>Facebook TABLA DE FB COMPLETA | TUCU FB - 8 of 15</vt:lpstr>
      <vt:lpstr>Facebook TABLA DE FB COMPLETA | TUCU FB - 9 of 15</vt:lpstr>
      <vt:lpstr>Facebook TABLA DE FB COMPLETA | TUCU FB - 10 of 15</vt:lpstr>
      <vt:lpstr>Facebook TABLA DE FB COMPLETA | TUCU FB - 11 of 15</vt:lpstr>
      <vt:lpstr>Facebook TABLA DE FB COMPLETA | TUCU FB - 12 of 15</vt:lpstr>
      <vt:lpstr>Facebook TABLA DE FB COMPLETA | TUCU FB - 13 of 15</vt:lpstr>
      <vt:lpstr>Facebook TABLA DE FB COMPLETA | TUCU FB - 14 of 15</vt:lpstr>
      <vt:lpstr>Facebook TABLA DE FB COMPLETA | TUCU FB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2019-12-05T12:59:49Z</dcterms:created>
  <dcterms:modified xsi:type="dcterms:W3CDTF">2019-12-05T13:04:00Z</dcterms:modified>
</cp:coreProperties>
</file>