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3" r:id="rId18"/>
    <p:sldId id="274"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2" r:id="rId35"/>
    <p:sldId id="293" r:id="rId36"/>
    <p:sldId id="294" r:id="rId37"/>
    <p:sldId id="295" r:id="rId38"/>
    <p:sldId id="296" r:id="rId39"/>
    <p:sldId id="298" r:id="rId40"/>
    <p:sldId id="299" r:id="rId41"/>
    <p:sldId id="300" r:id="rId42"/>
    <p:sldId id="301" r:id="rId43"/>
    <p:sldId id="302" r:id="rId44"/>
    <p:sldId id="303" r:id="rId45"/>
    <p:sldId id="304" r:id="rId46"/>
    <p:sldId id="305" r:id="rId47"/>
    <p:sldId id="306" r:id="rId48"/>
    <p:sldId id="307" r:id="rId49"/>
    <p:sldId id="308" r:id="rId50"/>
    <p:sldId id="309" r:id="rId51"/>
  </p:sldIdLst>
  <p:sldSz cx="9144000" cy="6858000" type="screen4x3"/>
  <p:notesSz cx="6858000" cy="9144000"/>
  <p:embeddedFontLst>
    <p:embeddedFont>
      <p:font typeface="Calibri" panose="020F0502020204030204" pitchFamily="34" charset="0"/>
      <p:regular r:id="rId52"/>
      <p:bold r:id="rId53"/>
      <p:italic r:id="rId54"/>
      <p:boldItalic r:id="rId5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7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2.fntdata"/><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Ente Tucumán Turismo</c:v>
                </c:pt>
              </c:strCache>
            </c:strRef>
          </c:tx>
          <c:spPr>
            <a:ln w="28575" cap="rnd">
              <a:solidFill>
                <a:schemeClr val="accent1"/>
              </a:solidFill>
              <a:round/>
            </a:ln>
            <a:effectLst/>
          </c:spPr>
          <c:marker>
            <c:symbol val="none"/>
          </c:marker>
          <c:cat>
            <c:strRef>
              <c:f>Sheet1!$A$2:$A$32</c:f>
              <c:strCache>
                <c:ptCount val="31"/>
                <c:pt idx="0">
                  <c:v>31/12/2018</c:v>
                </c:pt>
                <c:pt idx="1">
                  <c:v>7/1/2019</c:v>
                </c:pt>
                <c:pt idx="2">
                  <c:v>14/01/2019</c:v>
                </c:pt>
                <c:pt idx="3">
                  <c:v>21/01/2019</c:v>
                </c:pt>
                <c:pt idx="4">
                  <c:v>28/01/2019</c:v>
                </c:pt>
                <c:pt idx="5">
                  <c:v>4/2/2019</c:v>
                </c:pt>
                <c:pt idx="6">
                  <c:v>11/2/2019</c:v>
                </c:pt>
                <c:pt idx="7">
                  <c:v>18/02/2019</c:v>
                </c:pt>
                <c:pt idx="8">
                  <c:v>25/02/2019</c:v>
                </c:pt>
                <c:pt idx="9">
                  <c:v>4/3/2019</c:v>
                </c:pt>
                <c:pt idx="10">
                  <c:v>11/3/2019</c:v>
                </c:pt>
                <c:pt idx="11">
                  <c:v>18/03/2019</c:v>
                </c:pt>
                <c:pt idx="12">
                  <c:v>25/03/2019</c:v>
                </c:pt>
                <c:pt idx="13">
                  <c:v>1/4/2019</c:v>
                </c:pt>
                <c:pt idx="14">
                  <c:v>8/4/2019</c:v>
                </c:pt>
                <c:pt idx="15">
                  <c:v>15/04/2019</c:v>
                </c:pt>
                <c:pt idx="16">
                  <c:v>22/04/2019</c:v>
                </c:pt>
                <c:pt idx="17">
                  <c:v>29/04/2019</c:v>
                </c:pt>
                <c:pt idx="18">
                  <c:v>6/5/2019</c:v>
                </c:pt>
                <c:pt idx="19">
                  <c:v>13/05/2019</c:v>
                </c:pt>
                <c:pt idx="20">
                  <c:v>20/05/2019</c:v>
                </c:pt>
                <c:pt idx="21">
                  <c:v>27/05/2019</c:v>
                </c:pt>
                <c:pt idx="22">
                  <c:v>3/6/2019</c:v>
                </c:pt>
                <c:pt idx="23">
                  <c:v>10/6/2019</c:v>
                </c:pt>
                <c:pt idx="24">
                  <c:v>17/06/2019</c:v>
                </c:pt>
                <c:pt idx="25">
                  <c:v>24/06/2019</c:v>
                </c:pt>
                <c:pt idx="26">
                  <c:v>1/7/2019</c:v>
                </c:pt>
                <c:pt idx="27">
                  <c:v>8/7/2019</c:v>
                </c:pt>
                <c:pt idx="28">
                  <c:v>15/07/2019</c:v>
                </c:pt>
                <c:pt idx="29">
                  <c:v>22/07/2019</c:v>
                </c:pt>
                <c:pt idx="30">
                  <c:v>29/07/2019</c:v>
                </c:pt>
              </c:strCache>
            </c:strRef>
          </c:cat>
          <c:val>
            <c:numRef>
              <c:f>Sheet1!$B$2:$B$32</c:f>
              <c:numCache>
                <c:formatCode>General</c:formatCode>
                <c:ptCount val="31"/>
                <c:pt idx="0">
                  <c:v>251846</c:v>
                </c:pt>
                <c:pt idx="1">
                  <c:v>251979</c:v>
                </c:pt>
                <c:pt idx="2">
                  <c:v>252103</c:v>
                </c:pt>
                <c:pt idx="3">
                  <c:v>252202</c:v>
                </c:pt>
                <c:pt idx="4">
                  <c:v>252453</c:v>
                </c:pt>
                <c:pt idx="5">
                  <c:v>252530</c:v>
                </c:pt>
                <c:pt idx="6">
                  <c:v>252640</c:v>
                </c:pt>
                <c:pt idx="7">
                  <c:v>252662</c:v>
                </c:pt>
                <c:pt idx="8">
                  <c:v>252645</c:v>
                </c:pt>
                <c:pt idx="9">
                  <c:v>252653</c:v>
                </c:pt>
                <c:pt idx="10">
                  <c:v>252700</c:v>
                </c:pt>
                <c:pt idx="11">
                  <c:v>252723</c:v>
                </c:pt>
                <c:pt idx="12">
                  <c:v>252750</c:v>
                </c:pt>
                <c:pt idx="13">
                  <c:v>252770</c:v>
                </c:pt>
                <c:pt idx="14">
                  <c:v>252848</c:v>
                </c:pt>
                <c:pt idx="15">
                  <c:v>253074</c:v>
                </c:pt>
                <c:pt idx="16">
                  <c:v>253280</c:v>
                </c:pt>
                <c:pt idx="17">
                  <c:v>253295</c:v>
                </c:pt>
                <c:pt idx="18">
                  <c:v>253337</c:v>
                </c:pt>
                <c:pt idx="19">
                  <c:v>253454</c:v>
                </c:pt>
                <c:pt idx="20">
                  <c:v>253751</c:v>
                </c:pt>
                <c:pt idx="21">
                  <c:v>253907</c:v>
                </c:pt>
                <c:pt idx="22">
                  <c:v>253982</c:v>
                </c:pt>
                <c:pt idx="23">
                  <c:v>254048</c:v>
                </c:pt>
                <c:pt idx="24">
                  <c:v>254228</c:v>
                </c:pt>
                <c:pt idx="25">
                  <c:v>254436</c:v>
                </c:pt>
                <c:pt idx="26">
                  <c:v>254538</c:v>
                </c:pt>
                <c:pt idx="27">
                  <c:v>254624</c:v>
                </c:pt>
                <c:pt idx="28">
                  <c:v>254604</c:v>
                </c:pt>
                <c:pt idx="29">
                  <c:v>254618</c:v>
                </c:pt>
                <c:pt idx="30">
                  <c:v>254619</c:v>
                </c:pt>
              </c:numCache>
            </c:numRef>
          </c:val>
          <c:smooth val="0"/>
          <c:extLst>
            <c:ext xmlns:c16="http://schemas.microsoft.com/office/drawing/2014/chart" uri="{C3380CC4-5D6E-409C-BE32-E72D297353CC}">
              <c16:uniqueId val="{00000000-1CCE-46FF-A4B5-EE84F4E741D3}"/>
            </c:ext>
          </c:extLst>
        </c:ser>
        <c:dLbls>
          <c:showLegendKey val="0"/>
          <c:showVal val="0"/>
          <c:showCatName val="0"/>
          <c:showSerName val="0"/>
          <c:showPercent val="0"/>
          <c:showBubbleSize val="0"/>
        </c:dLbls>
        <c:smooth val="0"/>
        <c:axId val="312444544"/>
        <c:axId val="312443888"/>
      </c:lineChart>
      <c:catAx>
        <c:axId val="312444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443888"/>
        <c:crosses val="autoZero"/>
        <c:auto val="1"/>
        <c:lblAlgn val="ctr"/>
        <c:lblOffset val="100"/>
        <c:noMultiLvlLbl val="0"/>
      </c:catAx>
      <c:valAx>
        <c:axId val="312443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444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Ente Tucumán Turismo</c:v>
                </c:pt>
              </c:strCache>
            </c:strRef>
          </c:tx>
          <c:spPr>
            <a:ln w="28575" cap="rnd">
              <a:solidFill>
                <a:schemeClr val="accent1"/>
              </a:solidFill>
              <a:round/>
            </a:ln>
            <a:effectLst/>
          </c:spPr>
          <c:marker>
            <c:symbol val="none"/>
          </c:marker>
          <c:cat>
            <c:strRef>
              <c:f>Sheet1!$A$2:$A$32</c:f>
              <c:strCache>
                <c:ptCount val="31"/>
                <c:pt idx="0">
                  <c:v>31/12/2018</c:v>
                </c:pt>
                <c:pt idx="1">
                  <c:v>7/1/2019</c:v>
                </c:pt>
                <c:pt idx="2">
                  <c:v>14/01/2019</c:v>
                </c:pt>
                <c:pt idx="3">
                  <c:v>21/01/2019</c:v>
                </c:pt>
                <c:pt idx="4">
                  <c:v>28/01/2019</c:v>
                </c:pt>
                <c:pt idx="5">
                  <c:v>4/2/2019</c:v>
                </c:pt>
                <c:pt idx="6">
                  <c:v>11/2/2019</c:v>
                </c:pt>
                <c:pt idx="7">
                  <c:v>18/02/2019</c:v>
                </c:pt>
                <c:pt idx="8">
                  <c:v>25/02/2019</c:v>
                </c:pt>
                <c:pt idx="9">
                  <c:v>4/3/2019</c:v>
                </c:pt>
                <c:pt idx="10">
                  <c:v>11/3/2019</c:v>
                </c:pt>
                <c:pt idx="11">
                  <c:v>18/03/2019</c:v>
                </c:pt>
                <c:pt idx="12">
                  <c:v>25/03/2019</c:v>
                </c:pt>
                <c:pt idx="13">
                  <c:v>1/4/2019</c:v>
                </c:pt>
                <c:pt idx="14">
                  <c:v>8/4/2019</c:v>
                </c:pt>
                <c:pt idx="15">
                  <c:v>15/04/2019</c:v>
                </c:pt>
                <c:pt idx="16">
                  <c:v>22/04/2019</c:v>
                </c:pt>
                <c:pt idx="17">
                  <c:v>29/04/2019</c:v>
                </c:pt>
                <c:pt idx="18">
                  <c:v>6/5/2019</c:v>
                </c:pt>
                <c:pt idx="19">
                  <c:v>13/05/2019</c:v>
                </c:pt>
                <c:pt idx="20">
                  <c:v>20/05/2019</c:v>
                </c:pt>
                <c:pt idx="21">
                  <c:v>27/05/2019</c:v>
                </c:pt>
                <c:pt idx="22">
                  <c:v>3/6/2019</c:v>
                </c:pt>
                <c:pt idx="23">
                  <c:v>10/6/2019</c:v>
                </c:pt>
                <c:pt idx="24">
                  <c:v>17/06/2019</c:v>
                </c:pt>
                <c:pt idx="25">
                  <c:v>24/06/2019</c:v>
                </c:pt>
                <c:pt idx="26">
                  <c:v>1/7/2019</c:v>
                </c:pt>
                <c:pt idx="27">
                  <c:v>8/7/2019</c:v>
                </c:pt>
                <c:pt idx="28">
                  <c:v>15/07/2019</c:v>
                </c:pt>
                <c:pt idx="29">
                  <c:v>22/07/2019</c:v>
                </c:pt>
                <c:pt idx="30">
                  <c:v>29/07/2019</c:v>
                </c:pt>
              </c:strCache>
            </c:strRef>
          </c:cat>
          <c:val>
            <c:numRef>
              <c:f>Sheet1!$B$2:$B$32</c:f>
              <c:numCache>
                <c:formatCode>General</c:formatCode>
                <c:ptCount val="31"/>
                <c:pt idx="0">
                  <c:v>120</c:v>
                </c:pt>
                <c:pt idx="1">
                  <c:v>133</c:v>
                </c:pt>
                <c:pt idx="2">
                  <c:v>124</c:v>
                </c:pt>
                <c:pt idx="3">
                  <c:v>99</c:v>
                </c:pt>
                <c:pt idx="4">
                  <c:v>251</c:v>
                </c:pt>
                <c:pt idx="5">
                  <c:v>77</c:v>
                </c:pt>
                <c:pt idx="6">
                  <c:v>110</c:v>
                </c:pt>
                <c:pt idx="7">
                  <c:v>22</c:v>
                </c:pt>
                <c:pt idx="8">
                  <c:v>-17</c:v>
                </c:pt>
                <c:pt idx="9">
                  <c:v>8</c:v>
                </c:pt>
                <c:pt idx="10">
                  <c:v>47</c:v>
                </c:pt>
                <c:pt idx="11">
                  <c:v>23</c:v>
                </c:pt>
                <c:pt idx="12">
                  <c:v>27</c:v>
                </c:pt>
                <c:pt idx="13">
                  <c:v>20</c:v>
                </c:pt>
                <c:pt idx="14">
                  <c:v>78</c:v>
                </c:pt>
                <c:pt idx="15">
                  <c:v>226</c:v>
                </c:pt>
                <c:pt idx="16">
                  <c:v>206</c:v>
                </c:pt>
                <c:pt idx="17">
                  <c:v>15</c:v>
                </c:pt>
                <c:pt idx="18">
                  <c:v>42</c:v>
                </c:pt>
                <c:pt idx="19">
                  <c:v>117</c:v>
                </c:pt>
                <c:pt idx="20">
                  <c:v>297</c:v>
                </c:pt>
                <c:pt idx="21">
                  <c:v>156</c:v>
                </c:pt>
                <c:pt idx="22">
                  <c:v>75</c:v>
                </c:pt>
                <c:pt idx="23">
                  <c:v>66</c:v>
                </c:pt>
                <c:pt idx="24">
                  <c:v>180</c:v>
                </c:pt>
                <c:pt idx="25">
                  <c:v>208</c:v>
                </c:pt>
                <c:pt idx="26">
                  <c:v>102</c:v>
                </c:pt>
                <c:pt idx="27">
                  <c:v>86</c:v>
                </c:pt>
                <c:pt idx="28">
                  <c:v>-20</c:v>
                </c:pt>
                <c:pt idx="29">
                  <c:v>14</c:v>
                </c:pt>
                <c:pt idx="30">
                  <c:v>1</c:v>
                </c:pt>
              </c:numCache>
            </c:numRef>
          </c:val>
          <c:smooth val="0"/>
          <c:extLst>
            <c:ext xmlns:c16="http://schemas.microsoft.com/office/drawing/2014/chart" uri="{C3380CC4-5D6E-409C-BE32-E72D297353CC}">
              <c16:uniqueId val="{00000000-35EC-40E5-88CF-7573207741C7}"/>
            </c:ext>
          </c:extLst>
        </c:ser>
        <c:dLbls>
          <c:showLegendKey val="0"/>
          <c:showVal val="0"/>
          <c:showCatName val="0"/>
          <c:showSerName val="0"/>
          <c:showPercent val="0"/>
          <c:showBubbleSize val="0"/>
        </c:dLbls>
        <c:smooth val="0"/>
        <c:axId val="312444872"/>
        <c:axId val="312446184"/>
      </c:lineChart>
      <c:catAx>
        <c:axId val="312444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446184"/>
        <c:crosses val="autoZero"/>
        <c:auto val="1"/>
        <c:lblAlgn val="ctr"/>
        <c:lblOffset val="100"/>
        <c:noMultiLvlLbl val="0"/>
      </c:catAx>
      <c:valAx>
        <c:axId val="312446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444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Ente Tucumán Turismo</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A6DF-41CE-BB72-CE901CBEF798}"/>
            </c:ext>
          </c:extLst>
        </c:ser>
        <c:dLbls>
          <c:showLegendKey val="0"/>
          <c:showVal val="0"/>
          <c:showCatName val="0"/>
          <c:showSerName val="0"/>
          <c:showPercent val="0"/>
          <c:showBubbleSize val="0"/>
        </c:dLbls>
        <c:axId val="312942768"/>
        <c:axId val="312938832"/>
      </c:radarChart>
      <c:catAx>
        <c:axId val="312942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938832"/>
        <c:crosses val="autoZero"/>
        <c:auto val="1"/>
        <c:lblAlgn val="ctr"/>
        <c:lblOffset val="100"/>
        <c:noMultiLvlLbl val="0"/>
      </c:catAx>
      <c:valAx>
        <c:axId val="312938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942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Ente Tucumán Turismo</c:v>
                </c:pt>
              </c:strCache>
            </c:strRef>
          </c:tx>
          <c:spPr>
            <a:ln w="28575" cap="rnd">
              <a:solidFill>
                <a:schemeClr val="accent1"/>
              </a:solidFill>
              <a:round/>
            </a:ln>
            <a:effectLst/>
          </c:spPr>
          <c:marker>
            <c:symbol val="none"/>
          </c:marker>
          <c:cat>
            <c:strRef>
              <c:f>Sheet1!$A$2:$A$32</c:f>
              <c:strCache>
                <c:ptCount val="31"/>
                <c:pt idx="0">
                  <c:v>31/12/2018</c:v>
                </c:pt>
                <c:pt idx="1">
                  <c:v>7/1/2019</c:v>
                </c:pt>
                <c:pt idx="2">
                  <c:v>14/01/2019</c:v>
                </c:pt>
                <c:pt idx="3">
                  <c:v>21/01/2019</c:v>
                </c:pt>
                <c:pt idx="4">
                  <c:v>28/01/2019</c:v>
                </c:pt>
                <c:pt idx="5">
                  <c:v>4/2/2019</c:v>
                </c:pt>
                <c:pt idx="6">
                  <c:v>11/2/2019</c:v>
                </c:pt>
                <c:pt idx="7">
                  <c:v>18/02/2019</c:v>
                </c:pt>
                <c:pt idx="8">
                  <c:v>25/02/2019</c:v>
                </c:pt>
                <c:pt idx="9">
                  <c:v>4/3/2019</c:v>
                </c:pt>
                <c:pt idx="10">
                  <c:v>11/3/2019</c:v>
                </c:pt>
                <c:pt idx="11">
                  <c:v>18/03/2019</c:v>
                </c:pt>
                <c:pt idx="12">
                  <c:v>25/03/2019</c:v>
                </c:pt>
                <c:pt idx="13">
                  <c:v>1/4/2019</c:v>
                </c:pt>
                <c:pt idx="14">
                  <c:v>8/4/2019</c:v>
                </c:pt>
                <c:pt idx="15">
                  <c:v>15/04/2019</c:v>
                </c:pt>
                <c:pt idx="16">
                  <c:v>22/04/2019</c:v>
                </c:pt>
                <c:pt idx="17">
                  <c:v>29/04/2019</c:v>
                </c:pt>
                <c:pt idx="18">
                  <c:v>6/5/2019</c:v>
                </c:pt>
                <c:pt idx="19">
                  <c:v>13/05/2019</c:v>
                </c:pt>
                <c:pt idx="20">
                  <c:v>20/05/2019</c:v>
                </c:pt>
                <c:pt idx="21">
                  <c:v>27/05/2019</c:v>
                </c:pt>
                <c:pt idx="22">
                  <c:v>3/6/2019</c:v>
                </c:pt>
                <c:pt idx="23">
                  <c:v>10/6/2019</c:v>
                </c:pt>
                <c:pt idx="24">
                  <c:v>17/06/2019</c:v>
                </c:pt>
                <c:pt idx="25">
                  <c:v>24/06/2019</c:v>
                </c:pt>
                <c:pt idx="26">
                  <c:v>1/7/2019</c:v>
                </c:pt>
                <c:pt idx="27">
                  <c:v>8/7/2019</c:v>
                </c:pt>
                <c:pt idx="28">
                  <c:v>15/07/2019</c:v>
                </c:pt>
                <c:pt idx="29">
                  <c:v>22/07/2019</c:v>
                </c:pt>
                <c:pt idx="30">
                  <c:v>29/07/2019</c:v>
                </c:pt>
              </c:strCache>
            </c:strRef>
          </c:cat>
          <c:val>
            <c:numRef>
              <c:f>Sheet1!$B$2:$B$32</c:f>
              <c:numCache>
                <c:formatCode>General</c:formatCode>
                <c:ptCount val="31"/>
                <c:pt idx="0">
                  <c:v>4.76708802428037E-2</c:v>
                </c:pt>
                <c:pt idx="1">
                  <c:v>5.2810050586469502E-2</c:v>
                </c:pt>
                <c:pt idx="2">
                  <c:v>4.9210450077189001E-2</c:v>
                </c:pt>
                <c:pt idx="3">
                  <c:v>3.9269663589881897E-2</c:v>
                </c:pt>
                <c:pt idx="4">
                  <c:v>9.95233979111982E-2</c:v>
                </c:pt>
                <c:pt idx="5">
                  <c:v>3.0500726867971499E-2</c:v>
                </c:pt>
                <c:pt idx="6">
                  <c:v>4.35591810873956E-2</c:v>
                </c:pt>
                <c:pt idx="7">
                  <c:v>8.7080430652311594E-3</c:v>
                </c:pt>
                <c:pt idx="8">
                  <c:v>-6.7283564604095599E-3</c:v>
                </c:pt>
                <c:pt idx="9">
                  <c:v>3.1664984464366999E-3</c:v>
                </c:pt>
                <c:pt idx="10">
                  <c:v>1.86025893221137E-2</c:v>
                </c:pt>
                <c:pt idx="11">
                  <c:v>9.1017016224772505E-3</c:v>
                </c:pt>
                <c:pt idx="12">
                  <c:v>1.06836338599969E-2</c:v>
                </c:pt>
                <c:pt idx="13">
                  <c:v>7.91295746785361E-3</c:v>
                </c:pt>
                <c:pt idx="14">
                  <c:v>3.08580923369071E-2</c:v>
                </c:pt>
                <c:pt idx="15">
                  <c:v>8.9381762956400698E-2</c:v>
                </c:pt>
                <c:pt idx="16">
                  <c:v>8.1399116463959198E-2</c:v>
                </c:pt>
                <c:pt idx="17">
                  <c:v>5.9222994314592501E-3</c:v>
                </c:pt>
                <c:pt idx="18">
                  <c:v>1.65814564045875E-2</c:v>
                </c:pt>
                <c:pt idx="19">
                  <c:v>4.6183542080312001E-2</c:v>
                </c:pt>
                <c:pt idx="20">
                  <c:v>0.117181026931909</c:v>
                </c:pt>
                <c:pt idx="21">
                  <c:v>6.1477590236097598E-2</c:v>
                </c:pt>
                <c:pt idx="22">
                  <c:v>2.9538374286648302E-2</c:v>
                </c:pt>
                <c:pt idx="23">
                  <c:v>2.5986093502689201E-2</c:v>
                </c:pt>
                <c:pt idx="24">
                  <c:v>7.0852752235797997E-2</c:v>
                </c:pt>
                <c:pt idx="25">
                  <c:v>8.1816322356310103E-2</c:v>
                </c:pt>
                <c:pt idx="26">
                  <c:v>4.0088666698108802E-2</c:v>
                </c:pt>
                <c:pt idx="27">
                  <c:v>3.3786703753467102E-2</c:v>
                </c:pt>
                <c:pt idx="28">
                  <c:v>-7.8547191152444403E-3</c:v>
                </c:pt>
                <c:pt idx="29">
                  <c:v>5.4987352908831E-3</c:v>
                </c:pt>
                <c:pt idx="30">
                  <c:v>3.9274521047215799E-4</c:v>
                </c:pt>
              </c:numCache>
            </c:numRef>
          </c:val>
          <c:smooth val="0"/>
          <c:extLst>
            <c:ext xmlns:c16="http://schemas.microsoft.com/office/drawing/2014/chart" uri="{C3380CC4-5D6E-409C-BE32-E72D297353CC}">
              <c16:uniqueId val="{00000000-0E83-469E-A98C-162F020F1BF9}"/>
            </c:ext>
          </c:extLst>
        </c:ser>
        <c:dLbls>
          <c:showLegendKey val="0"/>
          <c:showVal val="0"/>
          <c:showCatName val="0"/>
          <c:showSerName val="0"/>
          <c:showPercent val="0"/>
          <c:showBubbleSize val="0"/>
        </c:dLbls>
        <c:smooth val="0"/>
        <c:axId val="312448480"/>
        <c:axId val="260277088"/>
      </c:lineChart>
      <c:catAx>
        <c:axId val="312448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277088"/>
        <c:crosses val="autoZero"/>
        <c:auto val="1"/>
        <c:lblAlgn val="ctr"/>
        <c:lblOffset val="100"/>
        <c:noMultiLvlLbl val="0"/>
      </c:catAx>
      <c:valAx>
        <c:axId val="260277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448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Ente Tucumán Turismo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15</c:v>
                </c:pt>
                <c:pt idx="1">
                  <c:v>13</c:v>
                </c:pt>
                <c:pt idx="2">
                  <c:v>15</c:v>
                </c:pt>
                <c:pt idx="3">
                  <c:v>16</c:v>
                </c:pt>
                <c:pt idx="4">
                  <c:v>12</c:v>
                </c:pt>
                <c:pt idx="5">
                  <c:v>13</c:v>
                </c:pt>
                <c:pt idx="6">
                  <c:v>11</c:v>
                </c:pt>
              </c:numCache>
            </c:numRef>
          </c:val>
          <c:extLst>
            <c:ext xmlns:c16="http://schemas.microsoft.com/office/drawing/2014/chart" uri="{C3380CC4-5D6E-409C-BE32-E72D297353CC}">
              <c16:uniqueId val="{00000000-2DC8-4708-AD88-C9505D993094}"/>
            </c:ext>
          </c:extLst>
        </c:ser>
        <c:dLbls>
          <c:showLegendKey val="0"/>
          <c:showVal val="0"/>
          <c:showCatName val="0"/>
          <c:showSerName val="0"/>
          <c:showPercent val="0"/>
          <c:showBubbleSize val="0"/>
        </c:dLbls>
        <c:gapWidth val="219"/>
        <c:overlap val="-27"/>
        <c:axId val="260275120"/>
        <c:axId val="260276432"/>
      </c:barChart>
      <c:catAx>
        <c:axId val="260275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276432"/>
        <c:crosses val="autoZero"/>
        <c:auto val="1"/>
        <c:lblAlgn val="ctr"/>
        <c:lblOffset val="100"/>
        <c:noMultiLvlLbl val="0"/>
      </c:catAx>
      <c:valAx>
        <c:axId val="260276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275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percentStacked"/>
        <c:varyColors val="0"/>
        <c:ser>
          <c:idx val="0"/>
          <c:order val="0"/>
          <c:tx>
            <c:strRef>
              <c:f>Sheet1!$B$1</c:f>
              <c:strCache>
                <c:ptCount val="1"/>
                <c:pt idx="0">
                  <c:v>Ente Tucumán Turismo</c:v>
                </c:pt>
              </c:strCache>
            </c:strRef>
          </c:tx>
          <c:spPr>
            <a:solidFill>
              <a:schemeClr val="accent1"/>
            </a:solidFill>
            <a:ln>
              <a:noFill/>
            </a:ln>
            <a:effectLst/>
          </c:spPr>
          <c:cat>
            <c:strRef>
              <c:f>Sheet1!$A$2:$A$32</c:f>
              <c:strCache>
                <c:ptCount val="31"/>
                <c:pt idx="0">
                  <c:v>31/12/2018</c:v>
                </c:pt>
                <c:pt idx="1">
                  <c:v>7/1/2019</c:v>
                </c:pt>
                <c:pt idx="2">
                  <c:v>14/01/2019</c:v>
                </c:pt>
                <c:pt idx="3">
                  <c:v>21/01/2019</c:v>
                </c:pt>
                <c:pt idx="4">
                  <c:v>28/01/2019</c:v>
                </c:pt>
                <c:pt idx="5">
                  <c:v>4/2/2019</c:v>
                </c:pt>
                <c:pt idx="6">
                  <c:v>11/2/2019</c:v>
                </c:pt>
                <c:pt idx="7">
                  <c:v>18/02/2019</c:v>
                </c:pt>
                <c:pt idx="8">
                  <c:v>25/02/2019</c:v>
                </c:pt>
                <c:pt idx="9">
                  <c:v>4/3/2019</c:v>
                </c:pt>
                <c:pt idx="10">
                  <c:v>11/3/2019</c:v>
                </c:pt>
                <c:pt idx="11">
                  <c:v>18/03/2019</c:v>
                </c:pt>
                <c:pt idx="12">
                  <c:v>25/03/2019</c:v>
                </c:pt>
                <c:pt idx="13">
                  <c:v>1/4/2019</c:v>
                </c:pt>
                <c:pt idx="14">
                  <c:v>8/4/2019</c:v>
                </c:pt>
                <c:pt idx="15">
                  <c:v>15/04/2019</c:v>
                </c:pt>
                <c:pt idx="16">
                  <c:v>22/04/2019</c:v>
                </c:pt>
                <c:pt idx="17">
                  <c:v>29/04/2019</c:v>
                </c:pt>
                <c:pt idx="18">
                  <c:v>6/5/2019</c:v>
                </c:pt>
                <c:pt idx="19">
                  <c:v>13/05/2019</c:v>
                </c:pt>
                <c:pt idx="20">
                  <c:v>20/05/2019</c:v>
                </c:pt>
                <c:pt idx="21">
                  <c:v>27/05/2019</c:v>
                </c:pt>
                <c:pt idx="22">
                  <c:v>3/6/2019</c:v>
                </c:pt>
                <c:pt idx="23">
                  <c:v>10/6/2019</c:v>
                </c:pt>
                <c:pt idx="24">
                  <c:v>17/06/2019</c:v>
                </c:pt>
                <c:pt idx="25">
                  <c:v>24/06/2019</c:v>
                </c:pt>
                <c:pt idx="26">
                  <c:v>1/7/2019</c:v>
                </c:pt>
                <c:pt idx="27">
                  <c:v>8/7/2019</c:v>
                </c:pt>
                <c:pt idx="28">
                  <c:v>15/07/2019</c:v>
                </c:pt>
                <c:pt idx="29">
                  <c:v>22/07/2019</c:v>
                </c:pt>
                <c:pt idx="30">
                  <c:v>29/07/2019</c:v>
                </c:pt>
              </c:strCache>
            </c:strRef>
          </c:cat>
          <c:val>
            <c:numRef>
              <c:f>Sheet1!$B$2:$B$32</c:f>
              <c:numCache>
                <c:formatCode>General</c:formatCode>
                <c:ptCount val="31"/>
                <c:pt idx="0">
                  <c:v>251846</c:v>
                </c:pt>
                <c:pt idx="1">
                  <c:v>251979</c:v>
                </c:pt>
                <c:pt idx="2">
                  <c:v>252103</c:v>
                </c:pt>
                <c:pt idx="3">
                  <c:v>252202</c:v>
                </c:pt>
                <c:pt idx="4">
                  <c:v>252453</c:v>
                </c:pt>
                <c:pt idx="5">
                  <c:v>252530</c:v>
                </c:pt>
                <c:pt idx="6">
                  <c:v>252640</c:v>
                </c:pt>
                <c:pt idx="7">
                  <c:v>252662</c:v>
                </c:pt>
                <c:pt idx="8">
                  <c:v>252645</c:v>
                </c:pt>
                <c:pt idx="9">
                  <c:v>252653</c:v>
                </c:pt>
                <c:pt idx="10">
                  <c:v>252700</c:v>
                </c:pt>
                <c:pt idx="11">
                  <c:v>252723</c:v>
                </c:pt>
                <c:pt idx="12">
                  <c:v>252750</c:v>
                </c:pt>
                <c:pt idx="13">
                  <c:v>252770</c:v>
                </c:pt>
                <c:pt idx="14">
                  <c:v>252848</c:v>
                </c:pt>
                <c:pt idx="15">
                  <c:v>253074</c:v>
                </c:pt>
                <c:pt idx="16">
                  <c:v>253280</c:v>
                </c:pt>
                <c:pt idx="17">
                  <c:v>253295</c:v>
                </c:pt>
                <c:pt idx="18">
                  <c:v>253337</c:v>
                </c:pt>
                <c:pt idx="19">
                  <c:v>253454</c:v>
                </c:pt>
                <c:pt idx="20">
                  <c:v>253751</c:v>
                </c:pt>
                <c:pt idx="21">
                  <c:v>253907</c:v>
                </c:pt>
                <c:pt idx="22">
                  <c:v>253982</c:v>
                </c:pt>
                <c:pt idx="23">
                  <c:v>254048</c:v>
                </c:pt>
                <c:pt idx="24">
                  <c:v>254228</c:v>
                </c:pt>
                <c:pt idx="25">
                  <c:v>254436</c:v>
                </c:pt>
                <c:pt idx="26">
                  <c:v>254538</c:v>
                </c:pt>
                <c:pt idx="27">
                  <c:v>254624</c:v>
                </c:pt>
                <c:pt idx="28">
                  <c:v>254604</c:v>
                </c:pt>
                <c:pt idx="29">
                  <c:v>254618</c:v>
                </c:pt>
                <c:pt idx="30">
                  <c:v>254619</c:v>
                </c:pt>
              </c:numCache>
            </c:numRef>
          </c:val>
          <c:extLst>
            <c:ext xmlns:c16="http://schemas.microsoft.com/office/drawing/2014/chart" uri="{C3380CC4-5D6E-409C-BE32-E72D297353CC}">
              <c16:uniqueId val="{00000000-50CC-4693-8EC5-C61E72329185}"/>
            </c:ext>
          </c:extLst>
        </c:ser>
        <c:dLbls>
          <c:showLegendKey val="0"/>
          <c:showVal val="0"/>
          <c:showCatName val="0"/>
          <c:showSerName val="0"/>
          <c:showPercent val="0"/>
          <c:showBubbleSize val="0"/>
        </c:dLbls>
        <c:axId val="314891536"/>
        <c:axId val="314894488"/>
      </c:areaChart>
      <c:catAx>
        <c:axId val="31489153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894488"/>
        <c:crosses val="autoZero"/>
        <c:auto val="1"/>
        <c:lblAlgn val="ctr"/>
        <c:lblOffset val="100"/>
        <c:noMultiLvlLbl val="0"/>
      </c:catAx>
      <c:valAx>
        <c:axId val="3148944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891536"/>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Ente Tucumán Turismo</c:v>
                </c:pt>
              </c:strCache>
            </c:strRef>
          </c:tx>
          <c:spPr>
            <a:ln w="28575" cap="rnd">
              <a:solidFill>
                <a:schemeClr val="accent1"/>
              </a:solidFill>
              <a:round/>
            </a:ln>
            <a:effectLst/>
          </c:spPr>
          <c:marker>
            <c:symbol val="none"/>
          </c:marker>
          <c:cat>
            <c:strRef>
              <c:f>Sheet1!$A$2:$A$32</c:f>
              <c:strCache>
                <c:ptCount val="31"/>
                <c:pt idx="0">
                  <c:v>31/12/2018</c:v>
                </c:pt>
                <c:pt idx="1">
                  <c:v>7/1/2019</c:v>
                </c:pt>
                <c:pt idx="2">
                  <c:v>14/01/2019</c:v>
                </c:pt>
                <c:pt idx="3">
                  <c:v>21/01/2019</c:v>
                </c:pt>
                <c:pt idx="4">
                  <c:v>28/01/2019</c:v>
                </c:pt>
                <c:pt idx="5">
                  <c:v>4/2/2019</c:v>
                </c:pt>
                <c:pt idx="6">
                  <c:v>11/2/2019</c:v>
                </c:pt>
                <c:pt idx="7">
                  <c:v>18/02/2019</c:v>
                </c:pt>
                <c:pt idx="8">
                  <c:v>25/02/2019</c:v>
                </c:pt>
                <c:pt idx="9">
                  <c:v>4/3/2019</c:v>
                </c:pt>
                <c:pt idx="10">
                  <c:v>11/3/2019</c:v>
                </c:pt>
                <c:pt idx="11">
                  <c:v>18/03/2019</c:v>
                </c:pt>
                <c:pt idx="12">
                  <c:v>25/03/2019</c:v>
                </c:pt>
                <c:pt idx="13">
                  <c:v>1/4/2019</c:v>
                </c:pt>
                <c:pt idx="14">
                  <c:v>8/4/2019</c:v>
                </c:pt>
                <c:pt idx="15">
                  <c:v>15/04/2019</c:v>
                </c:pt>
                <c:pt idx="16">
                  <c:v>22/04/2019</c:v>
                </c:pt>
                <c:pt idx="17">
                  <c:v>29/04/2019</c:v>
                </c:pt>
                <c:pt idx="18">
                  <c:v>6/5/2019</c:v>
                </c:pt>
                <c:pt idx="19">
                  <c:v>13/05/2019</c:v>
                </c:pt>
                <c:pt idx="20">
                  <c:v>20/05/2019</c:v>
                </c:pt>
                <c:pt idx="21">
                  <c:v>27/05/2019</c:v>
                </c:pt>
                <c:pt idx="22">
                  <c:v>3/6/2019</c:v>
                </c:pt>
                <c:pt idx="23">
                  <c:v>10/6/2019</c:v>
                </c:pt>
                <c:pt idx="24">
                  <c:v>17/06/2019</c:v>
                </c:pt>
                <c:pt idx="25">
                  <c:v>24/06/2019</c:v>
                </c:pt>
                <c:pt idx="26">
                  <c:v>1/7/2019</c:v>
                </c:pt>
                <c:pt idx="27">
                  <c:v>8/7/2019</c:v>
                </c:pt>
                <c:pt idx="28">
                  <c:v>15/07/2019</c:v>
                </c:pt>
                <c:pt idx="29">
                  <c:v>22/07/2019</c:v>
                </c:pt>
                <c:pt idx="30">
                  <c:v>29/07/2019</c:v>
                </c:pt>
              </c:strCache>
            </c:strRef>
          </c:cat>
          <c:val>
            <c:numRef>
              <c:f>Sheet1!$B$2:$B$32</c:f>
              <c:numCache>
                <c:formatCode>General</c:formatCode>
                <c:ptCount val="31"/>
                <c:pt idx="0">
                  <c:v>5</c:v>
                </c:pt>
                <c:pt idx="1">
                  <c:v>5</c:v>
                </c:pt>
                <c:pt idx="2">
                  <c:v>6</c:v>
                </c:pt>
                <c:pt idx="3">
                  <c:v>4</c:v>
                </c:pt>
                <c:pt idx="4">
                  <c:v>5</c:v>
                </c:pt>
                <c:pt idx="5">
                  <c:v>5</c:v>
                </c:pt>
                <c:pt idx="6">
                  <c:v>5</c:v>
                </c:pt>
                <c:pt idx="7">
                  <c:v>4</c:v>
                </c:pt>
                <c:pt idx="8">
                  <c:v>5</c:v>
                </c:pt>
                <c:pt idx="9">
                  <c:v>4</c:v>
                </c:pt>
                <c:pt idx="10">
                  <c:v>4</c:v>
                </c:pt>
                <c:pt idx="11">
                  <c:v>5</c:v>
                </c:pt>
                <c:pt idx="12">
                  <c:v>4</c:v>
                </c:pt>
                <c:pt idx="13">
                  <c:v>5</c:v>
                </c:pt>
                <c:pt idx="14">
                  <c:v>6</c:v>
                </c:pt>
                <c:pt idx="15">
                  <c:v>4</c:v>
                </c:pt>
                <c:pt idx="16">
                  <c:v>5</c:v>
                </c:pt>
                <c:pt idx="17">
                  <c:v>4</c:v>
                </c:pt>
                <c:pt idx="18">
                  <c:v>6</c:v>
                </c:pt>
                <c:pt idx="19">
                  <c:v>4</c:v>
                </c:pt>
                <c:pt idx="20">
                  <c:v>5</c:v>
                </c:pt>
                <c:pt idx="21">
                  <c:v>5</c:v>
                </c:pt>
                <c:pt idx="22">
                  <c:v>5</c:v>
                </c:pt>
                <c:pt idx="23">
                  <c:v>3</c:v>
                </c:pt>
                <c:pt idx="24">
                  <c:v>5</c:v>
                </c:pt>
                <c:pt idx="25">
                  <c:v>1</c:v>
                </c:pt>
                <c:pt idx="26">
                  <c:v>6</c:v>
                </c:pt>
                <c:pt idx="27">
                  <c:v>6</c:v>
                </c:pt>
                <c:pt idx="28">
                  <c:v>5</c:v>
                </c:pt>
                <c:pt idx="29">
                  <c:v>4</c:v>
                </c:pt>
                <c:pt idx="30">
                  <c:v>1</c:v>
                </c:pt>
              </c:numCache>
            </c:numRef>
          </c:val>
          <c:smooth val="0"/>
          <c:extLst>
            <c:ext xmlns:c16="http://schemas.microsoft.com/office/drawing/2014/chart" uri="{C3380CC4-5D6E-409C-BE32-E72D297353CC}">
              <c16:uniqueId val="{00000000-C2EC-4E56-A467-34B3DE5DA287}"/>
            </c:ext>
          </c:extLst>
        </c:ser>
        <c:dLbls>
          <c:showLegendKey val="0"/>
          <c:showVal val="0"/>
          <c:showCatName val="0"/>
          <c:showSerName val="0"/>
          <c:showPercent val="0"/>
          <c:showBubbleSize val="0"/>
        </c:dLbls>
        <c:smooth val="0"/>
        <c:axId val="314880384"/>
        <c:axId val="314889896"/>
      </c:lineChart>
      <c:catAx>
        <c:axId val="314880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889896"/>
        <c:crosses val="autoZero"/>
        <c:auto val="1"/>
        <c:lblAlgn val="ctr"/>
        <c:lblOffset val="100"/>
        <c:noMultiLvlLbl val="0"/>
      </c:catAx>
      <c:valAx>
        <c:axId val="314889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880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Ente Tucumán Turismo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2</c:v>
                </c:pt>
                <c:pt idx="11">
                  <c:v>10</c:v>
                </c:pt>
                <c:pt idx="12">
                  <c:v>17</c:v>
                </c:pt>
                <c:pt idx="13">
                  <c:v>3</c:v>
                </c:pt>
                <c:pt idx="14">
                  <c:v>4</c:v>
                </c:pt>
                <c:pt idx="15">
                  <c:v>4</c:v>
                </c:pt>
                <c:pt idx="16">
                  <c:v>2</c:v>
                </c:pt>
                <c:pt idx="17">
                  <c:v>3</c:v>
                </c:pt>
                <c:pt idx="18">
                  <c:v>3</c:v>
                </c:pt>
                <c:pt idx="19">
                  <c:v>17</c:v>
                </c:pt>
                <c:pt idx="20">
                  <c:v>64</c:v>
                </c:pt>
                <c:pt idx="21">
                  <c:v>10</c:v>
                </c:pt>
                <c:pt idx="22">
                  <c:v>1</c:v>
                </c:pt>
                <c:pt idx="23">
                  <c:v>0</c:v>
                </c:pt>
              </c:numCache>
            </c:numRef>
          </c:val>
          <c:smooth val="0"/>
          <c:extLst>
            <c:ext xmlns:c16="http://schemas.microsoft.com/office/drawing/2014/chart" uri="{C3380CC4-5D6E-409C-BE32-E72D297353CC}">
              <c16:uniqueId val="{00000000-C177-4D05-8703-45CB61D51A65}"/>
            </c:ext>
          </c:extLst>
        </c:ser>
        <c:dLbls>
          <c:showLegendKey val="0"/>
          <c:showVal val="0"/>
          <c:showCatName val="0"/>
          <c:showSerName val="0"/>
          <c:showPercent val="0"/>
          <c:showBubbleSize val="0"/>
        </c:dLbls>
        <c:smooth val="0"/>
        <c:axId val="314880712"/>
        <c:axId val="314886944"/>
      </c:lineChart>
      <c:catAx>
        <c:axId val="314880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886944"/>
        <c:crosses val="autoZero"/>
        <c:auto val="1"/>
        <c:lblAlgn val="ctr"/>
        <c:lblOffset val="100"/>
        <c:noMultiLvlLbl val="0"/>
      </c:catAx>
      <c:valAx>
        <c:axId val="314886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880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Ente Tucumán Turismo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9</c:v>
                </c:pt>
                <c:pt idx="1">
                  <c:v>11</c:v>
                </c:pt>
                <c:pt idx="2">
                  <c:v>25</c:v>
                </c:pt>
                <c:pt idx="3">
                  <c:v>26</c:v>
                </c:pt>
                <c:pt idx="4">
                  <c:v>26</c:v>
                </c:pt>
                <c:pt idx="5">
                  <c:v>21</c:v>
                </c:pt>
                <c:pt idx="6">
                  <c:v>22</c:v>
                </c:pt>
              </c:numCache>
            </c:numRef>
          </c:val>
          <c:extLst>
            <c:ext xmlns:c16="http://schemas.microsoft.com/office/drawing/2014/chart" uri="{C3380CC4-5D6E-409C-BE32-E72D297353CC}">
              <c16:uniqueId val="{00000000-AA65-48CA-B1C6-125BA45BB3A9}"/>
            </c:ext>
          </c:extLst>
        </c:ser>
        <c:dLbls>
          <c:showLegendKey val="0"/>
          <c:showVal val="0"/>
          <c:showCatName val="0"/>
          <c:showSerName val="0"/>
          <c:showPercent val="0"/>
          <c:showBubbleSize val="0"/>
        </c:dLbls>
        <c:gapWidth val="219"/>
        <c:overlap val="-27"/>
        <c:axId val="314885304"/>
        <c:axId val="190921728"/>
      </c:barChart>
      <c:catAx>
        <c:axId val="314885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0921728"/>
        <c:crosses val="autoZero"/>
        <c:auto val="1"/>
        <c:lblAlgn val="ctr"/>
        <c:lblOffset val="100"/>
        <c:noMultiLvlLbl val="0"/>
      </c:catAx>
      <c:valAx>
        <c:axId val="190921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885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Desktop</c:v>
                </c:pt>
              </c:strCache>
            </c:strRef>
          </c:tx>
          <c:spPr>
            <a:solidFill>
              <a:schemeClr val="accent1"/>
            </a:solidFill>
            <a:ln>
              <a:noFill/>
            </a:ln>
            <a:effectLst/>
          </c:spPr>
          <c:invertIfNegative val="0"/>
          <c:cat>
            <c:strRef>
              <c:f>Sheet1!$A$2</c:f>
              <c:strCache>
                <c:ptCount val="1"/>
                <c:pt idx="0">
                  <c:v>Ente Tucumán Turismo</c:v>
                </c:pt>
              </c:strCache>
            </c:strRef>
          </c:cat>
          <c:val>
            <c:numRef>
              <c:f>Sheet1!$B$2</c:f>
              <c:numCache>
                <c:formatCode>General</c:formatCode>
                <c:ptCount val="1"/>
                <c:pt idx="0">
                  <c:v>140</c:v>
                </c:pt>
              </c:numCache>
            </c:numRef>
          </c:val>
          <c:extLst>
            <c:ext xmlns:c16="http://schemas.microsoft.com/office/drawing/2014/chart" uri="{C3380CC4-5D6E-409C-BE32-E72D297353CC}">
              <c16:uniqueId val="{00000000-E5D6-4E86-88F5-A3E4D2FE841B}"/>
            </c:ext>
          </c:extLst>
        </c:ser>
        <c:dLbls>
          <c:showLegendKey val="0"/>
          <c:showVal val="0"/>
          <c:showCatName val="0"/>
          <c:showSerName val="0"/>
          <c:showPercent val="0"/>
          <c:showBubbleSize val="0"/>
        </c:dLbls>
        <c:gapWidth val="150"/>
        <c:overlap val="100"/>
        <c:axId val="190926320"/>
        <c:axId val="190921072"/>
      </c:barChart>
      <c:catAx>
        <c:axId val="190926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0921072"/>
        <c:crosses val="autoZero"/>
        <c:auto val="1"/>
        <c:lblAlgn val="ctr"/>
        <c:lblOffset val="100"/>
        <c:noMultiLvlLbl val="0"/>
      </c:catAx>
      <c:valAx>
        <c:axId val="1909210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0926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c:f>
              <c:strCache>
                <c:ptCount val="1"/>
                <c:pt idx="0">
                  <c:v>Ente Tucumán Turismo</c:v>
                </c:pt>
              </c:strCache>
            </c:strRef>
          </c:cat>
          <c:val>
            <c:numRef>
              <c:f>Sheet1!$B$2</c:f>
              <c:numCache>
                <c:formatCode>General</c:formatCode>
                <c:ptCount val="1"/>
                <c:pt idx="0">
                  <c:v>1</c:v>
                </c:pt>
              </c:numCache>
            </c:numRef>
          </c:val>
          <c:extLst>
            <c:ext xmlns:c16="http://schemas.microsoft.com/office/drawing/2014/chart" uri="{C3380CC4-5D6E-409C-BE32-E72D297353CC}">
              <c16:uniqueId val="{00000000-90DC-4761-9189-2F34C1BA7CA6}"/>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Ente Tucumán Turismo</c:v>
                </c:pt>
              </c:strCache>
            </c:strRef>
          </c:cat>
          <c:val>
            <c:numRef>
              <c:f>Sheet1!$C$2</c:f>
              <c:numCache>
                <c:formatCode>General</c:formatCode>
                <c:ptCount val="1"/>
                <c:pt idx="0">
                  <c:v>102</c:v>
                </c:pt>
              </c:numCache>
            </c:numRef>
          </c:val>
          <c:extLst>
            <c:ext xmlns:c16="http://schemas.microsoft.com/office/drawing/2014/chart" uri="{C3380CC4-5D6E-409C-BE32-E72D297353CC}">
              <c16:uniqueId val="{00000001-90DC-4761-9189-2F34C1BA7CA6}"/>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Ente Tucumán Turismo</c:v>
                </c:pt>
              </c:strCache>
            </c:strRef>
          </c:cat>
          <c:val>
            <c:numRef>
              <c:f>Sheet1!$D$2</c:f>
              <c:numCache>
                <c:formatCode>General</c:formatCode>
                <c:ptCount val="1"/>
                <c:pt idx="0">
                  <c:v>37</c:v>
                </c:pt>
              </c:numCache>
            </c:numRef>
          </c:val>
          <c:extLst>
            <c:ext xmlns:c16="http://schemas.microsoft.com/office/drawing/2014/chart" uri="{C3380CC4-5D6E-409C-BE32-E72D297353CC}">
              <c16:uniqueId val="{00000002-90DC-4761-9189-2F34C1BA7CA6}"/>
            </c:ext>
          </c:extLst>
        </c:ser>
        <c:dLbls>
          <c:showLegendKey val="0"/>
          <c:showVal val="0"/>
          <c:showCatName val="0"/>
          <c:showSerName val="0"/>
          <c:showPercent val="0"/>
          <c:showBubbleSize val="0"/>
        </c:dLbls>
        <c:gapWidth val="150"/>
        <c:overlap val="100"/>
        <c:axId val="190919432"/>
        <c:axId val="190918120"/>
      </c:barChart>
      <c:catAx>
        <c:axId val="190919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0918120"/>
        <c:crosses val="autoZero"/>
        <c:auto val="1"/>
        <c:lblAlgn val="ctr"/>
        <c:lblOffset val="100"/>
        <c:noMultiLvlLbl val="0"/>
      </c:catAx>
      <c:valAx>
        <c:axId val="1909181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0919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c:f>
              <c:strCache>
                <c:ptCount val="1"/>
                <c:pt idx="0">
                  <c:v>Ente Tucumán Turismo</c:v>
                </c:pt>
              </c:strCache>
            </c:strRef>
          </c:cat>
          <c:val>
            <c:numRef>
              <c:f>Sheet1!$B$2</c:f>
              <c:numCache>
                <c:formatCode>General</c:formatCode>
                <c:ptCount val="1"/>
                <c:pt idx="0">
                  <c:v>139</c:v>
                </c:pt>
              </c:numCache>
            </c:numRef>
          </c:val>
          <c:extLst>
            <c:ext xmlns:c16="http://schemas.microsoft.com/office/drawing/2014/chart" uri="{C3380CC4-5D6E-409C-BE32-E72D297353CC}">
              <c16:uniqueId val="{00000000-A15C-4510-83E0-6DF2D6DBE008}"/>
            </c:ext>
          </c:extLst>
        </c:ser>
        <c:ser>
          <c:idx val="1"/>
          <c:order val="1"/>
          <c:tx>
            <c:strRef>
              <c:f>Sheet1!$C$1</c:f>
              <c:strCache>
                <c:ptCount val="1"/>
                <c:pt idx="0">
                  <c:v>Sponsored Posts</c:v>
                </c:pt>
              </c:strCache>
            </c:strRef>
          </c:tx>
          <c:spPr>
            <a:solidFill>
              <a:schemeClr val="accent2"/>
            </a:solidFill>
            <a:ln>
              <a:noFill/>
            </a:ln>
            <a:effectLst/>
          </c:spPr>
          <c:invertIfNegative val="0"/>
          <c:cat>
            <c:strRef>
              <c:f>Sheet1!$A$2</c:f>
              <c:strCache>
                <c:ptCount val="1"/>
                <c:pt idx="0">
                  <c:v>Ente Tucumán Turismo</c:v>
                </c:pt>
              </c:strCache>
            </c:strRef>
          </c:cat>
          <c:val>
            <c:numRef>
              <c:f>Sheet1!$C$2</c:f>
              <c:numCache>
                <c:formatCode>General</c:formatCode>
                <c:ptCount val="1"/>
                <c:pt idx="0">
                  <c:v>0</c:v>
                </c:pt>
              </c:numCache>
            </c:numRef>
          </c:val>
          <c:extLst>
            <c:ext xmlns:c16="http://schemas.microsoft.com/office/drawing/2014/chart" uri="{C3380CC4-5D6E-409C-BE32-E72D297353CC}">
              <c16:uniqueId val="{00000001-A15C-4510-83E0-6DF2D6DBE008}"/>
            </c:ext>
          </c:extLst>
        </c:ser>
        <c:ser>
          <c:idx val="2"/>
          <c:order val="2"/>
          <c:tx>
            <c:strRef>
              <c:f>Sheet1!$D$1</c:f>
              <c:strCache>
                <c:ptCount val="1"/>
                <c:pt idx="0">
                  <c:v>Not yet tagged</c:v>
                </c:pt>
              </c:strCache>
            </c:strRef>
          </c:tx>
          <c:spPr>
            <a:solidFill>
              <a:schemeClr val="accent3"/>
            </a:solidFill>
            <a:ln>
              <a:noFill/>
            </a:ln>
            <a:effectLst/>
          </c:spPr>
          <c:invertIfNegative val="0"/>
          <c:cat>
            <c:strRef>
              <c:f>Sheet1!$A$2</c:f>
              <c:strCache>
                <c:ptCount val="1"/>
                <c:pt idx="0">
                  <c:v>Ente Tucumán Turismo</c:v>
                </c:pt>
              </c:strCache>
            </c:strRef>
          </c:cat>
          <c:val>
            <c:numRef>
              <c:f>Sheet1!$D$2</c:f>
              <c:numCache>
                <c:formatCode>General</c:formatCode>
                <c:ptCount val="1"/>
                <c:pt idx="0">
                  <c:v>1</c:v>
                </c:pt>
              </c:numCache>
            </c:numRef>
          </c:val>
          <c:extLst>
            <c:ext xmlns:c16="http://schemas.microsoft.com/office/drawing/2014/chart" uri="{C3380CC4-5D6E-409C-BE32-E72D297353CC}">
              <c16:uniqueId val="{00000002-A15C-4510-83E0-6DF2D6DBE008}"/>
            </c:ext>
          </c:extLst>
        </c:ser>
        <c:dLbls>
          <c:showLegendKey val="0"/>
          <c:showVal val="0"/>
          <c:showCatName val="0"/>
          <c:showSerName val="0"/>
          <c:showPercent val="0"/>
          <c:showBubbleSize val="0"/>
        </c:dLbls>
        <c:gapWidth val="150"/>
        <c:overlap val="100"/>
        <c:axId val="190914184"/>
        <c:axId val="190920744"/>
      </c:barChart>
      <c:catAx>
        <c:axId val="19091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0920744"/>
        <c:crosses val="autoZero"/>
        <c:auto val="1"/>
        <c:lblAlgn val="ctr"/>
        <c:lblOffset val="100"/>
        <c:noMultiLvlLbl val="0"/>
      </c:catAx>
      <c:valAx>
        <c:axId val="1909207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0914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Ente Tucumán Turismo</c:v>
                </c:pt>
              </c:strCache>
            </c:strRef>
          </c:tx>
          <c:spPr>
            <a:ln w="28575" cap="rnd">
              <a:solidFill>
                <a:schemeClr val="accent1"/>
              </a:solidFill>
              <a:round/>
            </a:ln>
            <a:effectLst/>
          </c:spPr>
          <c:marker>
            <c:symbol val="none"/>
          </c:marker>
          <c:cat>
            <c:strRef>
              <c:f>Sheet1!$A$2:$A$32</c:f>
              <c:strCache>
                <c:ptCount val="31"/>
                <c:pt idx="0">
                  <c:v>31/12/2018</c:v>
                </c:pt>
                <c:pt idx="1">
                  <c:v>7/1/2019</c:v>
                </c:pt>
                <c:pt idx="2">
                  <c:v>14/01/2019</c:v>
                </c:pt>
                <c:pt idx="3">
                  <c:v>21/01/2019</c:v>
                </c:pt>
                <c:pt idx="4">
                  <c:v>28/01/2019</c:v>
                </c:pt>
                <c:pt idx="5">
                  <c:v>4/2/2019</c:v>
                </c:pt>
                <c:pt idx="6">
                  <c:v>11/2/2019</c:v>
                </c:pt>
                <c:pt idx="7">
                  <c:v>18/02/2019</c:v>
                </c:pt>
                <c:pt idx="8">
                  <c:v>25/02/2019</c:v>
                </c:pt>
                <c:pt idx="9">
                  <c:v>4/3/2019</c:v>
                </c:pt>
                <c:pt idx="10">
                  <c:v>11/3/2019</c:v>
                </c:pt>
                <c:pt idx="11">
                  <c:v>18/03/2019</c:v>
                </c:pt>
                <c:pt idx="12">
                  <c:v>25/03/2019</c:v>
                </c:pt>
                <c:pt idx="13">
                  <c:v>1/4/2019</c:v>
                </c:pt>
                <c:pt idx="14">
                  <c:v>8/4/2019</c:v>
                </c:pt>
                <c:pt idx="15">
                  <c:v>15/04/2019</c:v>
                </c:pt>
                <c:pt idx="16">
                  <c:v>22/04/2019</c:v>
                </c:pt>
                <c:pt idx="17">
                  <c:v>29/04/2019</c:v>
                </c:pt>
                <c:pt idx="18">
                  <c:v>6/5/2019</c:v>
                </c:pt>
                <c:pt idx="19">
                  <c:v>13/05/2019</c:v>
                </c:pt>
                <c:pt idx="20">
                  <c:v>20/05/2019</c:v>
                </c:pt>
                <c:pt idx="21">
                  <c:v>27/05/2019</c:v>
                </c:pt>
                <c:pt idx="22">
                  <c:v>3/6/2019</c:v>
                </c:pt>
                <c:pt idx="23">
                  <c:v>10/6/2019</c:v>
                </c:pt>
                <c:pt idx="24">
                  <c:v>17/06/2019</c:v>
                </c:pt>
                <c:pt idx="25">
                  <c:v>24/06/2019</c:v>
                </c:pt>
                <c:pt idx="26">
                  <c:v>1/7/2019</c:v>
                </c:pt>
                <c:pt idx="27">
                  <c:v>8/7/2019</c:v>
                </c:pt>
                <c:pt idx="28">
                  <c:v>15/07/2019</c:v>
                </c:pt>
                <c:pt idx="29">
                  <c:v>22/07/2019</c:v>
                </c:pt>
                <c:pt idx="30">
                  <c:v>29/07/2019</c:v>
                </c:pt>
              </c:strCache>
            </c:strRef>
          </c:cat>
          <c:val>
            <c:numRef>
              <c:f>Sheet1!$B$2:$B$32</c:f>
              <c:numCache>
                <c:formatCode>General</c:formatCode>
                <c:ptCount val="31"/>
                <c:pt idx="0">
                  <c:v>0</c:v>
                </c:pt>
                <c:pt idx="1">
                  <c:v>1</c:v>
                </c:pt>
                <c:pt idx="2">
                  <c:v>1</c:v>
                </c:pt>
                <c:pt idx="3">
                  <c:v>0</c:v>
                </c:pt>
                <c:pt idx="4">
                  <c:v>2</c:v>
                </c:pt>
                <c:pt idx="5">
                  <c:v>1</c:v>
                </c:pt>
                <c:pt idx="6">
                  <c:v>1</c:v>
                </c:pt>
                <c:pt idx="7">
                  <c:v>1</c:v>
                </c:pt>
                <c:pt idx="8">
                  <c:v>1</c:v>
                </c:pt>
                <c:pt idx="9">
                  <c:v>2</c:v>
                </c:pt>
                <c:pt idx="10">
                  <c:v>0</c:v>
                </c:pt>
                <c:pt idx="11">
                  <c:v>0</c:v>
                </c:pt>
                <c:pt idx="12">
                  <c:v>4</c:v>
                </c:pt>
                <c:pt idx="13">
                  <c:v>1</c:v>
                </c:pt>
                <c:pt idx="14">
                  <c:v>2</c:v>
                </c:pt>
                <c:pt idx="15">
                  <c:v>0</c:v>
                </c:pt>
                <c:pt idx="16">
                  <c:v>0</c:v>
                </c:pt>
                <c:pt idx="17">
                  <c:v>1</c:v>
                </c:pt>
                <c:pt idx="18">
                  <c:v>1</c:v>
                </c:pt>
                <c:pt idx="19">
                  <c:v>0</c:v>
                </c:pt>
                <c:pt idx="20">
                  <c:v>0</c:v>
                </c:pt>
                <c:pt idx="21">
                  <c:v>0</c:v>
                </c:pt>
                <c:pt idx="22">
                  <c:v>0</c:v>
                </c:pt>
                <c:pt idx="23">
                  <c:v>1</c:v>
                </c:pt>
                <c:pt idx="24">
                  <c:v>0</c:v>
                </c:pt>
                <c:pt idx="25">
                  <c:v>1</c:v>
                </c:pt>
                <c:pt idx="26">
                  <c:v>3</c:v>
                </c:pt>
                <c:pt idx="27">
                  <c:v>3</c:v>
                </c:pt>
                <c:pt idx="28">
                  <c:v>0</c:v>
                </c:pt>
                <c:pt idx="29">
                  <c:v>0</c:v>
                </c:pt>
                <c:pt idx="30">
                  <c:v>2</c:v>
                </c:pt>
              </c:numCache>
            </c:numRef>
          </c:val>
          <c:smooth val="0"/>
          <c:extLst>
            <c:ext xmlns:c16="http://schemas.microsoft.com/office/drawing/2014/chart" uri="{C3380CC4-5D6E-409C-BE32-E72D297353CC}">
              <c16:uniqueId val="{00000000-4AF3-4A7C-AF8B-3C85D1AAD0F7}"/>
            </c:ext>
          </c:extLst>
        </c:ser>
        <c:dLbls>
          <c:showLegendKey val="0"/>
          <c:showVal val="0"/>
          <c:showCatName val="0"/>
          <c:showSerName val="0"/>
          <c:showPercent val="0"/>
          <c:showBubbleSize val="0"/>
        </c:dLbls>
        <c:smooth val="0"/>
        <c:axId val="415183656"/>
        <c:axId val="415178408"/>
      </c:lineChart>
      <c:catAx>
        <c:axId val="415183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178408"/>
        <c:crosses val="autoZero"/>
        <c:auto val="1"/>
        <c:lblAlgn val="ctr"/>
        <c:lblOffset val="100"/>
        <c:noMultiLvlLbl val="0"/>
      </c:catAx>
      <c:valAx>
        <c:axId val="415178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183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Ente Tucumán Turismo</c:v>
                </c:pt>
              </c:strCache>
            </c:strRef>
          </c:cat>
          <c:val>
            <c:numRef>
              <c:f>Sheet1!$B$2</c:f>
              <c:numCache>
                <c:formatCode>General</c:formatCode>
                <c:ptCount val="1"/>
                <c:pt idx="0">
                  <c:v>75717</c:v>
                </c:pt>
              </c:numCache>
            </c:numRef>
          </c:val>
          <c:extLst>
            <c:ext xmlns:c16="http://schemas.microsoft.com/office/drawing/2014/chart" uri="{C3380CC4-5D6E-409C-BE32-E72D297353CC}">
              <c16:uniqueId val="{00000000-2B6B-446D-98E3-BCA839D3F792}"/>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Ente Tucumán Turismo</c:v>
                </c:pt>
              </c:strCache>
            </c:strRef>
          </c:cat>
          <c:val>
            <c:numRef>
              <c:f>Sheet1!$C$2</c:f>
              <c:numCache>
                <c:formatCode>General</c:formatCode>
                <c:ptCount val="1"/>
                <c:pt idx="0">
                  <c:v>10466</c:v>
                </c:pt>
              </c:numCache>
            </c:numRef>
          </c:val>
          <c:extLst>
            <c:ext xmlns:c16="http://schemas.microsoft.com/office/drawing/2014/chart" uri="{C3380CC4-5D6E-409C-BE32-E72D297353CC}">
              <c16:uniqueId val="{00000001-2B6B-446D-98E3-BCA839D3F792}"/>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Ente Tucumán Turismo</c:v>
                </c:pt>
              </c:strCache>
            </c:strRef>
          </c:cat>
          <c:val>
            <c:numRef>
              <c:f>Sheet1!$D$2</c:f>
              <c:numCache>
                <c:formatCode>General</c:formatCode>
                <c:ptCount val="1"/>
                <c:pt idx="0">
                  <c:v>176</c:v>
                </c:pt>
              </c:numCache>
            </c:numRef>
          </c:val>
          <c:extLst>
            <c:ext xmlns:c16="http://schemas.microsoft.com/office/drawing/2014/chart" uri="{C3380CC4-5D6E-409C-BE32-E72D297353CC}">
              <c16:uniqueId val="{00000002-2B6B-446D-98E3-BCA839D3F792}"/>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Ente Tucumán Turismo</c:v>
                </c:pt>
              </c:strCache>
            </c:strRef>
          </c:cat>
          <c:val>
            <c:numRef>
              <c:f>Sheet1!$E$2</c:f>
              <c:numCache>
                <c:formatCode>General</c:formatCode>
                <c:ptCount val="1"/>
                <c:pt idx="0">
                  <c:v>527</c:v>
                </c:pt>
              </c:numCache>
            </c:numRef>
          </c:val>
          <c:extLst>
            <c:ext xmlns:c16="http://schemas.microsoft.com/office/drawing/2014/chart" uri="{C3380CC4-5D6E-409C-BE32-E72D297353CC}">
              <c16:uniqueId val="{00000003-2B6B-446D-98E3-BCA839D3F792}"/>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Ente Tucumán Turismo</c:v>
                </c:pt>
              </c:strCache>
            </c:strRef>
          </c:cat>
          <c:val>
            <c:numRef>
              <c:f>Sheet1!$F$2</c:f>
              <c:numCache>
                <c:formatCode>General</c:formatCode>
                <c:ptCount val="1"/>
                <c:pt idx="0">
                  <c:v>23</c:v>
                </c:pt>
              </c:numCache>
            </c:numRef>
          </c:val>
          <c:extLst>
            <c:ext xmlns:c16="http://schemas.microsoft.com/office/drawing/2014/chart" uri="{C3380CC4-5D6E-409C-BE32-E72D297353CC}">
              <c16:uniqueId val="{00000004-2B6B-446D-98E3-BCA839D3F792}"/>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Ente Tucumán Turismo</c:v>
                </c:pt>
              </c:strCache>
            </c:strRef>
          </c:cat>
          <c:val>
            <c:numRef>
              <c:f>Sheet1!$G$2</c:f>
              <c:numCache>
                <c:formatCode>General</c:formatCode>
                <c:ptCount val="1"/>
                <c:pt idx="0">
                  <c:v>23</c:v>
                </c:pt>
              </c:numCache>
            </c:numRef>
          </c:val>
          <c:extLst>
            <c:ext xmlns:c16="http://schemas.microsoft.com/office/drawing/2014/chart" uri="{C3380CC4-5D6E-409C-BE32-E72D297353CC}">
              <c16:uniqueId val="{00000005-2B6B-446D-98E3-BCA839D3F792}"/>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Ente Tucumán Turismo</c:v>
                </c:pt>
              </c:strCache>
            </c:strRef>
          </c:cat>
          <c:val>
            <c:numRef>
              <c:f>Sheet1!$H$2</c:f>
              <c:numCache>
                <c:formatCode>General</c:formatCode>
                <c:ptCount val="1"/>
                <c:pt idx="0">
                  <c:v>2677</c:v>
                </c:pt>
              </c:numCache>
            </c:numRef>
          </c:val>
          <c:extLst>
            <c:ext xmlns:c16="http://schemas.microsoft.com/office/drawing/2014/chart" uri="{C3380CC4-5D6E-409C-BE32-E72D297353CC}">
              <c16:uniqueId val="{00000006-2B6B-446D-98E3-BCA839D3F792}"/>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Ente Tucumán Turismo</c:v>
                </c:pt>
              </c:strCache>
            </c:strRef>
          </c:cat>
          <c:val>
            <c:numRef>
              <c:f>Sheet1!$I$2</c:f>
              <c:numCache>
                <c:formatCode>General</c:formatCode>
                <c:ptCount val="1"/>
                <c:pt idx="0">
                  <c:v>14618</c:v>
                </c:pt>
              </c:numCache>
            </c:numRef>
          </c:val>
          <c:extLst>
            <c:ext xmlns:c16="http://schemas.microsoft.com/office/drawing/2014/chart" uri="{C3380CC4-5D6E-409C-BE32-E72D297353CC}">
              <c16:uniqueId val="{00000007-2B6B-446D-98E3-BCA839D3F792}"/>
            </c:ext>
          </c:extLst>
        </c:ser>
        <c:dLbls>
          <c:showLegendKey val="0"/>
          <c:showVal val="0"/>
          <c:showCatName val="0"/>
          <c:showSerName val="0"/>
          <c:showPercent val="0"/>
          <c:showBubbleSize val="0"/>
        </c:dLbls>
        <c:gapWidth val="150"/>
        <c:overlap val="100"/>
        <c:axId val="446417088"/>
        <c:axId val="446426928"/>
      </c:barChart>
      <c:catAx>
        <c:axId val="446417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426928"/>
        <c:crosses val="autoZero"/>
        <c:auto val="1"/>
        <c:lblAlgn val="ctr"/>
        <c:lblOffset val="100"/>
        <c:noMultiLvlLbl val="0"/>
      </c:catAx>
      <c:valAx>
        <c:axId val="4464269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417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Ente Tucumán Turismo</c:v>
                </c:pt>
              </c:strCache>
            </c:strRef>
          </c:tx>
          <c:spPr>
            <a:ln w="28575" cap="rnd">
              <a:solidFill>
                <a:schemeClr val="accent1"/>
              </a:solidFill>
              <a:round/>
            </a:ln>
            <a:effectLst/>
          </c:spPr>
          <c:marker>
            <c:symbol val="none"/>
          </c:marker>
          <c:cat>
            <c:strRef>
              <c:f>Sheet1!$A$2:$A$32</c:f>
              <c:strCache>
                <c:ptCount val="31"/>
                <c:pt idx="0">
                  <c:v>31/12/2018</c:v>
                </c:pt>
                <c:pt idx="1">
                  <c:v>7/1/2019</c:v>
                </c:pt>
                <c:pt idx="2">
                  <c:v>14/01/2019</c:v>
                </c:pt>
                <c:pt idx="3">
                  <c:v>21/01/2019</c:v>
                </c:pt>
                <c:pt idx="4">
                  <c:v>28/01/2019</c:v>
                </c:pt>
                <c:pt idx="5">
                  <c:v>4/2/2019</c:v>
                </c:pt>
                <c:pt idx="6">
                  <c:v>11/2/2019</c:v>
                </c:pt>
                <c:pt idx="7">
                  <c:v>18/02/2019</c:v>
                </c:pt>
                <c:pt idx="8">
                  <c:v>25/02/2019</c:v>
                </c:pt>
                <c:pt idx="9">
                  <c:v>4/3/2019</c:v>
                </c:pt>
                <c:pt idx="10">
                  <c:v>11/3/2019</c:v>
                </c:pt>
                <c:pt idx="11">
                  <c:v>18/03/2019</c:v>
                </c:pt>
                <c:pt idx="12">
                  <c:v>25/03/2019</c:v>
                </c:pt>
                <c:pt idx="13">
                  <c:v>1/4/2019</c:v>
                </c:pt>
                <c:pt idx="14">
                  <c:v>8/4/2019</c:v>
                </c:pt>
                <c:pt idx="15">
                  <c:v>15/04/2019</c:v>
                </c:pt>
                <c:pt idx="16">
                  <c:v>22/04/2019</c:v>
                </c:pt>
                <c:pt idx="17">
                  <c:v>29/04/2019</c:v>
                </c:pt>
                <c:pt idx="18">
                  <c:v>6/5/2019</c:v>
                </c:pt>
                <c:pt idx="19">
                  <c:v>13/05/2019</c:v>
                </c:pt>
                <c:pt idx="20">
                  <c:v>20/05/2019</c:v>
                </c:pt>
                <c:pt idx="21">
                  <c:v>27/05/2019</c:v>
                </c:pt>
                <c:pt idx="22">
                  <c:v>3/6/2019</c:v>
                </c:pt>
                <c:pt idx="23">
                  <c:v>10/6/2019</c:v>
                </c:pt>
                <c:pt idx="24">
                  <c:v>17/06/2019</c:v>
                </c:pt>
                <c:pt idx="25">
                  <c:v>24/06/2019</c:v>
                </c:pt>
                <c:pt idx="26">
                  <c:v>1/7/2019</c:v>
                </c:pt>
                <c:pt idx="27">
                  <c:v>8/7/2019</c:v>
                </c:pt>
                <c:pt idx="28">
                  <c:v>15/07/2019</c:v>
                </c:pt>
                <c:pt idx="29">
                  <c:v>22/07/2019</c:v>
                </c:pt>
                <c:pt idx="30">
                  <c:v>29/07/2019</c:v>
                </c:pt>
              </c:strCache>
            </c:strRef>
          </c:cat>
          <c:val>
            <c:numRef>
              <c:f>Sheet1!$B$2:$B$32</c:f>
              <c:numCache>
                <c:formatCode>General</c:formatCode>
                <c:ptCount val="31"/>
                <c:pt idx="0">
                  <c:v>1.11666256265241</c:v>
                </c:pt>
                <c:pt idx="1">
                  <c:v>0.295896979897742</c:v>
                </c:pt>
                <c:pt idx="2">
                  <c:v>0.40654761196260403</c:v>
                </c:pt>
                <c:pt idx="3">
                  <c:v>0.31042783717757499</c:v>
                </c:pt>
                <c:pt idx="4">
                  <c:v>0.96628581166502203</c:v>
                </c:pt>
                <c:pt idx="5">
                  <c:v>4.1031165467283998E-2</c:v>
                </c:pt>
                <c:pt idx="6">
                  <c:v>5.8435774095848901E-2</c:v>
                </c:pt>
                <c:pt idx="7">
                  <c:v>4.4725728376297701E-2</c:v>
                </c:pt>
                <c:pt idx="8">
                  <c:v>1.0229840928071301</c:v>
                </c:pt>
                <c:pt idx="9">
                  <c:v>3.6711010136592698E-2</c:v>
                </c:pt>
                <c:pt idx="10">
                  <c:v>0.43158036378603398</c:v>
                </c:pt>
                <c:pt idx="11">
                  <c:v>9.6394695917470893E-2</c:v>
                </c:pt>
                <c:pt idx="12">
                  <c:v>7.6858856672575304E-2</c:v>
                </c:pt>
                <c:pt idx="13">
                  <c:v>3.50530147175186E-2</c:v>
                </c:pt>
                <c:pt idx="14">
                  <c:v>0.298908134863342</c:v>
                </c:pt>
                <c:pt idx="15">
                  <c:v>0.14172145113278301</c:v>
                </c:pt>
                <c:pt idx="16">
                  <c:v>4.2578907246708798E-2</c:v>
                </c:pt>
                <c:pt idx="17">
                  <c:v>2.7636633542187299E-2</c:v>
                </c:pt>
                <c:pt idx="18">
                  <c:v>2.8817761215240999E-2</c:v>
                </c:pt>
                <c:pt idx="19">
                  <c:v>8.3861165374218102E-2</c:v>
                </c:pt>
                <c:pt idx="20">
                  <c:v>0.86071876404760195</c:v>
                </c:pt>
                <c:pt idx="21">
                  <c:v>0.280976562961679</c:v>
                </c:pt>
                <c:pt idx="22">
                  <c:v>1.0075449705446899</c:v>
                </c:pt>
                <c:pt idx="23">
                  <c:v>0.28869686173388698</c:v>
                </c:pt>
                <c:pt idx="24">
                  <c:v>7.8618703224232506E-2</c:v>
                </c:pt>
                <c:pt idx="25">
                  <c:v>0.12503342088294001</c:v>
                </c:pt>
                <c:pt idx="26">
                  <c:v>4.1063001253502103E-2</c:v>
                </c:pt>
                <c:pt idx="27">
                  <c:v>0.102259529710911</c:v>
                </c:pt>
                <c:pt idx="28">
                  <c:v>0.11837526608906</c:v>
                </c:pt>
                <c:pt idx="29">
                  <c:v>6.0091669252310402E-2</c:v>
                </c:pt>
                <c:pt idx="30">
                  <c:v>2.78849099435232E-2</c:v>
                </c:pt>
              </c:numCache>
            </c:numRef>
          </c:val>
          <c:smooth val="0"/>
          <c:extLst>
            <c:ext xmlns:c16="http://schemas.microsoft.com/office/drawing/2014/chart" uri="{C3380CC4-5D6E-409C-BE32-E72D297353CC}">
              <c16:uniqueId val="{00000000-56D6-406B-98A8-0E1991D36899}"/>
            </c:ext>
          </c:extLst>
        </c:ser>
        <c:dLbls>
          <c:showLegendKey val="0"/>
          <c:showVal val="0"/>
          <c:showCatName val="0"/>
          <c:showSerName val="0"/>
          <c:showPercent val="0"/>
          <c:showBubbleSize val="0"/>
        </c:dLbls>
        <c:smooth val="0"/>
        <c:axId val="446421680"/>
        <c:axId val="446422336"/>
      </c:lineChart>
      <c:catAx>
        <c:axId val="44642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422336"/>
        <c:crosses val="autoZero"/>
        <c:auto val="1"/>
        <c:lblAlgn val="ctr"/>
        <c:lblOffset val="100"/>
        <c:noMultiLvlLbl val="0"/>
      </c:catAx>
      <c:valAx>
        <c:axId val="446422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421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Ente Tucumán Turismo</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0.60726509881859003</c:v>
                </c:pt>
                <c:pt idx="1">
                  <c:v>0.35033391728067798</c:v>
                </c:pt>
                <c:pt idx="2">
                  <c:v>0.131696474372197</c:v>
                </c:pt>
              </c:numCache>
            </c:numRef>
          </c:val>
          <c:extLst>
            <c:ext xmlns:c16="http://schemas.microsoft.com/office/drawing/2014/chart" uri="{C3380CC4-5D6E-409C-BE32-E72D297353CC}">
              <c16:uniqueId val="{00000000-B227-4A64-A002-1013AF2715D5}"/>
            </c:ext>
          </c:extLst>
        </c:ser>
        <c:dLbls>
          <c:showLegendKey val="0"/>
          <c:showVal val="0"/>
          <c:showCatName val="0"/>
          <c:showSerName val="0"/>
          <c:showPercent val="0"/>
          <c:showBubbleSize val="0"/>
        </c:dLbls>
        <c:gapWidth val="219"/>
        <c:overlap val="-27"/>
        <c:axId val="446421024"/>
        <c:axId val="446424304"/>
      </c:barChart>
      <c:catAx>
        <c:axId val="446421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424304"/>
        <c:crosses val="autoZero"/>
        <c:auto val="1"/>
        <c:lblAlgn val="ctr"/>
        <c:lblOffset val="100"/>
        <c:noMultiLvlLbl val="0"/>
      </c:catAx>
      <c:valAx>
        <c:axId val="446424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421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Ente Tucumán Turismo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0.15799473087572499</c:v>
                </c:pt>
                <c:pt idx="11">
                  <c:v>3.7049764390357599E-2</c:v>
                </c:pt>
                <c:pt idx="12">
                  <c:v>5.5414328402736003E-2</c:v>
                </c:pt>
                <c:pt idx="13">
                  <c:v>0.15812639315145499</c:v>
                </c:pt>
                <c:pt idx="14">
                  <c:v>0.200357068091779</c:v>
                </c:pt>
                <c:pt idx="15">
                  <c:v>0.28192184790637198</c:v>
                </c:pt>
                <c:pt idx="16">
                  <c:v>0.10052414751968</c:v>
                </c:pt>
                <c:pt idx="17">
                  <c:v>0.30097996231825702</c:v>
                </c:pt>
                <c:pt idx="18">
                  <c:v>3.2125595278064099E-2</c:v>
                </c:pt>
                <c:pt idx="19">
                  <c:v>0.33248597041641598</c:v>
                </c:pt>
                <c:pt idx="20">
                  <c:v>0.45954865842724102</c:v>
                </c:pt>
                <c:pt idx="21">
                  <c:v>6.2486916061349401E-2</c:v>
                </c:pt>
                <c:pt idx="22">
                  <c:v>0.24765674064769899</c:v>
                </c:pt>
                <c:pt idx="23">
                  <c:v>0</c:v>
                </c:pt>
              </c:numCache>
            </c:numRef>
          </c:val>
          <c:smooth val="0"/>
          <c:extLst>
            <c:ext xmlns:c16="http://schemas.microsoft.com/office/drawing/2014/chart" uri="{C3380CC4-5D6E-409C-BE32-E72D297353CC}">
              <c16:uniqueId val="{00000000-21E7-4603-912C-3FA997271E90}"/>
            </c:ext>
          </c:extLst>
        </c:ser>
        <c:dLbls>
          <c:showLegendKey val="0"/>
          <c:showVal val="0"/>
          <c:showCatName val="0"/>
          <c:showSerName val="0"/>
          <c:showPercent val="0"/>
          <c:showBubbleSize val="0"/>
        </c:dLbls>
        <c:smooth val="0"/>
        <c:axId val="446430536"/>
        <c:axId val="446438736"/>
      </c:lineChart>
      <c:catAx>
        <c:axId val="446430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438736"/>
        <c:crosses val="autoZero"/>
        <c:auto val="1"/>
        <c:lblAlgn val="ctr"/>
        <c:lblOffset val="100"/>
        <c:noMultiLvlLbl val="0"/>
      </c:catAx>
      <c:valAx>
        <c:axId val="446438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430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Ente Tucumán Turismo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0.30633422819793399</c:v>
                </c:pt>
                <c:pt idx="1">
                  <c:v>9.2283285988775901E-2</c:v>
                </c:pt>
                <c:pt idx="2">
                  <c:v>0.39364387197687001</c:v>
                </c:pt>
                <c:pt idx="3">
                  <c:v>0.46658578551789898</c:v>
                </c:pt>
                <c:pt idx="4">
                  <c:v>0.43219154795033699</c:v>
                </c:pt>
                <c:pt idx="5">
                  <c:v>0.135311201657139</c:v>
                </c:pt>
                <c:pt idx="6">
                  <c:v>6.1151142427581899E-2</c:v>
                </c:pt>
              </c:numCache>
            </c:numRef>
          </c:val>
          <c:extLst>
            <c:ext xmlns:c16="http://schemas.microsoft.com/office/drawing/2014/chart" uri="{C3380CC4-5D6E-409C-BE32-E72D297353CC}">
              <c16:uniqueId val="{00000000-4AD4-4577-A5DC-A7985A1420E3}"/>
            </c:ext>
          </c:extLst>
        </c:ser>
        <c:dLbls>
          <c:showLegendKey val="0"/>
          <c:showVal val="0"/>
          <c:showCatName val="0"/>
          <c:showSerName val="0"/>
          <c:showPercent val="0"/>
          <c:showBubbleSize val="0"/>
        </c:dLbls>
        <c:gapWidth val="219"/>
        <c:overlap val="-27"/>
        <c:axId val="446434472"/>
        <c:axId val="446437096"/>
      </c:barChart>
      <c:catAx>
        <c:axId val="446434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437096"/>
        <c:crosses val="autoZero"/>
        <c:auto val="1"/>
        <c:lblAlgn val="ctr"/>
        <c:lblOffset val="100"/>
        <c:noMultiLvlLbl val="0"/>
      </c:catAx>
      <c:valAx>
        <c:axId val="446437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434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41F0D-F30A-4100-B2EB-E542EC31A35B}"/>
              </a:ext>
            </a:extLst>
          </p:cNvPr>
          <p:cNvSpPr>
            <a:spLocks noGrp="1"/>
          </p:cNvSpPr>
          <p:nvPr>
            <p:ph type="ctrTitle"/>
          </p:nvPr>
        </p:nvSpPr>
        <p:spPr/>
        <p:txBody>
          <a:bodyPr/>
          <a:lstStyle/>
          <a:p>
            <a:r>
              <a:rPr lang="en-US"/>
              <a:t>Sta Fe FB</a:t>
            </a:r>
          </a:p>
        </p:txBody>
      </p:sp>
      <p:sp>
        <p:nvSpPr>
          <p:cNvPr id="3" name="Subtitle 2">
            <a:extLst>
              <a:ext uri="{FF2B5EF4-FFF2-40B4-BE49-F238E27FC236}">
                <a16:creationId xmlns:a16="http://schemas.microsoft.com/office/drawing/2014/main" id="{0450FAE4-D38F-49C4-A9DB-00E6D620307B}"/>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5987627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40D76-A558-46F4-8F4B-CF4887C2AA08}"/>
              </a:ext>
            </a:extLst>
          </p:cNvPr>
          <p:cNvSpPr>
            <a:spLocks noGrp="1"/>
          </p:cNvSpPr>
          <p:nvPr>
            <p:ph type="title"/>
          </p:nvPr>
        </p:nvSpPr>
        <p:spPr/>
        <p:txBody>
          <a:bodyPr/>
          <a:lstStyle/>
          <a:p>
            <a:r>
              <a:rPr lang="en-US"/>
              <a:t>Facebook Key Metrics Table | Ente Tucumán Turismo</a:t>
            </a:r>
          </a:p>
        </p:txBody>
      </p:sp>
      <p:graphicFrame>
        <p:nvGraphicFramePr>
          <p:cNvPr id="5" name="Table Placeholder 4">
            <a:extLst>
              <a:ext uri="{FF2B5EF4-FFF2-40B4-BE49-F238E27FC236}">
                <a16:creationId xmlns:a16="http://schemas.microsoft.com/office/drawing/2014/main" id="{3F4CB2C0-2EC5-4B54-8CEF-EE13324A7C2E}"/>
              </a:ext>
            </a:extLst>
          </p:cNvPr>
          <p:cNvGraphicFramePr>
            <a:graphicFrameLocks noGrp="1"/>
          </p:cNvGraphicFramePr>
          <p:nvPr>
            <p:ph type="tbl" sz="quarter" idx="13"/>
            <p:extLst>
              <p:ext uri="{D42A27DB-BD31-4B8C-83A1-F6EECF244321}">
                <p14:modId xmlns:p14="http://schemas.microsoft.com/office/powerpoint/2010/main" val="1384225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825602021"/>
                    </a:ext>
                  </a:extLst>
                </a:gridCol>
                <a:gridCol w="740664">
                  <a:extLst>
                    <a:ext uri="{9D8B030D-6E8A-4147-A177-3AD203B41FA5}">
                      <a16:colId xmlns:a16="http://schemas.microsoft.com/office/drawing/2014/main" val="3136928546"/>
                    </a:ext>
                  </a:extLst>
                </a:gridCol>
                <a:gridCol w="740664">
                  <a:extLst>
                    <a:ext uri="{9D8B030D-6E8A-4147-A177-3AD203B41FA5}">
                      <a16:colId xmlns:a16="http://schemas.microsoft.com/office/drawing/2014/main" val="12189020"/>
                    </a:ext>
                  </a:extLst>
                </a:gridCol>
                <a:gridCol w="740664">
                  <a:extLst>
                    <a:ext uri="{9D8B030D-6E8A-4147-A177-3AD203B41FA5}">
                      <a16:colId xmlns:a16="http://schemas.microsoft.com/office/drawing/2014/main" val="1348377519"/>
                    </a:ext>
                  </a:extLst>
                </a:gridCol>
                <a:gridCol w="740664">
                  <a:extLst>
                    <a:ext uri="{9D8B030D-6E8A-4147-A177-3AD203B41FA5}">
                      <a16:colId xmlns:a16="http://schemas.microsoft.com/office/drawing/2014/main" val="1032456198"/>
                    </a:ext>
                  </a:extLst>
                </a:gridCol>
                <a:gridCol w="740664">
                  <a:extLst>
                    <a:ext uri="{9D8B030D-6E8A-4147-A177-3AD203B41FA5}">
                      <a16:colId xmlns:a16="http://schemas.microsoft.com/office/drawing/2014/main" val="1879874392"/>
                    </a:ext>
                  </a:extLst>
                </a:gridCol>
                <a:gridCol w="740664">
                  <a:extLst>
                    <a:ext uri="{9D8B030D-6E8A-4147-A177-3AD203B41FA5}">
                      <a16:colId xmlns:a16="http://schemas.microsoft.com/office/drawing/2014/main" val="4046752114"/>
                    </a:ext>
                  </a:extLst>
                </a:gridCol>
                <a:gridCol w="740664">
                  <a:extLst>
                    <a:ext uri="{9D8B030D-6E8A-4147-A177-3AD203B41FA5}">
                      <a16:colId xmlns:a16="http://schemas.microsoft.com/office/drawing/2014/main" val="2935993330"/>
                    </a:ext>
                  </a:extLst>
                </a:gridCol>
                <a:gridCol w="740664">
                  <a:extLst>
                    <a:ext uri="{9D8B030D-6E8A-4147-A177-3AD203B41FA5}">
                      <a16:colId xmlns:a16="http://schemas.microsoft.com/office/drawing/2014/main" val="594134847"/>
                    </a:ext>
                  </a:extLst>
                </a:gridCol>
                <a:gridCol w="740664">
                  <a:extLst>
                    <a:ext uri="{9D8B030D-6E8A-4147-A177-3AD203B41FA5}">
                      <a16:colId xmlns:a16="http://schemas.microsoft.com/office/drawing/2014/main" val="130107711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444525865"/>
                  </a:ext>
                </a:extLst>
              </a:tr>
              <a:tr h="370840">
                <a:tc>
                  <a:txBody>
                    <a:bodyPr/>
                    <a:lstStyle/>
                    <a:p>
                      <a:r>
                        <a:rPr lang="en-US" sz="1000"/>
                        <a:t>Ente Tucumán Turismo</a:t>
                      </a:r>
                    </a:p>
                  </a:txBody>
                  <a:tcPr/>
                </a:tc>
                <a:tc>
                  <a:txBody>
                    <a:bodyPr/>
                    <a:lstStyle/>
                    <a:p>
                      <a:r>
                        <a:rPr lang="en-US" sz="1000"/>
                        <a:t>254617</a:t>
                      </a:r>
                    </a:p>
                  </a:txBody>
                  <a:tcPr/>
                </a:tc>
                <a:tc>
                  <a:txBody>
                    <a:bodyPr/>
                    <a:lstStyle/>
                    <a:p>
                      <a:r>
                        <a:rPr lang="en-US" sz="1000"/>
                        <a:t>2890</a:t>
                      </a:r>
                    </a:p>
                  </a:txBody>
                  <a:tcPr/>
                </a:tc>
                <a:tc>
                  <a:txBody>
                    <a:bodyPr/>
                    <a:lstStyle/>
                    <a:p>
                      <a:r>
                        <a:rPr lang="en-US" sz="1000"/>
                        <a:t>140</a:t>
                      </a:r>
                    </a:p>
                  </a:txBody>
                  <a:tcPr/>
                </a:tc>
                <a:tc>
                  <a:txBody>
                    <a:bodyPr/>
                    <a:lstStyle/>
                    <a:p>
                      <a:r>
                        <a:rPr lang="en-US" sz="1000"/>
                        <a:t>86932</a:t>
                      </a:r>
                    </a:p>
                  </a:txBody>
                  <a:tcPr/>
                </a:tc>
                <a:tc>
                  <a:txBody>
                    <a:bodyPr/>
                    <a:lstStyle/>
                    <a:p>
                      <a:r>
                        <a:rPr lang="en-US" sz="1000"/>
                        <a:t>2677</a:t>
                      </a:r>
                    </a:p>
                  </a:txBody>
                  <a:tcPr/>
                </a:tc>
                <a:tc>
                  <a:txBody>
                    <a:bodyPr/>
                    <a:lstStyle/>
                    <a:p>
                      <a:r>
                        <a:rPr lang="en-US" sz="1000"/>
                        <a:t>14618</a:t>
                      </a:r>
                    </a:p>
                  </a:txBody>
                  <a:tcPr/>
                </a:tc>
                <a:tc>
                  <a:txBody>
                    <a:bodyPr/>
                    <a:lstStyle/>
                    <a:p>
                      <a:r>
                        <a:rPr lang="en-US" sz="1000"/>
                        <a:t>29</a:t>
                      </a:r>
                    </a:p>
                  </a:txBody>
                  <a:tcPr/>
                </a:tc>
                <a:tc>
                  <a:txBody>
                    <a:bodyPr/>
                    <a:lstStyle/>
                    <a:p>
                      <a:r>
                        <a:rPr lang="en-US" sz="1000"/>
                        <a:t>0.2941 %</a:t>
                      </a:r>
                    </a:p>
                  </a:txBody>
                  <a:tcPr/>
                </a:tc>
                <a:tc>
                  <a:txBody>
                    <a:bodyPr/>
                    <a:lstStyle/>
                    <a:p>
                      <a:r>
                        <a:rPr lang="en-US" sz="1000"/>
                        <a:t>0.0 %</a:t>
                      </a:r>
                    </a:p>
                  </a:txBody>
                  <a:tcPr/>
                </a:tc>
                <a:extLst>
                  <a:ext uri="{0D108BD9-81ED-4DB2-BD59-A6C34878D82A}">
                    <a16:rowId xmlns:a16="http://schemas.microsoft.com/office/drawing/2014/main" val="2832737281"/>
                  </a:ext>
                </a:extLst>
              </a:tr>
            </a:tbl>
          </a:graphicData>
        </a:graphic>
      </p:graphicFrame>
      <p:sp>
        <p:nvSpPr>
          <p:cNvPr id="4" name="Text Placeholder 3">
            <a:extLst>
              <a:ext uri="{FF2B5EF4-FFF2-40B4-BE49-F238E27FC236}">
                <a16:creationId xmlns:a16="http://schemas.microsoft.com/office/drawing/2014/main" id="{0033862F-0DDC-47D2-958E-56CAE6204EEB}"/>
              </a:ext>
            </a:extLst>
          </p:cNvPr>
          <p:cNvSpPr>
            <a:spLocks noGrp="1"/>
          </p:cNvSpPr>
          <p:nvPr>
            <p:ph type="body" sz="quarter" idx="14"/>
          </p:nvPr>
        </p:nvSpPr>
        <p:spPr/>
        <p:txBody>
          <a:bodyPr/>
          <a:lstStyle/>
          <a:p>
            <a:r>
              <a:rPr lang="en-US"/>
              <a:t>01/01/2019 - 31/07/2019</a:t>
            </a:r>
          </a:p>
        </p:txBody>
      </p:sp>
    </p:spTree>
    <p:extLst>
      <p:ext uri="{BB962C8B-B14F-4D97-AF65-F5344CB8AC3E}">
        <p14:creationId xmlns:p14="http://schemas.microsoft.com/office/powerpoint/2010/main" val="24638000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A5F33-3548-43E9-995D-CE1C886F4AD5}"/>
              </a:ext>
            </a:extLst>
          </p:cNvPr>
          <p:cNvSpPr>
            <a:spLocks noGrp="1"/>
          </p:cNvSpPr>
          <p:nvPr>
            <p:ph type="title"/>
          </p:nvPr>
        </p:nvSpPr>
        <p:spPr/>
        <p:txBody>
          <a:bodyPr/>
          <a:lstStyle/>
          <a:p>
            <a:r>
              <a:rPr lang="en-US"/>
              <a:t>Facebook Fans Total | Ente Tucumán Turismo</a:t>
            </a:r>
          </a:p>
        </p:txBody>
      </p:sp>
      <p:graphicFrame>
        <p:nvGraphicFramePr>
          <p:cNvPr id="6" name="Chart Placeholder 5">
            <a:extLst>
              <a:ext uri="{FF2B5EF4-FFF2-40B4-BE49-F238E27FC236}">
                <a16:creationId xmlns:a16="http://schemas.microsoft.com/office/drawing/2014/main" id="{E572F49E-7FEA-42E9-B1B2-FAFD1A89EFDA}"/>
              </a:ext>
            </a:extLst>
          </p:cNvPr>
          <p:cNvGraphicFramePr>
            <a:graphicFrameLocks noGrp="1"/>
          </p:cNvGraphicFramePr>
          <p:nvPr>
            <p:ph type="chart" sz="quarter" idx="13"/>
            <p:extLst>
              <p:ext uri="{D42A27DB-BD31-4B8C-83A1-F6EECF244321}">
                <p14:modId xmlns:p14="http://schemas.microsoft.com/office/powerpoint/2010/main" val="10794431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78FC1E-8DAC-483A-9192-D0AFEE6D0AC4}"/>
              </a:ext>
            </a:extLst>
          </p:cNvPr>
          <p:cNvSpPr>
            <a:spLocks noGrp="1"/>
          </p:cNvSpPr>
          <p:nvPr>
            <p:ph type="body" sz="quarter" idx="14"/>
          </p:nvPr>
        </p:nvSpPr>
        <p:spPr/>
        <p:txBody>
          <a:bodyPr/>
          <a:lstStyle/>
          <a:p>
            <a:r>
              <a:rPr lang="en-US"/>
              <a:t>31/12/2018 - 04/08/2019</a:t>
            </a:r>
          </a:p>
        </p:txBody>
      </p:sp>
      <p:sp>
        <p:nvSpPr>
          <p:cNvPr id="5" name="Footer Placeholder 4">
            <a:extLst>
              <a:ext uri="{FF2B5EF4-FFF2-40B4-BE49-F238E27FC236}">
                <a16:creationId xmlns:a16="http://schemas.microsoft.com/office/drawing/2014/main" id="{838013A7-76AD-4A17-BA8D-C045C33FC9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41703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837B7-1A39-4C0B-8B6C-619BD51FB5C1}"/>
              </a:ext>
            </a:extLst>
          </p:cNvPr>
          <p:cNvSpPr>
            <a:spLocks noGrp="1"/>
          </p:cNvSpPr>
          <p:nvPr>
            <p:ph type="title"/>
          </p:nvPr>
        </p:nvSpPr>
        <p:spPr/>
        <p:txBody>
          <a:bodyPr/>
          <a:lstStyle/>
          <a:p>
            <a:r>
              <a:rPr lang="en-US"/>
              <a:t>Facebook Fans Change | Ente Tucumán Turismo</a:t>
            </a:r>
          </a:p>
        </p:txBody>
      </p:sp>
      <p:graphicFrame>
        <p:nvGraphicFramePr>
          <p:cNvPr id="6" name="Chart Placeholder 5">
            <a:extLst>
              <a:ext uri="{FF2B5EF4-FFF2-40B4-BE49-F238E27FC236}">
                <a16:creationId xmlns:a16="http://schemas.microsoft.com/office/drawing/2014/main" id="{A5DBE4C1-DFE0-4085-BD6A-0EE7A17BDD7B}"/>
              </a:ext>
            </a:extLst>
          </p:cNvPr>
          <p:cNvGraphicFramePr>
            <a:graphicFrameLocks noGrp="1"/>
          </p:cNvGraphicFramePr>
          <p:nvPr>
            <p:ph type="chart" sz="quarter" idx="13"/>
            <p:extLst>
              <p:ext uri="{D42A27DB-BD31-4B8C-83A1-F6EECF244321}">
                <p14:modId xmlns:p14="http://schemas.microsoft.com/office/powerpoint/2010/main" val="22072449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5714D7-D438-42C0-A91D-39E09544040E}"/>
              </a:ext>
            </a:extLst>
          </p:cNvPr>
          <p:cNvSpPr>
            <a:spLocks noGrp="1"/>
          </p:cNvSpPr>
          <p:nvPr>
            <p:ph type="body" sz="quarter" idx="14"/>
          </p:nvPr>
        </p:nvSpPr>
        <p:spPr/>
        <p:txBody>
          <a:bodyPr/>
          <a:lstStyle/>
          <a:p>
            <a:r>
              <a:rPr lang="en-US"/>
              <a:t>31/12/2018 - 04/08/2019</a:t>
            </a:r>
          </a:p>
        </p:txBody>
      </p:sp>
      <p:sp>
        <p:nvSpPr>
          <p:cNvPr id="5" name="Footer Placeholder 4">
            <a:extLst>
              <a:ext uri="{FF2B5EF4-FFF2-40B4-BE49-F238E27FC236}">
                <a16:creationId xmlns:a16="http://schemas.microsoft.com/office/drawing/2014/main" id="{C1532369-148D-483F-AE10-A8192EA1C7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97949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D88F5-BC5E-4DC8-BEFC-535F9DAE529E}"/>
              </a:ext>
            </a:extLst>
          </p:cNvPr>
          <p:cNvSpPr>
            <a:spLocks noGrp="1"/>
          </p:cNvSpPr>
          <p:nvPr>
            <p:ph type="title"/>
          </p:nvPr>
        </p:nvSpPr>
        <p:spPr/>
        <p:txBody>
          <a:bodyPr/>
          <a:lstStyle/>
          <a:p>
            <a:r>
              <a:rPr lang="en-US"/>
              <a:t>Facebook Key Metrics Radar | Ente Tucumán Turismo</a:t>
            </a:r>
          </a:p>
        </p:txBody>
      </p:sp>
      <p:graphicFrame>
        <p:nvGraphicFramePr>
          <p:cNvPr id="6" name="Chart Placeholder 5">
            <a:extLst>
              <a:ext uri="{FF2B5EF4-FFF2-40B4-BE49-F238E27FC236}">
                <a16:creationId xmlns:a16="http://schemas.microsoft.com/office/drawing/2014/main" id="{98103449-3478-4237-A7BB-6B75BE14C6F1}"/>
              </a:ext>
            </a:extLst>
          </p:cNvPr>
          <p:cNvGraphicFramePr>
            <a:graphicFrameLocks noGrp="1"/>
          </p:cNvGraphicFramePr>
          <p:nvPr>
            <p:ph type="chart" sz="quarter" idx="13"/>
            <p:extLst>
              <p:ext uri="{D42A27DB-BD31-4B8C-83A1-F6EECF244321}">
                <p14:modId xmlns:p14="http://schemas.microsoft.com/office/powerpoint/2010/main" val="32824107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EC4FE9-00D1-468D-BD00-C484FDE7984E}"/>
              </a:ext>
            </a:extLst>
          </p:cNvPr>
          <p:cNvSpPr>
            <a:spLocks noGrp="1"/>
          </p:cNvSpPr>
          <p:nvPr>
            <p:ph type="body" sz="quarter" idx="14"/>
          </p:nvPr>
        </p:nvSpPr>
        <p:spPr/>
        <p:txBody>
          <a:bodyPr/>
          <a:lstStyle/>
          <a:p>
            <a:r>
              <a:rPr lang="en-US"/>
              <a:t>01/01/2019 - 31/07/2019</a:t>
            </a:r>
          </a:p>
        </p:txBody>
      </p:sp>
      <p:sp>
        <p:nvSpPr>
          <p:cNvPr id="5" name="Footer Placeholder 4">
            <a:extLst>
              <a:ext uri="{FF2B5EF4-FFF2-40B4-BE49-F238E27FC236}">
                <a16:creationId xmlns:a16="http://schemas.microsoft.com/office/drawing/2014/main" id="{BDA38107-EE34-4874-BE06-6EA25A823A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00016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18B5C-66AA-494A-9FC8-C552A512B332}"/>
              </a:ext>
            </a:extLst>
          </p:cNvPr>
          <p:cNvSpPr>
            <a:spLocks noGrp="1"/>
          </p:cNvSpPr>
          <p:nvPr>
            <p:ph type="title"/>
          </p:nvPr>
        </p:nvSpPr>
        <p:spPr/>
        <p:txBody>
          <a:bodyPr/>
          <a:lstStyle/>
          <a:p>
            <a:r>
              <a:rPr lang="en-US"/>
              <a:t>Facebook Fans Change Rate | Ente Tucumán Turismo</a:t>
            </a:r>
          </a:p>
        </p:txBody>
      </p:sp>
      <p:graphicFrame>
        <p:nvGraphicFramePr>
          <p:cNvPr id="6" name="Chart Placeholder 5">
            <a:extLst>
              <a:ext uri="{FF2B5EF4-FFF2-40B4-BE49-F238E27FC236}">
                <a16:creationId xmlns:a16="http://schemas.microsoft.com/office/drawing/2014/main" id="{F05F93A3-2EF8-49C6-8D86-84F9B2FA6742}"/>
              </a:ext>
            </a:extLst>
          </p:cNvPr>
          <p:cNvGraphicFramePr>
            <a:graphicFrameLocks noGrp="1"/>
          </p:cNvGraphicFramePr>
          <p:nvPr>
            <p:ph type="chart" sz="quarter" idx="13"/>
            <p:extLst>
              <p:ext uri="{D42A27DB-BD31-4B8C-83A1-F6EECF244321}">
                <p14:modId xmlns:p14="http://schemas.microsoft.com/office/powerpoint/2010/main" val="21145137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1817AC-FA07-46DA-B686-8FB0BC6B288E}"/>
              </a:ext>
            </a:extLst>
          </p:cNvPr>
          <p:cNvSpPr>
            <a:spLocks noGrp="1"/>
          </p:cNvSpPr>
          <p:nvPr>
            <p:ph type="body" sz="quarter" idx="14"/>
          </p:nvPr>
        </p:nvSpPr>
        <p:spPr/>
        <p:txBody>
          <a:bodyPr/>
          <a:lstStyle/>
          <a:p>
            <a:r>
              <a:rPr lang="en-US"/>
              <a:t>31/12/2018 - 04/08/2019</a:t>
            </a:r>
          </a:p>
        </p:txBody>
      </p:sp>
      <p:sp>
        <p:nvSpPr>
          <p:cNvPr id="5" name="Footer Placeholder 4">
            <a:extLst>
              <a:ext uri="{FF2B5EF4-FFF2-40B4-BE49-F238E27FC236}">
                <a16:creationId xmlns:a16="http://schemas.microsoft.com/office/drawing/2014/main" id="{0424883B-BC99-48B4-A9D4-3C482F1361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46546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ECD33-25F5-4192-9202-16C985D1A441}"/>
              </a:ext>
            </a:extLst>
          </p:cNvPr>
          <p:cNvSpPr>
            <a:spLocks noGrp="1"/>
          </p:cNvSpPr>
          <p:nvPr>
            <p:ph type="title"/>
          </p:nvPr>
        </p:nvSpPr>
        <p:spPr/>
        <p:txBody>
          <a:bodyPr/>
          <a:lstStyle/>
          <a:p>
            <a:r>
              <a:rPr lang="en-US"/>
              <a:t>Facebook Fans Change Per Weekday | Ente Tucumán Turismo</a:t>
            </a:r>
          </a:p>
        </p:txBody>
      </p:sp>
      <p:graphicFrame>
        <p:nvGraphicFramePr>
          <p:cNvPr id="6" name="Chart Placeholder 5">
            <a:extLst>
              <a:ext uri="{FF2B5EF4-FFF2-40B4-BE49-F238E27FC236}">
                <a16:creationId xmlns:a16="http://schemas.microsoft.com/office/drawing/2014/main" id="{574CCC68-2FCE-4019-9C4E-08492746B7EE}"/>
              </a:ext>
            </a:extLst>
          </p:cNvPr>
          <p:cNvGraphicFramePr>
            <a:graphicFrameLocks noGrp="1"/>
          </p:cNvGraphicFramePr>
          <p:nvPr>
            <p:ph type="chart" sz="quarter" idx="13"/>
            <p:extLst>
              <p:ext uri="{D42A27DB-BD31-4B8C-83A1-F6EECF244321}">
                <p14:modId xmlns:p14="http://schemas.microsoft.com/office/powerpoint/2010/main" val="4745729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2CC913-2647-4683-A6B0-9CA53852BF5C}"/>
              </a:ext>
            </a:extLst>
          </p:cNvPr>
          <p:cNvSpPr>
            <a:spLocks noGrp="1"/>
          </p:cNvSpPr>
          <p:nvPr>
            <p:ph type="body" sz="quarter" idx="14"/>
          </p:nvPr>
        </p:nvSpPr>
        <p:spPr/>
        <p:txBody>
          <a:bodyPr/>
          <a:lstStyle/>
          <a:p>
            <a:r>
              <a:rPr lang="en-US"/>
              <a:t>01/01/2019 - 31/07/2019</a:t>
            </a:r>
          </a:p>
        </p:txBody>
      </p:sp>
      <p:sp>
        <p:nvSpPr>
          <p:cNvPr id="5" name="Footer Placeholder 4">
            <a:extLst>
              <a:ext uri="{FF2B5EF4-FFF2-40B4-BE49-F238E27FC236}">
                <a16:creationId xmlns:a16="http://schemas.microsoft.com/office/drawing/2014/main" id="{9853EE1C-A3EC-49A9-A944-B920EA17A2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69194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FAD95-E2EE-42BD-B92C-D80D17C0B7E9}"/>
              </a:ext>
            </a:extLst>
          </p:cNvPr>
          <p:cNvSpPr>
            <a:spLocks noGrp="1"/>
          </p:cNvSpPr>
          <p:nvPr>
            <p:ph type="title"/>
          </p:nvPr>
        </p:nvSpPr>
        <p:spPr/>
        <p:txBody>
          <a:bodyPr/>
          <a:lstStyle/>
          <a:p>
            <a:r>
              <a:rPr lang="en-US"/>
              <a:t>Facebook Fan Distribution Development | Ente Tucumán Turismo</a:t>
            </a:r>
          </a:p>
        </p:txBody>
      </p:sp>
      <p:graphicFrame>
        <p:nvGraphicFramePr>
          <p:cNvPr id="6" name="Chart Placeholder 5">
            <a:extLst>
              <a:ext uri="{FF2B5EF4-FFF2-40B4-BE49-F238E27FC236}">
                <a16:creationId xmlns:a16="http://schemas.microsoft.com/office/drawing/2014/main" id="{297AE5CB-4D4D-4D63-8818-201C7C06A686}"/>
              </a:ext>
            </a:extLst>
          </p:cNvPr>
          <p:cNvGraphicFramePr>
            <a:graphicFrameLocks noGrp="1"/>
          </p:cNvGraphicFramePr>
          <p:nvPr>
            <p:ph type="chart" sz="quarter" idx="13"/>
            <p:extLst>
              <p:ext uri="{D42A27DB-BD31-4B8C-83A1-F6EECF244321}">
                <p14:modId xmlns:p14="http://schemas.microsoft.com/office/powerpoint/2010/main" val="20587642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AC18C2-FC67-472B-BFFA-EF47FE98590E}"/>
              </a:ext>
            </a:extLst>
          </p:cNvPr>
          <p:cNvSpPr>
            <a:spLocks noGrp="1"/>
          </p:cNvSpPr>
          <p:nvPr>
            <p:ph type="body" sz="quarter" idx="14"/>
          </p:nvPr>
        </p:nvSpPr>
        <p:spPr/>
        <p:txBody>
          <a:bodyPr/>
          <a:lstStyle/>
          <a:p>
            <a:r>
              <a:rPr lang="en-US"/>
              <a:t>31/12/2018 - 04/08/2019</a:t>
            </a:r>
          </a:p>
        </p:txBody>
      </p:sp>
      <p:sp>
        <p:nvSpPr>
          <p:cNvPr id="5" name="Footer Placeholder 4">
            <a:extLst>
              <a:ext uri="{FF2B5EF4-FFF2-40B4-BE49-F238E27FC236}">
                <a16:creationId xmlns:a16="http://schemas.microsoft.com/office/drawing/2014/main" id="{50647999-8249-4BF0-A82A-8962A7B829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34825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DB42F-A286-4ADF-90A2-01F34CE7EF38}"/>
              </a:ext>
            </a:extLst>
          </p:cNvPr>
          <p:cNvSpPr>
            <a:spLocks noGrp="1"/>
          </p:cNvSpPr>
          <p:nvPr>
            <p:ph type="title"/>
          </p:nvPr>
        </p:nvSpPr>
        <p:spPr/>
        <p:txBody>
          <a:bodyPr/>
          <a:lstStyle/>
          <a:p>
            <a:r>
              <a:rPr lang="en-US"/>
              <a:t>Facebook Own Posts | Ente Tucumán Turismo</a:t>
            </a:r>
          </a:p>
        </p:txBody>
      </p:sp>
      <p:graphicFrame>
        <p:nvGraphicFramePr>
          <p:cNvPr id="6" name="Chart Placeholder 5">
            <a:extLst>
              <a:ext uri="{FF2B5EF4-FFF2-40B4-BE49-F238E27FC236}">
                <a16:creationId xmlns:a16="http://schemas.microsoft.com/office/drawing/2014/main" id="{06F270C4-8424-4BA6-BE6D-6B44CECB7DC7}"/>
              </a:ext>
            </a:extLst>
          </p:cNvPr>
          <p:cNvGraphicFramePr>
            <a:graphicFrameLocks noGrp="1"/>
          </p:cNvGraphicFramePr>
          <p:nvPr>
            <p:ph type="chart" sz="quarter" idx="13"/>
            <p:extLst>
              <p:ext uri="{D42A27DB-BD31-4B8C-83A1-F6EECF244321}">
                <p14:modId xmlns:p14="http://schemas.microsoft.com/office/powerpoint/2010/main" val="26324915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9FFA94-F808-481D-9A25-675054FAA439}"/>
              </a:ext>
            </a:extLst>
          </p:cNvPr>
          <p:cNvSpPr>
            <a:spLocks noGrp="1"/>
          </p:cNvSpPr>
          <p:nvPr>
            <p:ph type="body" sz="quarter" idx="14"/>
          </p:nvPr>
        </p:nvSpPr>
        <p:spPr/>
        <p:txBody>
          <a:bodyPr/>
          <a:lstStyle/>
          <a:p>
            <a:r>
              <a:rPr lang="en-US"/>
              <a:t>31/12/2018 - 04/08/2019</a:t>
            </a:r>
          </a:p>
        </p:txBody>
      </p:sp>
      <p:sp>
        <p:nvSpPr>
          <p:cNvPr id="5" name="Footer Placeholder 4">
            <a:extLst>
              <a:ext uri="{FF2B5EF4-FFF2-40B4-BE49-F238E27FC236}">
                <a16:creationId xmlns:a16="http://schemas.microsoft.com/office/drawing/2014/main" id="{2633E41D-4D46-4CA7-912E-2AC1C05A00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61680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7E72D-38AD-4E61-B8C0-5E78FBE5EAC1}"/>
              </a:ext>
            </a:extLst>
          </p:cNvPr>
          <p:cNvSpPr>
            <a:spLocks noGrp="1"/>
          </p:cNvSpPr>
          <p:nvPr>
            <p:ph type="title"/>
          </p:nvPr>
        </p:nvSpPr>
        <p:spPr/>
        <p:txBody>
          <a:bodyPr/>
          <a:lstStyle/>
          <a:p>
            <a:r>
              <a:rPr lang="en-US"/>
              <a:t>Facebook Own Posts By Hour | Ente Tucumán Turismo</a:t>
            </a:r>
          </a:p>
        </p:txBody>
      </p:sp>
      <p:graphicFrame>
        <p:nvGraphicFramePr>
          <p:cNvPr id="6" name="Chart Placeholder 5">
            <a:extLst>
              <a:ext uri="{FF2B5EF4-FFF2-40B4-BE49-F238E27FC236}">
                <a16:creationId xmlns:a16="http://schemas.microsoft.com/office/drawing/2014/main" id="{6795E3EE-B938-4288-9463-4813A6429B60}"/>
              </a:ext>
            </a:extLst>
          </p:cNvPr>
          <p:cNvGraphicFramePr>
            <a:graphicFrameLocks noGrp="1"/>
          </p:cNvGraphicFramePr>
          <p:nvPr>
            <p:ph type="chart" sz="quarter" idx="13"/>
            <p:extLst>
              <p:ext uri="{D42A27DB-BD31-4B8C-83A1-F6EECF244321}">
                <p14:modId xmlns:p14="http://schemas.microsoft.com/office/powerpoint/2010/main" val="19381873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778FFF-0613-4CE5-90EE-0673DA5E4438}"/>
              </a:ext>
            </a:extLst>
          </p:cNvPr>
          <p:cNvSpPr>
            <a:spLocks noGrp="1"/>
          </p:cNvSpPr>
          <p:nvPr>
            <p:ph type="body" sz="quarter" idx="14"/>
          </p:nvPr>
        </p:nvSpPr>
        <p:spPr/>
        <p:txBody>
          <a:bodyPr/>
          <a:lstStyle/>
          <a:p>
            <a:r>
              <a:rPr lang="en-US"/>
              <a:t>01/01/2019 - 31/07/2019</a:t>
            </a:r>
          </a:p>
        </p:txBody>
      </p:sp>
      <p:sp>
        <p:nvSpPr>
          <p:cNvPr id="5" name="Footer Placeholder 4">
            <a:extLst>
              <a:ext uri="{FF2B5EF4-FFF2-40B4-BE49-F238E27FC236}">
                <a16:creationId xmlns:a16="http://schemas.microsoft.com/office/drawing/2014/main" id="{B5309120-0C07-4D54-B6FA-4D30B52A8B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82440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0F872-7B81-496E-9281-8332E647A98A}"/>
              </a:ext>
            </a:extLst>
          </p:cNvPr>
          <p:cNvSpPr>
            <a:spLocks noGrp="1"/>
          </p:cNvSpPr>
          <p:nvPr>
            <p:ph type="title"/>
          </p:nvPr>
        </p:nvSpPr>
        <p:spPr/>
        <p:txBody>
          <a:bodyPr/>
          <a:lstStyle/>
          <a:p>
            <a:r>
              <a:rPr lang="en-US"/>
              <a:t>Facebook Own Posts By Weekday | Ente Tucumán Turismo</a:t>
            </a:r>
          </a:p>
        </p:txBody>
      </p:sp>
      <p:graphicFrame>
        <p:nvGraphicFramePr>
          <p:cNvPr id="6" name="Chart Placeholder 5">
            <a:extLst>
              <a:ext uri="{FF2B5EF4-FFF2-40B4-BE49-F238E27FC236}">
                <a16:creationId xmlns:a16="http://schemas.microsoft.com/office/drawing/2014/main" id="{6A3C30C5-3F0F-4E1F-AF8F-82A8F28224D9}"/>
              </a:ext>
            </a:extLst>
          </p:cNvPr>
          <p:cNvGraphicFramePr>
            <a:graphicFrameLocks noGrp="1"/>
          </p:cNvGraphicFramePr>
          <p:nvPr>
            <p:ph type="chart" sz="quarter" idx="13"/>
            <p:extLst>
              <p:ext uri="{D42A27DB-BD31-4B8C-83A1-F6EECF244321}">
                <p14:modId xmlns:p14="http://schemas.microsoft.com/office/powerpoint/2010/main" val="17763628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BCA8BB-F734-421E-9754-8D7083CFF608}"/>
              </a:ext>
            </a:extLst>
          </p:cNvPr>
          <p:cNvSpPr>
            <a:spLocks noGrp="1"/>
          </p:cNvSpPr>
          <p:nvPr>
            <p:ph type="body" sz="quarter" idx="14"/>
          </p:nvPr>
        </p:nvSpPr>
        <p:spPr/>
        <p:txBody>
          <a:bodyPr/>
          <a:lstStyle/>
          <a:p>
            <a:r>
              <a:rPr lang="en-US"/>
              <a:t>01/01/2019 - 31/07/2019</a:t>
            </a:r>
          </a:p>
        </p:txBody>
      </p:sp>
      <p:sp>
        <p:nvSpPr>
          <p:cNvPr id="5" name="Footer Placeholder 4">
            <a:extLst>
              <a:ext uri="{FF2B5EF4-FFF2-40B4-BE49-F238E27FC236}">
                <a16:creationId xmlns:a16="http://schemas.microsoft.com/office/drawing/2014/main" id="{20853766-B466-4C16-83E8-421AA2629D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23400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CA0C2-0D09-4CBA-91B4-346F5C722776}"/>
              </a:ext>
            </a:extLst>
          </p:cNvPr>
          <p:cNvSpPr>
            <a:spLocks noGrp="1"/>
          </p:cNvSpPr>
          <p:nvPr>
            <p:ph type="title"/>
          </p:nvPr>
        </p:nvSpPr>
        <p:spPr/>
        <p:txBody>
          <a:bodyPr/>
          <a:lstStyle/>
          <a:p>
            <a:r>
              <a:rPr lang="en-US"/>
              <a:t>Facebook Own Posts App Usage | Ente Tucumán Turismo</a:t>
            </a:r>
          </a:p>
        </p:txBody>
      </p:sp>
      <p:graphicFrame>
        <p:nvGraphicFramePr>
          <p:cNvPr id="6" name="Chart Placeholder 5">
            <a:extLst>
              <a:ext uri="{FF2B5EF4-FFF2-40B4-BE49-F238E27FC236}">
                <a16:creationId xmlns:a16="http://schemas.microsoft.com/office/drawing/2014/main" id="{C3EC5619-89BA-406A-AD9B-FD4D7FDEE86C}"/>
              </a:ext>
            </a:extLst>
          </p:cNvPr>
          <p:cNvGraphicFramePr>
            <a:graphicFrameLocks noGrp="1"/>
          </p:cNvGraphicFramePr>
          <p:nvPr>
            <p:ph type="chart" sz="quarter" idx="13"/>
            <p:extLst>
              <p:ext uri="{D42A27DB-BD31-4B8C-83A1-F6EECF244321}">
                <p14:modId xmlns:p14="http://schemas.microsoft.com/office/powerpoint/2010/main" val="34504505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316C78-8270-44DD-8CE1-D38757308A39}"/>
              </a:ext>
            </a:extLst>
          </p:cNvPr>
          <p:cNvSpPr>
            <a:spLocks noGrp="1"/>
          </p:cNvSpPr>
          <p:nvPr>
            <p:ph type="body" sz="quarter" idx="14"/>
          </p:nvPr>
        </p:nvSpPr>
        <p:spPr/>
        <p:txBody>
          <a:bodyPr/>
          <a:lstStyle/>
          <a:p>
            <a:r>
              <a:rPr lang="en-US"/>
              <a:t>01/01/2019 - 31/07/2019</a:t>
            </a:r>
          </a:p>
        </p:txBody>
      </p:sp>
      <p:sp>
        <p:nvSpPr>
          <p:cNvPr id="5" name="Footer Placeholder 4">
            <a:extLst>
              <a:ext uri="{FF2B5EF4-FFF2-40B4-BE49-F238E27FC236}">
                <a16:creationId xmlns:a16="http://schemas.microsoft.com/office/drawing/2014/main" id="{D74D4B3C-7672-4C3D-9264-623CD65151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26549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957BE-C145-4C49-9154-FFC0D0ACC373}"/>
              </a:ext>
            </a:extLst>
          </p:cNvPr>
          <p:cNvSpPr>
            <a:spLocks noGrp="1"/>
          </p:cNvSpPr>
          <p:nvPr>
            <p:ph type="title"/>
          </p:nvPr>
        </p:nvSpPr>
        <p:spPr/>
        <p:txBody>
          <a:bodyPr/>
          <a:lstStyle/>
          <a:p>
            <a:r>
              <a:rPr lang="en-US"/>
              <a:t>Facebook Post Type Distribution Per Profile | Ente Tucumán Turismo</a:t>
            </a:r>
          </a:p>
        </p:txBody>
      </p:sp>
      <p:graphicFrame>
        <p:nvGraphicFramePr>
          <p:cNvPr id="6" name="Chart Placeholder 5">
            <a:extLst>
              <a:ext uri="{FF2B5EF4-FFF2-40B4-BE49-F238E27FC236}">
                <a16:creationId xmlns:a16="http://schemas.microsoft.com/office/drawing/2014/main" id="{00B0FA2A-5051-4C4B-8984-8430F0A7B256}"/>
              </a:ext>
            </a:extLst>
          </p:cNvPr>
          <p:cNvGraphicFramePr>
            <a:graphicFrameLocks noGrp="1"/>
          </p:cNvGraphicFramePr>
          <p:nvPr>
            <p:ph type="chart" sz="quarter" idx="13"/>
            <p:extLst>
              <p:ext uri="{D42A27DB-BD31-4B8C-83A1-F6EECF244321}">
                <p14:modId xmlns:p14="http://schemas.microsoft.com/office/powerpoint/2010/main" val="10227331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9DF81E-00F1-437B-9C7B-1DAC99D10480}"/>
              </a:ext>
            </a:extLst>
          </p:cNvPr>
          <p:cNvSpPr>
            <a:spLocks noGrp="1"/>
          </p:cNvSpPr>
          <p:nvPr>
            <p:ph type="body" sz="quarter" idx="14"/>
          </p:nvPr>
        </p:nvSpPr>
        <p:spPr/>
        <p:txBody>
          <a:bodyPr/>
          <a:lstStyle/>
          <a:p>
            <a:r>
              <a:rPr lang="en-US"/>
              <a:t>01/01/2019 - 31/07/2019</a:t>
            </a:r>
          </a:p>
        </p:txBody>
      </p:sp>
      <p:sp>
        <p:nvSpPr>
          <p:cNvPr id="5" name="Footer Placeholder 4">
            <a:extLst>
              <a:ext uri="{FF2B5EF4-FFF2-40B4-BE49-F238E27FC236}">
                <a16:creationId xmlns:a16="http://schemas.microsoft.com/office/drawing/2014/main" id="{F42C9B3F-C261-4770-B886-911A8FE876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97298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0C75D-2BAF-4638-A680-C4B9782D5790}"/>
              </a:ext>
            </a:extLst>
          </p:cNvPr>
          <p:cNvSpPr>
            <a:spLocks noGrp="1"/>
          </p:cNvSpPr>
          <p:nvPr>
            <p:ph type="title"/>
          </p:nvPr>
        </p:nvSpPr>
        <p:spPr/>
        <p:txBody>
          <a:bodyPr/>
          <a:lstStyle/>
          <a:p>
            <a:r>
              <a:rPr lang="en-US"/>
              <a:t>Facebook Sponsored Posts Distribution | Ente Tucumán Turismo</a:t>
            </a:r>
          </a:p>
        </p:txBody>
      </p:sp>
      <p:graphicFrame>
        <p:nvGraphicFramePr>
          <p:cNvPr id="6" name="Chart Placeholder 5">
            <a:extLst>
              <a:ext uri="{FF2B5EF4-FFF2-40B4-BE49-F238E27FC236}">
                <a16:creationId xmlns:a16="http://schemas.microsoft.com/office/drawing/2014/main" id="{61B1C038-644D-4B38-8010-E743B5C3AB82}"/>
              </a:ext>
            </a:extLst>
          </p:cNvPr>
          <p:cNvGraphicFramePr>
            <a:graphicFrameLocks noGrp="1"/>
          </p:cNvGraphicFramePr>
          <p:nvPr>
            <p:ph type="chart" sz="quarter" idx="13"/>
            <p:extLst>
              <p:ext uri="{D42A27DB-BD31-4B8C-83A1-F6EECF244321}">
                <p14:modId xmlns:p14="http://schemas.microsoft.com/office/powerpoint/2010/main" val="37538952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A337D1-23E7-4603-823E-76368C0DED36}"/>
              </a:ext>
            </a:extLst>
          </p:cNvPr>
          <p:cNvSpPr>
            <a:spLocks noGrp="1"/>
          </p:cNvSpPr>
          <p:nvPr>
            <p:ph type="body" sz="quarter" idx="14"/>
          </p:nvPr>
        </p:nvSpPr>
        <p:spPr/>
        <p:txBody>
          <a:bodyPr/>
          <a:lstStyle/>
          <a:p>
            <a:r>
              <a:rPr lang="en-US"/>
              <a:t>01/01/2019 - 31/07/2019</a:t>
            </a:r>
          </a:p>
        </p:txBody>
      </p:sp>
      <p:sp>
        <p:nvSpPr>
          <p:cNvPr id="5" name="Footer Placeholder 4">
            <a:extLst>
              <a:ext uri="{FF2B5EF4-FFF2-40B4-BE49-F238E27FC236}">
                <a16:creationId xmlns:a16="http://schemas.microsoft.com/office/drawing/2014/main" id="{1E621C08-5801-4478-BE81-2871C6050F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17480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5CB3C-2150-40BC-A693-FFB0FFA6FE9F}"/>
              </a:ext>
            </a:extLst>
          </p:cNvPr>
          <p:cNvSpPr>
            <a:spLocks noGrp="1"/>
          </p:cNvSpPr>
          <p:nvPr>
            <p:ph type="title"/>
          </p:nvPr>
        </p:nvSpPr>
        <p:spPr/>
        <p:txBody>
          <a:bodyPr/>
          <a:lstStyle/>
          <a:p>
            <a:r>
              <a:rPr lang="en-US"/>
              <a:t>Facebook Hashtag Detection | Ente Tucumán Turismo - 1 of 3</a:t>
            </a:r>
          </a:p>
        </p:txBody>
      </p:sp>
      <p:graphicFrame>
        <p:nvGraphicFramePr>
          <p:cNvPr id="5" name="Table Placeholder 4">
            <a:extLst>
              <a:ext uri="{FF2B5EF4-FFF2-40B4-BE49-F238E27FC236}">
                <a16:creationId xmlns:a16="http://schemas.microsoft.com/office/drawing/2014/main" id="{256427D2-4119-408E-99C7-A955AC05B9A7}"/>
              </a:ext>
            </a:extLst>
          </p:cNvPr>
          <p:cNvGraphicFramePr>
            <a:graphicFrameLocks noGrp="1"/>
          </p:cNvGraphicFramePr>
          <p:nvPr>
            <p:ph type="tbl" sz="quarter" idx="13"/>
            <p:extLst>
              <p:ext uri="{D42A27DB-BD31-4B8C-83A1-F6EECF244321}">
                <p14:modId xmlns:p14="http://schemas.microsoft.com/office/powerpoint/2010/main" val="795710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67556198"/>
                    </a:ext>
                  </a:extLst>
                </a:gridCol>
                <a:gridCol w="1234440">
                  <a:extLst>
                    <a:ext uri="{9D8B030D-6E8A-4147-A177-3AD203B41FA5}">
                      <a16:colId xmlns:a16="http://schemas.microsoft.com/office/drawing/2014/main" val="2442475804"/>
                    </a:ext>
                  </a:extLst>
                </a:gridCol>
                <a:gridCol w="1234440">
                  <a:extLst>
                    <a:ext uri="{9D8B030D-6E8A-4147-A177-3AD203B41FA5}">
                      <a16:colId xmlns:a16="http://schemas.microsoft.com/office/drawing/2014/main" val="774881990"/>
                    </a:ext>
                  </a:extLst>
                </a:gridCol>
                <a:gridCol w="1234440">
                  <a:extLst>
                    <a:ext uri="{9D8B030D-6E8A-4147-A177-3AD203B41FA5}">
                      <a16:colId xmlns:a16="http://schemas.microsoft.com/office/drawing/2014/main" val="1973062196"/>
                    </a:ext>
                  </a:extLst>
                </a:gridCol>
                <a:gridCol w="1234440">
                  <a:extLst>
                    <a:ext uri="{9D8B030D-6E8A-4147-A177-3AD203B41FA5}">
                      <a16:colId xmlns:a16="http://schemas.microsoft.com/office/drawing/2014/main" val="3336201351"/>
                    </a:ext>
                  </a:extLst>
                </a:gridCol>
                <a:gridCol w="1234440">
                  <a:extLst>
                    <a:ext uri="{9D8B030D-6E8A-4147-A177-3AD203B41FA5}">
                      <a16:colId xmlns:a16="http://schemas.microsoft.com/office/drawing/2014/main" val="3621200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842841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#TucumánTuDestino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808.45070422535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25.366197183099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133.66197183099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967.47887323944</a:t>
                      </a:r>
                    </a:p>
                  </a:txBody>
                  <a:tcPr/>
                </a:tc>
                <a:extLst>
                  <a:ext uri="{0D108BD9-81ED-4DB2-BD59-A6C34878D82A}">
                    <a16:rowId xmlns:a16="http://schemas.microsoft.com/office/drawing/2014/main" val="864897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#SentíTucumán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874.62903225806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24.806451612903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138.29032258065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1037.7258064516</a:t>
                      </a:r>
                    </a:p>
                  </a:txBody>
                  <a:tcPr/>
                </a:tc>
                <a:extLst>
                  <a:ext uri="{0D108BD9-81ED-4DB2-BD59-A6C34878D82A}">
                    <a16:rowId xmlns:a16="http://schemas.microsoft.com/office/drawing/2014/main" val="607185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#Invierno2019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144.7</a:t>
                      </a:r>
                    </a:p>
                  </a:txBody>
                  <a:tcPr/>
                </a:tc>
                <a:extLst>
                  <a:ext uri="{0D108BD9-81ED-4DB2-BD59-A6C34878D82A}">
                    <a16:rowId xmlns:a16="http://schemas.microsoft.com/office/drawing/2014/main" val="1945220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#TucumánMásConectado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a:t>
                      </a:r>
                    </a:p>
                  </a:txBody>
                  <a:tcPr/>
                </a:tc>
                <a:extLst>
                  <a:ext uri="{0D108BD9-81ED-4DB2-BD59-A6C34878D82A}">
                    <a16:rowId xmlns:a16="http://schemas.microsoft.com/office/drawing/2014/main" val="1168356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#tucumántudestino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133.5</a:t>
                      </a:r>
                    </a:p>
                  </a:txBody>
                  <a:tcPr/>
                </a:tc>
                <a:extLst>
                  <a:ext uri="{0D108BD9-81ED-4DB2-BD59-A6C34878D82A}">
                    <a16:rowId xmlns:a16="http://schemas.microsoft.com/office/drawing/2014/main" val="1723608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#invierno2019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extLst>
                  <a:ext uri="{0D108BD9-81ED-4DB2-BD59-A6C34878D82A}">
                    <a16:rowId xmlns:a16="http://schemas.microsoft.com/office/drawing/2014/main" val="1164833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#RutaDelVino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extLst>
                  <a:ext uri="{0D108BD9-81ED-4DB2-BD59-A6C34878D82A}">
                    <a16:rowId xmlns:a16="http://schemas.microsoft.com/office/drawing/2014/main" val="1779954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#TucumántuDestino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extLst>
                  <a:ext uri="{0D108BD9-81ED-4DB2-BD59-A6C34878D82A}">
                    <a16:rowId xmlns:a16="http://schemas.microsoft.com/office/drawing/2014/main" val="308722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#LunaTucumana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extLst>
                  <a:ext uri="{0D108BD9-81ED-4DB2-BD59-A6C34878D82A}">
                    <a16:rowId xmlns:a16="http://schemas.microsoft.com/office/drawing/2014/main" val="3000325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#elcadillal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extLst>
                  <a:ext uri="{0D108BD9-81ED-4DB2-BD59-A6C34878D82A}">
                    <a16:rowId xmlns:a16="http://schemas.microsoft.com/office/drawing/2014/main" val="33915335"/>
                  </a:ext>
                </a:extLst>
              </a:tr>
            </a:tbl>
          </a:graphicData>
        </a:graphic>
      </p:graphicFrame>
      <p:sp>
        <p:nvSpPr>
          <p:cNvPr id="4" name="Text Placeholder 3">
            <a:extLst>
              <a:ext uri="{FF2B5EF4-FFF2-40B4-BE49-F238E27FC236}">
                <a16:creationId xmlns:a16="http://schemas.microsoft.com/office/drawing/2014/main" id="{98F57115-6185-4D2D-BD02-3414B5A9FE03}"/>
              </a:ext>
            </a:extLst>
          </p:cNvPr>
          <p:cNvSpPr>
            <a:spLocks noGrp="1"/>
          </p:cNvSpPr>
          <p:nvPr>
            <p:ph type="body" sz="quarter" idx="14"/>
          </p:nvPr>
        </p:nvSpPr>
        <p:spPr/>
        <p:txBody>
          <a:bodyPr/>
          <a:lstStyle/>
          <a:p>
            <a:r>
              <a:rPr lang="en-US"/>
              <a:t>01/01/2019 - 31/07/2019</a:t>
            </a:r>
          </a:p>
        </p:txBody>
      </p:sp>
    </p:spTree>
    <p:extLst>
      <p:ext uri="{BB962C8B-B14F-4D97-AF65-F5344CB8AC3E}">
        <p14:creationId xmlns:p14="http://schemas.microsoft.com/office/powerpoint/2010/main" val="4332889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C3A11-E0A1-45A4-B78D-9903F1DE2BD0}"/>
              </a:ext>
            </a:extLst>
          </p:cNvPr>
          <p:cNvSpPr>
            <a:spLocks noGrp="1"/>
          </p:cNvSpPr>
          <p:nvPr>
            <p:ph type="title"/>
          </p:nvPr>
        </p:nvSpPr>
        <p:spPr/>
        <p:txBody>
          <a:bodyPr/>
          <a:lstStyle/>
          <a:p>
            <a:r>
              <a:rPr lang="en-US"/>
              <a:t>Facebook Hashtag Detection | Ente Tucumán Turismo - 2 of 3</a:t>
            </a:r>
          </a:p>
        </p:txBody>
      </p:sp>
      <p:graphicFrame>
        <p:nvGraphicFramePr>
          <p:cNvPr id="5" name="Table Placeholder 4">
            <a:extLst>
              <a:ext uri="{FF2B5EF4-FFF2-40B4-BE49-F238E27FC236}">
                <a16:creationId xmlns:a16="http://schemas.microsoft.com/office/drawing/2014/main" id="{0972A9B0-8678-48F1-9DAD-6C3462597D8E}"/>
              </a:ext>
            </a:extLst>
          </p:cNvPr>
          <p:cNvGraphicFramePr>
            <a:graphicFrameLocks noGrp="1"/>
          </p:cNvGraphicFramePr>
          <p:nvPr>
            <p:ph type="tbl" sz="quarter" idx="13"/>
            <p:extLst>
              <p:ext uri="{D42A27DB-BD31-4B8C-83A1-F6EECF244321}">
                <p14:modId xmlns:p14="http://schemas.microsoft.com/office/powerpoint/2010/main" val="3104549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85117137"/>
                    </a:ext>
                  </a:extLst>
                </a:gridCol>
                <a:gridCol w="1234440">
                  <a:extLst>
                    <a:ext uri="{9D8B030D-6E8A-4147-A177-3AD203B41FA5}">
                      <a16:colId xmlns:a16="http://schemas.microsoft.com/office/drawing/2014/main" val="267253747"/>
                    </a:ext>
                  </a:extLst>
                </a:gridCol>
                <a:gridCol w="1234440">
                  <a:extLst>
                    <a:ext uri="{9D8B030D-6E8A-4147-A177-3AD203B41FA5}">
                      <a16:colId xmlns:a16="http://schemas.microsoft.com/office/drawing/2014/main" val="2860815424"/>
                    </a:ext>
                  </a:extLst>
                </a:gridCol>
                <a:gridCol w="1234440">
                  <a:extLst>
                    <a:ext uri="{9D8B030D-6E8A-4147-A177-3AD203B41FA5}">
                      <a16:colId xmlns:a16="http://schemas.microsoft.com/office/drawing/2014/main" val="2033890893"/>
                    </a:ext>
                  </a:extLst>
                </a:gridCol>
                <a:gridCol w="1234440">
                  <a:extLst>
                    <a:ext uri="{9D8B030D-6E8A-4147-A177-3AD203B41FA5}">
                      <a16:colId xmlns:a16="http://schemas.microsoft.com/office/drawing/2014/main" val="683394333"/>
                    </a:ext>
                  </a:extLst>
                </a:gridCol>
                <a:gridCol w="1234440">
                  <a:extLst>
                    <a:ext uri="{9D8B030D-6E8A-4147-A177-3AD203B41FA5}">
                      <a16:colId xmlns:a16="http://schemas.microsoft.com/office/drawing/2014/main" val="65807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715926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#diqueelcadillal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extLst>
                  <a:ext uri="{0D108BD9-81ED-4DB2-BD59-A6C34878D82A}">
                    <a16:rowId xmlns:a16="http://schemas.microsoft.com/office/drawing/2014/main" val="1800688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#sentitucuman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extLst>
                  <a:ext uri="{0D108BD9-81ED-4DB2-BD59-A6C34878D82A}">
                    <a16:rowId xmlns:a16="http://schemas.microsoft.com/office/drawing/2014/main" val="2279246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#LaPatriaEsTucuman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a:t>
                      </a:r>
                    </a:p>
                  </a:txBody>
                  <a:tcPr/>
                </a:tc>
                <a:extLst>
                  <a:ext uri="{0D108BD9-81ED-4DB2-BD59-A6C34878D82A}">
                    <a16:rowId xmlns:a16="http://schemas.microsoft.com/office/drawing/2014/main" val="2794879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#DiaDelaIndependencia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a:t>
                      </a:r>
                    </a:p>
                  </a:txBody>
                  <a:tcPr/>
                </a:tc>
                <a:extLst>
                  <a:ext uri="{0D108BD9-81ED-4DB2-BD59-A6C34878D82A}">
                    <a16:rowId xmlns:a16="http://schemas.microsoft.com/office/drawing/2014/main" val="1429928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#9dejulio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a:t>
                      </a:r>
                    </a:p>
                  </a:txBody>
                  <a:tcPr/>
                </a:tc>
                <a:extLst>
                  <a:ext uri="{0D108BD9-81ED-4DB2-BD59-A6C34878D82A}">
                    <a16:rowId xmlns:a16="http://schemas.microsoft.com/office/drawing/2014/main" val="3887316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#RutaDelArtesano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extLst>
                  <a:ext uri="{0D108BD9-81ED-4DB2-BD59-A6C34878D82A}">
                    <a16:rowId xmlns:a16="http://schemas.microsoft.com/office/drawing/2014/main" val="1268913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#SentÍTucumán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extLst>
                  <a:ext uri="{0D108BD9-81ED-4DB2-BD59-A6C34878D82A}">
                    <a16:rowId xmlns:a16="http://schemas.microsoft.com/office/drawing/2014/main" val="1693395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#SentīTucumán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extLst>
                  <a:ext uri="{0D108BD9-81ED-4DB2-BD59-A6C34878D82A}">
                    <a16:rowId xmlns:a16="http://schemas.microsoft.com/office/drawing/2014/main" val="2269597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#sentítucumán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extLst>
                  <a:ext uri="{0D108BD9-81ED-4DB2-BD59-A6C34878D82A}">
                    <a16:rowId xmlns:a16="http://schemas.microsoft.com/office/drawing/2014/main" val="3615500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#DiaDelTrabajador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extLst>
                  <a:ext uri="{0D108BD9-81ED-4DB2-BD59-A6C34878D82A}">
                    <a16:rowId xmlns:a16="http://schemas.microsoft.com/office/drawing/2014/main" val="2272798985"/>
                  </a:ext>
                </a:extLst>
              </a:tr>
            </a:tbl>
          </a:graphicData>
        </a:graphic>
      </p:graphicFrame>
      <p:sp>
        <p:nvSpPr>
          <p:cNvPr id="4" name="Text Placeholder 3">
            <a:extLst>
              <a:ext uri="{FF2B5EF4-FFF2-40B4-BE49-F238E27FC236}">
                <a16:creationId xmlns:a16="http://schemas.microsoft.com/office/drawing/2014/main" id="{55255EFA-A73C-43EF-962B-5F064629FFED}"/>
              </a:ext>
            </a:extLst>
          </p:cNvPr>
          <p:cNvSpPr>
            <a:spLocks noGrp="1"/>
          </p:cNvSpPr>
          <p:nvPr>
            <p:ph type="body" sz="quarter" idx="14"/>
          </p:nvPr>
        </p:nvSpPr>
        <p:spPr/>
        <p:txBody>
          <a:bodyPr/>
          <a:lstStyle/>
          <a:p>
            <a:r>
              <a:rPr lang="en-US"/>
              <a:t>01/01/2019 - 31/07/2019</a:t>
            </a:r>
          </a:p>
        </p:txBody>
      </p:sp>
    </p:spTree>
    <p:extLst>
      <p:ext uri="{BB962C8B-B14F-4D97-AF65-F5344CB8AC3E}">
        <p14:creationId xmlns:p14="http://schemas.microsoft.com/office/powerpoint/2010/main" val="37106182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3B8E4-BBB8-4C16-B2CC-417F3A19AFDF}"/>
              </a:ext>
            </a:extLst>
          </p:cNvPr>
          <p:cNvSpPr>
            <a:spLocks noGrp="1"/>
          </p:cNvSpPr>
          <p:nvPr>
            <p:ph type="title"/>
          </p:nvPr>
        </p:nvSpPr>
        <p:spPr/>
        <p:txBody>
          <a:bodyPr/>
          <a:lstStyle/>
          <a:p>
            <a:r>
              <a:rPr lang="en-US"/>
              <a:t>Facebook Hashtag Detection | Ente Tucumán Turismo - 3 of 3</a:t>
            </a:r>
          </a:p>
        </p:txBody>
      </p:sp>
      <p:graphicFrame>
        <p:nvGraphicFramePr>
          <p:cNvPr id="5" name="Table Placeholder 4">
            <a:extLst>
              <a:ext uri="{FF2B5EF4-FFF2-40B4-BE49-F238E27FC236}">
                <a16:creationId xmlns:a16="http://schemas.microsoft.com/office/drawing/2014/main" id="{5078C60A-D62D-4C16-8B65-35AF6D9CB289}"/>
              </a:ext>
            </a:extLst>
          </p:cNvPr>
          <p:cNvGraphicFramePr>
            <a:graphicFrameLocks noGrp="1"/>
          </p:cNvGraphicFramePr>
          <p:nvPr>
            <p:ph type="tbl" sz="quarter" idx="13"/>
            <p:extLst>
              <p:ext uri="{D42A27DB-BD31-4B8C-83A1-F6EECF244321}">
                <p14:modId xmlns:p14="http://schemas.microsoft.com/office/powerpoint/2010/main" val="2177275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41801413"/>
                    </a:ext>
                  </a:extLst>
                </a:gridCol>
                <a:gridCol w="1234440">
                  <a:extLst>
                    <a:ext uri="{9D8B030D-6E8A-4147-A177-3AD203B41FA5}">
                      <a16:colId xmlns:a16="http://schemas.microsoft.com/office/drawing/2014/main" val="3536515341"/>
                    </a:ext>
                  </a:extLst>
                </a:gridCol>
                <a:gridCol w="1234440">
                  <a:extLst>
                    <a:ext uri="{9D8B030D-6E8A-4147-A177-3AD203B41FA5}">
                      <a16:colId xmlns:a16="http://schemas.microsoft.com/office/drawing/2014/main" val="3867323784"/>
                    </a:ext>
                  </a:extLst>
                </a:gridCol>
                <a:gridCol w="1234440">
                  <a:extLst>
                    <a:ext uri="{9D8B030D-6E8A-4147-A177-3AD203B41FA5}">
                      <a16:colId xmlns:a16="http://schemas.microsoft.com/office/drawing/2014/main" val="3995861178"/>
                    </a:ext>
                  </a:extLst>
                </a:gridCol>
                <a:gridCol w="1234440">
                  <a:extLst>
                    <a:ext uri="{9D8B030D-6E8A-4147-A177-3AD203B41FA5}">
                      <a16:colId xmlns:a16="http://schemas.microsoft.com/office/drawing/2014/main" val="348614351"/>
                    </a:ext>
                  </a:extLst>
                </a:gridCol>
                <a:gridCol w="1234440">
                  <a:extLst>
                    <a:ext uri="{9D8B030D-6E8A-4147-A177-3AD203B41FA5}">
                      <a16:colId xmlns:a16="http://schemas.microsoft.com/office/drawing/2014/main" val="34531833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151708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#Pascua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extLst>
                  <a:ext uri="{0D108BD9-81ED-4DB2-BD59-A6C34878D82A}">
                    <a16:rowId xmlns:a16="http://schemas.microsoft.com/office/drawing/2014/main" val="923176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#empanadastucumanas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a:t>
                      </a:r>
                    </a:p>
                  </a:txBody>
                  <a:tcPr/>
                </a:tc>
                <a:extLst>
                  <a:ext uri="{0D108BD9-81ED-4DB2-BD59-A6C34878D82A}">
                    <a16:rowId xmlns:a16="http://schemas.microsoft.com/office/drawing/2014/main" val="13974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#deliciastucumanas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a:t>
                      </a:r>
                    </a:p>
                  </a:txBody>
                  <a:tcPr/>
                </a:tc>
                <a:extLst>
                  <a:ext uri="{0D108BD9-81ED-4DB2-BD59-A6C34878D82A}">
                    <a16:rowId xmlns:a16="http://schemas.microsoft.com/office/drawing/2014/main" val="2876235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#worldfoodtravelday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a:t>
                      </a:r>
                    </a:p>
                  </a:txBody>
                  <a:tcPr/>
                </a:tc>
                <a:extLst>
                  <a:ext uri="{0D108BD9-81ED-4DB2-BD59-A6C34878D82A}">
                    <a16:rowId xmlns:a16="http://schemas.microsoft.com/office/drawing/2014/main" val="2643117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#DíaMundialDelMalbec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2330892984"/>
                  </a:ext>
                </a:extLst>
              </a:tr>
            </a:tbl>
          </a:graphicData>
        </a:graphic>
      </p:graphicFrame>
      <p:sp>
        <p:nvSpPr>
          <p:cNvPr id="4" name="Text Placeholder 3">
            <a:extLst>
              <a:ext uri="{FF2B5EF4-FFF2-40B4-BE49-F238E27FC236}">
                <a16:creationId xmlns:a16="http://schemas.microsoft.com/office/drawing/2014/main" id="{462DB606-E19D-45E0-B709-F852050B3E84}"/>
              </a:ext>
            </a:extLst>
          </p:cNvPr>
          <p:cNvSpPr>
            <a:spLocks noGrp="1"/>
          </p:cNvSpPr>
          <p:nvPr>
            <p:ph type="body" sz="quarter" idx="14"/>
          </p:nvPr>
        </p:nvSpPr>
        <p:spPr/>
        <p:txBody>
          <a:bodyPr/>
          <a:lstStyle/>
          <a:p>
            <a:r>
              <a:rPr lang="en-US"/>
              <a:t>01/01/2019 - 31/07/2019</a:t>
            </a:r>
          </a:p>
        </p:txBody>
      </p:sp>
    </p:spTree>
    <p:extLst>
      <p:ext uri="{BB962C8B-B14F-4D97-AF65-F5344CB8AC3E}">
        <p14:creationId xmlns:p14="http://schemas.microsoft.com/office/powerpoint/2010/main" val="11555405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03D6A-7D1F-4C4D-9BF3-627AA65B4655}"/>
              </a:ext>
            </a:extLst>
          </p:cNvPr>
          <p:cNvSpPr>
            <a:spLocks noGrp="1"/>
          </p:cNvSpPr>
          <p:nvPr>
            <p:ph type="title"/>
          </p:nvPr>
        </p:nvSpPr>
        <p:spPr/>
        <p:txBody>
          <a:bodyPr/>
          <a:lstStyle/>
          <a:p>
            <a:r>
              <a:rPr lang="en-US"/>
              <a:t>Facebook User Posts | Ente Tucumán Turismo</a:t>
            </a:r>
          </a:p>
        </p:txBody>
      </p:sp>
      <p:graphicFrame>
        <p:nvGraphicFramePr>
          <p:cNvPr id="6" name="Chart Placeholder 5">
            <a:extLst>
              <a:ext uri="{FF2B5EF4-FFF2-40B4-BE49-F238E27FC236}">
                <a16:creationId xmlns:a16="http://schemas.microsoft.com/office/drawing/2014/main" id="{CFB12F62-A1C6-4A47-824A-D38F86D3B8E5}"/>
              </a:ext>
            </a:extLst>
          </p:cNvPr>
          <p:cNvGraphicFramePr>
            <a:graphicFrameLocks noGrp="1"/>
          </p:cNvGraphicFramePr>
          <p:nvPr>
            <p:ph type="chart" sz="quarter" idx="13"/>
            <p:extLst>
              <p:ext uri="{D42A27DB-BD31-4B8C-83A1-F6EECF244321}">
                <p14:modId xmlns:p14="http://schemas.microsoft.com/office/powerpoint/2010/main" val="11611559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44B1AF-ED78-4544-831C-56877365F480}"/>
              </a:ext>
            </a:extLst>
          </p:cNvPr>
          <p:cNvSpPr>
            <a:spLocks noGrp="1"/>
          </p:cNvSpPr>
          <p:nvPr>
            <p:ph type="body" sz="quarter" idx="14"/>
          </p:nvPr>
        </p:nvSpPr>
        <p:spPr/>
        <p:txBody>
          <a:bodyPr/>
          <a:lstStyle/>
          <a:p>
            <a:r>
              <a:rPr lang="en-US"/>
              <a:t>31/12/2018 - 04/08/2019</a:t>
            </a:r>
          </a:p>
        </p:txBody>
      </p:sp>
      <p:sp>
        <p:nvSpPr>
          <p:cNvPr id="5" name="Footer Placeholder 4">
            <a:extLst>
              <a:ext uri="{FF2B5EF4-FFF2-40B4-BE49-F238E27FC236}">
                <a16:creationId xmlns:a16="http://schemas.microsoft.com/office/drawing/2014/main" id="{3EAFEBEB-A1AC-446A-9A46-862764108F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20479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2F3F9-C985-4F43-9146-21877F20B4BA}"/>
              </a:ext>
            </a:extLst>
          </p:cNvPr>
          <p:cNvSpPr>
            <a:spLocks noGrp="1"/>
          </p:cNvSpPr>
          <p:nvPr>
            <p:ph type="title"/>
          </p:nvPr>
        </p:nvSpPr>
        <p:spPr/>
        <p:txBody>
          <a:bodyPr/>
          <a:lstStyle/>
          <a:p>
            <a:r>
              <a:rPr lang="en-US"/>
              <a:t>Facebook User Posts Table | Ente Tucumán Turismo - 1 of 10</a:t>
            </a:r>
          </a:p>
        </p:txBody>
      </p:sp>
      <p:graphicFrame>
        <p:nvGraphicFramePr>
          <p:cNvPr id="5" name="Table Placeholder 4">
            <a:extLst>
              <a:ext uri="{FF2B5EF4-FFF2-40B4-BE49-F238E27FC236}">
                <a16:creationId xmlns:a16="http://schemas.microsoft.com/office/drawing/2014/main" id="{ECAD489D-CC23-4C0B-9BD8-F020C7554915}"/>
              </a:ext>
            </a:extLst>
          </p:cNvPr>
          <p:cNvGraphicFramePr>
            <a:graphicFrameLocks noGrp="1"/>
          </p:cNvGraphicFramePr>
          <p:nvPr>
            <p:ph type="tbl" sz="quarter" idx="13"/>
            <p:extLst>
              <p:ext uri="{D42A27DB-BD31-4B8C-83A1-F6EECF244321}">
                <p14:modId xmlns:p14="http://schemas.microsoft.com/office/powerpoint/2010/main" val="31656662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21290562"/>
                    </a:ext>
                  </a:extLst>
                </a:gridCol>
                <a:gridCol w="1645920">
                  <a:extLst>
                    <a:ext uri="{9D8B030D-6E8A-4147-A177-3AD203B41FA5}">
                      <a16:colId xmlns:a16="http://schemas.microsoft.com/office/drawing/2014/main" val="1017599996"/>
                    </a:ext>
                  </a:extLst>
                </a:gridCol>
                <a:gridCol w="822960">
                  <a:extLst>
                    <a:ext uri="{9D8B030D-6E8A-4147-A177-3AD203B41FA5}">
                      <a16:colId xmlns:a16="http://schemas.microsoft.com/office/drawing/2014/main" val="1661249826"/>
                    </a:ext>
                  </a:extLst>
                </a:gridCol>
                <a:gridCol w="822960">
                  <a:extLst>
                    <a:ext uri="{9D8B030D-6E8A-4147-A177-3AD203B41FA5}">
                      <a16:colId xmlns:a16="http://schemas.microsoft.com/office/drawing/2014/main" val="175488087"/>
                    </a:ext>
                  </a:extLst>
                </a:gridCol>
                <a:gridCol w="822960">
                  <a:extLst>
                    <a:ext uri="{9D8B030D-6E8A-4147-A177-3AD203B41FA5}">
                      <a16:colId xmlns:a16="http://schemas.microsoft.com/office/drawing/2014/main" val="1379757452"/>
                    </a:ext>
                  </a:extLst>
                </a:gridCol>
                <a:gridCol w="822960">
                  <a:extLst>
                    <a:ext uri="{9D8B030D-6E8A-4147-A177-3AD203B41FA5}">
                      <a16:colId xmlns:a16="http://schemas.microsoft.com/office/drawing/2014/main" val="1959469664"/>
                    </a:ext>
                  </a:extLst>
                </a:gridCol>
                <a:gridCol w="822960">
                  <a:extLst>
                    <a:ext uri="{9D8B030D-6E8A-4147-A177-3AD203B41FA5}">
                      <a16:colId xmlns:a16="http://schemas.microsoft.com/office/drawing/2014/main" val="1727848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82033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- 2019-03-31 20:41:02</a:t>
                      </a:r>
                      <a:r>
                        <a:rPr kumimoji="0" lang="es-ES" sz="1000" b="0" i="0" u="none" strike="noStrike" kern="1200" cap="none" spc="0" normalizeH="0" baseline="0" noProof="0">
                          <a:ln>
                            <a:noFill/>
                          </a:ln>
                          <a:solidFill>
                            <a:prstClr val="black"/>
                          </a:solidFill>
                          <a:effectLst/>
                          <a:uLnTx/>
                          <a:uFillTx/>
                          <a:latin typeface="+mn-lt"/>
                          <a:ea typeface="+mn-ea"/>
                          <a:cs typeface="+mn-cs"/>
                        </a:rPr>
                        <a:t> 
 El Mollar. Hermoso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24693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- 2019-04-10 09:11:22</a:t>
                      </a:r>
                      <a:r>
                        <a:rPr kumimoji="0" lang="es-ES" sz="1000" b="0" i="0" u="none" strike="noStrike" kern="1200" cap="none" spc="0" normalizeH="0" baseline="0" noProof="0">
                          <a:ln>
                            <a:noFill/>
                          </a:ln>
                          <a:solidFill>
                            <a:prstClr val="black"/>
                          </a:solidFill>
                          <a:effectLst/>
                          <a:uLnTx/>
                          <a:uFillTx/>
                          <a:latin typeface="+mn-lt"/>
                          <a:ea typeface="+mn-ea"/>
                          <a:cs typeface="+mn-cs"/>
                        </a:rPr>
                        <a:t> 
 Como conocer tucumán es una bellesa turismo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29627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- 2019-07-05 23:50:02</a:t>
                      </a:r>
                      <a:r>
                        <a:rPr kumimoji="0" lang="es-ES" sz="1000" b="0" i="0" u="none" strike="noStrike" kern="1200" cap="none" spc="0" normalizeH="0" baseline="0" noProof="0">
                          <a:ln>
                            <a:noFill/>
                          </a:ln>
                          <a:solidFill>
                            <a:prstClr val="black"/>
                          </a:solidFill>
                          <a:effectLst/>
                          <a:uLnTx/>
                          <a:uFillTx/>
                          <a:latin typeface="+mn-lt"/>
                          <a:ea typeface="+mn-ea"/>
                          <a:cs typeface="+mn-cs"/>
                        </a:rPr>
                        <a:t> 
 Hola Tucumán ,de un tucumano residente en Mar del Plata un abrazo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59189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- 2019-03-31 20:39:30</a:t>
                      </a:r>
                      <a:r>
                        <a:rPr kumimoji="0" lang="es-ES" sz="1000" b="0" i="0" u="none" strike="noStrike" kern="1200" cap="none" spc="0" normalizeH="0" baseline="0" noProof="0">
                          <a:ln>
                            <a:noFill/>
                          </a:ln>
                          <a:solidFill>
                            <a:prstClr val="black"/>
                          </a:solidFill>
                          <a:effectLst/>
                          <a:uLnTx/>
                          <a:uFillTx/>
                          <a:latin typeface="+mn-lt"/>
                          <a:ea typeface="+mn-ea"/>
                          <a:cs typeface="+mn-cs"/>
                        </a:rPr>
                        <a:t> 
 Hermoso lugar Tafi de Valle.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17887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- 2019-01-28 15:24:19</a:t>
                      </a:r>
                      <a:r>
                        <a:rPr kumimoji="0" lang="es-ES" sz="1000" b="0" i="0" u="none" strike="noStrike" kern="1200" cap="none" spc="0" normalizeH="0" baseline="0" noProof="0">
                          <a:ln>
                            <a:noFill/>
                          </a:ln>
                          <a:solidFill>
                            <a:prstClr val="black"/>
                          </a:solidFill>
                          <a:effectLst/>
                          <a:uLnTx/>
                          <a:uFillTx/>
                          <a:latin typeface="+mn-lt"/>
                          <a:ea typeface="+mn-ea"/>
                          <a:cs typeface="+mn-cs"/>
                        </a:rPr>
                        <a:t> 
 Lo mejor de Tafi del Valle. Hermoso, un paraiso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73018816"/>
                  </a:ext>
                </a:extLst>
              </a:tr>
            </a:tbl>
          </a:graphicData>
        </a:graphic>
      </p:graphicFrame>
      <p:sp>
        <p:nvSpPr>
          <p:cNvPr id="4" name="Text Placeholder 3">
            <a:extLst>
              <a:ext uri="{FF2B5EF4-FFF2-40B4-BE49-F238E27FC236}">
                <a16:creationId xmlns:a16="http://schemas.microsoft.com/office/drawing/2014/main" id="{782197E3-A93F-439A-8320-309A8CD439A0}"/>
              </a:ext>
            </a:extLst>
          </p:cNvPr>
          <p:cNvSpPr>
            <a:spLocks noGrp="1"/>
          </p:cNvSpPr>
          <p:nvPr>
            <p:ph type="body" sz="quarter" idx="14"/>
          </p:nvPr>
        </p:nvSpPr>
        <p:spPr/>
        <p:txBody>
          <a:bodyPr/>
          <a:lstStyle/>
          <a:p>
            <a:r>
              <a:rPr lang="en-US"/>
              <a:t>01/01/2019 - 31/07/2019</a:t>
            </a:r>
          </a:p>
        </p:txBody>
      </p:sp>
    </p:spTree>
    <p:extLst>
      <p:ext uri="{BB962C8B-B14F-4D97-AF65-F5344CB8AC3E}">
        <p14:creationId xmlns:p14="http://schemas.microsoft.com/office/powerpoint/2010/main" val="19588998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1BF05-51EE-44D3-A9F7-C3C4CB86CEBC}"/>
              </a:ext>
            </a:extLst>
          </p:cNvPr>
          <p:cNvSpPr>
            <a:spLocks noGrp="1"/>
          </p:cNvSpPr>
          <p:nvPr>
            <p:ph type="title"/>
          </p:nvPr>
        </p:nvSpPr>
        <p:spPr/>
        <p:txBody>
          <a:bodyPr/>
          <a:lstStyle/>
          <a:p>
            <a:r>
              <a:rPr lang="en-US"/>
              <a:t>Facebook User Posts Table | Ente Tucumán Turismo - 2 of 10</a:t>
            </a:r>
          </a:p>
        </p:txBody>
      </p:sp>
      <p:graphicFrame>
        <p:nvGraphicFramePr>
          <p:cNvPr id="5" name="Table Placeholder 4">
            <a:extLst>
              <a:ext uri="{FF2B5EF4-FFF2-40B4-BE49-F238E27FC236}">
                <a16:creationId xmlns:a16="http://schemas.microsoft.com/office/drawing/2014/main" id="{713D18AF-8DE5-41D2-A313-C8C73C2A5839}"/>
              </a:ext>
            </a:extLst>
          </p:cNvPr>
          <p:cNvGraphicFramePr>
            <a:graphicFrameLocks noGrp="1"/>
          </p:cNvGraphicFramePr>
          <p:nvPr>
            <p:ph type="tbl" sz="quarter" idx="13"/>
            <p:extLst>
              <p:ext uri="{D42A27DB-BD31-4B8C-83A1-F6EECF244321}">
                <p14:modId xmlns:p14="http://schemas.microsoft.com/office/powerpoint/2010/main" val="1852395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86175689"/>
                    </a:ext>
                  </a:extLst>
                </a:gridCol>
                <a:gridCol w="1645920">
                  <a:extLst>
                    <a:ext uri="{9D8B030D-6E8A-4147-A177-3AD203B41FA5}">
                      <a16:colId xmlns:a16="http://schemas.microsoft.com/office/drawing/2014/main" val="1155957155"/>
                    </a:ext>
                  </a:extLst>
                </a:gridCol>
                <a:gridCol w="822960">
                  <a:extLst>
                    <a:ext uri="{9D8B030D-6E8A-4147-A177-3AD203B41FA5}">
                      <a16:colId xmlns:a16="http://schemas.microsoft.com/office/drawing/2014/main" val="375029351"/>
                    </a:ext>
                  </a:extLst>
                </a:gridCol>
                <a:gridCol w="822960">
                  <a:extLst>
                    <a:ext uri="{9D8B030D-6E8A-4147-A177-3AD203B41FA5}">
                      <a16:colId xmlns:a16="http://schemas.microsoft.com/office/drawing/2014/main" val="2368587510"/>
                    </a:ext>
                  </a:extLst>
                </a:gridCol>
                <a:gridCol w="822960">
                  <a:extLst>
                    <a:ext uri="{9D8B030D-6E8A-4147-A177-3AD203B41FA5}">
                      <a16:colId xmlns:a16="http://schemas.microsoft.com/office/drawing/2014/main" val="405085750"/>
                    </a:ext>
                  </a:extLst>
                </a:gridCol>
                <a:gridCol w="822960">
                  <a:extLst>
                    <a:ext uri="{9D8B030D-6E8A-4147-A177-3AD203B41FA5}">
                      <a16:colId xmlns:a16="http://schemas.microsoft.com/office/drawing/2014/main" val="677151767"/>
                    </a:ext>
                  </a:extLst>
                </a:gridCol>
                <a:gridCol w="822960">
                  <a:extLst>
                    <a:ext uri="{9D8B030D-6E8A-4147-A177-3AD203B41FA5}">
                      <a16:colId xmlns:a16="http://schemas.microsoft.com/office/drawing/2014/main" val="5624393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040969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- 2019-04-14 15:59:49</a:t>
                      </a:r>
                      <a:r>
                        <a:rPr kumimoji="0" lang="es-ES" sz="1000" b="0" i="0" u="none" strike="noStrike" kern="1200" cap="none" spc="0" normalizeH="0" baseline="0" noProof="0">
                          <a:ln>
                            <a:noFill/>
                          </a:ln>
                          <a:solidFill>
                            <a:prstClr val="black"/>
                          </a:solidFill>
                          <a:effectLst/>
                          <a:uLnTx/>
                          <a:uFillTx/>
                          <a:latin typeface="+mn-lt"/>
                          <a:ea typeface="+mn-ea"/>
                          <a:cs typeface="+mn-cs"/>
                        </a:rPr>
                        <a:t> 
 Hola como estás un beso de mar del plata argentina bueno Aires yo soltero trabj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https://scontent.xx.fbcdn.net/v/t1.0-9/s720x720/57218025_1167621396749133_7060463365998510080_n.jpg?_nc_cat=106&amp;_nc_oc=AQmwTHAh5V6X4d98g8flB8Hif9tQKRcDoust3lGWh7XGjjzJLmjW8ZLeHM9GmSdwrwY&amp;_nc_ht=scontent.xx&amp;oh=c45c60593f28bb3630334bbc5f41a606&amp;oe=5D820BB3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42640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- 2019-07-11 22:53:53</a:t>
                      </a:r>
                      <a:r>
                        <a:rPr kumimoji="0" lang="es-ES" sz="1000" b="0" i="0" u="none" strike="noStrike" kern="1200" cap="none" spc="0" normalizeH="0" baseline="0" noProof="0">
                          <a:ln>
                            <a:noFill/>
                          </a:ln>
                          <a:solidFill>
                            <a:prstClr val="black"/>
                          </a:solidFill>
                          <a:effectLst/>
                          <a:uLnTx/>
                          <a:uFillTx/>
                          <a:latin typeface="+mn-lt"/>
                          <a:ea typeface="+mn-ea"/>
                          <a:cs typeface="+mn-cs"/>
                        </a:rPr>
                        <a:t> 
 Todo mi flia es tucumana pero viven en Bs As. Y cuando puedo voy pq tengo flia ahí. Disfruto cada minuto q estoy. Amo Tucumán!!!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82457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- 2019-07-11 12:09:09</a:t>
                      </a:r>
                      <a:r>
                        <a:rPr kumimoji="0" lang="es-ES" sz="1000" b="0" i="0" u="none" strike="noStrike" kern="1200" cap="none" spc="0" normalizeH="0" baseline="0" noProof="0">
                          <a:ln>
                            <a:noFill/>
                          </a:ln>
                          <a:solidFill>
                            <a:prstClr val="black"/>
                          </a:solidFill>
                          <a:effectLst/>
                          <a:uLnTx/>
                          <a:uFillTx/>
                          <a:latin typeface="+mn-lt"/>
                          <a:ea typeface="+mn-ea"/>
                          <a:cs typeface="+mn-cs"/>
                        </a:rPr>
                        <a:t> 
 Excelente el grupo Los Interprete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08399654"/>
                  </a:ext>
                </a:extLst>
              </a:tr>
            </a:tbl>
          </a:graphicData>
        </a:graphic>
      </p:graphicFrame>
      <p:sp>
        <p:nvSpPr>
          <p:cNvPr id="4" name="Text Placeholder 3">
            <a:extLst>
              <a:ext uri="{FF2B5EF4-FFF2-40B4-BE49-F238E27FC236}">
                <a16:creationId xmlns:a16="http://schemas.microsoft.com/office/drawing/2014/main" id="{1CCB30C4-F1F8-49E9-B8E5-05E5638152A2}"/>
              </a:ext>
            </a:extLst>
          </p:cNvPr>
          <p:cNvSpPr>
            <a:spLocks noGrp="1"/>
          </p:cNvSpPr>
          <p:nvPr>
            <p:ph type="body" sz="quarter" idx="14"/>
          </p:nvPr>
        </p:nvSpPr>
        <p:spPr/>
        <p:txBody>
          <a:bodyPr/>
          <a:lstStyle/>
          <a:p>
            <a:r>
              <a:rPr lang="en-US"/>
              <a:t>01/01/2019 - 31/07/2019</a:t>
            </a:r>
          </a:p>
        </p:txBody>
      </p:sp>
    </p:spTree>
    <p:extLst>
      <p:ext uri="{BB962C8B-B14F-4D97-AF65-F5344CB8AC3E}">
        <p14:creationId xmlns:p14="http://schemas.microsoft.com/office/powerpoint/2010/main" val="32419787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584D1-7AA8-4B08-95FD-B6F6D9464E1F}"/>
              </a:ext>
            </a:extLst>
          </p:cNvPr>
          <p:cNvSpPr>
            <a:spLocks noGrp="1"/>
          </p:cNvSpPr>
          <p:nvPr>
            <p:ph type="title"/>
          </p:nvPr>
        </p:nvSpPr>
        <p:spPr/>
        <p:txBody>
          <a:bodyPr/>
          <a:lstStyle/>
          <a:p>
            <a:r>
              <a:rPr lang="en-US"/>
              <a:t>Facebook User Posts Table | Ente Tucumán Turismo - 3 of 10</a:t>
            </a:r>
          </a:p>
        </p:txBody>
      </p:sp>
      <p:graphicFrame>
        <p:nvGraphicFramePr>
          <p:cNvPr id="5" name="Table Placeholder 4">
            <a:extLst>
              <a:ext uri="{FF2B5EF4-FFF2-40B4-BE49-F238E27FC236}">
                <a16:creationId xmlns:a16="http://schemas.microsoft.com/office/drawing/2014/main" id="{82BD6580-5D4A-4A3F-9C8C-7BFDB63EB871}"/>
              </a:ext>
            </a:extLst>
          </p:cNvPr>
          <p:cNvGraphicFramePr>
            <a:graphicFrameLocks noGrp="1"/>
          </p:cNvGraphicFramePr>
          <p:nvPr>
            <p:ph type="tbl" sz="quarter" idx="13"/>
            <p:extLst>
              <p:ext uri="{D42A27DB-BD31-4B8C-83A1-F6EECF244321}">
                <p14:modId xmlns:p14="http://schemas.microsoft.com/office/powerpoint/2010/main" val="198176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2494305"/>
                    </a:ext>
                  </a:extLst>
                </a:gridCol>
                <a:gridCol w="1645920">
                  <a:extLst>
                    <a:ext uri="{9D8B030D-6E8A-4147-A177-3AD203B41FA5}">
                      <a16:colId xmlns:a16="http://schemas.microsoft.com/office/drawing/2014/main" val="3092827857"/>
                    </a:ext>
                  </a:extLst>
                </a:gridCol>
                <a:gridCol w="822960">
                  <a:extLst>
                    <a:ext uri="{9D8B030D-6E8A-4147-A177-3AD203B41FA5}">
                      <a16:colId xmlns:a16="http://schemas.microsoft.com/office/drawing/2014/main" val="3851985628"/>
                    </a:ext>
                  </a:extLst>
                </a:gridCol>
                <a:gridCol w="822960">
                  <a:extLst>
                    <a:ext uri="{9D8B030D-6E8A-4147-A177-3AD203B41FA5}">
                      <a16:colId xmlns:a16="http://schemas.microsoft.com/office/drawing/2014/main" val="3708597898"/>
                    </a:ext>
                  </a:extLst>
                </a:gridCol>
                <a:gridCol w="822960">
                  <a:extLst>
                    <a:ext uri="{9D8B030D-6E8A-4147-A177-3AD203B41FA5}">
                      <a16:colId xmlns:a16="http://schemas.microsoft.com/office/drawing/2014/main" val="1320817779"/>
                    </a:ext>
                  </a:extLst>
                </a:gridCol>
                <a:gridCol w="822960">
                  <a:extLst>
                    <a:ext uri="{9D8B030D-6E8A-4147-A177-3AD203B41FA5}">
                      <a16:colId xmlns:a16="http://schemas.microsoft.com/office/drawing/2014/main" val="845207964"/>
                    </a:ext>
                  </a:extLst>
                </a:gridCol>
                <a:gridCol w="822960">
                  <a:extLst>
                    <a:ext uri="{9D8B030D-6E8A-4147-A177-3AD203B41FA5}">
                      <a16:colId xmlns:a16="http://schemas.microsoft.com/office/drawing/2014/main" val="39910412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788942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- 2019-01-18 22:05:39</a:t>
                      </a:r>
                      <a:r>
                        <a:rPr kumimoji="0" lang="es-ES" sz="1000" b="0" i="0" u="none" strike="noStrike" kern="1200" cap="none" spc="0" normalizeH="0" baseline="0" noProof="0">
                          <a:ln>
                            <a:noFill/>
                          </a:ln>
                          <a:solidFill>
                            <a:prstClr val="black"/>
                          </a:solidFill>
                          <a:effectLst/>
                          <a:uLnTx/>
                          <a:uFillTx/>
                          <a:latin typeface="+mn-lt"/>
                          <a:ea typeface="+mn-ea"/>
                          <a:cs typeface="+mn-cs"/>
                        </a:rPr>
                        <a:t> 
 XXII FIESTA PROVINCIAL DE LOS DULCES ARTESANALES EL PICHAO FEBRERO 16 Y 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https://scontent.xx.fbcdn.net/v/t1.0-9/50557935_2432399316788967_3640631261837393920_n.jpg?_nc_cat=107&amp;_nc_ht=scontent.xx&amp;oh=14cb2acd04c4923f8afd185570a2340e&amp;oe=5D32FEE0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98185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- 2019-07-06 08:26:12</a:t>
                      </a:r>
                      <a:r>
                        <a:rPr kumimoji="0" lang="es-ES" sz="1000" b="0" i="0" u="none" strike="noStrike" kern="1200" cap="none" spc="0" normalizeH="0" baseline="0" noProof="0">
                          <a:ln>
                            <a:noFill/>
                          </a:ln>
                          <a:solidFill>
                            <a:prstClr val="black"/>
                          </a:solidFill>
                          <a:effectLst/>
                          <a:uLnTx/>
                          <a:uFillTx/>
                          <a:latin typeface="+mn-lt"/>
                          <a:ea typeface="+mn-ea"/>
                          <a:cs typeface="+mn-cs"/>
                        </a:rPr>
                        <a:t> 
 Bendiciones!!!!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91813595"/>
                  </a:ext>
                </a:extLst>
              </a:tr>
            </a:tbl>
          </a:graphicData>
        </a:graphic>
      </p:graphicFrame>
      <p:sp>
        <p:nvSpPr>
          <p:cNvPr id="4" name="Text Placeholder 3">
            <a:extLst>
              <a:ext uri="{FF2B5EF4-FFF2-40B4-BE49-F238E27FC236}">
                <a16:creationId xmlns:a16="http://schemas.microsoft.com/office/drawing/2014/main" id="{9E83AFFF-325F-4AC0-999C-0EFE3BAC8D4A}"/>
              </a:ext>
            </a:extLst>
          </p:cNvPr>
          <p:cNvSpPr>
            <a:spLocks noGrp="1"/>
          </p:cNvSpPr>
          <p:nvPr>
            <p:ph type="body" sz="quarter" idx="14"/>
          </p:nvPr>
        </p:nvSpPr>
        <p:spPr/>
        <p:txBody>
          <a:bodyPr/>
          <a:lstStyle/>
          <a:p>
            <a:r>
              <a:rPr lang="en-US"/>
              <a:t>01/01/2019 - 31/07/2019</a:t>
            </a:r>
          </a:p>
        </p:txBody>
      </p:sp>
    </p:spTree>
    <p:extLst>
      <p:ext uri="{BB962C8B-B14F-4D97-AF65-F5344CB8AC3E}">
        <p14:creationId xmlns:p14="http://schemas.microsoft.com/office/powerpoint/2010/main" val="3962541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697E0-22F5-4E29-B79A-161D70C97A7F}"/>
              </a:ext>
            </a:extLst>
          </p:cNvPr>
          <p:cNvSpPr>
            <a:spLocks noGrp="1"/>
          </p:cNvSpPr>
          <p:nvPr>
            <p:ph type="title"/>
          </p:nvPr>
        </p:nvSpPr>
        <p:spPr/>
        <p:txBody>
          <a:bodyPr/>
          <a:lstStyle/>
          <a:p>
            <a:r>
              <a:rPr lang="en-US"/>
              <a:t>Facebook User Posts Table | Ente Tucumán Turismo - 4 of 10</a:t>
            </a:r>
          </a:p>
        </p:txBody>
      </p:sp>
      <p:graphicFrame>
        <p:nvGraphicFramePr>
          <p:cNvPr id="5" name="Table Placeholder 4">
            <a:extLst>
              <a:ext uri="{FF2B5EF4-FFF2-40B4-BE49-F238E27FC236}">
                <a16:creationId xmlns:a16="http://schemas.microsoft.com/office/drawing/2014/main" id="{0D3368A3-E077-4167-A16D-9218D7DCD43F}"/>
              </a:ext>
            </a:extLst>
          </p:cNvPr>
          <p:cNvGraphicFramePr>
            <a:graphicFrameLocks noGrp="1"/>
          </p:cNvGraphicFramePr>
          <p:nvPr>
            <p:ph type="tbl" sz="quarter" idx="13"/>
            <p:extLst>
              <p:ext uri="{D42A27DB-BD31-4B8C-83A1-F6EECF244321}">
                <p14:modId xmlns:p14="http://schemas.microsoft.com/office/powerpoint/2010/main" val="3530801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99757705"/>
                    </a:ext>
                  </a:extLst>
                </a:gridCol>
                <a:gridCol w="1645920">
                  <a:extLst>
                    <a:ext uri="{9D8B030D-6E8A-4147-A177-3AD203B41FA5}">
                      <a16:colId xmlns:a16="http://schemas.microsoft.com/office/drawing/2014/main" val="2587362976"/>
                    </a:ext>
                  </a:extLst>
                </a:gridCol>
                <a:gridCol w="822960">
                  <a:extLst>
                    <a:ext uri="{9D8B030D-6E8A-4147-A177-3AD203B41FA5}">
                      <a16:colId xmlns:a16="http://schemas.microsoft.com/office/drawing/2014/main" val="3376772582"/>
                    </a:ext>
                  </a:extLst>
                </a:gridCol>
                <a:gridCol w="822960">
                  <a:extLst>
                    <a:ext uri="{9D8B030D-6E8A-4147-A177-3AD203B41FA5}">
                      <a16:colId xmlns:a16="http://schemas.microsoft.com/office/drawing/2014/main" val="728227171"/>
                    </a:ext>
                  </a:extLst>
                </a:gridCol>
                <a:gridCol w="822960">
                  <a:extLst>
                    <a:ext uri="{9D8B030D-6E8A-4147-A177-3AD203B41FA5}">
                      <a16:colId xmlns:a16="http://schemas.microsoft.com/office/drawing/2014/main" val="140432693"/>
                    </a:ext>
                  </a:extLst>
                </a:gridCol>
                <a:gridCol w="822960">
                  <a:extLst>
                    <a:ext uri="{9D8B030D-6E8A-4147-A177-3AD203B41FA5}">
                      <a16:colId xmlns:a16="http://schemas.microsoft.com/office/drawing/2014/main" val="496158042"/>
                    </a:ext>
                  </a:extLst>
                </a:gridCol>
                <a:gridCol w="822960">
                  <a:extLst>
                    <a:ext uri="{9D8B030D-6E8A-4147-A177-3AD203B41FA5}">
                      <a16:colId xmlns:a16="http://schemas.microsoft.com/office/drawing/2014/main" val="2424137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954895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- 2019-05-10 06:45:06</a:t>
                      </a:r>
                      <a:r>
                        <a:rPr kumimoji="0" lang="es-ES" sz="1000" b="0" i="0" u="none" strike="noStrike" kern="1200" cap="none" spc="0" normalizeH="0" baseline="0" noProof="0">
                          <a:ln>
                            <a:noFill/>
                          </a:ln>
                          <a:solidFill>
                            <a:prstClr val="black"/>
                          </a:solidFill>
                          <a:effectLst/>
                          <a:uLnTx/>
                          <a:uFillTx/>
                          <a:latin typeface="+mn-lt"/>
                          <a:ea typeface="+mn-ea"/>
                          <a:cs typeface="+mn-cs"/>
                        </a:rPr>
                        <a:t> 
 #prestanossusojos
Continúa la busqueda ❣
Su atención por favor, 
Mathieu, mi amigo francés de la infancia y de siempre desapareció desde 9 meses en el norte de Argentina. Fue visto por la última vez el 14 de Agosto en Volcan Higueras (cerca de Iruya, pcia de Salta).
No tenemos ningunas otras pistas.
Las dos personas que lo vieron por la última vez,  dos hermanos de este pueblo ( huacaloma), fueron detenidos, bajo custodia, para verificar elementos sobre la desaparición de Mathieu.
La búsqueda con importantes investigaciones  se han reanudado en el lugar porque favorecen la hipótesis de un asesinato.
PERO, HASTA HOY, NO ENCONTRARON NADA.
MATHIEU NO FUE ENCONTRADO.
NECESITAMOS SIEMPRE DE LA AYUDA DE TODOS.
DONDE ESTA NUESTRO MATHIEU ????!!!
MIL GRACÌAS PARA SEGUIR DE COMPARTIR Y DIFUNDIR.🙏🏼❣🙏🏼
ONE LOVE ❤
➡️Pagina de búsqueda : #Mathieu_Martin
📰📰📰http://www.fiscalespenalesalta.gob.ar/imputaron-a-los-detenidos-por-la-desaparicion-de-un-turista/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https://scontent.xx.fbcdn.net/v/t1.0-9/s720x720/60006260_1021234524933393_3926916670639046656_o.jpg?_nc_cat=100&amp;_nc_ht=scontent.xx&amp;oh=65fd747d24032d2a38cf2826da5f5ccc&amp;oe=5D6189AB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3153115"/>
                  </a:ext>
                </a:extLst>
              </a:tr>
            </a:tbl>
          </a:graphicData>
        </a:graphic>
      </p:graphicFrame>
      <p:sp>
        <p:nvSpPr>
          <p:cNvPr id="4" name="Text Placeholder 3">
            <a:extLst>
              <a:ext uri="{FF2B5EF4-FFF2-40B4-BE49-F238E27FC236}">
                <a16:creationId xmlns:a16="http://schemas.microsoft.com/office/drawing/2014/main" id="{0E2967F0-BA80-401E-B600-1847149CA78D}"/>
              </a:ext>
            </a:extLst>
          </p:cNvPr>
          <p:cNvSpPr>
            <a:spLocks noGrp="1"/>
          </p:cNvSpPr>
          <p:nvPr>
            <p:ph type="body" sz="quarter" idx="14"/>
          </p:nvPr>
        </p:nvSpPr>
        <p:spPr/>
        <p:txBody>
          <a:bodyPr/>
          <a:lstStyle/>
          <a:p>
            <a:r>
              <a:rPr lang="en-US"/>
              <a:t>01/01/2019 - 31/07/2019</a:t>
            </a:r>
          </a:p>
        </p:txBody>
      </p:sp>
    </p:spTree>
    <p:extLst>
      <p:ext uri="{BB962C8B-B14F-4D97-AF65-F5344CB8AC3E}">
        <p14:creationId xmlns:p14="http://schemas.microsoft.com/office/powerpoint/2010/main" val="31433325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53E0A-AB34-48DD-A258-97A8CC0D9CD4}"/>
              </a:ext>
            </a:extLst>
          </p:cNvPr>
          <p:cNvSpPr>
            <a:spLocks noGrp="1"/>
          </p:cNvSpPr>
          <p:nvPr>
            <p:ph type="title"/>
          </p:nvPr>
        </p:nvSpPr>
        <p:spPr/>
        <p:txBody>
          <a:bodyPr/>
          <a:lstStyle/>
          <a:p>
            <a:r>
              <a:rPr lang="en-US"/>
              <a:t>Facebook User Posts Table | Ente Tucumán Turismo - 5 of 10</a:t>
            </a:r>
          </a:p>
        </p:txBody>
      </p:sp>
      <p:graphicFrame>
        <p:nvGraphicFramePr>
          <p:cNvPr id="5" name="Table Placeholder 4">
            <a:extLst>
              <a:ext uri="{FF2B5EF4-FFF2-40B4-BE49-F238E27FC236}">
                <a16:creationId xmlns:a16="http://schemas.microsoft.com/office/drawing/2014/main" id="{A5BC6F65-BF05-41D8-88A7-8EA388A6B0DB}"/>
              </a:ext>
            </a:extLst>
          </p:cNvPr>
          <p:cNvGraphicFramePr>
            <a:graphicFrameLocks noGrp="1"/>
          </p:cNvGraphicFramePr>
          <p:nvPr>
            <p:ph type="tbl" sz="quarter" idx="13"/>
            <p:extLst>
              <p:ext uri="{D42A27DB-BD31-4B8C-83A1-F6EECF244321}">
                <p14:modId xmlns:p14="http://schemas.microsoft.com/office/powerpoint/2010/main" val="182468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63614419"/>
                    </a:ext>
                  </a:extLst>
                </a:gridCol>
                <a:gridCol w="1645920">
                  <a:extLst>
                    <a:ext uri="{9D8B030D-6E8A-4147-A177-3AD203B41FA5}">
                      <a16:colId xmlns:a16="http://schemas.microsoft.com/office/drawing/2014/main" val="510058216"/>
                    </a:ext>
                  </a:extLst>
                </a:gridCol>
                <a:gridCol w="822960">
                  <a:extLst>
                    <a:ext uri="{9D8B030D-6E8A-4147-A177-3AD203B41FA5}">
                      <a16:colId xmlns:a16="http://schemas.microsoft.com/office/drawing/2014/main" val="1503098693"/>
                    </a:ext>
                  </a:extLst>
                </a:gridCol>
                <a:gridCol w="822960">
                  <a:extLst>
                    <a:ext uri="{9D8B030D-6E8A-4147-A177-3AD203B41FA5}">
                      <a16:colId xmlns:a16="http://schemas.microsoft.com/office/drawing/2014/main" val="1146381231"/>
                    </a:ext>
                  </a:extLst>
                </a:gridCol>
                <a:gridCol w="822960">
                  <a:extLst>
                    <a:ext uri="{9D8B030D-6E8A-4147-A177-3AD203B41FA5}">
                      <a16:colId xmlns:a16="http://schemas.microsoft.com/office/drawing/2014/main" val="2868073838"/>
                    </a:ext>
                  </a:extLst>
                </a:gridCol>
                <a:gridCol w="822960">
                  <a:extLst>
                    <a:ext uri="{9D8B030D-6E8A-4147-A177-3AD203B41FA5}">
                      <a16:colId xmlns:a16="http://schemas.microsoft.com/office/drawing/2014/main" val="716385903"/>
                    </a:ext>
                  </a:extLst>
                </a:gridCol>
                <a:gridCol w="822960">
                  <a:extLst>
                    <a:ext uri="{9D8B030D-6E8A-4147-A177-3AD203B41FA5}">
                      <a16:colId xmlns:a16="http://schemas.microsoft.com/office/drawing/2014/main" val="960372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011060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- 2019-01-09 05:57:53</a:t>
                      </a:r>
                      <a:r>
                        <a:rPr kumimoji="0" lang="es-ES" sz="1000" b="0" i="0" u="none" strike="noStrike" kern="1200" cap="none" spc="0" normalizeH="0" baseline="0" noProof="0">
                          <a:ln>
                            <a:noFill/>
                          </a:ln>
                          <a:solidFill>
                            <a:prstClr val="black"/>
                          </a:solidFill>
                          <a:effectLst/>
                          <a:uLnTx/>
                          <a:uFillTx/>
                          <a:latin typeface="+mn-lt"/>
                          <a:ea typeface="+mn-ea"/>
                          <a:cs typeface="+mn-cs"/>
                        </a:rPr>
                        <a:t> 
 Hola, podrían darme listado de agencias de turusmo habilitadas en 2019 en Tucumán.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09/01/2019 10:45:30</a:t>
                      </a:r>
                    </a:p>
                  </a:txBody>
                  <a:tcPr/>
                </a:tc>
                <a:extLst>
                  <a:ext uri="{0D108BD9-81ED-4DB2-BD59-A6C34878D82A}">
                    <a16:rowId xmlns:a16="http://schemas.microsoft.com/office/drawing/2014/main" val="1482499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- 2019-06-29 21:09:49</a:t>
                      </a:r>
                      <a:r>
                        <a:rPr kumimoji="0" lang="es-ES" sz="1000" b="0" i="0" u="none" strike="noStrike" kern="1200" cap="none" spc="0" normalizeH="0" baseline="0" noProof="0">
                          <a:ln>
                            <a:noFill/>
                          </a:ln>
                          <a:solidFill>
                            <a:prstClr val="black"/>
                          </a:solidFill>
                          <a:effectLst/>
                          <a:uLnTx/>
                          <a:uFillTx/>
                          <a:latin typeface="+mn-lt"/>
                          <a:ea typeface="+mn-ea"/>
                          <a:cs typeface="+mn-cs"/>
                        </a:rPr>
                        <a:t> 
 Gracias por la mención de fan destacado.  Mi padre me enseñó querer a su Tucumán.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29728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Ente Tucumán Turismo - 2019-07-11 11:47:09</a:t>
                      </a:r>
                      <a:r>
                        <a:rPr kumimoji="0" lang="en-US" sz="1000" b="0" i="0" u="none" strike="noStrike" kern="1200" cap="none" spc="0" normalizeH="0" baseline="0" noProof="0">
                          <a:ln>
                            <a:noFill/>
                          </a:ln>
                          <a:solidFill>
                            <a:prstClr val="black"/>
                          </a:solidFill>
                          <a:effectLst/>
                          <a:uLnTx/>
                          <a:uFillTx/>
                          <a:latin typeface="+mn-lt"/>
                          <a:ea typeface="+mn-ea"/>
                          <a:cs typeface="+mn-cs"/>
                        </a:rPr>
                        <a:t> 
 Hermoso Tucumán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https://scontent.xx.fbcdn.net/v/t1.0-0/p180x540/66473405_10218720877160335_6178054208957186048_o.jpg?_nc_cat=100&amp;_nc_oc=AQnLQ8nx6ifEeQ5Z_6U2GPsVX-ik7_5Yy9BxXA4oD-3-_F4qav0dD5xh8XMChbDb3Lc&amp;_nc_ht=scontent.xx&amp;oh=26e914e4886c4f47c2b836ad79eed442&amp;oe=5DAD4F13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90050202"/>
                  </a:ext>
                </a:extLst>
              </a:tr>
            </a:tbl>
          </a:graphicData>
        </a:graphic>
      </p:graphicFrame>
      <p:sp>
        <p:nvSpPr>
          <p:cNvPr id="4" name="Text Placeholder 3">
            <a:extLst>
              <a:ext uri="{FF2B5EF4-FFF2-40B4-BE49-F238E27FC236}">
                <a16:creationId xmlns:a16="http://schemas.microsoft.com/office/drawing/2014/main" id="{2C504460-FD48-492E-B17E-D5E403E4B615}"/>
              </a:ext>
            </a:extLst>
          </p:cNvPr>
          <p:cNvSpPr>
            <a:spLocks noGrp="1"/>
          </p:cNvSpPr>
          <p:nvPr>
            <p:ph type="body" sz="quarter" idx="14"/>
          </p:nvPr>
        </p:nvSpPr>
        <p:spPr/>
        <p:txBody>
          <a:bodyPr/>
          <a:lstStyle/>
          <a:p>
            <a:r>
              <a:rPr lang="en-US"/>
              <a:t>01/01/2019 - 31/07/2019</a:t>
            </a:r>
          </a:p>
        </p:txBody>
      </p:sp>
    </p:spTree>
    <p:extLst>
      <p:ext uri="{BB962C8B-B14F-4D97-AF65-F5344CB8AC3E}">
        <p14:creationId xmlns:p14="http://schemas.microsoft.com/office/powerpoint/2010/main" val="12087548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B8B67-8422-44EE-91DF-0615D7042F80}"/>
              </a:ext>
            </a:extLst>
          </p:cNvPr>
          <p:cNvSpPr>
            <a:spLocks noGrp="1"/>
          </p:cNvSpPr>
          <p:nvPr>
            <p:ph type="title"/>
          </p:nvPr>
        </p:nvSpPr>
        <p:spPr/>
        <p:txBody>
          <a:bodyPr/>
          <a:lstStyle/>
          <a:p>
            <a:r>
              <a:rPr lang="en-US"/>
              <a:t>Facebook User Posts Table | Ente Tucumán Turismo - 6 of 10</a:t>
            </a:r>
          </a:p>
        </p:txBody>
      </p:sp>
      <p:graphicFrame>
        <p:nvGraphicFramePr>
          <p:cNvPr id="5" name="Table Placeholder 4">
            <a:extLst>
              <a:ext uri="{FF2B5EF4-FFF2-40B4-BE49-F238E27FC236}">
                <a16:creationId xmlns:a16="http://schemas.microsoft.com/office/drawing/2014/main" id="{BA333C2A-7CB5-43CD-A18C-9F8B78565030}"/>
              </a:ext>
            </a:extLst>
          </p:cNvPr>
          <p:cNvGraphicFramePr>
            <a:graphicFrameLocks noGrp="1"/>
          </p:cNvGraphicFramePr>
          <p:nvPr>
            <p:ph type="tbl" sz="quarter" idx="13"/>
            <p:extLst>
              <p:ext uri="{D42A27DB-BD31-4B8C-83A1-F6EECF244321}">
                <p14:modId xmlns:p14="http://schemas.microsoft.com/office/powerpoint/2010/main" val="34755716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35970181"/>
                    </a:ext>
                  </a:extLst>
                </a:gridCol>
                <a:gridCol w="1645920">
                  <a:extLst>
                    <a:ext uri="{9D8B030D-6E8A-4147-A177-3AD203B41FA5}">
                      <a16:colId xmlns:a16="http://schemas.microsoft.com/office/drawing/2014/main" val="3161104476"/>
                    </a:ext>
                  </a:extLst>
                </a:gridCol>
                <a:gridCol w="822960">
                  <a:extLst>
                    <a:ext uri="{9D8B030D-6E8A-4147-A177-3AD203B41FA5}">
                      <a16:colId xmlns:a16="http://schemas.microsoft.com/office/drawing/2014/main" val="440198120"/>
                    </a:ext>
                  </a:extLst>
                </a:gridCol>
                <a:gridCol w="822960">
                  <a:extLst>
                    <a:ext uri="{9D8B030D-6E8A-4147-A177-3AD203B41FA5}">
                      <a16:colId xmlns:a16="http://schemas.microsoft.com/office/drawing/2014/main" val="2705824278"/>
                    </a:ext>
                  </a:extLst>
                </a:gridCol>
                <a:gridCol w="822960">
                  <a:extLst>
                    <a:ext uri="{9D8B030D-6E8A-4147-A177-3AD203B41FA5}">
                      <a16:colId xmlns:a16="http://schemas.microsoft.com/office/drawing/2014/main" val="3542295125"/>
                    </a:ext>
                  </a:extLst>
                </a:gridCol>
                <a:gridCol w="822960">
                  <a:extLst>
                    <a:ext uri="{9D8B030D-6E8A-4147-A177-3AD203B41FA5}">
                      <a16:colId xmlns:a16="http://schemas.microsoft.com/office/drawing/2014/main" val="976099166"/>
                    </a:ext>
                  </a:extLst>
                </a:gridCol>
                <a:gridCol w="822960">
                  <a:extLst>
                    <a:ext uri="{9D8B030D-6E8A-4147-A177-3AD203B41FA5}">
                      <a16:colId xmlns:a16="http://schemas.microsoft.com/office/drawing/2014/main" val="2441622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587857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- 2019-02-18 11:00:34</a:t>
                      </a:r>
                      <a:r>
                        <a:rPr kumimoji="0" lang="es-ES" sz="1000" b="0" i="0" u="none" strike="noStrike" kern="1200" cap="none" spc="0" normalizeH="0" baseline="0" noProof="0">
                          <a:ln>
                            <a:noFill/>
                          </a:ln>
                          <a:solidFill>
                            <a:prstClr val="black"/>
                          </a:solidFill>
                          <a:effectLst/>
                          <a:uLnTx/>
                          <a:uFillTx/>
                          <a:latin typeface="+mn-lt"/>
                          <a:ea typeface="+mn-ea"/>
                          <a:cs typeface="+mn-cs"/>
                        </a:rPr>
                        <a:t> 
 Camino a Tafi del Valle, Imperdible posta de nuestra historia  #RuinasdeSanjosedeLules. Primer colegio Nacional, paso de descanso de Juan Manuel Belgrano #turismotucuman promocionen y mantengan este lugar historico!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https://scontent.xx.fbcdn.net/v/t1.0-0/p480x480/52420917_10155791612445997_8925937983874400256_n.jpg?_nc_cat=110&amp;_nc_ht=scontent.xx&amp;oh=762e7ac1ac1a80551be67342d9684c62&amp;oe=5D423DE4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50820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Ente Tucumán Turismo - 2019-06-14 01:53:50</a:t>
                      </a:r>
                      <a:r>
                        <a:rPr kumimoji="0" lang="en-US" sz="1000" b="0" i="0" u="none" strike="noStrike" kern="1200" cap="none" spc="0" normalizeH="0" baseline="0" noProof="0">
                          <a:ln>
                            <a:noFill/>
                          </a:ln>
                          <a:solidFill>
                            <a:prstClr val="black"/>
                          </a:solidFill>
                          <a:effectLst/>
                          <a:uLnTx/>
                          <a:uFillTx/>
                          <a:latin typeface="+mn-lt"/>
                          <a:ea typeface="+mn-ea"/>
                          <a:cs typeface="+mn-cs"/>
                        </a:rPr>
                        <a:t> 
 https://m.facebook.com/story.php?story_fbid=2753785287981899&amp;id=100000513654125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10836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- 2019-07-01 21:57:48</a:t>
                      </a:r>
                      <a:r>
                        <a:rPr kumimoji="0" lang="es-ES" sz="1000" b="0" i="0" u="none" strike="noStrike" kern="1200" cap="none" spc="0" normalizeH="0" baseline="0" noProof="0">
                          <a:ln>
                            <a:noFill/>
                          </a:ln>
                          <a:solidFill>
                            <a:prstClr val="black"/>
                          </a:solidFill>
                          <a:effectLst/>
                          <a:uLnTx/>
                          <a:uFillTx/>
                          <a:latin typeface="+mn-lt"/>
                          <a:ea typeface="+mn-ea"/>
                          <a:cs typeface="+mn-cs"/>
                        </a:rPr>
                        <a:t> 
 Hola! Busco recomendación sobre alojamientos en Tucumán cerca de Taffi viejo.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3705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- 2019-07-30 11:41:00</a:t>
                      </a:r>
                      <a:r>
                        <a:rPr kumimoji="0" lang="es-ES" sz="1000" b="0" i="0" u="none" strike="noStrike" kern="1200" cap="none" spc="0" normalizeH="0" baseline="0" noProof="0">
                          <a:ln>
                            <a:noFill/>
                          </a:ln>
                          <a:solidFill>
                            <a:prstClr val="black"/>
                          </a:solidFill>
                          <a:effectLst/>
                          <a:uLnTx/>
                          <a:uFillTx/>
                          <a:latin typeface="+mn-lt"/>
                          <a:ea typeface="+mn-ea"/>
                          <a:cs typeface="+mn-cs"/>
                        </a:rPr>
                        <a:t> 
 Con ganas de ir a Tucuman!!!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43872678"/>
                  </a:ext>
                </a:extLst>
              </a:tr>
            </a:tbl>
          </a:graphicData>
        </a:graphic>
      </p:graphicFrame>
      <p:sp>
        <p:nvSpPr>
          <p:cNvPr id="4" name="Text Placeholder 3">
            <a:extLst>
              <a:ext uri="{FF2B5EF4-FFF2-40B4-BE49-F238E27FC236}">
                <a16:creationId xmlns:a16="http://schemas.microsoft.com/office/drawing/2014/main" id="{7175BD0F-DA95-4CDF-8EDC-D02E7E6E467F}"/>
              </a:ext>
            </a:extLst>
          </p:cNvPr>
          <p:cNvSpPr>
            <a:spLocks noGrp="1"/>
          </p:cNvSpPr>
          <p:nvPr>
            <p:ph type="body" sz="quarter" idx="14"/>
          </p:nvPr>
        </p:nvSpPr>
        <p:spPr/>
        <p:txBody>
          <a:bodyPr/>
          <a:lstStyle/>
          <a:p>
            <a:r>
              <a:rPr lang="en-US"/>
              <a:t>01/01/2019 - 31/07/2019</a:t>
            </a:r>
          </a:p>
        </p:txBody>
      </p:sp>
    </p:spTree>
    <p:extLst>
      <p:ext uri="{BB962C8B-B14F-4D97-AF65-F5344CB8AC3E}">
        <p14:creationId xmlns:p14="http://schemas.microsoft.com/office/powerpoint/2010/main" val="36252557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3AB2B-4DD9-4E97-8824-E09ABE495044}"/>
              </a:ext>
            </a:extLst>
          </p:cNvPr>
          <p:cNvSpPr>
            <a:spLocks noGrp="1"/>
          </p:cNvSpPr>
          <p:nvPr>
            <p:ph type="title"/>
          </p:nvPr>
        </p:nvSpPr>
        <p:spPr/>
        <p:txBody>
          <a:bodyPr/>
          <a:lstStyle/>
          <a:p>
            <a:r>
              <a:rPr lang="en-US"/>
              <a:t>Facebook User Posts Table | Ente Tucumán Turismo - 7 of 10</a:t>
            </a:r>
          </a:p>
        </p:txBody>
      </p:sp>
      <p:graphicFrame>
        <p:nvGraphicFramePr>
          <p:cNvPr id="5" name="Table Placeholder 4">
            <a:extLst>
              <a:ext uri="{FF2B5EF4-FFF2-40B4-BE49-F238E27FC236}">
                <a16:creationId xmlns:a16="http://schemas.microsoft.com/office/drawing/2014/main" id="{4F0C5E62-07DA-4ECA-9FB1-31F817425343}"/>
              </a:ext>
            </a:extLst>
          </p:cNvPr>
          <p:cNvGraphicFramePr>
            <a:graphicFrameLocks noGrp="1"/>
          </p:cNvGraphicFramePr>
          <p:nvPr>
            <p:ph type="tbl" sz="quarter" idx="13"/>
            <p:extLst>
              <p:ext uri="{D42A27DB-BD31-4B8C-83A1-F6EECF244321}">
                <p14:modId xmlns:p14="http://schemas.microsoft.com/office/powerpoint/2010/main" val="37970834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36053297"/>
                    </a:ext>
                  </a:extLst>
                </a:gridCol>
                <a:gridCol w="1645920">
                  <a:extLst>
                    <a:ext uri="{9D8B030D-6E8A-4147-A177-3AD203B41FA5}">
                      <a16:colId xmlns:a16="http://schemas.microsoft.com/office/drawing/2014/main" val="862182311"/>
                    </a:ext>
                  </a:extLst>
                </a:gridCol>
                <a:gridCol w="822960">
                  <a:extLst>
                    <a:ext uri="{9D8B030D-6E8A-4147-A177-3AD203B41FA5}">
                      <a16:colId xmlns:a16="http://schemas.microsoft.com/office/drawing/2014/main" val="2622148347"/>
                    </a:ext>
                  </a:extLst>
                </a:gridCol>
                <a:gridCol w="822960">
                  <a:extLst>
                    <a:ext uri="{9D8B030D-6E8A-4147-A177-3AD203B41FA5}">
                      <a16:colId xmlns:a16="http://schemas.microsoft.com/office/drawing/2014/main" val="3180689596"/>
                    </a:ext>
                  </a:extLst>
                </a:gridCol>
                <a:gridCol w="822960">
                  <a:extLst>
                    <a:ext uri="{9D8B030D-6E8A-4147-A177-3AD203B41FA5}">
                      <a16:colId xmlns:a16="http://schemas.microsoft.com/office/drawing/2014/main" val="1060319770"/>
                    </a:ext>
                  </a:extLst>
                </a:gridCol>
                <a:gridCol w="822960">
                  <a:extLst>
                    <a:ext uri="{9D8B030D-6E8A-4147-A177-3AD203B41FA5}">
                      <a16:colId xmlns:a16="http://schemas.microsoft.com/office/drawing/2014/main" val="396677983"/>
                    </a:ext>
                  </a:extLst>
                </a:gridCol>
                <a:gridCol w="822960">
                  <a:extLst>
                    <a:ext uri="{9D8B030D-6E8A-4147-A177-3AD203B41FA5}">
                      <a16:colId xmlns:a16="http://schemas.microsoft.com/office/drawing/2014/main" val="23030917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072391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Ente Tucumán Turismo - 2019-04-05 19:20:44</a:t>
                      </a:r>
                      <a:r>
                        <a:rPr kumimoji="0" lang="en-US" sz="1000" b="0" i="0" u="none" strike="noStrike" kern="1200" cap="none" spc="0" normalizeH="0" baseline="0" noProof="0">
                          <a:ln>
                            <a:noFill/>
                          </a:ln>
                          <a:solidFill>
                            <a:prstClr val="black"/>
                          </a:solidFill>
                          <a:effectLst/>
                          <a:uLnTx/>
                          <a:uFillTx/>
                          <a:latin typeface="+mn-lt"/>
                          <a:ea typeface="+mn-ea"/>
                          <a:cs typeface="+mn-cs"/>
                        </a:rPr>
                        <a:t> 
 https://www.facebook.com/1607147864/posts/10213347095584345?sfns=mo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317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- 2019-05-03 09:04:20</a:t>
                      </a:r>
                      <a:r>
                        <a:rPr kumimoji="0" lang="es-ES" sz="1000" b="0" i="0" u="none" strike="noStrike" kern="1200" cap="none" spc="0" normalizeH="0" baseline="0" noProof="0">
                          <a:ln>
                            <a:noFill/>
                          </a:ln>
                          <a:solidFill>
                            <a:prstClr val="black"/>
                          </a:solidFill>
                          <a:effectLst/>
                          <a:uLnTx/>
                          <a:uFillTx/>
                          <a:latin typeface="+mn-lt"/>
                          <a:ea typeface="+mn-ea"/>
                          <a:cs typeface="+mn-cs"/>
                        </a:rPr>
                        <a:t> 
 consulta , hay forma de llegar de tucuman a san pedro de atacama (chile) en bus?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21666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- 2019-03-30 14:44:03</a:t>
                      </a:r>
                      <a:r>
                        <a:rPr kumimoji="0" lang="es-ES" sz="1000" b="0" i="0" u="none" strike="noStrike" kern="1200" cap="none" spc="0" normalizeH="0" baseline="0" noProof="0">
                          <a:ln>
                            <a:noFill/>
                          </a:ln>
                          <a:solidFill>
                            <a:prstClr val="black"/>
                          </a:solidFill>
                          <a:effectLst/>
                          <a:uLnTx/>
                          <a:uFillTx/>
                          <a:latin typeface="+mn-lt"/>
                          <a:ea typeface="+mn-ea"/>
                          <a:cs typeface="+mn-cs"/>
                        </a:rPr>
                        <a:t> 
 Hola. Busco viaje de Catamarca a Tucumán. Para el Lunes 1/4. Comparto gastos.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https://scontent.xx.fbcdn.net/v/t1.0-9/s720x720/56440246_2360223190665252_4964685416230813696_o.jpg?_nc_cat=108&amp;_nc_ht=scontent.xx&amp;oh=ea3c4d2d60fda6fea3808890fecceeab&amp;oe=5D0AEA9C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52935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Ente Tucumán Turismo - 2019-03-26 11:39:10</a:t>
                      </a:r>
                      <a:r>
                        <a:rPr kumimoji="0" lang="en-US" sz="1000" b="0" i="0" u="none" strike="noStrike" kern="1200" cap="none" spc="0" normalizeH="0" baseline="0" noProof="0">
                          <a:ln>
                            <a:noFill/>
                          </a:ln>
                          <a:solidFill>
                            <a:prstClr val="black"/>
                          </a:solidFill>
                          <a:effectLst/>
                          <a:uLnTx/>
                          <a:uFillTx/>
                          <a:latin typeface="+mn-lt"/>
                          <a:ea typeface="+mn-ea"/>
                          <a:cs typeface="+mn-cs"/>
                        </a:rPr>
                        <a:t> 
 buenos dias! busco casas que vendan por mayor.. este sabado estaria viajando info!!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82884404"/>
                  </a:ext>
                </a:extLst>
              </a:tr>
            </a:tbl>
          </a:graphicData>
        </a:graphic>
      </p:graphicFrame>
      <p:sp>
        <p:nvSpPr>
          <p:cNvPr id="4" name="Text Placeholder 3">
            <a:extLst>
              <a:ext uri="{FF2B5EF4-FFF2-40B4-BE49-F238E27FC236}">
                <a16:creationId xmlns:a16="http://schemas.microsoft.com/office/drawing/2014/main" id="{75AA01B5-C6F7-451A-B48D-EEAA2451C2AA}"/>
              </a:ext>
            </a:extLst>
          </p:cNvPr>
          <p:cNvSpPr>
            <a:spLocks noGrp="1"/>
          </p:cNvSpPr>
          <p:nvPr>
            <p:ph type="body" sz="quarter" idx="14"/>
          </p:nvPr>
        </p:nvSpPr>
        <p:spPr/>
        <p:txBody>
          <a:bodyPr/>
          <a:lstStyle/>
          <a:p>
            <a:r>
              <a:rPr lang="en-US"/>
              <a:t>01/01/2019 - 31/07/2019</a:t>
            </a:r>
          </a:p>
        </p:txBody>
      </p:sp>
    </p:spTree>
    <p:extLst>
      <p:ext uri="{BB962C8B-B14F-4D97-AF65-F5344CB8AC3E}">
        <p14:creationId xmlns:p14="http://schemas.microsoft.com/office/powerpoint/2010/main" val="14642905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63027-C791-4844-A33D-739D584C17DA}"/>
              </a:ext>
            </a:extLst>
          </p:cNvPr>
          <p:cNvSpPr>
            <a:spLocks noGrp="1"/>
          </p:cNvSpPr>
          <p:nvPr>
            <p:ph type="title"/>
          </p:nvPr>
        </p:nvSpPr>
        <p:spPr/>
        <p:txBody>
          <a:bodyPr/>
          <a:lstStyle/>
          <a:p>
            <a:r>
              <a:rPr lang="en-US"/>
              <a:t>Facebook User Posts Table | Ente Tucumán Turismo - 8 of 10</a:t>
            </a:r>
          </a:p>
        </p:txBody>
      </p:sp>
      <p:graphicFrame>
        <p:nvGraphicFramePr>
          <p:cNvPr id="5" name="Table Placeholder 4">
            <a:extLst>
              <a:ext uri="{FF2B5EF4-FFF2-40B4-BE49-F238E27FC236}">
                <a16:creationId xmlns:a16="http://schemas.microsoft.com/office/drawing/2014/main" id="{2104B063-82AA-4D81-A4C9-225B09EB6258}"/>
              </a:ext>
            </a:extLst>
          </p:cNvPr>
          <p:cNvGraphicFramePr>
            <a:graphicFrameLocks noGrp="1"/>
          </p:cNvGraphicFramePr>
          <p:nvPr>
            <p:ph type="tbl" sz="quarter" idx="13"/>
            <p:extLst>
              <p:ext uri="{D42A27DB-BD31-4B8C-83A1-F6EECF244321}">
                <p14:modId xmlns:p14="http://schemas.microsoft.com/office/powerpoint/2010/main" val="11083849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66747362"/>
                    </a:ext>
                  </a:extLst>
                </a:gridCol>
                <a:gridCol w="1645920">
                  <a:extLst>
                    <a:ext uri="{9D8B030D-6E8A-4147-A177-3AD203B41FA5}">
                      <a16:colId xmlns:a16="http://schemas.microsoft.com/office/drawing/2014/main" val="2842730915"/>
                    </a:ext>
                  </a:extLst>
                </a:gridCol>
                <a:gridCol w="822960">
                  <a:extLst>
                    <a:ext uri="{9D8B030D-6E8A-4147-A177-3AD203B41FA5}">
                      <a16:colId xmlns:a16="http://schemas.microsoft.com/office/drawing/2014/main" val="1929291756"/>
                    </a:ext>
                  </a:extLst>
                </a:gridCol>
                <a:gridCol w="822960">
                  <a:extLst>
                    <a:ext uri="{9D8B030D-6E8A-4147-A177-3AD203B41FA5}">
                      <a16:colId xmlns:a16="http://schemas.microsoft.com/office/drawing/2014/main" val="2564487190"/>
                    </a:ext>
                  </a:extLst>
                </a:gridCol>
                <a:gridCol w="822960">
                  <a:extLst>
                    <a:ext uri="{9D8B030D-6E8A-4147-A177-3AD203B41FA5}">
                      <a16:colId xmlns:a16="http://schemas.microsoft.com/office/drawing/2014/main" val="2073101464"/>
                    </a:ext>
                  </a:extLst>
                </a:gridCol>
                <a:gridCol w="822960">
                  <a:extLst>
                    <a:ext uri="{9D8B030D-6E8A-4147-A177-3AD203B41FA5}">
                      <a16:colId xmlns:a16="http://schemas.microsoft.com/office/drawing/2014/main" val="3712577965"/>
                    </a:ext>
                  </a:extLst>
                </a:gridCol>
                <a:gridCol w="822960">
                  <a:extLst>
                    <a:ext uri="{9D8B030D-6E8A-4147-A177-3AD203B41FA5}">
                      <a16:colId xmlns:a16="http://schemas.microsoft.com/office/drawing/2014/main" val="39566698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692133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- 2019-03-04 15:52:02</a:t>
                      </a:r>
                      <a:r>
                        <a:rPr kumimoji="0" lang="es-ES" sz="1000" b="0" i="0" u="none" strike="noStrike" kern="1200" cap="none" spc="0" normalizeH="0" baseline="0" noProof="0">
                          <a:ln>
                            <a:noFill/>
                          </a:ln>
                          <a:solidFill>
                            <a:prstClr val="black"/>
                          </a:solidFill>
                          <a:effectLst/>
                          <a:uLnTx/>
                          <a:uFillTx/>
                          <a:latin typeface="+mn-lt"/>
                          <a:ea typeface="+mn-ea"/>
                          <a:cs typeface="+mn-cs"/>
                        </a:rPr>
                        <a:t> 
 Buenas tardes, soy Tucumano viviendo en Santiago del Estero. He viajado con dos amigas de Santa Fe a los cerros tucumanos que tanto extrañé. Llegamos el día Lunes 25 de Febrero de 2019, por cerca del mediodía con mucho frió a EL MOLLAR. Fuimos directo a hospedarnos en la Hostería "La Angostura" ya que mi familia de toda la vida se hospeda ahí y conocía (o creía conocer) el buen trato de los dueños y encargados. Cuando llegamos nos hacen hablar con un señor llamado "HUGO" el cual nos comunicaba que el señor ARTURO no podía atendernos. Este señor (Hugo) nos comunicaba que si no eramos hijos o nietos de gente que iba siempre, no podíamos parar ahí. Luego nos dijo que estaba lleno el lugar, después nos decía que si había lugar pero no hospedaban jóvenes y que era una cuestión personal o algo así entendí. Todo esto se dio en menos de 5 minutos porque el señor estaba almorzando. Nos cerró la puerta en la cara y se fue. Sentimos que no eramos bienvenidos, que nos habían corrido sin razón algu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06/03/2019 11:24:03</a:t>
                      </a:r>
                    </a:p>
                  </a:txBody>
                  <a:tcPr/>
                </a:tc>
                <a:extLst>
                  <a:ext uri="{0D108BD9-81ED-4DB2-BD59-A6C34878D82A}">
                    <a16:rowId xmlns:a16="http://schemas.microsoft.com/office/drawing/2014/main" val="339557363"/>
                  </a:ext>
                </a:extLst>
              </a:tr>
            </a:tbl>
          </a:graphicData>
        </a:graphic>
      </p:graphicFrame>
      <p:sp>
        <p:nvSpPr>
          <p:cNvPr id="4" name="Text Placeholder 3">
            <a:extLst>
              <a:ext uri="{FF2B5EF4-FFF2-40B4-BE49-F238E27FC236}">
                <a16:creationId xmlns:a16="http://schemas.microsoft.com/office/drawing/2014/main" id="{D38BFFF4-DB76-4F9D-8E8B-63162AEFAB1F}"/>
              </a:ext>
            </a:extLst>
          </p:cNvPr>
          <p:cNvSpPr>
            <a:spLocks noGrp="1"/>
          </p:cNvSpPr>
          <p:nvPr>
            <p:ph type="body" sz="quarter" idx="14"/>
          </p:nvPr>
        </p:nvSpPr>
        <p:spPr/>
        <p:txBody>
          <a:bodyPr/>
          <a:lstStyle/>
          <a:p>
            <a:r>
              <a:rPr lang="en-US"/>
              <a:t>01/01/2019 - 31/07/2019</a:t>
            </a:r>
          </a:p>
        </p:txBody>
      </p:sp>
    </p:spTree>
    <p:extLst>
      <p:ext uri="{BB962C8B-B14F-4D97-AF65-F5344CB8AC3E}">
        <p14:creationId xmlns:p14="http://schemas.microsoft.com/office/powerpoint/2010/main" val="39089338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418A7-576F-46CC-8F9E-A6937EB2B342}"/>
              </a:ext>
            </a:extLst>
          </p:cNvPr>
          <p:cNvSpPr>
            <a:spLocks noGrp="1"/>
          </p:cNvSpPr>
          <p:nvPr>
            <p:ph type="title"/>
          </p:nvPr>
        </p:nvSpPr>
        <p:spPr/>
        <p:txBody>
          <a:bodyPr/>
          <a:lstStyle/>
          <a:p>
            <a:r>
              <a:rPr lang="en-US"/>
              <a:t>Facebook User Posts Table | Ente Tucumán Turismo - 9 of 10</a:t>
            </a:r>
          </a:p>
        </p:txBody>
      </p:sp>
      <p:graphicFrame>
        <p:nvGraphicFramePr>
          <p:cNvPr id="5" name="Table Placeholder 4">
            <a:extLst>
              <a:ext uri="{FF2B5EF4-FFF2-40B4-BE49-F238E27FC236}">
                <a16:creationId xmlns:a16="http://schemas.microsoft.com/office/drawing/2014/main" id="{5CFA89DB-ADBE-4F9F-A106-21746BE3C002}"/>
              </a:ext>
            </a:extLst>
          </p:cNvPr>
          <p:cNvGraphicFramePr>
            <a:graphicFrameLocks noGrp="1"/>
          </p:cNvGraphicFramePr>
          <p:nvPr>
            <p:ph type="tbl" sz="quarter" idx="13"/>
            <p:extLst>
              <p:ext uri="{D42A27DB-BD31-4B8C-83A1-F6EECF244321}">
                <p14:modId xmlns:p14="http://schemas.microsoft.com/office/powerpoint/2010/main" val="1712959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97413930"/>
                    </a:ext>
                  </a:extLst>
                </a:gridCol>
                <a:gridCol w="1645920">
                  <a:extLst>
                    <a:ext uri="{9D8B030D-6E8A-4147-A177-3AD203B41FA5}">
                      <a16:colId xmlns:a16="http://schemas.microsoft.com/office/drawing/2014/main" val="2823610745"/>
                    </a:ext>
                  </a:extLst>
                </a:gridCol>
                <a:gridCol w="822960">
                  <a:extLst>
                    <a:ext uri="{9D8B030D-6E8A-4147-A177-3AD203B41FA5}">
                      <a16:colId xmlns:a16="http://schemas.microsoft.com/office/drawing/2014/main" val="2153348857"/>
                    </a:ext>
                  </a:extLst>
                </a:gridCol>
                <a:gridCol w="822960">
                  <a:extLst>
                    <a:ext uri="{9D8B030D-6E8A-4147-A177-3AD203B41FA5}">
                      <a16:colId xmlns:a16="http://schemas.microsoft.com/office/drawing/2014/main" val="1869110114"/>
                    </a:ext>
                  </a:extLst>
                </a:gridCol>
                <a:gridCol w="822960">
                  <a:extLst>
                    <a:ext uri="{9D8B030D-6E8A-4147-A177-3AD203B41FA5}">
                      <a16:colId xmlns:a16="http://schemas.microsoft.com/office/drawing/2014/main" val="650030362"/>
                    </a:ext>
                  </a:extLst>
                </a:gridCol>
                <a:gridCol w="822960">
                  <a:extLst>
                    <a:ext uri="{9D8B030D-6E8A-4147-A177-3AD203B41FA5}">
                      <a16:colId xmlns:a16="http://schemas.microsoft.com/office/drawing/2014/main" val="873874622"/>
                    </a:ext>
                  </a:extLst>
                </a:gridCol>
                <a:gridCol w="822960">
                  <a:extLst>
                    <a:ext uri="{9D8B030D-6E8A-4147-A177-3AD203B41FA5}">
                      <a16:colId xmlns:a16="http://schemas.microsoft.com/office/drawing/2014/main" val="10140845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526972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- 2019-03-04 15:45:51</a:t>
                      </a:r>
                      <a:r>
                        <a:rPr kumimoji="0" lang="es-ES" sz="1000" b="0" i="0" u="none" strike="noStrike" kern="1200" cap="none" spc="0" normalizeH="0" baseline="0" noProof="0">
                          <a:ln>
                            <a:noFill/>
                          </a:ln>
                          <a:solidFill>
                            <a:prstClr val="black"/>
                          </a:solidFill>
                          <a:effectLst/>
                          <a:uLnTx/>
                          <a:uFillTx/>
                          <a:latin typeface="+mn-lt"/>
                          <a:ea typeface="+mn-ea"/>
                          <a:cs typeface="+mn-cs"/>
                        </a:rPr>
                        <a:t> 
 SOLICITA TU NARANJA TAN SOLO CON TU DNI 
✈️✈️👗👟👠🕶🌂👜☀️🍭🍷🚗
disfruta de todo los beneficios de tener la tarjeta naranja Beneficios en todo el mundo
Con Naranja Visa, Naranja MasterCard y Naranja American Express, se pueden disfrutar los beneficios en todo el mundo. el exclusivo plan Zeta, que permite decidir cómo abonar, recién al momento de pagar. Hasta en 3 cuotas fijas, o en más cuotas con mínimos costos de financiación. Servicio Naranja en tu celular
Información de cada movimiento, disponibilidad de saldo y recarga de de crédito. planes de compra más convenientes para abonar en cuotas fijas.
QUE ESPERAS PARA SOLICITARLA TAN SOLO CON TU DNI.
mensaje por privado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18083174"/>
                  </a:ext>
                </a:extLst>
              </a:tr>
            </a:tbl>
          </a:graphicData>
        </a:graphic>
      </p:graphicFrame>
      <p:sp>
        <p:nvSpPr>
          <p:cNvPr id="4" name="Text Placeholder 3">
            <a:extLst>
              <a:ext uri="{FF2B5EF4-FFF2-40B4-BE49-F238E27FC236}">
                <a16:creationId xmlns:a16="http://schemas.microsoft.com/office/drawing/2014/main" id="{6FEA65A7-E187-4DC3-ACC6-E4EE9001A495}"/>
              </a:ext>
            </a:extLst>
          </p:cNvPr>
          <p:cNvSpPr>
            <a:spLocks noGrp="1"/>
          </p:cNvSpPr>
          <p:nvPr>
            <p:ph type="body" sz="quarter" idx="14"/>
          </p:nvPr>
        </p:nvSpPr>
        <p:spPr/>
        <p:txBody>
          <a:bodyPr/>
          <a:lstStyle/>
          <a:p>
            <a:r>
              <a:rPr lang="en-US"/>
              <a:t>01/01/2019 - 31/07/2019</a:t>
            </a:r>
          </a:p>
        </p:txBody>
      </p:sp>
    </p:spTree>
    <p:extLst>
      <p:ext uri="{BB962C8B-B14F-4D97-AF65-F5344CB8AC3E}">
        <p14:creationId xmlns:p14="http://schemas.microsoft.com/office/powerpoint/2010/main" val="28283150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A1A7A-87AD-4D10-A9E7-23A908C6E536}"/>
              </a:ext>
            </a:extLst>
          </p:cNvPr>
          <p:cNvSpPr>
            <a:spLocks noGrp="1"/>
          </p:cNvSpPr>
          <p:nvPr>
            <p:ph type="title"/>
          </p:nvPr>
        </p:nvSpPr>
        <p:spPr/>
        <p:txBody>
          <a:bodyPr/>
          <a:lstStyle/>
          <a:p>
            <a:r>
              <a:rPr lang="en-US"/>
              <a:t>Facebook User Posts Table | Ente Tucumán Turismo - 10 of 10</a:t>
            </a:r>
          </a:p>
        </p:txBody>
      </p:sp>
      <p:graphicFrame>
        <p:nvGraphicFramePr>
          <p:cNvPr id="5" name="Table Placeholder 4">
            <a:extLst>
              <a:ext uri="{FF2B5EF4-FFF2-40B4-BE49-F238E27FC236}">
                <a16:creationId xmlns:a16="http://schemas.microsoft.com/office/drawing/2014/main" id="{F9237C95-EBDD-4231-B342-857FF70845CD}"/>
              </a:ext>
            </a:extLst>
          </p:cNvPr>
          <p:cNvGraphicFramePr>
            <a:graphicFrameLocks noGrp="1"/>
          </p:cNvGraphicFramePr>
          <p:nvPr>
            <p:ph type="tbl" sz="quarter" idx="13"/>
            <p:extLst>
              <p:ext uri="{D42A27DB-BD31-4B8C-83A1-F6EECF244321}">
                <p14:modId xmlns:p14="http://schemas.microsoft.com/office/powerpoint/2010/main" val="638859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70079802"/>
                    </a:ext>
                  </a:extLst>
                </a:gridCol>
                <a:gridCol w="1645920">
                  <a:extLst>
                    <a:ext uri="{9D8B030D-6E8A-4147-A177-3AD203B41FA5}">
                      <a16:colId xmlns:a16="http://schemas.microsoft.com/office/drawing/2014/main" val="4122709652"/>
                    </a:ext>
                  </a:extLst>
                </a:gridCol>
                <a:gridCol w="822960">
                  <a:extLst>
                    <a:ext uri="{9D8B030D-6E8A-4147-A177-3AD203B41FA5}">
                      <a16:colId xmlns:a16="http://schemas.microsoft.com/office/drawing/2014/main" val="2734560391"/>
                    </a:ext>
                  </a:extLst>
                </a:gridCol>
                <a:gridCol w="822960">
                  <a:extLst>
                    <a:ext uri="{9D8B030D-6E8A-4147-A177-3AD203B41FA5}">
                      <a16:colId xmlns:a16="http://schemas.microsoft.com/office/drawing/2014/main" val="2194818423"/>
                    </a:ext>
                  </a:extLst>
                </a:gridCol>
                <a:gridCol w="822960">
                  <a:extLst>
                    <a:ext uri="{9D8B030D-6E8A-4147-A177-3AD203B41FA5}">
                      <a16:colId xmlns:a16="http://schemas.microsoft.com/office/drawing/2014/main" val="4034410065"/>
                    </a:ext>
                  </a:extLst>
                </a:gridCol>
                <a:gridCol w="822960">
                  <a:extLst>
                    <a:ext uri="{9D8B030D-6E8A-4147-A177-3AD203B41FA5}">
                      <a16:colId xmlns:a16="http://schemas.microsoft.com/office/drawing/2014/main" val="2934106777"/>
                    </a:ext>
                  </a:extLst>
                </a:gridCol>
                <a:gridCol w="822960">
                  <a:extLst>
                    <a:ext uri="{9D8B030D-6E8A-4147-A177-3AD203B41FA5}">
                      <a16:colId xmlns:a16="http://schemas.microsoft.com/office/drawing/2014/main" val="16162734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700063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- 2019-02-26 13:24:44</a:t>
                      </a:r>
                      <a:r>
                        <a:rPr kumimoji="0" lang="es-ES" sz="1000" b="0" i="0" u="none" strike="noStrike" kern="1200" cap="none" spc="0" normalizeH="0" baseline="0" noProof="0">
                          <a:ln>
                            <a:noFill/>
                          </a:ln>
                          <a:solidFill>
                            <a:prstClr val="black"/>
                          </a:solidFill>
                          <a:effectLst/>
                          <a:uLnTx/>
                          <a:uFillTx/>
                          <a:latin typeface="+mn-lt"/>
                          <a:ea typeface="+mn-ea"/>
                          <a:cs typeface="+mn-cs"/>
                        </a:rPr>
                        <a:t> 
 Hola ! Estuvimos paseando por su hermosa provincia hasta el 11-02,se nos perdió la cámara de fotos Panasonic Lumix. Lo que más lamentamos es la memoria de la cámara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https://scontent.xx.fbcdn.net/v/t1.0-9/s720x720/53160380_2110779269015565_5871670307420372992_o.jpg?_nc_cat=103&amp;_nc_ht=scontent.xx&amp;oh=bf0f8b7df146ae4531edd3e9194e6127&amp;oe=5D28A5AC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71622700"/>
                  </a:ext>
                </a:extLst>
              </a:tr>
            </a:tbl>
          </a:graphicData>
        </a:graphic>
      </p:graphicFrame>
      <p:sp>
        <p:nvSpPr>
          <p:cNvPr id="4" name="Text Placeholder 3">
            <a:extLst>
              <a:ext uri="{FF2B5EF4-FFF2-40B4-BE49-F238E27FC236}">
                <a16:creationId xmlns:a16="http://schemas.microsoft.com/office/drawing/2014/main" id="{28BC4D8E-58B0-4FA0-88A3-D3FCB96232FF}"/>
              </a:ext>
            </a:extLst>
          </p:cNvPr>
          <p:cNvSpPr>
            <a:spLocks noGrp="1"/>
          </p:cNvSpPr>
          <p:nvPr>
            <p:ph type="body" sz="quarter" idx="14"/>
          </p:nvPr>
        </p:nvSpPr>
        <p:spPr/>
        <p:txBody>
          <a:bodyPr/>
          <a:lstStyle/>
          <a:p>
            <a:r>
              <a:rPr lang="en-US"/>
              <a:t>01/01/2019 - 31/07/2019</a:t>
            </a:r>
          </a:p>
        </p:txBody>
      </p:sp>
    </p:spTree>
    <p:extLst>
      <p:ext uri="{BB962C8B-B14F-4D97-AF65-F5344CB8AC3E}">
        <p14:creationId xmlns:p14="http://schemas.microsoft.com/office/powerpoint/2010/main" val="28299392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08B71-56DB-4AFE-99B4-9BB3C251947C}"/>
              </a:ext>
            </a:extLst>
          </p:cNvPr>
          <p:cNvSpPr>
            <a:spLocks noGrp="1"/>
          </p:cNvSpPr>
          <p:nvPr>
            <p:ph type="title"/>
          </p:nvPr>
        </p:nvSpPr>
        <p:spPr/>
        <p:txBody>
          <a:bodyPr/>
          <a:lstStyle/>
          <a:p>
            <a:r>
              <a:rPr lang="en-US"/>
              <a:t>Facebook Interactions Distribution | Ente Tucumán Turismo</a:t>
            </a:r>
          </a:p>
        </p:txBody>
      </p:sp>
      <p:graphicFrame>
        <p:nvGraphicFramePr>
          <p:cNvPr id="6" name="Chart Placeholder 5">
            <a:extLst>
              <a:ext uri="{FF2B5EF4-FFF2-40B4-BE49-F238E27FC236}">
                <a16:creationId xmlns:a16="http://schemas.microsoft.com/office/drawing/2014/main" id="{DBF925EB-8B82-4DA9-A28E-1C3CDBA1A3B5}"/>
              </a:ext>
            </a:extLst>
          </p:cNvPr>
          <p:cNvGraphicFramePr>
            <a:graphicFrameLocks noGrp="1"/>
          </p:cNvGraphicFramePr>
          <p:nvPr>
            <p:ph type="chart" sz="quarter" idx="13"/>
            <p:extLst>
              <p:ext uri="{D42A27DB-BD31-4B8C-83A1-F6EECF244321}">
                <p14:modId xmlns:p14="http://schemas.microsoft.com/office/powerpoint/2010/main" val="35877589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E55FEA-63D0-4A63-AF77-1E26999B12A9}"/>
              </a:ext>
            </a:extLst>
          </p:cNvPr>
          <p:cNvSpPr>
            <a:spLocks noGrp="1"/>
          </p:cNvSpPr>
          <p:nvPr>
            <p:ph type="body" sz="quarter" idx="14"/>
          </p:nvPr>
        </p:nvSpPr>
        <p:spPr/>
        <p:txBody>
          <a:bodyPr/>
          <a:lstStyle/>
          <a:p>
            <a:r>
              <a:rPr lang="en-US"/>
              <a:t>01/01/2019 - 31/07/2019</a:t>
            </a:r>
          </a:p>
        </p:txBody>
      </p:sp>
      <p:sp>
        <p:nvSpPr>
          <p:cNvPr id="5" name="Footer Placeholder 4">
            <a:extLst>
              <a:ext uri="{FF2B5EF4-FFF2-40B4-BE49-F238E27FC236}">
                <a16:creationId xmlns:a16="http://schemas.microsoft.com/office/drawing/2014/main" id="{83BB0282-8C6F-43D1-B059-AB332C9A65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75429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961A3-E45F-4B94-A398-4F2FB1F0DFE6}"/>
              </a:ext>
            </a:extLst>
          </p:cNvPr>
          <p:cNvSpPr>
            <a:spLocks noGrp="1"/>
          </p:cNvSpPr>
          <p:nvPr>
            <p:ph type="title"/>
          </p:nvPr>
        </p:nvSpPr>
        <p:spPr/>
        <p:txBody>
          <a:bodyPr/>
          <a:lstStyle/>
          <a:p>
            <a:r>
              <a:rPr lang="en-US"/>
              <a:t>Facebook Interaction Rate | Ente Tucumán Turismo</a:t>
            </a:r>
          </a:p>
        </p:txBody>
      </p:sp>
      <p:graphicFrame>
        <p:nvGraphicFramePr>
          <p:cNvPr id="6" name="Chart Placeholder 5">
            <a:extLst>
              <a:ext uri="{FF2B5EF4-FFF2-40B4-BE49-F238E27FC236}">
                <a16:creationId xmlns:a16="http://schemas.microsoft.com/office/drawing/2014/main" id="{781E934D-14D6-4470-8EB4-BF1DB13E6286}"/>
              </a:ext>
            </a:extLst>
          </p:cNvPr>
          <p:cNvGraphicFramePr>
            <a:graphicFrameLocks noGrp="1"/>
          </p:cNvGraphicFramePr>
          <p:nvPr>
            <p:ph type="chart" sz="quarter" idx="13"/>
            <p:extLst>
              <p:ext uri="{D42A27DB-BD31-4B8C-83A1-F6EECF244321}">
                <p14:modId xmlns:p14="http://schemas.microsoft.com/office/powerpoint/2010/main" val="12047093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ABDE2A-4125-445F-B79A-7268EDF17E7D}"/>
              </a:ext>
            </a:extLst>
          </p:cNvPr>
          <p:cNvSpPr>
            <a:spLocks noGrp="1"/>
          </p:cNvSpPr>
          <p:nvPr>
            <p:ph type="body" sz="quarter" idx="14"/>
          </p:nvPr>
        </p:nvSpPr>
        <p:spPr/>
        <p:txBody>
          <a:bodyPr/>
          <a:lstStyle/>
          <a:p>
            <a:r>
              <a:rPr lang="en-US"/>
              <a:t>31/12/2018 - 04/08/2019</a:t>
            </a:r>
          </a:p>
        </p:txBody>
      </p:sp>
      <p:sp>
        <p:nvSpPr>
          <p:cNvPr id="5" name="Footer Placeholder 4">
            <a:extLst>
              <a:ext uri="{FF2B5EF4-FFF2-40B4-BE49-F238E27FC236}">
                <a16:creationId xmlns:a16="http://schemas.microsoft.com/office/drawing/2014/main" id="{FC002A09-ABD2-4C8B-AF70-A277BC3D1C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20266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E55F9-AC20-4E58-B9CA-AFBADC89A45E}"/>
              </a:ext>
            </a:extLst>
          </p:cNvPr>
          <p:cNvSpPr>
            <a:spLocks noGrp="1"/>
          </p:cNvSpPr>
          <p:nvPr>
            <p:ph type="title"/>
          </p:nvPr>
        </p:nvSpPr>
        <p:spPr/>
        <p:txBody>
          <a:bodyPr/>
          <a:lstStyle/>
          <a:p>
            <a:r>
              <a:rPr lang="en-US"/>
              <a:t>Facebook Interaction Rate By Post Type | Ente Tucumán Turismo</a:t>
            </a:r>
          </a:p>
        </p:txBody>
      </p:sp>
      <p:graphicFrame>
        <p:nvGraphicFramePr>
          <p:cNvPr id="6" name="Chart Placeholder 5">
            <a:extLst>
              <a:ext uri="{FF2B5EF4-FFF2-40B4-BE49-F238E27FC236}">
                <a16:creationId xmlns:a16="http://schemas.microsoft.com/office/drawing/2014/main" id="{8959085F-50C0-4E17-9980-C681D30DC16D}"/>
              </a:ext>
            </a:extLst>
          </p:cNvPr>
          <p:cNvGraphicFramePr>
            <a:graphicFrameLocks noGrp="1"/>
          </p:cNvGraphicFramePr>
          <p:nvPr>
            <p:ph type="chart" sz="quarter" idx="13"/>
            <p:extLst>
              <p:ext uri="{D42A27DB-BD31-4B8C-83A1-F6EECF244321}">
                <p14:modId xmlns:p14="http://schemas.microsoft.com/office/powerpoint/2010/main" val="3017272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EA0828-8E7B-4D0E-ABDC-E2BCD0E9F7BC}"/>
              </a:ext>
            </a:extLst>
          </p:cNvPr>
          <p:cNvSpPr>
            <a:spLocks noGrp="1"/>
          </p:cNvSpPr>
          <p:nvPr>
            <p:ph type="body" sz="quarter" idx="14"/>
          </p:nvPr>
        </p:nvSpPr>
        <p:spPr/>
        <p:txBody>
          <a:bodyPr/>
          <a:lstStyle/>
          <a:p>
            <a:r>
              <a:rPr lang="en-US"/>
              <a:t>01/01/2019 - 31/07/2019</a:t>
            </a:r>
          </a:p>
        </p:txBody>
      </p:sp>
      <p:sp>
        <p:nvSpPr>
          <p:cNvPr id="5" name="Footer Placeholder 4">
            <a:extLst>
              <a:ext uri="{FF2B5EF4-FFF2-40B4-BE49-F238E27FC236}">
                <a16:creationId xmlns:a16="http://schemas.microsoft.com/office/drawing/2014/main" id="{4BF1A302-5660-4EE9-B2EC-8CC45C530E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71734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F85F2-BEF3-445E-AF54-F8D4B5BD5AB9}"/>
              </a:ext>
            </a:extLst>
          </p:cNvPr>
          <p:cNvSpPr>
            <a:spLocks noGrp="1"/>
          </p:cNvSpPr>
          <p:nvPr>
            <p:ph type="title"/>
          </p:nvPr>
        </p:nvSpPr>
        <p:spPr/>
        <p:txBody>
          <a:bodyPr/>
          <a:lstStyle/>
          <a:p>
            <a:r>
              <a:rPr lang="en-US"/>
              <a:t>Facebook Interaction Rate By Hour | Ente Tucumán Turismo</a:t>
            </a:r>
          </a:p>
        </p:txBody>
      </p:sp>
      <p:graphicFrame>
        <p:nvGraphicFramePr>
          <p:cNvPr id="6" name="Chart Placeholder 5">
            <a:extLst>
              <a:ext uri="{FF2B5EF4-FFF2-40B4-BE49-F238E27FC236}">
                <a16:creationId xmlns:a16="http://schemas.microsoft.com/office/drawing/2014/main" id="{923652ED-D507-4DEB-8BA7-1676DEBA351E}"/>
              </a:ext>
            </a:extLst>
          </p:cNvPr>
          <p:cNvGraphicFramePr>
            <a:graphicFrameLocks noGrp="1"/>
          </p:cNvGraphicFramePr>
          <p:nvPr>
            <p:ph type="chart" sz="quarter" idx="13"/>
            <p:extLst>
              <p:ext uri="{D42A27DB-BD31-4B8C-83A1-F6EECF244321}">
                <p14:modId xmlns:p14="http://schemas.microsoft.com/office/powerpoint/2010/main" val="22871623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6CB68B-E1C0-4084-AAC2-A46F45CAEAA3}"/>
              </a:ext>
            </a:extLst>
          </p:cNvPr>
          <p:cNvSpPr>
            <a:spLocks noGrp="1"/>
          </p:cNvSpPr>
          <p:nvPr>
            <p:ph type="body" sz="quarter" idx="14"/>
          </p:nvPr>
        </p:nvSpPr>
        <p:spPr/>
        <p:txBody>
          <a:bodyPr/>
          <a:lstStyle/>
          <a:p>
            <a:r>
              <a:rPr lang="en-US"/>
              <a:t>01/01/2019 - 31/07/2019</a:t>
            </a:r>
          </a:p>
        </p:txBody>
      </p:sp>
      <p:sp>
        <p:nvSpPr>
          <p:cNvPr id="5" name="Footer Placeholder 4">
            <a:extLst>
              <a:ext uri="{FF2B5EF4-FFF2-40B4-BE49-F238E27FC236}">
                <a16:creationId xmlns:a16="http://schemas.microsoft.com/office/drawing/2014/main" id="{573A9795-198A-4FDE-929C-6CB1A65932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62034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8A4F7-F8B1-4F54-9686-8376131268F5}"/>
              </a:ext>
            </a:extLst>
          </p:cNvPr>
          <p:cNvSpPr>
            <a:spLocks noGrp="1"/>
          </p:cNvSpPr>
          <p:nvPr>
            <p:ph type="title"/>
          </p:nvPr>
        </p:nvSpPr>
        <p:spPr/>
        <p:txBody>
          <a:bodyPr/>
          <a:lstStyle/>
          <a:p>
            <a:r>
              <a:rPr lang="en-US"/>
              <a:t>Facebook Interaction Rate By Weekday | Ente Tucumán Turismo</a:t>
            </a:r>
          </a:p>
        </p:txBody>
      </p:sp>
      <p:graphicFrame>
        <p:nvGraphicFramePr>
          <p:cNvPr id="6" name="Chart Placeholder 5">
            <a:extLst>
              <a:ext uri="{FF2B5EF4-FFF2-40B4-BE49-F238E27FC236}">
                <a16:creationId xmlns:a16="http://schemas.microsoft.com/office/drawing/2014/main" id="{4C497C98-EBDB-4616-B355-D53633976A07}"/>
              </a:ext>
            </a:extLst>
          </p:cNvPr>
          <p:cNvGraphicFramePr>
            <a:graphicFrameLocks noGrp="1"/>
          </p:cNvGraphicFramePr>
          <p:nvPr>
            <p:ph type="chart" sz="quarter" idx="13"/>
            <p:extLst>
              <p:ext uri="{D42A27DB-BD31-4B8C-83A1-F6EECF244321}">
                <p14:modId xmlns:p14="http://schemas.microsoft.com/office/powerpoint/2010/main" val="14859857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D077A7-1DD2-4157-8DC3-D84C55273A7A}"/>
              </a:ext>
            </a:extLst>
          </p:cNvPr>
          <p:cNvSpPr>
            <a:spLocks noGrp="1"/>
          </p:cNvSpPr>
          <p:nvPr>
            <p:ph type="body" sz="quarter" idx="14"/>
          </p:nvPr>
        </p:nvSpPr>
        <p:spPr/>
        <p:txBody>
          <a:bodyPr/>
          <a:lstStyle/>
          <a:p>
            <a:r>
              <a:rPr lang="en-US"/>
              <a:t>01/01/2019 - 31/07/2019</a:t>
            </a:r>
          </a:p>
        </p:txBody>
      </p:sp>
      <p:sp>
        <p:nvSpPr>
          <p:cNvPr id="5" name="Footer Placeholder 4">
            <a:extLst>
              <a:ext uri="{FF2B5EF4-FFF2-40B4-BE49-F238E27FC236}">
                <a16:creationId xmlns:a16="http://schemas.microsoft.com/office/drawing/2014/main" id="{BFEEA4B3-AAC9-42B3-BFCB-806C748EAE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94427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94EF2-C178-40D5-B185-A83F0A30CE47}"/>
              </a:ext>
            </a:extLst>
          </p:cNvPr>
          <p:cNvSpPr>
            <a:spLocks noGrp="1"/>
          </p:cNvSpPr>
          <p:nvPr>
            <p:ph type="title"/>
          </p:nvPr>
        </p:nvSpPr>
        <p:spPr/>
        <p:txBody>
          <a:bodyPr/>
          <a:lstStyle/>
          <a:p>
            <a:r>
              <a:rPr lang="en-US"/>
              <a:t>Facebook Questions Table | Ente Tucumán Turismo - 1 of 5</a:t>
            </a:r>
          </a:p>
        </p:txBody>
      </p:sp>
      <p:graphicFrame>
        <p:nvGraphicFramePr>
          <p:cNvPr id="5" name="Table Placeholder 4">
            <a:extLst>
              <a:ext uri="{FF2B5EF4-FFF2-40B4-BE49-F238E27FC236}">
                <a16:creationId xmlns:a16="http://schemas.microsoft.com/office/drawing/2014/main" id="{C0C0735D-A078-4FCD-B239-DA15F77385AD}"/>
              </a:ext>
            </a:extLst>
          </p:cNvPr>
          <p:cNvGraphicFramePr>
            <a:graphicFrameLocks noGrp="1"/>
          </p:cNvGraphicFramePr>
          <p:nvPr>
            <p:ph type="tbl" sz="quarter" idx="13"/>
            <p:extLst>
              <p:ext uri="{D42A27DB-BD31-4B8C-83A1-F6EECF244321}">
                <p14:modId xmlns:p14="http://schemas.microsoft.com/office/powerpoint/2010/main" val="1123507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639414485"/>
                    </a:ext>
                  </a:extLst>
                </a:gridCol>
                <a:gridCol w="1645920">
                  <a:extLst>
                    <a:ext uri="{9D8B030D-6E8A-4147-A177-3AD203B41FA5}">
                      <a16:colId xmlns:a16="http://schemas.microsoft.com/office/drawing/2014/main" val="3115048350"/>
                    </a:ext>
                  </a:extLst>
                </a:gridCol>
                <a:gridCol w="822960">
                  <a:extLst>
                    <a:ext uri="{9D8B030D-6E8A-4147-A177-3AD203B41FA5}">
                      <a16:colId xmlns:a16="http://schemas.microsoft.com/office/drawing/2014/main" val="1310002503"/>
                    </a:ext>
                  </a:extLst>
                </a:gridCol>
                <a:gridCol w="822960">
                  <a:extLst>
                    <a:ext uri="{9D8B030D-6E8A-4147-A177-3AD203B41FA5}">
                      <a16:colId xmlns:a16="http://schemas.microsoft.com/office/drawing/2014/main" val="3404014000"/>
                    </a:ext>
                  </a:extLst>
                </a:gridCol>
                <a:gridCol w="822960">
                  <a:extLst>
                    <a:ext uri="{9D8B030D-6E8A-4147-A177-3AD203B41FA5}">
                      <a16:colId xmlns:a16="http://schemas.microsoft.com/office/drawing/2014/main" val="3015732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520143460"/>
                  </a:ext>
                </a:extLst>
              </a:tr>
            </a:tbl>
          </a:graphicData>
        </a:graphic>
      </p:graphicFrame>
      <p:sp>
        <p:nvSpPr>
          <p:cNvPr id="4" name="Text Placeholder 3">
            <a:extLst>
              <a:ext uri="{FF2B5EF4-FFF2-40B4-BE49-F238E27FC236}">
                <a16:creationId xmlns:a16="http://schemas.microsoft.com/office/drawing/2014/main" id="{4BB0AFBC-54FF-4520-9B19-E3C3D80D2714}"/>
              </a:ext>
            </a:extLst>
          </p:cNvPr>
          <p:cNvSpPr>
            <a:spLocks noGrp="1"/>
          </p:cNvSpPr>
          <p:nvPr>
            <p:ph type="body" sz="quarter" idx="14"/>
          </p:nvPr>
        </p:nvSpPr>
        <p:spPr/>
        <p:txBody>
          <a:bodyPr/>
          <a:lstStyle/>
          <a:p>
            <a:r>
              <a:rPr lang="en-US"/>
              <a:t>01/01/2019 - 31/07/2019</a:t>
            </a:r>
          </a:p>
        </p:txBody>
      </p:sp>
    </p:spTree>
    <p:extLst>
      <p:ext uri="{BB962C8B-B14F-4D97-AF65-F5344CB8AC3E}">
        <p14:creationId xmlns:p14="http://schemas.microsoft.com/office/powerpoint/2010/main" val="4891299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20F99-EAA4-45D4-8EDA-E8E4EFAB02DA}"/>
              </a:ext>
            </a:extLst>
          </p:cNvPr>
          <p:cNvSpPr>
            <a:spLocks noGrp="1"/>
          </p:cNvSpPr>
          <p:nvPr>
            <p:ph type="title"/>
          </p:nvPr>
        </p:nvSpPr>
        <p:spPr/>
        <p:txBody>
          <a:bodyPr/>
          <a:lstStyle/>
          <a:p>
            <a:r>
              <a:rPr lang="en-US"/>
              <a:t>Facebook Questions Table | Ente Tucumán Turismo - 2 of 5</a:t>
            </a:r>
          </a:p>
        </p:txBody>
      </p:sp>
      <p:graphicFrame>
        <p:nvGraphicFramePr>
          <p:cNvPr id="5" name="Table Placeholder 4">
            <a:extLst>
              <a:ext uri="{FF2B5EF4-FFF2-40B4-BE49-F238E27FC236}">
                <a16:creationId xmlns:a16="http://schemas.microsoft.com/office/drawing/2014/main" id="{E7AA4154-9423-4962-ACFF-CBFF565340B3}"/>
              </a:ext>
            </a:extLst>
          </p:cNvPr>
          <p:cNvGraphicFramePr>
            <a:graphicFrameLocks noGrp="1"/>
          </p:cNvGraphicFramePr>
          <p:nvPr>
            <p:ph type="tbl" sz="quarter" idx="13"/>
            <p:extLst>
              <p:ext uri="{D42A27DB-BD31-4B8C-83A1-F6EECF244321}">
                <p14:modId xmlns:p14="http://schemas.microsoft.com/office/powerpoint/2010/main" val="26344184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910448378"/>
                    </a:ext>
                  </a:extLst>
                </a:gridCol>
                <a:gridCol w="1645920">
                  <a:extLst>
                    <a:ext uri="{9D8B030D-6E8A-4147-A177-3AD203B41FA5}">
                      <a16:colId xmlns:a16="http://schemas.microsoft.com/office/drawing/2014/main" val="232743080"/>
                    </a:ext>
                  </a:extLst>
                </a:gridCol>
                <a:gridCol w="822960">
                  <a:extLst>
                    <a:ext uri="{9D8B030D-6E8A-4147-A177-3AD203B41FA5}">
                      <a16:colId xmlns:a16="http://schemas.microsoft.com/office/drawing/2014/main" val="2160204489"/>
                    </a:ext>
                  </a:extLst>
                </a:gridCol>
                <a:gridCol w="822960">
                  <a:extLst>
                    <a:ext uri="{9D8B030D-6E8A-4147-A177-3AD203B41FA5}">
                      <a16:colId xmlns:a16="http://schemas.microsoft.com/office/drawing/2014/main" val="3875484261"/>
                    </a:ext>
                  </a:extLst>
                </a:gridCol>
                <a:gridCol w="822960">
                  <a:extLst>
                    <a:ext uri="{9D8B030D-6E8A-4147-A177-3AD203B41FA5}">
                      <a16:colId xmlns:a16="http://schemas.microsoft.com/office/drawing/2014/main" val="36939353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314872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n/a -  2019-05-10 06:45:06</a:t>
                      </a:r>
                      <a:r>
                        <a:rPr kumimoji="0" lang="es-ES" sz="1000" b="0" i="0" u="none" strike="noStrike" kern="1200" cap="none" spc="0" normalizeH="0" baseline="0" noProof="0">
                          <a:ln>
                            <a:noFill/>
                          </a:ln>
                          <a:solidFill>
                            <a:prstClr val="black"/>
                          </a:solidFill>
                          <a:effectLst/>
                          <a:uLnTx/>
                          <a:uFillTx/>
                          <a:latin typeface="+mn-lt"/>
                          <a:ea typeface="+mn-ea"/>
                          <a:cs typeface="+mn-cs"/>
                        </a:rPr>
                        <a:t>
 #prestanossusojos
Continúa la busqueda ❣
Su atención por favor, 
Mathieu, mi amigo francés de la infancia y de siempre desapareció desde 9 meses en el norte de Argentina. Fue visto por la última vez el 14 de Agosto en Volcan Higueras (cerca de Iruya, pcia de Salta).
No tenemos ningunas otras pistas.
Las dos personas que lo vieron por la última vez,  dos hermanos de este pueblo ( huacaloma), fueron detenidos, bajo custodia, para verificar elementos sobre la desaparición de Mathieu.
La búsqueda con importantes investigaciones  se han reanudado en el lugar porque favorecen la hipótesis de un asesinato.
PERO, HASTA HOY, NO ENCONTRARON NADA.
MATHIEU NO FUE ENCONTRADO.
NECESITAMOS SIEMPRE DE LA AYUDA DE TODOS.
DONDE ESTA NUESTRO MATHIEU ????!!!
MIL GRACÌAS PARA SEGUIR DE COMPARTIR Y DIFUNDIR.🙏🏼❣🙏🏼
ONE LOVE ❤
➡️Pagina de búsqueda : #Mathieu_Martin
📰📰📰http://www.fiscalespenalesalta.gob.ar/imputaron-a-los-detenidos-por-la-desaparicion-de-un-turista/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14674649"/>
                  </a:ext>
                </a:extLst>
              </a:tr>
            </a:tbl>
          </a:graphicData>
        </a:graphic>
      </p:graphicFrame>
      <p:sp>
        <p:nvSpPr>
          <p:cNvPr id="4" name="Text Placeholder 3">
            <a:extLst>
              <a:ext uri="{FF2B5EF4-FFF2-40B4-BE49-F238E27FC236}">
                <a16:creationId xmlns:a16="http://schemas.microsoft.com/office/drawing/2014/main" id="{CA1D421C-7D10-4CFF-BAEC-FB8CDDCE99ED}"/>
              </a:ext>
            </a:extLst>
          </p:cNvPr>
          <p:cNvSpPr>
            <a:spLocks noGrp="1"/>
          </p:cNvSpPr>
          <p:nvPr>
            <p:ph type="body" sz="quarter" idx="14"/>
          </p:nvPr>
        </p:nvSpPr>
        <p:spPr/>
        <p:txBody>
          <a:bodyPr/>
          <a:lstStyle/>
          <a:p>
            <a:r>
              <a:rPr lang="en-US"/>
              <a:t>01/01/2019 - 31/07/2019</a:t>
            </a:r>
          </a:p>
        </p:txBody>
      </p:sp>
    </p:spTree>
    <p:extLst>
      <p:ext uri="{BB962C8B-B14F-4D97-AF65-F5344CB8AC3E}">
        <p14:creationId xmlns:p14="http://schemas.microsoft.com/office/powerpoint/2010/main" val="29901648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40982-F509-4C7F-BD2B-8E9E67CF5BD1}"/>
              </a:ext>
            </a:extLst>
          </p:cNvPr>
          <p:cNvSpPr>
            <a:spLocks noGrp="1"/>
          </p:cNvSpPr>
          <p:nvPr>
            <p:ph type="title"/>
          </p:nvPr>
        </p:nvSpPr>
        <p:spPr/>
        <p:txBody>
          <a:bodyPr/>
          <a:lstStyle/>
          <a:p>
            <a:r>
              <a:rPr lang="en-US"/>
              <a:t>Facebook Questions Table | Ente Tucumán Turismo - 3 of 5</a:t>
            </a:r>
          </a:p>
        </p:txBody>
      </p:sp>
      <p:graphicFrame>
        <p:nvGraphicFramePr>
          <p:cNvPr id="5" name="Table Placeholder 4">
            <a:extLst>
              <a:ext uri="{FF2B5EF4-FFF2-40B4-BE49-F238E27FC236}">
                <a16:creationId xmlns:a16="http://schemas.microsoft.com/office/drawing/2014/main" id="{2A9A2B7A-2B11-4FDB-90B9-8D50719A9B05}"/>
              </a:ext>
            </a:extLst>
          </p:cNvPr>
          <p:cNvGraphicFramePr>
            <a:graphicFrameLocks noGrp="1"/>
          </p:cNvGraphicFramePr>
          <p:nvPr>
            <p:ph type="tbl" sz="quarter" idx="13"/>
            <p:extLst>
              <p:ext uri="{D42A27DB-BD31-4B8C-83A1-F6EECF244321}">
                <p14:modId xmlns:p14="http://schemas.microsoft.com/office/powerpoint/2010/main" val="2050930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78092522"/>
                    </a:ext>
                  </a:extLst>
                </a:gridCol>
                <a:gridCol w="1645920">
                  <a:extLst>
                    <a:ext uri="{9D8B030D-6E8A-4147-A177-3AD203B41FA5}">
                      <a16:colId xmlns:a16="http://schemas.microsoft.com/office/drawing/2014/main" val="2551855633"/>
                    </a:ext>
                  </a:extLst>
                </a:gridCol>
                <a:gridCol w="822960">
                  <a:extLst>
                    <a:ext uri="{9D8B030D-6E8A-4147-A177-3AD203B41FA5}">
                      <a16:colId xmlns:a16="http://schemas.microsoft.com/office/drawing/2014/main" val="2475706399"/>
                    </a:ext>
                  </a:extLst>
                </a:gridCol>
                <a:gridCol w="822960">
                  <a:extLst>
                    <a:ext uri="{9D8B030D-6E8A-4147-A177-3AD203B41FA5}">
                      <a16:colId xmlns:a16="http://schemas.microsoft.com/office/drawing/2014/main" val="3812995860"/>
                    </a:ext>
                  </a:extLst>
                </a:gridCol>
                <a:gridCol w="822960">
                  <a:extLst>
                    <a:ext uri="{9D8B030D-6E8A-4147-A177-3AD203B41FA5}">
                      <a16:colId xmlns:a16="http://schemas.microsoft.com/office/drawing/2014/main" val="1845598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161755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Ente Tucumán Turismo</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n/a -  2019-05-03 09:04:20</a:t>
                      </a:r>
                      <a:r>
                        <a:rPr kumimoji="0" lang="en-US" sz="1000" b="0" i="0" u="none" strike="noStrike" kern="1200" cap="none" spc="0" normalizeH="0" baseline="0" noProof="0">
                          <a:ln>
                            <a:noFill/>
                          </a:ln>
                          <a:solidFill>
                            <a:prstClr val="black"/>
                          </a:solidFill>
                          <a:effectLst/>
                          <a:uLnTx/>
                          <a:uFillTx/>
                          <a:latin typeface="+mn-lt"/>
                          <a:ea typeface="+mn-ea"/>
                          <a:cs typeface="+mn-cs"/>
                        </a:rPr>
                        <a:t>
 consulta , hay forma de llegar de tucuman a san pedro de atacama (chile) en bus?
Gracias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25675504"/>
                  </a:ext>
                </a:extLst>
              </a:tr>
            </a:tbl>
          </a:graphicData>
        </a:graphic>
      </p:graphicFrame>
      <p:sp>
        <p:nvSpPr>
          <p:cNvPr id="4" name="Text Placeholder 3">
            <a:extLst>
              <a:ext uri="{FF2B5EF4-FFF2-40B4-BE49-F238E27FC236}">
                <a16:creationId xmlns:a16="http://schemas.microsoft.com/office/drawing/2014/main" id="{EB152EF0-81BB-4F2D-99C0-618BB78989CC}"/>
              </a:ext>
            </a:extLst>
          </p:cNvPr>
          <p:cNvSpPr>
            <a:spLocks noGrp="1"/>
          </p:cNvSpPr>
          <p:nvPr>
            <p:ph type="body" sz="quarter" idx="14"/>
          </p:nvPr>
        </p:nvSpPr>
        <p:spPr/>
        <p:txBody>
          <a:bodyPr/>
          <a:lstStyle/>
          <a:p>
            <a:r>
              <a:rPr lang="en-US"/>
              <a:t>01/01/2019 - 31/07/2019</a:t>
            </a:r>
          </a:p>
        </p:txBody>
      </p:sp>
    </p:spTree>
    <p:extLst>
      <p:ext uri="{BB962C8B-B14F-4D97-AF65-F5344CB8AC3E}">
        <p14:creationId xmlns:p14="http://schemas.microsoft.com/office/powerpoint/2010/main" val="30971542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BCA38-E60C-4DA4-80FD-45ACF7DC986A}"/>
              </a:ext>
            </a:extLst>
          </p:cNvPr>
          <p:cNvSpPr>
            <a:spLocks noGrp="1"/>
          </p:cNvSpPr>
          <p:nvPr>
            <p:ph type="title"/>
          </p:nvPr>
        </p:nvSpPr>
        <p:spPr/>
        <p:txBody>
          <a:bodyPr/>
          <a:lstStyle/>
          <a:p>
            <a:r>
              <a:rPr lang="en-US"/>
              <a:t>Facebook Questions Table | Ente Tucumán Turismo - 4 of 5</a:t>
            </a:r>
          </a:p>
        </p:txBody>
      </p:sp>
      <p:graphicFrame>
        <p:nvGraphicFramePr>
          <p:cNvPr id="5" name="Table Placeholder 4">
            <a:extLst>
              <a:ext uri="{FF2B5EF4-FFF2-40B4-BE49-F238E27FC236}">
                <a16:creationId xmlns:a16="http://schemas.microsoft.com/office/drawing/2014/main" id="{6394CB8B-F0D3-4B23-A022-DFD7A7452045}"/>
              </a:ext>
            </a:extLst>
          </p:cNvPr>
          <p:cNvGraphicFramePr>
            <a:graphicFrameLocks noGrp="1"/>
          </p:cNvGraphicFramePr>
          <p:nvPr>
            <p:ph type="tbl" sz="quarter" idx="13"/>
            <p:extLst>
              <p:ext uri="{D42A27DB-BD31-4B8C-83A1-F6EECF244321}">
                <p14:modId xmlns:p14="http://schemas.microsoft.com/office/powerpoint/2010/main" val="32100180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794539634"/>
                    </a:ext>
                  </a:extLst>
                </a:gridCol>
                <a:gridCol w="1645920">
                  <a:extLst>
                    <a:ext uri="{9D8B030D-6E8A-4147-A177-3AD203B41FA5}">
                      <a16:colId xmlns:a16="http://schemas.microsoft.com/office/drawing/2014/main" val="1007312732"/>
                    </a:ext>
                  </a:extLst>
                </a:gridCol>
                <a:gridCol w="822960">
                  <a:extLst>
                    <a:ext uri="{9D8B030D-6E8A-4147-A177-3AD203B41FA5}">
                      <a16:colId xmlns:a16="http://schemas.microsoft.com/office/drawing/2014/main" val="914698063"/>
                    </a:ext>
                  </a:extLst>
                </a:gridCol>
                <a:gridCol w="822960">
                  <a:extLst>
                    <a:ext uri="{9D8B030D-6E8A-4147-A177-3AD203B41FA5}">
                      <a16:colId xmlns:a16="http://schemas.microsoft.com/office/drawing/2014/main" val="3036084746"/>
                    </a:ext>
                  </a:extLst>
                </a:gridCol>
                <a:gridCol w="822960">
                  <a:extLst>
                    <a:ext uri="{9D8B030D-6E8A-4147-A177-3AD203B41FA5}">
                      <a16:colId xmlns:a16="http://schemas.microsoft.com/office/drawing/2014/main" val="13022602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880572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n/a -  2019-02-16 17:48:23</a:t>
                      </a:r>
                      <a:r>
                        <a:rPr kumimoji="0" lang="es-ES" sz="1000" b="0" i="0" u="none" strike="noStrike" kern="1200" cap="none" spc="0" normalizeH="0" baseline="0" noProof="0">
                          <a:ln>
                            <a:noFill/>
                          </a:ln>
                          <a:solidFill>
                            <a:prstClr val="black"/>
                          </a:solidFill>
                          <a:effectLst/>
                          <a:uLnTx/>
                          <a:uFillTx/>
                          <a:latin typeface="+mn-lt"/>
                          <a:ea typeface="+mn-ea"/>
                          <a:cs typeface="+mn-cs"/>
                        </a:rPr>
                        <a:t>
 PRESTAMOS DE DINERO SERIO  ENTRE PARTICULAR 
WHATSAPP +1 (940)-242-9031
Ofrece préstamos en efectivo de 5,000 $ a  5,000,000 $ a cualquier persona que pueda pagarme con una tasa de intéressé del 2%
- Préstamo de financiación
 - Préstamo inmobiliario
- Préstamo de automóvil
 - Deuda de consolidación
- Redención de crédito
- Préstamos personales
- Préstamo comercial
- Préstamo estudiantil
Estás atrapado o prohibido. Si realmente lo necesita, escríbame para obtener más información.
WHATSAPP:+1 (940)-242-9031
Necesitas un préstamo?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71856773"/>
                  </a:ext>
                </a:extLst>
              </a:tr>
            </a:tbl>
          </a:graphicData>
        </a:graphic>
      </p:graphicFrame>
      <p:sp>
        <p:nvSpPr>
          <p:cNvPr id="4" name="Text Placeholder 3">
            <a:extLst>
              <a:ext uri="{FF2B5EF4-FFF2-40B4-BE49-F238E27FC236}">
                <a16:creationId xmlns:a16="http://schemas.microsoft.com/office/drawing/2014/main" id="{58B54BC9-6B4B-4CA5-9A01-546448CE2AE7}"/>
              </a:ext>
            </a:extLst>
          </p:cNvPr>
          <p:cNvSpPr>
            <a:spLocks noGrp="1"/>
          </p:cNvSpPr>
          <p:nvPr>
            <p:ph type="body" sz="quarter" idx="14"/>
          </p:nvPr>
        </p:nvSpPr>
        <p:spPr/>
        <p:txBody>
          <a:bodyPr/>
          <a:lstStyle/>
          <a:p>
            <a:r>
              <a:rPr lang="en-US"/>
              <a:t>01/01/2019 - 31/07/2019</a:t>
            </a:r>
          </a:p>
        </p:txBody>
      </p:sp>
    </p:spTree>
    <p:extLst>
      <p:ext uri="{BB962C8B-B14F-4D97-AF65-F5344CB8AC3E}">
        <p14:creationId xmlns:p14="http://schemas.microsoft.com/office/powerpoint/2010/main" val="16634997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F02F9-4C1C-483C-B1A9-14BD570DC0AD}"/>
              </a:ext>
            </a:extLst>
          </p:cNvPr>
          <p:cNvSpPr>
            <a:spLocks noGrp="1"/>
          </p:cNvSpPr>
          <p:nvPr>
            <p:ph type="title"/>
          </p:nvPr>
        </p:nvSpPr>
        <p:spPr/>
        <p:txBody>
          <a:bodyPr/>
          <a:lstStyle/>
          <a:p>
            <a:r>
              <a:rPr lang="en-US"/>
              <a:t>Facebook Questions Table | Ente Tucumán Turismo - 5 of 5</a:t>
            </a:r>
          </a:p>
        </p:txBody>
      </p:sp>
      <p:graphicFrame>
        <p:nvGraphicFramePr>
          <p:cNvPr id="5" name="Table Placeholder 4">
            <a:extLst>
              <a:ext uri="{FF2B5EF4-FFF2-40B4-BE49-F238E27FC236}">
                <a16:creationId xmlns:a16="http://schemas.microsoft.com/office/drawing/2014/main" id="{15F1BE97-52CD-4337-B509-7A1528D24C8F}"/>
              </a:ext>
            </a:extLst>
          </p:cNvPr>
          <p:cNvGraphicFramePr>
            <a:graphicFrameLocks noGrp="1"/>
          </p:cNvGraphicFramePr>
          <p:nvPr>
            <p:ph type="tbl" sz="quarter" idx="13"/>
            <p:extLst>
              <p:ext uri="{D42A27DB-BD31-4B8C-83A1-F6EECF244321}">
                <p14:modId xmlns:p14="http://schemas.microsoft.com/office/powerpoint/2010/main" val="11454301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568315543"/>
                    </a:ext>
                  </a:extLst>
                </a:gridCol>
                <a:gridCol w="1645920">
                  <a:extLst>
                    <a:ext uri="{9D8B030D-6E8A-4147-A177-3AD203B41FA5}">
                      <a16:colId xmlns:a16="http://schemas.microsoft.com/office/drawing/2014/main" val="3075500353"/>
                    </a:ext>
                  </a:extLst>
                </a:gridCol>
                <a:gridCol w="822960">
                  <a:extLst>
                    <a:ext uri="{9D8B030D-6E8A-4147-A177-3AD203B41FA5}">
                      <a16:colId xmlns:a16="http://schemas.microsoft.com/office/drawing/2014/main" val="1501977313"/>
                    </a:ext>
                  </a:extLst>
                </a:gridCol>
                <a:gridCol w="822960">
                  <a:extLst>
                    <a:ext uri="{9D8B030D-6E8A-4147-A177-3AD203B41FA5}">
                      <a16:colId xmlns:a16="http://schemas.microsoft.com/office/drawing/2014/main" val="2116810593"/>
                    </a:ext>
                  </a:extLst>
                </a:gridCol>
                <a:gridCol w="822960">
                  <a:extLst>
                    <a:ext uri="{9D8B030D-6E8A-4147-A177-3AD203B41FA5}">
                      <a16:colId xmlns:a16="http://schemas.microsoft.com/office/drawing/2014/main" val="248498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675441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Ente Tucumán Turismo</a:t>
                      </a:r>
                      <a:r>
                        <a:rPr kumimoji="0" lang="pt-BR" sz="1000" b="0" i="0" u="none" strike="noStrike" kern="1200" cap="none" spc="0" normalizeH="0" baseline="0" noProof="0">
                          <a:ln>
                            <a:noFill/>
                          </a:ln>
                          <a:solidFill>
                            <a:prstClr val="black"/>
                          </a:solidFill>
                          <a:effectLst/>
                          <a:uLnTx/>
                          <a:uFillTx/>
                          <a:latin typeface="+mn-lt"/>
                          <a:ea typeface="+mn-ea"/>
                          <a:cs typeface="+mn-cs"/>
                        </a:rPr>
                        <a:t> was asked by </a:t>
                      </a:r>
                      <a:r>
                        <a:rPr kumimoji="0" lang="pt-BR" sz="1000" b="1" i="0" u="none" strike="noStrike" kern="1200" cap="none" spc="0" normalizeH="0" baseline="0" noProof="0">
                          <a:ln>
                            <a:noFill/>
                          </a:ln>
                          <a:solidFill>
                            <a:prstClr val="black"/>
                          </a:solidFill>
                          <a:effectLst/>
                          <a:uLnTx/>
                          <a:uFillTx/>
                          <a:latin typeface="+mn-lt"/>
                          <a:ea typeface="+mn-ea"/>
                          <a:cs typeface="+mn-cs"/>
                        </a:rPr>
                        <a:t>n/a -  2019-02-10 20:27:16</a:t>
                      </a:r>
                      <a:r>
                        <a:rPr kumimoji="0" lang="pt-BR" sz="1000" b="0" i="0" u="none" strike="noStrike" kern="1200" cap="none" spc="0" normalizeH="0" baseline="0" noProof="0">
                          <a:ln>
                            <a:noFill/>
                          </a:ln>
                          <a:solidFill>
                            <a:prstClr val="black"/>
                          </a:solidFill>
                          <a:effectLst/>
                          <a:uLnTx/>
                          <a:uFillTx/>
                          <a:latin typeface="+mn-lt"/>
                          <a:ea typeface="+mn-ea"/>
                          <a:cs typeface="+mn-cs"/>
                        </a:rPr>
                        <a:t>
 Olá amigos, poderia informar se a provincia de Tucuman esta buscando alternativas para restabelecerem voos direto de SP a Tucuman? Devem estar sabendo que a Latam deixará infelizmente operar esta rota direta a partir de de Março-2019. Que pena!!!  Por que não buscar um acordo com SKY que hoje faz voos diarios direto entre SP e Santiago-Chile.  Gracias por alguma informação!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17098505"/>
                  </a:ext>
                </a:extLst>
              </a:tr>
            </a:tbl>
          </a:graphicData>
        </a:graphic>
      </p:graphicFrame>
      <p:sp>
        <p:nvSpPr>
          <p:cNvPr id="4" name="Text Placeholder 3">
            <a:extLst>
              <a:ext uri="{FF2B5EF4-FFF2-40B4-BE49-F238E27FC236}">
                <a16:creationId xmlns:a16="http://schemas.microsoft.com/office/drawing/2014/main" id="{4FB75BAD-82E1-4540-86B8-10162580F505}"/>
              </a:ext>
            </a:extLst>
          </p:cNvPr>
          <p:cNvSpPr>
            <a:spLocks noGrp="1"/>
          </p:cNvSpPr>
          <p:nvPr>
            <p:ph type="body" sz="quarter" idx="14"/>
          </p:nvPr>
        </p:nvSpPr>
        <p:spPr/>
        <p:txBody>
          <a:bodyPr/>
          <a:lstStyle/>
          <a:p>
            <a:r>
              <a:rPr lang="en-US"/>
              <a:t>01/01/2019 - 31/07/2019</a:t>
            </a:r>
          </a:p>
        </p:txBody>
      </p:sp>
    </p:spTree>
    <p:extLst>
      <p:ext uri="{BB962C8B-B14F-4D97-AF65-F5344CB8AC3E}">
        <p14:creationId xmlns:p14="http://schemas.microsoft.com/office/powerpoint/2010/main" val="125080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F3E15-1556-418A-8189-AB03D3870195}"/>
              </a:ext>
            </a:extLst>
          </p:cNvPr>
          <p:cNvSpPr>
            <a:spLocks noGrp="1"/>
          </p:cNvSpPr>
          <p:nvPr>
            <p:ph type="title"/>
          </p:nvPr>
        </p:nvSpPr>
        <p:spPr/>
        <p:txBody>
          <a:bodyPr/>
          <a:lstStyle/>
          <a:p>
            <a:r>
              <a:rPr lang="es-ES"/>
              <a:t>Facebook TABLA DE FB COMPLETA | Ente Tucumán Turismo - 1 of 12</a:t>
            </a:r>
            <a:endParaRPr lang="en-US"/>
          </a:p>
        </p:txBody>
      </p:sp>
      <p:graphicFrame>
        <p:nvGraphicFramePr>
          <p:cNvPr id="5" name="Table Placeholder 4">
            <a:extLst>
              <a:ext uri="{FF2B5EF4-FFF2-40B4-BE49-F238E27FC236}">
                <a16:creationId xmlns:a16="http://schemas.microsoft.com/office/drawing/2014/main" id="{2671537B-2005-4419-96C1-031591F33E32}"/>
              </a:ext>
            </a:extLst>
          </p:cNvPr>
          <p:cNvGraphicFramePr>
            <a:graphicFrameLocks noGrp="1"/>
          </p:cNvGraphicFramePr>
          <p:nvPr>
            <p:ph type="tbl" sz="quarter" idx="13"/>
            <p:extLst>
              <p:ext uri="{D42A27DB-BD31-4B8C-83A1-F6EECF244321}">
                <p14:modId xmlns:p14="http://schemas.microsoft.com/office/powerpoint/2010/main" val="4261796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179948722"/>
                    </a:ext>
                  </a:extLst>
                </a:gridCol>
                <a:gridCol w="493776">
                  <a:extLst>
                    <a:ext uri="{9D8B030D-6E8A-4147-A177-3AD203B41FA5}">
                      <a16:colId xmlns:a16="http://schemas.microsoft.com/office/drawing/2014/main" val="3507896058"/>
                    </a:ext>
                  </a:extLst>
                </a:gridCol>
                <a:gridCol w="493776">
                  <a:extLst>
                    <a:ext uri="{9D8B030D-6E8A-4147-A177-3AD203B41FA5}">
                      <a16:colId xmlns:a16="http://schemas.microsoft.com/office/drawing/2014/main" val="2784122951"/>
                    </a:ext>
                  </a:extLst>
                </a:gridCol>
                <a:gridCol w="493776">
                  <a:extLst>
                    <a:ext uri="{9D8B030D-6E8A-4147-A177-3AD203B41FA5}">
                      <a16:colId xmlns:a16="http://schemas.microsoft.com/office/drawing/2014/main" val="562029489"/>
                    </a:ext>
                  </a:extLst>
                </a:gridCol>
                <a:gridCol w="493776">
                  <a:extLst>
                    <a:ext uri="{9D8B030D-6E8A-4147-A177-3AD203B41FA5}">
                      <a16:colId xmlns:a16="http://schemas.microsoft.com/office/drawing/2014/main" val="4222050472"/>
                    </a:ext>
                  </a:extLst>
                </a:gridCol>
                <a:gridCol w="493776">
                  <a:extLst>
                    <a:ext uri="{9D8B030D-6E8A-4147-A177-3AD203B41FA5}">
                      <a16:colId xmlns:a16="http://schemas.microsoft.com/office/drawing/2014/main" val="531286200"/>
                    </a:ext>
                  </a:extLst>
                </a:gridCol>
                <a:gridCol w="493776">
                  <a:extLst>
                    <a:ext uri="{9D8B030D-6E8A-4147-A177-3AD203B41FA5}">
                      <a16:colId xmlns:a16="http://schemas.microsoft.com/office/drawing/2014/main" val="349906465"/>
                    </a:ext>
                  </a:extLst>
                </a:gridCol>
                <a:gridCol w="493776">
                  <a:extLst>
                    <a:ext uri="{9D8B030D-6E8A-4147-A177-3AD203B41FA5}">
                      <a16:colId xmlns:a16="http://schemas.microsoft.com/office/drawing/2014/main" val="3640037602"/>
                    </a:ext>
                  </a:extLst>
                </a:gridCol>
                <a:gridCol w="493776">
                  <a:extLst>
                    <a:ext uri="{9D8B030D-6E8A-4147-A177-3AD203B41FA5}">
                      <a16:colId xmlns:a16="http://schemas.microsoft.com/office/drawing/2014/main" val="371007906"/>
                    </a:ext>
                  </a:extLst>
                </a:gridCol>
                <a:gridCol w="493776">
                  <a:extLst>
                    <a:ext uri="{9D8B030D-6E8A-4147-A177-3AD203B41FA5}">
                      <a16:colId xmlns:a16="http://schemas.microsoft.com/office/drawing/2014/main" val="2862852603"/>
                    </a:ext>
                  </a:extLst>
                </a:gridCol>
                <a:gridCol w="493776">
                  <a:extLst>
                    <a:ext uri="{9D8B030D-6E8A-4147-A177-3AD203B41FA5}">
                      <a16:colId xmlns:a16="http://schemas.microsoft.com/office/drawing/2014/main" val="3909907838"/>
                    </a:ext>
                  </a:extLst>
                </a:gridCol>
                <a:gridCol w="493776">
                  <a:extLst>
                    <a:ext uri="{9D8B030D-6E8A-4147-A177-3AD203B41FA5}">
                      <a16:colId xmlns:a16="http://schemas.microsoft.com/office/drawing/2014/main" val="1378847620"/>
                    </a:ext>
                  </a:extLst>
                </a:gridCol>
                <a:gridCol w="493776">
                  <a:extLst>
                    <a:ext uri="{9D8B030D-6E8A-4147-A177-3AD203B41FA5}">
                      <a16:colId xmlns:a16="http://schemas.microsoft.com/office/drawing/2014/main" val="3533443465"/>
                    </a:ext>
                  </a:extLst>
                </a:gridCol>
                <a:gridCol w="493776">
                  <a:extLst>
                    <a:ext uri="{9D8B030D-6E8A-4147-A177-3AD203B41FA5}">
                      <a16:colId xmlns:a16="http://schemas.microsoft.com/office/drawing/2014/main" val="209248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82456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- 2019-02-28 20:24:37</a:t>
                      </a:r>
                      <a:r>
                        <a:rPr kumimoji="0" lang="es-ES" sz="1000" b="0" i="0" u="none" strike="noStrike" kern="1200" cap="none" spc="0" normalizeH="0" baseline="0" noProof="0">
                          <a:ln>
                            <a:noFill/>
                          </a:ln>
                          <a:solidFill>
                            <a:prstClr val="black"/>
                          </a:solidFill>
                          <a:effectLst/>
                          <a:uLnTx/>
                          <a:uFillTx/>
                          <a:latin typeface="+mn-lt"/>
                          <a:ea typeface="+mn-ea"/>
                          <a:cs typeface="+mn-cs"/>
                        </a:rPr>
                        <a:t> 
 Hoy comienza la Fiesta Nacional de la Pachamama, una experiencia única que nos conecta con la cultura de nuestra tierra y nuestros pueblos ancestrales. Te esperamos para rendir homenaje en Amaicha del Valle! Más info en http://ow.ly/Elp650mlH4v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5282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- 2019-06-05 20:00:16</a:t>
                      </a:r>
                      <a:r>
                        <a:rPr kumimoji="0" lang="es-ES" sz="1000" b="0" i="0" u="none" strike="noStrike" kern="1200" cap="none" spc="0" normalizeH="0" baseline="0" noProof="0">
                          <a:ln>
                            <a:noFill/>
                          </a:ln>
                          <a:solidFill>
                            <a:prstClr val="black"/>
                          </a:solidFill>
                          <a:effectLst/>
                          <a:uLnTx/>
                          <a:uFillTx/>
                          <a:latin typeface="+mn-lt"/>
                          <a:ea typeface="+mn-ea"/>
                          <a:cs typeface="+mn-cs"/>
                        </a:rPr>
                        <a:t> 
 Un cielo de estrellas bajo la luna tucumana. ¡Hermosos paisajes nocturnos te esperan en tu visita!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73453472"/>
                  </a:ext>
                </a:extLst>
              </a:tr>
            </a:tbl>
          </a:graphicData>
        </a:graphic>
      </p:graphicFrame>
      <p:sp>
        <p:nvSpPr>
          <p:cNvPr id="4" name="Text Placeholder 3">
            <a:extLst>
              <a:ext uri="{FF2B5EF4-FFF2-40B4-BE49-F238E27FC236}">
                <a16:creationId xmlns:a16="http://schemas.microsoft.com/office/drawing/2014/main" id="{DC2331A1-85C2-4B1F-9275-6EBD668BB0B2}"/>
              </a:ext>
            </a:extLst>
          </p:cNvPr>
          <p:cNvSpPr>
            <a:spLocks noGrp="1"/>
          </p:cNvSpPr>
          <p:nvPr>
            <p:ph type="body" sz="quarter" idx="14"/>
          </p:nvPr>
        </p:nvSpPr>
        <p:spPr/>
        <p:txBody>
          <a:bodyPr/>
          <a:lstStyle/>
          <a:p>
            <a:r>
              <a:rPr lang="en-US"/>
              <a:t>01/01/2019 - 31/07/2019</a:t>
            </a:r>
          </a:p>
        </p:txBody>
      </p:sp>
    </p:spTree>
    <p:extLst>
      <p:ext uri="{BB962C8B-B14F-4D97-AF65-F5344CB8AC3E}">
        <p14:creationId xmlns:p14="http://schemas.microsoft.com/office/powerpoint/2010/main" val="33189846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CE5FB-D6DB-4FD3-93D5-E54D3D86A86C}"/>
              </a:ext>
            </a:extLst>
          </p:cNvPr>
          <p:cNvSpPr>
            <a:spLocks noGrp="1"/>
          </p:cNvSpPr>
          <p:nvPr>
            <p:ph type="title"/>
          </p:nvPr>
        </p:nvSpPr>
        <p:spPr/>
        <p:txBody>
          <a:bodyPr/>
          <a:lstStyle/>
          <a:p>
            <a:r>
              <a:rPr lang="es-ES"/>
              <a:t>Facebook TABLA DE FB COMPLETA | Ente Tucumán Turismo - 2 of 12</a:t>
            </a:r>
            <a:endParaRPr lang="en-US"/>
          </a:p>
        </p:txBody>
      </p:sp>
      <p:graphicFrame>
        <p:nvGraphicFramePr>
          <p:cNvPr id="5" name="Table Placeholder 4">
            <a:extLst>
              <a:ext uri="{FF2B5EF4-FFF2-40B4-BE49-F238E27FC236}">
                <a16:creationId xmlns:a16="http://schemas.microsoft.com/office/drawing/2014/main" id="{3355FFB9-0B31-4310-AB19-F8474C94FE1B}"/>
              </a:ext>
            </a:extLst>
          </p:cNvPr>
          <p:cNvGraphicFramePr>
            <a:graphicFrameLocks noGrp="1"/>
          </p:cNvGraphicFramePr>
          <p:nvPr>
            <p:ph type="tbl" sz="quarter" idx="13"/>
            <p:extLst>
              <p:ext uri="{D42A27DB-BD31-4B8C-83A1-F6EECF244321}">
                <p14:modId xmlns:p14="http://schemas.microsoft.com/office/powerpoint/2010/main" val="18192490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862622022"/>
                    </a:ext>
                  </a:extLst>
                </a:gridCol>
                <a:gridCol w="493776">
                  <a:extLst>
                    <a:ext uri="{9D8B030D-6E8A-4147-A177-3AD203B41FA5}">
                      <a16:colId xmlns:a16="http://schemas.microsoft.com/office/drawing/2014/main" val="1064233078"/>
                    </a:ext>
                  </a:extLst>
                </a:gridCol>
                <a:gridCol w="493776">
                  <a:extLst>
                    <a:ext uri="{9D8B030D-6E8A-4147-A177-3AD203B41FA5}">
                      <a16:colId xmlns:a16="http://schemas.microsoft.com/office/drawing/2014/main" val="1661196765"/>
                    </a:ext>
                  </a:extLst>
                </a:gridCol>
                <a:gridCol w="493776">
                  <a:extLst>
                    <a:ext uri="{9D8B030D-6E8A-4147-A177-3AD203B41FA5}">
                      <a16:colId xmlns:a16="http://schemas.microsoft.com/office/drawing/2014/main" val="2442100507"/>
                    </a:ext>
                  </a:extLst>
                </a:gridCol>
                <a:gridCol w="493776">
                  <a:extLst>
                    <a:ext uri="{9D8B030D-6E8A-4147-A177-3AD203B41FA5}">
                      <a16:colId xmlns:a16="http://schemas.microsoft.com/office/drawing/2014/main" val="198258568"/>
                    </a:ext>
                  </a:extLst>
                </a:gridCol>
                <a:gridCol w="493776">
                  <a:extLst>
                    <a:ext uri="{9D8B030D-6E8A-4147-A177-3AD203B41FA5}">
                      <a16:colId xmlns:a16="http://schemas.microsoft.com/office/drawing/2014/main" val="1196728726"/>
                    </a:ext>
                  </a:extLst>
                </a:gridCol>
                <a:gridCol w="493776">
                  <a:extLst>
                    <a:ext uri="{9D8B030D-6E8A-4147-A177-3AD203B41FA5}">
                      <a16:colId xmlns:a16="http://schemas.microsoft.com/office/drawing/2014/main" val="2658823797"/>
                    </a:ext>
                  </a:extLst>
                </a:gridCol>
                <a:gridCol w="493776">
                  <a:extLst>
                    <a:ext uri="{9D8B030D-6E8A-4147-A177-3AD203B41FA5}">
                      <a16:colId xmlns:a16="http://schemas.microsoft.com/office/drawing/2014/main" val="3002635626"/>
                    </a:ext>
                  </a:extLst>
                </a:gridCol>
                <a:gridCol w="493776">
                  <a:extLst>
                    <a:ext uri="{9D8B030D-6E8A-4147-A177-3AD203B41FA5}">
                      <a16:colId xmlns:a16="http://schemas.microsoft.com/office/drawing/2014/main" val="759438453"/>
                    </a:ext>
                  </a:extLst>
                </a:gridCol>
                <a:gridCol w="493776">
                  <a:extLst>
                    <a:ext uri="{9D8B030D-6E8A-4147-A177-3AD203B41FA5}">
                      <a16:colId xmlns:a16="http://schemas.microsoft.com/office/drawing/2014/main" val="3635971175"/>
                    </a:ext>
                  </a:extLst>
                </a:gridCol>
                <a:gridCol w="493776">
                  <a:extLst>
                    <a:ext uri="{9D8B030D-6E8A-4147-A177-3AD203B41FA5}">
                      <a16:colId xmlns:a16="http://schemas.microsoft.com/office/drawing/2014/main" val="2458010038"/>
                    </a:ext>
                  </a:extLst>
                </a:gridCol>
                <a:gridCol w="493776">
                  <a:extLst>
                    <a:ext uri="{9D8B030D-6E8A-4147-A177-3AD203B41FA5}">
                      <a16:colId xmlns:a16="http://schemas.microsoft.com/office/drawing/2014/main" val="74130368"/>
                    </a:ext>
                  </a:extLst>
                </a:gridCol>
                <a:gridCol w="493776">
                  <a:extLst>
                    <a:ext uri="{9D8B030D-6E8A-4147-A177-3AD203B41FA5}">
                      <a16:colId xmlns:a16="http://schemas.microsoft.com/office/drawing/2014/main" val="3212323779"/>
                    </a:ext>
                  </a:extLst>
                </a:gridCol>
                <a:gridCol w="493776">
                  <a:extLst>
                    <a:ext uri="{9D8B030D-6E8A-4147-A177-3AD203B41FA5}">
                      <a16:colId xmlns:a16="http://schemas.microsoft.com/office/drawing/2014/main" val="19570081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98764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- 2019-01-04 20:00:00</a:t>
                      </a:r>
                      <a:r>
                        <a:rPr kumimoji="0" lang="es-ES" sz="1000" b="0" i="0" u="none" strike="noStrike" kern="1200" cap="none" spc="0" normalizeH="0" baseline="0" noProof="0">
                          <a:ln>
                            <a:noFill/>
                          </a:ln>
                          <a:solidFill>
                            <a:prstClr val="black"/>
                          </a:solidFill>
                          <a:effectLst/>
                          <a:uLnTx/>
                          <a:uFillTx/>
                          <a:latin typeface="+mn-lt"/>
                          <a:ea typeface="+mn-ea"/>
                          <a:cs typeface="+mn-cs"/>
                        </a:rPr>
                        <a:t> 
 Arte Tour! Una excursión hacia los talleres y locales de los artesanos, donde descubriremos su mundo, sus costumbres, sus técnicas y adquirir artesanías. 
¿Cuándo? 5, 12,19 y 26 de Enero, salida a las 16hs. desde la Casa del Turista de Tafí del Valle. 
¡Una experiencia que no te podes perder!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49270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- 2019-05-24 20:00:16</a:t>
                      </a:r>
                      <a:r>
                        <a:rPr kumimoji="0" lang="es-ES" sz="1000" b="0" i="0" u="none" strike="noStrike" kern="1200" cap="none" spc="0" normalizeH="0" baseline="0" noProof="0">
                          <a:ln>
                            <a:noFill/>
                          </a:ln>
                          <a:solidFill>
                            <a:prstClr val="black"/>
                          </a:solidFill>
                          <a:effectLst/>
                          <a:uLnTx/>
                          <a:uFillTx/>
                          <a:latin typeface="+mn-lt"/>
                          <a:ea typeface="+mn-ea"/>
                          <a:cs typeface="+mn-cs"/>
                        </a:rPr>
                        <a:t> 
 Danza y tradición en Simoca. ¡Te esperamos todos los fines de semana!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52381715"/>
                  </a:ext>
                </a:extLst>
              </a:tr>
            </a:tbl>
          </a:graphicData>
        </a:graphic>
      </p:graphicFrame>
      <p:sp>
        <p:nvSpPr>
          <p:cNvPr id="4" name="Text Placeholder 3">
            <a:extLst>
              <a:ext uri="{FF2B5EF4-FFF2-40B4-BE49-F238E27FC236}">
                <a16:creationId xmlns:a16="http://schemas.microsoft.com/office/drawing/2014/main" id="{C6DC2C95-F90C-46CB-ACB8-D13D7C26B6F5}"/>
              </a:ext>
            </a:extLst>
          </p:cNvPr>
          <p:cNvSpPr>
            <a:spLocks noGrp="1"/>
          </p:cNvSpPr>
          <p:nvPr>
            <p:ph type="body" sz="quarter" idx="14"/>
          </p:nvPr>
        </p:nvSpPr>
        <p:spPr/>
        <p:txBody>
          <a:bodyPr/>
          <a:lstStyle/>
          <a:p>
            <a:r>
              <a:rPr lang="en-US"/>
              <a:t>01/01/2019 - 31/07/2019</a:t>
            </a:r>
          </a:p>
        </p:txBody>
      </p:sp>
    </p:spTree>
    <p:extLst>
      <p:ext uri="{BB962C8B-B14F-4D97-AF65-F5344CB8AC3E}">
        <p14:creationId xmlns:p14="http://schemas.microsoft.com/office/powerpoint/2010/main" val="17495992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B7AAF-F862-439A-9098-E5D2046D0DA3}"/>
              </a:ext>
            </a:extLst>
          </p:cNvPr>
          <p:cNvSpPr>
            <a:spLocks noGrp="1"/>
          </p:cNvSpPr>
          <p:nvPr>
            <p:ph type="title"/>
          </p:nvPr>
        </p:nvSpPr>
        <p:spPr/>
        <p:txBody>
          <a:bodyPr/>
          <a:lstStyle/>
          <a:p>
            <a:r>
              <a:rPr lang="es-ES"/>
              <a:t>Facebook TABLA DE FB COMPLETA | Ente Tucumán Turismo - 3 of 12</a:t>
            </a:r>
            <a:endParaRPr lang="en-US"/>
          </a:p>
        </p:txBody>
      </p:sp>
      <p:graphicFrame>
        <p:nvGraphicFramePr>
          <p:cNvPr id="5" name="Table Placeholder 4">
            <a:extLst>
              <a:ext uri="{FF2B5EF4-FFF2-40B4-BE49-F238E27FC236}">
                <a16:creationId xmlns:a16="http://schemas.microsoft.com/office/drawing/2014/main" id="{431379A5-CA22-449E-AA38-0A0CD1612F4D}"/>
              </a:ext>
            </a:extLst>
          </p:cNvPr>
          <p:cNvGraphicFramePr>
            <a:graphicFrameLocks noGrp="1"/>
          </p:cNvGraphicFramePr>
          <p:nvPr>
            <p:ph type="tbl" sz="quarter" idx="13"/>
            <p:extLst>
              <p:ext uri="{D42A27DB-BD31-4B8C-83A1-F6EECF244321}">
                <p14:modId xmlns:p14="http://schemas.microsoft.com/office/powerpoint/2010/main" val="2534654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993431409"/>
                    </a:ext>
                  </a:extLst>
                </a:gridCol>
                <a:gridCol w="493776">
                  <a:extLst>
                    <a:ext uri="{9D8B030D-6E8A-4147-A177-3AD203B41FA5}">
                      <a16:colId xmlns:a16="http://schemas.microsoft.com/office/drawing/2014/main" val="3067383505"/>
                    </a:ext>
                  </a:extLst>
                </a:gridCol>
                <a:gridCol w="493776">
                  <a:extLst>
                    <a:ext uri="{9D8B030D-6E8A-4147-A177-3AD203B41FA5}">
                      <a16:colId xmlns:a16="http://schemas.microsoft.com/office/drawing/2014/main" val="3999484146"/>
                    </a:ext>
                  </a:extLst>
                </a:gridCol>
                <a:gridCol w="493776">
                  <a:extLst>
                    <a:ext uri="{9D8B030D-6E8A-4147-A177-3AD203B41FA5}">
                      <a16:colId xmlns:a16="http://schemas.microsoft.com/office/drawing/2014/main" val="1239220400"/>
                    </a:ext>
                  </a:extLst>
                </a:gridCol>
                <a:gridCol w="493776">
                  <a:extLst>
                    <a:ext uri="{9D8B030D-6E8A-4147-A177-3AD203B41FA5}">
                      <a16:colId xmlns:a16="http://schemas.microsoft.com/office/drawing/2014/main" val="975239534"/>
                    </a:ext>
                  </a:extLst>
                </a:gridCol>
                <a:gridCol w="493776">
                  <a:extLst>
                    <a:ext uri="{9D8B030D-6E8A-4147-A177-3AD203B41FA5}">
                      <a16:colId xmlns:a16="http://schemas.microsoft.com/office/drawing/2014/main" val="2805049823"/>
                    </a:ext>
                  </a:extLst>
                </a:gridCol>
                <a:gridCol w="493776">
                  <a:extLst>
                    <a:ext uri="{9D8B030D-6E8A-4147-A177-3AD203B41FA5}">
                      <a16:colId xmlns:a16="http://schemas.microsoft.com/office/drawing/2014/main" val="2521764667"/>
                    </a:ext>
                  </a:extLst>
                </a:gridCol>
                <a:gridCol w="493776">
                  <a:extLst>
                    <a:ext uri="{9D8B030D-6E8A-4147-A177-3AD203B41FA5}">
                      <a16:colId xmlns:a16="http://schemas.microsoft.com/office/drawing/2014/main" val="2944667305"/>
                    </a:ext>
                  </a:extLst>
                </a:gridCol>
                <a:gridCol w="493776">
                  <a:extLst>
                    <a:ext uri="{9D8B030D-6E8A-4147-A177-3AD203B41FA5}">
                      <a16:colId xmlns:a16="http://schemas.microsoft.com/office/drawing/2014/main" val="223489526"/>
                    </a:ext>
                  </a:extLst>
                </a:gridCol>
                <a:gridCol w="493776">
                  <a:extLst>
                    <a:ext uri="{9D8B030D-6E8A-4147-A177-3AD203B41FA5}">
                      <a16:colId xmlns:a16="http://schemas.microsoft.com/office/drawing/2014/main" val="627909382"/>
                    </a:ext>
                  </a:extLst>
                </a:gridCol>
                <a:gridCol w="493776">
                  <a:extLst>
                    <a:ext uri="{9D8B030D-6E8A-4147-A177-3AD203B41FA5}">
                      <a16:colId xmlns:a16="http://schemas.microsoft.com/office/drawing/2014/main" val="4224295514"/>
                    </a:ext>
                  </a:extLst>
                </a:gridCol>
                <a:gridCol w="493776">
                  <a:extLst>
                    <a:ext uri="{9D8B030D-6E8A-4147-A177-3AD203B41FA5}">
                      <a16:colId xmlns:a16="http://schemas.microsoft.com/office/drawing/2014/main" val="2051788311"/>
                    </a:ext>
                  </a:extLst>
                </a:gridCol>
                <a:gridCol w="493776">
                  <a:extLst>
                    <a:ext uri="{9D8B030D-6E8A-4147-A177-3AD203B41FA5}">
                      <a16:colId xmlns:a16="http://schemas.microsoft.com/office/drawing/2014/main" val="3381152914"/>
                    </a:ext>
                  </a:extLst>
                </a:gridCol>
                <a:gridCol w="493776">
                  <a:extLst>
                    <a:ext uri="{9D8B030D-6E8A-4147-A177-3AD203B41FA5}">
                      <a16:colId xmlns:a16="http://schemas.microsoft.com/office/drawing/2014/main" val="4229908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84156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- 2019-02-01 19:01:33</a:t>
                      </a:r>
                      <a:r>
                        <a:rPr kumimoji="0" lang="es-ES" sz="1000" b="0" i="0" u="none" strike="noStrike" kern="1200" cap="none" spc="0" normalizeH="0" baseline="0" noProof="0">
                          <a:ln>
                            <a:noFill/>
                          </a:ln>
                          <a:solidFill>
                            <a:prstClr val="black"/>
                          </a:solidFill>
                          <a:effectLst/>
                          <a:uLnTx/>
                          <a:uFillTx/>
                          <a:latin typeface="+mn-lt"/>
                          <a:ea typeface="+mn-ea"/>
                          <a:cs typeface="+mn-cs"/>
                        </a:rPr>
                        <a:t> 
 Conocé Tafí del Valle con la Travesía La Ciénaga, caminatas, vista panorámica y guitarreada! Todos los detalles en este link http://ow.ly/T6rL30ny5xp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76880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- 2019-01-16 20:46:48</a:t>
                      </a:r>
                      <a:r>
                        <a:rPr kumimoji="0" lang="es-ES" sz="1000" b="0" i="0" u="none" strike="noStrike" kern="1200" cap="none" spc="0" normalizeH="0" baseline="0" noProof="0">
                          <a:ln>
                            <a:noFill/>
                          </a:ln>
                          <a:solidFill>
                            <a:prstClr val="black"/>
                          </a:solidFill>
                          <a:effectLst/>
                          <a:uLnTx/>
                          <a:uFillTx/>
                          <a:latin typeface="+mn-lt"/>
                          <a:ea typeface="+mn-ea"/>
                          <a:cs typeface="+mn-cs"/>
                        </a:rPr>
                        <a:t> 
 Desde lo alto del Pucará, contemplamos la Ciudad Sagrada de Quilmes. Vení a conocerla!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05292907"/>
                  </a:ext>
                </a:extLst>
              </a:tr>
            </a:tbl>
          </a:graphicData>
        </a:graphic>
      </p:graphicFrame>
      <p:sp>
        <p:nvSpPr>
          <p:cNvPr id="4" name="Text Placeholder 3">
            <a:extLst>
              <a:ext uri="{FF2B5EF4-FFF2-40B4-BE49-F238E27FC236}">
                <a16:creationId xmlns:a16="http://schemas.microsoft.com/office/drawing/2014/main" id="{9338FEA5-B8F3-42CF-AAEC-DE7003FEC071}"/>
              </a:ext>
            </a:extLst>
          </p:cNvPr>
          <p:cNvSpPr>
            <a:spLocks noGrp="1"/>
          </p:cNvSpPr>
          <p:nvPr>
            <p:ph type="body" sz="quarter" idx="14"/>
          </p:nvPr>
        </p:nvSpPr>
        <p:spPr/>
        <p:txBody>
          <a:bodyPr/>
          <a:lstStyle/>
          <a:p>
            <a:r>
              <a:rPr lang="en-US"/>
              <a:t>01/01/2019 - 31/07/2019</a:t>
            </a:r>
          </a:p>
        </p:txBody>
      </p:sp>
    </p:spTree>
    <p:extLst>
      <p:ext uri="{BB962C8B-B14F-4D97-AF65-F5344CB8AC3E}">
        <p14:creationId xmlns:p14="http://schemas.microsoft.com/office/powerpoint/2010/main" val="11693941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5C21E-0031-4931-83A8-235F42C5BACB}"/>
              </a:ext>
            </a:extLst>
          </p:cNvPr>
          <p:cNvSpPr>
            <a:spLocks noGrp="1"/>
          </p:cNvSpPr>
          <p:nvPr>
            <p:ph type="title"/>
          </p:nvPr>
        </p:nvSpPr>
        <p:spPr/>
        <p:txBody>
          <a:bodyPr/>
          <a:lstStyle/>
          <a:p>
            <a:r>
              <a:rPr lang="es-ES"/>
              <a:t>Facebook TABLA DE FB COMPLETA | Ente Tucumán Turismo - 4 of 12</a:t>
            </a:r>
            <a:endParaRPr lang="en-US"/>
          </a:p>
        </p:txBody>
      </p:sp>
      <p:graphicFrame>
        <p:nvGraphicFramePr>
          <p:cNvPr id="5" name="Table Placeholder 4">
            <a:extLst>
              <a:ext uri="{FF2B5EF4-FFF2-40B4-BE49-F238E27FC236}">
                <a16:creationId xmlns:a16="http://schemas.microsoft.com/office/drawing/2014/main" id="{1751D745-5146-4B15-B27E-F6D54A0962BE}"/>
              </a:ext>
            </a:extLst>
          </p:cNvPr>
          <p:cNvGraphicFramePr>
            <a:graphicFrameLocks noGrp="1"/>
          </p:cNvGraphicFramePr>
          <p:nvPr>
            <p:ph type="tbl" sz="quarter" idx="13"/>
            <p:extLst>
              <p:ext uri="{D42A27DB-BD31-4B8C-83A1-F6EECF244321}">
                <p14:modId xmlns:p14="http://schemas.microsoft.com/office/powerpoint/2010/main" val="3460928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327504956"/>
                    </a:ext>
                  </a:extLst>
                </a:gridCol>
                <a:gridCol w="493776">
                  <a:extLst>
                    <a:ext uri="{9D8B030D-6E8A-4147-A177-3AD203B41FA5}">
                      <a16:colId xmlns:a16="http://schemas.microsoft.com/office/drawing/2014/main" val="266898698"/>
                    </a:ext>
                  </a:extLst>
                </a:gridCol>
                <a:gridCol w="493776">
                  <a:extLst>
                    <a:ext uri="{9D8B030D-6E8A-4147-A177-3AD203B41FA5}">
                      <a16:colId xmlns:a16="http://schemas.microsoft.com/office/drawing/2014/main" val="3408426964"/>
                    </a:ext>
                  </a:extLst>
                </a:gridCol>
                <a:gridCol w="493776">
                  <a:extLst>
                    <a:ext uri="{9D8B030D-6E8A-4147-A177-3AD203B41FA5}">
                      <a16:colId xmlns:a16="http://schemas.microsoft.com/office/drawing/2014/main" val="2438601321"/>
                    </a:ext>
                  </a:extLst>
                </a:gridCol>
                <a:gridCol w="493776">
                  <a:extLst>
                    <a:ext uri="{9D8B030D-6E8A-4147-A177-3AD203B41FA5}">
                      <a16:colId xmlns:a16="http://schemas.microsoft.com/office/drawing/2014/main" val="344833739"/>
                    </a:ext>
                  </a:extLst>
                </a:gridCol>
                <a:gridCol w="493776">
                  <a:extLst>
                    <a:ext uri="{9D8B030D-6E8A-4147-A177-3AD203B41FA5}">
                      <a16:colId xmlns:a16="http://schemas.microsoft.com/office/drawing/2014/main" val="327226735"/>
                    </a:ext>
                  </a:extLst>
                </a:gridCol>
                <a:gridCol w="493776">
                  <a:extLst>
                    <a:ext uri="{9D8B030D-6E8A-4147-A177-3AD203B41FA5}">
                      <a16:colId xmlns:a16="http://schemas.microsoft.com/office/drawing/2014/main" val="4096559970"/>
                    </a:ext>
                  </a:extLst>
                </a:gridCol>
                <a:gridCol w="493776">
                  <a:extLst>
                    <a:ext uri="{9D8B030D-6E8A-4147-A177-3AD203B41FA5}">
                      <a16:colId xmlns:a16="http://schemas.microsoft.com/office/drawing/2014/main" val="3391237025"/>
                    </a:ext>
                  </a:extLst>
                </a:gridCol>
                <a:gridCol w="493776">
                  <a:extLst>
                    <a:ext uri="{9D8B030D-6E8A-4147-A177-3AD203B41FA5}">
                      <a16:colId xmlns:a16="http://schemas.microsoft.com/office/drawing/2014/main" val="4209210472"/>
                    </a:ext>
                  </a:extLst>
                </a:gridCol>
                <a:gridCol w="493776">
                  <a:extLst>
                    <a:ext uri="{9D8B030D-6E8A-4147-A177-3AD203B41FA5}">
                      <a16:colId xmlns:a16="http://schemas.microsoft.com/office/drawing/2014/main" val="3047922592"/>
                    </a:ext>
                  </a:extLst>
                </a:gridCol>
                <a:gridCol w="493776">
                  <a:extLst>
                    <a:ext uri="{9D8B030D-6E8A-4147-A177-3AD203B41FA5}">
                      <a16:colId xmlns:a16="http://schemas.microsoft.com/office/drawing/2014/main" val="2323040982"/>
                    </a:ext>
                  </a:extLst>
                </a:gridCol>
                <a:gridCol w="493776">
                  <a:extLst>
                    <a:ext uri="{9D8B030D-6E8A-4147-A177-3AD203B41FA5}">
                      <a16:colId xmlns:a16="http://schemas.microsoft.com/office/drawing/2014/main" val="4069526456"/>
                    </a:ext>
                  </a:extLst>
                </a:gridCol>
                <a:gridCol w="493776">
                  <a:extLst>
                    <a:ext uri="{9D8B030D-6E8A-4147-A177-3AD203B41FA5}">
                      <a16:colId xmlns:a16="http://schemas.microsoft.com/office/drawing/2014/main" val="1740743948"/>
                    </a:ext>
                  </a:extLst>
                </a:gridCol>
                <a:gridCol w="493776">
                  <a:extLst>
                    <a:ext uri="{9D8B030D-6E8A-4147-A177-3AD203B41FA5}">
                      <a16:colId xmlns:a16="http://schemas.microsoft.com/office/drawing/2014/main" val="26410857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37703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- 2019-01-31 19:54:02</a:t>
                      </a:r>
                      <a:r>
                        <a:rPr kumimoji="0" lang="es-ES" sz="1000" b="0" i="0" u="none" strike="noStrike" kern="1200" cap="none" spc="0" normalizeH="0" baseline="0" noProof="0">
                          <a:ln>
                            <a:noFill/>
                          </a:ln>
                          <a:solidFill>
                            <a:prstClr val="black"/>
                          </a:solidFill>
                          <a:effectLst/>
                          <a:uLnTx/>
                          <a:uFillTx/>
                          <a:latin typeface="+mn-lt"/>
                          <a:ea typeface="+mn-ea"/>
                          <a:cs typeface="+mn-cs"/>
                        </a:rPr>
                        <a:t> 
 La mejor aventura es descubrir cada rincón de Tucumán a través de las EcoSendas! Trekking, ríos y hermosos paisajes 🏞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6545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- 2019-01-03 20:00:57</a:t>
                      </a:r>
                      <a:r>
                        <a:rPr kumimoji="0" lang="es-ES" sz="1000" b="0" i="0" u="none" strike="noStrike" kern="1200" cap="none" spc="0" normalizeH="0" baseline="0" noProof="0">
                          <a:ln>
                            <a:noFill/>
                          </a:ln>
                          <a:solidFill>
                            <a:prstClr val="black"/>
                          </a:solidFill>
                          <a:effectLst/>
                          <a:uLnTx/>
                          <a:uFillTx/>
                          <a:latin typeface="+mn-lt"/>
                          <a:ea typeface="+mn-ea"/>
                          <a:cs typeface="+mn-cs"/>
                        </a:rPr>
                        <a:t> 
 ¡Ya nos estamos preparando! Todos los Sábados y Domingos de Enero, vení a disfrutar de los mejores shows musicales al atardecer en el anfiteatro del Dique El Cadillal. ¡Te esperamos!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29341293"/>
                  </a:ext>
                </a:extLst>
              </a:tr>
            </a:tbl>
          </a:graphicData>
        </a:graphic>
      </p:graphicFrame>
      <p:sp>
        <p:nvSpPr>
          <p:cNvPr id="4" name="Text Placeholder 3">
            <a:extLst>
              <a:ext uri="{FF2B5EF4-FFF2-40B4-BE49-F238E27FC236}">
                <a16:creationId xmlns:a16="http://schemas.microsoft.com/office/drawing/2014/main" id="{9A20D982-8999-42CC-BC3D-965DA9DB8867}"/>
              </a:ext>
            </a:extLst>
          </p:cNvPr>
          <p:cNvSpPr>
            <a:spLocks noGrp="1"/>
          </p:cNvSpPr>
          <p:nvPr>
            <p:ph type="body" sz="quarter" idx="14"/>
          </p:nvPr>
        </p:nvSpPr>
        <p:spPr/>
        <p:txBody>
          <a:bodyPr/>
          <a:lstStyle/>
          <a:p>
            <a:r>
              <a:rPr lang="en-US"/>
              <a:t>01/01/2019 - 31/07/2019</a:t>
            </a:r>
          </a:p>
        </p:txBody>
      </p:sp>
    </p:spTree>
    <p:extLst>
      <p:ext uri="{BB962C8B-B14F-4D97-AF65-F5344CB8AC3E}">
        <p14:creationId xmlns:p14="http://schemas.microsoft.com/office/powerpoint/2010/main" val="3639025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D0F2B-5B14-48A9-A4F7-94473D7DEDF3}"/>
              </a:ext>
            </a:extLst>
          </p:cNvPr>
          <p:cNvSpPr>
            <a:spLocks noGrp="1"/>
          </p:cNvSpPr>
          <p:nvPr>
            <p:ph type="title"/>
          </p:nvPr>
        </p:nvSpPr>
        <p:spPr/>
        <p:txBody>
          <a:bodyPr/>
          <a:lstStyle/>
          <a:p>
            <a:r>
              <a:rPr lang="es-ES"/>
              <a:t>Facebook TABLA DE FB COMPLETA | Ente Tucumán Turismo - 5 of 12</a:t>
            </a:r>
            <a:endParaRPr lang="en-US"/>
          </a:p>
        </p:txBody>
      </p:sp>
      <p:graphicFrame>
        <p:nvGraphicFramePr>
          <p:cNvPr id="5" name="Table Placeholder 4">
            <a:extLst>
              <a:ext uri="{FF2B5EF4-FFF2-40B4-BE49-F238E27FC236}">
                <a16:creationId xmlns:a16="http://schemas.microsoft.com/office/drawing/2014/main" id="{30E4702C-2323-48EC-A2E2-B860470B8341}"/>
              </a:ext>
            </a:extLst>
          </p:cNvPr>
          <p:cNvGraphicFramePr>
            <a:graphicFrameLocks noGrp="1"/>
          </p:cNvGraphicFramePr>
          <p:nvPr>
            <p:ph type="tbl" sz="quarter" idx="13"/>
            <p:extLst>
              <p:ext uri="{D42A27DB-BD31-4B8C-83A1-F6EECF244321}">
                <p14:modId xmlns:p14="http://schemas.microsoft.com/office/powerpoint/2010/main" val="756382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692993505"/>
                    </a:ext>
                  </a:extLst>
                </a:gridCol>
                <a:gridCol w="493776">
                  <a:extLst>
                    <a:ext uri="{9D8B030D-6E8A-4147-A177-3AD203B41FA5}">
                      <a16:colId xmlns:a16="http://schemas.microsoft.com/office/drawing/2014/main" val="2111336618"/>
                    </a:ext>
                  </a:extLst>
                </a:gridCol>
                <a:gridCol w="493776">
                  <a:extLst>
                    <a:ext uri="{9D8B030D-6E8A-4147-A177-3AD203B41FA5}">
                      <a16:colId xmlns:a16="http://schemas.microsoft.com/office/drawing/2014/main" val="3537576608"/>
                    </a:ext>
                  </a:extLst>
                </a:gridCol>
                <a:gridCol w="493776">
                  <a:extLst>
                    <a:ext uri="{9D8B030D-6E8A-4147-A177-3AD203B41FA5}">
                      <a16:colId xmlns:a16="http://schemas.microsoft.com/office/drawing/2014/main" val="1308460029"/>
                    </a:ext>
                  </a:extLst>
                </a:gridCol>
                <a:gridCol w="493776">
                  <a:extLst>
                    <a:ext uri="{9D8B030D-6E8A-4147-A177-3AD203B41FA5}">
                      <a16:colId xmlns:a16="http://schemas.microsoft.com/office/drawing/2014/main" val="2084454223"/>
                    </a:ext>
                  </a:extLst>
                </a:gridCol>
                <a:gridCol w="493776">
                  <a:extLst>
                    <a:ext uri="{9D8B030D-6E8A-4147-A177-3AD203B41FA5}">
                      <a16:colId xmlns:a16="http://schemas.microsoft.com/office/drawing/2014/main" val="2944710974"/>
                    </a:ext>
                  </a:extLst>
                </a:gridCol>
                <a:gridCol w="493776">
                  <a:extLst>
                    <a:ext uri="{9D8B030D-6E8A-4147-A177-3AD203B41FA5}">
                      <a16:colId xmlns:a16="http://schemas.microsoft.com/office/drawing/2014/main" val="1678817813"/>
                    </a:ext>
                  </a:extLst>
                </a:gridCol>
                <a:gridCol w="493776">
                  <a:extLst>
                    <a:ext uri="{9D8B030D-6E8A-4147-A177-3AD203B41FA5}">
                      <a16:colId xmlns:a16="http://schemas.microsoft.com/office/drawing/2014/main" val="1228075281"/>
                    </a:ext>
                  </a:extLst>
                </a:gridCol>
                <a:gridCol w="493776">
                  <a:extLst>
                    <a:ext uri="{9D8B030D-6E8A-4147-A177-3AD203B41FA5}">
                      <a16:colId xmlns:a16="http://schemas.microsoft.com/office/drawing/2014/main" val="3237150771"/>
                    </a:ext>
                  </a:extLst>
                </a:gridCol>
                <a:gridCol w="493776">
                  <a:extLst>
                    <a:ext uri="{9D8B030D-6E8A-4147-A177-3AD203B41FA5}">
                      <a16:colId xmlns:a16="http://schemas.microsoft.com/office/drawing/2014/main" val="3223165700"/>
                    </a:ext>
                  </a:extLst>
                </a:gridCol>
                <a:gridCol w="493776">
                  <a:extLst>
                    <a:ext uri="{9D8B030D-6E8A-4147-A177-3AD203B41FA5}">
                      <a16:colId xmlns:a16="http://schemas.microsoft.com/office/drawing/2014/main" val="611526969"/>
                    </a:ext>
                  </a:extLst>
                </a:gridCol>
                <a:gridCol w="493776">
                  <a:extLst>
                    <a:ext uri="{9D8B030D-6E8A-4147-A177-3AD203B41FA5}">
                      <a16:colId xmlns:a16="http://schemas.microsoft.com/office/drawing/2014/main" val="3058134768"/>
                    </a:ext>
                  </a:extLst>
                </a:gridCol>
                <a:gridCol w="493776">
                  <a:extLst>
                    <a:ext uri="{9D8B030D-6E8A-4147-A177-3AD203B41FA5}">
                      <a16:colId xmlns:a16="http://schemas.microsoft.com/office/drawing/2014/main" val="1934364833"/>
                    </a:ext>
                  </a:extLst>
                </a:gridCol>
                <a:gridCol w="493776">
                  <a:extLst>
                    <a:ext uri="{9D8B030D-6E8A-4147-A177-3AD203B41FA5}">
                      <a16:colId xmlns:a16="http://schemas.microsoft.com/office/drawing/2014/main" val="1994145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98628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- 2019-03-11 20:00:13</a:t>
                      </a:r>
                      <a:r>
                        <a:rPr kumimoji="0" lang="es-ES" sz="1000" b="0" i="0" u="none" strike="noStrike" kern="1200" cap="none" spc="0" normalizeH="0" baseline="0" noProof="0">
                          <a:ln>
                            <a:noFill/>
                          </a:ln>
                          <a:solidFill>
                            <a:prstClr val="black"/>
                          </a:solidFill>
                          <a:effectLst/>
                          <a:uLnTx/>
                          <a:uFillTx/>
                          <a:latin typeface="+mn-lt"/>
                          <a:ea typeface="+mn-ea"/>
                          <a:cs typeface="+mn-cs"/>
                        </a:rPr>
                        <a:t> 
 La mejor manera de conocer nuestros Valles: Cabalgata en familia para disfrutar del paisaje. Los esperamos!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06893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- 2019-01-10 20:10:08</a:t>
                      </a:r>
                      <a:r>
                        <a:rPr kumimoji="0" lang="es-ES" sz="1000" b="0" i="0" u="none" strike="noStrike" kern="1200" cap="none" spc="0" normalizeH="0" baseline="0" noProof="0">
                          <a:ln>
                            <a:noFill/>
                          </a:ln>
                          <a:solidFill>
                            <a:prstClr val="black"/>
                          </a:solidFill>
                          <a:effectLst/>
                          <a:uLnTx/>
                          <a:uFillTx/>
                          <a:latin typeface="+mn-lt"/>
                          <a:ea typeface="+mn-ea"/>
                          <a:cs typeface="+mn-cs"/>
                        </a:rPr>
                        <a:t> 
 San Pedro de Colalao te espera con estos paisajes increíbles 🌳¿Cuándo venís a visitarnos?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31108864"/>
                  </a:ext>
                </a:extLst>
              </a:tr>
            </a:tbl>
          </a:graphicData>
        </a:graphic>
      </p:graphicFrame>
      <p:sp>
        <p:nvSpPr>
          <p:cNvPr id="4" name="Text Placeholder 3">
            <a:extLst>
              <a:ext uri="{FF2B5EF4-FFF2-40B4-BE49-F238E27FC236}">
                <a16:creationId xmlns:a16="http://schemas.microsoft.com/office/drawing/2014/main" id="{BA6A0AB1-8490-4DD9-8828-B31F08A2FC67}"/>
              </a:ext>
            </a:extLst>
          </p:cNvPr>
          <p:cNvSpPr>
            <a:spLocks noGrp="1"/>
          </p:cNvSpPr>
          <p:nvPr>
            <p:ph type="body" sz="quarter" idx="14"/>
          </p:nvPr>
        </p:nvSpPr>
        <p:spPr/>
        <p:txBody>
          <a:bodyPr/>
          <a:lstStyle/>
          <a:p>
            <a:r>
              <a:rPr lang="en-US"/>
              <a:t>01/01/2019 - 31/07/2019</a:t>
            </a:r>
          </a:p>
        </p:txBody>
      </p:sp>
    </p:spTree>
    <p:extLst>
      <p:ext uri="{BB962C8B-B14F-4D97-AF65-F5344CB8AC3E}">
        <p14:creationId xmlns:p14="http://schemas.microsoft.com/office/powerpoint/2010/main" val="9058597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61F9C-CD3F-4D4C-BF7F-C41DBB65D6D0}"/>
              </a:ext>
            </a:extLst>
          </p:cNvPr>
          <p:cNvSpPr>
            <a:spLocks noGrp="1"/>
          </p:cNvSpPr>
          <p:nvPr>
            <p:ph type="title"/>
          </p:nvPr>
        </p:nvSpPr>
        <p:spPr/>
        <p:txBody>
          <a:bodyPr/>
          <a:lstStyle/>
          <a:p>
            <a:r>
              <a:rPr lang="es-ES"/>
              <a:t>Facebook TABLA DE FB COMPLETA | Ente Tucumán Turismo - 6 of 12</a:t>
            </a:r>
            <a:endParaRPr lang="en-US"/>
          </a:p>
        </p:txBody>
      </p:sp>
      <p:graphicFrame>
        <p:nvGraphicFramePr>
          <p:cNvPr id="5" name="Table Placeholder 4">
            <a:extLst>
              <a:ext uri="{FF2B5EF4-FFF2-40B4-BE49-F238E27FC236}">
                <a16:creationId xmlns:a16="http://schemas.microsoft.com/office/drawing/2014/main" id="{5E51ADC3-3118-44CB-9AF4-0661A317954B}"/>
              </a:ext>
            </a:extLst>
          </p:cNvPr>
          <p:cNvGraphicFramePr>
            <a:graphicFrameLocks noGrp="1"/>
          </p:cNvGraphicFramePr>
          <p:nvPr>
            <p:ph type="tbl" sz="quarter" idx="13"/>
            <p:extLst>
              <p:ext uri="{D42A27DB-BD31-4B8C-83A1-F6EECF244321}">
                <p14:modId xmlns:p14="http://schemas.microsoft.com/office/powerpoint/2010/main" val="985432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847418102"/>
                    </a:ext>
                  </a:extLst>
                </a:gridCol>
                <a:gridCol w="493776">
                  <a:extLst>
                    <a:ext uri="{9D8B030D-6E8A-4147-A177-3AD203B41FA5}">
                      <a16:colId xmlns:a16="http://schemas.microsoft.com/office/drawing/2014/main" val="563435061"/>
                    </a:ext>
                  </a:extLst>
                </a:gridCol>
                <a:gridCol w="493776">
                  <a:extLst>
                    <a:ext uri="{9D8B030D-6E8A-4147-A177-3AD203B41FA5}">
                      <a16:colId xmlns:a16="http://schemas.microsoft.com/office/drawing/2014/main" val="291131038"/>
                    </a:ext>
                  </a:extLst>
                </a:gridCol>
                <a:gridCol w="493776">
                  <a:extLst>
                    <a:ext uri="{9D8B030D-6E8A-4147-A177-3AD203B41FA5}">
                      <a16:colId xmlns:a16="http://schemas.microsoft.com/office/drawing/2014/main" val="3644212323"/>
                    </a:ext>
                  </a:extLst>
                </a:gridCol>
                <a:gridCol w="493776">
                  <a:extLst>
                    <a:ext uri="{9D8B030D-6E8A-4147-A177-3AD203B41FA5}">
                      <a16:colId xmlns:a16="http://schemas.microsoft.com/office/drawing/2014/main" val="2245434678"/>
                    </a:ext>
                  </a:extLst>
                </a:gridCol>
                <a:gridCol w="493776">
                  <a:extLst>
                    <a:ext uri="{9D8B030D-6E8A-4147-A177-3AD203B41FA5}">
                      <a16:colId xmlns:a16="http://schemas.microsoft.com/office/drawing/2014/main" val="3568504344"/>
                    </a:ext>
                  </a:extLst>
                </a:gridCol>
                <a:gridCol w="493776">
                  <a:extLst>
                    <a:ext uri="{9D8B030D-6E8A-4147-A177-3AD203B41FA5}">
                      <a16:colId xmlns:a16="http://schemas.microsoft.com/office/drawing/2014/main" val="2319805533"/>
                    </a:ext>
                  </a:extLst>
                </a:gridCol>
                <a:gridCol w="493776">
                  <a:extLst>
                    <a:ext uri="{9D8B030D-6E8A-4147-A177-3AD203B41FA5}">
                      <a16:colId xmlns:a16="http://schemas.microsoft.com/office/drawing/2014/main" val="1911797457"/>
                    </a:ext>
                  </a:extLst>
                </a:gridCol>
                <a:gridCol w="493776">
                  <a:extLst>
                    <a:ext uri="{9D8B030D-6E8A-4147-A177-3AD203B41FA5}">
                      <a16:colId xmlns:a16="http://schemas.microsoft.com/office/drawing/2014/main" val="1407011952"/>
                    </a:ext>
                  </a:extLst>
                </a:gridCol>
                <a:gridCol w="493776">
                  <a:extLst>
                    <a:ext uri="{9D8B030D-6E8A-4147-A177-3AD203B41FA5}">
                      <a16:colId xmlns:a16="http://schemas.microsoft.com/office/drawing/2014/main" val="2827049608"/>
                    </a:ext>
                  </a:extLst>
                </a:gridCol>
                <a:gridCol w="493776">
                  <a:extLst>
                    <a:ext uri="{9D8B030D-6E8A-4147-A177-3AD203B41FA5}">
                      <a16:colId xmlns:a16="http://schemas.microsoft.com/office/drawing/2014/main" val="3303015536"/>
                    </a:ext>
                  </a:extLst>
                </a:gridCol>
                <a:gridCol w="493776">
                  <a:extLst>
                    <a:ext uri="{9D8B030D-6E8A-4147-A177-3AD203B41FA5}">
                      <a16:colId xmlns:a16="http://schemas.microsoft.com/office/drawing/2014/main" val="2088341830"/>
                    </a:ext>
                  </a:extLst>
                </a:gridCol>
                <a:gridCol w="493776">
                  <a:extLst>
                    <a:ext uri="{9D8B030D-6E8A-4147-A177-3AD203B41FA5}">
                      <a16:colId xmlns:a16="http://schemas.microsoft.com/office/drawing/2014/main" val="2882683409"/>
                    </a:ext>
                  </a:extLst>
                </a:gridCol>
                <a:gridCol w="493776">
                  <a:extLst>
                    <a:ext uri="{9D8B030D-6E8A-4147-A177-3AD203B41FA5}">
                      <a16:colId xmlns:a16="http://schemas.microsoft.com/office/drawing/2014/main" val="1232423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45365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- 2019-06-01 15:00:31</a:t>
                      </a:r>
                      <a:r>
                        <a:rPr kumimoji="0" lang="es-ES" sz="1000" b="0" i="0" u="none" strike="noStrike" kern="1200" cap="none" spc="0" normalizeH="0" baseline="0" noProof="0">
                          <a:ln>
                            <a:noFill/>
                          </a:ln>
                          <a:solidFill>
                            <a:prstClr val="black"/>
                          </a:solidFill>
                          <a:effectLst/>
                          <a:uLnTx/>
                          <a:uFillTx/>
                          <a:latin typeface="+mn-lt"/>
                          <a:ea typeface="+mn-ea"/>
                          <a:cs typeface="+mn-cs"/>
                        </a:rPr>
                        <a:t> 
 El sol, la luna, la Tierra, los animales sagrados, los guerreros y los chamanes... visitá el Museo de la Pachamama en Amaicha del Valle. ¡Te esperamos!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19084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- 2019-01-26 20:00:00</a:t>
                      </a:r>
                      <a:r>
                        <a:rPr kumimoji="0" lang="es-ES" sz="1000" b="0" i="0" u="none" strike="noStrike" kern="1200" cap="none" spc="0" normalizeH="0" baseline="0" noProof="0">
                          <a:ln>
                            <a:noFill/>
                          </a:ln>
                          <a:solidFill>
                            <a:prstClr val="black"/>
                          </a:solidFill>
                          <a:effectLst/>
                          <a:uLnTx/>
                          <a:uFillTx/>
                          <a:latin typeface="+mn-lt"/>
                          <a:ea typeface="+mn-ea"/>
                          <a:cs typeface="+mn-cs"/>
                        </a:rPr>
                        <a:t> 
 Vení a descubrir otro Cadillal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11115197"/>
                  </a:ext>
                </a:extLst>
              </a:tr>
            </a:tbl>
          </a:graphicData>
        </a:graphic>
      </p:graphicFrame>
      <p:sp>
        <p:nvSpPr>
          <p:cNvPr id="4" name="Text Placeholder 3">
            <a:extLst>
              <a:ext uri="{FF2B5EF4-FFF2-40B4-BE49-F238E27FC236}">
                <a16:creationId xmlns:a16="http://schemas.microsoft.com/office/drawing/2014/main" id="{7BE4EA28-A402-40F7-94A8-339B564B25DF}"/>
              </a:ext>
            </a:extLst>
          </p:cNvPr>
          <p:cNvSpPr>
            <a:spLocks noGrp="1"/>
          </p:cNvSpPr>
          <p:nvPr>
            <p:ph type="body" sz="quarter" idx="14"/>
          </p:nvPr>
        </p:nvSpPr>
        <p:spPr/>
        <p:txBody>
          <a:bodyPr/>
          <a:lstStyle/>
          <a:p>
            <a:r>
              <a:rPr lang="en-US"/>
              <a:t>01/01/2019 - 31/07/2019</a:t>
            </a:r>
          </a:p>
        </p:txBody>
      </p:sp>
    </p:spTree>
    <p:extLst>
      <p:ext uri="{BB962C8B-B14F-4D97-AF65-F5344CB8AC3E}">
        <p14:creationId xmlns:p14="http://schemas.microsoft.com/office/powerpoint/2010/main" val="29348647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3231F-2CC4-43C0-A43B-EB7FEC47C80C}"/>
              </a:ext>
            </a:extLst>
          </p:cNvPr>
          <p:cNvSpPr>
            <a:spLocks noGrp="1"/>
          </p:cNvSpPr>
          <p:nvPr>
            <p:ph type="title"/>
          </p:nvPr>
        </p:nvSpPr>
        <p:spPr/>
        <p:txBody>
          <a:bodyPr/>
          <a:lstStyle/>
          <a:p>
            <a:r>
              <a:rPr lang="es-ES"/>
              <a:t>Facebook TABLA DE FB COMPLETA | Ente Tucumán Turismo - 7 of 12</a:t>
            </a:r>
            <a:endParaRPr lang="en-US"/>
          </a:p>
        </p:txBody>
      </p:sp>
      <p:graphicFrame>
        <p:nvGraphicFramePr>
          <p:cNvPr id="5" name="Table Placeholder 4">
            <a:extLst>
              <a:ext uri="{FF2B5EF4-FFF2-40B4-BE49-F238E27FC236}">
                <a16:creationId xmlns:a16="http://schemas.microsoft.com/office/drawing/2014/main" id="{1118CCD1-7180-4023-9EF3-AB8EF4814A92}"/>
              </a:ext>
            </a:extLst>
          </p:cNvPr>
          <p:cNvGraphicFramePr>
            <a:graphicFrameLocks noGrp="1"/>
          </p:cNvGraphicFramePr>
          <p:nvPr>
            <p:ph type="tbl" sz="quarter" idx="13"/>
            <p:extLst>
              <p:ext uri="{D42A27DB-BD31-4B8C-83A1-F6EECF244321}">
                <p14:modId xmlns:p14="http://schemas.microsoft.com/office/powerpoint/2010/main" val="977920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632076297"/>
                    </a:ext>
                  </a:extLst>
                </a:gridCol>
                <a:gridCol w="493776">
                  <a:extLst>
                    <a:ext uri="{9D8B030D-6E8A-4147-A177-3AD203B41FA5}">
                      <a16:colId xmlns:a16="http://schemas.microsoft.com/office/drawing/2014/main" val="1561450734"/>
                    </a:ext>
                  </a:extLst>
                </a:gridCol>
                <a:gridCol w="493776">
                  <a:extLst>
                    <a:ext uri="{9D8B030D-6E8A-4147-A177-3AD203B41FA5}">
                      <a16:colId xmlns:a16="http://schemas.microsoft.com/office/drawing/2014/main" val="4160525530"/>
                    </a:ext>
                  </a:extLst>
                </a:gridCol>
                <a:gridCol w="493776">
                  <a:extLst>
                    <a:ext uri="{9D8B030D-6E8A-4147-A177-3AD203B41FA5}">
                      <a16:colId xmlns:a16="http://schemas.microsoft.com/office/drawing/2014/main" val="1570925652"/>
                    </a:ext>
                  </a:extLst>
                </a:gridCol>
                <a:gridCol w="493776">
                  <a:extLst>
                    <a:ext uri="{9D8B030D-6E8A-4147-A177-3AD203B41FA5}">
                      <a16:colId xmlns:a16="http://schemas.microsoft.com/office/drawing/2014/main" val="2218583278"/>
                    </a:ext>
                  </a:extLst>
                </a:gridCol>
                <a:gridCol w="493776">
                  <a:extLst>
                    <a:ext uri="{9D8B030D-6E8A-4147-A177-3AD203B41FA5}">
                      <a16:colId xmlns:a16="http://schemas.microsoft.com/office/drawing/2014/main" val="2339285256"/>
                    </a:ext>
                  </a:extLst>
                </a:gridCol>
                <a:gridCol w="493776">
                  <a:extLst>
                    <a:ext uri="{9D8B030D-6E8A-4147-A177-3AD203B41FA5}">
                      <a16:colId xmlns:a16="http://schemas.microsoft.com/office/drawing/2014/main" val="2881047011"/>
                    </a:ext>
                  </a:extLst>
                </a:gridCol>
                <a:gridCol w="493776">
                  <a:extLst>
                    <a:ext uri="{9D8B030D-6E8A-4147-A177-3AD203B41FA5}">
                      <a16:colId xmlns:a16="http://schemas.microsoft.com/office/drawing/2014/main" val="1187673078"/>
                    </a:ext>
                  </a:extLst>
                </a:gridCol>
                <a:gridCol w="493776">
                  <a:extLst>
                    <a:ext uri="{9D8B030D-6E8A-4147-A177-3AD203B41FA5}">
                      <a16:colId xmlns:a16="http://schemas.microsoft.com/office/drawing/2014/main" val="3251097285"/>
                    </a:ext>
                  </a:extLst>
                </a:gridCol>
                <a:gridCol w="493776">
                  <a:extLst>
                    <a:ext uri="{9D8B030D-6E8A-4147-A177-3AD203B41FA5}">
                      <a16:colId xmlns:a16="http://schemas.microsoft.com/office/drawing/2014/main" val="3742398446"/>
                    </a:ext>
                  </a:extLst>
                </a:gridCol>
                <a:gridCol w="493776">
                  <a:extLst>
                    <a:ext uri="{9D8B030D-6E8A-4147-A177-3AD203B41FA5}">
                      <a16:colId xmlns:a16="http://schemas.microsoft.com/office/drawing/2014/main" val="2599110819"/>
                    </a:ext>
                  </a:extLst>
                </a:gridCol>
                <a:gridCol w="493776">
                  <a:extLst>
                    <a:ext uri="{9D8B030D-6E8A-4147-A177-3AD203B41FA5}">
                      <a16:colId xmlns:a16="http://schemas.microsoft.com/office/drawing/2014/main" val="1771965514"/>
                    </a:ext>
                  </a:extLst>
                </a:gridCol>
                <a:gridCol w="493776">
                  <a:extLst>
                    <a:ext uri="{9D8B030D-6E8A-4147-A177-3AD203B41FA5}">
                      <a16:colId xmlns:a16="http://schemas.microsoft.com/office/drawing/2014/main" val="2155835947"/>
                    </a:ext>
                  </a:extLst>
                </a:gridCol>
                <a:gridCol w="493776">
                  <a:extLst>
                    <a:ext uri="{9D8B030D-6E8A-4147-A177-3AD203B41FA5}">
                      <a16:colId xmlns:a16="http://schemas.microsoft.com/office/drawing/2014/main" val="18799971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965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- 2019-04-08 20:01:54</a:t>
                      </a:r>
                      <a:r>
                        <a:rPr kumimoji="0" lang="es-ES" sz="1000" b="0" i="0" u="none" strike="noStrike" kern="1200" cap="none" spc="0" normalizeH="0" baseline="0" noProof="0">
                          <a:ln>
                            <a:noFill/>
                          </a:ln>
                          <a:solidFill>
                            <a:prstClr val="black"/>
                          </a:solidFill>
                          <a:effectLst/>
                          <a:uLnTx/>
                          <a:uFillTx/>
                          <a:latin typeface="+mn-lt"/>
                          <a:ea typeface="+mn-ea"/>
                          <a:cs typeface="+mn-cs"/>
                        </a:rPr>
                        <a:t> 
 Museo de la Pachamama: un lugar que nos cuenta la historia de nuestras raíces. Te esperamos en Amaicha del Valle para descubrirlo!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72027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- 2019-04-11 17:43:52</a:t>
                      </a:r>
                      <a:r>
                        <a:rPr kumimoji="0" lang="es-ES" sz="1000" b="0" i="0" u="none" strike="noStrike" kern="1200" cap="none" spc="0" normalizeH="0" baseline="0" noProof="0">
                          <a:ln>
                            <a:noFill/>
                          </a:ln>
                          <a:solidFill>
                            <a:prstClr val="black"/>
                          </a:solidFill>
                          <a:effectLst/>
                          <a:uLnTx/>
                          <a:uFillTx/>
                          <a:latin typeface="+mn-lt"/>
                          <a:ea typeface="+mn-ea"/>
                          <a:cs typeface="+mn-cs"/>
                        </a:rPr>
                        <a:t> 
 Vení a disfrutar Tucumán en esta Semana Santa!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75775428"/>
                  </a:ext>
                </a:extLst>
              </a:tr>
            </a:tbl>
          </a:graphicData>
        </a:graphic>
      </p:graphicFrame>
      <p:sp>
        <p:nvSpPr>
          <p:cNvPr id="4" name="Text Placeholder 3">
            <a:extLst>
              <a:ext uri="{FF2B5EF4-FFF2-40B4-BE49-F238E27FC236}">
                <a16:creationId xmlns:a16="http://schemas.microsoft.com/office/drawing/2014/main" id="{8510DD69-2192-4365-875F-30DC7875E60F}"/>
              </a:ext>
            </a:extLst>
          </p:cNvPr>
          <p:cNvSpPr>
            <a:spLocks noGrp="1"/>
          </p:cNvSpPr>
          <p:nvPr>
            <p:ph type="body" sz="quarter" idx="14"/>
          </p:nvPr>
        </p:nvSpPr>
        <p:spPr/>
        <p:txBody>
          <a:bodyPr/>
          <a:lstStyle/>
          <a:p>
            <a:r>
              <a:rPr lang="en-US"/>
              <a:t>01/01/2019 - 31/07/2019</a:t>
            </a:r>
          </a:p>
        </p:txBody>
      </p:sp>
    </p:spTree>
    <p:extLst>
      <p:ext uri="{BB962C8B-B14F-4D97-AF65-F5344CB8AC3E}">
        <p14:creationId xmlns:p14="http://schemas.microsoft.com/office/powerpoint/2010/main" val="2027243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DEE81-4DFA-4213-865C-CB4165BE6FC2}"/>
              </a:ext>
            </a:extLst>
          </p:cNvPr>
          <p:cNvSpPr>
            <a:spLocks noGrp="1"/>
          </p:cNvSpPr>
          <p:nvPr>
            <p:ph type="title"/>
          </p:nvPr>
        </p:nvSpPr>
        <p:spPr/>
        <p:txBody>
          <a:bodyPr/>
          <a:lstStyle/>
          <a:p>
            <a:r>
              <a:rPr lang="es-ES"/>
              <a:t>Facebook TABLA DE FB COMPLETA | Ente Tucumán Turismo - 8 of 12</a:t>
            </a:r>
            <a:endParaRPr lang="en-US"/>
          </a:p>
        </p:txBody>
      </p:sp>
      <p:graphicFrame>
        <p:nvGraphicFramePr>
          <p:cNvPr id="5" name="Table Placeholder 4">
            <a:extLst>
              <a:ext uri="{FF2B5EF4-FFF2-40B4-BE49-F238E27FC236}">
                <a16:creationId xmlns:a16="http://schemas.microsoft.com/office/drawing/2014/main" id="{FAC460E1-5430-45A5-AD59-50FB99397FDD}"/>
              </a:ext>
            </a:extLst>
          </p:cNvPr>
          <p:cNvGraphicFramePr>
            <a:graphicFrameLocks noGrp="1"/>
          </p:cNvGraphicFramePr>
          <p:nvPr>
            <p:ph type="tbl" sz="quarter" idx="13"/>
            <p:extLst>
              <p:ext uri="{D42A27DB-BD31-4B8C-83A1-F6EECF244321}">
                <p14:modId xmlns:p14="http://schemas.microsoft.com/office/powerpoint/2010/main" val="2855830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825275849"/>
                    </a:ext>
                  </a:extLst>
                </a:gridCol>
                <a:gridCol w="493776">
                  <a:extLst>
                    <a:ext uri="{9D8B030D-6E8A-4147-A177-3AD203B41FA5}">
                      <a16:colId xmlns:a16="http://schemas.microsoft.com/office/drawing/2014/main" val="955341635"/>
                    </a:ext>
                  </a:extLst>
                </a:gridCol>
                <a:gridCol w="493776">
                  <a:extLst>
                    <a:ext uri="{9D8B030D-6E8A-4147-A177-3AD203B41FA5}">
                      <a16:colId xmlns:a16="http://schemas.microsoft.com/office/drawing/2014/main" val="3017983"/>
                    </a:ext>
                  </a:extLst>
                </a:gridCol>
                <a:gridCol w="493776">
                  <a:extLst>
                    <a:ext uri="{9D8B030D-6E8A-4147-A177-3AD203B41FA5}">
                      <a16:colId xmlns:a16="http://schemas.microsoft.com/office/drawing/2014/main" val="1978759197"/>
                    </a:ext>
                  </a:extLst>
                </a:gridCol>
                <a:gridCol w="493776">
                  <a:extLst>
                    <a:ext uri="{9D8B030D-6E8A-4147-A177-3AD203B41FA5}">
                      <a16:colId xmlns:a16="http://schemas.microsoft.com/office/drawing/2014/main" val="1423943635"/>
                    </a:ext>
                  </a:extLst>
                </a:gridCol>
                <a:gridCol w="493776">
                  <a:extLst>
                    <a:ext uri="{9D8B030D-6E8A-4147-A177-3AD203B41FA5}">
                      <a16:colId xmlns:a16="http://schemas.microsoft.com/office/drawing/2014/main" val="3282397347"/>
                    </a:ext>
                  </a:extLst>
                </a:gridCol>
                <a:gridCol w="493776">
                  <a:extLst>
                    <a:ext uri="{9D8B030D-6E8A-4147-A177-3AD203B41FA5}">
                      <a16:colId xmlns:a16="http://schemas.microsoft.com/office/drawing/2014/main" val="1390220512"/>
                    </a:ext>
                  </a:extLst>
                </a:gridCol>
                <a:gridCol w="493776">
                  <a:extLst>
                    <a:ext uri="{9D8B030D-6E8A-4147-A177-3AD203B41FA5}">
                      <a16:colId xmlns:a16="http://schemas.microsoft.com/office/drawing/2014/main" val="4059729519"/>
                    </a:ext>
                  </a:extLst>
                </a:gridCol>
                <a:gridCol w="493776">
                  <a:extLst>
                    <a:ext uri="{9D8B030D-6E8A-4147-A177-3AD203B41FA5}">
                      <a16:colId xmlns:a16="http://schemas.microsoft.com/office/drawing/2014/main" val="69219442"/>
                    </a:ext>
                  </a:extLst>
                </a:gridCol>
                <a:gridCol w="493776">
                  <a:extLst>
                    <a:ext uri="{9D8B030D-6E8A-4147-A177-3AD203B41FA5}">
                      <a16:colId xmlns:a16="http://schemas.microsoft.com/office/drawing/2014/main" val="1195966904"/>
                    </a:ext>
                  </a:extLst>
                </a:gridCol>
                <a:gridCol w="493776">
                  <a:extLst>
                    <a:ext uri="{9D8B030D-6E8A-4147-A177-3AD203B41FA5}">
                      <a16:colId xmlns:a16="http://schemas.microsoft.com/office/drawing/2014/main" val="3162553065"/>
                    </a:ext>
                  </a:extLst>
                </a:gridCol>
                <a:gridCol w="493776">
                  <a:extLst>
                    <a:ext uri="{9D8B030D-6E8A-4147-A177-3AD203B41FA5}">
                      <a16:colId xmlns:a16="http://schemas.microsoft.com/office/drawing/2014/main" val="671597958"/>
                    </a:ext>
                  </a:extLst>
                </a:gridCol>
                <a:gridCol w="493776">
                  <a:extLst>
                    <a:ext uri="{9D8B030D-6E8A-4147-A177-3AD203B41FA5}">
                      <a16:colId xmlns:a16="http://schemas.microsoft.com/office/drawing/2014/main" val="1177538221"/>
                    </a:ext>
                  </a:extLst>
                </a:gridCol>
                <a:gridCol w="493776">
                  <a:extLst>
                    <a:ext uri="{9D8B030D-6E8A-4147-A177-3AD203B41FA5}">
                      <a16:colId xmlns:a16="http://schemas.microsoft.com/office/drawing/2014/main" val="621869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80617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- 2019-06-12 19:53:34</a:t>
                      </a:r>
                      <a:r>
                        <a:rPr kumimoji="0" lang="es-ES" sz="1000" b="0" i="0" u="none" strike="noStrike" kern="1200" cap="none" spc="0" normalizeH="0" baseline="0" noProof="0">
                          <a:ln>
                            <a:noFill/>
                          </a:ln>
                          <a:solidFill>
                            <a:prstClr val="black"/>
                          </a:solidFill>
                          <a:effectLst/>
                          <a:uLnTx/>
                          <a:uFillTx/>
                          <a:latin typeface="+mn-lt"/>
                          <a:ea typeface="+mn-ea"/>
                          <a:cs typeface="+mn-cs"/>
                        </a:rPr>
                        <a:t> 
 Visitá el Parque Los Menhires cuando vengas al Mollar. Una reserva arqueológica donde encontrarás monolitos realizados por los antiguos habitantes de la región hace más de 2000 años.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6278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- 2019-05-22 14:09:54</a:t>
                      </a:r>
                      <a:r>
                        <a:rPr kumimoji="0" lang="es-ES" sz="1000" b="0" i="0" u="none" strike="noStrike" kern="1200" cap="none" spc="0" normalizeH="0" baseline="0" noProof="0">
                          <a:ln>
                            <a:noFill/>
                          </a:ln>
                          <a:solidFill>
                            <a:prstClr val="black"/>
                          </a:solidFill>
                          <a:effectLst/>
                          <a:uLnTx/>
                          <a:uFillTx/>
                          <a:latin typeface="+mn-lt"/>
                          <a:ea typeface="+mn-ea"/>
                          <a:cs typeface="+mn-cs"/>
                        </a:rPr>
                        <a:t> 
 Hoy amanecimos así en Tafí del Valle! 
Bienvenida la temporada de nevadas ❄️❄️❄️  #SentíTucumán #TucumánTuDestino 
Ph. Municipalidad Tafí del Valle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12003272"/>
                  </a:ext>
                </a:extLst>
              </a:tr>
            </a:tbl>
          </a:graphicData>
        </a:graphic>
      </p:graphicFrame>
      <p:sp>
        <p:nvSpPr>
          <p:cNvPr id="4" name="Text Placeholder 3">
            <a:extLst>
              <a:ext uri="{FF2B5EF4-FFF2-40B4-BE49-F238E27FC236}">
                <a16:creationId xmlns:a16="http://schemas.microsoft.com/office/drawing/2014/main" id="{A5B4D594-30B0-4D49-BA5C-64842ABFEFD8}"/>
              </a:ext>
            </a:extLst>
          </p:cNvPr>
          <p:cNvSpPr>
            <a:spLocks noGrp="1"/>
          </p:cNvSpPr>
          <p:nvPr>
            <p:ph type="body" sz="quarter" idx="14"/>
          </p:nvPr>
        </p:nvSpPr>
        <p:spPr/>
        <p:txBody>
          <a:bodyPr/>
          <a:lstStyle/>
          <a:p>
            <a:r>
              <a:rPr lang="en-US"/>
              <a:t>01/01/2019 - 31/07/2019</a:t>
            </a:r>
          </a:p>
        </p:txBody>
      </p:sp>
    </p:spTree>
    <p:extLst>
      <p:ext uri="{BB962C8B-B14F-4D97-AF65-F5344CB8AC3E}">
        <p14:creationId xmlns:p14="http://schemas.microsoft.com/office/powerpoint/2010/main" val="8020397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5B5A2-BAF8-4E6C-8593-BDFA103BFEDB}"/>
              </a:ext>
            </a:extLst>
          </p:cNvPr>
          <p:cNvSpPr>
            <a:spLocks noGrp="1"/>
          </p:cNvSpPr>
          <p:nvPr>
            <p:ph type="title"/>
          </p:nvPr>
        </p:nvSpPr>
        <p:spPr/>
        <p:txBody>
          <a:bodyPr/>
          <a:lstStyle/>
          <a:p>
            <a:r>
              <a:rPr lang="es-ES"/>
              <a:t>Facebook TABLA DE FB COMPLETA | Ente Tucumán Turismo - 9 of 12</a:t>
            </a:r>
            <a:endParaRPr lang="en-US"/>
          </a:p>
        </p:txBody>
      </p:sp>
      <p:graphicFrame>
        <p:nvGraphicFramePr>
          <p:cNvPr id="5" name="Table Placeholder 4">
            <a:extLst>
              <a:ext uri="{FF2B5EF4-FFF2-40B4-BE49-F238E27FC236}">
                <a16:creationId xmlns:a16="http://schemas.microsoft.com/office/drawing/2014/main" id="{BFE6F125-7883-465C-8CC9-398C7BE6FAA8}"/>
              </a:ext>
            </a:extLst>
          </p:cNvPr>
          <p:cNvGraphicFramePr>
            <a:graphicFrameLocks noGrp="1"/>
          </p:cNvGraphicFramePr>
          <p:nvPr>
            <p:ph type="tbl" sz="quarter" idx="13"/>
            <p:extLst>
              <p:ext uri="{D42A27DB-BD31-4B8C-83A1-F6EECF244321}">
                <p14:modId xmlns:p14="http://schemas.microsoft.com/office/powerpoint/2010/main" val="16221422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107126848"/>
                    </a:ext>
                  </a:extLst>
                </a:gridCol>
                <a:gridCol w="493776">
                  <a:extLst>
                    <a:ext uri="{9D8B030D-6E8A-4147-A177-3AD203B41FA5}">
                      <a16:colId xmlns:a16="http://schemas.microsoft.com/office/drawing/2014/main" val="1883399435"/>
                    </a:ext>
                  </a:extLst>
                </a:gridCol>
                <a:gridCol w="493776">
                  <a:extLst>
                    <a:ext uri="{9D8B030D-6E8A-4147-A177-3AD203B41FA5}">
                      <a16:colId xmlns:a16="http://schemas.microsoft.com/office/drawing/2014/main" val="2845286003"/>
                    </a:ext>
                  </a:extLst>
                </a:gridCol>
                <a:gridCol w="493776">
                  <a:extLst>
                    <a:ext uri="{9D8B030D-6E8A-4147-A177-3AD203B41FA5}">
                      <a16:colId xmlns:a16="http://schemas.microsoft.com/office/drawing/2014/main" val="3744355414"/>
                    </a:ext>
                  </a:extLst>
                </a:gridCol>
                <a:gridCol w="493776">
                  <a:extLst>
                    <a:ext uri="{9D8B030D-6E8A-4147-A177-3AD203B41FA5}">
                      <a16:colId xmlns:a16="http://schemas.microsoft.com/office/drawing/2014/main" val="4158233586"/>
                    </a:ext>
                  </a:extLst>
                </a:gridCol>
                <a:gridCol w="493776">
                  <a:extLst>
                    <a:ext uri="{9D8B030D-6E8A-4147-A177-3AD203B41FA5}">
                      <a16:colId xmlns:a16="http://schemas.microsoft.com/office/drawing/2014/main" val="1763907430"/>
                    </a:ext>
                  </a:extLst>
                </a:gridCol>
                <a:gridCol w="493776">
                  <a:extLst>
                    <a:ext uri="{9D8B030D-6E8A-4147-A177-3AD203B41FA5}">
                      <a16:colId xmlns:a16="http://schemas.microsoft.com/office/drawing/2014/main" val="429049188"/>
                    </a:ext>
                  </a:extLst>
                </a:gridCol>
                <a:gridCol w="493776">
                  <a:extLst>
                    <a:ext uri="{9D8B030D-6E8A-4147-A177-3AD203B41FA5}">
                      <a16:colId xmlns:a16="http://schemas.microsoft.com/office/drawing/2014/main" val="2828853452"/>
                    </a:ext>
                  </a:extLst>
                </a:gridCol>
                <a:gridCol w="493776">
                  <a:extLst>
                    <a:ext uri="{9D8B030D-6E8A-4147-A177-3AD203B41FA5}">
                      <a16:colId xmlns:a16="http://schemas.microsoft.com/office/drawing/2014/main" val="775773150"/>
                    </a:ext>
                  </a:extLst>
                </a:gridCol>
                <a:gridCol w="493776">
                  <a:extLst>
                    <a:ext uri="{9D8B030D-6E8A-4147-A177-3AD203B41FA5}">
                      <a16:colId xmlns:a16="http://schemas.microsoft.com/office/drawing/2014/main" val="2613911522"/>
                    </a:ext>
                  </a:extLst>
                </a:gridCol>
                <a:gridCol w="493776">
                  <a:extLst>
                    <a:ext uri="{9D8B030D-6E8A-4147-A177-3AD203B41FA5}">
                      <a16:colId xmlns:a16="http://schemas.microsoft.com/office/drawing/2014/main" val="1347823151"/>
                    </a:ext>
                  </a:extLst>
                </a:gridCol>
                <a:gridCol w="493776">
                  <a:extLst>
                    <a:ext uri="{9D8B030D-6E8A-4147-A177-3AD203B41FA5}">
                      <a16:colId xmlns:a16="http://schemas.microsoft.com/office/drawing/2014/main" val="1086993216"/>
                    </a:ext>
                  </a:extLst>
                </a:gridCol>
                <a:gridCol w="493776">
                  <a:extLst>
                    <a:ext uri="{9D8B030D-6E8A-4147-A177-3AD203B41FA5}">
                      <a16:colId xmlns:a16="http://schemas.microsoft.com/office/drawing/2014/main" val="3324504388"/>
                    </a:ext>
                  </a:extLst>
                </a:gridCol>
                <a:gridCol w="493776">
                  <a:extLst>
                    <a:ext uri="{9D8B030D-6E8A-4147-A177-3AD203B41FA5}">
                      <a16:colId xmlns:a16="http://schemas.microsoft.com/office/drawing/2014/main" val="5003113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02390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- 2019-04-18 13:23:16</a:t>
                      </a:r>
                      <a:r>
                        <a:rPr kumimoji="0" lang="es-ES" sz="1000" b="0" i="0" u="none" strike="noStrike" kern="1200" cap="none" spc="0" normalizeH="0" baseline="0" noProof="0">
                          <a:ln>
                            <a:noFill/>
                          </a:ln>
                          <a:solidFill>
                            <a:prstClr val="black"/>
                          </a:solidFill>
                          <a:effectLst/>
                          <a:uLnTx/>
                          <a:uFillTx/>
                          <a:latin typeface="+mn-lt"/>
                          <a:ea typeface="+mn-ea"/>
                          <a:cs typeface="+mn-cs"/>
                        </a:rPr>
                        <a:t> 
 Son nuestras, son deliciosas, sin duda, las empanadas tucumanas 🥟 son indiscutiblemente las favoritas de todos! A hacerle honor!  #worldfoodtravelday #deliciastucumanas #empanadastucumanas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52490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- 2019-01-30 20:15:30</a:t>
                      </a:r>
                      <a:r>
                        <a:rPr kumimoji="0" lang="es-ES" sz="1000" b="0" i="0" u="none" strike="noStrike" kern="1200" cap="none" spc="0" normalizeH="0" baseline="0" noProof="0">
                          <a:ln>
                            <a:noFill/>
                          </a:ln>
                          <a:solidFill>
                            <a:prstClr val="black"/>
                          </a:solidFill>
                          <a:effectLst/>
                          <a:uLnTx/>
                          <a:uFillTx/>
                          <a:latin typeface="+mn-lt"/>
                          <a:ea typeface="+mn-ea"/>
                          <a:cs typeface="+mn-cs"/>
                        </a:rPr>
                        <a:t> 
 Vení a disfrutar del Dique y descubrí otro Cadillal.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72602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- 2019-07-18 20:49:48</a:t>
                      </a:r>
                      <a:r>
                        <a:rPr kumimoji="0" lang="es-ES" sz="1000" b="0" i="0" u="none" strike="noStrike" kern="1200" cap="none" spc="0" normalizeH="0" baseline="0" noProof="0">
                          <a:ln>
                            <a:noFill/>
                          </a:ln>
                          <a:solidFill>
                            <a:prstClr val="black"/>
                          </a:solidFill>
                          <a:effectLst/>
                          <a:uLnTx/>
                          <a:uFillTx/>
                          <a:latin typeface="+mn-lt"/>
                          <a:ea typeface="+mn-ea"/>
                          <a:cs typeface="+mn-cs"/>
                        </a:rPr>
                        <a:t> 
 Este #invierno2019 disfrutá de la cultura de nuestra región.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92676705"/>
                  </a:ext>
                </a:extLst>
              </a:tr>
            </a:tbl>
          </a:graphicData>
        </a:graphic>
      </p:graphicFrame>
      <p:sp>
        <p:nvSpPr>
          <p:cNvPr id="4" name="Text Placeholder 3">
            <a:extLst>
              <a:ext uri="{FF2B5EF4-FFF2-40B4-BE49-F238E27FC236}">
                <a16:creationId xmlns:a16="http://schemas.microsoft.com/office/drawing/2014/main" id="{2A0F7009-AE29-4EE7-BDA2-3B38AA1EB424}"/>
              </a:ext>
            </a:extLst>
          </p:cNvPr>
          <p:cNvSpPr>
            <a:spLocks noGrp="1"/>
          </p:cNvSpPr>
          <p:nvPr>
            <p:ph type="body" sz="quarter" idx="14"/>
          </p:nvPr>
        </p:nvSpPr>
        <p:spPr/>
        <p:txBody>
          <a:bodyPr/>
          <a:lstStyle/>
          <a:p>
            <a:r>
              <a:rPr lang="en-US"/>
              <a:t>01/01/2019 - 31/07/2019</a:t>
            </a:r>
          </a:p>
        </p:txBody>
      </p:sp>
    </p:spTree>
    <p:extLst>
      <p:ext uri="{BB962C8B-B14F-4D97-AF65-F5344CB8AC3E}">
        <p14:creationId xmlns:p14="http://schemas.microsoft.com/office/powerpoint/2010/main" val="9262609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582C4-B4F2-4006-83B8-672994437B83}"/>
              </a:ext>
            </a:extLst>
          </p:cNvPr>
          <p:cNvSpPr>
            <a:spLocks noGrp="1"/>
          </p:cNvSpPr>
          <p:nvPr>
            <p:ph type="title"/>
          </p:nvPr>
        </p:nvSpPr>
        <p:spPr/>
        <p:txBody>
          <a:bodyPr/>
          <a:lstStyle/>
          <a:p>
            <a:r>
              <a:rPr lang="es-ES"/>
              <a:t>Facebook TABLA DE FB COMPLETA | Ente Tucumán Turismo - 10 of 12</a:t>
            </a:r>
            <a:endParaRPr lang="en-US"/>
          </a:p>
        </p:txBody>
      </p:sp>
      <p:graphicFrame>
        <p:nvGraphicFramePr>
          <p:cNvPr id="5" name="Table Placeholder 4">
            <a:extLst>
              <a:ext uri="{FF2B5EF4-FFF2-40B4-BE49-F238E27FC236}">
                <a16:creationId xmlns:a16="http://schemas.microsoft.com/office/drawing/2014/main" id="{9CCD6C31-BA14-436F-A738-851A74FA6CBA}"/>
              </a:ext>
            </a:extLst>
          </p:cNvPr>
          <p:cNvGraphicFramePr>
            <a:graphicFrameLocks noGrp="1"/>
          </p:cNvGraphicFramePr>
          <p:nvPr>
            <p:ph type="tbl" sz="quarter" idx="13"/>
            <p:extLst>
              <p:ext uri="{D42A27DB-BD31-4B8C-83A1-F6EECF244321}">
                <p14:modId xmlns:p14="http://schemas.microsoft.com/office/powerpoint/2010/main" val="2769543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155394386"/>
                    </a:ext>
                  </a:extLst>
                </a:gridCol>
                <a:gridCol w="493776">
                  <a:extLst>
                    <a:ext uri="{9D8B030D-6E8A-4147-A177-3AD203B41FA5}">
                      <a16:colId xmlns:a16="http://schemas.microsoft.com/office/drawing/2014/main" val="638975877"/>
                    </a:ext>
                  </a:extLst>
                </a:gridCol>
                <a:gridCol w="493776">
                  <a:extLst>
                    <a:ext uri="{9D8B030D-6E8A-4147-A177-3AD203B41FA5}">
                      <a16:colId xmlns:a16="http://schemas.microsoft.com/office/drawing/2014/main" val="2057109492"/>
                    </a:ext>
                  </a:extLst>
                </a:gridCol>
                <a:gridCol w="493776">
                  <a:extLst>
                    <a:ext uri="{9D8B030D-6E8A-4147-A177-3AD203B41FA5}">
                      <a16:colId xmlns:a16="http://schemas.microsoft.com/office/drawing/2014/main" val="1127499830"/>
                    </a:ext>
                  </a:extLst>
                </a:gridCol>
                <a:gridCol w="493776">
                  <a:extLst>
                    <a:ext uri="{9D8B030D-6E8A-4147-A177-3AD203B41FA5}">
                      <a16:colId xmlns:a16="http://schemas.microsoft.com/office/drawing/2014/main" val="1968156283"/>
                    </a:ext>
                  </a:extLst>
                </a:gridCol>
                <a:gridCol w="493776">
                  <a:extLst>
                    <a:ext uri="{9D8B030D-6E8A-4147-A177-3AD203B41FA5}">
                      <a16:colId xmlns:a16="http://schemas.microsoft.com/office/drawing/2014/main" val="3567098315"/>
                    </a:ext>
                  </a:extLst>
                </a:gridCol>
                <a:gridCol w="493776">
                  <a:extLst>
                    <a:ext uri="{9D8B030D-6E8A-4147-A177-3AD203B41FA5}">
                      <a16:colId xmlns:a16="http://schemas.microsoft.com/office/drawing/2014/main" val="1384076807"/>
                    </a:ext>
                  </a:extLst>
                </a:gridCol>
                <a:gridCol w="493776">
                  <a:extLst>
                    <a:ext uri="{9D8B030D-6E8A-4147-A177-3AD203B41FA5}">
                      <a16:colId xmlns:a16="http://schemas.microsoft.com/office/drawing/2014/main" val="1909050075"/>
                    </a:ext>
                  </a:extLst>
                </a:gridCol>
                <a:gridCol w="493776">
                  <a:extLst>
                    <a:ext uri="{9D8B030D-6E8A-4147-A177-3AD203B41FA5}">
                      <a16:colId xmlns:a16="http://schemas.microsoft.com/office/drawing/2014/main" val="2638769720"/>
                    </a:ext>
                  </a:extLst>
                </a:gridCol>
                <a:gridCol w="493776">
                  <a:extLst>
                    <a:ext uri="{9D8B030D-6E8A-4147-A177-3AD203B41FA5}">
                      <a16:colId xmlns:a16="http://schemas.microsoft.com/office/drawing/2014/main" val="3915570835"/>
                    </a:ext>
                  </a:extLst>
                </a:gridCol>
                <a:gridCol w="493776">
                  <a:extLst>
                    <a:ext uri="{9D8B030D-6E8A-4147-A177-3AD203B41FA5}">
                      <a16:colId xmlns:a16="http://schemas.microsoft.com/office/drawing/2014/main" val="2151705902"/>
                    </a:ext>
                  </a:extLst>
                </a:gridCol>
                <a:gridCol w="493776">
                  <a:extLst>
                    <a:ext uri="{9D8B030D-6E8A-4147-A177-3AD203B41FA5}">
                      <a16:colId xmlns:a16="http://schemas.microsoft.com/office/drawing/2014/main" val="3317519326"/>
                    </a:ext>
                  </a:extLst>
                </a:gridCol>
                <a:gridCol w="493776">
                  <a:extLst>
                    <a:ext uri="{9D8B030D-6E8A-4147-A177-3AD203B41FA5}">
                      <a16:colId xmlns:a16="http://schemas.microsoft.com/office/drawing/2014/main" val="2236065483"/>
                    </a:ext>
                  </a:extLst>
                </a:gridCol>
                <a:gridCol w="493776">
                  <a:extLst>
                    <a:ext uri="{9D8B030D-6E8A-4147-A177-3AD203B41FA5}">
                      <a16:colId xmlns:a16="http://schemas.microsoft.com/office/drawing/2014/main" val="25448208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52773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- 2019-01-22 20:13:32</a:t>
                      </a:r>
                      <a:r>
                        <a:rPr kumimoji="0" lang="es-ES" sz="1000" b="0" i="0" u="none" strike="noStrike" kern="1200" cap="none" spc="0" normalizeH="0" baseline="0" noProof="0">
                          <a:ln>
                            <a:noFill/>
                          </a:ln>
                          <a:solidFill>
                            <a:prstClr val="black"/>
                          </a:solidFill>
                          <a:effectLst/>
                          <a:uLnTx/>
                          <a:uFillTx/>
                          <a:latin typeface="+mn-lt"/>
                          <a:ea typeface="+mn-ea"/>
                          <a:cs typeface="+mn-cs"/>
                        </a:rPr>
                        <a:t> 
 Dejate atrapar por Tucumán! Si pasas tu verano en la Costa Atlántica vení a ser parte de la Experiencia 4D. Chequea dónde estamos 👉🏻 http://bit.ly/tucuman4dplayas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56133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- 2019-07-14 22:08:30</a:t>
                      </a:r>
                      <a:r>
                        <a:rPr kumimoji="0" lang="es-ES" sz="1000" b="0" i="0" u="none" strike="noStrike" kern="1200" cap="none" spc="0" normalizeH="0" baseline="0" noProof="0">
                          <a:ln>
                            <a:noFill/>
                          </a:ln>
                          <a:solidFill>
                            <a:prstClr val="black"/>
                          </a:solidFill>
                          <a:effectLst/>
                          <a:uLnTx/>
                          <a:uFillTx/>
                          <a:latin typeface="+mn-lt"/>
                          <a:ea typeface="+mn-ea"/>
                          <a:cs typeface="+mn-cs"/>
                        </a:rPr>
                        <a:t> 
 La naturaleza te conecta. Este #Invierno2019 vení a disfrutarla!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18988198"/>
                  </a:ext>
                </a:extLst>
              </a:tr>
            </a:tbl>
          </a:graphicData>
        </a:graphic>
      </p:graphicFrame>
      <p:sp>
        <p:nvSpPr>
          <p:cNvPr id="4" name="Text Placeholder 3">
            <a:extLst>
              <a:ext uri="{FF2B5EF4-FFF2-40B4-BE49-F238E27FC236}">
                <a16:creationId xmlns:a16="http://schemas.microsoft.com/office/drawing/2014/main" id="{81B93929-0CED-42C8-85E0-245CEA514952}"/>
              </a:ext>
            </a:extLst>
          </p:cNvPr>
          <p:cNvSpPr>
            <a:spLocks noGrp="1"/>
          </p:cNvSpPr>
          <p:nvPr>
            <p:ph type="body" sz="quarter" idx="14"/>
          </p:nvPr>
        </p:nvSpPr>
        <p:spPr/>
        <p:txBody>
          <a:bodyPr/>
          <a:lstStyle/>
          <a:p>
            <a:r>
              <a:rPr lang="en-US"/>
              <a:t>01/01/2019 - 31/07/2019</a:t>
            </a:r>
          </a:p>
        </p:txBody>
      </p:sp>
    </p:spTree>
    <p:extLst>
      <p:ext uri="{BB962C8B-B14F-4D97-AF65-F5344CB8AC3E}">
        <p14:creationId xmlns:p14="http://schemas.microsoft.com/office/powerpoint/2010/main" val="190171300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58124-D9AE-4364-94A3-CB6EBDA8037C}"/>
              </a:ext>
            </a:extLst>
          </p:cNvPr>
          <p:cNvSpPr>
            <a:spLocks noGrp="1"/>
          </p:cNvSpPr>
          <p:nvPr>
            <p:ph type="title"/>
          </p:nvPr>
        </p:nvSpPr>
        <p:spPr/>
        <p:txBody>
          <a:bodyPr/>
          <a:lstStyle/>
          <a:p>
            <a:r>
              <a:rPr lang="es-ES"/>
              <a:t>Facebook TABLA DE FB COMPLETA | Ente Tucumán Turismo - 11 of 12</a:t>
            </a:r>
            <a:endParaRPr lang="en-US"/>
          </a:p>
        </p:txBody>
      </p:sp>
      <p:graphicFrame>
        <p:nvGraphicFramePr>
          <p:cNvPr id="5" name="Table Placeholder 4">
            <a:extLst>
              <a:ext uri="{FF2B5EF4-FFF2-40B4-BE49-F238E27FC236}">
                <a16:creationId xmlns:a16="http://schemas.microsoft.com/office/drawing/2014/main" id="{6DFCBA32-E3D8-4156-B537-7A87F7B12247}"/>
              </a:ext>
            </a:extLst>
          </p:cNvPr>
          <p:cNvGraphicFramePr>
            <a:graphicFrameLocks noGrp="1"/>
          </p:cNvGraphicFramePr>
          <p:nvPr>
            <p:ph type="tbl" sz="quarter" idx="13"/>
            <p:extLst>
              <p:ext uri="{D42A27DB-BD31-4B8C-83A1-F6EECF244321}">
                <p14:modId xmlns:p14="http://schemas.microsoft.com/office/powerpoint/2010/main" val="17600804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038300805"/>
                    </a:ext>
                  </a:extLst>
                </a:gridCol>
                <a:gridCol w="493776">
                  <a:extLst>
                    <a:ext uri="{9D8B030D-6E8A-4147-A177-3AD203B41FA5}">
                      <a16:colId xmlns:a16="http://schemas.microsoft.com/office/drawing/2014/main" val="1279818694"/>
                    </a:ext>
                  </a:extLst>
                </a:gridCol>
                <a:gridCol w="493776">
                  <a:extLst>
                    <a:ext uri="{9D8B030D-6E8A-4147-A177-3AD203B41FA5}">
                      <a16:colId xmlns:a16="http://schemas.microsoft.com/office/drawing/2014/main" val="3541881896"/>
                    </a:ext>
                  </a:extLst>
                </a:gridCol>
                <a:gridCol w="493776">
                  <a:extLst>
                    <a:ext uri="{9D8B030D-6E8A-4147-A177-3AD203B41FA5}">
                      <a16:colId xmlns:a16="http://schemas.microsoft.com/office/drawing/2014/main" val="2320094190"/>
                    </a:ext>
                  </a:extLst>
                </a:gridCol>
                <a:gridCol w="493776">
                  <a:extLst>
                    <a:ext uri="{9D8B030D-6E8A-4147-A177-3AD203B41FA5}">
                      <a16:colId xmlns:a16="http://schemas.microsoft.com/office/drawing/2014/main" val="3567103828"/>
                    </a:ext>
                  </a:extLst>
                </a:gridCol>
                <a:gridCol w="493776">
                  <a:extLst>
                    <a:ext uri="{9D8B030D-6E8A-4147-A177-3AD203B41FA5}">
                      <a16:colId xmlns:a16="http://schemas.microsoft.com/office/drawing/2014/main" val="922662197"/>
                    </a:ext>
                  </a:extLst>
                </a:gridCol>
                <a:gridCol w="493776">
                  <a:extLst>
                    <a:ext uri="{9D8B030D-6E8A-4147-A177-3AD203B41FA5}">
                      <a16:colId xmlns:a16="http://schemas.microsoft.com/office/drawing/2014/main" val="2659351278"/>
                    </a:ext>
                  </a:extLst>
                </a:gridCol>
                <a:gridCol w="493776">
                  <a:extLst>
                    <a:ext uri="{9D8B030D-6E8A-4147-A177-3AD203B41FA5}">
                      <a16:colId xmlns:a16="http://schemas.microsoft.com/office/drawing/2014/main" val="3215213924"/>
                    </a:ext>
                  </a:extLst>
                </a:gridCol>
                <a:gridCol w="493776">
                  <a:extLst>
                    <a:ext uri="{9D8B030D-6E8A-4147-A177-3AD203B41FA5}">
                      <a16:colId xmlns:a16="http://schemas.microsoft.com/office/drawing/2014/main" val="3913253182"/>
                    </a:ext>
                  </a:extLst>
                </a:gridCol>
                <a:gridCol w="493776">
                  <a:extLst>
                    <a:ext uri="{9D8B030D-6E8A-4147-A177-3AD203B41FA5}">
                      <a16:colId xmlns:a16="http://schemas.microsoft.com/office/drawing/2014/main" val="961506357"/>
                    </a:ext>
                  </a:extLst>
                </a:gridCol>
                <a:gridCol w="493776">
                  <a:extLst>
                    <a:ext uri="{9D8B030D-6E8A-4147-A177-3AD203B41FA5}">
                      <a16:colId xmlns:a16="http://schemas.microsoft.com/office/drawing/2014/main" val="3749420738"/>
                    </a:ext>
                  </a:extLst>
                </a:gridCol>
                <a:gridCol w="493776">
                  <a:extLst>
                    <a:ext uri="{9D8B030D-6E8A-4147-A177-3AD203B41FA5}">
                      <a16:colId xmlns:a16="http://schemas.microsoft.com/office/drawing/2014/main" val="3250940135"/>
                    </a:ext>
                  </a:extLst>
                </a:gridCol>
                <a:gridCol w="493776">
                  <a:extLst>
                    <a:ext uri="{9D8B030D-6E8A-4147-A177-3AD203B41FA5}">
                      <a16:colId xmlns:a16="http://schemas.microsoft.com/office/drawing/2014/main" val="72479251"/>
                    </a:ext>
                  </a:extLst>
                </a:gridCol>
                <a:gridCol w="493776">
                  <a:extLst>
                    <a:ext uri="{9D8B030D-6E8A-4147-A177-3AD203B41FA5}">
                      <a16:colId xmlns:a16="http://schemas.microsoft.com/office/drawing/2014/main" val="26351230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55146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- 2019-07-09 10:00:00</a:t>
                      </a:r>
                      <a:r>
                        <a:rPr kumimoji="0" lang="es-ES" sz="1000" b="0" i="0" u="none" strike="noStrike" kern="1200" cap="none" spc="0" normalizeH="0" baseline="0" noProof="0">
                          <a:ln>
                            <a:noFill/>
                          </a:ln>
                          <a:solidFill>
                            <a:prstClr val="black"/>
                          </a:solidFill>
                          <a:effectLst/>
                          <a:uLnTx/>
                          <a:uFillTx/>
                          <a:latin typeface="+mn-lt"/>
                          <a:ea typeface="+mn-ea"/>
                          <a:cs typeface="+mn-cs"/>
                        </a:rPr>
                        <a:t> 
 La historia nos puso en el centro de la escena, aquel 9 de Julio de 1816 en Tucumán nos declarábamos libres, independientes y soberanos. Felices y orgullosos de nuestra Patria! #9dejulio #DiaDelaIndependencia #LaPatriaEsTucuman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87710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- 2019-05-17 20:00:09</a:t>
                      </a:r>
                      <a:r>
                        <a:rPr kumimoji="0" lang="es-ES" sz="1000" b="0" i="0" u="none" strike="noStrike" kern="1200" cap="none" spc="0" normalizeH="0" baseline="0" noProof="0">
                          <a:ln>
                            <a:noFill/>
                          </a:ln>
                          <a:solidFill>
                            <a:prstClr val="black"/>
                          </a:solidFill>
                          <a:effectLst/>
                          <a:uLnTx/>
                          <a:uFillTx/>
                          <a:latin typeface="+mn-lt"/>
                          <a:ea typeface="+mn-ea"/>
                          <a:cs typeface="+mn-cs"/>
                        </a:rPr>
                        <a:t> 
 Visitá Tafí del Valle y encontrate con uno de los lugares más lindos de nuestro Tucumán querido. ¡La naturaleza te espera!  #TucumánTuDestino #SentíTucumán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41825695"/>
                  </a:ext>
                </a:extLst>
              </a:tr>
            </a:tbl>
          </a:graphicData>
        </a:graphic>
      </p:graphicFrame>
      <p:sp>
        <p:nvSpPr>
          <p:cNvPr id="4" name="Text Placeholder 3">
            <a:extLst>
              <a:ext uri="{FF2B5EF4-FFF2-40B4-BE49-F238E27FC236}">
                <a16:creationId xmlns:a16="http://schemas.microsoft.com/office/drawing/2014/main" id="{179E35B6-E6A0-41DE-A9C7-89800DEE6CF3}"/>
              </a:ext>
            </a:extLst>
          </p:cNvPr>
          <p:cNvSpPr>
            <a:spLocks noGrp="1"/>
          </p:cNvSpPr>
          <p:nvPr>
            <p:ph type="body" sz="quarter" idx="14"/>
          </p:nvPr>
        </p:nvSpPr>
        <p:spPr/>
        <p:txBody>
          <a:bodyPr/>
          <a:lstStyle/>
          <a:p>
            <a:r>
              <a:rPr lang="en-US"/>
              <a:t>01/01/2019 - 31/07/2019</a:t>
            </a:r>
          </a:p>
        </p:txBody>
      </p:sp>
    </p:spTree>
    <p:extLst>
      <p:ext uri="{BB962C8B-B14F-4D97-AF65-F5344CB8AC3E}">
        <p14:creationId xmlns:p14="http://schemas.microsoft.com/office/powerpoint/2010/main" val="33170109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7EE7F-E096-425F-8521-60B94DFA5754}"/>
              </a:ext>
            </a:extLst>
          </p:cNvPr>
          <p:cNvSpPr>
            <a:spLocks noGrp="1"/>
          </p:cNvSpPr>
          <p:nvPr>
            <p:ph type="title"/>
          </p:nvPr>
        </p:nvSpPr>
        <p:spPr/>
        <p:txBody>
          <a:bodyPr/>
          <a:lstStyle/>
          <a:p>
            <a:r>
              <a:rPr lang="es-ES"/>
              <a:t>Facebook TABLA DE FB COMPLETA | Ente Tucumán Turismo - 12 of 12</a:t>
            </a:r>
            <a:endParaRPr lang="en-US"/>
          </a:p>
        </p:txBody>
      </p:sp>
      <p:graphicFrame>
        <p:nvGraphicFramePr>
          <p:cNvPr id="5" name="Table Placeholder 4">
            <a:extLst>
              <a:ext uri="{FF2B5EF4-FFF2-40B4-BE49-F238E27FC236}">
                <a16:creationId xmlns:a16="http://schemas.microsoft.com/office/drawing/2014/main" id="{8F00377F-63D7-4AAF-A7A3-B675F61EABA4}"/>
              </a:ext>
            </a:extLst>
          </p:cNvPr>
          <p:cNvGraphicFramePr>
            <a:graphicFrameLocks noGrp="1"/>
          </p:cNvGraphicFramePr>
          <p:nvPr>
            <p:ph type="tbl" sz="quarter" idx="13"/>
            <p:extLst>
              <p:ext uri="{D42A27DB-BD31-4B8C-83A1-F6EECF244321}">
                <p14:modId xmlns:p14="http://schemas.microsoft.com/office/powerpoint/2010/main" val="133796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193932242"/>
                    </a:ext>
                  </a:extLst>
                </a:gridCol>
                <a:gridCol w="493776">
                  <a:extLst>
                    <a:ext uri="{9D8B030D-6E8A-4147-A177-3AD203B41FA5}">
                      <a16:colId xmlns:a16="http://schemas.microsoft.com/office/drawing/2014/main" val="2295747799"/>
                    </a:ext>
                  </a:extLst>
                </a:gridCol>
                <a:gridCol w="493776">
                  <a:extLst>
                    <a:ext uri="{9D8B030D-6E8A-4147-A177-3AD203B41FA5}">
                      <a16:colId xmlns:a16="http://schemas.microsoft.com/office/drawing/2014/main" val="4178562109"/>
                    </a:ext>
                  </a:extLst>
                </a:gridCol>
                <a:gridCol w="493776">
                  <a:extLst>
                    <a:ext uri="{9D8B030D-6E8A-4147-A177-3AD203B41FA5}">
                      <a16:colId xmlns:a16="http://schemas.microsoft.com/office/drawing/2014/main" val="3601990268"/>
                    </a:ext>
                  </a:extLst>
                </a:gridCol>
                <a:gridCol w="493776">
                  <a:extLst>
                    <a:ext uri="{9D8B030D-6E8A-4147-A177-3AD203B41FA5}">
                      <a16:colId xmlns:a16="http://schemas.microsoft.com/office/drawing/2014/main" val="3967795733"/>
                    </a:ext>
                  </a:extLst>
                </a:gridCol>
                <a:gridCol w="493776">
                  <a:extLst>
                    <a:ext uri="{9D8B030D-6E8A-4147-A177-3AD203B41FA5}">
                      <a16:colId xmlns:a16="http://schemas.microsoft.com/office/drawing/2014/main" val="3503198705"/>
                    </a:ext>
                  </a:extLst>
                </a:gridCol>
                <a:gridCol w="493776">
                  <a:extLst>
                    <a:ext uri="{9D8B030D-6E8A-4147-A177-3AD203B41FA5}">
                      <a16:colId xmlns:a16="http://schemas.microsoft.com/office/drawing/2014/main" val="55607480"/>
                    </a:ext>
                  </a:extLst>
                </a:gridCol>
                <a:gridCol w="493776">
                  <a:extLst>
                    <a:ext uri="{9D8B030D-6E8A-4147-A177-3AD203B41FA5}">
                      <a16:colId xmlns:a16="http://schemas.microsoft.com/office/drawing/2014/main" val="2000234007"/>
                    </a:ext>
                  </a:extLst>
                </a:gridCol>
                <a:gridCol w="493776">
                  <a:extLst>
                    <a:ext uri="{9D8B030D-6E8A-4147-A177-3AD203B41FA5}">
                      <a16:colId xmlns:a16="http://schemas.microsoft.com/office/drawing/2014/main" val="3248359007"/>
                    </a:ext>
                  </a:extLst>
                </a:gridCol>
                <a:gridCol w="493776">
                  <a:extLst>
                    <a:ext uri="{9D8B030D-6E8A-4147-A177-3AD203B41FA5}">
                      <a16:colId xmlns:a16="http://schemas.microsoft.com/office/drawing/2014/main" val="986548661"/>
                    </a:ext>
                  </a:extLst>
                </a:gridCol>
                <a:gridCol w="493776">
                  <a:extLst>
                    <a:ext uri="{9D8B030D-6E8A-4147-A177-3AD203B41FA5}">
                      <a16:colId xmlns:a16="http://schemas.microsoft.com/office/drawing/2014/main" val="2313940521"/>
                    </a:ext>
                  </a:extLst>
                </a:gridCol>
                <a:gridCol w="493776">
                  <a:extLst>
                    <a:ext uri="{9D8B030D-6E8A-4147-A177-3AD203B41FA5}">
                      <a16:colId xmlns:a16="http://schemas.microsoft.com/office/drawing/2014/main" val="1400912606"/>
                    </a:ext>
                  </a:extLst>
                </a:gridCol>
                <a:gridCol w="493776">
                  <a:extLst>
                    <a:ext uri="{9D8B030D-6E8A-4147-A177-3AD203B41FA5}">
                      <a16:colId xmlns:a16="http://schemas.microsoft.com/office/drawing/2014/main" val="3060981093"/>
                    </a:ext>
                  </a:extLst>
                </a:gridCol>
                <a:gridCol w="493776">
                  <a:extLst>
                    <a:ext uri="{9D8B030D-6E8A-4147-A177-3AD203B41FA5}">
                      <a16:colId xmlns:a16="http://schemas.microsoft.com/office/drawing/2014/main" val="40982803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96416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- 2019-03-22 20:00:16</a:t>
                      </a:r>
                      <a:r>
                        <a:rPr kumimoji="0" lang="es-ES" sz="1000" b="0" i="0" u="none" strike="noStrike" kern="1200" cap="none" spc="0" normalizeH="0" baseline="0" noProof="0">
                          <a:ln>
                            <a:noFill/>
                          </a:ln>
                          <a:solidFill>
                            <a:prstClr val="black"/>
                          </a:solidFill>
                          <a:effectLst/>
                          <a:uLnTx/>
                          <a:uFillTx/>
                          <a:latin typeface="+mn-lt"/>
                          <a:ea typeface="+mn-ea"/>
                          <a:cs typeface="+mn-cs"/>
                        </a:rPr>
                        <a:t> 
 Un cielo estrellado que invita a la contemplación &lt;3 Te esperamos para vivir la experiencia!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2434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- 2019-03-16 20:46:47</a:t>
                      </a:r>
                      <a:r>
                        <a:rPr kumimoji="0" lang="es-ES" sz="1000" b="0" i="0" u="none" strike="noStrike" kern="1200" cap="none" spc="0" normalizeH="0" baseline="0" noProof="0">
                          <a:ln>
                            <a:noFill/>
                          </a:ln>
                          <a:solidFill>
                            <a:prstClr val="black"/>
                          </a:solidFill>
                          <a:effectLst/>
                          <a:uLnTx/>
                          <a:uFillTx/>
                          <a:latin typeface="+mn-lt"/>
                          <a:ea typeface="+mn-ea"/>
                          <a:cs typeface="+mn-cs"/>
                        </a:rPr>
                        <a:t> 
 Los colores de Tucumán invitan a disfrutar de paisajes para enamorarse. Te esperamos!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87617320"/>
                  </a:ext>
                </a:extLst>
              </a:tr>
            </a:tbl>
          </a:graphicData>
        </a:graphic>
      </p:graphicFrame>
      <p:sp>
        <p:nvSpPr>
          <p:cNvPr id="4" name="Text Placeholder 3">
            <a:extLst>
              <a:ext uri="{FF2B5EF4-FFF2-40B4-BE49-F238E27FC236}">
                <a16:creationId xmlns:a16="http://schemas.microsoft.com/office/drawing/2014/main" id="{03655D7B-96CA-4822-A78D-073F31C6F46D}"/>
              </a:ext>
            </a:extLst>
          </p:cNvPr>
          <p:cNvSpPr>
            <a:spLocks noGrp="1"/>
          </p:cNvSpPr>
          <p:nvPr>
            <p:ph type="body" sz="quarter" idx="14"/>
          </p:nvPr>
        </p:nvSpPr>
        <p:spPr/>
        <p:txBody>
          <a:bodyPr/>
          <a:lstStyle/>
          <a:p>
            <a:r>
              <a:rPr lang="en-US"/>
              <a:t>01/01/2019 - 31/07/2019</a:t>
            </a:r>
          </a:p>
        </p:txBody>
      </p:sp>
    </p:spTree>
    <p:extLst>
      <p:ext uri="{BB962C8B-B14F-4D97-AF65-F5344CB8AC3E}">
        <p14:creationId xmlns:p14="http://schemas.microsoft.com/office/powerpoint/2010/main" val="380385368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2569</Words>
  <Application>Microsoft Office PowerPoint</Application>
  <PresentationFormat>On-screen Show (4:3)</PresentationFormat>
  <Paragraphs>1114</Paragraphs>
  <Slides>50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50</vt:i4>
      </vt:variant>
    </vt:vector>
  </HeadingPairs>
  <TitlesOfParts>
    <vt:vector size="53" baseType="lpstr">
      <vt:lpstr>Arial</vt:lpstr>
      <vt:lpstr>Calibri</vt:lpstr>
      <vt:lpstr>quintly_template</vt:lpstr>
      <vt:lpstr>Sta Fe FB</vt:lpstr>
      <vt:lpstr>Facebook Key Metrics Table | Ente Tucumán Turismo</vt:lpstr>
      <vt:lpstr>Facebook Fans Total | Ente Tucumán Turismo</vt:lpstr>
      <vt:lpstr>Facebook Fans Change | Ente Tucumán Turismo</vt:lpstr>
      <vt:lpstr>Facebook Key Metrics Radar | Ente Tucumán Turismo</vt:lpstr>
      <vt:lpstr>Facebook Fans Change Rate | Ente Tucumán Turismo</vt:lpstr>
      <vt:lpstr>Facebook Fans Change Per Weekday | Ente Tucumán Turismo</vt:lpstr>
      <vt:lpstr>Facebook Fan Distribution Development | Ente Tucumán Turismo</vt:lpstr>
      <vt:lpstr>Facebook Own Posts | Ente Tucumán Turismo</vt:lpstr>
      <vt:lpstr>Facebook Own Posts By Hour | Ente Tucumán Turismo</vt:lpstr>
      <vt:lpstr>Facebook Own Posts By Weekday | Ente Tucumán Turismo</vt:lpstr>
      <vt:lpstr>Facebook Own Posts App Usage | Ente Tucumán Turismo</vt:lpstr>
      <vt:lpstr>Facebook Post Type Distribution Per Profile | Ente Tucumán Turismo</vt:lpstr>
      <vt:lpstr>Facebook Sponsored Posts Distribution | Ente Tucumán Turismo</vt:lpstr>
      <vt:lpstr>Facebook Hashtag Detection | Ente Tucumán Turismo - 1 of 3</vt:lpstr>
      <vt:lpstr>Facebook Hashtag Detection | Ente Tucumán Turismo - 2 of 3</vt:lpstr>
      <vt:lpstr>Facebook Hashtag Detection | Ente Tucumán Turismo - 3 of 3</vt:lpstr>
      <vt:lpstr>Facebook User Posts | Ente Tucumán Turismo</vt:lpstr>
      <vt:lpstr>Facebook User Posts Table | Ente Tucumán Turismo - 1 of 10</vt:lpstr>
      <vt:lpstr>Facebook User Posts Table | Ente Tucumán Turismo - 2 of 10</vt:lpstr>
      <vt:lpstr>Facebook User Posts Table | Ente Tucumán Turismo - 3 of 10</vt:lpstr>
      <vt:lpstr>Facebook User Posts Table | Ente Tucumán Turismo - 4 of 10</vt:lpstr>
      <vt:lpstr>Facebook User Posts Table | Ente Tucumán Turismo - 5 of 10</vt:lpstr>
      <vt:lpstr>Facebook User Posts Table | Ente Tucumán Turismo - 6 of 10</vt:lpstr>
      <vt:lpstr>Facebook User Posts Table | Ente Tucumán Turismo - 7 of 10</vt:lpstr>
      <vt:lpstr>Facebook User Posts Table | Ente Tucumán Turismo - 8 of 10</vt:lpstr>
      <vt:lpstr>Facebook User Posts Table | Ente Tucumán Turismo - 9 of 10</vt:lpstr>
      <vt:lpstr>Facebook User Posts Table | Ente Tucumán Turismo - 10 of 10</vt:lpstr>
      <vt:lpstr>Facebook Interactions Distribution | Ente Tucumán Turismo</vt:lpstr>
      <vt:lpstr>Facebook Interaction Rate | Ente Tucumán Turismo</vt:lpstr>
      <vt:lpstr>Facebook Interaction Rate By Post Type | Ente Tucumán Turismo</vt:lpstr>
      <vt:lpstr>Facebook Interaction Rate By Hour | Ente Tucumán Turismo</vt:lpstr>
      <vt:lpstr>Facebook Interaction Rate By Weekday | Ente Tucumán Turismo</vt:lpstr>
      <vt:lpstr>Facebook Questions Table | Ente Tucumán Turismo - 1 of 5</vt:lpstr>
      <vt:lpstr>Facebook Questions Table | Ente Tucumán Turismo - 2 of 5</vt:lpstr>
      <vt:lpstr>Facebook Questions Table | Ente Tucumán Turismo - 3 of 5</vt:lpstr>
      <vt:lpstr>Facebook Questions Table | Ente Tucumán Turismo - 4 of 5</vt:lpstr>
      <vt:lpstr>Facebook Questions Table | Ente Tucumán Turismo - 5 of 5</vt:lpstr>
      <vt:lpstr>Facebook TABLA DE FB COMPLETA | Ente Tucumán Turismo - 1 of 12</vt:lpstr>
      <vt:lpstr>Facebook TABLA DE FB COMPLETA | Ente Tucumán Turismo - 2 of 12</vt:lpstr>
      <vt:lpstr>Facebook TABLA DE FB COMPLETA | Ente Tucumán Turismo - 3 of 12</vt:lpstr>
      <vt:lpstr>Facebook TABLA DE FB COMPLETA | Ente Tucumán Turismo - 4 of 12</vt:lpstr>
      <vt:lpstr>Facebook TABLA DE FB COMPLETA | Ente Tucumán Turismo - 5 of 12</vt:lpstr>
      <vt:lpstr>Facebook TABLA DE FB COMPLETA | Ente Tucumán Turismo - 6 of 12</vt:lpstr>
      <vt:lpstr>Facebook TABLA DE FB COMPLETA | Ente Tucumán Turismo - 7 of 12</vt:lpstr>
      <vt:lpstr>Facebook TABLA DE FB COMPLETA | Ente Tucumán Turismo - 8 of 12</vt:lpstr>
      <vt:lpstr>Facebook TABLA DE FB COMPLETA | Ente Tucumán Turismo - 9 of 12</vt:lpstr>
      <vt:lpstr>Facebook TABLA DE FB COMPLETA | Ente Tucumán Turismo - 10 of 12</vt:lpstr>
      <vt:lpstr>Facebook TABLA DE FB COMPLETA | Ente Tucumán Turismo - 11 of 12</vt:lpstr>
      <vt:lpstr>Facebook TABLA DE FB COMPLETA | Ente Tucumán Turismo - 12 of 12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 Fe FB</dc:title>
  <dc:creator>Frederik Peiniger</dc:creator>
  <cp:lastModifiedBy>Frederik Peiniger</cp:lastModifiedBy>
  <cp:revision>1</cp:revision>
  <dcterms:created xsi:type="dcterms:W3CDTF">2019-08-01T16:41:34Z</dcterms:created>
  <dcterms:modified xsi:type="dcterms:W3CDTF">2019-08-01T16:43:13Z</dcterms:modified>
</cp:coreProperties>
</file>