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101" d="100"/>
          <a:sy n="101" d="100"/>
        </p:scale>
        <p:origin x="1704" y="10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501049</c:v>
                </c:pt>
                <c:pt idx="1">
                  <c:v>501059</c:v>
                </c:pt>
                <c:pt idx="2">
                  <c:v>501078</c:v>
                </c:pt>
                <c:pt idx="3">
                  <c:v>501114</c:v>
                </c:pt>
                <c:pt idx="4">
                  <c:v>501141</c:v>
                </c:pt>
                <c:pt idx="5">
                  <c:v>501158</c:v>
                </c:pt>
                <c:pt idx="6">
                  <c:v>501174</c:v>
                </c:pt>
                <c:pt idx="7">
                  <c:v>501176</c:v>
                </c:pt>
                <c:pt idx="8">
                  <c:v>501192</c:v>
                </c:pt>
                <c:pt idx="9">
                  <c:v>501198</c:v>
                </c:pt>
                <c:pt idx="10">
                  <c:v>501197</c:v>
                </c:pt>
                <c:pt idx="11">
                  <c:v>501201</c:v>
                </c:pt>
                <c:pt idx="12">
                  <c:v>501213</c:v>
                </c:pt>
                <c:pt idx="13">
                  <c:v>501202</c:v>
                </c:pt>
                <c:pt idx="14">
                  <c:v>501192</c:v>
                </c:pt>
                <c:pt idx="15">
                  <c:v>501187</c:v>
                </c:pt>
                <c:pt idx="16">
                  <c:v>501207</c:v>
                </c:pt>
                <c:pt idx="17">
                  <c:v>501218</c:v>
                </c:pt>
                <c:pt idx="18">
                  <c:v>501244</c:v>
                </c:pt>
                <c:pt idx="19">
                  <c:v>501252</c:v>
                </c:pt>
                <c:pt idx="20">
                  <c:v>501252</c:v>
                </c:pt>
                <c:pt idx="21">
                  <c:v>501257</c:v>
                </c:pt>
                <c:pt idx="22">
                  <c:v>501255</c:v>
                </c:pt>
                <c:pt idx="23">
                  <c:v>501282</c:v>
                </c:pt>
                <c:pt idx="24">
                  <c:v>501294</c:v>
                </c:pt>
                <c:pt idx="25">
                  <c:v>501308</c:v>
                </c:pt>
                <c:pt idx="26">
                  <c:v>501305</c:v>
                </c:pt>
                <c:pt idx="27">
                  <c:v>501305</c:v>
                </c:pt>
                <c:pt idx="28">
                  <c:v>501302</c:v>
                </c:pt>
                <c:pt idx="29">
                  <c:v>501308</c:v>
                </c:pt>
                <c:pt idx="30">
                  <c:v>501330</c:v>
                </c:pt>
              </c:numCache>
            </c:numRef>
          </c:val>
          <c:smooth val="0"/>
          <c:extLst>
            <c:ext xmlns:c16="http://schemas.microsoft.com/office/drawing/2014/chart" uri="{C3380CC4-5D6E-409C-BE32-E72D297353CC}">
              <c16:uniqueId val="{00000000-E589-463B-A830-2E11854F3F98}"/>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252723</c:v>
                </c:pt>
                <c:pt idx="1">
                  <c:v>252717</c:v>
                </c:pt>
                <c:pt idx="2">
                  <c:v>252714</c:v>
                </c:pt>
                <c:pt idx="3">
                  <c:v>252732</c:v>
                </c:pt>
                <c:pt idx="4">
                  <c:v>252747</c:v>
                </c:pt>
                <c:pt idx="5">
                  <c:v>252743</c:v>
                </c:pt>
                <c:pt idx="6">
                  <c:v>252746</c:v>
                </c:pt>
                <c:pt idx="7">
                  <c:v>252750</c:v>
                </c:pt>
                <c:pt idx="8">
                  <c:v>252753</c:v>
                </c:pt>
                <c:pt idx="9">
                  <c:v>252759</c:v>
                </c:pt>
                <c:pt idx="10">
                  <c:v>252765</c:v>
                </c:pt>
                <c:pt idx="11">
                  <c:v>252762</c:v>
                </c:pt>
                <c:pt idx="12">
                  <c:v>252764</c:v>
                </c:pt>
                <c:pt idx="13">
                  <c:v>252764</c:v>
                </c:pt>
                <c:pt idx="14">
                  <c:v>252770</c:v>
                </c:pt>
                <c:pt idx="15">
                  <c:v>252788</c:v>
                </c:pt>
                <c:pt idx="16">
                  <c:v>252790</c:v>
                </c:pt>
                <c:pt idx="17">
                  <c:v>252792</c:v>
                </c:pt>
                <c:pt idx="18">
                  <c:v>252812</c:v>
                </c:pt>
                <c:pt idx="19">
                  <c:v>252814</c:v>
                </c:pt>
                <c:pt idx="20">
                  <c:v>252836</c:v>
                </c:pt>
                <c:pt idx="21">
                  <c:v>252848</c:v>
                </c:pt>
                <c:pt idx="22">
                  <c:v>252856</c:v>
                </c:pt>
                <c:pt idx="23">
                  <c:v>252863</c:v>
                </c:pt>
                <c:pt idx="24">
                  <c:v>252889</c:v>
                </c:pt>
                <c:pt idx="25">
                  <c:v>252928</c:v>
                </c:pt>
                <c:pt idx="26">
                  <c:v>252978</c:v>
                </c:pt>
                <c:pt idx="27">
                  <c:v>253019</c:v>
                </c:pt>
                <c:pt idx="28">
                  <c:v>253074</c:v>
                </c:pt>
                <c:pt idx="29">
                  <c:v>253152</c:v>
                </c:pt>
                <c:pt idx="30">
                  <c:v>253196</c:v>
                </c:pt>
              </c:numCache>
            </c:numRef>
          </c:val>
          <c:smooth val="0"/>
          <c:extLst>
            <c:ext xmlns:c16="http://schemas.microsoft.com/office/drawing/2014/chart" uri="{C3380CC4-5D6E-409C-BE32-E72D297353CC}">
              <c16:uniqueId val="{00000001-E589-463B-A830-2E11854F3F98}"/>
            </c:ext>
          </c:extLst>
        </c:ser>
        <c:dLbls>
          <c:showLegendKey val="0"/>
          <c:showVal val="0"/>
          <c:showCatName val="0"/>
          <c:showSerName val="0"/>
          <c:showPercent val="0"/>
          <c:showBubbleSize val="0"/>
        </c:dLbls>
        <c:smooth val="0"/>
        <c:axId val="285429848"/>
        <c:axId val="285429192"/>
      </c:lineChart>
      <c:catAx>
        <c:axId val="285429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29192"/>
        <c:crosses val="autoZero"/>
        <c:auto val="1"/>
        <c:lblAlgn val="ctr"/>
        <c:lblOffset val="100"/>
        <c:noMultiLvlLbl val="0"/>
      </c:catAx>
      <c:valAx>
        <c:axId val="28542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2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7</c:v>
                </c:pt>
                <c:pt idx="1">
                  <c:v>10</c:v>
                </c:pt>
                <c:pt idx="2">
                  <c:v>19</c:v>
                </c:pt>
                <c:pt idx="3">
                  <c:v>36</c:v>
                </c:pt>
                <c:pt idx="4">
                  <c:v>27</c:v>
                </c:pt>
                <c:pt idx="5">
                  <c:v>17</c:v>
                </c:pt>
                <c:pt idx="6">
                  <c:v>16</c:v>
                </c:pt>
                <c:pt idx="7">
                  <c:v>2</c:v>
                </c:pt>
                <c:pt idx="8">
                  <c:v>16</c:v>
                </c:pt>
                <c:pt idx="9">
                  <c:v>6</c:v>
                </c:pt>
                <c:pt idx="10">
                  <c:v>-1</c:v>
                </c:pt>
                <c:pt idx="11">
                  <c:v>4</c:v>
                </c:pt>
                <c:pt idx="12">
                  <c:v>12</c:v>
                </c:pt>
                <c:pt idx="13">
                  <c:v>-11</c:v>
                </c:pt>
                <c:pt idx="14">
                  <c:v>-10</c:v>
                </c:pt>
                <c:pt idx="15">
                  <c:v>-5</c:v>
                </c:pt>
                <c:pt idx="16">
                  <c:v>20</c:v>
                </c:pt>
                <c:pt idx="17">
                  <c:v>11</c:v>
                </c:pt>
                <c:pt idx="18">
                  <c:v>26</c:v>
                </c:pt>
                <c:pt idx="19">
                  <c:v>8</c:v>
                </c:pt>
                <c:pt idx="20">
                  <c:v>0</c:v>
                </c:pt>
                <c:pt idx="21">
                  <c:v>5</c:v>
                </c:pt>
                <c:pt idx="22">
                  <c:v>-2</c:v>
                </c:pt>
                <c:pt idx="23">
                  <c:v>27</c:v>
                </c:pt>
                <c:pt idx="24">
                  <c:v>12</c:v>
                </c:pt>
                <c:pt idx="25">
                  <c:v>14</c:v>
                </c:pt>
                <c:pt idx="26">
                  <c:v>-3</c:v>
                </c:pt>
                <c:pt idx="27">
                  <c:v>0</c:v>
                </c:pt>
                <c:pt idx="28">
                  <c:v>-3</c:v>
                </c:pt>
                <c:pt idx="29">
                  <c:v>6</c:v>
                </c:pt>
                <c:pt idx="30">
                  <c:v>22</c:v>
                </c:pt>
              </c:numCache>
            </c:numRef>
          </c:val>
          <c:smooth val="0"/>
          <c:extLst>
            <c:ext xmlns:c16="http://schemas.microsoft.com/office/drawing/2014/chart" uri="{C3380CC4-5D6E-409C-BE32-E72D297353CC}">
              <c16:uniqueId val="{00000000-1E9C-4639-8A49-E6DB09074923}"/>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-3</c:v>
                </c:pt>
                <c:pt idx="1">
                  <c:v>-6</c:v>
                </c:pt>
                <c:pt idx="2">
                  <c:v>-3</c:v>
                </c:pt>
                <c:pt idx="3">
                  <c:v>18</c:v>
                </c:pt>
                <c:pt idx="4">
                  <c:v>15</c:v>
                </c:pt>
                <c:pt idx="5">
                  <c:v>-4</c:v>
                </c:pt>
                <c:pt idx="6">
                  <c:v>3</c:v>
                </c:pt>
                <c:pt idx="7">
                  <c:v>4</c:v>
                </c:pt>
                <c:pt idx="8">
                  <c:v>3</c:v>
                </c:pt>
                <c:pt idx="9">
                  <c:v>6</c:v>
                </c:pt>
                <c:pt idx="10">
                  <c:v>6</c:v>
                </c:pt>
                <c:pt idx="11">
                  <c:v>-3</c:v>
                </c:pt>
                <c:pt idx="12">
                  <c:v>2</c:v>
                </c:pt>
                <c:pt idx="13">
                  <c:v>0</c:v>
                </c:pt>
                <c:pt idx="14">
                  <c:v>6</c:v>
                </c:pt>
                <c:pt idx="15">
                  <c:v>18</c:v>
                </c:pt>
                <c:pt idx="16">
                  <c:v>2</c:v>
                </c:pt>
                <c:pt idx="17">
                  <c:v>2</c:v>
                </c:pt>
                <c:pt idx="18">
                  <c:v>20</c:v>
                </c:pt>
                <c:pt idx="19">
                  <c:v>2</c:v>
                </c:pt>
                <c:pt idx="20">
                  <c:v>22</c:v>
                </c:pt>
                <c:pt idx="21">
                  <c:v>12</c:v>
                </c:pt>
                <c:pt idx="22">
                  <c:v>8</c:v>
                </c:pt>
                <c:pt idx="23">
                  <c:v>7</c:v>
                </c:pt>
                <c:pt idx="24">
                  <c:v>26</c:v>
                </c:pt>
                <c:pt idx="25">
                  <c:v>39</c:v>
                </c:pt>
                <c:pt idx="26">
                  <c:v>50</c:v>
                </c:pt>
                <c:pt idx="27">
                  <c:v>41</c:v>
                </c:pt>
                <c:pt idx="28">
                  <c:v>55</c:v>
                </c:pt>
                <c:pt idx="29">
                  <c:v>78</c:v>
                </c:pt>
                <c:pt idx="30">
                  <c:v>44</c:v>
                </c:pt>
              </c:numCache>
            </c:numRef>
          </c:val>
          <c:smooth val="0"/>
          <c:extLst>
            <c:ext xmlns:c16="http://schemas.microsoft.com/office/drawing/2014/chart" uri="{C3380CC4-5D6E-409C-BE32-E72D297353CC}">
              <c16:uniqueId val="{00000001-1E9C-4639-8A49-E6DB09074923}"/>
            </c:ext>
          </c:extLst>
        </c:ser>
        <c:dLbls>
          <c:showLegendKey val="0"/>
          <c:showVal val="0"/>
          <c:showCatName val="0"/>
          <c:showSerName val="0"/>
          <c:showPercent val="0"/>
          <c:showBubbleSize val="0"/>
        </c:dLbls>
        <c:smooth val="0"/>
        <c:axId val="346920304"/>
        <c:axId val="346924240"/>
      </c:lineChart>
      <c:catAx>
        <c:axId val="346920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24240"/>
        <c:crosses val="autoZero"/>
        <c:auto val="1"/>
        <c:lblAlgn val="ctr"/>
        <c:lblOffset val="100"/>
        <c:noMultiLvlLbl val="0"/>
      </c:catAx>
      <c:valAx>
        <c:axId val="34692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2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30.908000000000001</c:v>
                </c:pt>
              </c:numCache>
            </c:numRef>
          </c:val>
          <c:extLst>
            <c:ext xmlns:c16="http://schemas.microsoft.com/office/drawing/2014/chart" uri="{C3380CC4-5D6E-409C-BE32-E72D297353CC}">
              <c16:uniqueId val="{00000000-2C78-4CC4-B073-AD35213385D7}"/>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50.504899999999999</c:v>
                </c:pt>
                <c:pt idx="1">
                  <c:v>52.5</c:v>
                </c:pt>
                <c:pt idx="2">
                  <c:v>20.8399</c:v>
                </c:pt>
                <c:pt idx="3">
                  <c:v>0</c:v>
                </c:pt>
                <c:pt idx="4">
                  <c:v>78.647000000000006</c:v>
                </c:pt>
                <c:pt idx="5">
                  <c:v>100</c:v>
                </c:pt>
              </c:numCache>
            </c:numRef>
          </c:val>
          <c:extLst>
            <c:ext xmlns:c16="http://schemas.microsoft.com/office/drawing/2014/chart" uri="{C3380CC4-5D6E-409C-BE32-E72D297353CC}">
              <c16:uniqueId val="{00000001-2C78-4CC4-B073-AD35213385D7}"/>
            </c:ext>
          </c:extLst>
        </c:ser>
        <c:dLbls>
          <c:showLegendKey val="0"/>
          <c:showVal val="0"/>
          <c:showCatName val="0"/>
          <c:showSerName val="0"/>
          <c:showPercent val="0"/>
          <c:showBubbleSize val="0"/>
        </c:dLbls>
        <c:axId val="346925880"/>
        <c:axId val="346921288"/>
      </c:radarChart>
      <c:catAx>
        <c:axId val="34692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21288"/>
        <c:crosses val="autoZero"/>
        <c:auto val="1"/>
        <c:lblAlgn val="ctr"/>
        <c:lblOffset val="100"/>
        <c:noMultiLvlLbl val="0"/>
      </c:catAx>
      <c:valAx>
        <c:axId val="346921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2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1.3970884676334501E-3</c:v>
                </c:pt>
                <c:pt idx="1">
                  <c:v>1.9958127847775398E-3</c:v>
                </c:pt>
                <c:pt idx="2">
                  <c:v>3.7919686104829998E-3</c:v>
                </c:pt>
                <c:pt idx="3">
                  <c:v>7.1845101960173897E-3</c:v>
                </c:pt>
                <c:pt idx="4">
                  <c:v>5.38799554592368E-3</c:v>
                </c:pt>
                <c:pt idx="5">
                  <c:v>3.3922588652694598E-3</c:v>
                </c:pt>
                <c:pt idx="6">
                  <c:v>3.19260592467844E-3</c:v>
                </c:pt>
                <c:pt idx="7">
                  <c:v>3.9906300007582201E-4</c:v>
                </c:pt>
                <c:pt idx="8">
                  <c:v>3.1924912605551699E-3</c:v>
                </c:pt>
                <c:pt idx="9">
                  <c:v>1.1971460039266401E-3</c:v>
                </c:pt>
                <c:pt idx="10">
                  <c:v>-1.9952194541877699E-4</c:v>
                </c:pt>
                <c:pt idx="11">
                  <c:v>7.9808937403855196E-4</c:v>
                </c:pt>
                <c:pt idx="12">
                  <c:v>2.3942490138686898E-3</c:v>
                </c:pt>
                <c:pt idx="13">
                  <c:v>-2.1946757167112599E-3</c:v>
                </c:pt>
                <c:pt idx="14">
                  <c:v>-1.99520353071217E-3</c:v>
                </c:pt>
                <c:pt idx="15">
                  <c:v>-9.9762166993886607E-4</c:v>
                </c:pt>
                <c:pt idx="16">
                  <c:v>3.99052649011247E-3</c:v>
                </c:pt>
                <c:pt idx="17">
                  <c:v>2.1947019893975902E-3</c:v>
                </c:pt>
                <c:pt idx="18">
                  <c:v>5.1873635823134799E-3</c:v>
                </c:pt>
                <c:pt idx="19">
                  <c:v>1.59602907964983E-3</c:v>
                </c:pt>
                <c:pt idx="20">
                  <c:v>0</c:v>
                </c:pt>
                <c:pt idx="21">
                  <c:v>9.9750225435509508E-4</c:v>
                </c:pt>
                <c:pt idx="22">
                  <c:v>-3.9899692173874901E-4</c:v>
                </c:pt>
                <c:pt idx="23">
                  <c:v>5.3864799353622404E-3</c:v>
                </c:pt>
                <c:pt idx="24">
                  <c:v>2.3938621374795001E-3</c:v>
                </c:pt>
                <c:pt idx="25">
                  <c:v>2.79277230527395E-3</c:v>
                </c:pt>
                <c:pt idx="26">
                  <c:v>-5.9843449536013801E-4</c:v>
                </c:pt>
                <c:pt idx="27">
                  <c:v>0</c:v>
                </c:pt>
                <c:pt idx="28">
                  <c:v>-5.9843807662002203E-4</c:v>
                </c:pt>
                <c:pt idx="29">
                  <c:v>1.19688331584554E-3</c:v>
                </c:pt>
                <c:pt idx="30">
                  <c:v>4.3885196326410103E-3</c:v>
                </c:pt>
              </c:numCache>
            </c:numRef>
          </c:val>
          <c:smooth val="0"/>
          <c:extLst>
            <c:ext xmlns:c16="http://schemas.microsoft.com/office/drawing/2014/chart" uri="{C3380CC4-5D6E-409C-BE32-E72D297353CC}">
              <c16:uniqueId val="{00000000-18DA-4932-91B8-92DAAD49B4B7}"/>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-1.18705633769379E-3</c:v>
                </c:pt>
                <c:pt idx="1">
                  <c:v>-2.3741408577770901E-3</c:v>
                </c:pt>
                <c:pt idx="2">
                  <c:v>-1.18709861228172E-3</c:v>
                </c:pt>
                <c:pt idx="3">
                  <c:v>7.1226762268809798E-3</c:v>
                </c:pt>
                <c:pt idx="4">
                  <c:v>5.9351407815393404E-3</c:v>
                </c:pt>
                <c:pt idx="5">
                  <c:v>-1.5826102782624499E-3</c:v>
                </c:pt>
                <c:pt idx="6">
                  <c:v>1.18697649390883E-3</c:v>
                </c:pt>
                <c:pt idx="7">
                  <c:v>1.58261653992546E-3</c:v>
                </c:pt>
                <c:pt idx="8">
                  <c:v>1.18694362017804E-3</c:v>
                </c:pt>
                <c:pt idx="9">
                  <c:v>2.37385906398737E-3</c:v>
                </c:pt>
                <c:pt idx="10">
                  <c:v>2.3738027132564998E-3</c:v>
                </c:pt>
                <c:pt idx="11">
                  <c:v>-1.1868731826004399E-3</c:v>
                </c:pt>
                <c:pt idx="12">
                  <c:v>7.91258179631432E-4</c:v>
                </c:pt>
                <c:pt idx="13">
                  <c:v>0</c:v>
                </c:pt>
                <c:pt idx="14">
                  <c:v>2.3737557563577099E-3</c:v>
                </c:pt>
                <c:pt idx="15">
                  <c:v>7.1210982315939404E-3</c:v>
                </c:pt>
                <c:pt idx="16">
                  <c:v>7.9117679636691598E-4</c:v>
                </c:pt>
                <c:pt idx="17">
                  <c:v>7.9117053680920896E-4</c:v>
                </c:pt>
                <c:pt idx="18">
                  <c:v>7.9116427735054905E-3</c:v>
                </c:pt>
                <c:pt idx="19">
                  <c:v>7.9110168821100305E-4</c:v>
                </c:pt>
                <c:pt idx="20">
                  <c:v>8.7020497282587206E-3</c:v>
                </c:pt>
                <c:pt idx="21">
                  <c:v>4.7461595658846098E-3</c:v>
                </c:pt>
                <c:pt idx="22">
                  <c:v>3.1639562108460402E-3</c:v>
                </c:pt>
                <c:pt idx="23">
                  <c:v>2.7683740943461898E-3</c:v>
                </c:pt>
                <c:pt idx="24">
                  <c:v>1.0282247699347101E-2</c:v>
                </c:pt>
                <c:pt idx="25">
                  <c:v>1.54217858428006E-2</c:v>
                </c:pt>
                <c:pt idx="26">
                  <c:v>1.9768471659919001E-2</c:v>
                </c:pt>
                <c:pt idx="27">
                  <c:v>1.6206942896220201E-2</c:v>
                </c:pt>
                <c:pt idx="28">
                  <c:v>2.1737497974460399E-2</c:v>
                </c:pt>
                <c:pt idx="29">
                  <c:v>3.0821024680528199E-2</c:v>
                </c:pt>
                <c:pt idx="30">
                  <c:v>1.7380862090759699E-2</c:v>
                </c:pt>
              </c:numCache>
            </c:numRef>
          </c:val>
          <c:smooth val="0"/>
          <c:extLst>
            <c:ext xmlns:c16="http://schemas.microsoft.com/office/drawing/2014/chart" uri="{C3380CC4-5D6E-409C-BE32-E72D297353CC}">
              <c16:uniqueId val="{00000001-18DA-4932-91B8-92DAAD49B4B7}"/>
            </c:ext>
          </c:extLst>
        </c:ser>
        <c:dLbls>
          <c:showLegendKey val="0"/>
          <c:showVal val="0"/>
          <c:showCatName val="0"/>
          <c:showSerName val="0"/>
          <c:showPercent val="0"/>
          <c:showBubbleSize val="0"/>
        </c:dLbls>
        <c:smooth val="0"/>
        <c:axId val="175336176"/>
        <c:axId val="175332896"/>
      </c:lineChart>
      <c:catAx>
        <c:axId val="17533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332896"/>
        <c:crosses val="autoZero"/>
        <c:auto val="1"/>
        <c:lblAlgn val="ctr"/>
        <c:lblOffset val="100"/>
        <c:noMultiLvlLbl val="0"/>
      </c:catAx>
      <c:valAx>
        <c:axId val="17533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33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19</c:v>
                </c:pt>
                <c:pt idx="2">
                  <c:v>15</c:v>
                </c:pt>
                <c:pt idx="3">
                  <c:v>18</c:v>
                </c:pt>
                <c:pt idx="4">
                  <c:v>9</c:v>
                </c:pt>
                <c:pt idx="5">
                  <c:v>1</c:v>
                </c:pt>
                <c:pt idx="6">
                  <c:v>0</c:v>
                </c:pt>
              </c:numCache>
            </c:numRef>
          </c:val>
          <c:extLst>
            <c:ext xmlns:c16="http://schemas.microsoft.com/office/drawing/2014/chart" uri="{C3380CC4-5D6E-409C-BE32-E72D297353CC}">
              <c16:uniqueId val="{00000000-0CAA-4802-8CC2-63F7266AC7E7}"/>
            </c:ext>
          </c:extLst>
        </c:ser>
        <c:ser>
          <c:idx val="1"/>
          <c:order val="1"/>
          <c:tx>
            <c:strRef>
              <c:f>Sheet1!$C$1</c:f>
              <c:strCache>
                <c:ptCount val="1"/>
                <c:pt idx="0">
                  <c:v>Ente Tucumán Turismo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20</c:v>
                </c:pt>
                <c:pt idx="1">
                  <c:v>11</c:v>
                </c:pt>
                <c:pt idx="2">
                  <c:v>13</c:v>
                </c:pt>
                <c:pt idx="3">
                  <c:v>18</c:v>
                </c:pt>
                <c:pt idx="4">
                  <c:v>13</c:v>
                </c:pt>
                <c:pt idx="5">
                  <c:v>17</c:v>
                </c:pt>
                <c:pt idx="6">
                  <c:v>15</c:v>
                </c:pt>
              </c:numCache>
            </c:numRef>
          </c:val>
          <c:extLst>
            <c:ext xmlns:c16="http://schemas.microsoft.com/office/drawing/2014/chart" uri="{C3380CC4-5D6E-409C-BE32-E72D297353CC}">
              <c16:uniqueId val="{00000001-0CAA-4802-8CC2-63F7266AC7E7}"/>
            </c:ext>
          </c:extLst>
        </c:ser>
        <c:dLbls>
          <c:showLegendKey val="0"/>
          <c:showVal val="0"/>
          <c:showCatName val="0"/>
          <c:showSerName val="0"/>
          <c:showPercent val="0"/>
          <c:showBubbleSize val="0"/>
        </c:dLbls>
        <c:gapWidth val="219"/>
        <c:overlap val="-27"/>
        <c:axId val="175343392"/>
        <c:axId val="175344704"/>
      </c:barChart>
      <c:catAx>
        <c:axId val="17534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344704"/>
        <c:crosses val="autoZero"/>
        <c:auto val="1"/>
        <c:lblAlgn val="ctr"/>
        <c:lblOffset val="100"/>
        <c:noMultiLvlLbl val="0"/>
      </c:catAx>
      <c:valAx>
        <c:axId val="17534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34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Visit Salta</c:v>
                </c:pt>
              </c:strCache>
            </c:strRef>
          </c:tx>
          <c:spPr>
            <a:solidFill>
              <a:schemeClr val="accent1"/>
            </a:solidFill>
            <a:ln>
              <a:noFill/>
            </a:ln>
            <a:effectLst/>
          </c:spP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501049</c:v>
                </c:pt>
                <c:pt idx="1">
                  <c:v>501059</c:v>
                </c:pt>
                <c:pt idx="2">
                  <c:v>501078</c:v>
                </c:pt>
                <c:pt idx="3">
                  <c:v>501114</c:v>
                </c:pt>
                <c:pt idx="4">
                  <c:v>501141</c:v>
                </c:pt>
                <c:pt idx="5">
                  <c:v>501158</c:v>
                </c:pt>
                <c:pt idx="6">
                  <c:v>501174</c:v>
                </c:pt>
                <c:pt idx="7">
                  <c:v>501176</c:v>
                </c:pt>
                <c:pt idx="8">
                  <c:v>501192</c:v>
                </c:pt>
                <c:pt idx="9">
                  <c:v>501198</c:v>
                </c:pt>
                <c:pt idx="10">
                  <c:v>501197</c:v>
                </c:pt>
                <c:pt idx="11">
                  <c:v>501201</c:v>
                </c:pt>
                <c:pt idx="12">
                  <c:v>501213</c:v>
                </c:pt>
                <c:pt idx="13">
                  <c:v>501202</c:v>
                </c:pt>
                <c:pt idx="14">
                  <c:v>501192</c:v>
                </c:pt>
                <c:pt idx="15">
                  <c:v>501187</c:v>
                </c:pt>
                <c:pt idx="16">
                  <c:v>501207</c:v>
                </c:pt>
                <c:pt idx="17">
                  <c:v>501218</c:v>
                </c:pt>
                <c:pt idx="18">
                  <c:v>501244</c:v>
                </c:pt>
                <c:pt idx="19">
                  <c:v>501252</c:v>
                </c:pt>
                <c:pt idx="20">
                  <c:v>501252</c:v>
                </c:pt>
                <c:pt idx="21">
                  <c:v>501257</c:v>
                </c:pt>
                <c:pt idx="22">
                  <c:v>501255</c:v>
                </c:pt>
                <c:pt idx="23">
                  <c:v>501282</c:v>
                </c:pt>
                <c:pt idx="24">
                  <c:v>501294</c:v>
                </c:pt>
                <c:pt idx="25">
                  <c:v>501308</c:v>
                </c:pt>
                <c:pt idx="26">
                  <c:v>501305</c:v>
                </c:pt>
                <c:pt idx="27">
                  <c:v>501305</c:v>
                </c:pt>
                <c:pt idx="28">
                  <c:v>501302</c:v>
                </c:pt>
                <c:pt idx="29">
                  <c:v>501308</c:v>
                </c:pt>
                <c:pt idx="30">
                  <c:v>501330</c:v>
                </c:pt>
              </c:numCache>
            </c:numRef>
          </c:val>
          <c:extLst>
            <c:ext xmlns:c16="http://schemas.microsoft.com/office/drawing/2014/chart" uri="{C3380CC4-5D6E-409C-BE32-E72D297353CC}">
              <c16:uniqueId val="{00000000-3695-477D-AC97-DBC41AD97312}"/>
            </c:ext>
          </c:extLst>
        </c:ser>
        <c:ser>
          <c:idx val="1"/>
          <c:order val="1"/>
          <c:tx>
            <c:strRef>
              <c:f>Sheet1!$C$1</c:f>
              <c:strCache>
                <c:ptCount val="1"/>
                <c:pt idx="0">
                  <c:v>Ente Tucumán Turismo</c:v>
                </c:pt>
              </c:strCache>
            </c:strRef>
          </c:tx>
          <c:spPr>
            <a:solidFill>
              <a:schemeClr val="accent2"/>
            </a:solidFill>
            <a:ln>
              <a:noFill/>
            </a:ln>
            <a:effectLst/>
          </c:spP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252723</c:v>
                </c:pt>
                <c:pt idx="1">
                  <c:v>252717</c:v>
                </c:pt>
                <c:pt idx="2">
                  <c:v>252714</c:v>
                </c:pt>
                <c:pt idx="3">
                  <c:v>252732</c:v>
                </c:pt>
                <c:pt idx="4">
                  <c:v>252747</c:v>
                </c:pt>
                <c:pt idx="5">
                  <c:v>252743</c:v>
                </c:pt>
                <c:pt idx="6">
                  <c:v>252746</c:v>
                </c:pt>
                <c:pt idx="7">
                  <c:v>252750</c:v>
                </c:pt>
                <c:pt idx="8">
                  <c:v>252753</c:v>
                </c:pt>
                <c:pt idx="9">
                  <c:v>252759</c:v>
                </c:pt>
                <c:pt idx="10">
                  <c:v>252765</c:v>
                </c:pt>
                <c:pt idx="11">
                  <c:v>252762</c:v>
                </c:pt>
                <c:pt idx="12">
                  <c:v>252764</c:v>
                </c:pt>
                <c:pt idx="13">
                  <c:v>252764</c:v>
                </c:pt>
                <c:pt idx="14">
                  <c:v>252770</c:v>
                </c:pt>
                <c:pt idx="15">
                  <c:v>252788</c:v>
                </c:pt>
                <c:pt idx="16">
                  <c:v>252790</c:v>
                </c:pt>
                <c:pt idx="17">
                  <c:v>252792</c:v>
                </c:pt>
                <c:pt idx="18">
                  <c:v>252812</c:v>
                </c:pt>
                <c:pt idx="19">
                  <c:v>252814</c:v>
                </c:pt>
                <c:pt idx="20">
                  <c:v>252836</c:v>
                </c:pt>
                <c:pt idx="21">
                  <c:v>252848</c:v>
                </c:pt>
                <c:pt idx="22">
                  <c:v>252856</c:v>
                </c:pt>
                <c:pt idx="23">
                  <c:v>252863</c:v>
                </c:pt>
                <c:pt idx="24">
                  <c:v>252889</c:v>
                </c:pt>
                <c:pt idx="25">
                  <c:v>252928</c:v>
                </c:pt>
                <c:pt idx="26">
                  <c:v>252978</c:v>
                </c:pt>
                <c:pt idx="27">
                  <c:v>253019</c:v>
                </c:pt>
                <c:pt idx="28">
                  <c:v>253074</c:v>
                </c:pt>
                <c:pt idx="29">
                  <c:v>253152</c:v>
                </c:pt>
                <c:pt idx="30">
                  <c:v>253196</c:v>
                </c:pt>
              </c:numCache>
            </c:numRef>
          </c:val>
          <c:extLst>
            <c:ext xmlns:c16="http://schemas.microsoft.com/office/drawing/2014/chart" uri="{C3380CC4-5D6E-409C-BE32-E72D297353CC}">
              <c16:uniqueId val="{00000001-3695-477D-AC97-DBC41AD97312}"/>
            </c:ext>
          </c:extLst>
        </c:ser>
        <c:dLbls>
          <c:showLegendKey val="0"/>
          <c:showVal val="0"/>
          <c:showCatName val="0"/>
          <c:showSerName val="0"/>
          <c:showPercent val="0"/>
          <c:showBubbleSize val="0"/>
        </c:dLbls>
        <c:axId val="175340768"/>
        <c:axId val="346923912"/>
      </c:areaChart>
      <c:catAx>
        <c:axId val="1753407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923912"/>
        <c:crosses val="autoZero"/>
        <c:auto val="1"/>
        <c:lblAlgn val="ctr"/>
        <c:lblOffset val="100"/>
        <c:noMultiLvlLbl val="0"/>
      </c:catAx>
      <c:valAx>
        <c:axId val="346923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34076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1</c:v>
                </c:pt>
                <c:pt idx="1">
                  <c:v>2</c:v>
                </c:pt>
                <c:pt idx="2">
                  <c:v>1</c:v>
                </c:pt>
                <c:pt idx="3">
                  <c:v>0</c:v>
                </c:pt>
                <c:pt idx="4">
                  <c:v>1</c:v>
                </c:pt>
                <c:pt idx="5">
                  <c:v>3</c:v>
                </c:pt>
                <c:pt idx="6">
                  <c:v>1</c:v>
                </c:pt>
                <c:pt idx="7">
                  <c:v>1</c:v>
                </c:pt>
                <c:pt idx="8">
                  <c:v>1</c:v>
                </c:pt>
                <c:pt idx="9">
                  <c:v>2</c:v>
                </c:pt>
                <c:pt idx="10">
                  <c:v>2</c:v>
                </c:pt>
                <c:pt idx="11">
                  <c:v>1</c:v>
                </c:pt>
                <c:pt idx="12">
                  <c:v>1</c:v>
                </c:pt>
                <c:pt idx="13">
                  <c:v>0</c:v>
                </c:pt>
                <c:pt idx="14">
                  <c:v>2</c:v>
                </c:pt>
                <c:pt idx="15">
                  <c:v>2</c:v>
                </c:pt>
                <c:pt idx="16">
                  <c:v>1</c:v>
                </c:pt>
                <c:pt idx="17">
                  <c:v>2</c:v>
                </c:pt>
                <c:pt idx="18">
                  <c:v>0</c:v>
                </c:pt>
                <c:pt idx="19">
                  <c:v>1</c:v>
                </c:pt>
                <c:pt idx="20">
                  <c:v>1</c:v>
                </c:pt>
                <c:pt idx="21">
                  <c:v>1</c:v>
                </c:pt>
                <c:pt idx="22">
                  <c:v>1</c:v>
                </c:pt>
                <c:pt idx="23">
                  <c:v>1</c:v>
                </c:pt>
                <c:pt idx="24">
                  <c:v>2</c:v>
                </c:pt>
                <c:pt idx="25">
                  <c:v>1</c:v>
                </c:pt>
                <c:pt idx="26">
                  <c:v>1</c:v>
                </c:pt>
                <c:pt idx="27">
                  <c:v>2</c:v>
                </c:pt>
                <c:pt idx="28">
                  <c:v>2</c:v>
                </c:pt>
                <c:pt idx="29">
                  <c:v>2</c:v>
                </c:pt>
                <c:pt idx="30">
                  <c:v>1</c:v>
                </c:pt>
              </c:numCache>
            </c:numRef>
          </c:val>
          <c:smooth val="0"/>
          <c:extLst>
            <c:ext xmlns:c16="http://schemas.microsoft.com/office/drawing/2014/chart" uri="{C3380CC4-5D6E-409C-BE32-E72D297353CC}">
              <c16:uniqueId val="{00000000-9207-46F0-92FE-7BDD7A58571E}"/>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1</c:v>
                </c:pt>
                <c:pt idx="1">
                  <c:v>0</c:v>
                </c:pt>
                <c:pt idx="2">
                  <c:v>0</c:v>
                </c:pt>
                <c:pt idx="3">
                  <c:v>1</c:v>
                </c:pt>
                <c:pt idx="4">
                  <c:v>1</c:v>
                </c:pt>
                <c:pt idx="5">
                  <c:v>1</c:v>
                </c:pt>
                <c:pt idx="6">
                  <c:v>0</c:v>
                </c:pt>
                <c:pt idx="7">
                  <c:v>1</c:v>
                </c:pt>
                <c:pt idx="8">
                  <c:v>1</c:v>
                </c:pt>
                <c:pt idx="9">
                  <c:v>0</c:v>
                </c:pt>
                <c:pt idx="10">
                  <c:v>0</c:v>
                </c:pt>
                <c:pt idx="11">
                  <c:v>2</c:v>
                </c:pt>
                <c:pt idx="12">
                  <c:v>1</c:v>
                </c:pt>
                <c:pt idx="13">
                  <c:v>1</c:v>
                </c:pt>
                <c:pt idx="14">
                  <c:v>0</c:v>
                </c:pt>
                <c:pt idx="15">
                  <c:v>1</c:v>
                </c:pt>
                <c:pt idx="16">
                  <c:v>0</c:v>
                </c:pt>
                <c:pt idx="17">
                  <c:v>1</c:v>
                </c:pt>
                <c:pt idx="18">
                  <c:v>1</c:v>
                </c:pt>
                <c:pt idx="19">
                  <c:v>1</c:v>
                </c:pt>
                <c:pt idx="20">
                  <c:v>1</c:v>
                </c:pt>
                <c:pt idx="21">
                  <c:v>1</c:v>
                </c:pt>
                <c:pt idx="22">
                  <c:v>0</c:v>
                </c:pt>
                <c:pt idx="23">
                  <c:v>0</c:v>
                </c:pt>
                <c:pt idx="24">
                  <c:v>1</c:v>
                </c:pt>
                <c:pt idx="25">
                  <c:v>1</c:v>
                </c:pt>
                <c:pt idx="26">
                  <c:v>1</c:v>
                </c:pt>
                <c:pt idx="27">
                  <c:v>0</c:v>
                </c:pt>
                <c:pt idx="28">
                  <c:v>1</c:v>
                </c:pt>
                <c:pt idx="29">
                  <c:v>1</c:v>
                </c:pt>
                <c:pt idx="30">
                  <c:v>0</c:v>
                </c:pt>
              </c:numCache>
            </c:numRef>
          </c:val>
          <c:smooth val="0"/>
          <c:extLst>
            <c:ext xmlns:c16="http://schemas.microsoft.com/office/drawing/2014/chart" uri="{C3380CC4-5D6E-409C-BE32-E72D297353CC}">
              <c16:uniqueId val="{00000001-9207-46F0-92FE-7BDD7A58571E}"/>
            </c:ext>
          </c:extLst>
        </c:ser>
        <c:dLbls>
          <c:showLegendKey val="0"/>
          <c:showVal val="0"/>
          <c:showCatName val="0"/>
          <c:showSerName val="0"/>
          <c:showPercent val="0"/>
          <c:showBubbleSize val="0"/>
        </c:dLbls>
        <c:smooth val="0"/>
        <c:axId val="340558304"/>
        <c:axId val="340557976"/>
      </c:lineChart>
      <c:catAx>
        <c:axId val="34055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57976"/>
        <c:crosses val="autoZero"/>
        <c:auto val="1"/>
        <c:lblAlgn val="ctr"/>
        <c:lblOffset val="100"/>
        <c:noMultiLvlLbl val="0"/>
      </c:catAx>
      <c:valAx>
        <c:axId val="34055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5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2</c:v>
                </c:pt>
                <c:pt idx="12">
                  <c:v>2</c:v>
                </c:pt>
                <c:pt idx="13">
                  <c:v>1</c:v>
                </c:pt>
                <c:pt idx="14">
                  <c:v>1</c:v>
                </c:pt>
                <c:pt idx="15">
                  <c:v>1</c:v>
                </c:pt>
                <c:pt idx="16">
                  <c:v>2</c:v>
                </c:pt>
                <c:pt idx="17">
                  <c:v>5</c:v>
                </c:pt>
                <c:pt idx="18">
                  <c:v>2</c:v>
                </c:pt>
                <c:pt idx="19">
                  <c:v>8</c:v>
                </c:pt>
                <c:pt idx="20">
                  <c:v>10</c:v>
                </c:pt>
                <c:pt idx="21">
                  <c:v>4</c:v>
                </c:pt>
                <c:pt idx="22">
                  <c:v>1</c:v>
                </c:pt>
                <c:pt idx="23">
                  <c:v>0</c:v>
                </c:pt>
              </c:numCache>
            </c:numRef>
          </c:val>
          <c:smooth val="0"/>
          <c:extLst>
            <c:ext xmlns:c16="http://schemas.microsoft.com/office/drawing/2014/chart" uri="{C3380CC4-5D6E-409C-BE32-E72D297353CC}">
              <c16:uniqueId val="{00000000-CB7E-4D6E-A747-833A971D0469}"/>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1</c:v>
                </c:pt>
                <c:pt idx="13">
                  <c:v>1</c:v>
                </c:pt>
                <c:pt idx="14">
                  <c:v>1</c:v>
                </c:pt>
                <c:pt idx="15">
                  <c:v>1</c:v>
                </c:pt>
                <c:pt idx="16">
                  <c:v>0</c:v>
                </c:pt>
                <c:pt idx="17">
                  <c:v>1</c:v>
                </c:pt>
                <c:pt idx="18">
                  <c:v>1</c:v>
                </c:pt>
                <c:pt idx="19">
                  <c:v>1</c:v>
                </c:pt>
                <c:pt idx="20">
                  <c:v>12</c:v>
                </c:pt>
                <c:pt idx="21">
                  <c:v>0</c:v>
                </c:pt>
                <c:pt idx="22">
                  <c:v>0</c:v>
                </c:pt>
                <c:pt idx="23">
                  <c:v>0</c:v>
                </c:pt>
              </c:numCache>
            </c:numRef>
          </c:val>
          <c:smooth val="0"/>
          <c:extLst>
            <c:ext xmlns:c16="http://schemas.microsoft.com/office/drawing/2014/chart" uri="{C3380CC4-5D6E-409C-BE32-E72D297353CC}">
              <c16:uniqueId val="{00000001-CB7E-4D6E-A747-833A971D0469}"/>
            </c:ext>
          </c:extLst>
        </c:ser>
        <c:dLbls>
          <c:showLegendKey val="0"/>
          <c:showVal val="0"/>
          <c:showCatName val="0"/>
          <c:showSerName val="0"/>
          <c:showPercent val="0"/>
          <c:showBubbleSize val="0"/>
        </c:dLbls>
        <c:smooth val="0"/>
        <c:axId val="340559944"/>
        <c:axId val="340561912"/>
      </c:lineChart>
      <c:catAx>
        <c:axId val="340559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61912"/>
        <c:crosses val="autoZero"/>
        <c:auto val="1"/>
        <c:lblAlgn val="ctr"/>
        <c:lblOffset val="100"/>
        <c:noMultiLvlLbl val="0"/>
      </c:catAx>
      <c:valAx>
        <c:axId val="340561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5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6</c:v>
                </c:pt>
                <c:pt idx="2">
                  <c:v>6</c:v>
                </c:pt>
                <c:pt idx="3">
                  <c:v>3</c:v>
                </c:pt>
                <c:pt idx="4">
                  <c:v>6</c:v>
                </c:pt>
                <c:pt idx="5">
                  <c:v>4</c:v>
                </c:pt>
                <c:pt idx="6">
                  <c:v>7</c:v>
                </c:pt>
              </c:numCache>
            </c:numRef>
          </c:val>
          <c:extLst>
            <c:ext xmlns:c16="http://schemas.microsoft.com/office/drawing/2014/chart" uri="{C3380CC4-5D6E-409C-BE32-E72D297353CC}">
              <c16:uniqueId val="{00000000-9131-442A-9EB6-45D12AD8FF89}"/>
            </c:ext>
          </c:extLst>
        </c:ser>
        <c:ser>
          <c:idx val="1"/>
          <c:order val="1"/>
          <c:tx>
            <c:strRef>
              <c:f>Sheet1!$C$1</c:f>
              <c:strCache>
                <c:ptCount val="1"/>
                <c:pt idx="0">
                  <c:v>Ente Tucumán Turismo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0</c:v>
                </c:pt>
                <c:pt idx="2">
                  <c:v>3</c:v>
                </c:pt>
                <c:pt idx="3">
                  <c:v>5</c:v>
                </c:pt>
                <c:pt idx="4">
                  <c:v>4</c:v>
                </c:pt>
                <c:pt idx="5">
                  <c:v>2</c:v>
                </c:pt>
                <c:pt idx="6">
                  <c:v>4</c:v>
                </c:pt>
              </c:numCache>
            </c:numRef>
          </c:val>
          <c:extLst>
            <c:ext xmlns:c16="http://schemas.microsoft.com/office/drawing/2014/chart" uri="{C3380CC4-5D6E-409C-BE32-E72D297353CC}">
              <c16:uniqueId val="{00000001-9131-442A-9EB6-45D12AD8FF89}"/>
            </c:ext>
          </c:extLst>
        </c:ser>
        <c:dLbls>
          <c:showLegendKey val="0"/>
          <c:showVal val="0"/>
          <c:showCatName val="0"/>
          <c:showSerName val="0"/>
          <c:showPercent val="0"/>
          <c:showBubbleSize val="0"/>
        </c:dLbls>
        <c:gapWidth val="219"/>
        <c:overlap val="-27"/>
        <c:axId val="340548136"/>
        <c:axId val="340547480"/>
      </c:barChart>
      <c:catAx>
        <c:axId val="34054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47480"/>
        <c:crosses val="autoZero"/>
        <c:auto val="1"/>
        <c:lblAlgn val="ctr"/>
        <c:lblOffset val="100"/>
        <c:noMultiLvlLbl val="0"/>
      </c:catAx>
      <c:valAx>
        <c:axId val="34054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4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Sheet1!$A$2:$A$3</c:f>
              <c:strCache>
                <c:ptCount val="2"/>
                <c:pt idx="0">
                  <c:v>Visit Salta</c:v>
                </c:pt>
                <c:pt idx="1">
                  <c:v>Ente Tucumán Turismo</c:v>
                </c:pt>
              </c:strCache>
            </c:strRef>
          </c:cat>
          <c:val>
            <c:numRef>
              <c:f>Sheet1!$B$2:$B$3</c:f>
              <c:numCache>
                <c:formatCode>General</c:formatCode>
                <c:ptCount val="2"/>
                <c:pt idx="0">
                  <c:v>40</c:v>
                </c:pt>
                <c:pt idx="1">
                  <c:v>21</c:v>
                </c:pt>
              </c:numCache>
            </c:numRef>
          </c:val>
          <c:extLst>
            <c:ext xmlns:c16="http://schemas.microsoft.com/office/drawing/2014/chart" uri="{C3380CC4-5D6E-409C-BE32-E72D297353CC}">
              <c16:uniqueId val="{00000000-03F2-43E2-966A-8E7F429664A7}"/>
            </c:ext>
          </c:extLst>
        </c:ser>
        <c:dLbls>
          <c:showLegendKey val="0"/>
          <c:showVal val="0"/>
          <c:showCatName val="0"/>
          <c:showSerName val="0"/>
          <c:showPercent val="0"/>
          <c:showBubbleSize val="0"/>
        </c:dLbls>
        <c:gapWidth val="150"/>
        <c:overlap val="100"/>
        <c:axId val="340552728"/>
        <c:axId val="340546496"/>
      </c:barChart>
      <c:catAx>
        <c:axId val="340552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46496"/>
        <c:crosses val="autoZero"/>
        <c:auto val="1"/>
        <c:lblAlgn val="ctr"/>
        <c:lblOffset val="100"/>
        <c:noMultiLvlLbl val="0"/>
      </c:catAx>
      <c:valAx>
        <c:axId val="340546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5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Sheet1!$A$2:$A$3</c:f>
              <c:strCache>
                <c:ptCount val="2"/>
                <c:pt idx="0">
                  <c:v>Visit Salta</c:v>
                </c:pt>
                <c:pt idx="1">
                  <c:v>Ente Tucumán Turismo</c:v>
                </c:pt>
              </c:strCache>
            </c:strRef>
          </c:cat>
          <c:val>
            <c:numRef>
              <c:f>Sheet1!$B$2:$B$3</c:f>
              <c:numCache>
                <c:formatCode>General</c:formatCode>
                <c:ptCount val="2"/>
                <c:pt idx="0">
                  <c:v>39</c:v>
                </c:pt>
                <c:pt idx="1">
                  <c:v>14</c:v>
                </c:pt>
              </c:numCache>
            </c:numRef>
          </c:val>
          <c:extLst>
            <c:ext xmlns:c16="http://schemas.microsoft.com/office/drawing/2014/chart" uri="{C3380CC4-5D6E-409C-BE32-E72D297353CC}">
              <c16:uniqueId val="{00000000-153C-4CD5-BE10-848D90B51A1B}"/>
            </c:ext>
          </c:extLst>
        </c:ser>
        <c:ser>
          <c:idx val="1"/>
          <c:order val="1"/>
          <c:tx>
            <c:strRef>
              <c:f>Sheet1!$C$1</c:f>
              <c:strCache>
                <c:ptCount val="1"/>
                <c:pt idx="0">
                  <c:v>Video</c:v>
                </c:pt>
              </c:strCache>
            </c:strRef>
          </c:tx>
          <c:spPr>
            <a:solidFill>
              <a:schemeClr val="accent2"/>
            </a:solidFill>
            <a:ln>
              <a:noFill/>
            </a:ln>
            <a:effectLst/>
          </c:spPr>
          <c:invertIfNegative val="0"/>
          <c:cat>
            <c:strRef>
              <c:f>Sheet1!$A$2:$A$3</c:f>
              <c:strCache>
                <c:ptCount val="2"/>
                <c:pt idx="0">
                  <c:v>Visit Salta</c:v>
                </c:pt>
                <c:pt idx="1">
                  <c:v>Ente Tucumán Turismo</c:v>
                </c:pt>
              </c:strCache>
            </c:strRef>
          </c:cat>
          <c:val>
            <c:numRef>
              <c:f>Sheet1!$C$2:$C$3</c:f>
              <c:numCache>
                <c:formatCode>General</c:formatCode>
                <c:ptCount val="2"/>
                <c:pt idx="0">
                  <c:v>1</c:v>
                </c:pt>
                <c:pt idx="1">
                  <c:v>7</c:v>
                </c:pt>
              </c:numCache>
            </c:numRef>
          </c:val>
          <c:extLst>
            <c:ext xmlns:c16="http://schemas.microsoft.com/office/drawing/2014/chart" uri="{C3380CC4-5D6E-409C-BE32-E72D297353CC}">
              <c16:uniqueId val="{00000001-153C-4CD5-BE10-848D90B51A1B}"/>
            </c:ext>
          </c:extLst>
        </c:ser>
        <c:dLbls>
          <c:showLegendKey val="0"/>
          <c:showVal val="0"/>
          <c:showCatName val="0"/>
          <c:showSerName val="0"/>
          <c:showPercent val="0"/>
          <c:showBubbleSize val="0"/>
        </c:dLbls>
        <c:gapWidth val="150"/>
        <c:overlap val="100"/>
        <c:axId val="340555024"/>
        <c:axId val="175338472"/>
      </c:barChart>
      <c:catAx>
        <c:axId val="340555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338472"/>
        <c:crosses val="autoZero"/>
        <c:auto val="1"/>
        <c:lblAlgn val="ctr"/>
        <c:lblOffset val="100"/>
        <c:noMultiLvlLbl val="0"/>
      </c:catAx>
      <c:valAx>
        <c:axId val="175338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55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Visit Salta</c:v>
                </c:pt>
                <c:pt idx="1">
                  <c:v>Ente Tucumán Turismo</c:v>
                </c:pt>
              </c:strCache>
            </c:strRef>
          </c:cat>
          <c:val>
            <c:numRef>
              <c:f>Sheet1!$B$2:$B$3</c:f>
              <c:numCache>
                <c:formatCode>General</c:formatCode>
                <c:ptCount val="2"/>
                <c:pt idx="0">
                  <c:v>40</c:v>
                </c:pt>
                <c:pt idx="1">
                  <c:v>21</c:v>
                </c:pt>
              </c:numCache>
            </c:numRef>
          </c:val>
          <c:extLst>
            <c:ext xmlns:c16="http://schemas.microsoft.com/office/drawing/2014/chart" uri="{C3380CC4-5D6E-409C-BE32-E72D297353CC}">
              <c16:uniqueId val="{00000000-07F5-49E6-8A24-1F4F342DF19F}"/>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Visit Salta</c:v>
                </c:pt>
                <c:pt idx="1">
                  <c:v>Ente Tucumán Turismo</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07F5-49E6-8A24-1F4F342DF19F}"/>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Visit Salta</c:v>
                </c:pt>
                <c:pt idx="1">
                  <c:v>Ente Tucumán Turismo</c:v>
                </c:pt>
              </c:strCache>
            </c:strRef>
          </c:cat>
          <c:val>
            <c:numRef>
              <c:f>Sheet1!$D$2:$D$3</c:f>
              <c:numCache>
                <c:formatCode>General</c:formatCode>
                <c:ptCount val="2"/>
                <c:pt idx="0">
                  <c:v>0</c:v>
                </c:pt>
                <c:pt idx="1">
                  <c:v>0</c:v>
                </c:pt>
              </c:numCache>
            </c:numRef>
          </c:val>
          <c:extLst>
            <c:ext xmlns:c16="http://schemas.microsoft.com/office/drawing/2014/chart" uri="{C3380CC4-5D6E-409C-BE32-E72D297353CC}">
              <c16:uniqueId val="{00000002-07F5-49E6-8A24-1F4F342DF19F}"/>
            </c:ext>
          </c:extLst>
        </c:ser>
        <c:dLbls>
          <c:showLegendKey val="0"/>
          <c:showVal val="0"/>
          <c:showCatName val="0"/>
          <c:showSerName val="0"/>
          <c:showPercent val="0"/>
          <c:showBubbleSize val="0"/>
        </c:dLbls>
        <c:gapWidth val="150"/>
        <c:overlap val="100"/>
        <c:axId val="175328960"/>
        <c:axId val="175330600"/>
      </c:barChart>
      <c:catAx>
        <c:axId val="175328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330600"/>
        <c:crosses val="autoZero"/>
        <c:auto val="1"/>
        <c:lblAlgn val="ctr"/>
        <c:lblOffset val="100"/>
        <c:noMultiLvlLbl val="0"/>
      </c:catAx>
      <c:valAx>
        <c:axId val="1753306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32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3</c:v>
                </c:pt>
                <c:pt idx="12">
                  <c:v>1</c:v>
                </c:pt>
                <c:pt idx="13">
                  <c:v>2</c:v>
                </c:pt>
                <c:pt idx="14">
                  <c:v>1</c:v>
                </c:pt>
                <c:pt idx="15">
                  <c:v>0</c:v>
                </c:pt>
                <c:pt idx="16">
                  <c:v>0</c:v>
                </c:pt>
                <c:pt idx="17">
                  <c:v>1</c:v>
                </c:pt>
                <c:pt idx="18">
                  <c:v>0</c:v>
                </c:pt>
                <c:pt idx="19">
                  <c:v>0</c:v>
                </c:pt>
                <c:pt idx="20">
                  <c:v>0</c:v>
                </c:pt>
                <c:pt idx="21">
                  <c:v>0</c:v>
                </c:pt>
                <c:pt idx="22">
                  <c:v>0</c:v>
                </c:pt>
                <c:pt idx="23">
                  <c:v>3</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F8B1-4C5D-B259-67255FFE327B}"/>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0</c:v>
                </c:pt>
                <c:pt idx="1">
                  <c:v>0</c:v>
                </c:pt>
                <c:pt idx="2">
                  <c:v>1</c:v>
                </c:pt>
                <c:pt idx="3">
                  <c:v>0</c:v>
                </c:pt>
                <c:pt idx="4">
                  <c:v>0</c:v>
                </c:pt>
                <c:pt idx="5">
                  <c:v>0</c:v>
                </c:pt>
                <c:pt idx="6">
                  <c:v>1</c:v>
                </c:pt>
                <c:pt idx="7">
                  <c:v>2</c:v>
                </c:pt>
                <c:pt idx="8">
                  <c:v>0</c:v>
                </c:pt>
                <c:pt idx="9">
                  <c:v>0</c:v>
                </c:pt>
                <c:pt idx="10">
                  <c:v>0</c:v>
                </c:pt>
                <c:pt idx="11">
                  <c:v>0</c:v>
                </c:pt>
                <c:pt idx="12">
                  <c:v>1</c:v>
                </c:pt>
                <c:pt idx="13">
                  <c:v>0</c:v>
                </c:pt>
                <c:pt idx="14">
                  <c:v>0</c:v>
                </c:pt>
                <c:pt idx="15">
                  <c:v>0</c:v>
                </c:pt>
                <c:pt idx="16">
                  <c:v>0</c:v>
                </c:pt>
                <c:pt idx="17">
                  <c:v>1</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F8B1-4C5D-B259-67255FFE327B}"/>
            </c:ext>
          </c:extLst>
        </c:ser>
        <c:dLbls>
          <c:showLegendKey val="0"/>
          <c:showVal val="0"/>
          <c:showCatName val="0"/>
          <c:showSerName val="0"/>
          <c:showPercent val="0"/>
          <c:showBubbleSize val="0"/>
        </c:dLbls>
        <c:smooth val="0"/>
        <c:axId val="351092504"/>
        <c:axId val="351095128"/>
      </c:lineChart>
      <c:catAx>
        <c:axId val="351092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95128"/>
        <c:crosses val="autoZero"/>
        <c:auto val="1"/>
        <c:lblAlgn val="ctr"/>
        <c:lblOffset val="100"/>
        <c:noMultiLvlLbl val="0"/>
      </c:catAx>
      <c:valAx>
        <c:axId val="351095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9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Visit Salta</c:v>
                </c:pt>
                <c:pt idx="1">
                  <c:v>Ente Tucumán Turismo</c:v>
                </c:pt>
              </c:strCache>
            </c:strRef>
          </c:cat>
          <c:val>
            <c:numRef>
              <c:f>Sheet1!$B$2:$B$3</c:f>
              <c:numCache>
                <c:formatCode>General</c:formatCode>
                <c:ptCount val="2"/>
                <c:pt idx="0">
                  <c:v>18154</c:v>
                </c:pt>
                <c:pt idx="1">
                  <c:v>4244</c:v>
                </c:pt>
              </c:numCache>
            </c:numRef>
          </c:val>
          <c:extLst>
            <c:ext xmlns:c16="http://schemas.microsoft.com/office/drawing/2014/chart" uri="{C3380CC4-5D6E-409C-BE32-E72D297353CC}">
              <c16:uniqueId val="{00000000-0A63-4F6B-B600-9455B29D19B6}"/>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Visit Salta</c:v>
                </c:pt>
                <c:pt idx="1">
                  <c:v>Ente Tucumán Turismo</c:v>
                </c:pt>
              </c:strCache>
            </c:strRef>
          </c:cat>
          <c:val>
            <c:numRef>
              <c:f>Sheet1!$C$2:$C$3</c:f>
              <c:numCache>
                <c:formatCode>General</c:formatCode>
                <c:ptCount val="2"/>
                <c:pt idx="0">
                  <c:v>4667</c:v>
                </c:pt>
                <c:pt idx="1">
                  <c:v>696</c:v>
                </c:pt>
              </c:numCache>
            </c:numRef>
          </c:val>
          <c:extLst>
            <c:ext xmlns:c16="http://schemas.microsoft.com/office/drawing/2014/chart" uri="{C3380CC4-5D6E-409C-BE32-E72D297353CC}">
              <c16:uniqueId val="{00000001-0A63-4F6B-B600-9455B29D19B6}"/>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Visit Salta</c:v>
                </c:pt>
                <c:pt idx="1">
                  <c:v>Ente Tucumán Turismo</c:v>
                </c:pt>
              </c:strCache>
            </c:strRef>
          </c:cat>
          <c:val>
            <c:numRef>
              <c:f>Sheet1!$D$2:$D$3</c:f>
              <c:numCache>
                <c:formatCode>General</c:formatCode>
                <c:ptCount val="2"/>
                <c:pt idx="0">
                  <c:v>31</c:v>
                </c:pt>
                <c:pt idx="1">
                  <c:v>10</c:v>
                </c:pt>
              </c:numCache>
            </c:numRef>
          </c:val>
          <c:extLst>
            <c:ext xmlns:c16="http://schemas.microsoft.com/office/drawing/2014/chart" uri="{C3380CC4-5D6E-409C-BE32-E72D297353CC}">
              <c16:uniqueId val="{00000002-0A63-4F6B-B600-9455B29D19B6}"/>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Visit Salta</c:v>
                </c:pt>
                <c:pt idx="1">
                  <c:v>Ente Tucumán Turismo</c:v>
                </c:pt>
              </c:strCache>
            </c:strRef>
          </c:cat>
          <c:val>
            <c:numRef>
              <c:f>Sheet1!$E$2:$E$3</c:f>
              <c:numCache>
                <c:formatCode>General</c:formatCode>
                <c:ptCount val="2"/>
                <c:pt idx="0">
                  <c:v>151</c:v>
                </c:pt>
                <c:pt idx="1">
                  <c:v>18</c:v>
                </c:pt>
              </c:numCache>
            </c:numRef>
          </c:val>
          <c:extLst>
            <c:ext xmlns:c16="http://schemas.microsoft.com/office/drawing/2014/chart" uri="{C3380CC4-5D6E-409C-BE32-E72D297353CC}">
              <c16:uniqueId val="{00000003-0A63-4F6B-B600-9455B29D19B6}"/>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Visit Salta</c:v>
                </c:pt>
                <c:pt idx="1">
                  <c:v>Ente Tucumán Turismo</c:v>
                </c:pt>
              </c:strCache>
            </c:strRef>
          </c:cat>
          <c:val>
            <c:numRef>
              <c:f>Sheet1!$F$2:$F$3</c:f>
              <c:numCache>
                <c:formatCode>General</c:formatCode>
                <c:ptCount val="2"/>
                <c:pt idx="0">
                  <c:v>11</c:v>
                </c:pt>
                <c:pt idx="1">
                  <c:v>0</c:v>
                </c:pt>
              </c:numCache>
            </c:numRef>
          </c:val>
          <c:extLst>
            <c:ext xmlns:c16="http://schemas.microsoft.com/office/drawing/2014/chart" uri="{C3380CC4-5D6E-409C-BE32-E72D297353CC}">
              <c16:uniqueId val="{00000004-0A63-4F6B-B600-9455B29D19B6}"/>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Visit Salta</c:v>
                </c:pt>
                <c:pt idx="1">
                  <c:v>Ente Tucumán Turismo</c:v>
                </c:pt>
              </c:strCache>
            </c:strRef>
          </c:cat>
          <c:val>
            <c:numRef>
              <c:f>Sheet1!$G$2:$G$3</c:f>
              <c:numCache>
                <c:formatCode>General</c:formatCode>
                <c:ptCount val="2"/>
                <c:pt idx="0">
                  <c:v>4</c:v>
                </c:pt>
                <c:pt idx="1">
                  <c:v>4</c:v>
                </c:pt>
              </c:numCache>
            </c:numRef>
          </c:val>
          <c:extLst>
            <c:ext xmlns:c16="http://schemas.microsoft.com/office/drawing/2014/chart" uri="{C3380CC4-5D6E-409C-BE32-E72D297353CC}">
              <c16:uniqueId val="{00000005-0A63-4F6B-B600-9455B29D19B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Visit Salta</c:v>
                </c:pt>
                <c:pt idx="1">
                  <c:v>Ente Tucumán Turismo</c:v>
                </c:pt>
              </c:strCache>
            </c:strRef>
          </c:cat>
          <c:val>
            <c:numRef>
              <c:f>Sheet1!$H$2:$H$3</c:f>
              <c:numCache>
                <c:formatCode>General</c:formatCode>
                <c:ptCount val="2"/>
                <c:pt idx="0">
                  <c:v>2920</c:v>
                </c:pt>
                <c:pt idx="1">
                  <c:v>255</c:v>
                </c:pt>
              </c:numCache>
            </c:numRef>
          </c:val>
          <c:extLst>
            <c:ext xmlns:c16="http://schemas.microsoft.com/office/drawing/2014/chart" uri="{C3380CC4-5D6E-409C-BE32-E72D297353CC}">
              <c16:uniqueId val="{00000006-0A63-4F6B-B600-9455B29D19B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Visit Salta</c:v>
                </c:pt>
                <c:pt idx="1">
                  <c:v>Ente Tucumán Turismo</c:v>
                </c:pt>
              </c:strCache>
            </c:strRef>
          </c:cat>
          <c:val>
            <c:numRef>
              <c:f>Sheet1!$I$2:$I$3</c:f>
              <c:numCache>
                <c:formatCode>General</c:formatCode>
                <c:ptCount val="2"/>
                <c:pt idx="0">
                  <c:v>4993</c:v>
                </c:pt>
                <c:pt idx="1">
                  <c:v>1219</c:v>
                </c:pt>
              </c:numCache>
            </c:numRef>
          </c:val>
          <c:extLst>
            <c:ext xmlns:c16="http://schemas.microsoft.com/office/drawing/2014/chart" uri="{C3380CC4-5D6E-409C-BE32-E72D297353CC}">
              <c16:uniqueId val="{00000007-0A63-4F6B-B600-9455B29D19B6}"/>
            </c:ext>
          </c:extLst>
        </c:ser>
        <c:dLbls>
          <c:showLegendKey val="0"/>
          <c:showVal val="0"/>
          <c:showCatName val="0"/>
          <c:showSerName val="0"/>
          <c:showPercent val="0"/>
          <c:showBubbleSize val="0"/>
        </c:dLbls>
        <c:gapWidth val="150"/>
        <c:overlap val="100"/>
        <c:axId val="477952640"/>
        <c:axId val="477952968"/>
      </c:barChart>
      <c:catAx>
        <c:axId val="47795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52968"/>
        <c:crosses val="autoZero"/>
        <c:auto val="1"/>
        <c:lblAlgn val="ctr"/>
        <c:lblOffset val="100"/>
        <c:noMultiLvlLbl val="0"/>
      </c:catAx>
      <c:valAx>
        <c:axId val="4779529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5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Sheet1!$B$2:$B$32</c:f>
              <c:numCache>
                <c:formatCode>General</c:formatCode>
                <c:ptCount val="31"/>
                <c:pt idx="0">
                  <c:v>0.112365156822242</c:v>
                </c:pt>
                <c:pt idx="1">
                  <c:v>0.440271906820423</c:v>
                </c:pt>
                <c:pt idx="2">
                  <c:v>0.42269711895391399</c:v>
                </c:pt>
                <c:pt idx="3">
                  <c:v>0</c:v>
                </c:pt>
                <c:pt idx="4">
                  <c:v>0.238861605940211</c:v>
                </c:pt>
                <c:pt idx="5">
                  <c:v>0.110013854828271</c:v>
                </c:pt>
                <c:pt idx="6">
                  <c:v>3.9108798282405398E-2</c:v>
                </c:pt>
                <c:pt idx="7">
                  <c:v>0.14046989574499899</c:v>
                </c:pt>
                <c:pt idx="8">
                  <c:v>6.3250223470821099E-2</c:v>
                </c:pt>
                <c:pt idx="9">
                  <c:v>3.36196490387973E-2</c:v>
                </c:pt>
                <c:pt idx="10">
                  <c:v>0.179769631502184</c:v>
                </c:pt>
                <c:pt idx="11">
                  <c:v>6.06545503881692E-2</c:v>
                </c:pt>
                <c:pt idx="12">
                  <c:v>0.15861709832464399</c:v>
                </c:pt>
                <c:pt idx="13">
                  <c:v>0</c:v>
                </c:pt>
                <c:pt idx="14">
                  <c:v>3.0726440900484198E-2</c:v>
                </c:pt>
                <c:pt idx="15">
                  <c:v>0.24322161899004199</c:v>
                </c:pt>
                <c:pt idx="16">
                  <c:v>0.101756395189915</c:v>
                </c:pt>
                <c:pt idx="17">
                  <c:v>0.146844050022745</c:v>
                </c:pt>
                <c:pt idx="18">
                  <c:v>0</c:v>
                </c:pt>
                <c:pt idx="19">
                  <c:v>8.7182392747701704E-2</c:v>
                </c:pt>
                <c:pt idx="20">
                  <c:v>0.26274209379713198</c:v>
                </c:pt>
                <c:pt idx="21">
                  <c:v>0.186532177299333</c:v>
                </c:pt>
                <c:pt idx="22">
                  <c:v>4.1495762644237703E-2</c:v>
                </c:pt>
                <c:pt idx="23">
                  <c:v>0.58292171054206499</c:v>
                </c:pt>
                <c:pt idx="24">
                  <c:v>6.61296500215445E-2</c:v>
                </c:pt>
                <c:pt idx="25">
                  <c:v>0.43327262463071098</c:v>
                </c:pt>
                <c:pt idx="26">
                  <c:v>4.6877555824187199E-2</c:v>
                </c:pt>
                <c:pt idx="27">
                  <c:v>3.4310449726214602E-2</c:v>
                </c:pt>
                <c:pt idx="28">
                  <c:v>0.15669166153005301</c:v>
                </c:pt>
                <c:pt idx="29">
                  <c:v>8.0888880023139598E-2</c:v>
                </c:pt>
                <c:pt idx="30">
                  <c:v>3.7700545959758198E-2</c:v>
                </c:pt>
              </c:numCache>
            </c:numRef>
          </c:val>
          <c:smooth val="0"/>
          <c:extLst>
            <c:ext xmlns:c16="http://schemas.microsoft.com/office/drawing/2014/chart" uri="{C3380CC4-5D6E-409C-BE32-E72D297353CC}">
              <c16:uniqueId val="{00000000-F25F-41BE-8ED3-A2EE2CC4018E}"/>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strRef>
              <c:f>Sheet1!$A$2:$A$32</c:f>
              <c:strCache>
                <c:ptCount val="31"/>
                <c:pt idx="0">
                  <c:v>24/03/2019</c:v>
                </c:pt>
                <c:pt idx="1">
                  <c:v>25/03/2019</c:v>
                </c:pt>
                <c:pt idx="2">
                  <c:v>26/03/2019</c:v>
                </c:pt>
                <c:pt idx="3">
                  <c:v>27/03/2019</c:v>
                </c:pt>
                <c:pt idx="4">
                  <c:v>28/03/2019</c:v>
                </c:pt>
                <c:pt idx="5">
                  <c:v>29/03/2019</c:v>
                </c:pt>
                <c:pt idx="6">
                  <c:v>30/03/2019</c:v>
                </c:pt>
                <c:pt idx="7">
                  <c:v>31/03/2019</c:v>
                </c:pt>
                <c:pt idx="8">
                  <c:v>1/4/2019</c:v>
                </c:pt>
                <c:pt idx="9">
                  <c:v>2/4/2019</c:v>
                </c:pt>
                <c:pt idx="10">
                  <c:v>3/4/2019</c:v>
                </c:pt>
                <c:pt idx="11">
                  <c:v>4/4/2019</c:v>
                </c:pt>
                <c:pt idx="12">
                  <c:v>5/4/2019</c:v>
                </c:pt>
                <c:pt idx="13">
                  <c:v>6/4/2019</c:v>
                </c:pt>
                <c:pt idx="14">
                  <c:v>7/4/2019</c:v>
                </c:pt>
                <c:pt idx="15">
                  <c:v>8/4/2019</c:v>
                </c:pt>
                <c:pt idx="16">
                  <c:v>9/4/2019</c:v>
                </c:pt>
                <c:pt idx="17">
                  <c:v>10/4/2019</c:v>
                </c:pt>
                <c:pt idx="18">
                  <c:v>11/4/2019</c:v>
                </c:pt>
                <c:pt idx="19">
                  <c:v>12/4/2019</c:v>
                </c:pt>
                <c:pt idx="20">
                  <c:v>13/04/2019</c:v>
                </c:pt>
                <c:pt idx="21">
                  <c:v>14/04/2019</c:v>
                </c:pt>
                <c:pt idx="22">
                  <c:v>15/04/2019</c:v>
                </c:pt>
                <c:pt idx="23">
                  <c:v>16/04/2019</c:v>
                </c:pt>
                <c:pt idx="24">
                  <c:v>17/04/2019</c:v>
                </c:pt>
                <c:pt idx="25">
                  <c:v>18/04/2019</c:v>
                </c:pt>
                <c:pt idx="26">
                  <c:v>19/04/2019</c:v>
                </c:pt>
                <c:pt idx="27">
                  <c:v>20/04/2019</c:v>
                </c:pt>
                <c:pt idx="28">
                  <c:v>21/04/2019</c:v>
                </c:pt>
                <c:pt idx="29">
                  <c:v>22/04/2019</c:v>
                </c:pt>
                <c:pt idx="30">
                  <c:v>23/04/2019</c:v>
                </c:pt>
              </c:strCache>
            </c:strRef>
          </c:cat>
          <c:val>
            <c:numRef>
              <c:f>Sheet1!$C$2:$C$32</c:f>
              <c:numCache>
                <c:formatCode>General</c:formatCode>
                <c:ptCount val="31"/>
                <c:pt idx="0">
                  <c:v>3.8777480571690899E-2</c:v>
                </c:pt>
                <c:pt idx="1">
                  <c:v>0</c:v>
                </c:pt>
                <c:pt idx="2">
                  <c:v>0</c:v>
                </c:pt>
                <c:pt idx="3">
                  <c:v>8.6656141308863899E-2</c:v>
                </c:pt>
                <c:pt idx="4">
                  <c:v>7.5176367715311101E-3</c:v>
                </c:pt>
                <c:pt idx="5">
                  <c:v>7.20093374745297E-2</c:v>
                </c:pt>
                <c:pt idx="6">
                  <c:v>0</c:v>
                </c:pt>
                <c:pt idx="7">
                  <c:v>0.132147435390191</c:v>
                </c:pt>
                <c:pt idx="8">
                  <c:v>6.7259872364500997E-2</c:v>
                </c:pt>
                <c:pt idx="9">
                  <c:v>0</c:v>
                </c:pt>
                <c:pt idx="10">
                  <c:v>0</c:v>
                </c:pt>
                <c:pt idx="11">
                  <c:v>2.1363886328299601E-2</c:v>
                </c:pt>
                <c:pt idx="12">
                  <c:v>1.9385748705308899E-2</c:v>
                </c:pt>
                <c:pt idx="13">
                  <c:v>3.9166969979902197E-2</c:v>
                </c:pt>
                <c:pt idx="14">
                  <c:v>0</c:v>
                </c:pt>
                <c:pt idx="15">
                  <c:v>0.81850153691564598</c:v>
                </c:pt>
                <c:pt idx="16">
                  <c:v>0</c:v>
                </c:pt>
                <c:pt idx="17">
                  <c:v>5.9337555530062404E-3</c:v>
                </c:pt>
                <c:pt idx="18">
                  <c:v>0.82080046835072495</c:v>
                </c:pt>
                <c:pt idx="19">
                  <c:v>3.8763829391684802E-2</c:v>
                </c:pt>
                <c:pt idx="20">
                  <c:v>2.0963116780381701E-2</c:v>
                </c:pt>
                <c:pt idx="21">
                  <c:v>4.9437988941710601E-2</c:v>
                </c:pt>
                <c:pt idx="22">
                  <c:v>0</c:v>
                </c:pt>
                <c:pt idx="23">
                  <c:v>0</c:v>
                </c:pt>
                <c:pt idx="24">
                  <c:v>1.1863522042424E-2</c:v>
                </c:pt>
                <c:pt idx="25">
                  <c:v>0.105571986651272</c:v>
                </c:pt>
                <c:pt idx="26">
                  <c:v>2.7673125046945499E-2</c:v>
                </c:pt>
                <c:pt idx="27">
                  <c:v>0</c:v>
                </c:pt>
                <c:pt idx="28">
                  <c:v>0.122507370201465</c:v>
                </c:pt>
                <c:pt idx="29">
                  <c:v>2.21245056555768E-2</c:v>
                </c:pt>
                <c:pt idx="30">
                  <c:v>0</c:v>
                </c:pt>
              </c:numCache>
            </c:numRef>
          </c:val>
          <c:smooth val="0"/>
          <c:extLst>
            <c:ext xmlns:c16="http://schemas.microsoft.com/office/drawing/2014/chart" uri="{C3380CC4-5D6E-409C-BE32-E72D297353CC}">
              <c16:uniqueId val="{00000001-F25F-41BE-8ED3-A2EE2CC4018E}"/>
            </c:ext>
          </c:extLst>
        </c:ser>
        <c:dLbls>
          <c:showLegendKey val="0"/>
          <c:showVal val="0"/>
          <c:showCatName val="0"/>
          <c:showSerName val="0"/>
          <c:showPercent val="0"/>
          <c:showBubbleSize val="0"/>
        </c:dLbls>
        <c:smooth val="0"/>
        <c:axId val="477958216"/>
        <c:axId val="477956904"/>
      </c:lineChart>
      <c:catAx>
        <c:axId val="477958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56904"/>
        <c:crosses val="autoZero"/>
        <c:auto val="1"/>
        <c:lblAlgn val="ctr"/>
        <c:lblOffset val="100"/>
        <c:noMultiLvlLbl val="0"/>
      </c:catAx>
      <c:valAx>
        <c:axId val="47795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5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Salta</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48853713981843.703</c:v>
                </c:pt>
                <c:pt idx="1">
                  <c:v>1703821787.1356001</c:v>
                </c:pt>
              </c:numCache>
            </c:numRef>
          </c:val>
          <c:extLst>
            <c:ext xmlns:c16="http://schemas.microsoft.com/office/drawing/2014/chart" uri="{C3380CC4-5D6E-409C-BE32-E72D297353CC}">
              <c16:uniqueId val="{00000000-F93E-4639-B670-AB41C9142B77}"/>
            </c:ext>
          </c:extLst>
        </c:ser>
        <c:ser>
          <c:idx val="1"/>
          <c:order val="1"/>
          <c:tx>
            <c:strRef>
              <c:f>Sheet1!$C$1</c:f>
              <c:strCache>
                <c:ptCount val="1"/>
                <c:pt idx="0">
                  <c:v>Ente Tucumán Turismo</c:v>
                </c:pt>
              </c:strCache>
            </c:strRef>
          </c:tx>
          <c:spPr>
            <a:solidFill>
              <a:schemeClr val="accent2"/>
            </a:solidFill>
            <a:ln>
              <a:noFill/>
            </a:ln>
            <a:effectLst/>
          </c:spPr>
          <c:invertIfNegative val="0"/>
          <c:cat>
            <c:strRef>
              <c:f>Sheet1!$A$2:$A$3</c:f>
              <c:strCache>
                <c:ptCount val="2"/>
                <c:pt idx="0">
                  <c:v>Photo</c:v>
                </c:pt>
                <c:pt idx="1">
                  <c:v>Video</c:v>
                </c:pt>
              </c:strCache>
            </c:strRef>
          </c:cat>
          <c:val>
            <c:numRef>
              <c:f>Sheet1!$C$2:$C$3</c:f>
              <c:numCache>
                <c:formatCode>General</c:formatCode>
                <c:ptCount val="2"/>
                <c:pt idx="0">
                  <c:v>1619268017522.6101</c:v>
                </c:pt>
                <c:pt idx="1">
                  <c:v>35346168227929.398</c:v>
                </c:pt>
              </c:numCache>
            </c:numRef>
          </c:val>
          <c:extLst>
            <c:ext xmlns:c16="http://schemas.microsoft.com/office/drawing/2014/chart" uri="{C3380CC4-5D6E-409C-BE32-E72D297353CC}">
              <c16:uniqueId val="{00000001-F93E-4639-B670-AB41C9142B77}"/>
            </c:ext>
          </c:extLst>
        </c:ser>
        <c:dLbls>
          <c:showLegendKey val="0"/>
          <c:showVal val="0"/>
          <c:showCatName val="0"/>
          <c:showSerName val="0"/>
          <c:showPercent val="0"/>
          <c:showBubbleSize val="0"/>
        </c:dLbls>
        <c:gapWidth val="219"/>
        <c:overlap val="-27"/>
        <c:axId val="477957232"/>
        <c:axId val="477957560"/>
      </c:barChart>
      <c:catAx>
        <c:axId val="47795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57560"/>
        <c:crosses val="autoZero"/>
        <c:auto val="1"/>
        <c:lblAlgn val="ctr"/>
        <c:lblOffset val="100"/>
        <c:noMultiLvlLbl val="0"/>
      </c:catAx>
      <c:valAx>
        <c:axId val="47795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5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Visit 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8.7193351756337495E-2</c:v>
                </c:pt>
                <c:pt idx="9">
                  <c:v>0</c:v>
                </c:pt>
                <c:pt idx="10">
                  <c:v>0</c:v>
                </c:pt>
                <c:pt idx="11">
                  <c:v>0.14455739896445399</c:v>
                </c:pt>
                <c:pt idx="12">
                  <c:v>4.0903059748396302E-2</c:v>
                </c:pt>
                <c:pt idx="13">
                  <c:v>7.6418887237247698E-2</c:v>
                </c:pt>
                <c:pt idx="14">
                  <c:v>6.3250097269471395E-2</c:v>
                </c:pt>
                <c:pt idx="15">
                  <c:v>4.6888873370112799E-2</c:v>
                </c:pt>
                <c:pt idx="16">
                  <c:v>9.0685076369005496E-2</c:v>
                </c:pt>
                <c:pt idx="17">
                  <c:v>0.26337579935552702</c:v>
                </c:pt>
                <c:pt idx="18">
                  <c:v>0.133084589522831</c:v>
                </c:pt>
                <c:pt idx="19">
                  <c:v>8.4799026307650904E-2</c:v>
                </c:pt>
                <c:pt idx="20">
                  <c:v>0.20541317078523899</c:v>
                </c:pt>
                <c:pt idx="21">
                  <c:v>0.236838692299251</c:v>
                </c:pt>
                <c:pt idx="22">
                  <c:v>8.2604227979688097E-2</c:v>
                </c:pt>
                <c:pt idx="23">
                  <c:v>0</c:v>
                </c:pt>
              </c:numCache>
            </c:numRef>
          </c:val>
          <c:smooth val="0"/>
          <c:extLst>
            <c:ext xmlns:c16="http://schemas.microsoft.com/office/drawing/2014/chart" uri="{C3380CC4-5D6E-409C-BE32-E72D297353CC}">
              <c16:uniqueId val="{00000000-861A-4BF5-9BF1-7B53D46C090C}"/>
            </c:ext>
          </c:extLst>
        </c:ser>
        <c:ser>
          <c:idx val="1"/>
          <c:order val="1"/>
          <c:tx>
            <c:strRef>
              <c:f>Sheet1!$C$1</c:f>
              <c:strCache>
                <c:ptCount val="1"/>
                <c:pt idx="0">
                  <c:v>Ente Tucumán Turismo</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1.6010499725251901E-2</c:v>
                </c:pt>
                <c:pt idx="12">
                  <c:v>0.13203720761071999</c:v>
                </c:pt>
                <c:pt idx="13">
                  <c:v>0.105550701892402</c:v>
                </c:pt>
                <c:pt idx="14">
                  <c:v>0.12254950406983001</c:v>
                </c:pt>
                <c:pt idx="15">
                  <c:v>2.7672468660929199E-2</c:v>
                </c:pt>
                <c:pt idx="16">
                  <c:v>0</c:v>
                </c:pt>
                <c:pt idx="17">
                  <c:v>0.82029103530611702</c:v>
                </c:pt>
                <c:pt idx="18">
                  <c:v>1.1859629426112499E-2</c:v>
                </c:pt>
                <c:pt idx="19">
                  <c:v>7.5110986365379403E-3</c:v>
                </c:pt>
                <c:pt idx="20">
                  <c:v>0.107395533136463</c:v>
                </c:pt>
                <c:pt idx="21">
                  <c:v>0</c:v>
                </c:pt>
                <c:pt idx="22">
                  <c:v>0</c:v>
                </c:pt>
                <c:pt idx="23">
                  <c:v>0</c:v>
                </c:pt>
              </c:numCache>
            </c:numRef>
          </c:val>
          <c:smooth val="0"/>
          <c:extLst>
            <c:ext xmlns:c16="http://schemas.microsoft.com/office/drawing/2014/chart" uri="{C3380CC4-5D6E-409C-BE32-E72D297353CC}">
              <c16:uniqueId val="{00000001-861A-4BF5-9BF1-7B53D46C090C}"/>
            </c:ext>
          </c:extLst>
        </c:ser>
        <c:dLbls>
          <c:showLegendKey val="0"/>
          <c:showVal val="0"/>
          <c:showCatName val="0"/>
          <c:showSerName val="0"/>
          <c:showPercent val="0"/>
          <c:showBubbleSize val="0"/>
        </c:dLbls>
        <c:smooth val="0"/>
        <c:axId val="477961824"/>
        <c:axId val="477962152"/>
      </c:lineChart>
      <c:catAx>
        <c:axId val="477961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62152"/>
        <c:crosses val="autoZero"/>
        <c:auto val="1"/>
        <c:lblAlgn val="ctr"/>
        <c:lblOffset val="100"/>
        <c:noMultiLvlLbl val="0"/>
      </c:catAx>
      <c:valAx>
        <c:axId val="47796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6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Visit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0.204164496826546</c:v>
                </c:pt>
                <c:pt idx="1">
                  <c:v>0.20205285165210499</c:v>
                </c:pt>
                <c:pt idx="2">
                  <c:v>0.13092200081539401</c:v>
                </c:pt>
                <c:pt idx="3">
                  <c:v>0.244285755140941</c:v>
                </c:pt>
                <c:pt idx="4">
                  <c:v>0.103786528967449</c:v>
                </c:pt>
                <c:pt idx="5">
                  <c:v>9.2629726510358404E-2</c:v>
                </c:pt>
                <c:pt idx="6">
                  <c:v>0.11632338299523701</c:v>
                </c:pt>
              </c:numCache>
            </c:numRef>
          </c:val>
          <c:extLst>
            <c:ext xmlns:c16="http://schemas.microsoft.com/office/drawing/2014/chart" uri="{C3380CC4-5D6E-409C-BE32-E72D297353CC}">
              <c16:uniqueId val="{00000000-4AC3-4646-AD01-19774CA5F5BC}"/>
            </c:ext>
          </c:extLst>
        </c:ser>
        <c:ser>
          <c:idx val="1"/>
          <c:order val="1"/>
          <c:tx>
            <c:strRef>
              <c:f>Sheet1!$C$1</c:f>
              <c:strCache>
                <c:ptCount val="1"/>
                <c:pt idx="0">
                  <c:v>Ente Tucumán Turismo</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0.30242055036587001</c:v>
                </c:pt>
                <c:pt idx="2">
                  <c:v>3.4788246316596799E-2</c:v>
                </c:pt>
                <c:pt idx="3">
                  <c:v>0.19520950035381199</c:v>
                </c:pt>
                <c:pt idx="4">
                  <c:v>3.9433267841824202E-2</c:v>
                </c:pt>
                <c:pt idx="5">
                  <c:v>3.0044394546151699E-2</c:v>
                </c:pt>
                <c:pt idx="6">
                  <c:v>8.5685822603663003E-2</c:v>
                </c:pt>
              </c:numCache>
            </c:numRef>
          </c:val>
          <c:extLst>
            <c:ext xmlns:c16="http://schemas.microsoft.com/office/drawing/2014/chart" uri="{C3380CC4-5D6E-409C-BE32-E72D297353CC}">
              <c16:uniqueId val="{00000001-4AC3-4646-AD01-19774CA5F5BC}"/>
            </c:ext>
          </c:extLst>
        </c:ser>
        <c:dLbls>
          <c:showLegendKey val="0"/>
          <c:showVal val="0"/>
          <c:showCatName val="0"/>
          <c:showSerName val="0"/>
          <c:showPercent val="0"/>
          <c:showBubbleSize val="0"/>
        </c:dLbls>
        <c:gapWidth val="219"/>
        <c:overlap val="-27"/>
        <c:axId val="477964776"/>
        <c:axId val="477965432"/>
      </c:barChart>
      <c:catAx>
        <c:axId val="477964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65432"/>
        <c:crosses val="autoZero"/>
        <c:auto val="1"/>
        <c:lblAlgn val="ctr"/>
        <c:lblOffset val="100"/>
        <c:noMultiLvlLbl val="0"/>
      </c:catAx>
      <c:valAx>
        <c:axId val="47796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96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DA953-8879-430C-8BE0-033D57800920}"/>
              </a:ext>
            </a:extLst>
          </p:cNvPr>
          <p:cNvSpPr>
            <a:spLocks noGrp="1"/>
          </p:cNvSpPr>
          <p:nvPr>
            <p:ph type="ctrTitle"/>
          </p:nvPr>
        </p:nvSpPr>
        <p:spPr/>
        <p:txBody>
          <a:bodyPr/>
          <a:lstStyle/>
          <a:p>
            <a:r>
              <a:rPr lang="en-US"/>
              <a:t>Sta Fe FB</a:t>
            </a:r>
          </a:p>
        </p:txBody>
      </p:sp>
      <p:sp>
        <p:nvSpPr>
          <p:cNvPr id="3" name="Subtitle 2">
            <a:extLst>
              <a:ext uri="{FF2B5EF4-FFF2-40B4-BE49-F238E27FC236}">
                <a16:creationId xmlns:a16="http://schemas.microsoft.com/office/drawing/2014/main" id="{EFE520C8-EF5E-4A63-BF8C-B39B734C277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52437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E4CB5-CDC6-48C8-8715-1A31FD1C45EF}"/>
              </a:ext>
            </a:extLst>
          </p:cNvPr>
          <p:cNvSpPr>
            <a:spLocks noGrp="1"/>
          </p:cNvSpPr>
          <p:nvPr>
            <p:ph type="title"/>
          </p:nvPr>
        </p:nvSpPr>
        <p:spPr/>
        <p:txBody>
          <a:bodyPr/>
          <a:lstStyle/>
          <a:p>
            <a:r>
              <a:rPr lang="en-US"/>
              <a:t>Facebook Key Metrics Table | TUCUMAN </a:t>
            </a:r>
          </a:p>
        </p:txBody>
      </p:sp>
      <p:graphicFrame>
        <p:nvGraphicFramePr>
          <p:cNvPr id="5" name="Table Placeholder 4">
            <a:extLst>
              <a:ext uri="{FF2B5EF4-FFF2-40B4-BE49-F238E27FC236}">
                <a16:creationId xmlns:a16="http://schemas.microsoft.com/office/drawing/2014/main" id="{8992B583-2BEE-4253-8EF5-E09A0893E3C6}"/>
              </a:ext>
            </a:extLst>
          </p:cNvPr>
          <p:cNvGraphicFramePr>
            <a:graphicFrameLocks noGrp="1"/>
          </p:cNvGraphicFramePr>
          <p:nvPr>
            <p:ph type="tbl" sz="quarter" idx="13"/>
            <p:extLst>
              <p:ext uri="{D42A27DB-BD31-4B8C-83A1-F6EECF244321}">
                <p14:modId xmlns:p14="http://schemas.microsoft.com/office/powerpoint/2010/main" val="333819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98934313"/>
                    </a:ext>
                  </a:extLst>
                </a:gridCol>
                <a:gridCol w="740664">
                  <a:extLst>
                    <a:ext uri="{9D8B030D-6E8A-4147-A177-3AD203B41FA5}">
                      <a16:colId xmlns:a16="http://schemas.microsoft.com/office/drawing/2014/main" val="1855437573"/>
                    </a:ext>
                  </a:extLst>
                </a:gridCol>
                <a:gridCol w="740664">
                  <a:extLst>
                    <a:ext uri="{9D8B030D-6E8A-4147-A177-3AD203B41FA5}">
                      <a16:colId xmlns:a16="http://schemas.microsoft.com/office/drawing/2014/main" val="1104264782"/>
                    </a:ext>
                  </a:extLst>
                </a:gridCol>
                <a:gridCol w="740664">
                  <a:extLst>
                    <a:ext uri="{9D8B030D-6E8A-4147-A177-3AD203B41FA5}">
                      <a16:colId xmlns:a16="http://schemas.microsoft.com/office/drawing/2014/main" val="2606057741"/>
                    </a:ext>
                  </a:extLst>
                </a:gridCol>
                <a:gridCol w="740664">
                  <a:extLst>
                    <a:ext uri="{9D8B030D-6E8A-4147-A177-3AD203B41FA5}">
                      <a16:colId xmlns:a16="http://schemas.microsoft.com/office/drawing/2014/main" val="3171195049"/>
                    </a:ext>
                  </a:extLst>
                </a:gridCol>
                <a:gridCol w="740664">
                  <a:extLst>
                    <a:ext uri="{9D8B030D-6E8A-4147-A177-3AD203B41FA5}">
                      <a16:colId xmlns:a16="http://schemas.microsoft.com/office/drawing/2014/main" val="2106638331"/>
                    </a:ext>
                  </a:extLst>
                </a:gridCol>
                <a:gridCol w="740664">
                  <a:extLst>
                    <a:ext uri="{9D8B030D-6E8A-4147-A177-3AD203B41FA5}">
                      <a16:colId xmlns:a16="http://schemas.microsoft.com/office/drawing/2014/main" val="4226314683"/>
                    </a:ext>
                  </a:extLst>
                </a:gridCol>
                <a:gridCol w="740664">
                  <a:extLst>
                    <a:ext uri="{9D8B030D-6E8A-4147-A177-3AD203B41FA5}">
                      <a16:colId xmlns:a16="http://schemas.microsoft.com/office/drawing/2014/main" val="1603631956"/>
                    </a:ext>
                  </a:extLst>
                </a:gridCol>
                <a:gridCol w="740664">
                  <a:extLst>
                    <a:ext uri="{9D8B030D-6E8A-4147-A177-3AD203B41FA5}">
                      <a16:colId xmlns:a16="http://schemas.microsoft.com/office/drawing/2014/main" val="67439390"/>
                    </a:ext>
                  </a:extLst>
                </a:gridCol>
                <a:gridCol w="740664">
                  <a:extLst>
                    <a:ext uri="{9D8B030D-6E8A-4147-A177-3AD203B41FA5}">
                      <a16:colId xmlns:a16="http://schemas.microsoft.com/office/drawing/2014/main" val="41396626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55172744"/>
                  </a:ext>
                </a:extLst>
              </a:tr>
              <a:tr h="370840">
                <a:tc>
                  <a:txBody>
                    <a:bodyPr/>
                    <a:lstStyle/>
                    <a:p>
                      <a:r>
                        <a:rPr lang="en-US" sz="1000"/>
                        <a:t>Visit Salta</a:t>
                      </a:r>
                    </a:p>
                  </a:txBody>
                  <a:tcPr/>
                </a:tc>
                <a:tc>
                  <a:txBody>
                    <a:bodyPr/>
                    <a:lstStyle/>
                    <a:p>
                      <a:r>
                        <a:rPr lang="en-US" sz="1000"/>
                        <a:t>501330</a:t>
                      </a:r>
                    </a:p>
                  </a:txBody>
                  <a:tcPr/>
                </a:tc>
                <a:tc>
                  <a:txBody>
                    <a:bodyPr/>
                    <a:lstStyle/>
                    <a:p>
                      <a:r>
                        <a:rPr lang="en-US" sz="1000"/>
                        <a:t>288</a:t>
                      </a:r>
                    </a:p>
                  </a:txBody>
                  <a:tcPr/>
                </a:tc>
                <a:tc>
                  <a:txBody>
                    <a:bodyPr/>
                    <a:lstStyle/>
                    <a:p>
                      <a:r>
                        <a:rPr lang="en-US" sz="1000"/>
                        <a:t>40</a:t>
                      </a:r>
                    </a:p>
                  </a:txBody>
                  <a:tcPr/>
                </a:tc>
                <a:tc>
                  <a:txBody>
                    <a:bodyPr/>
                    <a:lstStyle/>
                    <a:p>
                      <a:r>
                        <a:rPr lang="en-US" sz="1000"/>
                        <a:t>23018</a:t>
                      </a:r>
                    </a:p>
                  </a:txBody>
                  <a:tcPr/>
                </a:tc>
                <a:tc>
                  <a:txBody>
                    <a:bodyPr/>
                    <a:lstStyle/>
                    <a:p>
                      <a:r>
                        <a:rPr lang="en-US" sz="1000"/>
                        <a:t>2920</a:t>
                      </a:r>
                    </a:p>
                  </a:txBody>
                  <a:tcPr/>
                </a:tc>
                <a:tc>
                  <a:txBody>
                    <a:bodyPr/>
                    <a:lstStyle/>
                    <a:p>
                      <a:r>
                        <a:rPr lang="en-US" sz="1000"/>
                        <a:t>4993</a:t>
                      </a:r>
                    </a:p>
                  </a:txBody>
                  <a:tcPr/>
                </a:tc>
                <a:tc>
                  <a:txBody>
                    <a:bodyPr/>
                    <a:lstStyle/>
                    <a:p>
                      <a:r>
                        <a:rPr lang="en-US" sz="1000"/>
                        <a:t>12</a:t>
                      </a:r>
                    </a:p>
                  </a:txBody>
                  <a:tcPr/>
                </a:tc>
                <a:tc>
                  <a:txBody>
                    <a:bodyPr/>
                    <a:lstStyle/>
                    <a:p>
                      <a:r>
                        <a:rPr lang="en-US" sz="1000"/>
                        <a:t>0.1543 %</a:t>
                      </a:r>
                    </a:p>
                  </a:txBody>
                  <a:tcPr/>
                </a:tc>
                <a:tc>
                  <a:txBody>
                    <a:bodyPr/>
                    <a:lstStyle/>
                    <a:p>
                      <a:r>
                        <a:rPr lang="en-US" sz="1000"/>
                        <a:t>0.0 %</a:t>
                      </a:r>
                    </a:p>
                  </a:txBody>
                  <a:tcPr/>
                </a:tc>
                <a:extLst>
                  <a:ext uri="{0D108BD9-81ED-4DB2-BD59-A6C34878D82A}">
                    <a16:rowId xmlns:a16="http://schemas.microsoft.com/office/drawing/2014/main" val="3681425047"/>
                  </a:ext>
                </a:extLst>
              </a:tr>
              <a:tr h="370840">
                <a:tc>
                  <a:txBody>
                    <a:bodyPr/>
                    <a:lstStyle/>
                    <a:p>
                      <a:r>
                        <a:rPr lang="en-US" sz="1000"/>
                        <a:t>Ente Tucumán Turismo</a:t>
                      </a:r>
                    </a:p>
                  </a:txBody>
                  <a:tcPr/>
                </a:tc>
                <a:tc>
                  <a:txBody>
                    <a:bodyPr/>
                    <a:lstStyle/>
                    <a:p>
                      <a:r>
                        <a:rPr lang="en-US" sz="1000"/>
                        <a:t>253196</a:t>
                      </a:r>
                    </a:p>
                  </a:txBody>
                  <a:tcPr/>
                </a:tc>
                <a:tc>
                  <a:txBody>
                    <a:bodyPr/>
                    <a:lstStyle/>
                    <a:p>
                      <a:r>
                        <a:rPr lang="en-US" sz="1000"/>
                        <a:t>470</a:t>
                      </a:r>
                    </a:p>
                  </a:txBody>
                  <a:tcPr/>
                </a:tc>
                <a:tc>
                  <a:txBody>
                    <a:bodyPr/>
                    <a:lstStyle/>
                    <a:p>
                      <a:r>
                        <a:rPr lang="en-US" sz="1000"/>
                        <a:t>21</a:t>
                      </a:r>
                    </a:p>
                  </a:txBody>
                  <a:tcPr/>
                </a:tc>
                <a:tc>
                  <a:txBody>
                    <a:bodyPr/>
                    <a:lstStyle/>
                    <a:p>
                      <a:r>
                        <a:rPr lang="en-US" sz="1000"/>
                        <a:t>4972</a:t>
                      </a:r>
                    </a:p>
                  </a:txBody>
                  <a:tcPr/>
                </a:tc>
                <a:tc>
                  <a:txBody>
                    <a:bodyPr/>
                    <a:lstStyle/>
                    <a:p>
                      <a:r>
                        <a:rPr lang="en-US" sz="1000"/>
                        <a:t>255</a:t>
                      </a:r>
                    </a:p>
                  </a:txBody>
                  <a:tcPr/>
                </a:tc>
                <a:tc>
                  <a:txBody>
                    <a:bodyPr/>
                    <a:lstStyle/>
                    <a:p>
                      <a:r>
                        <a:rPr lang="en-US" sz="1000"/>
                        <a:t>1219</a:t>
                      </a:r>
                    </a:p>
                  </a:txBody>
                  <a:tcPr/>
                </a:tc>
                <a:tc>
                  <a:txBody>
                    <a:bodyPr/>
                    <a:lstStyle/>
                    <a:p>
                      <a:r>
                        <a:rPr lang="en-US" sz="1000"/>
                        <a:t>7</a:t>
                      </a:r>
                    </a:p>
                  </a:txBody>
                  <a:tcPr/>
                </a:tc>
                <a:tc>
                  <a:txBody>
                    <a:bodyPr/>
                    <a:lstStyle/>
                    <a:p>
                      <a:r>
                        <a:rPr lang="en-US" sz="1000"/>
                        <a:t>0.1213 %</a:t>
                      </a:r>
                    </a:p>
                  </a:txBody>
                  <a:tcPr/>
                </a:tc>
                <a:tc>
                  <a:txBody>
                    <a:bodyPr/>
                    <a:lstStyle/>
                    <a:p>
                      <a:r>
                        <a:rPr lang="en-US" sz="1000"/>
                        <a:t>0.0 %</a:t>
                      </a:r>
                    </a:p>
                  </a:txBody>
                  <a:tcPr/>
                </a:tc>
                <a:extLst>
                  <a:ext uri="{0D108BD9-81ED-4DB2-BD59-A6C34878D82A}">
                    <a16:rowId xmlns:a16="http://schemas.microsoft.com/office/drawing/2014/main" val="663397710"/>
                  </a:ext>
                </a:extLst>
              </a:tr>
            </a:tbl>
          </a:graphicData>
        </a:graphic>
      </p:graphicFrame>
      <p:sp>
        <p:nvSpPr>
          <p:cNvPr id="4" name="Text Placeholder 3">
            <a:extLst>
              <a:ext uri="{FF2B5EF4-FFF2-40B4-BE49-F238E27FC236}">
                <a16:creationId xmlns:a16="http://schemas.microsoft.com/office/drawing/2014/main" id="{CFE4C150-D668-4AE5-8178-2E7B80F97349}"/>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13545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27AAB-96BD-4D70-8B05-391593C49CD2}"/>
              </a:ext>
            </a:extLst>
          </p:cNvPr>
          <p:cNvSpPr>
            <a:spLocks noGrp="1"/>
          </p:cNvSpPr>
          <p:nvPr>
            <p:ph type="title"/>
          </p:nvPr>
        </p:nvSpPr>
        <p:spPr/>
        <p:txBody>
          <a:bodyPr/>
          <a:lstStyle/>
          <a:p>
            <a:r>
              <a:rPr lang="en-US"/>
              <a:t>Facebook Fans Total | TUCUMAN </a:t>
            </a:r>
          </a:p>
        </p:txBody>
      </p:sp>
      <p:graphicFrame>
        <p:nvGraphicFramePr>
          <p:cNvPr id="6" name="Chart Placeholder 5">
            <a:extLst>
              <a:ext uri="{FF2B5EF4-FFF2-40B4-BE49-F238E27FC236}">
                <a16:creationId xmlns:a16="http://schemas.microsoft.com/office/drawing/2014/main" id="{F412F3BC-7CE7-4BE3-86DF-B0E9DCABCF42}"/>
              </a:ext>
            </a:extLst>
          </p:cNvPr>
          <p:cNvGraphicFramePr>
            <a:graphicFrameLocks noGrp="1"/>
          </p:cNvGraphicFramePr>
          <p:nvPr>
            <p:ph type="chart" sz="quarter" idx="13"/>
            <p:extLst>
              <p:ext uri="{D42A27DB-BD31-4B8C-83A1-F6EECF244321}">
                <p14:modId xmlns:p14="http://schemas.microsoft.com/office/powerpoint/2010/main" val="402448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133EB8-EC8D-4C2F-A4C3-A18698E3CA9D}"/>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67C442A3-A442-426F-B1EE-C8CD0BA2C3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3778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CC6B1-19CC-462C-98E8-661C2D5365B5}"/>
              </a:ext>
            </a:extLst>
          </p:cNvPr>
          <p:cNvSpPr>
            <a:spLocks noGrp="1"/>
          </p:cNvSpPr>
          <p:nvPr>
            <p:ph type="title"/>
          </p:nvPr>
        </p:nvSpPr>
        <p:spPr/>
        <p:txBody>
          <a:bodyPr/>
          <a:lstStyle/>
          <a:p>
            <a:r>
              <a:rPr lang="en-US"/>
              <a:t>Facebook Fans Change | TUCUMAN </a:t>
            </a:r>
          </a:p>
        </p:txBody>
      </p:sp>
      <p:graphicFrame>
        <p:nvGraphicFramePr>
          <p:cNvPr id="6" name="Chart Placeholder 5">
            <a:extLst>
              <a:ext uri="{FF2B5EF4-FFF2-40B4-BE49-F238E27FC236}">
                <a16:creationId xmlns:a16="http://schemas.microsoft.com/office/drawing/2014/main" id="{CE10E4FA-9CE3-4663-A066-B4E6B09F2974}"/>
              </a:ext>
            </a:extLst>
          </p:cNvPr>
          <p:cNvGraphicFramePr>
            <a:graphicFrameLocks noGrp="1"/>
          </p:cNvGraphicFramePr>
          <p:nvPr>
            <p:ph type="chart" sz="quarter" idx="13"/>
            <p:extLst>
              <p:ext uri="{D42A27DB-BD31-4B8C-83A1-F6EECF244321}">
                <p14:modId xmlns:p14="http://schemas.microsoft.com/office/powerpoint/2010/main" val="262846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75A899-6A6E-46AE-8FD8-12EEA14E22A5}"/>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46183425-7577-4836-9706-5DCC7D7297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5111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F16F4-5649-41B1-B536-201A160991B1}"/>
              </a:ext>
            </a:extLst>
          </p:cNvPr>
          <p:cNvSpPr>
            <a:spLocks noGrp="1"/>
          </p:cNvSpPr>
          <p:nvPr>
            <p:ph type="title"/>
          </p:nvPr>
        </p:nvSpPr>
        <p:spPr/>
        <p:txBody>
          <a:bodyPr/>
          <a:lstStyle/>
          <a:p>
            <a:r>
              <a:rPr lang="en-US"/>
              <a:t>Facebook Key Metrics Radar | TUCUMAN </a:t>
            </a:r>
          </a:p>
        </p:txBody>
      </p:sp>
      <p:graphicFrame>
        <p:nvGraphicFramePr>
          <p:cNvPr id="6" name="Chart Placeholder 5">
            <a:extLst>
              <a:ext uri="{FF2B5EF4-FFF2-40B4-BE49-F238E27FC236}">
                <a16:creationId xmlns:a16="http://schemas.microsoft.com/office/drawing/2014/main" id="{65CA3FB6-897E-4E39-A1CC-6868E45FCA8D}"/>
              </a:ext>
            </a:extLst>
          </p:cNvPr>
          <p:cNvGraphicFramePr>
            <a:graphicFrameLocks noGrp="1"/>
          </p:cNvGraphicFramePr>
          <p:nvPr>
            <p:ph type="chart" sz="quarter" idx="13"/>
            <p:extLst>
              <p:ext uri="{D42A27DB-BD31-4B8C-83A1-F6EECF244321}">
                <p14:modId xmlns:p14="http://schemas.microsoft.com/office/powerpoint/2010/main" val="3627349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DDA2AF-6CAC-42ED-977A-A81AC8AF22F5}"/>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1A497E58-3432-4C2B-8389-41BC96CDC4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6366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9351A-7360-4E22-BFEF-8CC6027C8B41}"/>
              </a:ext>
            </a:extLst>
          </p:cNvPr>
          <p:cNvSpPr>
            <a:spLocks noGrp="1"/>
          </p:cNvSpPr>
          <p:nvPr>
            <p:ph type="title"/>
          </p:nvPr>
        </p:nvSpPr>
        <p:spPr/>
        <p:txBody>
          <a:bodyPr/>
          <a:lstStyle/>
          <a:p>
            <a:r>
              <a:rPr lang="en-US"/>
              <a:t>Facebook Fans Change Rate | TUCUMAN </a:t>
            </a:r>
          </a:p>
        </p:txBody>
      </p:sp>
      <p:graphicFrame>
        <p:nvGraphicFramePr>
          <p:cNvPr id="6" name="Chart Placeholder 5">
            <a:extLst>
              <a:ext uri="{FF2B5EF4-FFF2-40B4-BE49-F238E27FC236}">
                <a16:creationId xmlns:a16="http://schemas.microsoft.com/office/drawing/2014/main" id="{A4C75B2F-9DB7-4D80-81C8-2C0F9EA43F14}"/>
              </a:ext>
            </a:extLst>
          </p:cNvPr>
          <p:cNvGraphicFramePr>
            <a:graphicFrameLocks noGrp="1"/>
          </p:cNvGraphicFramePr>
          <p:nvPr>
            <p:ph type="chart" sz="quarter" idx="13"/>
            <p:extLst>
              <p:ext uri="{D42A27DB-BD31-4B8C-83A1-F6EECF244321}">
                <p14:modId xmlns:p14="http://schemas.microsoft.com/office/powerpoint/2010/main" val="3907423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319B0F-1D06-49F1-9C6A-85FF6EC8CBF0}"/>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2F25DFA4-21F4-4FCC-AA8E-5B3268560C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1179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E85AC-7AED-4B2D-A50B-0BFF895B2728}"/>
              </a:ext>
            </a:extLst>
          </p:cNvPr>
          <p:cNvSpPr>
            <a:spLocks noGrp="1"/>
          </p:cNvSpPr>
          <p:nvPr>
            <p:ph type="title"/>
          </p:nvPr>
        </p:nvSpPr>
        <p:spPr/>
        <p:txBody>
          <a:bodyPr/>
          <a:lstStyle/>
          <a:p>
            <a:r>
              <a:rPr lang="en-US"/>
              <a:t>Facebook Fans Change Per Weekday | TUCUMAN </a:t>
            </a:r>
          </a:p>
        </p:txBody>
      </p:sp>
      <p:graphicFrame>
        <p:nvGraphicFramePr>
          <p:cNvPr id="6" name="Chart Placeholder 5">
            <a:extLst>
              <a:ext uri="{FF2B5EF4-FFF2-40B4-BE49-F238E27FC236}">
                <a16:creationId xmlns:a16="http://schemas.microsoft.com/office/drawing/2014/main" id="{5FE81334-5AE5-4876-A96F-3D7FBF460EE0}"/>
              </a:ext>
            </a:extLst>
          </p:cNvPr>
          <p:cNvGraphicFramePr>
            <a:graphicFrameLocks noGrp="1"/>
          </p:cNvGraphicFramePr>
          <p:nvPr>
            <p:ph type="chart" sz="quarter" idx="13"/>
            <p:extLst>
              <p:ext uri="{D42A27DB-BD31-4B8C-83A1-F6EECF244321}">
                <p14:modId xmlns:p14="http://schemas.microsoft.com/office/powerpoint/2010/main" val="1818012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3A46DA-60B1-4131-93B3-153F53ED0546}"/>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93057A79-6823-40E6-8B51-764392352C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9044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7271E-193C-43DC-AAB2-13A870A0410B}"/>
              </a:ext>
            </a:extLst>
          </p:cNvPr>
          <p:cNvSpPr>
            <a:spLocks noGrp="1"/>
          </p:cNvSpPr>
          <p:nvPr>
            <p:ph type="title"/>
          </p:nvPr>
        </p:nvSpPr>
        <p:spPr/>
        <p:txBody>
          <a:bodyPr/>
          <a:lstStyle/>
          <a:p>
            <a:r>
              <a:rPr lang="en-US"/>
              <a:t>Facebook Fan Distribution Development | TUCUMAN </a:t>
            </a:r>
          </a:p>
        </p:txBody>
      </p:sp>
      <p:graphicFrame>
        <p:nvGraphicFramePr>
          <p:cNvPr id="6" name="Chart Placeholder 5">
            <a:extLst>
              <a:ext uri="{FF2B5EF4-FFF2-40B4-BE49-F238E27FC236}">
                <a16:creationId xmlns:a16="http://schemas.microsoft.com/office/drawing/2014/main" id="{F6693E06-3EEA-4D4C-8BAF-99B2A60DC015}"/>
              </a:ext>
            </a:extLst>
          </p:cNvPr>
          <p:cNvGraphicFramePr>
            <a:graphicFrameLocks noGrp="1"/>
          </p:cNvGraphicFramePr>
          <p:nvPr>
            <p:ph type="chart" sz="quarter" idx="13"/>
            <p:extLst>
              <p:ext uri="{D42A27DB-BD31-4B8C-83A1-F6EECF244321}">
                <p14:modId xmlns:p14="http://schemas.microsoft.com/office/powerpoint/2010/main" val="167443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1D0146-BE0E-480B-B551-7006BB93A2FF}"/>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BE7DE51A-8D7C-4E82-896A-B5B2F6756F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82163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F9D81-35E5-4769-A409-85466A71CB0A}"/>
              </a:ext>
            </a:extLst>
          </p:cNvPr>
          <p:cNvSpPr>
            <a:spLocks noGrp="1"/>
          </p:cNvSpPr>
          <p:nvPr>
            <p:ph type="title"/>
          </p:nvPr>
        </p:nvSpPr>
        <p:spPr/>
        <p:txBody>
          <a:bodyPr/>
          <a:lstStyle/>
          <a:p>
            <a:r>
              <a:rPr lang="en-US"/>
              <a:t>Facebook Own Posts | TUCUMAN </a:t>
            </a:r>
          </a:p>
        </p:txBody>
      </p:sp>
      <p:graphicFrame>
        <p:nvGraphicFramePr>
          <p:cNvPr id="6" name="Chart Placeholder 5">
            <a:extLst>
              <a:ext uri="{FF2B5EF4-FFF2-40B4-BE49-F238E27FC236}">
                <a16:creationId xmlns:a16="http://schemas.microsoft.com/office/drawing/2014/main" id="{727EA24B-6551-4497-B480-C89EAA29FFD2}"/>
              </a:ext>
            </a:extLst>
          </p:cNvPr>
          <p:cNvGraphicFramePr>
            <a:graphicFrameLocks noGrp="1"/>
          </p:cNvGraphicFramePr>
          <p:nvPr>
            <p:ph type="chart" sz="quarter" idx="13"/>
            <p:extLst>
              <p:ext uri="{D42A27DB-BD31-4B8C-83A1-F6EECF244321}">
                <p14:modId xmlns:p14="http://schemas.microsoft.com/office/powerpoint/2010/main" val="738303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AFF2F8-B36D-4F6E-83B4-A46F5C8E3EBA}"/>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38D0006E-A469-48DE-ADD7-085B29DC5A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0286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9B32B-E097-43BE-A59F-D8C0D2808D49}"/>
              </a:ext>
            </a:extLst>
          </p:cNvPr>
          <p:cNvSpPr>
            <a:spLocks noGrp="1"/>
          </p:cNvSpPr>
          <p:nvPr>
            <p:ph type="title"/>
          </p:nvPr>
        </p:nvSpPr>
        <p:spPr/>
        <p:txBody>
          <a:bodyPr/>
          <a:lstStyle/>
          <a:p>
            <a:r>
              <a:rPr lang="en-US"/>
              <a:t>Facebook Own Posts By Hour | TUCUMAN </a:t>
            </a:r>
          </a:p>
        </p:txBody>
      </p:sp>
      <p:graphicFrame>
        <p:nvGraphicFramePr>
          <p:cNvPr id="6" name="Chart Placeholder 5">
            <a:extLst>
              <a:ext uri="{FF2B5EF4-FFF2-40B4-BE49-F238E27FC236}">
                <a16:creationId xmlns:a16="http://schemas.microsoft.com/office/drawing/2014/main" id="{F77BF92A-47EC-41BC-AE28-FA3263B922BB}"/>
              </a:ext>
            </a:extLst>
          </p:cNvPr>
          <p:cNvGraphicFramePr>
            <a:graphicFrameLocks noGrp="1"/>
          </p:cNvGraphicFramePr>
          <p:nvPr>
            <p:ph type="chart" sz="quarter" idx="13"/>
            <p:extLst>
              <p:ext uri="{D42A27DB-BD31-4B8C-83A1-F6EECF244321}">
                <p14:modId xmlns:p14="http://schemas.microsoft.com/office/powerpoint/2010/main" val="2828897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7B9A31-E31F-446B-B4A1-12E2D412810D}"/>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79795BF9-544D-43EF-B2FB-2AF52121A9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5150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85A22-4759-4A5C-8709-095A125C9302}"/>
              </a:ext>
            </a:extLst>
          </p:cNvPr>
          <p:cNvSpPr>
            <a:spLocks noGrp="1"/>
          </p:cNvSpPr>
          <p:nvPr>
            <p:ph type="title"/>
          </p:nvPr>
        </p:nvSpPr>
        <p:spPr/>
        <p:txBody>
          <a:bodyPr/>
          <a:lstStyle/>
          <a:p>
            <a:r>
              <a:rPr lang="en-US"/>
              <a:t>Facebook Own Posts By Weekday | TUCUMAN </a:t>
            </a:r>
          </a:p>
        </p:txBody>
      </p:sp>
      <p:graphicFrame>
        <p:nvGraphicFramePr>
          <p:cNvPr id="6" name="Chart Placeholder 5">
            <a:extLst>
              <a:ext uri="{FF2B5EF4-FFF2-40B4-BE49-F238E27FC236}">
                <a16:creationId xmlns:a16="http://schemas.microsoft.com/office/drawing/2014/main" id="{3831843E-6C5E-436E-B512-4BB01D49913E}"/>
              </a:ext>
            </a:extLst>
          </p:cNvPr>
          <p:cNvGraphicFramePr>
            <a:graphicFrameLocks noGrp="1"/>
          </p:cNvGraphicFramePr>
          <p:nvPr>
            <p:ph type="chart" sz="quarter" idx="13"/>
            <p:extLst>
              <p:ext uri="{D42A27DB-BD31-4B8C-83A1-F6EECF244321}">
                <p14:modId xmlns:p14="http://schemas.microsoft.com/office/powerpoint/2010/main" val="3685728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FEA3D5-1182-4175-9E87-49EC80305E8B}"/>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D782EAAF-4853-4F09-897B-FB08D8185F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2581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04303-886D-489F-AE98-09FC71070BE0}"/>
              </a:ext>
            </a:extLst>
          </p:cNvPr>
          <p:cNvSpPr>
            <a:spLocks noGrp="1"/>
          </p:cNvSpPr>
          <p:nvPr>
            <p:ph type="title"/>
          </p:nvPr>
        </p:nvSpPr>
        <p:spPr/>
        <p:txBody>
          <a:bodyPr/>
          <a:lstStyle/>
          <a:p>
            <a:r>
              <a:rPr lang="en-US"/>
              <a:t>Facebook Own Posts App Usage | TUCUMAN </a:t>
            </a:r>
          </a:p>
        </p:txBody>
      </p:sp>
      <p:graphicFrame>
        <p:nvGraphicFramePr>
          <p:cNvPr id="6" name="Chart Placeholder 5">
            <a:extLst>
              <a:ext uri="{FF2B5EF4-FFF2-40B4-BE49-F238E27FC236}">
                <a16:creationId xmlns:a16="http://schemas.microsoft.com/office/drawing/2014/main" id="{D0E82110-997A-4EEF-9116-E11D72F10080}"/>
              </a:ext>
            </a:extLst>
          </p:cNvPr>
          <p:cNvGraphicFramePr>
            <a:graphicFrameLocks noGrp="1"/>
          </p:cNvGraphicFramePr>
          <p:nvPr>
            <p:ph type="chart" sz="quarter" idx="13"/>
            <p:extLst>
              <p:ext uri="{D42A27DB-BD31-4B8C-83A1-F6EECF244321}">
                <p14:modId xmlns:p14="http://schemas.microsoft.com/office/powerpoint/2010/main" val="20303905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22A73E-29A6-40E5-B72D-C28871197810}"/>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23FE0FEB-9FE5-49DF-A422-B7913B3575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8901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3E15A-67D0-4369-8362-9FEAF3EDB6FE}"/>
              </a:ext>
            </a:extLst>
          </p:cNvPr>
          <p:cNvSpPr>
            <a:spLocks noGrp="1"/>
          </p:cNvSpPr>
          <p:nvPr>
            <p:ph type="title"/>
          </p:nvPr>
        </p:nvSpPr>
        <p:spPr/>
        <p:txBody>
          <a:bodyPr/>
          <a:lstStyle/>
          <a:p>
            <a:r>
              <a:rPr lang="en-US"/>
              <a:t>Facebook Post Type Distribution Per Profile | TUCUMAN </a:t>
            </a:r>
          </a:p>
        </p:txBody>
      </p:sp>
      <p:graphicFrame>
        <p:nvGraphicFramePr>
          <p:cNvPr id="6" name="Chart Placeholder 5">
            <a:extLst>
              <a:ext uri="{FF2B5EF4-FFF2-40B4-BE49-F238E27FC236}">
                <a16:creationId xmlns:a16="http://schemas.microsoft.com/office/drawing/2014/main" id="{4774F54A-A0AE-4B56-98D2-6384ED6F2CDD}"/>
              </a:ext>
            </a:extLst>
          </p:cNvPr>
          <p:cNvGraphicFramePr>
            <a:graphicFrameLocks noGrp="1"/>
          </p:cNvGraphicFramePr>
          <p:nvPr>
            <p:ph type="chart" sz="quarter" idx="13"/>
            <p:extLst>
              <p:ext uri="{D42A27DB-BD31-4B8C-83A1-F6EECF244321}">
                <p14:modId xmlns:p14="http://schemas.microsoft.com/office/powerpoint/2010/main" val="1655196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43EAB0-2D50-4304-A69C-C81BFD924E65}"/>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0F3B0EE2-FDF1-403C-AF09-22190FA5FB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1930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9EA73-AB4C-4C41-A7DF-166DDEAC47D9}"/>
              </a:ext>
            </a:extLst>
          </p:cNvPr>
          <p:cNvSpPr>
            <a:spLocks noGrp="1"/>
          </p:cNvSpPr>
          <p:nvPr>
            <p:ph type="title"/>
          </p:nvPr>
        </p:nvSpPr>
        <p:spPr/>
        <p:txBody>
          <a:bodyPr/>
          <a:lstStyle/>
          <a:p>
            <a:r>
              <a:rPr lang="en-US"/>
              <a:t>Facebook Sponsored Posts Distribution | TUCUMAN </a:t>
            </a:r>
          </a:p>
        </p:txBody>
      </p:sp>
      <p:graphicFrame>
        <p:nvGraphicFramePr>
          <p:cNvPr id="6" name="Chart Placeholder 5">
            <a:extLst>
              <a:ext uri="{FF2B5EF4-FFF2-40B4-BE49-F238E27FC236}">
                <a16:creationId xmlns:a16="http://schemas.microsoft.com/office/drawing/2014/main" id="{40A7046C-91ED-4798-B7FD-4AD673145CA1}"/>
              </a:ext>
            </a:extLst>
          </p:cNvPr>
          <p:cNvGraphicFramePr>
            <a:graphicFrameLocks noGrp="1"/>
          </p:cNvGraphicFramePr>
          <p:nvPr>
            <p:ph type="chart" sz="quarter" idx="13"/>
            <p:extLst>
              <p:ext uri="{D42A27DB-BD31-4B8C-83A1-F6EECF244321}">
                <p14:modId xmlns:p14="http://schemas.microsoft.com/office/powerpoint/2010/main" val="3385254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666DBA-2A6A-4625-8C3D-3C614A5F8C2A}"/>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FF4E330D-EB36-4F57-8FE2-7E368142F1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645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2A2DA-A67B-4002-8D0D-8070B2DE6ED8}"/>
              </a:ext>
            </a:extLst>
          </p:cNvPr>
          <p:cNvSpPr>
            <a:spLocks noGrp="1"/>
          </p:cNvSpPr>
          <p:nvPr>
            <p:ph type="title"/>
          </p:nvPr>
        </p:nvSpPr>
        <p:spPr/>
        <p:txBody>
          <a:bodyPr/>
          <a:lstStyle/>
          <a:p>
            <a:r>
              <a:rPr lang="en-US"/>
              <a:t>Facebook Hashtag Detection | TUCUMAN </a:t>
            </a:r>
          </a:p>
        </p:txBody>
      </p:sp>
      <p:graphicFrame>
        <p:nvGraphicFramePr>
          <p:cNvPr id="5" name="Table Placeholder 4">
            <a:extLst>
              <a:ext uri="{FF2B5EF4-FFF2-40B4-BE49-F238E27FC236}">
                <a16:creationId xmlns:a16="http://schemas.microsoft.com/office/drawing/2014/main" id="{711C597B-E3D6-462F-B0A5-B58ED0D6E5A7}"/>
              </a:ext>
            </a:extLst>
          </p:cNvPr>
          <p:cNvGraphicFramePr>
            <a:graphicFrameLocks noGrp="1"/>
          </p:cNvGraphicFramePr>
          <p:nvPr>
            <p:ph type="tbl" sz="quarter" idx="13"/>
            <p:extLst>
              <p:ext uri="{D42A27DB-BD31-4B8C-83A1-F6EECF244321}">
                <p14:modId xmlns:p14="http://schemas.microsoft.com/office/powerpoint/2010/main" val="2123417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067393"/>
                    </a:ext>
                  </a:extLst>
                </a:gridCol>
                <a:gridCol w="1234440">
                  <a:extLst>
                    <a:ext uri="{9D8B030D-6E8A-4147-A177-3AD203B41FA5}">
                      <a16:colId xmlns:a16="http://schemas.microsoft.com/office/drawing/2014/main" val="2025523551"/>
                    </a:ext>
                  </a:extLst>
                </a:gridCol>
                <a:gridCol w="1234440">
                  <a:extLst>
                    <a:ext uri="{9D8B030D-6E8A-4147-A177-3AD203B41FA5}">
                      <a16:colId xmlns:a16="http://schemas.microsoft.com/office/drawing/2014/main" val="2326136628"/>
                    </a:ext>
                  </a:extLst>
                </a:gridCol>
                <a:gridCol w="1234440">
                  <a:extLst>
                    <a:ext uri="{9D8B030D-6E8A-4147-A177-3AD203B41FA5}">
                      <a16:colId xmlns:a16="http://schemas.microsoft.com/office/drawing/2014/main" val="1329463923"/>
                    </a:ext>
                  </a:extLst>
                </a:gridCol>
                <a:gridCol w="1234440">
                  <a:extLst>
                    <a:ext uri="{9D8B030D-6E8A-4147-A177-3AD203B41FA5}">
                      <a16:colId xmlns:a16="http://schemas.microsoft.com/office/drawing/2014/main" val="2881530041"/>
                    </a:ext>
                  </a:extLst>
                </a:gridCol>
                <a:gridCol w="1234440">
                  <a:extLst>
                    <a:ext uri="{9D8B030D-6E8A-4147-A177-3AD203B41FA5}">
                      <a16:colId xmlns:a16="http://schemas.microsoft.com/office/drawing/2014/main" val="98794967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455988103"/>
                  </a:ext>
                </a:extLst>
              </a:tr>
              <a:tr h="370840">
                <a:tc>
                  <a:txBody>
                    <a:bodyPr/>
                    <a:lstStyle/>
                    <a:p>
                      <a:r>
                        <a:rPr lang="en-US" sz="1000"/>
                        <a:t>#SentíTucumán</a:t>
                      </a:r>
                    </a:p>
                  </a:txBody>
                  <a:tcPr/>
                </a:tc>
                <a:tc>
                  <a:txBody>
                    <a:bodyPr/>
                    <a:lstStyle/>
                    <a:p>
                      <a:r>
                        <a:rPr lang="en-US" sz="1000"/>
                        <a:t>10</a:t>
                      </a:r>
                    </a:p>
                  </a:txBody>
                  <a:tcPr/>
                </a:tc>
                <a:tc>
                  <a:txBody>
                    <a:bodyPr/>
                    <a:lstStyle/>
                    <a:p>
                      <a:r>
                        <a:rPr lang="en-US" sz="1000"/>
                        <a:t>416.4</a:t>
                      </a:r>
                    </a:p>
                  </a:txBody>
                  <a:tcPr/>
                </a:tc>
                <a:tc>
                  <a:txBody>
                    <a:bodyPr/>
                    <a:lstStyle/>
                    <a:p>
                      <a:r>
                        <a:rPr lang="en-US" sz="1000"/>
                        <a:t>19.6</a:t>
                      </a:r>
                    </a:p>
                  </a:txBody>
                  <a:tcPr/>
                </a:tc>
                <a:tc>
                  <a:txBody>
                    <a:bodyPr/>
                    <a:lstStyle/>
                    <a:p>
                      <a:r>
                        <a:rPr lang="en-US" sz="1000"/>
                        <a:t>97.3</a:t>
                      </a:r>
                    </a:p>
                  </a:txBody>
                  <a:tcPr/>
                </a:tc>
                <a:tc>
                  <a:txBody>
                    <a:bodyPr/>
                    <a:lstStyle/>
                    <a:p>
                      <a:r>
                        <a:rPr lang="en-US" sz="1000"/>
                        <a:t>533.3</a:t>
                      </a:r>
                    </a:p>
                  </a:txBody>
                  <a:tcPr/>
                </a:tc>
                <a:extLst>
                  <a:ext uri="{0D108BD9-81ED-4DB2-BD59-A6C34878D82A}">
                    <a16:rowId xmlns:a16="http://schemas.microsoft.com/office/drawing/2014/main" val="3270672331"/>
                  </a:ext>
                </a:extLst>
              </a:tr>
              <a:tr h="370840">
                <a:tc>
                  <a:txBody>
                    <a:bodyPr/>
                    <a:lstStyle/>
                    <a:p>
                      <a:r>
                        <a:rPr lang="en-US" sz="1000"/>
                        <a:t>#TucumánTuDestino</a:t>
                      </a:r>
                    </a:p>
                  </a:txBody>
                  <a:tcPr/>
                </a:tc>
                <a:tc>
                  <a:txBody>
                    <a:bodyPr/>
                    <a:lstStyle/>
                    <a:p>
                      <a:r>
                        <a:rPr lang="en-US" sz="1000"/>
                        <a:t>10</a:t>
                      </a:r>
                    </a:p>
                  </a:txBody>
                  <a:tcPr/>
                </a:tc>
                <a:tc>
                  <a:txBody>
                    <a:bodyPr/>
                    <a:lstStyle/>
                    <a:p>
                      <a:r>
                        <a:rPr lang="en-US" sz="1000"/>
                        <a:t>416.4</a:t>
                      </a:r>
                    </a:p>
                  </a:txBody>
                  <a:tcPr/>
                </a:tc>
                <a:tc>
                  <a:txBody>
                    <a:bodyPr/>
                    <a:lstStyle/>
                    <a:p>
                      <a:r>
                        <a:rPr lang="en-US" sz="1000"/>
                        <a:t>19.6</a:t>
                      </a:r>
                    </a:p>
                  </a:txBody>
                  <a:tcPr/>
                </a:tc>
                <a:tc>
                  <a:txBody>
                    <a:bodyPr/>
                    <a:lstStyle/>
                    <a:p>
                      <a:r>
                        <a:rPr lang="en-US" sz="1000"/>
                        <a:t>97.3</a:t>
                      </a:r>
                    </a:p>
                  </a:txBody>
                  <a:tcPr/>
                </a:tc>
                <a:tc>
                  <a:txBody>
                    <a:bodyPr/>
                    <a:lstStyle/>
                    <a:p>
                      <a:r>
                        <a:rPr lang="en-US" sz="1000"/>
                        <a:t>533.3</a:t>
                      </a:r>
                    </a:p>
                  </a:txBody>
                  <a:tcPr/>
                </a:tc>
                <a:extLst>
                  <a:ext uri="{0D108BD9-81ED-4DB2-BD59-A6C34878D82A}">
                    <a16:rowId xmlns:a16="http://schemas.microsoft.com/office/drawing/2014/main" val="2633515194"/>
                  </a:ext>
                </a:extLst>
              </a:tr>
              <a:tr h="370840">
                <a:tc>
                  <a:txBody>
                    <a:bodyPr/>
                    <a:lstStyle/>
                    <a:p>
                      <a:r>
                        <a:rPr lang="en-US" sz="1000"/>
                        <a:t>#DíaMundialDelMalbec</a:t>
                      </a:r>
                    </a:p>
                  </a:txBody>
                  <a:tcPr/>
                </a:tc>
                <a:tc>
                  <a:txBody>
                    <a:bodyPr/>
                    <a:lstStyle/>
                    <a:p>
                      <a:r>
                        <a:rPr lang="en-US" sz="1000"/>
                        <a:t>1</a:t>
                      </a:r>
                    </a:p>
                  </a:txBody>
                  <a:tcPr/>
                </a:tc>
                <a:tc>
                  <a:txBody>
                    <a:bodyPr/>
                    <a:lstStyle/>
                    <a:p>
                      <a:r>
                        <a:rPr lang="en-US" sz="1000"/>
                        <a:t>25</a:t>
                      </a:r>
                    </a:p>
                  </a:txBody>
                  <a:tcPr/>
                </a:tc>
                <a:tc>
                  <a:txBody>
                    <a:bodyPr/>
                    <a:lstStyle/>
                    <a:p>
                      <a:r>
                        <a:rPr lang="en-US" sz="1000"/>
                        <a:t>1</a:t>
                      </a:r>
                    </a:p>
                  </a:txBody>
                  <a:tcPr/>
                </a:tc>
                <a:tc>
                  <a:txBody>
                    <a:bodyPr/>
                    <a:lstStyle/>
                    <a:p>
                      <a:r>
                        <a:rPr lang="en-US" sz="1000"/>
                        <a:t>4</a:t>
                      </a:r>
                    </a:p>
                  </a:txBody>
                  <a:tcPr/>
                </a:tc>
                <a:tc>
                  <a:txBody>
                    <a:bodyPr/>
                    <a:lstStyle/>
                    <a:p>
                      <a:r>
                        <a:rPr lang="en-US" sz="1000"/>
                        <a:t>30</a:t>
                      </a:r>
                    </a:p>
                  </a:txBody>
                  <a:tcPr/>
                </a:tc>
                <a:extLst>
                  <a:ext uri="{0D108BD9-81ED-4DB2-BD59-A6C34878D82A}">
                    <a16:rowId xmlns:a16="http://schemas.microsoft.com/office/drawing/2014/main" val="16715420"/>
                  </a:ext>
                </a:extLst>
              </a:tr>
              <a:tr h="370840">
                <a:tc>
                  <a:txBody>
                    <a:bodyPr/>
                    <a:lstStyle/>
                    <a:p>
                      <a:r>
                        <a:rPr lang="en-US" sz="1000"/>
                        <a:t>#worldfoodtravelday</a:t>
                      </a:r>
                    </a:p>
                  </a:txBody>
                  <a:tcPr/>
                </a:tc>
                <a:tc>
                  <a:txBody>
                    <a:bodyPr/>
                    <a:lstStyle/>
                    <a:p>
                      <a:r>
                        <a:rPr lang="en-US" sz="1000"/>
                        <a:t>1</a:t>
                      </a:r>
                    </a:p>
                  </a:txBody>
                  <a:tcPr/>
                </a:tc>
                <a:tc>
                  <a:txBody>
                    <a:bodyPr/>
                    <a:lstStyle/>
                    <a:p>
                      <a:r>
                        <a:rPr lang="en-US" sz="1000"/>
                        <a:t>131</a:t>
                      </a:r>
                    </a:p>
                  </a:txBody>
                  <a:tcPr/>
                </a:tc>
                <a:tc>
                  <a:txBody>
                    <a:bodyPr/>
                    <a:lstStyle/>
                    <a:p>
                      <a:r>
                        <a:rPr lang="en-US" sz="1000"/>
                        <a:t>4</a:t>
                      </a:r>
                    </a:p>
                  </a:txBody>
                  <a:tcPr/>
                </a:tc>
                <a:tc>
                  <a:txBody>
                    <a:bodyPr/>
                    <a:lstStyle/>
                    <a:p>
                      <a:r>
                        <a:rPr lang="en-US" sz="1000"/>
                        <a:t>140</a:t>
                      </a:r>
                    </a:p>
                  </a:txBody>
                  <a:tcPr/>
                </a:tc>
                <a:tc>
                  <a:txBody>
                    <a:bodyPr/>
                    <a:lstStyle/>
                    <a:p>
                      <a:r>
                        <a:rPr lang="en-US" sz="1000"/>
                        <a:t>275</a:t>
                      </a:r>
                    </a:p>
                  </a:txBody>
                  <a:tcPr/>
                </a:tc>
                <a:extLst>
                  <a:ext uri="{0D108BD9-81ED-4DB2-BD59-A6C34878D82A}">
                    <a16:rowId xmlns:a16="http://schemas.microsoft.com/office/drawing/2014/main" val="1693420465"/>
                  </a:ext>
                </a:extLst>
              </a:tr>
              <a:tr h="370840">
                <a:tc>
                  <a:txBody>
                    <a:bodyPr/>
                    <a:lstStyle/>
                    <a:p>
                      <a:r>
                        <a:rPr lang="en-US" sz="1000"/>
                        <a:t>#deliciastucumanas</a:t>
                      </a:r>
                    </a:p>
                  </a:txBody>
                  <a:tcPr/>
                </a:tc>
                <a:tc>
                  <a:txBody>
                    <a:bodyPr/>
                    <a:lstStyle/>
                    <a:p>
                      <a:r>
                        <a:rPr lang="en-US" sz="1000"/>
                        <a:t>1</a:t>
                      </a:r>
                    </a:p>
                  </a:txBody>
                  <a:tcPr/>
                </a:tc>
                <a:tc>
                  <a:txBody>
                    <a:bodyPr/>
                    <a:lstStyle/>
                    <a:p>
                      <a:r>
                        <a:rPr lang="en-US" sz="1000"/>
                        <a:t>131</a:t>
                      </a:r>
                    </a:p>
                  </a:txBody>
                  <a:tcPr/>
                </a:tc>
                <a:tc>
                  <a:txBody>
                    <a:bodyPr/>
                    <a:lstStyle/>
                    <a:p>
                      <a:r>
                        <a:rPr lang="en-US" sz="1000"/>
                        <a:t>4</a:t>
                      </a:r>
                    </a:p>
                  </a:txBody>
                  <a:tcPr/>
                </a:tc>
                <a:tc>
                  <a:txBody>
                    <a:bodyPr/>
                    <a:lstStyle/>
                    <a:p>
                      <a:r>
                        <a:rPr lang="en-US" sz="1000"/>
                        <a:t>140</a:t>
                      </a:r>
                    </a:p>
                  </a:txBody>
                  <a:tcPr/>
                </a:tc>
                <a:tc>
                  <a:txBody>
                    <a:bodyPr/>
                    <a:lstStyle/>
                    <a:p>
                      <a:r>
                        <a:rPr lang="en-US" sz="1000"/>
                        <a:t>275</a:t>
                      </a:r>
                    </a:p>
                  </a:txBody>
                  <a:tcPr/>
                </a:tc>
                <a:extLst>
                  <a:ext uri="{0D108BD9-81ED-4DB2-BD59-A6C34878D82A}">
                    <a16:rowId xmlns:a16="http://schemas.microsoft.com/office/drawing/2014/main" val="2510367106"/>
                  </a:ext>
                </a:extLst>
              </a:tr>
              <a:tr h="370840">
                <a:tc>
                  <a:txBody>
                    <a:bodyPr/>
                    <a:lstStyle/>
                    <a:p>
                      <a:r>
                        <a:rPr lang="en-US" sz="1000"/>
                        <a:t>#empanadastucumanas</a:t>
                      </a:r>
                    </a:p>
                  </a:txBody>
                  <a:tcPr/>
                </a:tc>
                <a:tc>
                  <a:txBody>
                    <a:bodyPr/>
                    <a:lstStyle/>
                    <a:p>
                      <a:r>
                        <a:rPr lang="en-US" sz="1000"/>
                        <a:t>1</a:t>
                      </a:r>
                    </a:p>
                  </a:txBody>
                  <a:tcPr/>
                </a:tc>
                <a:tc>
                  <a:txBody>
                    <a:bodyPr/>
                    <a:lstStyle/>
                    <a:p>
                      <a:r>
                        <a:rPr lang="en-US" sz="1000"/>
                        <a:t>131</a:t>
                      </a:r>
                    </a:p>
                  </a:txBody>
                  <a:tcPr/>
                </a:tc>
                <a:tc>
                  <a:txBody>
                    <a:bodyPr/>
                    <a:lstStyle/>
                    <a:p>
                      <a:r>
                        <a:rPr lang="en-US" sz="1000"/>
                        <a:t>4</a:t>
                      </a:r>
                    </a:p>
                  </a:txBody>
                  <a:tcPr/>
                </a:tc>
                <a:tc>
                  <a:txBody>
                    <a:bodyPr/>
                    <a:lstStyle/>
                    <a:p>
                      <a:r>
                        <a:rPr lang="en-US" sz="1000"/>
                        <a:t>140</a:t>
                      </a:r>
                    </a:p>
                  </a:txBody>
                  <a:tcPr/>
                </a:tc>
                <a:tc>
                  <a:txBody>
                    <a:bodyPr/>
                    <a:lstStyle/>
                    <a:p>
                      <a:r>
                        <a:rPr lang="en-US" sz="1000"/>
                        <a:t>275</a:t>
                      </a:r>
                    </a:p>
                  </a:txBody>
                  <a:tcPr/>
                </a:tc>
                <a:extLst>
                  <a:ext uri="{0D108BD9-81ED-4DB2-BD59-A6C34878D82A}">
                    <a16:rowId xmlns:a16="http://schemas.microsoft.com/office/drawing/2014/main" val="2981608989"/>
                  </a:ext>
                </a:extLst>
              </a:tr>
              <a:tr h="370840">
                <a:tc>
                  <a:txBody>
                    <a:bodyPr/>
                    <a:lstStyle/>
                    <a:p>
                      <a:r>
                        <a:rPr lang="en-US" sz="1000"/>
                        <a:t>#Pascua</a:t>
                      </a:r>
                    </a:p>
                  </a:txBody>
                  <a:tcPr/>
                </a:tc>
                <a:tc>
                  <a:txBody>
                    <a:bodyPr/>
                    <a:lstStyle/>
                    <a:p>
                      <a:r>
                        <a:rPr lang="en-US" sz="1000"/>
                        <a:t>1</a:t>
                      </a:r>
                    </a:p>
                  </a:txBody>
                  <a:tcPr/>
                </a:tc>
                <a:tc>
                  <a:txBody>
                    <a:bodyPr/>
                    <a:lstStyle/>
                    <a:p>
                      <a:r>
                        <a:rPr lang="en-US" sz="1000"/>
                        <a:t>262</a:t>
                      </a:r>
                    </a:p>
                  </a:txBody>
                  <a:tcPr/>
                </a:tc>
                <a:tc>
                  <a:txBody>
                    <a:bodyPr/>
                    <a:lstStyle/>
                    <a:p>
                      <a:r>
                        <a:rPr lang="en-US" sz="1000"/>
                        <a:t>29</a:t>
                      </a:r>
                    </a:p>
                  </a:txBody>
                  <a:tcPr/>
                </a:tc>
                <a:tc>
                  <a:txBody>
                    <a:bodyPr/>
                    <a:lstStyle/>
                    <a:p>
                      <a:r>
                        <a:rPr lang="en-US" sz="1000"/>
                        <a:t>19</a:t>
                      </a:r>
                    </a:p>
                  </a:txBody>
                  <a:tcPr/>
                </a:tc>
                <a:tc>
                  <a:txBody>
                    <a:bodyPr/>
                    <a:lstStyle/>
                    <a:p>
                      <a:r>
                        <a:rPr lang="en-US" sz="1000"/>
                        <a:t>310</a:t>
                      </a:r>
                    </a:p>
                  </a:txBody>
                  <a:tcPr/>
                </a:tc>
                <a:extLst>
                  <a:ext uri="{0D108BD9-81ED-4DB2-BD59-A6C34878D82A}">
                    <a16:rowId xmlns:a16="http://schemas.microsoft.com/office/drawing/2014/main" val="1763992466"/>
                  </a:ext>
                </a:extLst>
              </a:tr>
              <a:tr h="370840">
                <a:tc>
                  <a:txBody>
                    <a:bodyPr/>
                    <a:lstStyle/>
                    <a:p>
                      <a:r>
                        <a:rPr lang="en-US" sz="1000"/>
                        <a:t>#HéroesDeMalvinas</a:t>
                      </a:r>
                    </a:p>
                  </a:txBody>
                  <a:tcPr/>
                </a:tc>
                <a:tc>
                  <a:txBody>
                    <a:bodyPr/>
                    <a:lstStyle/>
                    <a:p>
                      <a:r>
                        <a:rPr lang="en-US" sz="1000"/>
                        <a:t>1</a:t>
                      </a:r>
                    </a:p>
                  </a:txBody>
                  <a:tcPr/>
                </a:tc>
                <a:tc>
                  <a:txBody>
                    <a:bodyPr/>
                    <a:lstStyle/>
                    <a:p>
                      <a:r>
                        <a:rPr lang="en-US" sz="1000"/>
                        <a:t>112</a:t>
                      </a:r>
                    </a:p>
                  </a:txBody>
                  <a:tcPr/>
                </a:tc>
                <a:tc>
                  <a:txBody>
                    <a:bodyPr/>
                    <a:lstStyle/>
                    <a:p>
                      <a:r>
                        <a:rPr lang="en-US" sz="1000"/>
                        <a:t>0</a:t>
                      </a:r>
                    </a:p>
                  </a:txBody>
                  <a:tcPr/>
                </a:tc>
                <a:tc>
                  <a:txBody>
                    <a:bodyPr/>
                    <a:lstStyle/>
                    <a:p>
                      <a:r>
                        <a:rPr lang="en-US" sz="1000"/>
                        <a:t>6</a:t>
                      </a:r>
                    </a:p>
                  </a:txBody>
                  <a:tcPr/>
                </a:tc>
                <a:tc>
                  <a:txBody>
                    <a:bodyPr/>
                    <a:lstStyle/>
                    <a:p>
                      <a:r>
                        <a:rPr lang="en-US" sz="1000"/>
                        <a:t>118</a:t>
                      </a:r>
                    </a:p>
                  </a:txBody>
                  <a:tcPr/>
                </a:tc>
                <a:extLst>
                  <a:ext uri="{0D108BD9-81ED-4DB2-BD59-A6C34878D82A}">
                    <a16:rowId xmlns:a16="http://schemas.microsoft.com/office/drawing/2014/main" val="4263349787"/>
                  </a:ext>
                </a:extLst>
              </a:tr>
            </a:tbl>
          </a:graphicData>
        </a:graphic>
      </p:graphicFrame>
      <p:sp>
        <p:nvSpPr>
          <p:cNvPr id="4" name="Text Placeholder 3">
            <a:extLst>
              <a:ext uri="{FF2B5EF4-FFF2-40B4-BE49-F238E27FC236}">
                <a16:creationId xmlns:a16="http://schemas.microsoft.com/office/drawing/2014/main" id="{B882F901-E873-45F1-9037-5B0239598323}"/>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291668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8115-58A6-4896-B86F-D98B7F7016FC}"/>
              </a:ext>
            </a:extLst>
          </p:cNvPr>
          <p:cNvSpPr>
            <a:spLocks noGrp="1"/>
          </p:cNvSpPr>
          <p:nvPr>
            <p:ph type="title"/>
          </p:nvPr>
        </p:nvSpPr>
        <p:spPr/>
        <p:txBody>
          <a:bodyPr/>
          <a:lstStyle/>
          <a:p>
            <a:r>
              <a:rPr lang="en-US"/>
              <a:t>Facebook User Posts | TUCUMAN </a:t>
            </a:r>
          </a:p>
        </p:txBody>
      </p:sp>
      <p:graphicFrame>
        <p:nvGraphicFramePr>
          <p:cNvPr id="6" name="Chart Placeholder 5">
            <a:extLst>
              <a:ext uri="{FF2B5EF4-FFF2-40B4-BE49-F238E27FC236}">
                <a16:creationId xmlns:a16="http://schemas.microsoft.com/office/drawing/2014/main" id="{9103D53E-0729-4996-A357-4C74B795CDCF}"/>
              </a:ext>
            </a:extLst>
          </p:cNvPr>
          <p:cNvGraphicFramePr>
            <a:graphicFrameLocks noGrp="1"/>
          </p:cNvGraphicFramePr>
          <p:nvPr>
            <p:ph type="chart" sz="quarter" idx="13"/>
            <p:extLst>
              <p:ext uri="{D42A27DB-BD31-4B8C-83A1-F6EECF244321}">
                <p14:modId xmlns:p14="http://schemas.microsoft.com/office/powerpoint/2010/main" val="57271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461A5B-D25A-4D51-9A80-AA4A2050ED1D}"/>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96FDC94E-6D18-4AC9-8E65-4D2FD91657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7976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9896F-8EB1-4D05-AB6D-B1F7924B28EE}"/>
              </a:ext>
            </a:extLst>
          </p:cNvPr>
          <p:cNvSpPr>
            <a:spLocks noGrp="1"/>
          </p:cNvSpPr>
          <p:nvPr>
            <p:ph type="title"/>
          </p:nvPr>
        </p:nvSpPr>
        <p:spPr/>
        <p:txBody>
          <a:bodyPr/>
          <a:lstStyle/>
          <a:p>
            <a:r>
              <a:rPr lang="en-US"/>
              <a:t>Facebook User Posts Table | TUCUMAN  - 1 of 9</a:t>
            </a:r>
          </a:p>
        </p:txBody>
      </p:sp>
      <p:graphicFrame>
        <p:nvGraphicFramePr>
          <p:cNvPr id="5" name="Table Placeholder 4">
            <a:extLst>
              <a:ext uri="{FF2B5EF4-FFF2-40B4-BE49-F238E27FC236}">
                <a16:creationId xmlns:a16="http://schemas.microsoft.com/office/drawing/2014/main" id="{C815C37E-D29F-4D4F-8092-907784663C80}"/>
              </a:ext>
            </a:extLst>
          </p:cNvPr>
          <p:cNvGraphicFramePr>
            <a:graphicFrameLocks noGrp="1"/>
          </p:cNvGraphicFramePr>
          <p:nvPr>
            <p:ph type="tbl" sz="quarter" idx="13"/>
            <p:extLst>
              <p:ext uri="{D42A27DB-BD31-4B8C-83A1-F6EECF244321}">
                <p14:modId xmlns:p14="http://schemas.microsoft.com/office/powerpoint/2010/main" val="3445757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13975265"/>
                    </a:ext>
                  </a:extLst>
                </a:gridCol>
                <a:gridCol w="1645920">
                  <a:extLst>
                    <a:ext uri="{9D8B030D-6E8A-4147-A177-3AD203B41FA5}">
                      <a16:colId xmlns:a16="http://schemas.microsoft.com/office/drawing/2014/main" val="959726498"/>
                    </a:ext>
                  </a:extLst>
                </a:gridCol>
                <a:gridCol w="822960">
                  <a:extLst>
                    <a:ext uri="{9D8B030D-6E8A-4147-A177-3AD203B41FA5}">
                      <a16:colId xmlns:a16="http://schemas.microsoft.com/office/drawing/2014/main" val="1171578927"/>
                    </a:ext>
                  </a:extLst>
                </a:gridCol>
                <a:gridCol w="822960">
                  <a:extLst>
                    <a:ext uri="{9D8B030D-6E8A-4147-A177-3AD203B41FA5}">
                      <a16:colId xmlns:a16="http://schemas.microsoft.com/office/drawing/2014/main" val="1070753023"/>
                    </a:ext>
                  </a:extLst>
                </a:gridCol>
                <a:gridCol w="822960">
                  <a:extLst>
                    <a:ext uri="{9D8B030D-6E8A-4147-A177-3AD203B41FA5}">
                      <a16:colId xmlns:a16="http://schemas.microsoft.com/office/drawing/2014/main" val="4277863440"/>
                    </a:ext>
                  </a:extLst>
                </a:gridCol>
                <a:gridCol w="822960">
                  <a:extLst>
                    <a:ext uri="{9D8B030D-6E8A-4147-A177-3AD203B41FA5}">
                      <a16:colId xmlns:a16="http://schemas.microsoft.com/office/drawing/2014/main" val="1561128774"/>
                    </a:ext>
                  </a:extLst>
                </a:gridCol>
                <a:gridCol w="822960">
                  <a:extLst>
                    <a:ext uri="{9D8B030D-6E8A-4147-A177-3AD203B41FA5}">
                      <a16:colId xmlns:a16="http://schemas.microsoft.com/office/drawing/2014/main" val="1904184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1839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- 2019-03-31 20:39:30 </a:t>
                      </a:r>
                      <a:r>
                        <a:rPr kumimoji="0" lang="es-ES" sz="1000" b="0" i="0" u="none" strike="noStrike" kern="1200" cap="none" spc="0" normalizeH="0" baseline="0" noProof="0">
                          <a:ln>
                            <a:noFill/>
                          </a:ln>
                          <a:solidFill>
                            <a:prstClr val="black"/>
                          </a:solidFill>
                          <a:effectLst/>
                          <a:uLnTx/>
                          <a:uFillTx/>
                          <a:latin typeface="+mn-lt"/>
                          <a:ea typeface="+mn-ea"/>
                          <a:cs typeface="+mn-cs"/>
                        </a:rPr>
                        <a:t> 
 Hermoso lugar Tafi de Valle.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622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- 2019-03-31 20:41:02 </a:t>
                      </a:r>
                      <a:r>
                        <a:rPr kumimoji="0" lang="es-ES" sz="1000" b="0" i="0" u="none" strike="noStrike" kern="1200" cap="none" spc="0" normalizeH="0" baseline="0" noProof="0">
                          <a:ln>
                            <a:noFill/>
                          </a:ln>
                          <a:solidFill>
                            <a:prstClr val="black"/>
                          </a:solidFill>
                          <a:effectLst/>
                          <a:uLnTx/>
                          <a:uFillTx/>
                          <a:latin typeface="+mn-lt"/>
                          <a:ea typeface="+mn-ea"/>
                          <a:cs typeface="+mn-cs"/>
                        </a:rPr>
                        <a:t> 
 El Mollar. Hermoso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40329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- 2019-04-14 15:59:49 </a:t>
                      </a:r>
                      <a:r>
                        <a:rPr kumimoji="0" lang="es-ES" sz="1000" b="0" i="0" u="none" strike="noStrike" kern="1200" cap="none" spc="0" normalizeH="0" baseline="0" noProof="0">
                          <a:ln>
                            <a:noFill/>
                          </a:ln>
                          <a:solidFill>
                            <a:prstClr val="black"/>
                          </a:solidFill>
                          <a:effectLst/>
                          <a:uLnTx/>
                          <a:uFillTx/>
                          <a:latin typeface="+mn-lt"/>
                          <a:ea typeface="+mn-ea"/>
                          <a:cs typeface="+mn-cs"/>
                        </a:rPr>
                        <a:t> 
 Hola como estás un beso de mar del plata argentina bueno Aires yo soltero trabj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https://scontent.xx.fbcdn.net/v/t1.0-9/s720x720/57218025_1167621396749133_7060463365998510080_n.jpg?_nc_cat=106&amp;_nc_ht=scontent.xx&amp;oh=5574426a91abb7b785ceb57214647bff&amp;oe=5D32F1B3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27104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- 2019-04-04 20:18:58 </a:t>
                      </a:r>
                      <a:r>
                        <a:rPr kumimoji="0" lang="en-US" sz="1000" b="0" i="0" u="none" strike="noStrike" kern="1200" cap="none" spc="0" normalizeH="0" baseline="0" noProof="0">
                          <a:ln>
                            <a:noFill/>
                          </a:ln>
                          <a:solidFill>
                            <a:prstClr val="black"/>
                          </a:solidFill>
                          <a:effectLst/>
                          <a:uLnTx/>
                          <a:uFillTx/>
                          <a:latin typeface="+mn-lt"/>
                          <a:ea typeface="+mn-ea"/>
                          <a:cs typeface="+mn-cs"/>
                        </a:rPr>
                        <a:t> 
 #voyasalta Steph Caro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https://scontent.xx.fbcdn.net/v/t1.0-9/s720x720/56524172_2167990816616204_5900251828716568576_o.jpg?_nc_cat=110&amp;_nc_ht=scontent.xx&amp;oh=4942f71e3617649d1486871932f07070&amp;oe=5D058D92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05/04/2019 16:32:37</a:t>
                      </a:r>
                    </a:p>
                  </a:txBody>
                  <a:tcPr/>
                </a:tc>
                <a:extLst>
                  <a:ext uri="{0D108BD9-81ED-4DB2-BD59-A6C34878D82A}">
                    <a16:rowId xmlns:a16="http://schemas.microsoft.com/office/drawing/2014/main" val="2893069194"/>
                  </a:ext>
                </a:extLst>
              </a:tr>
            </a:tbl>
          </a:graphicData>
        </a:graphic>
      </p:graphicFrame>
      <p:sp>
        <p:nvSpPr>
          <p:cNvPr id="4" name="Text Placeholder 3">
            <a:extLst>
              <a:ext uri="{FF2B5EF4-FFF2-40B4-BE49-F238E27FC236}">
                <a16:creationId xmlns:a16="http://schemas.microsoft.com/office/drawing/2014/main" id="{3E3115CB-8FAF-4A8B-A717-9224B9DF0297}"/>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324037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E35E7-F5E9-4642-A66B-F6EFC1ED5246}"/>
              </a:ext>
            </a:extLst>
          </p:cNvPr>
          <p:cNvSpPr>
            <a:spLocks noGrp="1"/>
          </p:cNvSpPr>
          <p:nvPr>
            <p:ph type="title"/>
          </p:nvPr>
        </p:nvSpPr>
        <p:spPr/>
        <p:txBody>
          <a:bodyPr/>
          <a:lstStyle/>
          <a:p>
            <a:r>
              <a:rPr lang="en-US"/>
              <a:t>Facebook User Posts Table | TUCUMAN  - 2 of 9</a:t>
            </a:r>
          </a:p>
        </p:txBody>
      </p:sp>
      <p:graphicFrame>
        <p:nvGraphicFramePr>
          <p:cNvPr id="5" name="Table Placeholder 4">
            <a:extLst>
              <a:ext uri="{FF2B5EF4-FFF2-40B4-BE49-F238E27FC236}">
                <a16:creationId xmlns:a16="http://schemas.microsoft.com/office/drawing/2014/main" id="{C8FD673C-8C95-49C2-88DF-96636E04D0D0}"/>
              </a:ext>
            </a:extLst>
          </p:cNvPr>
          <p:cNvGraphicFramePr>
            <a:graphicFrameLocks noGrp="1"/>
          </p:cNvGraphicFramePr>
          <p:nvPr>
            <p:ph type="tbl" sz="quarter" idx="13"/>
            <p:extLst>
              <p:ext uri="{D42A27DB-BD31-4B8C-83A1-F6EECF244321}">
                <p14:modId xmlns:p14="http://schemas.microsoft.com/office/powerpoint/2010/main" val="3760783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03567416"/>
                    </a:ext>
                  </a:extLst>
                </a:gridCol>
                <a:gridCol w="1645920">
                  <a:extLst>
                    <a:ext uri="{9D8B030D-6E8A-4147-A177-3AD203B41FA5}">
                      <a16:colId xmlns:a16="http://schemas.microsoft.com/office/drawing/2014/main" val="2024031904"/>
                    </a:ext>
                  </a:extLst>
                </a:gridCol>
                <a:gridCol w="822960">
                  <a:extLst>
                    <a:ext uri="{9D8B030D-6E8A-4147-A177-3AD203B41FA5}">
                      <a16:colId xmlns:a16="http://schemas.microsoft.com/office/drawing/2014/main" val="3654388782"/>
                    </a:ext>
                  </a:extLst>
                </a:gridCol>
                <a:gridCol w="822960">
                  <a:extLst>
                    <a:ext uri="{9D8B030D-6E8A-4147-A177-3AD203B41FA5}">
                      <a16:colId xmlns:a16="http://schemas.microsoft.com/office/drawing/2014/main" val="3770871933"/>
                    </a:ext>
                  </a:extLst>
                </a:gridCol>
                <a:gridCol w="822960">
                  <a:extLst>
                    <a:ext uri="{9D8B030D-6E8A-4147-A177-3AD203B41FA5}">
                      <a16:colId xmlns:a16="http://schemas.microsoft.com/office/drawing/2014/main" val="2073638336"/>
                    </a:ext>
                  </a:extLst>
                </a:gridCol>
                <a:gridCol w="822960">
                  <a:extLst>
                    <a:ext uri="{9D8B030D-6E8A-4147-A177-3AD203B41FA5}">
                      <a16:colId xmlns:a16="http://schemas.microsoft.com/office/drawing/2014/main" val="921845055"/>
                    </a:ext>
                  </a:extLst>
                </a:gridCol>
                <a:gridCol w="822960">
                  <a:extLst>
                    <a:ext uri="{9D8B030D-6E8A-4147-A177-3AD203B41FA5}">
                      <a16:colId xmlns:a16="http://schemas.microsoft.com/office/drawing/2014/main" val="3537227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66545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- 2019-04-10 09:11:22 </a:t>
                      </a:r>
                      <a:r>
                        <a:rPr kumimoji="0" lang="es-ES" sz="1000" b="0" i="0" u="none" strike="noStrike" kern="1200" cap="none" spc="0" normalizeH="0" baseline="0" noProof="0">
                          <a:ln>
                            <a:noFill/>
                          </a:ln>
                          <a:solidFill>
                            <a:prstClr val="black"/>
                          </a:solidFill>
                          <a:effectLst/>
                          <a:uLnTx/>
                          <a:uFillTx/>
                          <a:latin typeface="+mn-lt"/>
                          <a:ea typeface="+mn-ea"/>
                          <a:cs typeface="+mn-cs"/>
                        </a:rPr>
                        <a:t> 
 Como conocer tucumán es una bellesa turismo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612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- 2019-04-18 16:12:27 </a:t>
                      </a:r>
                      <a:r>
                        <a:rPr kumimoji="0" lang="es-ES" sz="1000" b="0" i="0" u="none" strike="noStrike" kern="1200" cap="none" spc="0" normalizeH="0" baseline="0" noProof="0">
                          <a:ln>
                            <a:noFill/>
                          </a:ln>
                          <a:solidFill>
                            <a:prstClr val="black"/>
                          </a:solidFill>
                          <a:effectLst/>
                          <a:uLnTx/>
                          <a:uFillTx/>
                          <a:latin typeface="+mn-lt"/>
                          <a:ea typeface="+mn-ea"/>
                          <a:cs typeface="+mn-cs"/>
                        </a:rPr>
                        <a:t> 
 *¡¡¡Ultimo día!!!*
APRENDE COMO GANAR DINERO 🤑 DESDE TU CASA🏠 CON REDES SOCIALES Y TU CELULAR!!! 📲
Quedan solo dos lugares para que puedas asistir al Evento de este  sabado a las 14:00pm .
👉 Aprende a generar .000 x mes con internet.
El grupo ya empezó pero quedo un solo lugar libre! 
*Esto es un adelanto de lo que verás será tremendo!!*
    👇👇👇👇👇👇👇👇
https://youtu.be/M4O5P1FZ_yI
*Me confirmas con tu nombre + correo para reservarte lugar?*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https://external.xx.fbcdn.net/safe_image.php?d=AQAyHGV87LNbzfRD&amp;w=720&amp;h=720&amp;url=https%3A%2F%2Fi.ytimg.com%2Fvi%2FM4O5P1FZ_yI%2Fmaxresdefault.jpg&amp;cfs=1&amp;sx=95&amp;sy=0&amp;sw=720&amp;sh=720&amp;_nc_hash=AQBCgAwt-sTFQjYk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4921798"/>
                  </a:ext>
                </a:extLst>
              </a:tr>
            </a:tbl>
          </a:graphicData>
        </a:graphic>
      </p:graphicFrame>
      <p:sp>
        <p:nvSpPr>
          <p:cNvPr id="4" name="Text Placeholder 3">
            <a:extLst>
              <a:ext uri="{FF2B5EF4-FFF2-40B4-BE49-F238E27FC236}">
                <a16:creationId xmlns:a16="http://schemas.microsoft.com/office/drawing/2014/main" id="{4E3AA895-784A-4DBB-8850-920AB1DE05CA}"/>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70684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CDF6A-C0D1-4346-B500-0D424138CBF3}"/>
              </a:ext>
            </a:extLst>
          </p:cNvPr>
          <p:cNvSpPr>
            <a:spLocks noGrp="1"/>
          </p:cNvSpPr>
          <p:nvPr>
            <p:ph type="title"/>
          </p:nvPr>
        </p:nvSpPr>
        <p:spPr/>
        <p:txBody>
          <a:bodyPr/>
          <a:lstStyle/>
          <a:p>
            <a:r>
              <a:rPr lang="en-US"/>
              <a:t>Facebook User Posts Table | TUCUMAN  - 3 of 9</a:t>
            </a:r>
          </a:p>
        </p:txBody>
      </p:sp>
      <p:graphicFrame>
        <p:nvGraphicFramePr>
          <p:cNvPr id="5" name="Table Placeholder 4">
            <a:extLst>
              <a:ext uri="{FF2B5EF4-FFF2-40B4-BE49-F238E27FC236}">
                <a16:creationId xmlns:a16="http://schemas.microsoft.com/office/drawing/2014/main" id="{516A93BE-7692-4FF7-BC7D-7628B6C989DA}"/>
              </a:ext>
            </a:extLst>
          </p:cNvPr>
          <p:cNvGraphicFramePr>
            <a:graphicFrameLocks noGrp="1"/>
          </p:cNvGraphicFramePr>
          <p:nvPr>
            <p:ph type="tbl" sz="quarter" idx="13"/>
            <p:extLst>
              <p:ext uri="{D42A27DB-BD31-4B8C-83A1-F6EECF244321}">
                <p14:modId xmlns:p14="http://schemas.microsoft.com/office/powerpoint/2010/main" val="3593592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23082205"/>
                    </a:ext>
                  </a:extLst>
                </a:gridCol>
                <a:gridCol w="1645920">
                  <a:extLst>
                    <a:ext uri="{9D8B030D-6E8A-4147-A177-3AD203B41FA5}">
                      <a16:colId xmlns:a16="http://schemas.microsoft.com/office/drawing/2014/main" val="3496998178"/>
                    </a:ext>
                  </a:extLst>
                </a:gridCol>
                <a:gridCol w="822960">
                  <a:extLst>
                    <a:ext uri="{9D8B030D-6E8A-4147-A177-3AD203B41FA5}">
                      <a16:colId xmlns:a16="http://schemas.microsoft.com/office/drawing/2014/main" val="738560249"/>
                    </a:ext>
                  </a:extLst>
                </a:gridCol>
                <a:gridCol w="822960">
                  <a:extLst>
                    <a:ext uri="{9D8B030D-6E8A-4147-A177-3AD203B41FA5}">
                      <a16:colId xmlns:a16="http://schemas.microsoft.com/office/drawing/2014/main" val="551599540"/>
                    </a:ext>
                  </a:extLst>
                </a:gridCol>
                <a:gridCol w="822960">
                  <a:extLst>
                    <a:ext uri="{9D8B030D-6E8A-4147-A177-3AD203B41FA5}">
                      <a16:colId xmlns:a16="http://schemas.microsoft.com/office/drawing/2014/main" val="3998697013"/>
                    </a:ext>
                  </a:extLst>
                </a:gridCol>
                <a:gridCol w="822960">
                  <a:extLst>
                    <a:ext uri="{9D8B030D-6E8A-4147-A177-3AD203B41FA5}">
                      <a16:colId xmlns:a16="http://schemas.microsoft.com/office/drawing/2014/main" val="4108905437"/>
                    </a:ext>
                  </a:extLst>
                </a:gridCol>
                <a:gridCol w="822960">
                  <a:extLst>
                    <a:ext uri="{9D8B030D-6E8A-4147-A177-3AD203B41FA5}">
                      <a16:colId xmlns:a16="http://schemas.microsoft.com/office/drawing/2014/main" val="19248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98636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Ente Tucumán Turismo - 2019-04-05 19:20:44 </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https://www.facebook.com/1607147864/posts/10213347095584345?sfns=mo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7846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- 2019-03-30 14:44:03 </a:t>
                      </a:r>
                      <a:r>
                        <a:rPr kumimoji="0" lang="es-ES" sz="1000" b="0" i="0" u="none" strike="noStrike" kern="1200" cap="none" spc="0" normalizeH="0" baseline="0" noProof="0">
                          <a:ln>
                            <a:noFill/>
                          </a:ln>
                          <a:solidFill>
                            <a:prstClr val="black"/>
                          </a:solidFill>
                          <a:effectLst/>
                          <a:uLnTx/>
                          <a:uFillTx/>
                          <a:latin typeface="+mn-lt"/>
                          <a:ea typeface="+mn-ea"/>
                          <a:cs typeface="+mn-cs"/>
                        </a:rPr>
                        <a:t> 
 Hola. Busco viaje de Catamarca a Tucumán. Para el Lunes 1/4. Comparto gastos.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https://scontent.xx.fbcdn.net/v/t1.0-9/s720x720/56440246_2360223190665252_4964685416230813696_o.jpg?_nc_cat=108&amp;_nc_ht=scontent.xx&amp;oh=ea3c4d2d60fda6fea3808890fecceeab&amp;oe=5D0AEA9C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6108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Ente Tucumán Turismo - 2019-03-26 11:39:10 </a:t>
                      </a:r>
                      <a:r>
                        <a:rPr kumimoji="0" lang="en-US" sz="1000" b="0" i="0" u="none" strike="noStrike" kern="1200" cap="none" spc="0" normalizeH="0" baseline="0" noProof="0">
                          <a:ln>
                            <a:noFill/>
                          </a:ln>
                          <a:solidFill>
                            <a:prstClr val="black"/>
                          </a:solidFill>
                          <a:effectLst/>
                          <a:uLnTx/>
                          <a:uFillTx/>
                          <a:latin typeface="+mn-lt"/>
                          <a:ea typeface="+mn-ea"/>
                          <a:cs typeface="+mn-cs"/>
                        </a:rPr>
                        <a:t> 
 buenos dias! busco casas que vendan por mayor.. este sabado estaria viajando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0609079"/>
                  </a:ext>
                </a:extLst>
              </a:tr>
            </a:tbl>
          </a:graphicData>
        </a:graphic>
      </p:graphicFrame>
      <p:sp>
        <p:nvSpPr>
          <p:cNvPr id="4" name="Text Placeholder 3">
            <a:extLst>
              <a:ext uri="{FF2B5EF4-FFF2-40B4-BE49-F238E27FC236}">
                <a16:creationId xmlns:a16="http://schemas.microsoft.com/office/drawing/2014/main" id="{B28922C6-DB12-4918-87D8-02689EB6F85B}"/>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489305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72C4E-6D48-46C2-9886-A405CAAF84E1}"/>
              </a:ext>
            </a:extLst>
          </p:cNvPr>
          <p:cNvSpPr>
            <a:spLocks noGrp="1"/>
          </p:cNvSpPr>
          <p:nvPr>
            <p:ph type="title"/>
          </p:nvPr>
        </p:nvSpPr>
        <p:spPr/>
        <p:txBody>
          <a:bodyPr/>
          <a:lstStyle/>
          <a:p>
            <a:r>
              <a:rPr lang="en-US"/>
              <a:t>Facebook User Posts Table | TUCUMAN  - 4 of 9</a:t>
            </a:r>
          </a:p>
        </p:txBody>
      </p:sp>
      <p:graphicFrame>
        <p:nvGraphicFramePr>
          <p:cNvPr id="5" name="Table Placeholder 4">
            <a:extLst>
              <a:ext uri="{FF2B5EF4-FFF2-40B4-BE49-F238E27FC236}">
                <a16:creationId xmlns:a16="http://schemas.microsoft.com/office/drawing/2014/main" id="{949A965F-626B-4B2F-8363-95A6FDAA4B43}"/>
              </a:ext>
            </a:extLst>
          </p:cNvPr>
          <p:cNvGraphicFramePr>
            <a:graphicFrameLocks noGrp="1"/>
          </p:cNvGraphicFramePr>
          <p:nvPr>
            <p:ph type="tbl" sz="quarter" idx="13"/>
            <p:extLst>
              <p:ext uri="{D42A27DB-BD31-4B8C-83A1-F6EECF244321}">
                <p14:modId xmlns:p14="http://schemas.microsoft.com/office/powerpoint/2010/main" val="3524148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02336958"/>
                    </a:ext>
                  </a:extLst>
                </a:gridCol>
                <a:gridCol w="1645920">
                  <a:extLst>
                    <a:ext uri="{9D8B030D-6E8A-4147-A177-3AD203B41FA5}">
                      <a16:colId xmlns:a16="http://schemas.microsoft.com/office/drawing/2014/main" val="4042130509"/>
                    </a:ext>
                  </a:extLst>
                </a:gridCol>
                <a:gridCol w="822960">
                  <a:extLst>
                    <a:ext uri="{9D8B030D-6E8A-4147-A177-3AD203B41FA5}">
                      <a16:colId xmlns:a16="http://schemas.microsoft.com/office/drawing/2014/main" val="2888947841"/>
                    </a:ext>
                  </a:extLst>
                </a:gridCol>
                <a:gridCol w="822960">
                  <a:extLst>
                    <a:ext uri="{9D8B030D-6E8A-4147-A177-3AD203B41FA5}">
                      <a16:colId xmlns:a16="http://schemas.microsoft.com/office/drawing/2014/main" val="3879576903"/>
                    </a:ext>
                  </a:extLst>
                </a:gridCol>
                <a:gridCol w="822960">
                  <a:extLst>
                    <a:ext uri="{9D8B030D-6E8A-4147-A177-3AD203B41FA5}">
                      <a16:colId xmlns:a16="http://schemas.microsoft.com/office/drawing/2014/main" val="824114159"/>
                    </a:ext>
                  </a:extLst>
                </a:gridCol>
                <a:gridCol w="822960">
                  <a:extLst>
                    <a:ext uri="{9D8B030D-6E8A-4147-A177-3AD203B41FA5}">
                      <a16:colId xmlns:a16="http://schemas.microsoft.com/office/drawing/2014/main" val="1673106132"/>
                    </a:ext>
                  </a:extLst>
                </a:gridCol>
                <a:gridCol w="822960">
                  <a:extLst>
                    <a:ext uri="{9D8B030D-6E8A-4147-A177-3AD203B41FA5}">
                      <a16:colId xmlns:a16="http://schemas.microsoft.com/office/drawing/2014/main" val="2949601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20986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- 2019-04-04 12:49:41 </a:t>
                      </a:r>
                      <a:r>
                        <a:rPr kumimoji="0" lang="es-ES" sz="1000" b="0" i="0" u="none" strike="noStrike" kern="1200" cap="none" spc="0" normalizeH="0" baseline="0" noProof="0">
                          <a:ln>
                            <a:noFill/>
                          </a:ln>
                          <a:solidFill>
                            <a:prstClr val="black"/>
                          </a:solidFill>
                          <a:effectLst/>
                          <a:uLnTx/>
                          <a:uFillTx/>
                          <a:latin typeface="+mn-lt"/>
                          <a:ea typeface="+mn-ea"/>
                          <a:cs typeface="+mn-cs"/>
                        </a:rPr>
                        <a:t> 
 Mi homenaje en el Día de la Empanada salteña
LA EMPANADERA
Tiene, de los arroyos que despiertan el valle,
la pureza del agua
con que ablanda la harina
la Celinda García.
Sabe, de un rato largo de andar entre las cosas,
manejar el palote
y cortar con la taza
redondelas de masa.
Y se enciende en el horno su risa picantera
aunque sus ojos sean largueros en la pena.
Hace brotar la cimba
como magia Celinda.
Llueve, con esa lluvia que deja sobre Salta
nostalgias y tristezas
y el pimentón revienta
por las bocas hambrientas.
Sueña, como los pobres que pasan por la acera,
ellos, con la empanada;
ella, cebolla y grasa,
con comprarse una casa.
Y el recado responde a sus manos de bronce
y se pone sabroso el ají corajoso.
Los ángeles del cielo
traen el vino en su vuelo.
ERNESTO CUELI NAZARRE - Salta - 1998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05/04/2019 16:34:02</a:t>
                      </a:r>
                    </a:p>
                  </a:txBody>
                  <a:tcPr/>
                </a:tc>
                <a:extLst>
                  <a:ext uri="{0D108BD9-81ED-4DB2-BD59-A6C34878D82A}">
                    <a16:rowId xmlns:a16="http://schemas.microsoft.com/office/drawing/2014/main" val="969763872"/>
                  </a:ext>
                </a:extLst>
              </a:tr>
            </a:tbl>
          </a:graphicData>
        </a:graphic>
      </p:graphicFrame>
      <p:sp>
        <p:nvSpPr>
          <p:cNvPr id="4" name="Text Placeholder 3">
            <a:extLst>
              <a:ext uri="{FF2B5EF4-FFF2-40B4-BE49-F238E27FC236}">
                <a16:creationId xmlns:a16="http://schemas.microsoft.com/office/drawing/2014/main" id="{B18CF4DD-5FEE-4719-9A8A-45BA48BFD89A}"/>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916848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2DA71-6F79-4382-9074-A565F1E7B8D8}"/>
              </a:ext>
            </a:extLst>
          </p:cNvPr>
          <p:cNvSpPr>
            <a:spLocks noGrp="1"/>
          </p:cNvSpPr>
          <p:nvPr>
            <p:ph type="title"/>
          </p:nvPr>
        </p:nvSpPr>
        <p:spPr/>
        <p:txBody>
          <a:bodyPr/>
          <a:lstStyle/>
          <a:p>
            <a:r>
              <a:rPr lang="en-US"/>
              <a:t>Facebook User Posts Table | TUCUMAN  - 5 of 9</a:t>
            </a:r>
          </a:p>
        </p:txBody>
      </p:sp>
      <p:graphicFrame>
        <p:nvGraphicFramePr>
          <p:cNvPr id="5" name="Table Placeholder 4">
            <a:extLst>
              <a:ext uri="{FF2B5EF4-FFF2-40B4-BE49-F238E27FC236}">
                <a16:creationId xmlns:a16="http://schemas.microsoft.com/office/drawing/2014/main" id="{E5AFE223-F27F-4170-AD18-A203D1CED9F9}"/>
              </a:ext>
            </a:extLst>
          </p:cNvPr>
          <p:cNvGraphicFramePr>
            <a:graphicFrameLocks noGrp="1"/>
          </p:cNvGraphicFramePr>
          <p:nvPr>
            <p:ph type="tbl" sz="quarter" idx="13"/>
            <p:extLst>
              <p:ext uri="{D42A27DB-BD31-4B8C-83A1-F6EECF244321}">
                <p14:modId xmlns:p14="http://schemas.microsoft.com/office/powerpoint/2010/main" val="3276494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04664499"/>
                    </a:ext>
                  </a:extLst>
                </a:gridCol>
                <a:gridCol w="1645920">
                  <a:extLst>
                    <a:ext uri="{9D8B030D-6E8A-4147-A177-3AD203B41FA5}">
                      <a16:colId xmlns:a16="http://schemas.microsoft.com/office/drawing/2014/main" val="2488477564"/>
                    </a:ext>
                  </a:extLst>
                </a:gridCol>
                <a:gridCol w="822960">
                  <a:extLst>
                    <a:ext uri="{9D8B030D-6E8A-4147-A177-3AD203B41FA5}">
                      <a16:colId xmlns:a16="http://schemas.microsoft.com/office/drawing/2014/main" val="3536247728"/>
                    </a:ext>
                  </a:extLst>
                </a:gridCol>
                <a:gridCol w="822960">
                  <a:extLst>
                    <a:ext uri="{9D8B030D-6E8A-4147-A177-3AD203B41FA5}">
                      <a16:colId xmlns:a16="http://schemas.microsoft.com/office/drawing/2014/main" val="1355634342"/>
                    </a:ext>
                  </a:extLst>
                </a:gridCol>
                <a:gridCol w="822960">
                  <a:extLst>
                    <a:ext uri="{9D8B030D-6E8A-4147-A177-3AD203B41FA5}">
                      <a16:colId xmlns:a16="http://schemas.microsoft.com/office/drawing/2014/main" val="497151625"/>
                    </a:ext>
                  </a:extLst>
                </a:gridCol>
                <a:gridCol w="822960">
                  <a:extLst>
                    <a:ext uri="{9D8B030D-6E8A-4147-A177-3AD203B41FA5}">
                      <a16:colId xmlns:a16="http://schemas.microsoft.com/office/drawing/2014/main" val="4275616399"/>
                    </a:ext>
                  </a:extLst>
                </a:gridCol>
                <a:gridCol w="822960">
                  <a:extLst>
                    <a:ext uri="{9D8B030D-6E8A-4147-A177-3AD203B41FA5}">
                      <a16:colId xmlns:a16="http://schemas.microsoft.com/office/drawing/2014/main" val="442623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412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21:10:41 </a:t>
                      </a:r>
                      <a:r>
                        <a:rPr kumimoji="0" lang="es-ES" sz="1000" b="0" i="0" u="none" strike="noStrike" kern="1200" cap="none" spc="0" normalizeH="0" baseline="0" noProof="0">
                          <a:ln>
                            <a:noFill/>
                          </a:ln>
                          <a:solidFill>
                            <a:prstClr val="black"/>
                          </a:solidFill>
                          <a:effectLst/>
                          <a:uLnTx/>
                          <a:uFillTx/>
                          <a:latin typeface="+mn-lt"/>
                          <a:ea typeface="+mn-ea"/>
                          <a:cs typeface="+mn-cs"/>
                        </a:rPr>
                        <a:t> 
 HOMENAJE A SALTA EN SU ANIVERSARIO
SALTA DE ANTAÑO
Yo conocí la Salta de ayer
con cochero en las calles,
mercado en la plaza,
bohemia en el corazón.
Yo conocí la Salta de ayer
apuntando al mañana,
salud de los sueños,
aristocracia y candor.
¡Mira, mi Salta, qué linda está
brillando hacia un nuevo siglo,
con toda su historia
alumbrando el porvenir!
Quiero, mi Salta, ser tu canción
desde mi corazón.
Yo conocí la Salta de ayer,
tesoros escondidos,
solar de antigales,
pueblitos al despertar.
Yo conocí la Salta de ayer
y, aunque mucho ha cambiado,
la esencia es la misma:
mañana y ayer son hoy.
ERNESTO CUELI nazarre - Salta - 1996  - (Trabajaba una música para este tema Lito Nieva, pero no llegó a finalizarla).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17/04/2019 19:23:58</a:t>
                      </a:r>
                    </a:p>
                  </a:txBody>
                  <a:tcPr/>
                </a:tc>
                <a:extLst>
                  <a:ext uri="{0D108BD9-81ED-4DB2-BD59-A6C34878D82A}">
                    <a16:rowId xmlns:a16="http://schemas.microsoft.com/office/drawing/2014/main" val="1851470787"/>
                  </a:ext>
                </a:extLst>
              </a:tr>
            </a:tbl>
          </a:graphicData>
        </a:graphic>
      </p:graphicFrame>
      <p:sp>
        <p:nvSpPr>
          <p:cNvPr id="4" name="Text Placeholder 3">
            <a:extLst>
              <a:ext uri="{FF2B5EF4-FFF2-40B4-BE49-F238E27FC236}">
                <a16:creationId xmlns:a16="http://schemas.microsoft.com/office/drawing/2014/main" id="{A6119FAD-E5A7-4B45-8126-D87F1F1E7E94}"/>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701321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35FE2-E659-4E95-B930-E15E359ACA72}"/>
              </a:ext>
            </a:extLst>
          </p:cNvPr>
          <p:cNvSpPr>
            <a:spLocks noGrp="1"/>
          </p:cNvSpPr>
          <p:nvPr>
            <p:ph type="title"/>
          </p:nvPr>
        </p:nvSpPr>
        <p:spPr/>
        <p:txBody>
          <a:bodyPr/>
          <a:lstStyle/>
          <a:p>
            <a:r>
              <a:rPr lang="en-US"/>
              <a:t>Facebook User Posts Table | TUCUMAN  - 6 of 9</a:t>
            </a:r>
          </a:p>
        </p:txBody>
      </p:sp>
      <p:graphicFrame>
        <p:nvGraphicFramePr>
          <p:cNvPr id="5" name="Table Placeholder 4">
            <a:extLst>
              <a:ext uri="{FF2B5EF4-FFF2-40B4-BE49-F238E27FC236}">
                <a16:creationId xmlns:a16="http://schemas.microsoft.com/office/drawing/2014/main" id="{34F3D153-5BE1-4002-80EE-FDFF826AFD8D}"/>
              </a:ext>
            </a:extLst>
          </p:cNvPr>
          <p:cNvGraphicFramePr>
            <a:graphicFrameLocks noGrp="1"/>
          </p:cNvGraphicFramePr>
          <p:nvPr>
            <p:ph type="tbl" sz="quarter" idx="13"/>
            <p:extLst>
              <p:ext uri="{D42A27DB-BD31-4B8C-83A1-F6EECF244321}">
                <p14:modId xmlns:p14="http://schemas.microsoft.com/office/powerpoint/2010/main" val="963591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70322172"/>
                    </a:ext>
                  </a:extLst>
                </a:gridCol>
                <a:gridCol w="1645920">
                  <a:extLst>
                    <a:ext uri="{9D8B030D-6E8A-4147-A177-3AD203B41FA5}">
                      <a16:colId xmlns:a16="http://schemas.microsoft.com/office/drawing/2014/main" val="351074914"/>
                    </a:ext>
                  </a:extLst>
                </a:gridCol>
                <a:gridCol w="822960">
                  <a:extLst>
                    <a:ext uri="{9D8B030D-6E8A-4147-A177-3AD203B41FA5}">
                      <a16:colId xmlns:a16="http://schemas.microsoft.com/office/drawing/2014/main" val="2832226783"/>
                    </a:ext>
                  </a:extLst>
                </a:gridCol>
                <a:gridCol w="822960">
                  <a:extLst>
                    <a:ext uri="{9D8B030D-6E8A-4147-A177-3AD203B41FA5}">
                      <a16:colId xmlns:a16="http://schemas.microsoft.com/office/drawing/2014/main" val="78419740"/>
                    </a:ext>
                  </a:extLst>
                </a:gridCol>
                <a:gridCol w="822960">
                  <a:extLst>
                    <a:ext uri="{9D8B030D-6E8A-4147-A177-3AD203B41FA5}">
                      <a16:colId xmlns:a16="http://schemas.microsoft.com/office/drawing/2014/main" val="2745649455"/>
                    </a:ext>
                  </a:extLst>
                </a:gridCol>
                <a:gridCol w="822960">
                  <a:extLst>
                    <a:ext uri="{9D8B030D-6E8A-4147-A177-3AD203B41FA5}">
                      <a16:colId xmlns:a16="http://schemas.microsoft.com/office/drawing/2014/main" val="2768924447"/>
                    </a:ext>
                  </a:extLst>
                </a:gridCol>
                <a:gridCol w="822960">
                  <a:extLst>
                    <a:ext uri="{9D8B030D-6E8A-4147-A177-3AD203B41FA5}">
                      <a16:colId xmlns:a16="http://schemas.microsoft.com/office/drawing/2014/main" val="3565750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127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- 2019-04-04 20:14:02 </a:t>
                      </a:r>
                      <a:r>
                        <a:rPr kumimoji="0" lang="en-US" sz="1000" b="0" i="0" u="none" strike="noStrike" kern="1200" cap="none" spc="0" normalizeH="0" baseline="0" noProof="0">
                          <a:ln>
                            <a:noFill/>
                          </a:ln>
                          <a:solidFill>
                            <a:prstClr val="black"/>
                          </a:solidFill>
                          <a:effectLst/>
                          <a:uLnTx/>
                          <a:uFillTx/>
                          <a:latin typeface="+mn-lt"/>
                          <a:ea typeface="+mn-ea"/>
                          <a:cs typeface="+mn-cs"/>
                        </a:rPr>
                        <a:t> 
 #VOYASALTA
Con @stephcaro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https://scontent.xx.fbcdn.net/v/t1.0-9/s720x720/56685742_2060266850760125_5615906787355000832_o.jpg?_nc_cat=101&amp;_nc_ht=scontent.xx&amp;oh=56ee176f1335955652a1d49f05014b31&amp;oe=5D03F7C7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05/04/2019 16:31:54</a:t>
                      </a:r>
                    </a:p>
                  </a:txBody>
                  <a:tcPr/>
                </a:tc>
                <a:extLst>
                  <a:ext uri="{0D108BD9-81ED-4DB2-BD59-A6C34878D82A}">
                    <a16:rowId xmlns:a16="http://schemas.microsoft.com/office/drawing/2014/main" val="2127197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08:14:04 </a:t>
                      </a:r>
                      <a:r>
                        <a:rPr kumimoji="0" lang="es-ES" sz="1000" b="0" i="0" u="none" strike="noStrike" kern="1200" cap="none" spc="0" normalizeH="0" baseline="0" noProof="0">
                          <a:ln>
                            <a:noFill/>
                          </a:ln>
                          <a:solidFill>
                            <a:prstClr val="black"/>
                          </a:solidFill>
                          <a:effectLst/>
                          <a:uLnTx/>
                          <a:uFillTx/>
                          <a:latin typeface="+mn-lt"/>
                          <a:ea typeface="+mn-ea"/>
                          <a:cs typeface="+mn-cs"/>
                        </a:rPr>
                        <a:t> 
 Muy feliz cumple Salta!!!!!!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18/04/2019 01:37:12</a:t>
                      </a:r>
                    </a:p>
                  </a:txBody>
                  <a:tcPr/>
                </a:tc>
                <a:extLst>
                  <a:ext uri="{0D108BD9-81ED-4DB2-BD59-A6C34878D82A}">
                    <a16:rowId xmlns:a16="http://schemas.microsoft.com/office/drawing/2014/main" val="4106379143"/>
                  </a:ext>
                </a:extLst>
              </a:tr>
            </a:tbl>
          </a:graphicData>
        </a:graphic>
      </p:graphicFrame>
      <p:sp>
        <p:nvSpPr>
          <p:cNvPr id="4" name="Text Placeholder 3">
            <a:extLst>
              <a:ext uri="{FF2B5EF4-FFF2-40B4-BE49-F238E27FC236}">
                <a16:creationId xmlns:a16="http://schemas.microsoft.com/office/drawing/2014/main" id="{B80BAA14-4949-4B85-A8CB-D4864FC21E74}"/>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388172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93419-E8DB-4025-91AF-5E1265FA9D89}"/>
              </a:ext>
            </a:extLst>
          </p:cNvPr>
          <p:cNvSpPr>
            <a:spLocks noGrp="1"/>
          </p:cNvSpPr>
          <p:nvPr>
            <p:ph type="title"/>
          </p:nvPr>
        </p:nvSpPr>
        <p:spPr/>
        <p:txBody>
          <a:bodyPr/>
          <a:lstStyle/>
          <a:p>
            <a:r>
              <a:rPr lang="en-US"/>
              <a:t>Facebook User Posts Table | TUCUMAN  - 7 of 9</a:t>
            </a:r>
          </a:p>
        </p:txBody>
      </p:sp>
      <p:graphicFrame>
        <p:nvGraphicFramePr>
          <p:cNvPr id="5" name="Table Placeholder 4">
            <a:extLst>
              <a:ext uri="{FF2B5EF4-FFF2-40B4-BE49-F238E27FC236}">
                <a16:creationId xmlns:a16="http://schemas.microsoft.com/office/drawing/2014/main" id="{92A5F80D-3A86-44E1-9B97-E14797D54569}"/>
              </a:ext>
            </a:extLst>
          </p:cNvPr>
          <p:cNvGraphicFramePr>
            <a:graphicFrameLocks noGrp="1"/>
          </p:cNvGraphicFramePr>
          <p:nvPr>
            <p:ph type="tbl" sz="quarter" idx="13"/>
            <p:extLst>
              <p:ext uri="{D42A27DB-BD31-4B8C-83A1-F6EECF244321}">
                <p14:modId xmlns:p14="http://schemas.microsoft.com/office/powerpoint/2010/main" val="473571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05638084"/>
                    </a:ext>
                  </a:extLst>
                </a:gridCol>
                <a:gridCol w="1645920">
                  <a:extLst>
                    <a:ext uri="{9D8B030D-6E8A-4147-A177-3AD203B41FA5}">
                      <a16:colId xmlns:a16="http://schemas.microsoft.com/office/drawing/2014/main" val="3690847326"/>
                    </a:ext>
                  </a:extLst>
                </a:gridCol>
                <a:gridCol w="822960">
                  <a:extLst>
                    <a:ext uri="{9D8B030D-6E8A-4147-A177-3AD203B41FA5}">
                      <a16:colId xmlns:a16="http://schemas.microsoft.com/office/drawing/2014/main" val="2835437051"/>
                    </a:ext>
                  </a:extLst>
                </a:gridCol>
                <a:gridCol w="822960">
                  <a:extLst>
                    <a:ext uri="{9D8B030D-6E8A-4147-A177-3AD203B41FA5}">
                      <a16:colId xmlns:a16="http://schemas.microsoft.com/office/drawing/2014/main" val="2854250377"/>
                    </a:ext>
                  </a:extLst>
                </a:gridCol>
                <a:gridCol w="822960">
                  <a:extLst>
                    <a:ext uri="{9D8B030D-6E8A-4147-A177-3AD203B41FA5}">
                      <a16:colId xmlns:a16="http://schemas.microsoft.com/office/drawing/2014/main" val="2575917648"/>
                    </a:ext>
                  </a:extLst>
                </a:gridCol>
                <a:gridCol w="822960">
                  <a:extLst>
                    <a:ext uri="{9D8B030D-6E8A-4147-A177-3AD203B41FA5}">
                      <a16:colId xmlns:a16="http://schemas.microsoft.com/office/drawing/2014/main" val="4197399181"/>
                    </a:ext>
                  </a:extLst>
                </a:gridCol>
                <a:gridCol w="822960">
                  <a:extLst>
                    <a:ext uri="{9D8B030D-6E8A-4147-A177-3AD203B41FA5}">
                      <a16:colId xmlns:a16="http://schemas.microsoft.com/office/drawing/2014/main" val="1568728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37887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- 2019-04-10 14:41:48 </a:t>
                      </a:r>
                      <a:r>
                        <a:rPr kumimoji="0" lang="es-ES" sz="1000" b="0" i="0" u="none" strike="noStrike" kern="1200" cap="none" spc="0" normalizeH="0" baseline="0" noProof="0">
                          <a:ln>
                            <a:noFill/>
                          </a:ln>
                          <a:solidFill>
                            <a:prstClr val="black"/>
                          </a:solidFill>
                          <a:effectLst/>
                          <a:uLnTx/>
                          <a:uFillTx/>
                          <a:latin typeface="+mn-lt"/>
                          <a:ea typeface="+mn-ea"/>
                          <a:cs typeface="+mn-cs"/>
                        </a:rPr>
                        <a:t> 
 ¡Hola! Muy buenas tardes a todos 😁 mi nombre es Guillermo Zago, y soy ejecutivo comercial de Pedidos Ya en Argentina. Si, la aplicación de delivery por internet 😊🍕🍔🍗🍟 
Escribo este mensaje para comentarles a todos que estamos ampliando la oferta gastronómica de la plataforma en la provincia de Salta, para que todos puedan disfrutar de deliciosos platos de comida sin tener que salir de casa 🥳🤗👌
Este mensaje es para vos, ¡si! para vos jeje, si sos dueño de algún local gastronómico en esta hermosa provincia, y te interesa llegar a más clientes de los que podrías imaginar, podés contactarte conmigo directamente para sumar tus exquisitos platos a la plataforma número 1 en el país, y comenzar a expandir tu negocio, incrementando exponencialmente tus ventas. 
De igual forma, si no sos dueño de un local gastronómico, pero conoces a alguien que lo sea y podría estar interesado en la propuesta, también podés contactarme sin ningún tipo de compromiso.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https://scontent.xx.fbcdn.net/v/t1.0-9/s720x720/57094345_107870530405164_6271474609548165120_o.jpg?_nc_cat=108&amp;_nc_ht=scontent.xx&amp;oh=a5f640286d494831106bc78ca169af56&amp;oe=5D37E40B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8366137"/>
                  </a:ext>
                </a:extLst>
              </a:tr>
            </a:tbl>
          </a:graphicData>
        </a:graphic>
      </p:graphicFrame>
      <p:sp>
        <p:nvSpPr>
          <p:cNvPr id="4" name="Text Placeholder 3">
            <a:extLst>
              <a:ext uri="{FF2B5EF4-FFF2-40B4-BE49-F238E27FC236}">
                <a16:creationId xmlns:a16="http://schemas.microsoft.com/office/drawing/2014/main" id="{FB681EAC-3782-44C9-B4AD-1A94333B306D}"/>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033232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7707D-9DB6-4118-9BAD-9C6690108B78}"/>
              </a:ext>
            </a:extLst>
          </p:cNvPr>
          <p:cNvSpPr>
            <a:spLocks noGrp="1"/>
          </p:cNvSpPr>
          <p:nvPr>
            <p:ph type="title"/>
          </p:nvPr>
        </p:nvSpPr>
        <p:spPr/>
        <p:txBody>
          <a:bodyPr/>
          <a:lstStyle/>
          <a:p>
            <a:r>
              <a:rPr lang="en-US"/>
              <a:t>Facebook User Posts Table | TUCUMAN  - 8 of 9</a:t>
            </a:r>
          </a:p>
        </p:txBody>
      </p:sp>
      <p:graphicFrame>
        <p:nvGraphicFramePr>
          <p:cNvPr id="5" name="Table Placeholder 4">
            <a:extLst>
              <a:ext uri="{FF2B5EF4-FFF2-40B4-BE49-F238E27FC236}">
                <a16:creationId xmlns:a16="http://schemas.microsoft.com/office/drawing/2014/main" id="{456E23D0-582E-451D-9029-2B1F4868D6E7}"/>
              </a:ext>
            </a:extLst>
          </p:cNvPr>
          <p:cNvGraphicFramePr>
            <a:graphicFrameLocks noGrp="1"/>
          </p:cNvGraphicFramePr>
          <p:nvPr>
            <p:ph type="tbl" sz="quarter" idx="13"/>
            <p:extLst>
              <p:ext uri="{D42A27DB-BD31-4B8C-83A1-F6EECF244321}">
                <p14:modId xmlns:p14="http://schemas.microsoft.com/office/powerpoint/2010/main" val="2630831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25723639"/>
                    </a:ext>
                  </a:extLst>
                </a:gridCol>
                <a:gridCol w="1645920">
                  <a:extLst>
                    <a:ext uri="{9D8B030D-6E8A-4147-A177-3AD203B41FA5}">
                      <a16:colId xmlns:a16="http://schemas.microsoft.com/office/drawing/2014/main" val="2389504298"/>
                    </a:ext>
                  </a:extLst>
                </a:gridCol>
                <a:gridCol w="822960">
                  <a:extLst>
                    <a:ext uri="{9D8B030D-6E8A-4147-A177-3AD203B41FA5}">
                      <a16:colId xmlns:a16="http://schemas.microsoft.com/office/drawing/2014/main" val="3154450047"/>
                    </a:ext>
                  </a:extLst>
                </a:gridCol>
                <a:gridCol w="822960">
                  <a:extLst>
                    <a:ext uri="{9D8B030D-6E8A-4147-A177-3AD203B41FA5}">
                      <a16:colId xmlns:a16="http://schemas.microsoft.com/office/drawing/2014/main" val="1096826020"/>
                    </a:ext>
                  </a:extLst>
                </a:gridCol>
                <a:gridCol w="822960">
                  <a:extLst>
                    <a:ext uri="{9D8B030D-6E8A-4147-A177-3AD203B41FA5}">
                      <a16:colId xmlns:a16="http://schemas.microsoft.com/office/drawing/2014/main" val="1211546872"/>
                    </a:ext>
                  </a:extLst>
                </a:gridCol>
                <a:gridCol w="822960">
                  <a:extLst>
                    <a:ext uri="{9D8B030D-6E8A-4147-A177-3AD203B41FA5}">
                      <a16:colId xmlns:a16="http://schemas.microsoft.com/office/drawing/2014/main" val="4076317828"/>
                    </a:ext>
                  </a:extLst>
                </a:gridCol>
                <a:gridCol w="822960">
                  <a:extLst>
                    <a:ext uri="{9D8B030D-6E8A-4147-A177-3AD203B41FA5}">
                      <a16:colId xmlns:a16="http://schemas.microsoft.com/office/drawing/2014/main" val="3591766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5871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- 2019-04-07 20:44:11 </a:t>
                      </a:r>
                      <a:r>
                        <a:rPr kumimoji="0" lang="es-ES" sz="1000" b="0" i="0" u="none" strike="noStrike" kern="1200" cap="none" spc="0" normalizeH="0" baseline="0" noProof="0">
                          <a:ln>
                            <a:noFill/>
                          </a:ln>
                          <a:solidFill>
                            <a:prstClr val="black"/>
                          </a:solidFill>
                          <a:effectLst/>
                          <a:uLnTx/>
                          <a:uFillTx/>
                          <a:latin typeface="+mn-lt"/>
                          <a:ea typeface="+mn-ea"/>
                          <a:cs typeface="+mn-cs"/>
                        </a:rPr>
                        <a:t> 
 EMPRENDIMIENTO PARA TRABAJAR DESDE CASA 2 O 3HS POR DÍA.Mínima inversión 0
EXCELENTES GANANCIAS.Te sirven 00 x semana?info⬇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3465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 Visit Salta - 2019-04-06 21:03:51 </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https://scontent.xx.fbcdn.net/v/t1.0-9/s720x720/56314639_815733725469392_6125393520451649536_o.jpg?_nc_cat=101&amp;_nc_ht=scontent.xx&amp;oh=b3253bbc0e29b3408cab36f99fe42530&amp;oe=5D37FDE7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0997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 Visit Salta - 2019-04-06 21:02:40 </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https://scontent.xx.fbcdn.net/v/t1.0-9/s720x720/56757551_815733552136076_6726302850101542912_o.jpg?_nc_cat=106&amp;_nc_ht=scontent.xx&amp;oh=c1f5a38fd400e96dc9726e3cbb2f333c&amp;oe=5D50289B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3610214"/>
                  </a:ext>
                </a:extLst>
              </a:tr>
            </a:tbl>
          </a:graphicData>
        </a:graphic>
      </p:graphicFrame>
      <p:sp>
        <p:nvSpPr>
          <p:cNvPr id="4" name="Text Placeholder 3">
            <a:extLst>
              <a:ext uri="{FF2B5EF4-FFF2-40B4-BE49-F238E27FC236}">
                <a16:creationId xmlns:a16="http://schemas.microsoft.com/office/drawing/2014/main" id="{CFD5B8E5-4C2C-4065-B781-2EA4289AF6D3}"/>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787005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318E6-6922-4A63-8935-7E094A4E4C2A}"/>
              </a:ext>
            </a:extLst>
          </p:cNvPr>
          <p:cNvSpPr>
            <a:spLocks noGrp="1"/>
          </p:cNvSpPr>
          <p:nvPr>
            <p:ph type="title"/>
          </p:nvPr>
        </p:nvSpPr>
        <p:spPr/>
        <p:txBody>
          <a:bodyPr/>
          <a:lstStyle/>
          <a:p>
            <a:r>
              <a:rPr lang="en-US"/>
              <a:t>Facebook User Posts Table | TUCUMAN  - 9 of 9</a:t>
            </a:r>
          </a:p>
        </p:txBody>
      </p:sp>
      <p:graphicFrame>
        <p:nvGraphicFramePr>
          <p:cNvPr id="5" name="Table Placeholder 4">
            <a:extLst>
              <a:ext uri="{FF2B5EF4-FFF2-40B4-BE49-F238E27FC236}">
                <a16:creationId xmlns:a16="http://schemas.microsoft.com/office/drawing/2014/main" id="{BF94249F-6E75-4056-86C7-11D9696699A1}"/>
              </a:ext>
            </a:extLst>
          </p:cNvPr>
          <p:cNvGraphicFramePr>
            <a:graphicFrameLocks noGrp="1"/>
          </p:cNvGraphicFramePr>
          <p:nvPr>
            <p:ph type="tbl" sz="quarter" idx="13"/>
            <p:extLst>
              <p:ext uri="{D42A27DB-BD31-4B8C-83A1-F6EECF244321}">
                <p14:modId xmlns:p14="http://schemas.microsoft.com/office/powerpoint/2010/main" val="2611107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15602742"/>
                    </a:ext>
                  </a:extLst>
                </a:gridCol>
                <a:gridCol w="1645920">
                  <a:extLst>
                    <a:ext uri="{9D8B030D-6E8A-4147-A177-3AD203B41FA5}">
                      <a16:colId xmlns:a16="http://schemas.microsoft.com/office/drawing/2014/main" val="3283010350"/>
                    </a:ext>
                  </a:extLst>
                </a:gridCol>
                <a:gridCol w="822960">
                  <a:extLst>
                    <a:ext uri="{9D8B030D-6E8A-4147-A177-3AD203B41FA5}">
                      <a16:colId xmlns:a16="http://schemas.microsoft.com/office/drawing/2014/main" val="1328472557"/>
                    </a:ext>
                  </a:extLst>
                </a:gridCol>
                <a:gridCol w="822960">
                  <a:extLst>
                    <a:ext uri="{9D8B030D-6E8A-4147-A177-3AD203B41FA5}">
                      <a16:colId xmlns:a16="http://schemas.microsoft.com/office/drawing/2014/main" val="1466715828"/>
                    </a:ext>
                  </a:extLst>
                </a:gridCol>
                <a:gridCol w="822960">
                  <a:extLst>
                    <a:ext uri="{9D8B030D-6E8A-4147-A177-3AD203B41FA5}">
                      <a16:colId xmlns:a16="http://schemas.microsoft.com/office/drawing/2014/main" val="1440296239"/>
                    </a:ext>
                  </a:extLst>
                </a:gridCol>
                <a:gridCol w="822960">
                  <a:extLst>
                    <a:ext uri="{9D8B030D-6E8A-4147-A177-3AD203B41FA5}">
                      <a16:colId xmlns:a16="http://schemas.microsoft.com/office/drawing/2014/main" val="3256536548"/>
                    </a:ext>
                  </a:extLst>
                </a:gridCol>
                <a:gridCol w="822960">
                  <a:extLst>
                    <a:ext uri="{9D8B030D-6E8A-4147-A177-3AD203B41FA5}">
                      <a16:colId xmlns:a16="http://schemas.microsoft.com/office/drawing/2014/main" val="1834175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86257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- 2019-04-05 10:55:05 </a:t>
                      </a:r>
                      <a:r>
                        <a:rPr kumimoji="0" lang="es-ES" sz="1000" b="0" i="0" u="none" strike="noStrike" kern="1200" cap="none" spc="0" normalizeH="0" baseline="0" noProof="0">
                          <a:ln>
                            <a:noFill/>
                          </a:ln>
                          <a:solidFill>
                            <a:prstClr val="black"/>
                          </a:solidFill>
                          <a:effectLst/>
                          <a:uLnTx/>
                          <a:uFillTx/>
                          <a:latin typeface="+mn-lt"/>
                          <a:ea typeface="+mn-ea"/>
                          <a:cs typeface="+mn-cs"/>
                        </a:rPr>
                        <a:t> 
 🔴️ LLEGO PEDIDOS YA A SALTA 🔴
BUSCAMOS LOCALES DE COMIDA Y/O EMPRENDEDORES QUE TRABAJEN VENDIENDO COMIDA O COSAS DULCES PARA SUMARSE A LA APLICACIÓN SOLO CON DNI!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https://scontent.xx.fbcdn.net/v/t1.0-9/s720x720/56862303_125989578496812_5282683802689208320_o.jpg?_nc_cat=109&amp;_nc_ht=scontent.xx&amp;oh=2a0eedaeb20d03465bdbe9bc2c1e52d8&amp;oe=5D4D494A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0315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11:46:01 </a:t>
                      </a:r>
                      <a:r>
                        <a:rPr kumimoji="0" lang="es-ES" sz="1000" b="0" i="0" u="none" strike="noStrike" kern="1200" cap="none" spc="0" normalizeH="0" baseline="0" noProof="0">
                          <a:ln>
                            <a:noFill/>
                          </a:ln>
                          <a:solidFill>
                            <a:prstClr val="black"/>
                          </a:solidFill>
                          <a:effectLst/>
                          <a:uLnTx/>
                          <a:uFillTx/>
                          <a:latin typeface="+mn-lt"/>
                          <a:ea typeface="+mn-ea"/>
                          <a:cs typeface="+mn-cs"/>
                        </a:rPr>
                        <a:t> 
 BUSCAMOS LOCALES DE COMIDA Y/O EMPRENDEDORES QUE TRABAJEN VENDIENDO COMIDA (PIZZA, EMPANADAS, CARNE, COMIDA CASERA, ETC.) Y /O COSAS DULCES (HELADOS , TORTAS, ETC. ) PARA SUMARSE A LA APLICACIÓN DE PEDIDOS YA! QUE HAGAN ENVÍO A DOMICILIO
Karen Natalí Corigliano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https://scontent.xx.fbcdn.net/v/t1.0-9/s720x720/57591558_126480505116996_1061604637263527936_o.jpg?_nc_cat=105&amp;_nc_ht=scontent.xx&amp;oh=9b3f2fe5499a2d7a39098e9fe6c23e93&amp;oe=5D31E14B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56702945"/>
                  </a:ext>
                </a:extLst>
              </a:tr>
            </a:tbl>
          </a:graphicData>
        </a:graphic>
      </p:graphicFrame>
      <p:sp>
        <p:nvSpPr>
          <p:cNvPr id="4" name="Text Placeholder 3">
            <a:extLst>
              <a:ext uri="{FF2B5EF4-FFF2-40B4-BE49-F238E27FC236}">
                <a16:creationId xmlns:a16="http://schemas.microsoft.com/office/drawing/2014/main" id="{0D4D09E5-5C50-4E43-A637-F646E819BF40}"/>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8126073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E65CC-6BFF-4D72-8662-1B6BDF917115}"/>
              </a:ext>
            </a:extLst>
          </p:cNvPr>
          <p:cNvSpPr>
            <a:spLocks noGrp="1"/>
          </p:cNvSpPr>
          <p:nvPr>
            <p:ph type="title"/>
          </p:nvPr>
        </p:nvSpPr>
        <p:spPr/>
        <p:txBody>
          <a:bodyPr/>
          <a:lstStyle/>
          <a:p>
            <a:r>
              <a:rPr lang="en-US"/>
              <a:t>Facebook Interactions Distribution | TUCUMAN </a:t>
            </a:r>
          </a:p>
        </p:txBody>
      </p:sp>
      <p:graphicFrame>
        <p:nvGraphicFramePr>
          <p:cNvPr id="6" name="Chart Placeholder 5">
            <a:extLst>
              <a:ext uri="{FF2B5EF4-FFF2-40B4-BE49-F238E27FC236}">
                <a16:creationId xmlns:a16="http://schemas.microsoft.com/office/drawing/2014/main" id="{9601FB71-69D4-4969-B468-D9D5ACC7863F}"/>
              </a:ext>
            </a:extLst>
          </p:cNvPr>
          <p:cNvGraphicFramePr>
            <a:graphicFrameLocks noGrp="1"/>
          </p:cNvGraphicFramePr>
          <p:nvPr>
            <p:ph type="chart" sz="quarter" idx="13"/>
            <p:extLst>
              <p:ext uri="{D42A27DB-BD31-4B8C-83A1-F6EECF244321}">
                <p14:modId xmlns:p14="http://schemas.microsoft.com/office/powerpoint/2010/main" val="576320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42E9F2-953E-4314-B8EC-0B4872D8C4C9}"/>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143F12A5-7282-4A91-8F2B-22F498D4F8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04746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0E6DF-9E73-41CE-A1CD-E90D865E195F}"/>
              </a:ext>
            </a:extLst>
          </p:cNvPr>
          <p:cNvSpPr>
            <a:spLocks noGrp="1"/>
          </p:cNvSpPr>
          <p:nvPr>
            <p:ph type="title"/>
          </p:nvPr>
        </p:nvSpPr>
        <p:spPr/>
        <p:txBody>
          <a:bodyPr/>
          <a:lstStyle/>
          <a:p>
            <a:r>
              <a:rPr lang="en-US"/>
              <a:t>Facebook Interaction Rate | TUCUMAN </a:t>
            </a:r>
          </a:p>
        </p:txBody>
      </p:sp>
      <p:graphicFrame>
        <p:nvGraphicFramePr>
          <p:cNvPr id="6" name="Chart Placeholder 5">
            <a:extLst>
              <a:ext uri="{FF2B5EF4-FFF2-40B4-BE49-F238E27FC236}">
                <a16:creationId xmlns:a16="http://schemas.microsoft.com/office/drawing/2014/main" id="{ACBD46C0-6080-458B-A273-6B4307FF5B70}"/>
              </a:ext>
            </a:extLst>
          </p:cNvPr>
          <p:cNvGraphicFramePr>
            <a:graphicFrameLocks noGrp="1"/>
          </p:cNvGraphicFramePr>
          <p:nvPr>
            <p:ph type="chart" sz="quarter" idx="13"/>
            <p:extLst>
              <p:ext uri="{D42A27DB-BD31-4B8C-83A1-F6EECF244321}">
                <p14:modId xmlns:p14="http://schemas.microsoft.com/office/powerpoint/2010/main" val="206606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4BF67F-32F2-424B-B8B1-12FAAC703BB8}"/>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4D2E6718-D25D-4C5E-BA89-366BC65769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69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4246C-4DCE-4BEE-9485-73D2684CE4CC}"/>
              </a:ext>
            </a:extLst>
          </p:cNvPr>
          <p:cNvSpPr>
            <a:spLocks noGrp="1"/>
          </p:cNvSpPr>
          <p:nvPr>
            <p:ph type="title"/>
          </p:nvPr>
        </p:nvSpPr>
        <p:spPr/>
        <p:txBody>
          <a:bodyPr/>
          <a:lstStyle/>
          <a:p>
            <a:r>
              <a:rPr lang="en-US"/>
              <a:t>Facebook Interaction Rate By Post Type | TUCUMAN </a:t>
            </a:r>
          </a:p>
        </p:txBody>
      </p:sp>
      <p:graphicFrame>
        <p:nvGraphicFramePr>
          <p:cNvPr id="6" name="Chart Placeholder 5">
            <a:extLst>
              <a:ext uri="{FF2B5EF4-FFF2-40B4-BE49-F238E27FC236}">
                <a16:creationId xmlns:a16="http://schemas.microsoft.com/office/drawing/2014/main" id="{FF2A4ADF-C9D6-4690-AAB6-BCEE99222C9E}"/>
              </a:ext>
            </a:extLst>
          </p:cNvPr>
          <p:cNvGraphicFramePr>
            <a:graphicFrameLocks noGrp="1"/>
          </p:cNvGraphicFramePr>
          <p:nvPr>
            <p:ph type="chart" sz="quarter" idx="13"/>
            <p:extLst>
              <p:ext uri="{D42A27DB-BD31-4B8C-83A1-F6EECF244321}">
                <p14:modId xmlns:p14="http://schemas.microsoft.com/office/powerpoint/2010/main" val="24560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AEC0B6-830F-4993-AE1E-1D0877323782}"/>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65BD8CD4-28EB-4F35-BB55-E343C039F5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5269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76275-14B6-4EA1-B7D0-ED56DAC2DD94}"/>
              </a:ext>
            </a:extLst>
          </p:cNvPr>
          <p:cNvSpPr>
            <a:spLocks noGrp="1"/>
          </p:cNvSpPr>
          <p:nvPr>
            <p:ph type="title"/>
          </p:nvPr>
        </p:nvSpPr>
        <p:spPr/>
        <p:txBody>
          <a:bodyPr/>
          <a:lstStyle/>
          <a:p>
            <a:r>
              <a:rPr lang="en-US"/>
              <a:t>Facebook Interaction Rate By Hour | TUCUMAN </a:t>
            </a:r>
          </a:p>
        </p:txBody>
      </p:sp>
      <p:graphicFrame>
        <p:nvGraphicFramePr>
          <p:cNvPr id="6" name="Chart Placeholder 5">
            <a:extLst>
              <a:ext uri="{FF2B5EF4-FFF2-40B4-BE49-F238E27FC236}">
                <a16:creationId xmlns:a16="http://schemas.microsoft.com/office/drawing/2014/main" id="{889E526A-3777-46E4-913A-FACDC600B176}"/>
              </a:ext>
            </a:extLst>
          </p:cNvPr>
          <p:cNvGraphicFramePr>
            <a:graphicFrameLocks noGrp="1"/>
          </p:cNvGraphicFramePr>
          <p:nvPr>
            <p:ph type="chart" sz="quarter" idx="13"/>
            <p:extLst>
              <p:ext uri="{D42A27DB-BD31-4B8C-83A1-F6EECF244321}">
                <p14:modId xmlns:p14="http://schemas.microsoft.com/office/powerpoint/2010/main" val="3042843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4D598C-92B3-475C-9E17-BCC8CC5DF904}"/>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307BA8E6-AA0E-49F0-BD3D-5A93906045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52766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DA676-A54D-4B57-93F1-35A53E6E98A9}"/>
              </a:ext>
            </a:extLst>
          </p:cNvPr>
          <p:cNvSpPr>
            <a:spLocks noGrp="1"/>
          </p:cNvSpPr>
          <p:nvPr>
            <p:ph type="title"/>
          </p:nvPr>
        </p:nvSpPr>
        <p:spPr/>
        <p:txBody>
          <a:bodyPr/>
          <a:lstStyle/>
          <a:p>
            <a:r>
              <a:rPr lang="en-US"/>
              <a:t>Facebook Interaction Rate By Weekday | TUCUMAN </a:t>
            </a:r>
          </a:p>
        </p:txBody>
      </p:sp>
      <p:graphicFrame>
        <p:nvGraphicFramePr>
          <p:cNvPr id="6" name="Chart Placeholder 5">
            <a:extLst>
              <a:ext uri="{FF2B5EF4-FFF2-40B4-BE49-F238E27FC236}">
                <a16:creationId xmlns:a16="http://schemas.microsoft.com/office/drawing/2014/main" id="{E46A8D8C-F2B3-4FC9-9D7C-542CAF89878E}"/>
              </a:ext>
            </a:extLst>
          </p:cNvPr>
          <p:cNvGraphicFramePr>
            <a:graphicFrameLocks noGrp="1"/>
          </p:cNvGraphicFramePr>
          <p:nvPr>
            <p:ph type="chart" sz="quarter" idx="13"/>
            <p:extLst>
              <p:ext uri="{D42A27DB-BD31-4B8C-83A1-F6EECF244321}">
                <p14:modId xmlns:p14="http://schemas.microsoft.com/office/powerpoint/2010/main" val="1079581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D3EBA5-EBFB-45A1-8A10-6543E7616999}"/>
              </a:ext>
            </a:extLst>
          </p:cNvPr>
          <p:cNvSpPr>
            <a:spLocks noGrp="1"/>
          </p:cNvSpPr>
          <p:nvPr>
            <p:ph type="body" sz="quarter" idx="14"/>
          </p:nvPr>
        </p:nvSpPr>
        <p:spPr/>
        <p:txBody>
          <a:bodyPr/>
          <a:lstStyle/>
          <a:p>
            <a:r>
              <a:rPr lang="en-US"/>
              <a:t>24/03/2019 - 23/04/2019</a:t>
            </a:r>
          </a:p>
        </p:txBody>
      </p:sp>
      <p:sp>
        <p:nvSpPr>
          <p:cNvPr id="5" name="Footer Placeholder 4">
            <a:extLst>
              <a:ext uri="{FF2B5EF4-FFF2-40B4-BE49-F238E27FC236}">
                <a16:creationId xmlns:a16="http://schemas.microsoft.com/office/drawing/2014/main" id="{894C2BDC-B665-431C-8ECD-B551C3FAC0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2916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7954E-95B7-44BF-8A34-CE3CF046ECB5}"/>
              </a:ext>
            </a:extLst>
          </p:cNvPr>
          <p:cNvSpPr>
            <a:spLocks noGrp="1"/>
          </p:cNvSpPr>
          <p:nvPr>
            <p:ph type="title"/>
          </p:nvPr>
        </p:nvSpPr>
        <p:spPr/>
        <p:txBody>
          <a:bodyPr/>
          <a:lstStyle/>
          <a:p>
            <a:r>
              <a:rPr lang="en-US"/>
              <a:t>Facebook TABLA DE FB COMPLETA | TUCUMAN  - 1 of 17</a:t>
            </a:r>
          </a:p>
        </p:txBody>
      </p:sp>
      <p:graphicFrame>
        <p:nvGraphicFramePr>
          <p:cNvPr id="5" name="Table Placeholder 4">
            <a:extLst>
              <a:ext uri="{FF2B5EF4-FFF2-40B4-BE49-F238E27FC236}">
                <a16:creationId xmlns:a16="http://schemas.microsoft.com/office/drawing/2014/main" id="{D8D5DF10-1F5D-4FAE-9E05-046E00033F18}"/>
              </a:ext>
            </a:extLst>
          </p:cNvPr>
          <p:cNvGraphicFramePr>
            <a:graphicFrameLocks noGrp="1"/>
          </p:cNvGraphicFramePr>
          <p:nvPr>
            <p:ph type="tbl" sz="quarter" idx="13"/>
            <p:extLst>
              <p:ext uri="{D42A27DB-BD31-4B8C-83A1-F6EECF244321}">
                <p14:modId xmlns:p14="http://schemas.microsoft.com/office/powerpoint/2010/main" val="2594145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08895022"/>
                    </a:ext>
                  </a:extLst>
                </a:gridCol>
                <a:gridCol w="493776">
                  <a:extLst>
                    <a:ext uri="{9D8B030D-6E8A-4147-A177-3AD203B41FA5}">
                      <a16:colId xmlns:a16="http://schemas.microsoft.com/office/drawing/2014/main" val="1067864526"/>
                    </a:ext>
                  </a:extLst>
                </a:gridCol>
                <a:gridCol w="493776">
                  <a:extLst>
                    <a:ext uri="{9D8B030D-6E8A-4147-A177-3AD203B41FA5}">
                      <a16:colId xmlns:a16="http://schemas.microsoft.com/office/drawing/2014/main" val="1154439453"/>
                    </a:ext>
                  </a:extLst>
                </a:gridCol>
                <a:gridCol w="493776">
                  <a:extLst>
                    <a:ext uri="{9D8B030D-6E8A-4147-A177-3AD203B41FA5}">
                      <a16:colId xmlns:a16="http://schemas.microsoft.com/office/drawing/2014/main" val="133153588"/>
                    </a:ext>
                  </a:extLst>
                </a:gridCol>
                <a:gridCol w="493776">
                  <a:extLst>
                    <a:ext uri="{9D8B030D-6E8A-4147-A177-3AD203B41FA5}">
                      <a16:colId xmlns:a16="http://schemas.microsoft.com/office/drawing/2014/main" val="4014092888"/>
                    </a:ext>
                  </a:extLst>
                </a:gridCol>
                <a:gridCol w="493776">
                  <a:extLst>
                    <a:ext uri="{9D8B030D-6E8A-4147-A177-3AD203B41FA5}">
                      <a16:colId xmlns:a16="http://schemas.microsoft.com/office/drawing/2014/main" val="684105842"/>
                    </a:ext>
                  </a:extLst>
                </a:gridCol>
                <a:gridCol w="493776">
                  <a:extLst>
                    <a:ext uri="{9D8B030D-6E8A-4147-A177-3AD203B41FA5}">
                      <a16:colId xmlns:a16="http://schemas.microsoft.com/office/drawing/2014/main" val="3113872886"/>
                    </a:ext>
                  </a:extLst>
                </a:gridCol>
                <a:gridCol w="493776">
                  <a:extLst>
                    <a:ext uri="{9D8B030D-6E8A-4147-A177-3AD203B41FA5}">
                      <a16:colId xmlns:a16="http://schemas.microsoft.com/office/drawing/2014/main" val="108188408"/>
                    </a:ext>
                  </a:extLst>
                </a:gridCol>
                <a:gridCol w="493776">
                  <a:extLst>
                    <a:ext uri="{9D8B030D-6E8A-4147-A177-3AD203B41FA5}">
                      <a16:colId xmlns:a16="http://schemas.microsoft.com/office/drawing/2014/main" val="703115703"/>
                    </a:ext>
                  </a:extLst>
                </a:gridCol>
                <a:gridCol w="493776">
                  <a:extLst>
                    <a:ext uri="{9D8B030D-6E8A-4147-A177-3AD203B41FA5}">
                      <a16:colId xmlns:a16="http://schemas.microsoft.com/office/drawing/2014/main" val="2978633025"/>
                    </a:ext>
                  </a:extLst>
                </a:gridCol>
                <a:gridCol w="493776">
                  <a:extLst>
                    <a:ext uri="{9D8B030D-6E8A-4147-A177-3AD203B41FA5}">
                      <a16:colId xmlns:a16="http://schemas.microsoft.com/office/drawing/2014/main" val="3634506450"/>
                    </a:ext>
                  </a:extLst>
                </a:gridCol>
                <a:gridCol w="493776">
                  <a:extLst>
                    <a:ext uri="{9D8B030D-6E8A-4147-A177-3AD203B41FA5}">
                      <a16:colId xmlns:a16="http://schemas.microsoft.com/office/drawing/2014/main" val="297182275"/>
                    </a:ext>
                  </a:extLst>
                </a:gridCol>
                <a:gridCol w="493776">
                  <a:extLst>
                    <a:ext uri="{9D8B030D-6E8A-4147-A177-3AD203B41FA5}">
                      <a16:colId xmlns:a16="http://schemas.microsoft.com/office/drawing/2014/main" val="98681140"/>
                    </a:ext>
                  </a:extLst>
                </a:gridCol>
                <a:gridCol w="493776">
                  <a:extLst>
                    <a:ext uri="{9D8B030D-6E8A-4147-A177-3AD203B41FA5}">
                      <a16:colId xmlns:a16="http://schemas.microsoft.com/office/drawing/2014/main" val="204355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4043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20:29:00 </a:t>
                      </a:r>
                      <a:r>
                        <a:rPr kumimoji="0" lang="en-US" sz="1000" b="0" i="0" u="none" strike="noStrike" kern="1200" cap="none" spc="0" normalizeH="0" baseline="0" noProof="0">
                          <a:ln>
                            <a:noFill/>
                          </a:ln>
                          <a:solidFill>
                            <a:prstClr val="black"/>
                          </a:solidFill>
                          <a:effectLst/>
                          <a:uLnTx/>
                          <a:uFillTx/>
                          <a:latin typeface="+mn-lt"/>
                          <a:ea typeface="+mn-ea"/>
                          <a:cs typeface="+mn-cs"/>
                        </a:rPr>
                        <a:t> 
 LA IGLESIA DE SAN FRANCISCO
¿La conocés?
(Ciudad de Salta, Salta, Argentina. Foto: Nati Romano).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723695635186300.0000 %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0401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- 2019-04-16 17:50:32 </a:t>
                      </a:r>
                      <a:r>
                        <a:rPr kumimoji="0" lang="es-ES" sz="1000" b="0" i="0" u="none" strike="noStrike" kern="1200" cap="none" spc="0" normalizeH="0" baseline="0" noProof="0">
                          <a:ln>
                            <a:noFill/>
                          </a:ln>
                          <a:solidFill>
                            <a:prstClr val="black"/>
                          </a:solidFill>
                          <a:effectLst/>
                          <a:uLnTx/>
                          <a:uFillTx/>
                          <a:latin typeface="+mn-lt"/>
                          <a:ea typeface="+mn-ea"/>
                          <a:cs typeface="+mn-cs"/>
                        </a:rPr>
                        <a:t> 
 ¡¡FELIZ CUMPLEAÑOS A LA MAS LINDA!!
Hoy 16 de abril, celebramos los 437 años de la fundación de la Ciudad de Salta.
¡¡Entre todos festejemos el cumple de la más linda!!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47809447765190.0000 %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2161452"/>
                  </a:ext>
                </a:extLst>
              </a:tr>
            </a:tbl>
          </a:graphicData>
        </a:graphic>
      </p:graphicFrame>
      <p:sp>
        <p:nvSpPr>
          <p:cNvPr id="4" name="Text Placeholder 3">
            <a:extLst>
              <a:ext uri="{FF2B5EF4-FFF2-40B4-BE49-F238E27FC236}">
                <a16:creationId xmlns:a16="http://schemas.microsoft.com/office/drawing/2014/main" id="{C664C998-49D6-4D0B-9EBC-772A77637FE4}"/>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333787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AD746-A3C4-470F-9B81-E53578A0F4DC}"/>
              </a:ext>
            </a:extLst>
          </p:cNvPr>
          <p:cNvSpPr>
            <a:spLocks noGrp="1"/>
          </p:cNvSpPr>
          <p:nvPr>
            <p:ph type="title"/>
          </p:nvPr>
        </p:nvSpPr>
        <p:spPr/>
        <p:txBody>
          <a:bodyPr/>
          <a:lstStyle/>
          <a:p>
            <a:r>
              <a:rPr lang="en-US"/>
              <a:t>Facebook TABLA DE FB COMPLETA | TUCUMAN  - 2 of 17</a:t>
            </a:r>
          </a:p>
        </p:txBody>
      </p:sp>
      <p:graphicFrame>
        <p:nvGraphicFramePr>
          <p:cNvPr id="5" name="Table Placeholder 4">
            <a:extLst>
              <a:ext uri="{FF2B5EF4-FFF2-40B4-BE49-F238E27FC236}">
                <a16:creationId xmlns:a16="http://schemas.microsoft.com/office/drawing/2014/main" id="{021F3D00-B141-4D93-890D-966AC40BE455}"/>
              </a:ext>
            </a:extLst>
          </p:cNvPr>
          <p:cNvGraphicFramePr>
            <a:graphicFrameLocks noGrp="1"/>
          </p:cNvGraphicFramePr>
          <p:nvPr>
            <p:ph type="tbl" sz="quarter" idx="13"/>
            <p:extLst>
              <p:ext uri="{D42A27DB-BD31-4B8C-83A1-F6EECF244321}">
                <p14:modId xmlns:p14="http://schemas.microsoft.com/office/powerpoint/2010/main" val="2317970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44134838"/>
                    </a:ext>
                  </a:extLst>
                </a:gridCol>
                <a:gridCol w="493776">
                  <a:extLst>
                    <a:ext uri="{9D8B030D-6E8A-4147-A177-3AD203B41FA5}">
                      <a16:colId xmlns:a16="http://schemas.microsoft.com/office/drawing/2014/main" val="2605337269"/>
                    </a:ext>
                  </a:extLst>
                </a:gridCol>
                <a:gridCol w="493776">
                  <a:extLst>
                    <a:ext uri="{9D8B030D-6E8A-4147-A177-3AD203B41FA5}">
                      <a16:colId xmlns:a16="http://schemas.microsoft.com/office/drawing/2014/main" val="2090432600"/>
                    </a:ext>
                  </a:extLst>
                </a:gridCol>
                <a:gridCol w="493776">
                  <a:extLst>
                    <a:ext uri="{9D8B030D-6E8A-4147-A177-3AD203B41FA5}">
                      <a16:colId xmlns:a16="http://schemas.microsoft.com/office/drawing/2014/main" val="2594602414"/>
                    </a:ext>
                  </a:extLst>
                </a:gridCol>
                <a:gridCol w="493776">
                  <a:extLst>
                    <a:ext uri="{9D8B030D-6E8A-4147-A177-3AD203B41FA5}">
                      <a16:colId xmlns:a16="http://schemas.microsoft.com/office/drawing/2014/main" val="1229372058"/>
                    </a:ext>
                  </a:extLst>
                </a:gridCol>
                <a:gridCol w="493776">
                  <a:extLst>
                    <a:ext uri="{9D8B030D-6E8A-4147-A177-3AD203B41FA5}">
                      <a16:colId xmlns:a16="http://schemas.microsoft.com/office/drawing/2014/main" val="384548662"/>
                    </a:ext>
                  </a:extLst>
                </a:gridCol>
                <a:gridCol w="493776">
                  <a:extLst>
                    <a:ext uri="{9D8B030D-6E8A-4147-A177-3AD203B41FA5}">
                      <a16:colId xmlns:a16="http://schemas.microsoft.com/office/drawing/2014/main" val="3019362697"/>
                    </a:ext>
                  </a:extLst>
                </a:gridCol>
                <a:gridCol w="493776">
                  <a:extLst>
                    <a:ext uri="{9D8B030D-6E8A-4147-A177-3AD203B41FA5}">
                      <a16:colId xmlns:a16="http://schemas.microsoft.com/office/drawing/2014/main" val="1445956591"/>
                    </a:ext>
                  </a:extLst>
                </a:gridCol>
                <a:gridCol w="493776">
                  <a:extLst>
                    <a:ext uri="{9D8B030D-6E8A-4147-A177-3AD203B41FA5}">
                      <a16:colId xmlns:a16="http://schemas.microsoft.com/office/drawing/2014/main" val="893099053"/>
                    </a:ext>
                  </a:extLst>
                </a:gridCol>
                <a:gridCol w="493776">
                  <a:extLst>
                    <a:ext uri="{9D8B030D-6E8A-4147-A177-3AD203B41FA5}">
                      <a16:colId xmlns:a16="http://schemas.microsoft.com/office/drawing/2014/main" val="3554542262"/>
                    </a:ext>
                  </a:extLst>
                </a:gridCol>
                <a:gridCol w="493776">
                  <a:extLst>
                    <a:ext uri="{9D8B030D-6E8A-4147-A177-3AD203B41FA5}">
                      <a16:colId xmlns:a16="http://schemas.microsoft.com/office/drawing/2014/main" val="803283632"/>
                    </a:ext>
                  </a:extLst>
                </a:gridCol>
                <a:gridCol w="493776">
                  <a:extLst>
                    <a:ext uri="{9D8B030D-6E8A-4147-A177-3AD203B41FA5}">
                      <a16:colId xmlns:a16="http://schemas.microsoft.com/office/drawing/2014/main" val="2280832246"/>
                    </a:ext>
                  </a:extLst>
                </a:gridCol>
                <a:gridCol w="493776">
                  <a:extLst>
                    <a:ext uri="{9D8B030D-6E8A-4147-A177-3AD203B41FA5}">
                      <a16:colId xmlns:a16="http://schemas.microsoft.com/office/drawing/2014/main" val="3189219789"/>
                    </a:ext>
                  </a:extLst>
                </a:gridCol>
                <a:gridCol w="493776">
                  <a:extLst>
                    <a:ext uri="{9D8B030D-6E8A-4147-A177-3AD203B41FA5}">
                      <a16:colId xmlns:a16="http://schemas.microsoft.com/office/drawing/2014/main" val="3588125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526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- 2019-04-18 21:01:29 </a:t>
                      </a:r>
                      <a:r>
                        <a:rPr kumimoji="0" lang="es-ES" sz="1000" b="0" i="0" u="none" strike="noStrike" kern="1200" cap="none" spc="0" normalizeH="0" baseline="0" noProof="0">
                          <a:ln>
                            <a:noFill/>
                          </a:ln>
                          <a:solidFill>
                            <a:prstClr val="black"/>
                          </a:solidFill>
                          <a:effectLst/>
                          <a:uLnTx/>
                          <a:uFillTx/>
                          <a:latin typeface="+mn-lt"/>
                          <a:ea typeface="+mn-ea"/>
                          <a:cs typeface="+mn-cs"/>
                        </a:rPr>
                        <a:t> 
 La fe es una de las características más destacadas de Salta. A lo largo y a lo ancho de nuestra provincia podrás encontrar distintas iglesitas una más linda que la otra. 
¿Sabés dónde queda esta iglesia? 
a) Cachi, 
b) Ciudad de Salta
c) Guachipas
R: Iglesia de la Inmaculada Concepción de Guachipas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75434689159334.0000 %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4295829"/>
                  </a:ext>
                </a:extLst>
              </a:tr>
            </a:tbl>
          </a:graphicData>
        </a:graphic>
      </p:graphicFrame>
      <p:sp>
        <p:nvSpPr>
          <p:cNvPr id="4" name="Text Placeholder 3">
            <a:extLst>
              <a:ext uri="{FF2B5EF4-FFF2-40B4-BE49-F238E27FC236}">
                <a16:creationId xmlns:a16="http://schemas.microsoft.com/office/drawing/2014/main" id="{48D314A4-EAC4-499B-BFDC-8A8F75AC70F1}"/>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121930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C6151-653A-4330-B1BE-A89324DCC856}"/>
              </a:ext>
            </a:extLst>
          </p:cNvPr>
          <p:cNvSpPr>
            <a:spLocks noGrp="1"/>
          </p:cNvSpPr>
          <p:nvPr>
            <p:ph type="title"/>
          </p:nvPr>
        </p:nvSpPr>
        <p:spPr/>
        <p:txBody>
          <a:bodyPr/>
          <a:lstStyle/>
          <a:p>
            <a:r>
              <a:rPr lang="en-US"/>
              <a:t>Facebook TABLA DE FB COMPLETA | TUCUMAN  - 3 of 17</a:t>
            </a:r>
          </a:p>
        </p:txBody>
      </p:sp>
      <p:graphicFrame>
        <p:nvGraphicFramePr>
          <p:cNvPr id="5" name="Table Placeholder 4">
            <a:extLst>
              <a:ext uri="{FF2B5EF4-FFF2-40B4-BE49-F238E27FC236}">
                <a16:creationId xmlns:a16="http://schemas.microsoft.com/office/drawing/2014/main" id="{07E88475-CD19-49C0-A9B6-8995E5849F7C}"/>
              </a:ext>
            </a:extLst>
          </p:cNvPr>
          <p:cNvGraphicFramePr>
            <a:graphicFrameLocks noGrp="1"/>
          </p:cNvGraphicFramePr>
          <p:nvPr>
            <p:ph type="tbl" sz="quarter" idx="13"/>
            <p:extLst>
              <p:ext uri="{D42A27DB-BD31-4B8C-83A1-F6EECF244321}">
                <p14:modId xmlns:p14="http://schemas.microsoft.com/office/powerpoint/2010/main" val="3712959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79482931"/>
                    </a:ext>
                  </a:extLst>
                </a:gridCol>
                <a:gridCol w="493776">
                  <a:extLst>
                    <a:ext uri="{9D8B030D-6E8A-4147-A177-3AD203B41FA5}">
                      <a16:colId xmlns:a16="http://schemas.microsoft.com/office/drawing/2014/main" val="439584466"/>
                    </a:ext>
                  </a:extLst>
                </a:gridCol>
                <a:gridCol w="493776">
                  <a:extLst>
                    <a:ext uri="{9D8B030D-6E8A-4147-A177-3AD203B41FA5}">
                      <a16:colId xmlns:a16="http://schemas.microsoft.com/office/drawing/2014/main" val="2983547059"/>
                    </a:ext>
                  </a:extLst>
                </a:gridCol>
                <a:gridCol w="493776">
                  <a:extLst>
                    <a:ext uri="{9D8B030D-6E8A-4147-A177-3AD203B41FA5}">
                      <a16:colId xmlns:a16="http://schemas.microsoft.com/office/drawing/2014/main" val="1048371930"/>
                    </a:ext>
                  </a:extLst>
                </a:gridCol>
                <a:gridCol w="493776">
                  <a:extLst>
                    <a:ext uri="{9D8B030D-6E8A-4147-A177-3AD203B41FA5}">
                      <a16:colId xmlns:a16="http://schemas.microsoft.com/office/drawing/2014/main" val="2566640932"/>
                    </a:ext>
                  </a:extLst>
                </a:gridCol>
                <a:gridCol w="493776">
                  <a:extLst>
                    <a:ext uri="{9D8B030D-6E8A-4147-A177-3AD203B41FA5}">
                      <a16:colId xmlns:a16="http://schemas.microsoft.com/office/drawing/2014/main" val="1618819820"/>
                    </a:ext>
                  </a:extLst>
                </a:gridCol>
                <a:gridCol w="493776">
                  <a:extLst>
                    <a:ext uri="{9D8B030D-6E8A-4147-A177-3AD203B41FA5}">
                      <a16:colId xmlns:a16="http://schemas.microsoft.com/office/drawing/2014/main" val="1191244651"/>
                    </a:ext>
                  </a:extLst>
                </a:gridCol>
                <a:gridCol w="493776">
                  <a:extLst>
                    <a:ext uri="{9D8B030D-6E8A-4147-A177-3AD203B41FA5}">
                      <a16:colId xmlns:a16="http://schemas.microsoft.com/office/drawing/2014/main" val="3762608539"/>
                    </a:ext>
                  </a:extLst>
                </a:gridCol>
                <a:gridCol w="493776">
                  <a:extLst>
                    <a:ext uri="{9D8B030D-6E8A-4147-A177-3AD203B41FA5}">
                      <a16:colId xmlns:a16="http://schemas.microsoft.com/office/drawing/2014/main" val="1653914745"/>
                    </a:ext>
                  </a:extLst>
                </a:gridCol>
                <a:gridCol w="493776">
                  <a:extLst>
                    <a:ext uri="{9D8B030D-6E8A-4147-A177-3AD203B41FA5}">
                      <a16:colId xmlns:a16="http://schemas.microsoft.com/office/drawing/2014/main" val="3103116565"/>
                    </a:ext>
                  </a:extLst>
                </a:gridCol>
                <a:gridCol w="493776">
                  <a:extLst>
                    <a:ext uri="{9D8B030D-6E8A-4147-A177-3AD203B41FA5}">
                      <a16:colId xmlns:a16="http://schemas.microsoft.com/office/drawing/2014/main" val="3219140011"/>
                    </a:ext>
                  </a:extLst>
                </a:gridCol>
                <a:gridCol w="493776">
                  <a:extLst>
                    <a:ext uri="{9D8B030D-6E8A-4147-A177-3AD203B41FA5}">
                      <a16:colId xmlns:a16="http://schemas.microsoft.com/office/drawing/2014/main" val="2133269900"/>
                    </a:ext>
                  </a:extLst>
                </a:gridCol>
                <a:gridCol w="493776">
                  <a:extLst>
                    <a:ext uri="{9D8B030D-6E8A-4147-A177-3AD203B41FA5}">
                      <a16:colId xmlns:a16="http://schemas.microsoft.com/office/drawing/2014/main" val="1570143012"/>
                    </a:ext>
                  </a:extLst>
                </a:gridCol>
                <a:gridCol w="493776">
                  <a:extLst>
                    <a:ext uri="{9D8B030D-6E8A-4147-A177-3AD203B41FA5}">
                      <a16:colId xmlns:a16="http://schemas.microsoft.com/office/drawing/2014/main" val="2429307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896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- 2019-03-26 21:29:22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10094259603072.0000 %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4439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- 2019-04-11 17:43:52 </a:t>
                      </a:r>
                      <a:r>
                        <a:rPr kumimoji="0" lang="es-ES" sz="1000" b="0" i="0" u="none" strike="noStrike" kern="1200" cap="none" spc="0" normalizeH="0" baseline="0" noProof="0">
                          <a:ln>
                            <a:noFill/>
                          </a:ln>
                          <a:solidFill>
                            <a:prstClr val="black"/>
                          </a:solidFill>
                          <a:effectLst/>
                          <a:uLnTx/>
                          <a:uFillTx/>
                          <a:latin typeface="+mn-lt"/>
                          <a:ea typeface="+mn-ea"/>
                          <a:cs typeface="+mn-cs"/>
                        </a:rPr>
                        <a:t> 
 Vení a disfrutar Tucumán en esta Semana Santa!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247421493924420.0000 %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672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Ente Tucumán Turismo - 2019-04-08 20:01:54 </a:t>
                      </a:r>
                      <a:r>
                        <a:rPr kumimoji="0" lang="es-ES" sz="1000" b="0" i="0" u="none" strike="noStrike" kern="1200" cap="none" spc="0" normalizeH="0" baseline="0" noProof="0">
                          <a:ln>
                            <a:noFill/>
                          </a:ln>
                          <a:solidFill>
                            <a:prstClr val="black"/>
                          </a:solidFill>
                          <a:effectLst/>
                          <a:uLnTx/>
                          <a:uFillTx/>
                          <a:latin typeface="+mn-lt"/>
                          <a:ea typeface="+mn-ea"/>
                          <a:cs typeface="+mn-cs"/>
                        </a:rPr>
                        <a:t> 
 Museo de la Pachamama: un lugar que nos cuenta la historia de nuestras raíces. Te esperamos en Amaicha del Valle para descubrirlo!  #SentíTucumán #TucumánTuDestino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22633256492630.0000 %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2146499"/>
                  </a:ext>
                </a:extLst>
              </a:tr>
            </a:tbl>
          </a:graphicData>
        </a:graphic>
      </p:graphicFrame>
      <p:sp>
        <p:nvSpPr>
          <p:cNvPr id="4" name="Text Placeholder 3">
            <a:extLst>
              <a:ext uri="{FF2B5EF4-FFF2-40B4-BE49-F238E27FC236}">
                <a16:creationId xmlns:a16="http://schemas.microsoft.com/office/drawing/2014/main" id="{52040D0A-A4AD-42AE-8215-4BCBCB2A003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4026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552CC-A9F8-4F9D-9690-49D2898A3060}"/>
              </a:ext>
            </a:extLst>
          </p:cNvPr>
          <p:cNvSpPr>
            <a:spLocks noGrp="1"/>
          </p:cNvSpPr>
          <p:nvPr>
            <p:ph type="title"/>
          </p:nvPr>
        </p:nvSpPr>
        <p:spPr/>
        <p:txBody>
          <a:bodyPr/>
          <a:lstStyle/>
          <a:p>
            <a:r>
              <a:rPr lang="en-US"/>
              <a:t>Facebook TABLA DE FB COMPLETA | TUCUMAN  - 4 of 17</a:t>
            </a:r>
          </a:p>
        </p:txBody>
      </p:sp>
      <p:graphicFrame>
        <p:nvGraphicFramePr>
          <p:cNvPr id="5" name="Table Placeholder 4">
            <a:extLst>
              <a:ext uri="{FF2B5EF4-FFF2-40B4-BE49-F238E27FC236}">
                <a16:creationId xmlns:a16="http://schemas.microsoft.com/office/drawing/2014/main" id="{846B427C-5BE3-462D-A944-4B730BD194D1}"/>
              </a:ext>
            </a:extLst>
          </p:cNvPr>
          <p:cNvGraphicFramePr>
            <a:graphicFrameLocks noGrp="1"/>
          </p:cNvGraphicFramePr>
          <p:nvPr>
            <p:ph type="tbl" sz="quarter" idx="13"/>
            <p:extLst>
              <p:ext uri="{D42A27DB-BD31-4B8C-83A1-F6EECF244321}">
                <p14:modId xmlns:p14="http://schemas.microsoft.com/office/powerpoint/2010/main" val="3678339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23167827"/>
                    </a:ext>
                  </a:extLst>
                </a:gridCol>
                <a:gridCol w="493776">
                  <a:extLst>
                    <a:ext uri="{9D8B030D-6E8A-4147-A177-3AD203B41FA5}">
                      <a16:colId xmlns:a16="http://schemas.microsoft.com/office/drawing/2014/main" val="3629428842"/>
                    </a:ext>
                  </a:extLst>
                </a:gridCol>
                <a:gridCol w="493776">
                  <a:extLst>
                    <a:ext uri="{9D8B030D-6E8A-4147-A177-3AD203B41FA5}">
                      <a16:colId xmlns:a16="http://schemas.microsoft.com/office/drawing/2014/main" val="359274003"/>
                    </a:ext>
                  </a:extLst>
                </a:gridCol>
                <a:gridCol w="493776">
                  <a:extLst>
                    <a:ext uri="{9D8B030D-6E8A-4147-A177-3AD203B41FA5}">
                      <a16:colId xmlns:a16="http://schemas.microsoft.com/office/drawing/2014/main" val="2694912024"/>
                    </a:ext>
                  </a:extLst>
                </a:gridCol>
                <a:gridCol w="493776">
                  <a:extLst>
                    <a:ext uri="{9D8B030D-6E8A-4147-A177-3AD203B41FA5}">
                      <a16:colId xmlns:a16="http://schemas.microsoft.com/office/drawing/2014/main" val="1119693629"/>
                    </a:ext>
                  </a:extLst>
                </a:gridCol>
                <a:gridCol w="493776">
                  <a:extLst>
                    <a:ext uri="{9D8B030D-6E8A-4147-A177-3AD203B41FA5}">
                      <a16:colId xmlns:a16="http://schemas.microsoft.com/office/drawing/2014/main" val="30507537"/>
                    </a:ext>
                  </a:extLst>
                </a:gridCol>
                <a:gridCol w="493776">
                  <a:extLst>
                    <a:ext uri="{9D8B030D-6E8A-4147-A177-3AD203B41FA5}">
                      <a16:colId xmlns:a16="http://schemas.microsoft.com/office/drawing/2014/main" val="1994746408"/>
                    </a:ext>
                  </a:extLst>
                </a:gridCol>
                <a:gridCol w="493776">
                  <a:extLst>
                    <a:ext uri="{9D8B030D-6E8A-4147-A177-3AD203B41FA5}">
                      <a16:colId xmlns:a16="http://schemas.microsoft.com/office/drawing/2014/main" val="3895673225"/>
                    </a:ext>
                  </a:extLst>
                </a:gridCol>
                <a:gridCol w="493776">
                  <a:extLst>
                    <a:ext uri="{9D8B030D-6E8A-4147-A177-3AD203B41FA5}">
                      <a16:colId xmlns:a16="http://schemas.microsoft.com/office/drawing/2014/main" val="2903352410"/>
                    </a:ext>
                  </a:extLst>
                </a:gridCol>
                <a:gridCol w="493776">
                  <a:extLst>
                    <a:ext uri="{9D8B030D-6E8A-4147-A177-3AD203B41FA5}">
                      <a16:colId xmlns:a16="http://schemas.microsoft.com/office/drawing/2014/main" val="2056384614"/>
                    </a:ext>
                  </a:extLst>
                </a:gridCol>
                <a:gridCol w="493776">
                  <a:extLst>
                    <a:ext uri="{9D8B030D-6E8A-4147-A177-3AD203B41FA5}">
                      <a16:colId xmlns:a16="http://schemas.microsoft.com/office/drawing/2014/main" val="2341703552"/>
                    </a:ext>
                  </a:extLst>
                </a:gridCol>
                <a:gridCol w="493776">
                  <a:extLst>
                    <a:ext uri="{9D8B030D-6E8A-4147-A177-3AD203B41FA5}">
                      <a16:colId xmlns:a16="http://schemas.microsoft.com/office/drawing/2014/main" val="2883528562"/>
                    </a:ext>
                  </a:extLst>
                </a:gridCol>
                <a:gridCol w="493776">
                  <a:extLst>
                    <a:ext uri="{9D8B030D-6E8A-4147-A177-3AD203B41FA5}">
                      <a16:colId xmlns:a16="http://schemas.microsoft.com/office/drawing/2014/main" val="2701235826"/>
                    </a:ext>
                  </a:extLst>
                </a:gridCol>
                <a:gridCol w="493776">
                  <a:extLst>
                    <a:ext uri="{9D8B030D-6E8A-4147-A177-3AD203B41FA5}">
                      <a16:colId xmlns:a16="http://schemas.microsoft.com/office/drawing/2014/main" val="2665058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0233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- 2019-04-08 20:06:00 </a:t>
                      </a:r>
                      <a:r>
                        <a:rPr kumimoji="0" lang="es-ES" sz="1000" b="0" i="0" u="none" strike="noStrike" kern="1200" cap="none" spc="0" normalizeH="0" baseline="0" noProof="0">
                          <a:ln>
                            <a:noFill/>
                          </a:ln>
                          <a:solidFill>
                            <a:prstClr val="black"/>
                          </a:solidFill>
                          <a:effectLst/>
                          <a:uLnTx/>
                          <a:uFillTx/>
                          <a:latin typeface="+mn-lt"/>
                          <a:ea typeface="+mn-ea"/>
                          <a:cs typeface="+mn-cs"/>
                        </a:rPr>
                        <a:t> 
 A partir de mayo el paisaje de los Valles Calchaquíes cambia de color. Siguiendo una antigua tradición, los pobladores secan al sol su producción tiñiendo los campos de un increíble color rojo. 
¿Sabés que es lo que secan? (La respuesta, mañana en este mismo posteo).
a) Tomates
b) Pimientos
c) Zapallos
R: Pimientos
(Foto: Cachi, Salta, Argentina. Eliseo Miciu).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1030074809050137.0000 %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5849150"/>
                  </a:ext>
                </a:extLst>
              </a:tr>
            </a:tbl>
          </a:graphicData>
        </a:graphic>
      </p:graphicFrame>
      <p:sp>
        <p:nvSpPr>
          <p:cNvPr id="4" name="Text Placeholder 3">
            <a:extLst>
              <a:ext uri="{FF2B5EF4-FFF2-40B4-BE49-F238E27FC236}">
                <a16:creationId xmlns:a16="http://schemas.microsoft.com/office/drawing/2014/main" id="{F3A9D073-42A7-42F5-9D36-410729F719E9}"/>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5133952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7A056-644B-4ADB-A865-C7A62B61E3E5}"/>
              </a:ext>
            </a:extLst>
          </p:cNvPr>
          <p:cNvSpPr>
            <a:spLocks noGrp="1"/>
          </p:cNvSpPr>
          <p:nvPr>
            <p:ph type="title"/>
          </p:nvPr>
        </p:nvSpPr>
        <p:spPr/>
        <p:txBody>
          <a:bodyPr/>
          <a:lstStyle/>
          <a:p>
            <a:r>
              <a:rPr lang="en-US"/>
              <a:t>Facebook TABLA DE FB COMPLETA | TUCUMAN  - 5 of 17</a:t>
            </a:r>
          </a:p>
        </p:txBody>
      </p:sp>
      <p:graphicFrame>
        <p:nvGraphicFramePr>
          <p:cNvPr id="5" name="Table Placeholder 4">
            <a:extLst>
              <a:ext uri="{FF2B5EF4-FFF2-40B4-BE49-F238E27FC236}">
                <a16:creationId xmlns:a16="http://schemas.microsoft.com/office/drawing/2014/main" id="{B7B8E493-FC2F-46D8-A868-FCB60FE62687}"/>
              </a:ext>
            </a:extLst>
          </p:cNvPr>
          <p:cNvGraphicFramePr>
            <a:graphicFrameLocks noGrp="1"/>
          </p:cNvGraphicFramePr>
          <p:nvPr>
            <p:ph type="tbl" sz="quarter" idx="13"/>
            <p:extLst>
              <p:ext uri="{D42A27DB-BD31-4B8C-83A1-F6EECF244321}">
                <p14:modId xmlns:p14="http://schemas.microsoft.com/office/powerpoint/2010/main" val="1336486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76925261"/>
                    </a:ext>
                  </a:extLst>
                </a:gridCol>
                <a:gridCol w="493776">
                  <a:extLst>
                    <a:ext uri="{9D8B030D-6E8A-4147-A177-3AD203B41FA5}">
                      <a16:colId xmlns:a16="http://schemas.microsoft.com/office/drawing/2014/main" val="2165870250"/>
                    </a:ext>
                  </a:extLst>
                </a:gridCol>
                <a:gridCol w="493776">
                  <a:extLst>
                    <a:ext uri="{9D8B030D-6E8A-4147-A177-3AD203B41FA5}">
                      <a16:colId xmlns:a16="http://schemas.microsoft.com/office/drawing/2014/main" val="1214638465"/>
                    </a:ext>
                  </a:extLst>
                </a:gridCol>
                <a:gridCol w="493776">
                  <a:extLst>
                    <a:ext uri="{9D8B030D-6E8A-4147-A177-3AD203B41FA5}">
                      <a16:colId xmlns:a16="http://schemas.microsoft.com/office/drawing/2014/main" val="3527987676"/>
                    </a:ext>
                  </a:extLst>
                </a:gridCol>
                <a:gridCol w="493776">
                  <a:extLst>
                    <a:ext uri="{9D8B030D-6E8A-4147-A177-3AD203B41FA5}">
                      <a16:colId xmlns:a16="http://schemas.microsoft.com/office/drawing/2014/main" val="2310780942"/>
                    </a:ext>
                  </a:extLst>
                </a:gridCol>
                <a:gridCol w="493776">
                  <a:extLst>
                    <a:ext uri="{9D8B030D-6E8A-4147-A177-3AD203B41FA5}">
                      <a16:colId xmlns:a16="http://schemas.microsoft.com/office/drawing/2014/main" val="3940299518"/>
                    </a:ext>
                  </a:extLst>
                </a:gridCol>
                <a:gridCol w="493776">
                  <a:extLst>
                    <a:ext uri="{9D8B030D-6E8A-4147-A177-3AD203B41FA5}">
                      <a16:colId xmlns:a16="http://schemas.microsoft.com/office/drawing/2014/main" val="3286653620"/>
                    </a:ext>
                  </a:extLst>
                </a:gridCol>
                <a:gridCol w="493776">
                  <a:extLst>
                    <a:ext uri="{9D8B030D-6E8A-4147-A177-3AD203B41FA5}">
                      <a16:colId xmlns:a16="http://schemas.microsoft.com/office/drawing/2014/main" val="1586969674"/>
                    </a:ext>
                  </a:extLst>
                </a:gridCol>
                <a:gridCol w="493776">
                  <a:extLst>
                    <a:ext uri="{9D8B030D-6E8A-4147-A177-3AD203B41FA5}">
                      <a16:colId xmlns:a16="http://schemas.microsoft.com/office/drawing/2014/main" val="2493215466"/>
                    </a:ext>
                  </a:extLst>
                </a:gridCol>
                <a:gridCol w="493776">
                  <a:extLst>
                    <a:ext uri="{9D8B030D-6E8A-4147-A177-3AD203B41FA5}">
                      <a16:colId xmlns:a16="http://schemas.microsoft.com/office/drawing/2014/main" val="212010781"/>
                    </a:ext>
                  </a:extLst>
                </a:gridCol>
                <a:gridCol w="493776">
                  <a:extLst>
                    <a:ext uri="{9D8B030D-6E8A-4147-A177-3AD203B41FA5}">
                      <a16:colId xmlns:a16="http://schemas.microsoft.com/office/drawing/2014/main" val="471618096"/>
                    </a:ext>
                  </a:extLst>
                </a:gridCol>
                <a:gridCol w="493776">
                  <a:extLst>
                    <a:ext uri="{9D8B030D-6E8A-4147-A177-3AD203B41FA5}">
                      <a16:colId xmlns:a16="http://schemas.microsoft.com/office/drawing/2014/main" val="2443203949"/>
                    </a:ext>
                  </a:extLst>
                </a:gridCol>
                <a:gridCol w="493776">
                  <a:extLst>
                    <a:ext uri="{9D8B030D-6E8A-4147-A177-3AD203B41FA5}">
                      <a16:colId xmlns:a16="http://schemas.microsoft.com/office/drawing/2014/main" val="3432431469"/>
                    </a:ext>
                  </a:extLst>
                </a:gridCol>
                <a:gridCol w="493776">
                  <a:extLst>
                    <a:ext uri="{9D8B030D-6E8A-4147-A177-3AD203B41FA5}">
                      <a16:colId xmlns:a16="http://schemas.microsoft.com/office/drawing/2014/main" val="3056753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283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 Visit Salta - 2019-04-03 20:30:00 </a:t>
                      </a:r>
                      <a:r>
                        <a:rPr kumimoji="0" lang="it-IT"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Silvina Magistris).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1362553710858.3999 %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9040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- 2019-04-13 17:23:39 </a:t>
                      </a:r>
                      <a:r>
                        <a:rPr kumimoji="0" lang="es-ES" sz="1000" b="0" i="0" u="none" strike="noStrike" kern="1200" cap="none" spc="0" normalizeH="0" baseline="0" noProof="0">
                          <a:ln>
                            <a:noFill/>
                          </a:ln>
                          <a:solidFill>
                            <a:prstClr val="black"/>
                          </a:solidFill>
                          <a:effectLst/>
                          <a:uLnTx/>
                          <a:uFillTx/>
                          <a:latin typeface="+mn-lt"/>
                          <a:ea typeface="+mn-ea"/>
                          <a:cs typeface="+mn-cs"/>
                        </a:rPr>
                        <a:t> 
 NUESTRA CATEDRAL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1659480565733.3999 %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940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- 2019-03-28 17:27:43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(Seclantás, Salta, Argentina. Foto: Nano Escudero).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5234207173651.7002 %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677902"/>
                  </a:ext>
                </a:extLst>
              </a:tr>
            </a:tbl>
          </a:graphicData>
        </a:graphic>
      </p:graphicFrame>
      <p:sp>
        <p:nvSpPr>
          <p:cNvPr id="4" name="Text Placeholder 3">
            <a:extLst>
              <a:ext uri="{FF2B5EF4-FFF2-40B4-BE49-F238E27FC236}">
                <a16:creationId xmlns:a16="http://schemas.microsoft.com/office/drawing/2014/main" id="{D7D4EBD5-BC0F-4EA2-9E52-C3633E1A4EC3}"/>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184840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5562B-2E55-4C8E-B515-7749828B60A3}"/>
              </a:ext>
            </a:extLst>
          </p:cNvPr>
          <p:cNvSpPr>
            <a:spLocks noGrp="1"/>
          </p:cNvSpPr>
          <p:nvPr>
            <p:ph type="title"/>
          </p:nvPr>
        </p:nvSpPr>
        <p:spPr/>
        <p:txBody>
          <a:bodyPr/>
          <a:lstStyle/>
          <a:p>
            <a:r>
              <a:rPr lang="en-US"/>
              <a:t>Facebook TABLA DE FB COMPLETA | TUCUMAN  - 6 of 17</a:t>
            </a:r>
          </a:p>
        </p:txBody>
      </p:sp>
      <p:graphicFrame>
        <p:nvGraphicFramePr>
          <p:cNvPr id="5" name="Table Placeholder 4">
            <a:extLst>
              <a:ext uri="{FF2B5EF4-FFF2-40B4-BE49-F238E27FC236}">
                <a16:creationId xmlns:a16="http://schemas.microsoft.com/office/drawing/2014/main" id="{70EA444B-24DD-4CF0-B46B-66FFC092E310}"/>
              </a:ext>
            </a:extLst>
          </p:cNvPr>
          <p:cNvGraphicFramePr>
            <a:graphicFrameLocks noGrp="1"/>
          </p:cNvGraphicFramePr>
          <p:nvPr>
            <p:ph type="tbl" sz="quarter" idx="13"/>
            <p:extLst>
              <p:ext uri="{D42A27DB-BD31-4B8C-83A1-F6EECF244321}">
                <p14:modId xmlns:p14="http://schemas.microsoft.com/office/powerpoint/2010/main" val="3056856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51118097"/>
                    </a:ext>
                  </a:extLst>
                </a:gridCol>
                <a:gridCol w="493776">
                  <a:extLst>
                    <a:ext uri="{9D8B030D-6E8A-4147-A177-3AD203B41FA5}">
                      <a16:colId xmlns:a16="http://schemas.microsoft.com/office/drawing/2014/main" val="1336838456"/>
                    </a:ext>
                  </a:extLst>
                </a:gridCol>
                <a:gridCol w="493776">
                  <a:extLst>
                    <a:ext uri="{9D8B030D-6E8A-4147-A177-3AD203B41FA5}">
                      <a16:colId xmlns:a16="http://schemas.microsoft.com/office/drawing/2014/main" val="2054351886"/>
                    </a:ext>
                  </a:extLst>
                </a:gridCol>
                <a:gridCol w="493776">
                  <a:extLst>
                    <a:ext uri="{9D8B030D-6E8A-4147-A177-3AD203B41FA5}">
                      <a16:colId xmlns:a16="http://schemas.microsoft.com/office/drawing/2014/main" val="1323180560"/>
                    </a:ext>
                  </a:extLst>
                </a:gridCol>
                <a:gridCol w="493776">
                  <a:extLst>
                    <a:ext uri="{9D8B030D-6E8A-4147-A177-3AD203B41FA5}">
                      <a16:colId xmlns:a16="http://schemas.microsoft.com/office/drawing/2014/main" val="1162562497"/>
                    </a:ext>
                  </a:extLst>
                </a:gridCol>
                <a:gridCol w="493776">
                  <a:extLst>
                    <a:ext uri="{9D8B030D-6E8A-4147-A177-3AD203B41FA5}">
                      <a16:colId xmlns:a16="http://schemas.microsoft.com/office/drawing/2014/main" val="823033733"/>
                    </a:ext>
                  </a:extLst>
                </a:gridCol>
                <a:gridCol w="493776">
                  <a:extLst>
                    <a:ext uri="{9D8B030D-6E8A-4147-A177-3AD203B41FA5}">
                      <a16:colId xmlns:a16="http://schemas.microsoft.com/office/drawing/2014/main" val="1571591954"/>
                    </a:ext>
                  </a:extLst>
                </a:gridCol>
                <a:gridCol w="493776">
                  <a:extLst>
                    <a:ext uri="{9D8B030D-6E8A-4147-A177-3AD203B41FA5}">
                      <a16:colId xmlns:a16="http://schemas.microsoft.com/office/drawing/2014/main" val="416631000"/>
                    </a:ext>
                  </a:extLst>
                </a:gridCol>
                <a:gridCol w="493776">
                  <a:extLst>
                    <a:ext uri="{9D8B030D-6E8A-4147-A177-3AD203B41FA5}">
                      <a16:colId xmlns:a16="http://schemas.microsoft.com/office/drawing/2014/main" val="1299338884"/>
                    </a:ext>
                  </a:extLst>
                </a:gridCol>
                <a:gridCol w="493776">
                  <a:extLst>
                    <a:ext uri="{9D8B030D-6E8A-4147-A177-3AD203B41FA5}">
                      <a16:colId xmlns:a16="http://schemas.microsoft.com/office/drawing/2014/main" val="3110073287"/>
                    </a:ext>
                  </a:extLst>
                </a:gridCol>
                <a:gridCol w="493776">
                  <a:extLst>
                    <a:ext uri="{9D8B030D-6E8A-4147-A177-3AD203B41FA5}">
                      <a16:colId xmlns:a16="http://schemas.microsoft.com/office/drawing/2014/main" val="1271737003"/>
                    </a:ext>
                  </a:extLst>
                </a:gridCol>
                <a:gridCol w="493776">
                  <a:extLst>
                    <a:ext uri="{9D8B030D-6E8A-4147-A177-3AD203B41FA5}">
                      <a16:colId xmlns:a16="http://schemas.microsoft.com/office/drawing/2014/main" val="2326399940"/>
                    </a:ext>
                  </a:extLst>
                </a:gridCol>
                <a:gridCol w="493776">
                  <a:extLst>
                    <a:ext uri="{9D8B030D-6E8A-4147-A177-3AD203B41FA5}">
                      <a16:colId xmlns:a16="http://schemas.microsoft.com/office/drawing/2014/main" val="63926922"/>
                    </a:ext>
                  </a:extLst>
                </a:gridCol>
                <a:gridCol w="493776">
                  <a:extLst>
                    <a:ext uri="{9D8B030D-6E8A-4147-A177-3AD203B41FA5}">
                      <a16:colId xmlns:a16="http://schemas.microsoft.com/office/drawing/2014/main" val="908416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69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- 2019-04-10 18:15:04 </a:t>
                      </a:r>
                      <a:r>
                        <a:rPr kumimoji="0" lang="es-ES" sz="1000" b="0" i="0" u="none" strike="noStrike" kern="1200" cap="none" spc="0" normalizeH="0" baseline="0" noProof="0">
                          <a:ln>
                            <a:noFill/>
                          </a:ln>
                          <a:solidFill>
                            <a:prstClr val="black"/>
                          </a:solidFill>
                          <a:effectLst/>
                          <a:uLnTx/>
                          <a:uFillTx/>
                          <a:latin typeface="+mn-lt"/>
                          <a:ea typeface="+mn-ea"/>
                          <a:cs typeface="+mn-cs"/>
                        </a:rPr>
                        <a:t> 
 Salta, la provincia más gaucha de Argentina
El gaucho es parte de la cultura viva de Salta. En toda nuestra provincia se mantiene la tradición y la figura de nuestro héroe, el General Güemes, es siempre recordada por todos los salteños.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427170495181.7400 %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1655066"/>
                  </a:ext>
                </a:extLst>
              </a:tr>
            </a:tbl>
          </a:graphicData>
        </a:graphic>
      </p:graphicFrame>
      <p:sp>
        <p:nvSpPr>
          <p:cNvPr id="4" name="Text Placeholder 3">
            <a:extLst>
              <a:ext uri="{FF2B5EF4-FFF2-40B4-BE49-F238E27FC236}">
                <a16:creationId xmlns:a16="http://schemas.microsoft.com/office/drawing/2014/main" id="{FD834DF3-2586-4EF1-B82B-BAF388A360E6}"/>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7259322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C0EAA-7417-4539-BDFF-04CB59F7F9E8}"/>
              </a:ext>
            </a:extLst>
          </p:cNvPr>
          <p:cNvSpPr>
            <a:spLocks noGrp="1"/>
          </p:cNvSpPr>
          <p:nvPr>
            <p:ph type="title"/>
          </p:nvPr>
        </p:nvSpPr>
        <p:spPr/>
        <p:txBody>
          <a:bodyPr/>
          <a:lstStyle/>
          <a:p>
            <a:r>
              <a:rPr lang="en-US"/>
              <a:t>Facebook TABLA DE FB COMPLETA | TUCUMAN  - 7 of 17</a:t>
            </a:r>
          </a:p>
        </p:txBody>
      </p:sp>
      <p:graphicFrame>
        <p:nvGraphicFramePr>
          <p:cNvPr id="5" name="Table Placeholder 4">
            <a:extLst>
              <a:ext uri="{FF2B5EF4-FFF2-40B4-BE49-F238E27FC236}">
                <a16:creationId xmlns:a16="http://schemas.microsoft.com/office/drawing/2014/main" id="{BD773227-54F1-4BF5-9AA8-77F9FB8AECD0}"/>
              </a:ext>
            </a:extLst>
          </p:cNvPr>
          <p:cNvGraphicFramePr>
            <a:graphicFrameLocks noGrp="1"/>
          </p:cNvGraphicFramePr>
          <p:nvPr>
            <p:ph type="tbl" sz="quarter" idx="13"/>
            <p:extLst>
              <p:ext uri="{D42A27DB-BD31-4B8C-83A1-F6EECF244321}">
                <p14:modId xmlns:p14="http://schemas.microsoft.com/office/powerpoint/2010/main" val="274191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80725345"/>
                    </a:ext>
                  </a:extLst>
                </a:gridCol>
                <a:gridCol w="493776">
                  <a:extLst>
                    <a:ext uri="{9D8B030D-6E8A-4147-A177-3AD203B41FA5}">
                      <a16:colId xmlns:a16="http://schemas.microsoft.com/office/drawing/2014/main" val="3677770164"/>
                    </a:ext>
                  </a:extLst>
                </a:gridCol>
                <a:gridCol w="493776">
                  <a:extLst>
                    <a:ext uri="{9D8B030D-6E8A-4147-A177-3AD203B41FA5}">
                      <a16:colId xmlns:a16="http://schemas.microsoft.com/office/drawing/2014/main" val="2181159277"/>
                    </a:ext>
                  </a:extLst>
                </a:gridCol>
                <a:gridCol w="493776">
                  <a:extLst>
                    <a:ext uri="{9D8B030D-6E8A-4147-A177-3AD203B41FA5}">
                      <a16:colId xmlns:a16="http://schemas.microsoft.com/office/drawing/2014/main" val="2084227786"/>
                    </a:ext>
                  </a:extLst>
                </a:gridCol>
                <a:gridCol w="493776">
                  <a:extLst>
                    <a:ext uri="{9D8B030D-6E8A-4147-A177-3AD203B41FA5}">
                      <a16:colId xmlns:a16="http://schemas.microsoft.com/office/drawing/2014/main" val="1434688956"/>
                    </a:ext>
                  </a:extLst>
                </a:gridCol>
                <a:gridCol w="493776">
                  <a:extLst>
                    <a:ext uri="{9D8B030D-6E8A-4147-A177-3AD203B41FA5}">
                      <a16:colId xmlns:a16="http://schemas.microsoft.com/office/drawing/2014/main" val="185835990"/>
                    </a:ext>
                  </a:extLst>
                </a:gridCol>
                <a:gridCol w="493776">
                  <a:extLst>
                    <a:ext uri="{9D8B030D-6E8A-4147-A177-3AD203B41FA5}">
                      <a16:colId xmlns:a16="http://schemas.microsoft.com/office/drawing/2014/main" val="3135260576"/>
                    </a:ext>
                  </a:extLst>
                </a:gridCol>
                <a:gridCol w="493776">
                  <a:extLst>
                    <a:ext uri="{9D8B030D-6E8A-4147-A177-3AD203B41FA5}">
                      <a16:colId xmlns:a16="http://schemas.microsoft.com/office/drawing/2014/main" val="611982570"/>
                    </a:ext>
                  </a:extLst>
                </a:gridCol>
                <a:gridCol w="493776">
                  <a:extLst>
                    <a:ext uri="{9D8B030D-6E8A-4147-A177-3AD203B41FA5}">
                      <a16:colId xmlns:a16="http://schemas.microsoft.com/office/drawing/2014/main" val="4288009054"/>
                    </a:ext>
                  </a:extLst>
                </a:gridCol>
                <a:gridCol w="493776">
                  <a:extLst>
                    <a:ext uri="{9D8B030D-6E8A-4147-A177-3AD203B41FA5}">
                      <a16:colId xmlns:a16="http://schemas.microsoft.com/office/drawing/2014/main" val="1237449603"/>
                    </a:ext>
                  </a:extLst>
                </a:gridCol>
                <a:gridCol w="493776">
                  <a:extLst>
                    <a:ext uri="{9D8B030D-6E8A-4147-A177-3AD203B41FA5}">
                      <a16:colId xmlns:a16="http://schemas.microsoft.com/office/drawing/2014/main" val="1128332547"/>
                    </a:ext>
                  </a:extLst>
                </a:gridCol>
                <a:gridCol w="493776">
                  <a:extLst>
                    <a:ext uri="{9D8B030D-6E8A-4147-A177-3AD203B41FA5}">
                      <a16:colId xmlns:a16="http://schemas.microsoft.com/office/drawing/2014/main" val="2649470069"/>
                    </a:ext>
                  </a:extLst>
                </a:gridCol>
                <a:gridCol w="493776">
                  <a:extLst>
                    <a:ext uri="{9D8B030D-6E8A-4147-A177-3AD203B41FA5}">
                      <a16:colId xmlns:a16="http://schemas.microsoft.com/office/drawing/2014/main" val="3212318666"/>
                    </a:ext>
                  </a:extLst>
                </a:gridCol>
                <a:gridCol w="493776">
                  <a:extLst>
                    <a:ext uri="{9D8B030D-6E8A-4147-A177-3AD203B41FA5}">
                      <a16:colId xmlns:a16="http://schemas.microsoft.com/office/drawing/2014/main" val="27203157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7781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- 2019-03-29 20:45:00 </a:t>
                      </a:r>
                      <a:r>
                        <a:rPr kumimoji="0" lang="es-ES" sz="1000" b="0" i="0" u="none" strike="noStrike" kern="1200" cap="none" spc="0" normalizeH="0" baseline="0" noProof="0">
                          <a:ln>
                            <a:noFill/>
                          </a:ln>
                          <a:solidFill>
                            <a:prstClr val="black"/>
                          </a:solidFill>
                          <a:effectLst/>
                          <a:uLnTx/>
                          <a:uFillTx/>
                          <a:latin typeface="+mn-lt"/>
                          <a:ea typeface="+mn-ea"/>
                          <a:cs typeface="+mn-cs"/>
                        </a:rPr>
                        <a:t> 
 Esta Iglesia está ubicada en la ciudad de Salta y es una de las más lindas de nuestra provincia.
¿Sabés como se llama?
a) San Francisco
b) La Viña
c) Catedral
(La respuesta mañana en este mismo posteo).
R: La Viña
(Foto: Ciudad de Salta,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4751088043557.0996 %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1355083"/>
                  </a:ext>
                </a:extLst>
              </a:tr>
            </a:tbl>
          </a:graphicData>
        </a:graphic>
      </p:graphicFrame>
      <p:sp>
        <p:nvSpPr>
          <p:cNvPr id="4" name="Text Placeholder 3">
            <a:extLst>
              <a:ext uri="{FF2B5EF4-FFF2-40B4-BE49-F238E27FC236}">
                <a16:creationId xmlns:a16="http://schemas.microsoft.com/office/drawing/2014/main" id="{5237DA91-48A3-4DF8-A1D7-4D54E0D450D8}"/>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6371736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E8837-9B7C-442B-8328-95F610E184FE}"/>
              </a:ext>
            </a:extLst>
          </p:cNvPr>
          <p:cNvSpPr>
            <a:spLocks noGrp="1"/>
          </p:cNvSpPr>
          <p:nvPr>
            <p:ph type="title"/>
          </p:nvPr>
        </p:nvSpPr>
        <p:spPr/>
        <p:txBody>
          <a:bodyPr/>
          <a:lstStyle/>
          <a:p>
            <a:r>
              <a:rPr lang="en-US"/>
              <a:t>Facebook TABLA DE FB COMPLETA | TUCUMAN  - 8 of 17</a:t>
            </a:r>
          </a:p>
        </p:txBody>
      </p:sp>
      <p:graphicFrame>
        <p:nvGraphicFramePr>
          <p:cNvPr id="5" name="Table Placeholder 4">
            <a:extLst>
              <a:ext uri="{FF2B5EF4-FFF2-40B4-BE49-F238E27FC236}">
                <a16:creationId xmlns:a16="http://schemas.microsoft.com/office/drawing/2014/main" id="{19346097-8094-4814-B30B-8C46C1DDCBB5}"/>
              </a:ext>
            </a:extLst>
          </p:cNvPr>
          <p:cNvGraphicFramePr>
            <a:graphicFrameLocks noGrp="1"/>
          </p:cNvGraphicFramePr>
          <p:nvPr>
            <p:ph type="tbl" sz="quarter" idx="13"/>
            <p:extLst>
              <p:ext uri="{D42A27DB-BD31-4B8C-83A1-F6EECF244321}">
                <p14:modId xmlns:p14="http://schemas.microsoft.com/office/powerpoint/2010/main" val="369097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05313414"/>
                    </a:ext>
                  </a:extLst>
                </a:gridCol>
                <a:gridCol w="493776">
                  <a:extLst>
                    <a:ext uri="{9D8B030D-6E8A-4147-A177-3AD203B41FA5}">
                      <a16:colId xmlns:a16="http://schemas.microsoft.com/office/drawing/2014/main" val="4186697014"/>
                    </a:ext>
                  </a:extLst>
                </a:gridCol>
                <a:gridCol w="493776">
                  <a:extLst>
                    <a:ext uri="{9D8B030D-6E8A-4147-A177-3AD203B41FA5}">
                      <a16:colId xmlns:a16="http://schemas.microsoft.com/office/drawing/2014/main" val="1381329253"/>
                    </a:ext>
                  </a:extLst>
                </a:gridCol>
                <a:gridCol w="493776">
                  <a:extLst>
                    <a:ext uri="{9D8B030D-6E8A-4147-A177-3AD203B41FA5}">
                      <a16:colId xmlns:a16="http://schemas.microsoft.com/office/drawing/2014/main" val="2324206186"/>
                    </a:ext>
                  </a:extLst>
                </a:gridCol>
                <a:gridCol w="493776">
                  <a:extLst>
                    <a:ext uri="{9D8B030D-6E8A-4147-A177-3AD203B41FA5}">
                      <a16:colId xmlns:a16="http://schemas.microsoft.com/office/drawing/2014/main" val="1450606939"/>
                    </a:ext>
                  </a:extLst>
                </a:gridCol>
                <a:gridCol w="493776">
                  <a:extLst>
                    <a:ext uri="{9D8B030D-6E8A-4147-A177-3AD203B41FA5}">
                      <a16:colId xmlns:a16="http://schemas.microsoft.com/office/drawing/2014/main" val="3471747021"/>
                    </a:ext>
                  </a:extLst>
                </a:gridCol>
                <a:gridCol w="493776">
                  <a:extLst>
                    <a:ext uri="{9D8B030D-6E8A-4147-A177-3AD203B41FA5}">
                      <a16:colId xmlns:a16="http://schemas.microsoft.com/office/drawing/2014/main" val="668633592"/>
                    </a:ext>
                  </a:extLst>
                </a:gridCol>
                <a:gridCol w="493776">
                  <a:extLst>
                    <a:ext uri="{9D8B030D-6E8A-4147-A177-3AD203B41FA5}">
                      <a16:colId xmlns:a16="http://schemas.microsoft.com/office/drawing/2014/main" val="3449573482"/>
                    </a:ext>
                  </a:extLst>
                </a:gridCol>
                <a:gridCol w="493776">
                  <a:extLst>
                    <a:ext uri="{9D8B030D-6E8A-4147-A177-3AD203B41FA5}">
                      <a16:colId xmlns:a16="http://schemas.microsoft.com/office/drawing/2014/main" val="3527476660"/>
                    </a:ext>
                  </a:extLst>
                </a:gridCol>
                <a:gridCol w="493776">
                  <a:extLst>
                    <a:ext uri="{9D8B030D-6E8A-4147-A177-3AD203B41FA5}">
                      <a16:colId xmlns:a16="http://schemas.microsoft.com/office/drawing/2014/main" val="723973278"/>
                    </a:ext>
                  </a:extLst>
                </a:gridCol>
                <a:gridCol w="493776">
                  <a:extLst>
                    <a:ext uri="{9D8B030D-6E8A-4147-A177-3AD203B41FA5}">
                      <a16:colId xmlns:a16="http://schemas.microsoft.com/office/drawing/2014/main" val="3877988725"/>
                    </a:ext>
                  </a:extLst>
                </a:gridCol>
                <a:gridCol w="493776">
                  <a:extLst>
                    <a:ext uri="{9D8B030D-6E8A-4147-A177-3AD203B41FA5}">
                      <a16:colId xmlns:a16="http://schemas.microsoft.com/office/drawing/2014/main" val="117254350"/>
                    </a:ext>
                  </a:extLst>
                </a:gridCol>
                <a:gridCol w="493776">
                  <a:extLst>
                    <a:ext uri="{9D8B030D-6E8A-4147-A177-3AD203B41FA5}">
                      <a16:colId xmlns:a16="http://schemas.microsoft.com/office/drawing/2014/main" val="977723413"/>
                    </a:ext>
                  </a:extLst>
                </a:gridCol>
                <a:gridCol w="493776">
                  <a:extLst>
                    <a:ext uri="{9D8B030D-6E8A-4147-A177-3AD203B41FA5}">
                      <a16:colId xmlns:a16="http://schemas.microsoft.com/office/drawing/2014/main" val="2890745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2988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- 2019-04-21 11:38:19 </a:t>
                      </a:r>
                      <a:r>
                        <a:rPr kumimoji="0" lang="es-ES" sz="1000" b="0" i="0" u="none" strike="noStrike" kern="1200" cap="none" spc="0" normalizeH="0" baseline="0" noProof="0">
                          <a:ln>
                            <a:noFill/>
                          </a:ln>
                          <a:solidFill>
                            <a:prstClr val="black"/>
                          </a:solidFill>
                          <a:effectLst/>
                          <a:uLnTx/>
                          <a:uFillTx/>
                          <a:latin typeface="+mn-lt"/>
                          <a:ea typeface="+mn-ea"/>
                          <a:cs typeface="+mn-cs"/>
                        </a:rPr>
                        <a:t> 
 ¡¡FELICES PASCUAS!!
En este día tan especial, desde Salta les mandamos un gran abrazo. 
Qué Jesús resucitado los colme de bendiciones y que pasen un excelente día.
(Fotos: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1180638420911.8999 %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9904526"/>
                  </a:ext>
                </a:extLst>
              </a:tr>
            </a:tbl>
          </a:graphicData>
        </a:graphic>
      </p:graphicFrame>
      <p:sp>
        <p:nvSpPr>
          <p:cNvPr id="4" name="Text Placeholder 3">
            <a:extLst>
              <a:ext uri="{FF2B5EF4-FFF2-40B4-BE49-F238E27FC236}">
                <a16:creationId xmlns:a16="http://schemas.microsoft.com/office/drawing/2014/main" id="{02C41D7D-3B04-40C6-9E98-242435B4478B}"/>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700223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0FFDB-942A-4CDB-BA71-6A18F714FA05}"/>
              </a:ext>
            </a:extLst>
          </p:cNvPr>
          <p:cNvSpPr>
            <a:spLocks noGrp="1"/>
          </p:cNvSpPr>
          <p:nvPr>
            <p:ph type="title"/>
          </p:nvPr>
        </p:nvSpPr>
        <p:spPr/>
        <p:txBody>
          <a:bodyPr/>
          <a:lstStyle/>
          <a:p>
            <a:r>
              <a:rPr lang="en-US"/>
              <a:t>Facebook TABLA DE FB COMPLETA | TUCUMAN  - 9 of 17</a:t>
            </a:r>
          </a:p>
        </p:txBody>
      </p:sp>
      <p:graphicFrame>
        <p:nvGraphicFramePr>
          <p:cNvPr id="5" name="Table Placeholder 4">
            <a:extLst>
              <a:ext uri="{FF2B5EF4-FFF2-40B4-BE49-F238E27FC236}">
                <a16:creationId xmlns:a16="http://schemas.microsoft.com/office/drawing/2014/main" id="{D7B3CCE6-D98B-4CF5-8E11-208BA7C85F7F}"/>
              </a:ext>
            </a:extLst>
          </p:cNvPr>
          <p:cNvGraphicFramePr>
            <a:graphicFrameLocks noGrp="1"/>
          </p:cNvGraphicFramePr>
          <p:nvPr>
            <p:ph type="tbl" sz="quarter" idx="13"/>
            <p:extLst>
              <p:ext uri="{D42A27DB-BD31-4B8C-83A1-F6EECF244321}">
                <p14:modId xmlns:p14="http://schemas.microsoft.com/office/powerpoint/2010/main" val="1026622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06536131"/>
                    </a:ext>
                  </a:extLst>
                </a:gridCol>
                <a:gridCol w="493776">
                  <a:extLst>
                    <a:ext uri="{9D8B030D-6E8A-4147-A177-3AD203B41FA5}">
                      <a16:colId xmlns:a16="http://schemas.microsoft.com/office/drawing/2014/main" val="2025020080"/>
                    </a:ext>
                  </a:extLst>
                </a:gridCol>
                <a:gridCol w="493776">
                  <a:extLst>
                    <a:ext uri="{9D8B030D-6E8A-4147-A177-3AD203B41FA5}">
                      <a16:colId xmlns:a16="http://schemas.microsoft.com/office/drawing/2014/main" val="566425758"/>
                    </a:ext>
                  </a:extLst>
                </a:gridCol>
                <a:gridCol w="493776">
                  <a:extLst>
                    <a:ext uri="{9D8B030D-6E8A-4147-A177-3AD203B41FA5}">
                      <a16:colId xmlns:a16="http://schemas.microsoft.com/office/drawing/2014/main" val="381770971"/>
                    </a:ext>
                  </a:extLst>
                </a:gridCol>
                <a:gridCol w="493776">
                  <a:extLst>
                    <a:ext uri="{9D8B030D-6E8A-4147-A177-3AD203B41FA5}">
                      <a16:colId xmlns:a16="http://schemas.microsoft.com/office/drawing/2014/main" val="716289730"/>
                    </a:ext>
                  </a:extLst>
                </a:gridCol>
                <a:gridCol w="493776">
                  <a:extLst>
                    <a:ext uri="{9D8B030D-6E8A-4147-A177-3AD203B41FA5}">
                      <a16:colId xmlns:a16="http://schemas.microsoft.com/office/drawing/2014/main" val="3321836551"/>
                    </a:ext>
                  </a:extLst>
                </a:gridCol>
                <a:gridCol w="493776">
                  <a:extLst>
                    <a:ext uri="{9D8B030D-6E8A-4147-A177-3AD203B41FA5}">
                      <a16:colId xmlns:a16="http://schemas.microsoft.com/office/drawing/2014/main" val="569630541"/>
                    </a:ext>
                  </a:extLst>
                </a:gridCol>
                <a:gridCol w="493776">
                  <a:extLst>
                    <a:ext uri="{9D8B030D-6E8A-4147-A177-3AD203B41FA5}">
                      <a16:colId xmlns:a16="http://schemas.microsoft.com/office/drawing/2014/main" val="754227401"/>
                    </a:ext>
                  </a:extLst>
                </a:gridCol>
                <a:gridCol w="493776">
                  <a:extLst>
                    <a:ext uri="{9D8B030D-6E8A-4147-A177-3AD203B41FA5}">
                      <a16:colId xmlns:a16="http://schemas.microsoft.com/office/drawing/2014/main" val="3626061018"/>
                    </a:ext>
                  </a:extLst>
                </a:gridCol>
                <a:gridCol w="493776">
                  <a:extLst>
                    <a:ext uri="{9D8B030D-6E8A-4147-A177-3AD203B41FA5}">
                      <a16:colId xmlns:a16="http://schemas.microsoft.com/office/drawing/2014/main" val="2119208377"/>
                    </a:ext>
                  </a:extLst>
                </a:gridCol>
                <a:gridCol w="493776">
                  <a:extLst>
                    <a:ext uri="{9D8B030D-6E8A-4147-A177-3AD203B41FA5}">
                      <a16:colId xmlns:a16="http://schemas.microsoft.com/office/drawing/2014/main" val="2426689157"/>
                    </a:ext>
                  </a:extLst>
                </a:gridCol>
                <a:gridCol w="493776">
                  <a:extLst>
                    <a:ext uri="{9D8B030D-6E8A-4147-A177-3AD203B41FA5}">
                      <a16:colId xmlns:a16="http://schemas.microsoft.com/office/drawing/2014/main" val="963220832"/>
                    </a:ext>
                  </a:extLst>
                </a:gridCol>
                <a:gridCol w="493776">
                  <a:extLst>
                    <a:ext uri="{9D8B030D-6E8A-4147-A177-3AD203B41FA5}">
                      <a16:colId xmlns:a16="http://schemas.microsoft.com/office/drawing/2014/main" val="1173259137"/>
                    </a:ext>
                  </a:extLst>
                </a:gridCol>
                <a:gridCol w="493776">
                  <a:extLst>
                    <a:ext uri="{9D8B030D-6E8A-4147-A177-3AD203B41FA5}">
                      <a16:colId xmlns:a16="http://schemas.microsoft.com/office/drawing/2014/main" val="780505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13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- 2019-04-14 19:52:23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caminos más impactantes de Argentina y asciende hasta los 3457 msnm. A medida que subís por sus zig-zag podés ver uno de los paisajes más lindos de nuestra provincia.
 ¿Sabés cómo se llama? (Una ayuda: pasas por allí cuando viajás desde la ciudad de Salta hacia Cachi. La respuesta, mañana en este mismo posteo).
a) Cuesta de las Curvas
b) Cuesta del Obispo
c) Cuesta del Fraile
(Foto: Chicoana,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469829550809.2700 %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7441996"/>
                  </a:ext>
                </a:extLst>
              </a:tr>
            </a:tbl>
          </a:graphicData>
        </a:graphic>
      </p:graphicFrame>
      <p:sp>
        <p:nvSpPr>
          <p:cNvPr id="4" name="Text Placeholder 3">
            <a:extLst>
              <a:ext uri="{FF2B5EF4-FFF2-40B4-BE49-F238E27FC236}">
                <a16:creationId xmlns:a16="http://schemas.microsoft.com/office/drawing/2014/main" id="{3C4138A4-A030-4A9C-B95A-17CF89A16F3D}"/>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906277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F3BB8-19D2-406B-9FD3-BAE7FD271E92}"/>
              </a:ext>
            </a:extLst>
          </p:cNvPr>
          <p:cNvSpPr>
            <a:spLocks noGrp="1"/>
          </p:cNvSpPr>
          <p:nvPr>
            <p:ph type="title"/>
          </p:nvPr>
        </p:nvSpPr>
        <p:spPr/>
        <p:txBody>
          <a:bodyPr/>
          <a:lstStyle/>
          <a:p>
            <a:r>
              <a:rPr lang="en-US"/>
              <a:t>Facebook TABLA DE FB COMPLETA | TUCUMAN  - 10 of 17</a:t>
            </a:r>
          </a:p>
        </p:txBody>
      </p:sp>
      <p:graphicFrame>
        <p:nvGraphicFramePr>
          <p:cNvPr id="5" name="Table Placeholder 4">
            <a:extLst>
              <a:ext uri="{FF2B5EF4-FFF2-40B4-BE49-F238E27FC236}">
                <a16:creationId xmlns:a16="http://schemas.microsoft.com/office/drawing/2014/main" id="{ADFB18BE-7D08-45FF-9B6E-33A0ACE58068}"/>
              </a:ext>
            </a:extLst>
          </p:cNvPr>
          <p:cNvGraphicFramePr>
            <a:graphicFrameLocks noGrp="1"/>
          </p:cNvGraphicFramePr>
          <p:nvPr>
            <p:ph type="tbl" sz="quarter" idx="13"/>
            <p:extLst>
              <p:ext uri="{D42A27DB-BD31-4B8C-83A1-F6EECF244321}">
                <p14:modId xmlns:p14="http://schemas.microsoft.com/office/powerpoint/2010/main" val="1921431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33091737"/>
                    </a:ext>
                  </a:extLst>
                </a:gridCol>
                <a:gridCol w="493776">
                  <a:extLst>
                    <a:ext uri="{9D8B030D-6E8A-4147-A177-3AD203B41FA5}">
                      <a16:colId xmlns:a16="http://schemas.microsoft.com/office/drawing/2014/main" val="4291966400"/>
                    </a:ext>
                  </a:extLst>
                </a:gridCol>
                <a:gridCol w="493776">
                  <a:extLst>
                    <a:ext uri="{9D8B030D-6E8A-4147-A177-3AD203B41FA5}">
                      <a16:colId xmlns:a16="http://schemas.microsoft.com/office/drawing/2014/main" val="3790838326"/>
                    </a:ext>
                  </a:extLst>
                </a:gridCol>
                <a:gridCol w="493776">
                  <a:extLst>
                    <a:ext uri="{9D8B030D-6E8A-4147-A177-3AD203B41FA5}">
                      <a16:colId xmlns:a16="http://schemas.microsoft.com/office/drawing/2014/main" val="3575655033"/>
                    </a:ext>
                  </a:extLst>
                </a:gridCol>
                <a:gridCol w="493776">
                  <a:extLst>
                    <a:ext uri="{9D8B030D-6E8A-4147-A177-3AD203B41FA5}">
                      <a16:colId xmlns:a16="http://schemas.microsoft.com/office/drawing/2014/main" val="4035797939"/>
                    </a:ext>
                  </a:extLst>
                </a:gridCol>
                <a:gridCol w="493776">
                  <a:extLst>
                    <a:ext uri="{9D8B030D-6E8A-4147-A177-3AD203B41FA5}">
                      <a16:colId xmlns:a16="http://schemas.microsoft.com/office/drawing/2014/main" val="4161068443"/>
                    </a:ext>
                  </a:extLst>
                </a:gridCol>
                <a:gridCol w="493776">
                  <a:extLst>
                    <a:ext uri="{9D8B030D-6E8A-4147-A177-3AD203B41FA5}">
                      <a16:colId xmlns:a16="http://schemas.microsoft.com/office/drawing/2014/main" val="1521015670"/>
                    </a:ext>
                  </a:extLst>
                </a:gridCol>
                <a:gridCol w="493776">
                  <a:extLst>
                    <a:ext uri="{9D8B030D-6E8A-4147-A177-3AD203B41FA5}">
                      <a16:colId xmlns:a16="http://schemas.microsoft.com/office/drawing/2014/main" val="1760243863"/>
                    </a:ext>
                  </a:extLst>
                </a:gridCol>
                <a:gridCol w="493776">
                  <a:extLst>
                    <a:ext uri="{9D8B030D-6E8A-4147-A177-3AD203B41FA5}">
                      <a16:colId xmlns:a16="http://schemas.microsoft.com/office/drawing/2014/main" val="4054411269"/>
                    </a:ext>
                  </a:extLst>
                </a:gridCol>
                <a:gridCol w="493776">
                  <a:extLst>
                    <a:ext uri="{9D8B030D-6E8A-4147-A177-3AD203B41FA5}">
                      <a16:colId xmlns:a16="http://schemas.microsoft.com/office/drawing/2014/main" val="3353329020"/>
                    </a:ext>
                  </a:extLst>
                </a:gridCol>
                <a:gridCol w="493776">
                  <a:extLst>
                    <a:ext uri="{9D8B030D-6E8A-4147-A177-3AD203B41FA5}">
                      <a16:colId xmlns:a16="http://schemas.microsoft.com/office/drawing/2014/main" val="1843584947"/>
                    </a:ext>
                  </a:extLst>
                </a:gridCol>
                <a:gridCol w="493776">
                  <a:extLst>
                    <a:ext uri="{9D8B030D-6E8A-4147-A177-3AD203B41FA5}">
                      <a16:colId xmlns:a16="http://schemas.microsoft.com/office/drawing/2014/main" val="608948346"/>
                    </a:ext>
                  </a:extLst>
                </a:gridCol>
                <a:gridCol w="493776">
                  <a:extLst>
                    <a:ext uri="{9D8B030D-6E8A-4147-A177-3AD203B41FA5}">
                      <a16:colId xmlns:a16="http://schemas.microsoft.com/office/drawing/2014/main" val="55051994"/>
                    </a:ext>
                  </a:extLst>
                </a:gridCol>
                <a:gridCol w="493776">
                  <a:extLst>
                    <a:ext uri="{9D8B030D-6E8A-4147-A177-3AD203B41FA5}">
                      <a16:colId xmlns:a16="http://schemas.microsoft.com/office/drawing/2014/main" val="3637375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7341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- 2019-04-05 16:49:28 </a:t>
                      </a:r>
                      <a:r>
                        <a:rPr kumimoji="0" lang="es-ES" sz="1000" b="0" i="0" u="none" strike="noStrike" kern="1200" cap="none" spc="0" normalizeH="0" baseline="0" noProof="0">
                          <a:ln>
                            <a:noFill/>
                          </a:ln>
                          <a:solidFill>
                            <a:prstClr val="black"/>
                          </a:solidFill>
                          <a:effectLst/>
                          <a:uLnTx/>
                          <a:uFillTx/>
                          <a:latin typeface="+mn-lt"/>
                          <a:ea typeface="+mn-ea"/>
                          <a:cs typeface="+mn-cs"/>
                        </a:rPr>
                        <a:t> 
 ¡¡QUE TENGAN UN MUY BUEN FIN DE SEMANA!!
(Foto: La Garganta del Diablo, Guachipas,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105116130591.1900 %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5771694"/>
                  </a:ext>
                </a:extLst>
              </a:tr>
            </a:tbl>
          </a:graphicData>
        </a:graphic>
      </p:graphicFrame>
      <p:sp>
        <p:nvSpPr>
          <p:cNvPr id="4" name="Text Placeholder 3">
            <a:extLst>
              <a:ext uri="{FF2B5EF4-FFF2-40B4-BE49-F238E27FC236}">
                <a16:creationId xmlns:a16="http://schemas.microsoft.com/office/drawing/2014/main" id="{0B656908-8530-4A84-A6DE-B71373FA5E63}"/>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2235917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142FA-77FE-4794-B6D7-6B892567B23A}"/>
              </a:ext>
            </a:extLst>
          </p:cNvPr>
          <p:cNvSpPr>
            <a:spLocks noGrp="1"/>
          </p:cNvSpPr>
          <p:nvPr>
            <p:ph type="title"/>
          </p:nvPr>
        </p:nvSpPr>
        <p:spPr/>
        <p:txBody>
          <a:bodyPr/>
          <a:lstStyle/>
          <a:p>
            <a:r>
              <a:rPr lang="en-US"/>
              <a:t>Facebook TABLA DE FB COMPLETA | TUCUMAN  - 11 of 17</a:t>
            </a:r>
          </a:p>
        </p:txBody>
      </p:sp>
      <p:graphicFrame>
        <p:nvGraphicFramePr>
          <p:cNvPr id="5" name="Table Placeholder 4">
            <a:extLst>
              <a:ext uri="{FF2B5EF4-FFF2-40B4-BE49-F238E27FC236}">
                <a16:creationId xmlns:a16="http://schemas.microsoft.com/office/drawing/2014/main" id="{29BBFA95-C1D4-4DC7-8372-0FE41C181126}"/>
              </a:ext>
            </a:extLst>
          </p:cNvPr>
          <p:cNvGraphicFramePr>
            <a:graphicFrameLocks noGrp="1"/>
          </p:cNvGraphicFramePr>
          <p:nvPr>
            <p:ph type="tbl" sz="quarter" idx="13"/>
            <p:extLst>
              <p:ext uri="{D42A27DB-BD31-4B8C-83A1-F6EECF244321}">
                <p14:modId xmlns:p14="http://schemas.microsoft.com/office/powerpoint/2010/main" val="764130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72318344"/>
                    </a:ext>
                  </a:extLst>
                </a:gridCol>
                <a:gridCol w="493776">
                  <a:extLst>
                    <a:ext uri="{9D8B030D-6E8A-4147-A177-3AD203B41FA5}">
                      <a16:colId xmlns:a16="http://schemas.microsoft.com/office/drawing/2014/main" val="1518506118"/>
                    </a:ext>
                  </a:extLst>
                </a:gridCol>
                <a:gridCol w="493776">
                  <a:extLst>
                    <a:ext uri="{9D8B030D-6E8A-4147-A177-3AD203B41FA5}">
                      <a16:colId xmlns:a16="http://schemas.microsoft.com/office/drawing/2014/main" val="3243284471"/>
                    </a:ext>
                  </a:extLst>
                </a:gridCol>
                <a:gridCol w="493776">
                  <a:extLst>
                    <a:ext uri="{9D8B030D-6E8A-4147-A177-3AD203B41FA5}">
                      <a16:colId xmlns:a16="http://schemas.microsoft.com/office/drawing/2014/main" val="2986273202"/>
                    </a:ext>
                  </a:extLst>
                </a:gridCol>
                <a:gridCol w="493776">
                  <a:extLst>
                    <a:ext uri="{9D8B030D-6E8A-4147-A177-3AD203B41FA5}">
                      <a16:colId xmlns:a16="http://schemas.microsoft.com/office/drawing/2014/main" val="935182175"/>
                    </a:ext>
                  </a:extLst>
                </a:gridCol>
                <a:gridCol w="493776">
                  <a:extLst>
                    <a:ext uri="{9D8B030D-6E8A-4147-A177-3AD203B41FA5}">
                      <a16:colId xmlns:a16="http://schemas.microsoft.com/office/drawing/2014/main" val="1243918437"/>
                    </a:ext>
                  </a:extLst>
                </a:gridCol>
                <a:gridCol w="493776">
                  <a:extLst>
                    <a:ext uri="{9D8B030D-6E8A-4147-A177-3AD203B41FA5}">
                      <a16:colId xmlns:a16="http://schemas.microsoft.com/office/drawing/2014/main" val="587154635"/>
                    </a:ext>
                  </a:extLst>
                </a:gridCol>
                <a:gridCol w="493776">
                  <a:extLst>
                    <a:ext uri="{9D8B030D-6E8A-4147-A177-3AD203B41FA5}">
                      <a16:colId xmlns:a16="http://schemas.microsoft.com/office/drawing/2014/main" val="2922900513"/>
                    </a:ext>
                  </a:extLst>
                </a:gridCol>
                <a:gridCol w="493776">
                  <a:extLst>
                    <a:ext uri="{9D8B030D-6E8A-4147-A177-3AD203B41FA5}">
                      <a16:colId xmlns:a16="http://schemas.microsoft.com/office/drawing/2014/main" val="2336610071"/>
                    </a:ext>
                  </a:extLst>
                </a:gridCol>
                <a:gridCol w="493776">
                  <a:extLst>
                    <a:ext uri="{9D8B030D-6E8A-4147-A177-3AD203B41FA5}">
                      <a16:colId xmlns:a16="http://schemas.microsoft.com/office/drawing/2014/main" val="1233855995"/>
                    </a:ext>
                  </a:extLst>
                </a:gridCol>
                <a:gridCol w="493776">
                  <a:extLst>
                    <a:ext uri="{9D8B030D-6E8A-4147-A177-3AD203B41FA5}">
                      <a16:colId xmlns:a16="http://schemas.microsoft.com/office/drawing/2014/main" val="3010913886"/>
                    </a:ext>
                  </a:extLst>
                </a:gridCol>
                <a:gridCol w="493776">
                  <a:extLst>
                    <a:ext uri="{9D8B030D-6E8A-4147-A177-3AD203B41FA5}">
                      <a16:colId xmlns:a16="http://schemas.microsoft.com/office/drawing/2014/main" val="353554121"/>
                    </a:ext>
                  </a:extLst>
                </a:gridCol>
                <a:gridCol w="493776">
                  <a:extLst>
                    <a:ext uri="{9D8B030D-6E8A-4147-A177-3AD203B41FA5}">
                      <a16:colId xmlns:a16="http://schemas.microsoft.com/office/drawing/2014/main" val="3531231736"/>
                    </a:ext>
                  </a:extLst>
                </a:gridCol>
                <a:gridCol w="493776">
                  <a:extLst>
                    <a:ext uri="{9D8B030D-6E8A-4147-A177-3AD203B41FA5}">
                      <a16:colId xmlns:a16="http://schemas.microsoft.com/office/drawing/2014/main" val="1645048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3431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- 2019-03-31 19:13:26 </a:t>
                      </a:r>
                      <a:r>
                        <a:rPr kumimoji="0" lang="es-ES" sz="1000" b="0" i="0" u="none" strike="noStrike" kern="1200" cap="none" spc="0" normalizeH="0" baseline="0" noProof="0">
                          <a:ln>
                            <a:noFill/>
                          </a:ln>
                          <a:solidFill>
                            <a:prstClr val="black"/>
                          </a:solidFill>
                          <a:effectLst/>
                          <a:uLnTx/>
                          <a:uFillTx/>
                          <a:latin typeface="+mn-lt"/>
                          <a:ea typeface="+mn-ea"/>
                          <a:cs typeface="+mn-cs"/>
                        </a:rPr>
                        <a:t> 
 Es uno de los tramos y paisajes más maravillosos de los Valles Calchaquíes y cuando viajas por la Ruta 40 podés conocerlo. Tienen entre 15 y 20 millones de años y forman estrechos pasos con paredes de 20 metros de alto a ambos lados de la ruta. Desde 1995 están protegidas con la creación del Monumento Natural Angastaco. 
¿Sabés cómo se llama este increíble lugar? 
(Una ayuda: se llama Quebrada de las … La respuesta, mañana en este mismo posteo).
R: Quebrada de las Flechas.
(Monumento Natural Angastaco, Salta, Argentina. Foto: Nano Escudero).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151511946194.5500 %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3393212"/>
                  </a:ext>
                </a:extLst>
              </a:tr>
            </a:tbl>
          </a:graphicData>
        </a:graphic>
      </p:graphicFrame>
      <p:sp>
        <p:nvSpPr>
          <p:cNvPr id="4" name="Text Placeholder 3">
            <a:extLst>
              <a:ext uri="{FF2B5EF4-FFF2-40B4-BE49-F238E27FC236}">
                <a16:creationId xmlns:a16="http://schemas.microsoft.com/office/drawing/2014/main" id="{60DB305A-967B-410C-AA41-F4E6064AACD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6657543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6A53C-7BE9-4EFD-9408-F90914EBCEEA}"/>
              </a:ext>
            </a:extLst>
          </p:cNvPr>
          <p:cNvSpPr>
            <a:spLocks noGrp="1"/>
          </p:cNvSpPr>
          <p:nvPr>
            <p:ph type="title"/>
          </p:nvPr>
        </p:nvSpPr>
        <p:spPr/>
        <p:txBody>
          <a:bodyPr/>
          <a:lstStyle/>
          <a:p>
            <a:r>
              <a:rPr lang="en-US"/>
              <a:t>Facebook TABLA DE FB COMPLETA | TUCUMAN  - 12 of 17</a:t>
            </a:r>
          </a:p>
        </p:txBody>
      </p:sp>
      <p:graphicFrame>
        <p:nvGraphicFramePr>
          <p:cNvPr id="5" name="Table Placeholder 4">
            <a:extLst>
              <a:ext uri="{FF2B5EF4-FFF2-40B4-BE49-F238E27FC236}">
                <a16:creationId xmlns:a16="http://schemas.microsoft.com/office/drawing/2014/main" id="{E0D36957-C8F4-416A-9334-0D924543328D}"/>
              </a:ext>
            </a:extLst>
          </p:cNvPr>
          <p:cNvGraphicFramePr>
            <a:graphicFrameLocks noGrp="1"/>
          </p:cNvGraphicFramePr>
          <p:nvPr>
            <p:ph type="tbl" sz="quarter" idx="13"/>
            <p:extLst>
              <p:ext uri="{D42A27DB-BD31-4B8C-83A1-F6EECF244321}">
                <p14:modId xmlns:p14="http://schemas.microsoft.com/office/powerpoint/2010/main" val="4268878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693010653"/>
                    </a:ext>
                  </a:extLst>
                </a:gridCol>
                <a:gridCol w="493776">
                  <a:extLst>
                    <a:ext uri="{9D8B030D-6E8A-4147-A177-3AD203B41FA5}">
                      <a16:colId xmlns:a16="http://schemas.microsoft.com/office/drawing/2014/main" val="3259624757"/>
                    </a:ext>
                  </a:extLst>
                </a:gridCol>
                <a:gridCol w="493776">
                  <a:extLst>
                    <a:ext uri="{9D8B030D-6E8A-4147-A177-3AD203B41FA5}">
                      <a16:colId xmlns:a16="http://schemas.microsoft.com/office/drawing/2014/main" val="2318765949"/>
                    </a:ext>
                  </a:extLst>
                </a:gridCol>
                <a:gridCol w="493776">
                  <a:extLst>
                    <a:ext uri="{9D8B030D-6E8A-4147-A177-3AD203B41FA5}">
                      <a16:colId xmlns:a16="http://schemas.microsoft.com/office/drawing/2014/main" val="4120671644"/>
                    </a:ext>
                  </a:extLst>
                </a:gridCol>
                <a:gridCol w="493776">
                  <a:extLst>
                    <a:ext uri="{9D8B030D-6E8A-4147-A177-3AD203B41FA5}">
                      <a16:colId xmlns:a16="http://schemas.microsoft.com/office/drawing/2014/main" val="2064241854"/>
                    </a:ext>
                  </a:extLst>
                </a:gridCol>
                <a:gridCol w="493776">
                  <a:extLst>
                    <a:ext uri="{9D8B030D-6E8A-4147-A177-3AD203B41FA5}">
                      <a16:colId xmlns:a16="http://schemas.microsoft.com/office/drawing/2014/main" val="2623137000"/>
                    </a:ext>
                  </a:extLst>
                </a:gridCol>
                <a:gridCol w="493776">
                  <a:extLst>
                    <a:ext uri="{9D8B030D-6E8A-4147-A177-3AD203B41FA5}">
                      <a16:colId xmlns:a16="http://schemas.microsoft.com/office/drawing/2014/main" val="4260879403"/>
                    </a:ext>
                  </a:extLst>
                </a:gridCol>
                <a:gridCol w="493776">
                  <a:extLst>
                    <a:ext uri="{9D8B030D-6E8A-4147-A177-3AD203B41FA5}">
                      <a16:colId xmlns:a16="http://schemas.microsoft.com/office/drawing/2014/main" val="2376077734"/>
                    </a:ext>
                  </a:extLst>
                </a:gridCol>
                <a:gridCol w="493776">
                  <a:extLst>
                    <a:ext uri="{9D8B030D-6E8A-4147-A177-3AD203B41FA5}">
                      <a16:colId xmlns:a16="http://schemas.microsoft.com/office/drawing/2014/main" val="4255856150"/>
                    </a:ext>
                  </a:extLst>
                </a:gridCol>
                <a:gridCol w="493776">
                  <a:extLst>
                    <a:ext uri="{9D8B030D-6E8A-4147-A177-3AD203B41FA5}">
                      <a16:colId xmlns:a16="http://schemas.microsoft.com/office/drawing/2014/main" val="1332345129"/>
                    </a:ext>
                  </a:extLst>
                </a:gridCol>
                <a:gridCol w="493776">
                  <a:extLst>
                    <a:ext uri="{9D8B030D-6E8A-4147-A177-3AD203B41FA5}">
                      <a16:colId xmlns:a16="http://schemas.microsoft.com/office/drawing/2014/main" val="1596550160"/>
                    </a:ext>
                  </a:extLst>
                </a:gridCol>
                <a:gridCol w="493776">
                  <a:extLst>
                    <a:ext uri="{9D8B030D-6E8A-4147-A177-3AD203B41FA5}">
                      <a16:colId xmlns:a16="http://schemas.microsoft.com/office/drawing/2014/main" val="958335870"/>
                    </a:ext>
                  </a:extLst>
                </a:gridCol>
                <a:gridCol w="493776">
                  <a:extLst>
                    <a:ext uri="{9D8B030D-6E8A-4147-A177-3AD203B41FA5}">
                      <a16:colId xmlns:a16="http://schemas.microsoft.com/office/drawing/2014/main" val="1555587601"/>
                    </a:ext>
                  </a:extLst>
                </a:gridCol>
                <a:gridCol w="493776">
                  <a:extLst>
                    <a:ext uri="{9D8B030D-6E8A-4147-A177-3AD203B41FA5}">
                      <a16:colId xmlns:a16="http://schemas.microsoft.com/office/drawing/2014/main" val="2639667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6171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- 2019-03-25 17:15:02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(Cafayate, Salta, Argentina. Foto: Maria Rosa Lantz).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4563137078.0687 %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7561821"/>
                  </a:ext>
                </a:extLst>
              </a:tr>
            </a:tbl>
          </a:graphicData>
        </a:graphic>
      </p:graphicFrame>
      <p:sp>
        <p:nvSpPr>
          <p:cNvPr id="4" name="Text Placeholder 3">
            <a:extLst>
              <a:ext uri="{FF2B5EF4-FFF2-40B4-BE49-F238E27FC236}">
                <a16:creationId xmlns:a16="http://schemas.microsoft.com/office/drawing/2014/main" id="{3A5E7FC5-9790-4B30-B2CE-89CE76EFD4BE}"/>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18902120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05C31-697B-4A1E-A125-3FB21C1C1EA7}"/>
              </a:ext>
            </a:extLst>
          </p:cNvPr>
          <p:cNvSpPr>
            <a:spLocks noGrp="1"/>
          </p:cNvSpPr>
          <p:nvPr>
            <p:ph type="title"/>
          </p:nvPr>
        </p:nvSpPr>
        <p:spPr/>
        <p:txBody>
          <a:bodyPr/>
          <a:lstStyle/>
          <a:p>
            <a:r>
              <a:rPr lang="en-US"/>
              <a:t>Facebook TABLA DE FB COMPLETA | TUCUMAN  - 13 of 17</a:t>
            </a:r>
          </a:p>
        </p:txBody>
      </p:sp>
      <p:graphicFrame>
        <p:nvGraphicFramePr>
          <p:cNvPr id="5" name="Table Placeholder 4">
            <a:extLst>
              <a:ext uri="{FF2B5EF4-FFF2-40B4-BE49-F238E27FC236}">
                <a16:creationId xmlns:a16="http://schemas.microsoft.com/office/drawing/2014/main" id="{E6EEA077-1B53-4956-83C8-6FB6CB4397A4}"/>
              </a:ext>
            </a:extLst>
          </p:cNvPr>
          <p:cNvGraphicFramePr>
            <a:graphicFrameLocks noGrp="1"/>
          </p:cNvGraphicFramePr>
          <p:nvPr>
            <p:ph type="tbl" sz="quarter" idx="13"/>
            <p:extLst>
              <p:ext uri="{D42A27DB-BD31-4B8C-83A1-F6EECF244321}">
                <p14:modId xmlns:p14="http://schemas.microsoft.com/office/powerpoint/2010/main" val="2471296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77595527"/>
                    </a:ext>
                  </a:extLst>
                </a:gridCol>
                <a:gridCol w="493776">
                  <a:extLst>
                    <a:ext uri="{9D8B030D-6E8A-4147-A177-3AD203B41FA5}">
                      <a16:colId xmlns:a16="http://schemas.microsoft.com/office/drawing/2014/main" val="2243551359"/>
                    </a:ext>
                  </a:extLst>
                </a:gridCol>
                <a:gridCol w="493776">
                  <a:extLst>
                    <a:ext uri="{9D8B030D-6E8A-4147-A177-3AD203B41FA5}">
                      <a16:colId xmlns:a16="http://schemas.microsoft.com/office/drawing/2014/main" val="614614824"/>
                    </a:ext>
                  </a:extLst>
                </a:gridCol>
                <a:gridCol w="493776">
                  <a:extLst>
                    <a:ext uri="{9D8B030D-6E8A-4147-A177-3AD203B41FA5}">
                      <a16:colId xmlns:a16="http://schemas.microsoft.com/office/drawing/2014/main" val="98923633"/>
                    </a:ext>
                  </a:extLst>
                </a:gridCol>
                <a:gridCol w="493776">
                  <a:extLst>
                    <a:ext uri="{9D8B030D-6E8A-4147-A177-3AD203B41FA5}">
                      <a16:colId xmlns:a16="http://schemas.microsoft.com/office/drawing/2014/main" val="3316432664"/>
                    </a:ext>
                  </a:extLst>
                </a:gridCol>
                <a:gridCol w="493776">
                  <a:extLst>
                    <a:ext uri="{9D8B030D-6E8A-4147-A177-3AD203B41FA5}">
                      <a16:colId xmlns:a16="http://schemas.microsoft.com/office/drawing/2014/main" val="3097314544"/>
                    </a:ext>
                  </a:extLst>
                </a:gridCol>
                <a:gridCol w="493776">
                  <a:extLst>
                    <a:ext uri="{9D8B030D-6E8A-4147-A177-3AD203B41FA5}">
                      <a16:colId xmlns:a16="http://schemas.microsoft.com/office/drawing/2014/main" val="3336017037"/>
                    </a:ext>
                  </a:extLst>
                </a:gridCol>
                <a:gridCol w="493776">
                  <a:extLst>
                    <a:ext uri="{9D8B030D-6E8A-4147-A177-3AD203B41FA5}">
                      <a16:colId xmlns:a16="http://schemas.microsoft.com/office/drawing/2014/main" val="1538954801"/>
                    </a:ext>
                  </a:extLst>
                </a:gridCol>
                <a:gridCol w="493776">
                  <a:extLst>
                    <a:ext uri="{9D8B030D-6E8A-4147-A177-3AD203B41FA5}">
                      <a16:colId xmlns:a16="http://schemas.microsoft.com/office/drawing/2014/main" val="1044194844"/>
                    </a:ext>
                  </a:extLst>
                </a:gridCol>
                <a:gridCol w="493776">
                  <a:extLst>
                    <a:ext uri="{9D8B030D-6E8A-4147-A177-3AD203B41FA5}">
                      <a16:colId xmlns:a16="http://schemas.microsoft.com/office/drawing/2014/main" val="772419169"/>
                    </a:ext>
                  </a:extLst>
                </a:gridCol>
                <a:gridCol w="493776">
                  <a:extLst>
                    <a:ext uri="{9D8B030D-6E8A-4147-A177-3AD203B41FA5}">
                      <a16:colId xmlns:a16="http://schemas.microsoft.com/office/drawing/2014/main" val="3989879718"/>
                    </a:ext>
                  </a:extLst>
                </a:gridCol>
                <a:gridCol w="493776">
                  <a:extLst>
                    <a:ext uri="{9D8B030D-6E8A-4147-A177-3AD203B41FA5}">
                      <a16:colId xmlns:a16="http://schemas.microsoft.com/office/drawing/2014/main" val="4190288871"/>
                    </a:ext>
                  </a:extLst>
                </a:gridCol>
                <a:gridCol w="493776">
                  <a:extLst>
                    <a:ext uri="{9D8B030D-6E8A-4147-A177-3AD203B41FA5}">
                      <a16:colId xmlns:a16="http://schemas.microsoft.com/office/drawing/2014/main" val="2294769314"/>
                    </a:ext>
                  </a:extLst>
                </a:gridCol>
                <a:gridCol w="493776">
                  <a:extLst>
                    <a:ext uri="{9D8B030D-6E8A-4147-A177-3AD203B41FA5}">
                      <a16:colId xmlns:a16="http://schemas.microsoft.com/office/drawing/2014/main" val="1484786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2357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- 2019-03-24 17:20:17 </a:t>
                      </a:r>
                      <a:r>
                        <a:rPr kumimoji="0" lang="es-ES" sz="1000" b="0" i="0" u="none" strike="noStrike" kern="1200" cap="none" spc="0" normalizeH="0" baseline="0" noProof="0">
                          <a:ln>
                            <a:noFill/>
                          </a:ln>
                          <a:solidFill>
                            <a:prstClr val="black"/>
                          </a:solidFill>
                          <a:effectLst/>
                          <a:uLnTx/>
                          <a:uFillTx/>
                          <a:latin typeface="+mn-lt"/>
                          <a:ea typeface="+mn-ea"/>
                          <a:cs typeface="+mn-cs"/>
                        </a:rPr>
                        <a:t> 
 ¿SABIAS QUE EN SALTA TENEMOS UN OVNIPUERTO?
Es un aeropuerto construido únicamente para naves espaciales y está ubicado en uno de los pueblos más lindos de nuestra provincia.
¿Sabés cual es?
a) Seclantás
b) San Carlos
c) Cachi
(La respuesta mañana en este mismo posteo).
R: Cachi
(Foto: Salta,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2768443680101.1001 %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8522148"/>
                  </a:ext>
                </a:extLst>
              </a:tr>
            </a:tbl>
          </a:graphicData>
        </a:graphic>
      </p:graphicFrame>
      <p:sp>
        <p:nvSpPr>
          <p:cNvPr id="4" name="Text Placeholder 3">
            <a:extLst>
              <a:ext uri="{FF2B5EF4-FFF2-40B4-BE49-F238E27FC236}">
                <a16:creationId xmlns:a16="http://schemas.microsoft.com/office/drawing/2014/main" id="{2D27FF82-CEC0-476F-BBBA-4F0E41A73AAA}"/>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605958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20D01-3325-487B-80B9-F16FEBC42C11}"/>
              </a:ext>
            </a:extLst>
          </p:cNvPr>
          <p:cNvSpPr>
            <a:spLocks noGrp="1"/>
          </p:cNvSpPr>
          <p:nvPr>
            <p:ph type="title"/>
          </p:nvPr>
        </p:nvSpPr>
        <p:spPr/>
        <p:txBody>
          <a:bodyPr/>
          <a:lstStyle/>
          <a:p>
            <a:r>
              <a:rPr lang="en-US"/>
              <a:t>Facebook TABLA DE FB COMPLETA | TUCUMAN  - 14 of 17</a:t>
            </a:r>
          </a:p>
        </p:txBody>
      </p:sp>
      <p:graphicFrame>
        <p:nvGraphicFramePr>
          <p:cNvPr id="5" name="Table Placeholder 4">
            <a:extLst>
              <a:ext uri="{FF2B5EF4-FFF2-40B4-BE49-F238E27FC236}">
                <a16:creationId xmlns:a16="http://schemas.microsoft.com/office/drawing/2014/main" id="{A9FD5882-53FC-4707-91CA-7F67434E0FC0}"/>
              </a:ext>
            </a:extLst>
          </p:cNvPr>
          <p:cNvGraphicFramePr>
            <a:graphicFrameLocks noGrp="1"/>
          </p:cNvGraphicFramePr>
          <p:nvPr>
            <p:ph type="tbl" sz="quarter" idx="13"/>
            <p:extLst>
              <p:ext uri="{D42A27DB-BD31-4B8C-83A1-F6EECF244321}">
                <p14:modId xmlns:p14="http://schemas.microsoft.com/office/powerpoint/2010/main" val="4037859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96783976"/>
                    </a:ext>
                  </a:extLst>
                </a:gridCol>
                <a:gridCol w="493776">
                  <a:extLst>
                    <a:ext uri="{9D8B030D-6E8A-4147-A177-3AD203B41FA5}">
                      <a16:colId xmlns:a16="http://schemas.microsoft.com/office/drawing/2014/main" val="440285897"/>
                    </a:ext>
                  </a:extLst>
                </a:gridCol>
                <a:gridCol w="493776">
                  <a:extLst>
                    <a:ext uri="{9D8B030D-6E8A-4147-A177-3AD203B41FA5}">
                      <a16:colId xmlns:a16="http://schemas.microsoft.com/office/drawing/2014/main" val="3816009895"/>
                    </a:ext>
                  </a:extLst>
                </a:gridCol>
                <a:gridCol w="493776">
                  <a:extLst>
                    <a:ext uri="{9D8B030D-6E8A-4147-A177-3AD203B41FA5}">
                      <a16:colId xmlns:a16="http://schemas.microsoft.com/office/drawing/2014/main" val="4167143177"/>
                    </a:ext>
                  </a:extLst>
                </a:gridCol>
                <a:gridCol w="493776">
                  <a:extLst>
                    <a:ext uri="{9D8B030D-6E8A-4147-A177-3AD203B41FA5}">
                      <a16:colId xmlns:a16="http://schemas.microsoft.com/office/drawing/2014/main" val="40555840"/>
                    </a:ext>
                  </a:extLst>
                </a:gridCol>
                <a:gridCol w="493776">
                  <a:extLst>
                    <a:ext uri="{9D8B030D-6E8A-4147-A177-3AD203B41FA5}">
                      <a16:colId xmlns:a16="http://schemas.microsoft.com/office/drawing/2014/main" val="430581711"/>
                    </a:ext>
                  </a:extLst>
                </a:gridCol>
                <a:gridCol w="493776">
                  <a:extLst>
                    <a:ext uri="{9D8B030D-6E8A-4147-A177-3AD203B41FA5}">
                      <a16:colId xmlns:a16="http://schemas.microsoft.com/office/drawing/2014/main" val="207902956"/>
                    </a:ext>
                  </a:extLst>
                </a:gridCol>
                <a:gridCol w="493776">
                  <a:extLst>
                    <a:ext uri="{9D8B030D-6E8A-4147-A177-3AD203B41FA5}">
                      <a16:colId xmlns:a16="http://schemas.microsoft.com/office/drawing/2014/main" val="1936418091"/>
                    </a:ext>
                  </a:extLst>
                </a:gridCol>
                <a:gridCol w="493776">
                  <a:extLst>
                    <a:ext uri="{9D8B030D-6E8A-4147-A177-3AD203B41FA5}">
                      <a16:colId xmlns:a16="http://schemas.microsoft.com/office/drawing/2014/main" val="1356451517"/>
                    </a:ext>
                  </a:extLst>
                </a:gridCol>
                <a:gridCol w="493776">
                  <a:extLst>
                    <a:ext uri="{9D8B030D-6E8A-4147-A177-3AD203B41FA5}">
                      <a16:colId xmlns:a16="http://schemas.microsoft.com/office/drawing/2014/main" val="1515633376"/>
                    </a:ext>
                  </a:extLst>
                </a:gridCol>
                <a:gridCol w="493776">
                  <a:extLst>
                    <a:ext uri="{9D8B030D-6E8A-4147-A177-3AD203B41FA5}">
                      <a16:colId xmlns:a16="http://schemas.microsoft.com/office/drawing/2014/main" val="106686155"/>
                    </a:ext>
                  </a:extLst>
                </a:gridCol>
                <a:gridCol w="493776">
                  <a:extLst>
                    <a:ext uri="{9D8B030D-6E8A-4147-A177-3AD203B41FA5}">
                      <a16:colId xmlns:a16="http://schemas.microsoft.com/office/drawing/2014/main" val="3142293709"/>
                    </a:ext>
                  </a:extLst>
                </a:gridCol>
                <a:gridCol w="493776">
                  <a:extLst>
                    <a:ext uri="{9D8B030D-6E8A-4147-A177-3AD203B41FA5}">
                      <a16:colId xmlns:a16="http://schemas.microsoft.com/office/drawing/2014/main" val="1940220460"/>
                    </a:ext>
                  </a:extLst>
                </a:gridCol>
                <a:gridCol w="493776">
                  <a:extLst>
                    <a:ext uri="{9D8B030D-6E8A-4147-A177-3AD203B41FA5}">
                      <a16:colId xmlns:a16="http://schemas.microsoft.com/office/drawing/2014/main" val="2794988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386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- 2019-04-21 20:30:00 </a:t>
                      </a:r>
                      <a:r>
                        <a:rPr kumimoji="0" lang="en-US" sz="1000" b="0" i="0" u="none" strike="noStrike" kern="1200" cap="none" spc="0" normalizeH="0" baseline="0" noProof="0">
                          <a:ln>
                            <a:noFill/>
                          </a:ln>
                          <a:solidFill>
                            <a:prstClr val="black"/>
                          </a:solidFill>
                          <a:effectLst/>
                          <a:uLnTx/>
                          <a:uFillTx/>
                          <a:latin typeface="+mn-lt"/>
                          <a:ea typeface="+mn-ea"/>
                          <a:cs typeface="+mn-cs"/>
                        </a:rPr>
                        <a:t> 
 SALTA, TAN LINDA QUE ENAMORA
(Chicoana, Salta, Argentina. Foto: Rubén Japas).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3088690849.0291 %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347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- 2019-04-09 20:10:41 </a:t>
                      </a:r>
                      <a:r>
                        <a:rPr kumimoji="0" lang="es-ES" sz="1000" b="0" i="0" u="none" strike="noStrike" kern="1200" cap="none" spc="0" normalizeH="0" baseline="0" noProof="0">
                          <a:ln>
                            <a:noFill/>
                          </a:ln>
                          <a:solidFill>
                            <a:prstClr val="black"/>
                          </a:solidFill>
                          <a:effectLst/>
                          <a:uLnTx/>
                          <a:uFillTx/>
                          <a:latin typeface="+mn-lt"/>
                          <a:ea typeface="+mn-ea"/>
                          <a:cs typeface="+mn-cs"/>
                        </a:rPr>
                        <a:t> 
 GUACHIPAS, LA MAGIA DE UN LUGAR UNICO
Vení a conocer uno de los Lugares Mágicos de Salta. Su cultura, paisajes y su tradición gaucha te harán pasar una vacaciones inolvidables.
¡Te esperamos!
(Guachipas, Salta, Argentina. Foto: Aldo Maita).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2091706121.4229 %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252353"/>
                  </a:ext>
                </a:extLst>
              </a:tr>
            </a:tbl>
          </a:graphicData>
        </a:graphic>
      </p:graphicFrame>
      <p:sp>
        <p:nvSpPr>
          <p:cNvPr id="4" name="Text Placeholder 3">
            <a:extLst>
              <a:ext uri="{FF2B5EF4-FFF2-40B4-BE49-F238E27FC236}">
                <a16:creationId xmlns:a16="http://schemas.microsoft.com/office/drawing/2014/main" id="{9C320ED9-2F12-4EA3-9F72-72B0D52D2AB2}"/>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31360729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7754A-E587-4678-B30F-99BBE10AC164}"/>
              </a:ext>
            </a:extLst>
          </p:cNvPr>
          <p:cNvSpPr>
            <a:spLocks noGrp="1"/>
          </p:cNvSpPr>
          <p:nvPr>
            <p:ph type="title"/>
          </p:nvPr>
        </p:nvSpPr>
        <p:spPr/>
        <p:txBody>
          <a:bodyPr/>
          <a:lstStyle/>
          <a:p>
            <a:r>
              <a:rPr lang="en-US"/>
              <a:t>Facebook TABLA DE FB COMPLETA | TUCUMAN  - 15 of 17</a:t>
            </a:r>
          </a:p>
        </p:txBody>
      </p:sp>
      <p:graphicFrame>
        <p:nvGraphicFramePr>
          <p:cNvPr id="5" name="Table Placeholder 4">
            <a:extLst>
              <a:ext uri="{FF2B5EF4-FFF2-40B4-BE49-F238E27FC236}">
                <a16:creationId xmlns:a16="http://schemas.microsoft.com/office/drawing/2014/main" id="{9F656199-C8A0-42B5-8627-B533A39F8BE4}"/>
              </a:ext>
            </a:extLst>
          </p:cNvPr>
          <p:cNvGraphicFramePr>
            <a:graphicFrameLocks noGrp="1"/>
          </p:cNvGraphicFramePr>
          <p:nvPr>
            <p:ph type="tbl" sz="quarter" idx="13"/>
            <p:extLst>
              <p:ext uri="{D42A27DB-BD31-4B8C-83A1-F6EECF244321}">
                <p14:modId xmlns:p14="http://schemas.microsoft.com/office/powerpoint/2010/main" val="755470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25779395"/>
                    </a:ext>
                  </a:extLst>
                </a:gridCol>
                <a:gridCol w="493776">
                  <a:extLst>
                    <a:ext uri="{9D8B030D-6E8A-4147-A177-3AD203B41FA5}">
                      <a16:colId xmlns:a16="http://schemas.microsoft.com/office/drawing/2014/main" val="106318733"/>
                    </a:ext>
                  </a:extLst>
                </a:gridCol>
                <a:gridCol w="493776">
                  <a:extLst>
                    <a:ext uri="{9D8B030D-6E8A-4147-A177-3AD203B41FA5}">
                      <a16:colId xmlns:a16="http://schemas.microsoft.com/office/drawing/2014/main" val="1460735315"/>
                    </a:ext>
                  </a:extLst>
                </a:gridCol>
                <a:gridCol w="493776">
                  <a:extLst>
                    <a:ext uri="{9D8B030D-6E8A-4147-A177-3AD203B41FA5}">
                      <a16:colId xmlns:a16="http://schemas.microsoft.com/office/drawing/2014/main" val="690882318"/>
                    </a:ext>
                  </a:extLst>
                </a:gridCol>
                <a:gridCol w="493776">
                  <a:extLst>
                    <a:ext uri="{9D8B030D-6E8A-4147-A177-3AD203B41FA5}">
                      <a16:colId xmlns:a16="http://schemas.microsoft.com/office/drawing/2014/main" val="976715110"/>
                    </a:ext>
                  </a:extLst>
                </a:gridCol>
                <a:gridCol w="493776">
                  <a:extLst>
                    <a:ext uri="{9D8B030D-6E8A-4147-A177-3AD203B41FA5}">
                      <a16:colId xmlns:a16="http://schemas.microsoft.com/office/drawing/2014/main" val="1130480810"/>
                    </a:ext>
                  </a:extLst>
                </a:gridCol>
                <a:gridCol w="493776">
                  <a:extLst>
                    <a:ext uri="{9D8B030D-6E8A-4147-A177-3AD203B41FA5}">
                      <a16:colId xmlns:a16="http://schemas.microsoft.com/office/drawing/2014/main" val="3980757779"/>
                    </a:ext>
                  </a:extLst>
                </a:gridCol>
                <a:gridCol w="493776">
                  <a:extLst>
                    <a:ext uri="{9D8B030D-6E8A-4147-A177-3AD203B41FA5}">
                      <a16:colId xmlns:a16="http://schemas.microsoft.com/office/drawing/2014/main" val="558779612"/>
                    </a:ext>
                  </a:extLst>
                </a:gridCol>
                <a:gridCol w="493776">
                  <a:extLst>
                    <a:ext uri="{9D8B030D-6E8A-4147-A177-3AD203B41FA5}">
                      <a16:colId xmlns:a16="http://schemas.microsoft.com/office/drawing/2014/main" val="3146035173"/>
                    </a:ext>
                  </a:extLst>
                </a:gridCol>
                <a:gridCol w="493776">
                  <a:extLst>
                    <a:ext uri="{9D8B030D-6E8A-4147-A177-3AD203B41FA5}">
                      <a16:colId xmlns:a16="http://schemas.microsoft.com/office/drawing/2014/main" val="4232932747"/>
                    </a:ext>
                  </a:extLst>
                </a:gridCol>
                <a:gridCol w="493776">
                  <a:extLst>
                    <a:ext uri="{9D8B030D-6E8A-4147-A177-3AD203B41FA5}">
                      <a16:colId xmlns:a16="http://schemas.microsoft.com/office/drawing/2014/main" val="1942210271"/>
                    </a:ext>
                  </a:extLst>
                </a:gridCol>
                <a:gridCol w="493776">
                  <a:extLst>
                    <a:ext uri="{9D8B030D-6E8A-4147-A177-3AD203B41FA5}">
                      <a16:colId xmlns:a16="http://schemas.microsoft.com/office/drawing/2014/main" val="1119477581"/>
                    </a:ext>
                  </a:extLst>
                </a:gridCol>
                <a:gridCol w="493776">
                  <a:extLst>
                    <a:ext uri="{9D8B030D-6E8A-4147-A177-3AD203B41FA5}">
                      <a16:colId xmlns:a16="http://schemas.microsoft.com/office/drawing/2014/main" val="1580507219"/>
                    </a:ext>
                  </a:extLst>
                </a:gridCol>
                <a:gridCol w="493776">
                  <a:extLst>
                    <a:ext uri="{9D8B030D-6E8A-4147-A177-3AD203B41FA5}">
                      <a16:colId xmlns:a16="http://schemas.microsoft.com/office/drawing/2014/main" val="1545005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64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- 2019-04-03 08:45:48 </a:t>
                      </a:r>
                      <a:r>
                        <a:rPr kumimoji="0" lang="es-ES" sz="1000" b="0" i="0" u="none" strike="noStrike" kern="1200" cap="none" spc="0" normalizeH="0" baseline="0" noProof="0">
                          <a:ln>
                            <a:noFill/>
                          </a:ln>
                          <a:solidFill>
                            <a:prstClr val="black"/>
                          </a:solidFill>
                          <a:effectLst/>
                          <a:uLnTx/>
                          <a:uFillTx/>
                          <a:latin typeface="+mn-lt"/>
                          <a:ea typeface="+mn-ea"/>
                          <a:cs typeface="+mn-cs"/>
                        </a:rPr>
                        <a:t> 
 NAZARENO
Luego de atravesar un largo camino y llegar hasta los 5.000 msnm, un gran zigzag  que desciende por las montañas nos permite llegar al pintoresco pueblo de Nazareno. Montañas multicolores y paisajes increíbles hacen de este viaje uno de los más impactantes en nuestra provincia.
(Foto: Nazareno, Salta, Argentina. Nazareno Ensso Galett).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2167384236.3382 %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4162299"/>
                  </a:ext>
                </a:extLst>
              </a:tr>
            </a:tbl>
          </a:graphicData>
        </a:graphic>
      </p:graphicFrame>
      <p:sp>
        <p:nvSpPr>
          <p:cNvPr id="4" name="Text Placeholder 3">
            <a:extLst>
              <a:ext uri="{FF2B5EF4-FFF2-40B4-BE49-F238E27FC236}">
                <a16:creationId xmlns:a16="http://schemas.microsoft.com/office/drawing/2014/main" id="{DF0FC478-DAC8-45CA-92A1-873401BF2FFF}"/>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8204624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19DF-C170-4084-9F6D-6565B90891B9}"/>
              </a:ext>
            </a:extLst>
          </p:cNvPr>
          <p:cNvSpPr>
            <a:spLocks noGrp="1"/>
          </p:cNvSpPr>
          <p:nvPr>
            <p:ph type="title"/>
          </p:nvPr>
        </p:nvSpPr>
        <p:spPr/>
        <p:txBody>
          <a:bodyPr/>
          <a:lstStyle/>
          <a:p>
            <a:r>
              <a:rPr lang="en-US"/>
              <a:t>Facebook TABLA DE FB COMPLETA | TUCUMAN  - 16 of 17</a:t>
            </a:r>
          </a:p>
        </p:txBody>
      </p:sp>
      <p:graphicFrame>
        <p:nvGraphicFramePr>
          <p:cNvPr id="5" name="Table Placeholder 4">
            <a:extLst>
              <a:ext uri="{FF2B5EF4-FFF2-40B4-BE49-F238E27FC236}">
                <a16:creationId xmlns:a16="http://schemas.microsoft.com/office/drawing/2014/main" id="{04A20FC7-D854-49A5-B757-681D883B4BB0}"/>
              </a:ext>
            </a:extLst>
          </p:cNvPr>
          <p:cNvGraphicFramePr>
            <a:graphicFrameLocks noGrp="1"/>
          </p:cNvGraphicFramePr>
          <p:nvPr>
            <p:ph type="tbl" sz="quarter" idx="13"/>
            <p:extLst>
              <p:ext uri="{D42A27DB-BD31-4B8C-83A1-F6EECF244321}">
                <p14:modId xmlns:p14="http://schemas.microsoft.com/office/powerpoint/2010/main" val="744720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78949222"/>
                    </a:ext>
                  </a:extLst>
                </a:gridCol>
                <a:gridCol w="493776">
                  <a:extLst>
                    <a:ext uri="{9D8B030D-6E8A-4147-A177-3AD203B41FA5}">
                      <a16:colId xmlns:a16="http://schemas.microsoft.com/office/drawing/2014/main" val="1297744436"/>
                    </a:ext>
                  </a:extLst>
                </a:gridCol>
                <a:gridCol w="493776">
                  <a:extLst>
                    <a:ext uri="{9D8B030D-6E8A-4147-A177-3AD203B41FA5}">
                      <a16:colId xmlns:a16="http://schemas.microsoft.com/office/drawing/2014/main" val="647826990"/>
                    </a:ext>
                  </a:extLst>
                </a:gridCol>
                <a:gridCol w="493776">
                  <a:extLst>
                    <a:ext uri="{9D8B030D-6E8A-4147-A177-3AD203B41FA5}">
                      <a16:colId xmlns:a16="http://schemas.microsoft.com/office/drawing/2014/main" val="1311724461"/>
                    </a:ext>
                  </a:extLst>
                </a:gridCol>
                <a:gridCol w="493776">
                  <a:extLst>
                    <a:ext uri="{9D8B030D-6E8A-4147-A177-3AD203B41FA5}">
                      <a16:colId xmlns:a16="http://schemas.microsoft.com/office/drawing/2014/main" val="3593826207"/>
                    </a:ext>
                  </a:extLst>
                </a:gridCol>
                <a:gridCol w="493776">
                  <a:extLst>
                    <a:ext uri="{9D8B030D-6E8A-4147-A177-3AD203B41FA5}">
                      <a16:colId xmlns:a16="http://schemas.microsoft.com/office/drawing/2014/main" val="1172765756"/>
                    </a:ext>
                  </a:extLst>
                </a:gridCol>
                <a:gridCol w="493776">
                  <a:extLst>
                    <a:ext uri="{9D8B030D-6E8A-4147-A177-3AD203B41FA5}">
                      <a16:colId xmlns:a16="http://schemas.microsoft.com/office/drawing/2014/main" val="2333427840"/>
                    </a:ext>
                  </a:extLst>
                </a:gridCol>
                <a:gridCol w="493776">
                  <a:extLst>
                    <a:ext uri="{9D8B030D-6E8A-4147-A177-3AD203B41FA5}">
                      <a16:colId xmlns:a16="http://schemas.microsoft.com/office/drawing/2014/main" val="1551156322"/>
                    </a:ext>
                  </a:extLst>
                </a:gridCol>
                <a:gridCol w="493776">
                  <a:extLst>
                    <a:ext uri="{9D8B030D-6E8A-4147-A177-3AD203B41FA5}">
                      <a16:colId xmlns:a16="http://schemas.microsoft.com/office/drawing/2014/main" val="792577486"/>
                    </a:ext>
                  </a:extLst>
                </a:gridCol>
                <a:gridCol w="493776">
                  <a:extLst>
                    <a:ext uri="{9D8B030D-6E8A-4147-A177-3AD203B41FA5}">
                      <a16:colId xmlns:a16="http://schemas.microsoft.com/office/drawing/2014/main" val="1088820500"/>
                    </a:ext>
                  </a:extLst>
                </a:gridCol>
                <a:gridCol w="493776">
                  <a:extLst>
                    <a:ext uri="{9D8B030D-6E8A-4147-A177-3AD203B41FA5}">
                      <a16:colId xmlns:a16="http://schemas.microsoft.com/office/drawing/2014/main" val="3862786329"/>
                    </a:ext>
                  </a:extLst>
                </a:gridCol>
                <a:gridCol w="493776">
                  <a:extLst>
                    <a:ext uri="{9D8B030D-6E8A-4147-A177-3AD203B41FA5}">
                      <a16:colId xmlns:a16="http://schemas.microsoft.com/office/drawing/2014/main" val="1321998022"/>
                    </a:ext>
                  </a:extLst>
                </a:gridCol>
                <a:gridCol w="493776">
                  <a:extLst>
                    <a:ext uri="{9D8B030D-6E8A-4147-A177-3AD203B41FA5}">
                      <a16:colId xmlns:a16="http://schemas.microsoft.com/office/drawing/2014/main" val="629490536"/>
                    </a:ext>
                  </a:extLst>
                </a:gridCol>
                <a:gridCol w="493776">
                  <a:extLst>
                    <a:ext uri="{9D8B030D-6E8A-4147-A177-3AD203B41FA5}">
                      <a16:colId xmlns:a16="http://schemas.microsoft.com/office/drawing/2014/main" val="3617203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01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- 2019-04-12 19:59:11 </a:t>
                      </a:r>
                      <a:r>
                        <a:rPr kumimoji="0" lang="en-US" sz="1000" b="0" i="0" u="none" strike="noStrike" kern="1200" cap="none" spc="0" normalizeH="0" baseline="0" noProof="0">
                          <a:ln>
                            <a:noFill/>
                          </a:ln>
                          <a:solidFill>
                            <a:prstClr val="black"/>
                          </a:solidFill>
                          <a:effectLst/>
                          <a:uLnTx/>
                          <a:uFillTx/>
                          <a:latin typeface="+mn-lt"/>
                          <a:ea typeface="+mn-ea"/>
                          <a:cs typeface="+mn-cs"/>
                        </a:rPr>
                        <a:t> 
 QUE TENGAN UN MUY LINDO FIN DE SEMANA
(Cachi, Salta, Argentina. Foto: Alberto Tomás Irigaray).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4281893363.0190 %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290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22:10:27 </a:t>
                      </a:r>
                      <a:r>
                        <a:rPr kumimoji="0" lang="es-ES" sz="1000" b="0" i="0" u="none" strike="noStrike" kern="1200" cap="none" spc="0" normalizeH="0" baseline="0" noProof="0">
                          <a:ln>
                            <a:noFill/>
                          </a:ln>
                          <a:solidFill>
                            <a:prstClr val="black"/>
                          </a:solidFill>
                          <a:effectLst/>
                          <a:uLnTx/>
                          <a:uFillTx/>
                          <a:latin typeface="+mn-lt"/>
                          <a:ea typeface="+mn-ea"/>
                          <a:cs typeface="+mn-cs"/>
                        </a:rPr>
                        <a:t> 
 ATARDECER EN LOS VALLES CALCHAQUÍES
(Salta, Argentina. Foto: Klaus Balzano).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2296553619.7308 %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772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Visit Salta - 2019-04-17 19:02:01 </a:t>
                      </a:r>
                      <a:r>
                        <a:rPr kumimoji="0" lang="en-US" sz="1000" b="0" i="0" u="none" strike="noStrike" kern="1200" cap="none" spc="0" normalizeH="0" baseline="0" noProof="0">
                          <a:ln>
                            <a:noFill/>
                          </a:ln>
                          <a:solidFill>
                            <a:prstClr val="black"/>
                          </a:solidFill>
                          <a:effectLst/>
                          <a:uLnTx/>
                          <a:uFillTx/>
                          <a:latin typeface="+mn-lt"/>
                          <a:ea typeface="+mn-ea"/>
                          <a:cs typeface="+mn-cs"/>
                        </a:rPr>
                        <a:t> 
 17 DE ABRIL - DIA MUNDIAL DEL MALBEC - ¡¡SALUD!!
(Foto: Salta,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3988163615.1640 %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7679250"/>
                  </a:ext>
                </a:extLst>
              </a:tr>
            </a:tbl>
          </a:graphicData>
        </a:graphic>
      </p:graphicFrame>
      <p:sp>
        <p:nvSpPr>
          <p:cNvPr id="4" name="Text Placeholder 3">
            <a:extLst>
              <a:ext uri="{FF2B5EF4-FFF2-40B4-BE49-F238E27FC236}">
                <a16:creationId xmlns:a16="http://schemas.microsoft.com/office/drawing/2014/main" id="{E8ACE70D-F9A7-46A9-9B4D-EAF33CD7A7D1}"/>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5079697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76BAF-A61E-4FDD-8FF3-AED4356DA311}"/>
              </a:ext>
            </a:extLst>
          </p:cNvPr>
          <p:cNvSpPr>
            <a:spLocks noGrp="1"/>
          </p:cNvSpPr>
          <p:nvPr>
            <p:ph type="title"/>
          </p:nvPr>
        </p:nvSpPr>
        <p:spPr/>
        <p:txBody>
          <a:bodyPr/>
          <a:lstStyle/>
          <a:p>
            <a:r>
              <a:rPr lang="en-US"/>
              <a:t>Facebook TABLA DE FB COMPLETA | TUCUMAN  - 17 of 17</a:t>
            </a:r>
          </a:p>
        </p:txBody>
      </p:sp>
      <p:graphicFrame>
        <p:nvGraphicFramePr>
          <p:cNvPr id="5" name="Table Placeholder 4">
            <a:extLst>
              <a:ext uri="{FF2B5EF4-FFF2-40B4-BE49-F238E27FC236}">
                <a16:creationId xmlns:a16="http://schemas.microsoft.com/office/drawing/2014/main" id="{F8CB73EB-A1BA-4C22-BAC2-686FBEA0647F}"/>
              </a:ext>
            </a:extLst>
          </p:cNvPr>
          <p:cNvGraphicFramePr>
            <a:graphicFrameLocks noGrp="1"/>
          </p:cNvGraphicFramePr>
          <p:nvPr>
            <p:ph type="tbl" sz="quarter" idx="13"/>
            <p:extLst>
              <p:ext uri="{D42A27DB-BD31-4B8C-83A1-F6EECF244321}">
                <p14:modId xmlns:p14="http://schemas.microsoft.com/office/powerpoint/2010/main" val="2170399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76972352"/>
                    </a:ext>
                  </a:extLst>
                </a:gridCol>
                <a:gridCol w="493776">
                  <a:extLst>
                    <a:ext uri="{9D8B030D-6E8A-4147-A177-3AD203B41FA5}">
                      <a16:colId xmlns:a16="http://schemas.microsoft.com/office/drawing/2014/main" val="830579459"/>
                    </a:ext>
                  </a:extLst>
                </a:gridCol>
                <a:gridCol w="493776">
                  <a:extLst>
                    <a:ext uri="{9D8B030D-6E8A-4147-A177-3AD203B41FA5}">
                      <a16:colId xmlns:a16="http://schemas.microsoft.com/office/drawing/2014/main" val="3278081689"/>
                    </a:ext>
                  </a:extLst>
                </a:gridCol>
                <a:gridCol w="493776">
                  <a:extLst>
                    <a:ext uri="{9D8B030D-6E8A-4147-A177-3AD203B41FA5}">
                      <a16:colId xmlns:a16="http://schemas.microsoft.com/office/drawing/2014/main" val="2263243043"/>
                    </a:ext>
                  </a:extLst>
                </a:gridCol>
                <a:gridCol w="493776">
                  <a:extLst>
                    <a:ext uri="{9D8B030D-6E8A-4147-A177-3AD203B41FA5}">
                      <a16:colId xmlns:a16="http://schemas.microsoft.com/office/drawing/2014/main" val="857747525"/>
                    </a:ext>
                  </a:extLst>
                </a:gridCol>
                <a:gridCol w="493776">
                  <a:extLst>
                    <a:ext uri="{9D8B030D-6E8A-4147-A177-3AD203B41FA5}">
                      <a16:colId xmlns:a16="http://schemas.microsoft.com/office/drawing/2014/main" val="2557905442"/>
                    </a:ext>
                  </a:extLst>
                </a:gridCol>
                <a:gridCol w="493776">
                  <a:extLst>
                    <a:ext uri="{9D8B030D-6E8A-4147-A177-3AD203B41FA5}">
                      <a16:colId xmlns:a16="http://schemas.microsoft.com/office/drawing/2014/main" val="3916756146"/>
                    </a:ext>
                  </a:extLst>
                </a:gridCol>
                <a:gridCol w="493776">
                  <a:extLst>
                    <a:ext uri="{9D8B030D-6E8A-4147-A177-3AD203B41FA5}">
                      <a16:colId xmlns:a16="http://schemas.microsoft.com/office/drawing/2014/main" val="3513263300"/>
                    </a:ext>
                  </a:extLst>
                </a:gridCol>
                <a:gridCol w="493776">
                  <a:extLst>
                    <a:ext uri="{9D8B030D-6E8A-4147-A177-3AD203B41FA5}">
                      <a16:colId xmlns:a16="http://schemas.microsoft.com/office/drawing/2014/main" val="15408591"/>
                    </a:ext>
                  </a:extLst>
                </a:gridCol>
                <a:gridCol w="493776">
                  <a:extLst>
                    <a:ext uri="{9D8B030D-6E8A-4147-A177-3AD203B41FA5}">
                      <a16:colId xmlns:a16="http://schemas.microsoft.com/office/drawing/2014/main" val="4073065719"/>
                    </a:ext>
                  </a:extLst>
                </a:gridCol>
                <a:gridCol w="493776">
                  <a:extLst>
                    <a:ext uri="{9D8B030D-6E8A-4147-A177-3AD203B41FA5}">
                      <a16:colId xmlns:a16="http://schemas.microsoft.com/office/drawing/2014/main" val="3966655352"/>
                    </a:ext>
                  </a:extLst>
                </a:gridCol>
                <a:gridCol w="493776">
                  <a:extLst>
                    <a:ext uri="{9D8B030D-6E8A-4147-A177-3AD203B41FA5}">
                      <a16:colId xmlns:a16="http://schemas.microsoft.com/office/drawing/2014/main" val="2237369918"/>
                    </a:ext>
                  </a:extLst>
                </a:gridCol>
                <a:gridCol w="493776">
                  <a:extLst>
                    <a:ext uri="{9D8B030D-6E8A-4147-A177-3AD203B41FA5}">
                      <a16:colId xmlns:a16="http://schemas.microsoft.com/office/drawing/2014/main" val="1057001381"/>
                    </a:ext>
                  </a:extLst>
                </a:gridCol>
                <a:gridCol w="493776">
                  <a:extLst>
                    <a:ext uri="{9D8B030D-6E8A-4147-A177-3AD203B41FA5}">
                      <a16:colId xmlns:a16="http://schemas.microsoft.com/office/drawing/2014/main" val="3292949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6801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Visit Salta - 2019-04-22 11:28:00 </a:t>
                      </a:r>
                      <a:r>
                        <a:rPr kumimoji="0" lang="es-ES" sz="1000" b="0" i="0" u="none" strike="noStrike" kern="1200" cap="none" spc="0" normalizeH="0" baseline="0" noProof="0">
                          <a:ln>
                            <a:noFill/>
                          </a:ln>
                          <a:solidFill>
                            <a:prstClr val="black"/>
                          </a:solidFill>
                          <a:effectLst/>
                          <a:uLnTx/>
                          <a:uFillTx/>
                          <a:latin typeface="+mn-lt"/>
                          <a:ea typeface="+mn-ea"/>
                          <a:cs typeface="+mn-cs"/>
                        </a:rPr>
                        <a:t> 
 Esta antigua casona está ubicada en Metán. Fue testigo de muchos hechos de la historia de nuestra independencia, entre ellos el encuentro del General Belgrano con el General San Martín. 
¿Sabés cómo se llama? (Una ayuda: se la conoce como la Posta de…)
(Foto: Metán, Salta, Argentina. Celine Frers)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14059682829.7170 %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0456272"/>
                  </a:ext>
                </a:extLst>
              </a:tr>
            </a:tbl>
          </a:graphicData>
        </a:graphic>
      </p:graphicFrame>
      <p:sp>
        <p:nvSpPr>
          <p:cNvPr id="4" name="Text Placeholder 3">
            <a:extLst>
              <a:ext uri="{FF2B5EF4-FFF2-40B4-BE49-F238E27FC236}">
                <a16:creationId xmlns:a16="http://schemas.microsoft.com/office/drawing/2014/main" id="{1E5DA3AE-3463-439F-A23D-DD4AE8B8136F}"/>
              </a:ext>
            </a:extLst>
          </p:cNvPr>
          <p:cNvSpPr>
            <a:spLocks noGrp="1"/>
          </p:cNvSpPr>
          <p:nvPr>
            <p:ph type="body" sz="quarter" idx="14"/>
          </p:nvPr>
        </p:nvSpPr>
        <p:spPr/>
        <p:txBody>
          <a:bodyPr/>
          <a:lstStyle/>
          <a:p>
            <a:r>
              <a:rPr lang="en-US"/>
              <a:t>24/03/2019 - 23/04/2019</a:t>
            </a:r>
          </a:p>
        </p:txBody>
      </p:sp>
    </p:spTree>
    <p:extLst>
      <p:ext uri="{BB962C8B-B14F-4D97-AF65-F5344CB8AC3E}">
        <p14:creationId xmlns:p14="http://schemas.microsoft.com/office/powerpoint/2010/main" val="2616345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2306</Words>
  <Application>Microsoft Office PowerPoint</Application>
  <PresentationFormat>On-screen Show (4:3)</PresentationFormat>
  <Paragraphs>980</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Sta Fe FB</vt:lpstr>
      <vt:lpstr>Facebook Key Metrics Table | TUCUMAN </vt:lpstr>
      <vt:lpstr>Facebook Fans Total | TUCUMAN </vt:lpstr>
      <vt:lpstr>Facebook Fans Change | TUCUMAN </vt:lpstr>
      <vt:lpstr>Facebook Key Metrics Radar | TUCUMAN </vt:lpstr>
      <vt:lpstr>Facebook Fans Change Rate | TUCUMAN </vt:lpstr>
      <vt:lpstr>Facebook Fans Change Per Weekday | TUCUMAN </vt:lpstr>
      <vt:lpstr>Facebook Fan Distribution Development | TUCUMAN </vt:lpstr>
      <vt:lpstr>Facebook Own Posts | TUCUMAN </vt:lpstr>
      <vt:lpstr>Facebook Own Posts By Hour | TUCUMAN </vt:lpstr>
      <vt:lpstr>Facebook Own Posts By Weekday | TUCUMAN </vt:lpstr>
      <vt:lpstr>Facebook Own Posts App Usage | TUCUMAN </vt:lpstr>
      <vt:lpstr>Facebook Post Type Distribution Per Profile | TUCUMAN </vt:lpstr>
      <vt:lpstr>Facebook Sponsored Posts Distribution | TUCUMAN </vt:lpstr>
      <vt:lpstr>Facebook Hashtag Detection | TUCUMAN </vt:lpstr>
      <vt:lpstr>Facebook User Posts | TUCUMAN </vt:lpstr>
      <vt:lpstr>Facebook User Posts Table | TUCUMAN  - 1 of 9</vt:lpstr>
      <vt:lpstr>Facebook User Posts Table | TUCUMAN  - 2 of 9</vt:lpstr>
      <vt:lpstr>Facebook User Posts Table | TUCUMAN  - 3 of 9</vt:lpstr>
      <vt:lpstr>Facebook User Posts Table | TUCUMAN  - 4 of 9</vt:lpstr>
      <vt:lpstr>Facebook User Posts Table | TUCUMAN  - 5 of 9</vt:lpstr>
      <vt:lpstr>Facebook User Posts Table | TUCUMAN  - 6 of 9</vt:lpstr>
      <vt:lpstr>Facebook User Posts Table | TUCUMAN  - 7 of 9</vt:lpstr>
      <vt:lpstr>Facebook User Posts Table | TUCUMAN  - 8 of 9</vt:lpstr>
      <vt:lpstr>Facebook User Posts Table | TUCUMAN  - 9 of 9</vt:lpstr>
      <vt:lpstr>Facebook Interactions Distribution | TUCUMAN </vt:lpstr>
      <vt:lpstr>Facebook Interaction Rate | TUCUMAN </vt:lpstr>
      <vt:lpstr>Facebook Interaction Rate By Post Type | TUCUMAN </vt:lpstr>
      <vt:lpstr>Facebook Interaction Rate By Hour | TUCUMAN </vt:lpstr>
      <vt:lpstr>Facebook Interaction Rate By Weekday | TUCUMAN </vt:lpstr>
      <vt:lpstr>Facebook TABLA DE FB COMPLETA | TUCUMAN  - 1 of 17</vt:lpstr>
      <vt:lpstr>Facebook TABLA DE FB COMPLETA | TUCUMAN  - 2 of 17</vt:lpstr>
      <vt:lpstr>Facebook TABLA DE FB COMPLETA | TUCUMAN  - 3 of 17</vt:lpstr>
      <vt:lpstr>Facebook TABLA DE FB COMPLETA | TUCUMAN  - 4 of 17</vt:lpstr>
      <vt:lpstr>Facebook TABLA DE FB COMPLETA | TUCUMAN  - 5 of 17</vt:lpstr>
      <vt:lpstr>Facebook TABLA DE FB COMPLETA | TUCUMAN  - 6 of 17</vt:lpstr>
      <vt:lpstr>Facebook TABLA DE FB COMPLETA | TUCUMAN  - 7 of 17</vt:lpstr>
      <vt:lpstr>Facebook TABLA DE FB COMPLETA | TUCUMAN  - 8 of 17</vt:lpstr>
      <vt:lpstr>Facebook TABLA DE FB COMPLETA | TUCUMAN  - 9 of 17</vt:lpstr>
      <vt:lpstr>Facebook TABLA DE FB COMPLETA | TUCUMAN  - 10 of 17</vt:lpstr>
      <vt:lpstr>Facebook TABLA DE FB COMPLETA | TUCUMAN  - 11 of 17</vt:lpstr>
      <vt:lpstr>Facebook TABLA DE FB COMPLETA | TUCUMAN  - 12 of 17</vt:lpstr>
      <vt:lpstr>Facebook TABLA DE FB COMPLETA | TUCUMAN  - 13 of 17</vt:lpstr>
      <vt:lpstr>Facebook TABLA DE FB COMPLETA | TUCUMAN  - 14 of 17</vt:lpstr>
      <vt:lpstr>Facebook TABLA DE FB COMPLETA | TUCUMAN  - 15 of 17</vt:lpstr>
      <vt:lpstr>Facebook TABLA DE FB COMPLETA | TUCUMAN  - 16 of 17</vt:lpstr>
      <vt:lpstr>Facebook TABLA DE FB COMPLETA | TUCUMAN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 Fe FB</dc:title>
  <dc:creator>Frederik Peiniger</dc:creator>
  <cp:lastModifiedBy>Frederik Peiniger</cp:lastModifiedBy>
  <cp:revision>1</cp:revision>
  <dcterms:created xsi:type="dcterms:W3CDTF">2019-04-29T15:21:59Z</dcterms:created>
  <dcterms:modified xsi:type="dcterms:W3CDTF">2019-04-29T15:23:16Z</dcterms:modified>
</cp:coreProperties>
</file>