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9" r:id="rId42"/>
    <p:sldId id="300" r:id="rId43"/>
    <p:sldId id="301" r:id="rId44"/>
    <p:sldId id="302" r:id="rId45"/>
    <p:sldId id="303" r:id="rId46"/>
    <p:sldId id="304" r:id="rId47"/>
    <p:sldId id="305" r:id="rId48"/>
    <p:sldId id="306" r:id="rId49"/>
    <p:sldId id="307" r:id="rId50"/>
    <p:sldId id="308" r:id="rId51"/>
    <p:sldId id="309" r:id="rId52"/>
    <p:sldId id="311" r:id="rId53"/>
    <p:sldId id="312" r:id="rId54"/>
    <p:sldId id="313" r:id="rId55"/>
    <p:sldId id="314" r:id="rId56"/>
    <p:sldId id="315" r:id="rId57"/>
    <p:sldId id="316" r:id="rId58"/>
    <p:sldId id="317" r:id="rId59"/>
    <p:sldId id="318" r:id="rId60"/>
    <p:sldId id="319" r:id="rId61"/>
    <p:sldId id="320" r:id="rId62"/>
    <p:sldId id="321" r:id="rId63"/>
    <p:sldId id="322" r:id="rId64"/>
    <p:sldId id="323" r:id="rId65"/>
    <p:sldId id="324" r:id="rId66"/>
    <p:sldId id="325" r:id="rId67"/>
    <p:sldId id="326" r:id="rId68"/>
    <p:sldId id="327" r:id="rId69"/>
  </p:sldIdLst>
  <p:sldSz cx="9144000" cy="6858000" type="screen4x3"/>
  <p:notesSz cx="6858000" cy="9144000"/>
  <p:embeddedFontLst>
    <p:embeddedFont>
      <p:font typeface="Calibri" panose="020F0502020204030204" pitchFamily="34" charset="0"/>
      <p:regular r:id="rId70"/>
      <p:bold r:id="rId71"/>
      <p:italic r:id="rId72"/>
      <p:boldItalic r:id="rId7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101" d="100"/>
          <a:sy n="101" d="100"/>
        </p:scale>
        <p:origin x="1704" y="10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3.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1.fntdata"/><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Visit Salta</c:v>
                </c:pt>
              </c:strCache>
            </c:strRef>
          </c:tx>
          <c:spPr>
            <a:ln w="28575" cap="rnd">
              <a:solidFill>
                <a:schemeClr val="accent1"/>
              </a:solidFill>
              <a:round/>
            </a:ln>
            <a:effectLst/>
          </c:spPr>
          <c:marker>
            <c:symbol val="none"/>
          </c:marker>
          <c:cat>
            <c:strRef>
              <c:f>Sheet1!$A$2:$A$32</c:f>
              <c:strCache>
                <c:ptCount val="31"/>
                <c:pt idx="0">
                  <c:v>24/03/2019</c:v>
                </c:pt>
                <c:pt idx="1">
                  <c:v>25/03/2019</c:v>
                </c:pt>
                <c:pt idx="2">
                  <c:v>26/03/2019</c:v>
                </c:pt>
                <c:pt idx="3">
                  <c:v>27/03/2019</c:v>
                </c:pt>
                <c:pt idx="4">
                  <c:v>28/03/2019</c:v>
                </c:pt>
                <c:pt idx="5">
                  <c:v>29/03/2019</c:v>
                </c:pt>
                <c:pt idx="6">
                  <c:v>30/03/2019</c:v>
                </c:pt>
                <c:pt idx="7">
                  <c:v>31/03/2019</c:v>
                </c:pt>
                <c:pt idx="8">
                  <c:v>1/4/2019</c:v>
                </c:pt>
                <c:pt idx="9">
                  <c:v>2/4/2019</c:v>
                </c:pt>
                <c:pt idx="10">
                  <c:v>3/4/2019</c:v>
                </c:pt>
                <c:pt idx="11">
                  <c:v>4/4/2019</c:v>
                </c:pt>
                <c:pt idx="12">
                  <c:v>5/4/2019</c:v>
                </c:pt>
                <c:pt idx="13">
                  <c:v>6/4/2019</c:v>
                </c:pt>
                <c:pt idx="14">
                  <c:v>7/4/2019</c:v>
                </c:pt>
                <c:pt idx="15">
                  <c:v>8/4/2019</c:v>
                </c:pt>
                <c:pt idx="16">
                  <c:v>9/4/2019</c:v>
                </c:pt>
                <c:pt idx="17">
                  <c:v>10/4/2019</c:v>
                </c:pt>
                <c:pt idx="18">
                  <c:v>11/4/2019</c:v>
                </c:pt>
                <c:pt idx="19">
                  <c:v>12/4/2019</c:v>
                </c:pt>
                <c:pt idx="20">
                  <c:v>13/04/2019</c:v>
                </c:pt>
                <c:pt idx="21">
                  <c:v>14/04/2019</c:v>
                </c:pt>
                <c:pt idx="22">
                  <c:v>15/04/2019</c:v>
                </c:pt>
                <c:pt idx="23">
                  <c:v>16/04/2019</c:v>
                </c:pt>
                <c:pt idx="24">
                  <c:v>17/04/2019</c:v>
                </c:pt>
                <c:pt idx="25">
                  <c:v>18/04/2019</c:v>
                </c:pt>
                <c:pt idx="26">
                  <c:v>19/04/2019</c:v>
                </c:pt>
                <c:pt idx="27">
                  <c:v>20/04/2019</c:v>
                </c:pt>
                <c:pt idx="28">
                  <c:v>21/04/2019</c:v>
                </c:pt>
                <c:pt idx="29">
                  <c:v>22/04/2019</c:v>
                </c:pt>
                <c:pt idx="30">
                  <c:v>23/04/2019</c:v>
                </c:pt>
              </c:strCache>
            </c:strRef>
          </c:cat>
          <c:val>
            <c:numRef>
              <c:f>Sheet1!$B$2:$B$32</c:f>
              <c:numCache>
                <c:formatCode>General</c:formatCode>
                <c:ptCount val="31"/>
                <c:pt idx="0">
                  <c:v>501049</c:v>
                </c:pt>
                <c:pt idx="1">
                  <c:v>501059</c:v>
                </c:pt>
                <c:pt idx="2">
                  <c:v>501078</c:v>
                </c:pt>
                <c:pt idx="3">
                  <c:v>501114</c:v>
                </c:pt>
                <c:pt idx="4">
                  <c:v>501141</c:v>
                </c:pt>
                <c:pt idx="5">
                  <c:v>501158</c:v>
                </c:pt>
                <c:pt idx="6">
                  <c:v>501174</c:v>
                </c:pt>
                <c:pt idx="7">
                  <c:v>501176</c:v>
                </c:pt>
                <c:pt idx="8">
                  <c:v>501192</c:v>
                </c:pt>
                <c:pt idx="9">
                  <c:v>501198</c:v>
                </c:pt>
                <c:pt idx="10">
                  <c:v>501197</c:v>
                </c:pt>
                <c:pt idx="11">
                  <c:v>501201</c:v>
                </c:pt>
                <c:pt idx="12">
                  <c:v>501213</c:v>
                </c:pt>
                <c:pt idx="13">
                  <c:v>501202</c:v>
                </c:pt>
                <c:pt idx="14">
                  <c:v>501192</c:v>
                </c:pt>
                <c:pt idx="15">
                  <c:v>501187</c:v>
                </c:pt>
                <c:pt idx="16">
                  <c:v>501207</c:v>
                </c:pt>
                <c:pt idx="17">
                  <c:v>501218</c:v>
                </c:pt>
                <c:pt idx="18">
                  <c:v>501244</c:v>
                </c:pt>
                <c:pt idx="19">
                  <c:v>501252</c:v>
                </c:pt>
                <c:pt idx="20">
                  <c:v>501252</c:v>
                </c:pt>
                <c:pt idx="21">
                  <c:v>501257</c:v>
                </c:pt>
                <c:pt idx="22">
                  <c:v>501255</c:v>
                </c:pt>
                <c:pt idx="23">
                  <c:v>501282</c:v>
                </c:pt>
                <c:pt idx="24">
                  <c:v>501294</c:v>
                </c:pt>
                <c:pt idx="25">
                  <c:v>501308</c:v>
                </c:pt>
                <c:pt idx="26">
                  <c:v>501305</c:v>
                </c:pt>
                <c:pt idx="27">
                  <c:v>501305</c:v>
                </c:pt>
                <c:pt idx="28">
                  <c:v>501302</c:v>
                </c:pt>
                <c:pt idx="29">
                  <c:v>501308</c:v>
                </c:pt>
                <c:pt idx="30">
                  <c:v>501330</c:v>
                </c:pt>
              </c:numCache>
            </c:numRef>
          </c:val>
          <c:smooth val="0"/>
          <c:extLst>
            <c:ext xmlns:c16="http://schemas.microsoft.com/office/drawing/2014/chart" uri="{C3380CC4-5D6E-409C-BE32-E72D297353CC}">
              <c16:uniqueId val="{00000000-D503-48FD-8CDA-950EF1ED5E65}"/>
            </c:ext>
          </c:extLst>
        </c:ser>
        <c:ser>
          <c:idx val="1"/>
          <c:order val="1"/>
          <c:tx>
            <c:strRef>
              <c:f>Sheet1!$C$1</c:f>
              <c:strCache>
                <c:ptCount val="1"/>
                <c:pt idx="0">
                  <c:v>Ente Tucumán Turismo</c:v>
                </c:pt>
              </c:strCache>
            </c:strRef>
          </c:tx>
          <c:spPr>
            <a:ln w="28575" cap="rnd">
              <a:solidFill>
                <a:schemeClr val="accent2"/>
              </a:solidFill>
              <a:round/>
            </a:ln>
            <a:effectLst/>
          </c:spPr>
          <c:marker>
            <c:symbol val="none"/>
          </c:marker>
          <c:cat>
            <c:strRef>
              <c:f>Sheet1!$A$2:$A$32</c:f>
              <c:strCache>
                <c:ptCount val="31"/>
                <c:pt idx="0">
                  <c:v>24/03/2019</c:v>
                </c:pt>
                <c:pt idx="1">
                  <c:v>25/03/2019</c:v>
                </c:pt>
                <c:pt idx="2">
                  <c:v>26/03/2019</c:v>
                </c:pt>
                <c:pt idx="3">
                  <c:v>27/03/2019</c:v>
                </c:pt>
                <c:pt idx="4">
                  <c:v>28/03/2019</c:v>
                </c:pt>
                <c:pt idx="5">
                  <c:v>29/03/2019</c:v>
                </c:pt>
                <c:pt idx="6">
                  <c:v>30/03/2019</c:v>
                </c:pt>
                <c:pt idx="7">
                  <c:v>31/03/2019</c:v>
                </c:pt>
                <c:pt idx="8">
                  <c:v>1/4/2019</c:v>
                </c:pt>
                <c:pt idx="9">
                  <c:v>2/4/2019</c:v>
                </c:pt>
                <c:pt idx="10">
                  <c:v>3/4/2019</c:v>
                </c:pt>
                <c:pt idx="11">
                  <c:v>4/4/2019</c:v>
                </c:pt>
                <c:pt idx="12">
                  <c:v>5/4/2019</c:v>
                </c:pt>
                <c:pt idx="13">
                  <c:v>6/4/2019</c:v>
                </c:pt>
                <c:pt idx="14">
                  <c:v>7/4/2019</c:v>
                </c:pt>
                <c:pt idx="15">
                  <c:v>8/4/2019</c:v>
                </c:pt>
                <c:pt idx="16">
                  <c:v>9/4/2019</c:v>
                </c:pt>
                <c:pt idx="17">
                  <c:v>10/4/2019</c:v>
                </c:pt>
                <c:pt idx="18">
                  <c:v>11/4/2019</c:v>
                </c:pt>
                <c:pt idx="19">
                  <c:v>12/4/2019</c:v>
                </c:pt>
                <c:pt idx="20">
                  <c:v>13/04/2019</c:v>
                </c:pt>
                <c:pt idx="21">
                  <c:v>14/04/2019</c:v>
                </c:pt>
                <c:pt idx="22">
                  <c:v>15/04/2019</c:v>
                </c:pt>
                <c:pt idx="23">
                  <c:v>16/04/2019</c:v>
                </c:pt>
                <c:pt idx="24">
                  <c:v>17/04/2019</c:v>
                </c:pt>
                <c:pt idx="25">
                  <c:v>18/04/2019</c:v>
                </c:pt>
                <c:pt idx="26">
                  <c:v>19/04/2019</c:v>
                </c:pt>
                <c:pt idx="27">
                  <c:v>20/04/2019</c:v>
                </c:pt>
                <c:pt idx="28">
                  <c:v>21/04/2019</c:v>
                </c:pt>
                <c:pt idx="29">
                  <c:v>22/04/2019</c:v>
                </c:pt>
                <c:pt idx="30">
                  <c:v>23/04/2019</c:v>
                </c:pt>
              </c:strCache>
            </c:strRef>
          </c:cat>
          <c:val>
            <c:numRef>
              <c:f>Sheet1!$C$2:$C$32</c:f>
              <c:numCache>
                <c:formatCode>General</c:formatCode>
                <c:ptCount val="31"/>
                <c:pt idx="0">
                  <c:v>252723</c:v>
                </c:pt>
                <c:pt idx="1">
                  <c:v>252717</c:v>
                </c:pt>
                <c:pt idx="2">
                  <c:v>252714</c:v>
                </c:pt>
                <c:pt idx="3">
                  <c:v>252732</c:v>
                </c:pt>
                <c:pt idx="4">
                  <c:v>252747</c:v>
                </c:pt>
                <c:pt idx="5">
                  <c:v>252743</c:v>
                </c:pt>
                <c:pt idx="6">
                  <c:v>252746</c:v>
                </c:pt>
                <c:pt idx="7">
                  <c:v>252750</c:v>
                </c:pt>
                <c:pt idx="8">
                  <c:v>252753</c:v>
                </c:pt>
                <c:pt idx="9">
                  <c:v>252759</c:v>
                </c:pt>
                <c:pt idx="10">
                  <c:v>252765</c:v>
                </c:pt>
                <c:pt idx="11">
                  <c:v>252762</c:v>
                </c:pt>
                <c:pt idx="12">
                  <c:v>252764</c:v>
                </c:pt>
                <c:pt idx="13">
                  <c:v>252764</c:v>
                </c:pt>
                <c:pt idx="14">
                  <c:v>252770</c:v>
                </c:pt>
                <c:pt idx="15">
                  <c:v>252788</c:v>
                </c:pt>
                <c:pt idx="16">
                  <c:v>252790</c:v>
                </c:pt>
                <c:pt idx="17">
                  <c:v>252792</c:v>
                </c:pt>
                <c:pt idx="18">
                  <c:v>252812</c:v>
                </c:pt>
                <c:pt idx="19">
                  <c:v>252814</c:v>
                </c:pt>
                <c:pt idx="20">
                  <c:v>252836</c:v>
                </c:pt>
                <c:pt idx="21">
                  <c:v>252848</c:v>
                </c:pt>
                <c:pt idx="22">
                  <c:v>252856</c:v>
                </c:pt>
                <c:pt idx="23">
                  <c:v>252863</c:v>
                </c:pt>
                <c:pt idx="24">
                  <c:v>252889</c:v>
                </c:pt>
                <c:pt idx="25">
                  <c:v>252928</c:v>
                </c:pt>
                <c:pt idx="26">
                  <c:v>252978</c:v>
                </c:pt>
                <c:pt idx="27">
                  <c:v>253019</c:v>
                </c:pt>
                <c:pt idx="28">
                  <c:v>253074</c:v>
                </c:pt>
                <c:pt idx="29">
                  <c:v>253152</c:v>
                </c:pt>
                <c:pt idx="30">
                  <c:v>253196</c:v>
                </c:pt>
              </c:numCache>
            </c:numRef>
          </c:val>
          <c:smooth val="0"/>
          <c:extLst>
            <c:ext xmlns:c16="http://schemas.microsoft.com/office/drawing/2014/chart" uri="{C3380CC4-5D6E-409C-BE32-E72D297353CC}">
              <c16:uniqueId val="{00000001-D503-48FD-8CDA-950EF1ED5E65}"/>
            </c:ext>
          </c:extLst>
        </c:ser>
        <c:dLbls>
          <c:showLegendKey val="0"/>
          <c:showVal val="0"/>
          <c:showCatName val="0"/>
          <c:showSerName val="0"/>
          <c:showPercent val="0"/>
          <c:showBubbleSize val="0"/>
        </c:dLbls>
        <c:smooth val="0"/>
        <c:axId val="353352112"/>
        <c:axId val="353355720"/>
      </c:lineChart>
      <c:catAx>
        <c:axId val="353352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355720"/>
        <c:crosses val="autoZero"/>
        <c:auto val="1"/>
        <c:lblAlgn val="ctr"/>
        <c:lblOffset val="100"/>
        <c:noMultiLvlLbl val="0"/>
      </c:catAx>
      <c:valAx>
        <c:axId val="353355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352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Visit Salta</c:v>
                </c:pt>
              </c:strCache>
            </c:strRef>
          </c:tx>
          <c:spPr>
            <a:ln w="28575" cap="rnd">
              <a:solidFill>
                <a:schemeClr val="accent1"/>
              </a:solidFill>
              <a:round/>
            </a:ln>
            <a:effectLst/>
          </c:spPr>
          <c:marker>
            <c:symbol val="none"/>
          </c:marker>
          <c:cat>
            <c:strRef>
              <c:f>Sheet1!$A$2:$A$32</c:f>
              <c:strCache>
                <c:ptCount val="31"/>
                <c:pt idx="0">
                  <c:v>24/03/2019</c:v>
                </c:pt>
                <c:pt idx="1">
                  <c:v>25/03/2019</c:v>
                </c:pt>
                <c:pt idx="2">
                  <c:v>26/03/2019</c:v>
                </c:pt>
                <c:pt idx="3">
                  <c:v>27/03/2019</c:v>
                </c:pt>
                <c:pt idx="4">
                  <c:v>28/03/2019</c:v>
                </c:pt>
                <c:pt idx="5">
                  <c:v>29/03/2019</c:v>
                </c:pt>
                <c:pt idx="6">
                  <c:v>30/03/2019</c:v>
                </c:pt>
                <c:pt idx="7">
                  <c:v>31/03/2019</c:v>
                </c:pt>
                <c:pt idx="8">
                  <c:v>1/4/2019</c:v>
                </c:pt>
                <c:pt idx="9">
                  <c:v>2/4/2019</c:v>
                </c:pt>
                <c:pt idx="10">
                  <c:v>3/4/2019</c:v>
                </c:pt>
                <c:pt idx="11">
                  <c:v>4/4/2019</c:v>
                </c:pt>
                <c:pt idx="12">
                  <c:v>5/4/2019</c:v>
                </c:pt>
                <c:pt idx="13">
                  <c:v>6/4/2019</c:v>
                </c:pt>
                <c:pt idx="14">
                  <c:v>7/4/2019</c:v>
                </c:pt>
                <c:pt idx="15">
                  <c:v>8/4/2019</c:v>
                </c:pt>
                <c:pt idx="16">
                  <c:v>9/4/2019</c:v>
                </c:pt>
                <c:pt idx="17">
                  <c:v>10/4/2019</c:v>
                </c:pt>
                <c:pt idx="18">
                  <c:v>11/4/2019</c:v>
                </c:pt>
                <c:pt idx="19">
                  <c:v>12/4/2019</c:v>
                </c:pt>
                <c:pt idx="20">
                  <c:v>13/04/2019</c:v>
                </c:pt>
                <c:pt idx="21">
                  <c:v>14/04/2019</c:v>
                </c:pt>
                <c:pt idx="22">
                  <c:v>15/04/2019</c:v>
                </c:pt>
                <c:pt idx="23">
                  <c:v>16/04/2019</c:v>
                </c:pt>
                <c:pt idx="24">
                  <c:v>17/04/2019</c:v>
                </c:pt>
                <c:pt idx="25">
                  <c:v>18/04/2019</c:v>
                </c:pt>
                <c:pt idx="26">
                  <c:v>19/04/2019</c:v>
                </c:pt>
                <c:pt idx="27">
                  <c:v>20/04/2019</c:v>
                </c:pt>
                <c:pt idx="28">
                  <c:v>21/04/2019</c:v>
                </c:pt>
                <c:pt idx="29">
                  <c:v>22/04/2019</c:v>
                </c:pt>
                <c:pt idx="30">
                  <c:v>23/04/2019</c:v>
                </c:pt>
              </c:strCache>
            </c:strRef>
          </c:cat>
          <c:val>
            <c:numRef>
              <c:f>Sheet1!$B$2:$B$32</c:f>
              <c:numCache>
                <c:formatCode>General</c:formatCode>
                <c:ptCount val="31"/>
                <c:pt idx="0">
                  <c:v>7</c:v>
                </c:pt>
                <c:pt idx="1">
                  <c:v>10</c:v>
                </c:pt>
                <c:pt idx="2">
                  <c:v>19</c:v>
                </c:pt>
                <c:pt idx="3">
                  <c:v>36</c:v>
                </c:pt>
                <c:pt idx="4">
                  <c:v>27</c:v>
                </c:pt>
                <c:pt idx="5">
                  <c:v>17</c:v>
                </c:pt>
                <c:pt idx="6">
                  <c:v>16</c:v>
                </c:pt>
                <c:pt idx="7">
                  <c:v>2</c:v>
                </c:pt>
                <c:pt idx="8">
                  <c:v>16</c:v>
                </c:pt>
                <c:pt idx="9">
                  <c:v>6</c:v>
                </c:pt>
                <c:pt idx="10">
                  <c:v>-1</c:v>
                </c:pt>
                <c:pt idx="11">
                  <c:v>4</c:v>
                </c:pt>
                <c:pt idx="12">
                  <c:v>12</c:v>
                </c:pt>
                <c:pt idx="13">
                  <c:v>-11</c:v>
                </c:pt>
                <c:pt idx="14">
                  <c:v>-10</c:v>
                </c:pt>
                <c:pt idx="15">
                  <c:v>-5</c:v>
                </c:pt>
                <c:pt idx="16">
                  <c:v>20</c:v>
                </c:pt>
                <c:pt idx="17">
                  <c:v>11</c:v>
                </c:pt>
                <c:pt idx="18">
                  <c:v>26</c:v>
                </c:pt>
                <c:pt idx="19">
                  <c:v>8</c:v>
                </c:pt>
                <c:pt idx="20">
                  <c:v>0</c:v>
                </c:pt>
                <c:pt idx="21">
                  <c:v>5</c:v>
                </c:pt>
                <c:pt idx="22">
                  <c:v>-2</c:v>
                </c:pt>
                <c:pt idx="23">
                  <c:v>27</c:v>
                </c:pt>
                <c:pt idx="24">
                  <c:v>12</c:v>
                </c:pt>
                <c:pt idx="25">
                  <c:v>14</c:v>
                </c:pt>
                <c:pt idx="26">
                  <c:v>-3</c:v>
                </c:pt>
                <c:pt idx="27">
                  <c:v>0</c:v>
                </c:pt>
                <c:pt idx="28">
                  <c:v>-3</c:v>
                </c:pt>
                <c:pt idx="29">
                  <c:v>6</c:v>
                </c:pt>
                <c:pt idx="30">
                  <c:v>22</c:v>
                </c:pt>
              </c:numCache>
            </c:numRef>
          </c:val>
          <c:smooth val="0"/>
          <c:extLst>
            <c:ext xmlns:c16="http://schemas.microsoft.com/office/drawing/2014/chart" uri="{C3380CC4-5D6E-409C-BE32-E72D297353CC}">
              <c16:uniqueId val="{00000000-44E9-450D-841E-0C9D277B1EF9}"/>
            </c:ext>
          </c:extLst>
        </c:ser>
        <c:ser>
          <c:idx val="1"/>
          <c:order val="1"/>
          <c:tx>
            <c:strRef>
              <c:f>Sheet1!$C$1</c:f>
              <c:strCache>
                <c:ptCount val="1"/>
                <c:pt idx="0">
                  <c:v>Ente Tucumán Turismo</c:v>
                </c:pt>
              </c:strCache>
            </c:strRef>
          </c:tx>
          <c:spPr>
            <a:ln w="28575" cap="rnd">
              <a:solidFill>
                <a:schemeClr val="accent2"/>
              </a:solidFill>
              <a:round/>
            </a:ln>
            <a:effectLst/>
          </c:spPr>
          <c:marker>
            <c:symbol val="none"/>
          </c:marker>
          <c:cat>
            <c:strRef>
              <c:f>Sheet1!$A$2:$A$32</c:f>
              <c:strCache>
                <c:ptCount val="31"/>
                <c:pt idx="0">
                  <c:v>24/03/2019</c:v>
                </c:pt>
                <c:pt idx="1">
                  <c:v>25/03/2019</c:v>
                </c:pt>
                <c:pt idx="2">
                  <c:v>26/03/2019</c:v>
                </c:pt>
                <c:pt idx="3">
                  <c:v>27/03/2019</c:v>
                </c:pt>
                <c:pt idx="4">
                  <c:v>28/03/2019</c:v>
                </c:pt>
                <c:pt idx="5">
                  <c:v>29/03/2019</c:v>
                </c:pt>
                <c:pt idx="6">
                  <c:v>30/03/2019</c:v>
                </c:pt>
                <c:pt idx="7">
                  <c:v>31/03/2019</c:v>
                </c:pt>
                <c:pt idx="8">
                  <c:v>1/4/2019</c:v>
                </c:pt>
                <c:pt idx="9">
                  <c:v>2/4/2019</c:v>
                </c:pt>
                <c:pt idx="10">
                  <c:v>3/4/2019</c:v>
                </c:pt>
                <c:pt idx="11">
                  <c:v>4/4/2019</c:v>
                </c:pt>
                <c:pt idx="12">
                  <c:v>5/4/2019</c:v>
                </c:pt>
                <c:pt idx="13">
                  <c:v>6/4/2019</c:v>
                </c:pt>
                <c:pt idx="14">
                  <c:v>7/4/2019</c:v>
                </c:pt>
                <c:pt idx="15">
                  <c:v>8/4/2019</c:v>
                </c:pt>
                <c:pt idx="16">
                  <c:v>9/4/2019</c:v>
                </c:pt>
                <c:pt idx="17">
                  <c:v>10/4/2019</c:v>
                </c:pt>
                <c:pt idx="18">
                  <c:v>11/4/2019</c:v>
                </c:pt>
                <c:pt idx="19">
                  <c:v>12/4/2019</c:v>
                </c:pt>
                <c:pt idx="20">
                  <c:v>13/04/2019</c:v>
                </c:pt>
                <c:pt idx="21">
                  <c:v>14/04/2019</c:v>
                </c:pt>
                <c:pt idx="22">
                  <c:v>15/04/2019</c:v>
                </c:pt>
                <c:pt idx="23">
                  <c:v>16/04/2019</c:v>
                </c:pt>
                <c:pt idx="24">
                  <c:v>17/04/2019</c:v>
                </c:pt>
                <c:pt idx="25">
                  <c:v>18/04/2019</c:v>
                </c:pt>
                <c:pt idx="26">
                  <c:v>19/04/2019</c:v>
                </c:pt>
                <c:pt idx="27">
                  <c:v>20/04/2019</c:v>
                </c:pt>
                <c:pt idx="28">
                  <c:v>21/04/2019</c:v>
                </c:pt>
                <c:pt idx="29">
                  <c:v>22/04/2019</c:v>
                </c:pt>
                <c:pt idx="30">
                  <c:v>23/04/2019</c:v>
                </c:pt>
              </c:strCache>
            </c:strRef>
          </c:cat>
          <c:val>
            <c:numRef>
              <c:f>Sheet1!$C$2:$C$32</c:f>
              <c:numCache>
                <c:formatCode>General</c:formatCode>
                <c:ptCount val="31"/>
                <c:pt idx="0">
                  <c:v>-3</c:v>
                </c:pt>
                <c:pt idx="1">
                  <c:v>-6</c:v>
                </c:pt>
                <c:pt idx="2">
                  <c:v>-3</c:v>
                </c:pt>
                <c:pt idx="3">
                  <c:v>18</c:v>
                </c:pt>
                <c:pt idx="4">
                  <c:v>15</c:v>
                </c:pt>
                <c:pt idx="5">
                  <c:v>-4</c:v>
                </c:pt>
                <c:pt idx="6">
                  <c:v>3</c:v>
                </c:pt>
                <c:pt idx="7">
                  <c:v>4</c:v>
                </c:pt>
                <c:pt idx="8">
                  <c:v>3</c:v>
                </c:pt>
                <c:pt idx="9">
                  <c:v>6</c:v>
                </c:pt>
                <c:pt idx="10">
                  <c:v>6</c:v>
                </c:pt>
                <c:pt idx="11">
                  <c:v>-3</c:v>
                </c:pt>
                <c:pt idx="12">
                  <c:v>2</c:v>
                </c:pt>
                <c:pt idx="13">
                  <c:v>0</c:v>
                </c:pt>
                <c:pt idx="14">
                  <c:v>6</c:v>
                </c:pt>
                <c:pt idx="15">
                  <c:v>18</c:v>
                </c:pt>
                <c:pt idx="16">
                  <c:v>2</c:v>
                </c:pt>
                <c:pt idx="17">
                  <c:v>2</c:v>
                </c:pt>
                <c:pt idx="18">
                  <c:v>20</c:v>
                </c:pt>
                <c:pt idx="19">
                  <c:v>2</c:v>
                </c:pt>
                <c:pt idx="20">
                  <c:v>22</c:v>
                </c:pt>
                <c:pt idx="21">
                  <c:v>12</c:v>
                </c:pt>
                <c:pt idx="22">
                  <c:v>8</c:v>
                </c:pt>
                <c:pt idx="23">
                  <c:v>7</c:v>
                </c:pt>
                <c:pt idx="24">
                  <c:v>26</c:v>
                </c:pt>
                <c:pt idx="25">
                  <c:v>39</c:v>
                </c:pt>
                <c:pt idx="26">
                  <c:v>50</c:v>
                </c:pt>
                <c:pt idx="27">
                  <c:v>41</c:v>
                </c:pt>
                <c:pt idx="28">
                  <c:v>55</c:v>
                </c:pt>
                <c:pt idx="29">
                  <c:v>78</c:v>
                </c:pt>
                <c:pt idx="30">
                  <c:v>44</c:v>
                </c:pt>
              </c:numCache>
            </c:numRef>
          </c:val>
          <c:smooth val="0"/>
          <c:extLst>
            <c:ext xmlns:c16="http://schemas.microsoft.com/office/drawing/2014/chart" uri="{C3380CC4-5D6E-409C-BE32-E72D297353CC}">
              <c16:uniqueId val="{00000001-44E9-450D-841E-0C9D277B1EF9}"/>
            </c:ext>
          </c:extLst>
        </c:ser>
        <c:dLbls>
          <c:showLegendKey val="0"/>
          <c:showVal val="0"/>
          <c:showCatName val="0"/>
          <c:showSerName val="0"/>
          <c:showPercent val="0"/>
          <c:showBubbleSize val="0"/>
        </c:dLbls>
        <c:smooth val="0"/>
        <c:axId val="49760272"/>
        <c:axId val="49753712"/>
      </c:lineChart>
      <c:catAx>
        <c:axId val="49760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53712"/>
        <c:crosses val="autoZero"/>
        <c:auto val="1"/>
        <c:lblAlgn val="ctr"/>
        <c:lblOffset val="100"/>
        <c:noMultiLvlLbl val="0"/>
      </c:catAx>
      <c:valAx>
        <c:axId val="49753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60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Visit Salta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30.908000000000001</c:v>
                </c:pt>
              </c:numCache>
            </c:numRef>
          </c:val>
          <c:extLst>
            <c:ext xmlns:c16="http://schemas.microsoft.com/office/drawing/2014/chart" uri="{C3380CC4-5D6E-409C-BE32-E72D297353CC}">
              <c16:uniqueId val="{00000000-7B21-4B7B-A4E4-CA53BF353DE9}"/>
            </c:ext>
          </c:extLst>
        </c:ser>
        <c:ser>
          <c:idx val="1"/>
          <c:order val="1"/>
          <c:tx>
            <c:strRef>
              <c:f>Sheet1!$C$1</c:f>
              <c:strCache>
                <c:ptCount val="1"/>
                <c:pt idx="0">
                  <c:v>Ente Tucumán Turismo</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50.504899999999999</c:v>
                </c:pt>
                <c:pt idx="1">
                  <c:v>52.5</c:v>
                </c:pt>
                <c:pt idx="2">
                  <c:v>20.8399</c:v>
                </c:pt>
                <c:pt idx="3">
                  <c:v>0</c:v>
                </c:pt>
                <c:pt idx="4">
                  <c:v>78.647000000000006</c:v>
                </c:pt>
                <c:pt idx="5">
                  <c:v>100</c:v>
                </c:pt>
              </c:numCache>
            </c:numRef>
          </c:val>
          <c:extLst>
            <c:ext xmlns:c16="http://schemas.microsoft.com/office/drawing/2014/chart" uri="{C3380CC4-5D6E-409C-BE32-E72D297353CC}">
              <c16:uniqueId val="{00000001-7B21-4B7B-A4E4-CA53BF353DE9}"/>
            </c:ext>
          </c:extLst>
        </c:ser>
        <c:dLbls>
          <c:showLegendKey val="0"/>
          <c:showVal val="0"/>
          <c:showCatName val="0"/>
          <c:showSerName val="0"/>
          <c:showPercent val="0"/>
          <c:showBubbleSize val="0"/>
        </c:dLbls>
        <c:axId val="296276608"/>
        <c:axId val="353354080"/>
      </c:radarChart>
      <c:catAx>
        <c:axId val="296276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354080"/>
        <c:crosses val="autoZero"/>
        <c:auto val="1"/>
        <c:lblAlgn val="ctr"/>
        <c:lblOffset val="100"/>
        <c:noMultiLvlLbl val="0"/>
      </c:catAx>
      <c:valAx>
        <c:axId val="353354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276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Visit Salta</c:v>
                </c:pt>
              </c:strCache>
            </c:strRef>
          </c:tx>
          <c:spPr>
            <a:ln w="28575" cap="rnd">
              <a:solidFill>
                <a:schemeClr val="accent1"/>
              </a:solidFill>
              <a:round/>
            </a:ln>
            <a:effectLst/>
          </c:spPr>
          <c:marker>
            <c:symbol val="none"/>
          </c:marker>
          <c:cat>
            <c:strRef>
              <c:f>Sheet1!$A$2:$A$32</c:f>
              <c:strCache>
                <c:ptCount val="31"/>
                <c:pt idx="0">
                  <c:v>24/03/2019</c:v>
                </c:pt>
                <c:pt idx="1">
                  <c:v>25/03/2019</c:v>
                </c:pt>
                <c:pt idx="2">
                  <c:v>26/03/2019</c:v>
                </c:pt>
                <c:pt idx="3">
                  <c:v>27/03/2019</c:v>
                </c:pt>
                <c:pt idx="4">
                  <c:v>28/03/2019</c:v>
                </c:pt>
                <c:pt idx="5">
                  <c:v>29/03/2019</c:v>
                </c:pt>
                <c:pt idx="6">
                  <c:v>30/03/2019</c:v>
                </c:pt>
                <c:pt idx="7">
                  <c:v>31/03/2019</c:v>
                </c:pt>
                <c:pt idx="8">
                  <c:v>1/4/2019</c:v>
                </c:pt>
                <c:pt idx="9">
                  <c:v>2/4/2019</c:v>
                </c:pt>
                <c:pt idx="10">
                  <c:v>3/4/2019</c:v>
                </c:pt>
                <c:pt idx="11">
                  <c:v>4/4/2019</c:v>
                </c:pt>
                <c:pt idx="12">
                  <c:v>5/4/2019</c:v>
                </c:pt>
                <c:pt idx="13">
                  <c:v>6/4/2019</c:v>
                </c:pt>
                <c:pt idx="14">
                  <c:v>7/4/2019</c:v>
                </c:pt>
                <c:pt idx="15">
                  <c:v>8/4/2019</c:v>
                </c:pt>
                <c:pt idx="16">
                  <c:v>9/4/2019</c:v>
                </c:pt>
                <c:pt idx="17">
                  <c:v>10/4/2019</c:v>
                </c:pt>
                <c:pt idx="18">
                  <c:v>11/4/2019</c:v>
                </c:pt>
                <c:pt idx="19">
                  <c:v>12/4/2019</c:v>
                </c:pt>
                <c:pt idx="20">
                  <c:v>13/04/2019</c:v>
                </c:pt>
                <c:pt idx="21">
                  <c:v>14/04/2019</c:v>
                </c:pt>
                <c:pt idx="22">
                  <c:v>15/04/2019</c:v>
                </c:pt>
                <c:pt idx="23">
                  <c:v>16/04/2019</c:v>
                </c:pt>
                <c:pt idx="24">
                  <c:v>17/04/2019</c:v>
                </c:pt>
                <c:pt idx="25">
                  <c:v>18/04/2019</c:v>
                </c:pt>
                <c:pt idx="26">
                  <c:v>19/04/2019</c:v>
                </c:pt>
                <c:pt idx="27">
                  <c:v>20/04/2019</c:v>
                </c:pt>
                <c:pt idx="28">
                  <c:v>21/04/2019</c:v>
                </c:pt>
                <c:pt idx="29">
                  <c:v>22/04/2019</c:v>
                </c:pt>
                <c:pt idx="30">
                  <c:v>23/04/2019</c:v>
                </c:pt>
              </c:strCache>
            </c:strRef>
          </c:cat>
          <c:val>
            <c:numRef>
              <c:f>Sheet1!$B$2:$B$32</c:f>
              <c:numCache>
                <c:formatCode>General</c:formatCode>
                <c:ptCount val="31"/>
                <c:pt idx="0">
                  <c:v>1.3970884676334501E-3</c:v>
                </c:pt>
                <c:pt idx="1">
                  <c:v>1.9958127847775398E-3</c:v>
                </c:pt>
                <c:pt idx="2">
                  <c:v>3.7919686104829998E-3</c:v>
                </c:pt>
                <c:pt idx="3">
                  <c:v>7.1845101960173897E-3</c:v>
                </c:pt>
                <c:pt idx="4">
                  <c:v>5.38799554592368E-3</c:v>
                </c:pt>
                <c:pt idx="5">
                  <c:v>3.3922588652694598E-3</c:v>
                </c:pt>
                <c:pt idx="6">
                  <c:v>3.19260592467844E-3</c:v>
                </c:pt>
                <c:pt idx="7">
                  <c:v>3.9906300007582201E-4</c:v>
                </c:pt>
                <c:pt idx="8">
                  <c:v>3.1924912605551699E-3</c:v>
                </c:pt>
                <c:pt idx="9">
                  <c:v>1.1971460039266401E-3</c:v>
                </c:pt>
                <c:pt idx="10">
                  <c:v>-1.9952194541877699E-4</c:v>
                </c:pt>
                <c:pt idx="11">
                  <c:v>7.9808937403855196E-4</c:v>
                </c:pt>
                <c:pt idx="12">
                  <c:v>2.3942490138686898E-3</c:v>
                </c:pt>
                <c:pt idx="13">
                  <c:v>-2.1946757167112599E-3</c:v>
                </c:pt>
                <c:pt idx="14">
                  <c:v>-1.99520353071217E-3</c:v>
                </c:pt>
                <c:pt idx="15">
                  <c:v>-9.9762166993886607E-4</c:v>
                </c:pt>
                <c:pt idx="16">
                  <c:v>3.99052649011247E-3</c:v>
                </c:pt>
                <c:pt idx="17">
                  <c:v>2.1947019893975902E-3</c:v>
                </c:pt>
                <c:pt idx="18">
                  <c:v>5.1873635823134799E-3</c:v>
                </c:pt>
                <c:pt idx="19">
                  <c:v>1.59602907964983E-3</c:v>
                </c:pt>
                <c:pt idx="20">
                  <c:v>0</c:v>
                </c:pt>
                <c:pt idx="21">
                  <c:v>9.9750225435509508E-4</c:v>
                </c:pt>
                <c:pt idx="22">
                  <c:v>-3.9899692173874901E-4</c:v>
                </c:pt>
                <c:pt idx="23">
                  <c:v>5.3864799353622404E-3</c:v>
                </c:pt>
                <c:pt idx="24">
                  <c:v>2.3938621374795001E-3</c:v>
                </c:pt>
                <c:pt idx="25">
                  <c:v>2.79277230527395E-3</c:v>
                </c:pt>
                <c:pt idx="26">
                  <c:v>-5.9843449536013801E-4</c:v>
                </c:pt>
                <c:pt idx="27">
                  <c:v>0</c:v>
                </c:pt>
                <c:pt idx="28">
                  <c:v>-5.9843807662002203E-4</c:v>
                </c:pt>
                <c:pt idx="29">
                  <c:v>1.19688331584554E-3</c:v>
                </c:pt>
                <c:pt idx="30">
                  <c:v>4.3885196326410103E-3</c:v>
                </c:pt>
              </c:numCache>
            </c:numRef>
          </c:val>
          <c:smooth val="0"/>
          <c:extLst>
            <c:ext xmlns:c16="http://schemas.microsoft.com/office/drawing/2014/chart" uri="{C3380CC4-5D6E-409C-BE32-E72D297353CC}">
              <c16:uniqueId val="{00000000-4A59-4444-94B0-7A880B022428}"/>
            </c:ext>
          </c:extLst>
        </c:ser>
        <c:ser>
          <c:idx val="1"/>
          <c:order val="1"/>
          <c:tx>
            <c:strRef>
              <c:f>Sheet1!$C$1</c:f>
              <c:strCache>
                <c:ptCount val="1"/>
                <c:pt idx="0">
                  <c:v>Ente Tucumán Turismo</c:v>
                </c:pt>
              </c:strCache>
            </c:strRef>
          </c:tx>
          <c:spPr>
            <a:ln w="28575" cap="rnd">
              <a:solidFill>
                <a:schemeClr val="accent2"/>
              </a:solidFill>
              <a:round/>
            </a:ln>
            <a:effectLst/>
          </c:spPr>
          <c:marker>
            <c:symbol val="none"/>
          </c:marker>
          <c:cat>
            <c:strRef>
              <c:f>Sheet1!$A$2:$A$32</c:f>
              <c:strCache>
                <c:ptCount val="31"/>
                <c:pt idx="0">
                  <c:v>24/03/2019</c:v>
                </c:pt>
                <c:pt idx="1">
                  <c:v>25/03/2019</c:v>
                </c:pt>
                <c:pt idx="2">
                  <c:v>26/03/2019</c:v>
                </c:pt>
                <c:pt idx="3">
                  <c:v>27/03/2019</c:v>
                </c:pt>
                <c:pt idx="4">
                  <c:v>28/03/2019</c:v>
                </c:pt>
                <c:pt idx="5">
                  <c:v>29/03/2019</c:v>
                </c:pt>
                <c:pt idx="6">
                  <c:v>30/03/2019</c:v>
                </c:pt>
                <c:pt idx="7">
                  <c:v>31/03/2019</c:v>
                </c:pt>
                <c:pt idx="8">
                  <c:v>1/4/2019</c:v>
                </c:pt>
                <c:pt idx="9">
                  <c:v>2/4/2019</c:v>
                </c:pt>
                <c:pt idx="10">
                  <c:v>3/4/2019</c:v>
                </c:pt>
                <c:pt idx="11">
                  <c:v>4/4/2019</c:v>
                </c:pt>
                <c:pt idx="12">
                  <c:v>5/4/2019</c:v>
                </c:pt>
                <c:pt idx="13">
                  <c:v>6/4/2019</c:v>
                </c:pt>
                <c:pt idx="14">
                  <c:v>7/4/2019</c:v>
                </c:pt>
                <c:pt idx="15">
                  <c:v>8/4/2019</c:v>
                </c:pt>
                <c:pt idx="16">
                  <c:v>9/4/2019</c:v>
                </c:pt>
                <c:pt idx="17">
                  <c:v>10/4/2019</c:v>
                </c:pt>
                <c:pt idx="18">
                  <c:v>11/4/2019</c:v>
                </c:pt>
                <c:pt idx="19">
                  <c:v>12/4/2019</c:v>
                </c:pt>
                <c:pt idx="20">
                  <c:v>13/04/2019</c:v>
                </c:pt>
                <c:pt idx="21">
                  <c:v>14/04/2019</c:v>
                </c:pt>
                <c:pt idx="22">
                  <c:v>15/04/2019</c:v>
                </c:pt>
                <c:pt idx="23">
                  <c:v>16/04/2019</c:v>
                </c:pt>
                <c:pt idx="24">
                  <c:v>17/04/2019</c:v>
                </c:pt>
                <c:pt idx="25">
                  <c:v>18/04/2019</c:v>
                </c:pt>
                <c:pt idx="26">
                  <c:v>19/04/2019</c:v>
                </c:pt>
                <c:pt idx="27">
                  <c:v>20/04/2019</c:v>
                </c:pt>
                <c:pt idx="28">
                  <c:v>21/04/2019</c:v>
                </c:pt>
                <c:pt idx="29">
                  <c:v>22/04/2019</c:v>
                </c:pt>
                <c:pt idx="30">
                  <c:v>23/04/2019</c:v>
                </c:pt>
              </c:strCache>
            </c:strRef>
          </c:cat>
          <c:val>
            <c:numRef>
              <c:f>Sheet1!$C$2:$C$32</c:f>
              <c:numCache>
                <c:formatCode>General</c:formatCode>
                <c:ptCount val="31"/>
                <c:pt idx="0">
                  <c:v>-1.18705633769379E-3</c:v>
                </c:pt>
                <c:pt idx="1">
                  <c:v>-2.3741408577770901E-3</c:v>
                </c:pt>
                <c:pt idx="2">
                  <c:v>-1.18709861228172E-3</c:v>
                </c:pt>
                <c:pt idx="3">
                  <c:v>7.1226762268809798E-3</c:v>
                </c:pt>
                <c:pt idx="4">
                  <c:v>5.9351407815393404E-3</c:v>
                </c:pt>
                <c:pt idx="5">
                  <c:v>-1.5826102782624499E-3</c:v>
                </c:pt>
                <c:pt idx="6">
                  <c:v>1.18697649390883E-3</c:v>
                </c:pt>
                <c:pt idx="7">
                  <c:v>1.58261653992546E-3</c:v>
                </c:pt>
                <c:pt idx="8">
                  <c:v>1.18694362017804E-3</c:v>
                </c:pt>
                <c:pt idx="9">
                  <c:v>2.37385906398737E-3</c:v>
                </c:pt>
                <c:pt idx="10">
                  <c:v>2.3738027132564998E-3</c:v>
                </c:pt>
                <c:pt idx="11">
                  <c:v>-1.1868731826004399E-3</c:v>
                </c:pt>
                <c:pt idx="12">
                  <c:v>7.91258179631432E-4</c:v>
                </c:pt>
                <c:pt idx="13">
                  <c:v>0</c:v>
                </c:pt>
                <c:pt idx="14">
                  <c:v>2.3737557563577099E-3</c:v>
                </c:pt>
                <c:pt idx="15">
                  <c:v>7.1210982315939404E-3</c:v>
                </c:pt>
                <c:pt idx="16">
                  <c:v>7.9117679636691598E-4</c:v>
                </c:pt>
                <c:pt idx="17">
                  <c:v>7.9117053680920896E-4</c:v>
                </c:pt>
                <c:pt idx="18">
                  <c:v>7.9116427735054905E-3</c:v>
                </c:pt>
                <c:pt idx="19">
                  <c:v>7.9110168821100305E-4</c:v>
                </c:pt>
                <c:pt idx="20">
                  <c:v>8.7020497282587206E-3</c:v>
                </c:pt>
                <c:pt idx="21">
                  <c:v>4.7461595658846098E-3</c:v>
                </c:pt>
                <c:pt idx="22">
                  <c:v>3.1639562108460402E-3</c:v>
                </c:pt>
                <c:pt idx="23">
                  <c:v>2.7683740943461898E-3</c:v>
                </c:pt>
                <c:pt idx="24">
                  <c:v>1.0282247699347101E-2</c:v>
                </c:pt>
                <c:pt idx="25">
                  <c:v>1.54217858428006E-2</c:v>
                </c:pt>
                <c:pt idx="26">
                  <c:v>1.9768471659919001E-2</c:v>
                </c:pt>
                <c:pt idx="27">
                  <c:v>1.6206942896220201E-2</c:v>
                </c:pt>
                <c:pt idx="28">
                  <c:v>2.1737497974460399E-2</c:v>
                </c:pt>
                <c:pt idx="29">
                  <c:v>3.0821024680528199E-2</c:v>
                </c:pt>
                <c:pt idx="30">
                  <c:v>1.7380862090759699E-2</c:v>
                </c:pt>
              </c:numCache>
            </c:numRef>
          </c:val>
          <c:smooth val="0"/>
          <c:extLst>
            <c:ext xmlns:c16="http://schemas.microsoft.com/office/drawing/2014/chart" uri="{C3380CC4-5D6E-409C-BE32-E72D297353CC}">
              <c16:uniqueId val="{00000001-4A59-4444-94B0-7A880B022428}"/>
            </c:ext>
          </c:extLst>
        </c:ser>
        <c:dLbls>
          <c:showLegendKey val="0"/>
          <c:showVal val="0"/>
          <c:showCatName val="0"/>
          <c:showSerName val="0"/>
          <c:showPercent val="0"/>
          <c:showBubbleSize val="0"/>
        </c:dLbls>
        <c:smooth val="0"/>
        <c:axId val="50846920"/>
        <c:axId val="50847576"/>
      </c:lineChart>
      <c:catAx>
        <c:axId val="50846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847576"/>
        <c:crosses val="autoZero"/>
        <c:auto val="1"/>
        <c:lblAlgn val="ctr"/>
        <c:lblOffset val="100"/>
        <c:noMultiLvlLbl val="0"/>
      </c:catAx>
      <c:valAx>
        <c:axId val="50847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846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Visit Salta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c:v>
                </c:pt>
                <c:pt idx="1">
                  <c:v>19</c:v>
                </c:pt>
                <c:pt idx="2">
                  <c:v>15</c:v>
                </c:pt>
                <c:pt idx="3">
                  <c:v>18</c:v>
                </c:pt>
                <c:pt idx="4">
                  <c:v>9</c:v>
                </c:pt>
                <c:pt idx="5">
                  <c:v>1</c:v>
                </c:pt>
                <c:pt idx="6">
                  <c:v>0</c:v>
                </c:pt>
              </c:numCache>
            </c:numRef>
          </c:val>
          <c:extLst>
            <c:ext xmlns:c16="http://schemas.microsoft.com/office/drawing/2014/chart" uri="{C3380CC4-5D6E-409C-BE32-E72D297353CC}">
              <c16:uniqueId val="{00000000-CDF2-42C2-A770-6A3DE18FE292}"/>
            </c:ext>
          </c:extLst>
        </c:ser>
        <c:ser>
          <c:idx val="1"/>
          <c:order val="1"/>
          <c:tx>
            <c:strRef>
              <c:f>Sheet1!$C$1</c:f>
              <c:strCache>
                <c:ptCount val="1"/>
                <c:pt idx="0">
                  <c:v>Ente Tucumán Turismo</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20</c:v>
                </c:pt>
                <c:pt idx="1">
                  <c:v>11</c:v>
                </c:pt>
                <c:pt idx="2">
                  <c:v>13</c:v>
                </c:pt>
                <c:pt idx="3">
                  <c:v>18</c:v>
                </c:pt>
                <c:pt idx="4">
                  <c:v>13</c:v>
                </c:pt>
                <c:pt idx="5">
                  <c:v>17</c:v>
                </c:pt>
                <c:pt idx="6">
                  <c:v>15</c:v>
                </c:pt>
              </c:numCache>
            </c:numRef>
          </c:val>
          <c:extLst>
            <c:ext xmlns:c16="http://schemas.microsoft.com/office/drawing/2014/chart" uri="{C3380CC4-5D6E-409C-BE32-E72D297353CC}">
              <c16:uniqueId val="{00000001-CDF2-42C2-A770-6A3DE18FE292}"/>
            </c:ext>
          </c:extLst>
        </c:ser>
        <c:dLbls>
          <c:showLegendKey val="0"/>
          <c:showVal val="0"/>
          <c:showCatName val="0"/>
          <c:showSerName val="0"/>
          <c:showPercent val="0"/>
          <c:showBubbleSize val="0"/>
        </c:dLbls>
        <c:gapWidth val="219"/>
        <c:overlap val="-27"/>
        <c:axId val="50846592"/>
        <c:axId val="50843312"/>
      </c:barChart>
      <c:catAx>
        <c:axId val="50846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843312"/>
        <c:crosses val="autoZero"/>
        <c:auto val="1"/>
        <c:lblAlgn val="ctr"/>
        <c:lblOffset val="100"/>
        <c:noMultiLvlLbl val="0"/>
      </c:catAx>
      <c:valAx>
        <c:axId val="50843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846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percentStacked"/>
        <c:varyColors val="0"/>
        <c:ser>
          <c:idx val="0"/>
          <c:order val="0"/>
          <c:tx>
            <c:strRef>
              <c:f>Sheet1!$B$1</c:f>
              <c:strCache>
                <c:ptCount val="1"/>
                <c:pt idx="0">
                  <c:v>Visit Salta</c:v>
                </c:pt>
              </c:strCache>
            </c:strRef>
          </c:tx>
          <c:spPr>
            <a:solidFill>
              <a:schemeClr val="accent1"/>
            </a:solidFill>
            <a:ln>
              <a:noFill/>
            </a:ln>
            <a:effectLst/>
          </c:spPr>
          <c:cat>
            <c:strRef>
              <c:f>Sheet1!$A$2:$A$32</c:f>
              <c:strCache>
                <c:ptCount val="31"/>
                <c:pt idx="0">
                  <c:v>24/03/2019</c:v>
                </c:pt>
                <c:pt idx="1">
                  <c:v>25/03/2019</c:v>
                </c:pt>
                <c:pt idx="2">
                  <c:v>26/03/2019</c:v>
                </c:pt>
                <c:pt idx="3">
                  <c:v>27/03/2019</c:v>
                </c:pt>
                <c:pt idx="4">
                  <c:v>28/03/2019</c:v>
                </c:pt>
                <c:pt idx="5">
                  <c:v>29/03/2019</c:v>
                </c:pt>
                <c:pt idx="6">
                  <c:v>30/03/2019</c:v>
                </c:pt>
                <c:pt idx="7">
                  <c:v>31/03/2019</c:v>
                </c:pt>
                <c:pt idx="8">
                  <c:v>1/4/2019</c:v>
                </c:pt>
                <c:pt idx="9">
                  <c:v>2/4/2019</c:v>
                </c:pt>
                <c:pt idx="10">
                  <c:v>3/4/2019</c:v>
                </c:pt>
                <c:pt idx="11">
                  <c:v>4/4/2019</c:v>
                </c:pt>
                <c:pt idx="12">
                  <c:v>5/4/2019</c:v>
                </c:pt>
                <c:pt idx="13">
                  <c:v>6/4/2019</c:v>
                </c:pt>
                <c:pt idx="14">
                  <c:v>7/4/2019</c:v>
                </c:pt>
                <c:pt idx="15">
                  <c:v>8/4/2019</c:v>
                </c:pt>
                <c:pt idx="16">
                  <c:v>9/4/2019</c:v>
                </c:pt>
                <c:pt idx="17">
                  <c:v>10/4/2019</c:v>
                </c:pt>
                <c:pt idx="18">
                  <c:v>11/4/2019</c:v>
                </c:pt>
                <c:pt idx="19">
                  <c:v>12/4/2019</c:v>
                </c:pt>
                <c:pt idx="20">
                  <c:v>13/04/2019</c:v>
                </c:pt>
                <c:pt idx="21">
                  <c:v>14/04/2019</c:v>
                </c:pt>
                <c:pt idx="22">
                  <c:v>15/04/2019</c:v>
                </c:pt>
                <c:pt idx="23">
                  <c:v>16/04/2019</c:v>
                </c:pt>
                <c:pt idx="24">
                  <c:v>17/04/2019</c:v>
                </c:pt>
                <c:pt idx="25">
                  <c:v>18/04/2019</c:v>
                </c:pt>
                <c:pt idx="26">
                  <c:v>19/04/2019</c:v>
                </c:pt>
                <c:pt idx="27">
                  <c:v>20/04/2019</c:v>
                </c:pt>
                <c:pt idx="28">
                  <c:v>21/04/2019</c:v>
                </c:pt>
                <c:pt idx="29">
                  <c:v>22/04/2019</c:v>
                </c:pt>
                <c:pt idx="30">
                  <c:v>23/04/2019</c:v>
                </c:pt>
              </c:strCache>
            </c:strRef>
          </c:cat>
          <c:val>
            <c:numRef>
              <c:f>Sheet1!$B$2:$B$32</c:f>
              <c:numCache>
                <c:formatCode>General</c:formatCode>
                <c:ptCount val="31"/>
                <c:pt idx="0">
                  <c:v>501049</c:v>
                </c:pt>
                <c:pt idx="1">
                  <c:v>501059</c:v>
                </c:pt>
                <c:pt idx="2">
                  <c:v>501078</c:v>
                </c:pt>
                <c:pt idx="3">
                  <c:v>501114</c:v>
                </c:pt>
                <c:pt idx="4">
                  <c:v>501141</c:v>
                </c:pt>
                <c:pt idx="5">
                  <c:v>501158</c:v>
                </c:pt>
                <c:pt idx="6">
                  <c:v>501174</c:v>
                </c:pt>
                <c:pt idx="7">
                  <c:v>501176</c:v>
                </c:pt>
                <c:pt idx="8">
                  <c:v>501192</c:v>
                </c:pt>
                <c:pt idx="9">
                  <c:v>501198</c:v>
                </c:pt>
                <c:pt idx="10">
                  <c:v>501197</c:v>
                </c:pt>
                <c:pt idx="11">
                  <c:v>501201</c:v>
                </c:pt>
                <c:pt idx="12">
                  <c:v>501213</c:v>
                </c:pt>
                <c:pt idx="13">
                  <c:v>501202</c:v>
                </c:pt>
                <c:pt idx="14">
                  <c:v>501192</c:v>
                </c:pt>
                <c:pt idx="15">
                  <c:v>501187</c:v>
                </c:pt>
                <c:pt idx="16">
                  <c:v>501207</c:v>
                </c:pt>
                <c:pt idx="17">
                  <c:v>501218</c:v>
                </c:pt>
                <c:pt idx="18">
                  <c:v>501244</c:v>
                </c:pt>
                <c:pt idx="19">
                  <c:v>501252</c:v>
                </c:pt>
                <c:pt idx="20">
                  <c:v>501252</c:v>
                </c:pt>
                <c:pt idx="21">
                  <c:v>501257</c:v>
                </c:pt>
                <c:pt idx="22">
                  <c:v>501255</c:v>
                </c:pt>
                <c:pt idx="23">
                  <c:v>501282</c:v>
                </c:pt>
                <c:pt idx="24">
                  <c:v>501294</c:v>
                </c:pt>
                <c:pt idx="25">
                  <c:v>501308</c:v>
                </c:pt>
                <c:pt idx="26">
                  <c:v>501305</c:v>
                </c:pt>
                <c:pt idx="27">
                  <c:v>501305</c:v>
                </c:pt>
                <c:pt idx="28">
                  <c:v>501302</c:v>
                </c:pt>
                <c:pt idx="29">
                  <c:v>501308</c:v>
                </c:pt>
                <c:pt idx="30">
                  <c:v>501330</c:v>
                </c:pt>
              </c:numCache>
            </c:numRef>
          </c:val>
          <c:extLst>
            <c:ext xmlns:c16="http://schemas.microsoft.com/office/drawing/2014/chart" uri="{C3380CC4-5D6E-409C-BE32-E72D297353CC}">
              <c16:uniqueId val="{00000000-8E15-4CEC-BEFA-8B98ECC9878C}"/>
            </c:ext>
          </c:extLst>
        </c:ser>
        <c:ser>
          <c:idx val="1"/>
          <c:order val="1"/>
          <c:tx>
            <c:strRef>
              <c:f>Sheet1!$C$1</c:f>
              <c:strCache>
                <c:ptCount val="1"/>
                <c:pt idx="0">
                  <c:v>Ente Tucumán Turismo</c:v>
                </c:pt>
              </c:strCache>
            </c:strRef>
          </c:tx>
          <c:spPr>
            <a:solidFill>
              <a:schemeClr val="accent2"/>
            </a:solidFill>
            <a:ln>
              <a:noFill/>
            </a:ln>
            <a:effectLst/>
          </c:spPr>
          <c:cat>
            <c:strRef>
              <c:f>Sheet1!$A$2:$A$32</c:f>
              <c:strCache>
                <c:ptCount val="31"/>
                <c:pt idx="0">
                  <c:v>24/03/2019</c:v>
                </c:pt>
                <c:pt idx="1">
                  <c:v>25/03/2019</c:v>
                </c:pt>
                <c:pt idx="2">
                  <c:v>26/03/2019</c:v>
                </c:pt>
                <c:pt idx="3">
                  <c:v>27/03/2019</c:v>
                </c:pt>
                <c:pt idx="4">
                  <c:v>28/03/2019</c:v>
                </c:pt>
                <c:pt idx="5">
                  <c:v>29/03/2019</c:v>
                </c:pt>
                <c:pt idx="6">
                  <c:v>30/03/2019</c:v>
                </c:pt>
                <c:pt idx="7">
                  <c:v>31/03/2019</c:v>
                </c:pt>
                <c:pt idx="8">
                  <c:v>1/4/2019</c:v>
                </c:pt>
                <c:pt idx="9">
                  <c:v>2/4/2019</c:v>
                </c:pt>
                <c:pt idx="10">
                  <c:v>3/4/2019</c:v>
                </c:pt>
                <c:pt idx="11">
                  <c:v>4/4/2019</c:v>
                </c:pt>
                <c:pt idx="12">
                  <c:v>5/4/2019</c:v>
                </c:pt>
                <c:pt idx="13">
                  <c:v>6/4/2019</c:v>
                </c:pt>
                <c:pt idx="14">
                  <c:v>7/4/2019</c:v>
                </c:pt>
                <c:pt idx="15">
                  <c:v>8/4/2019</c:v>
                </c:pt>
                <c:pt idx="16">
                  <c:v>9/4/2019</c:v>
                </c:pt>
                <c:pt idx="17">
                  <c:v>10/4/2019</c:v>
                </c:pt>
                <c:pt idx="18">
                  <c:v>11/4/2019</c:v>
                </c:pt>
                <c:pt idx="19">
                  <c:v>12/4/2019</c:v>
                </c:pt>
                <c:pt idx="20">
                  <c:v>13/04/2019</c:v>
                </c:pt>
                <c:pt idx="21">
                  <c:v>14/04/2019</c:v>
                </c:pt>
                <c:pt idx="22">
                  <c:v>15/04/2019</c:v>
                </c:pt>
                <c:pt idx="23">
                  <c:v>16/04/2019</c:v>
                </c:pt>
                <c:pt idx="24">
                  <c:v>17/04/2019</c:v>
                </c:pt>
                <c:pt idx="25">
                  <c:v>18/04/2019</c:v>
                </c:pt>
                <c:pt idx="26">
                  <c:v>19/04/2019</c:v>
                </c:pt>
                <c:pt idx="27">
                  <c:v>20/04/2019</c:v>
                </c:pt>
                <c:pt idx="28">
                  <c:v>21/04/2019</c:v>
                </c:pt>
                <c:pt idx="29">
                  <c:v>22/04/2019</c:v>
                </c:pt>
                <c:pt idx="30">
                  <c:v>23/04/2019</c:v>
                </c:pt>
              </c:strCache>
            </c:strRef>
          </c:cat>
          <c:val>
            <c:numRef>
              <c:f>Sheet1!$C$2:$C$32</c:f>
              <c:numCache>
                <c:formatCode>General</c:formatCode>
                <c:ptCount val="31"/>
                <c:pt idx="0">
                  <c:v>252723</c:v>
                </c:pt>
                <c:pt idx="1">
                  <c:v>252717</c:v>
                </c:pt>
                <c:pt idx="2">
                  <c:v>252714</c:v>
                </c:pt>
                <c:pt idx="3">
                  <c:v>252732</c:v>
                </c:pt>
                <c:pt idx="4">
                  <c:v>252747</c:v>
                </c:pt>
                <c:pt idx="5">
                  <c:v>252743</c:v>
                </c:pt>
                <c:pt idx="6">
                  <c:v>252746</c:v>
                </c:pt>
                <c:pt idx="7">
                  <c:v>252750</c:v>
                </c:pt>
                <c:pt idx="8">
                  <c:v>252753</c:v>
                </c:pt>
                <c:pt idx="9">
                  <c:v>252759</c:v>
                </c:pt>
                <c:pt idx="10">
                  <c:v>252765</c:v>
                </c:pt>
                <c:pt idx="11">
                  <c:v>252762</c:v>
                </c:pt>
                <c:pt idx="12">
                  <c:v>252764</c:v>
                </c:pt>
                <c:pt idx="13">
                  <c:v>252764</c:v>
                </c:pt>
                <c:pt idx="14">
                  <c:v>252770</c:v>
                </c:pt>
                <c:pt idx="15">
                  <c:v>252788</c:v>
                </c:pt>
                <c:pt idx="16">
                  <c:v>252790</c:v>
                </c:pt>
                <c:pt idx="17">
                  <c:v>252792</c:v>
                </c:pt>
                <c:pt idx="18">
                  <c:v>252812</c:v>
                </c:pt>
                <c:pt idx="19">
                  <c:v>252814</c:v>
                </c:pt>
                <c:pt idx="20">
                  <c:v>252836</c:v>
                </c:pt>
                <c:pt idx="21">
                  <c:v>252848</c:v>
                </c:pt>
                <c:pt idx="22">
                  <c:v>252856</c:v>
                </c:pt>
                <c:pt idx="23">
                  <c:v>252863</c:v>
                </c:pt>
                <c:pt idx="24">
                  <c:v>252889</c:v>
                </c:pt>
                <c:pt idx="25">
                  <c:v>252928</c:v>
                </c:pt>
                <c:pt idx="26">
                  <c:v>252978</c:v>
                </c:pt>
                <c:pt idx="27">
                  <c:v>253019</c:v>
                </c:pt>
                <c:pt idx="28">
                  <c:v>253074</c:v>
                </c:pt>
                <c:pt idx="29">
                  <c:v>253152</c:v>
                </c:pt>
                <c:pt idx="30">
                  <c:v>253196</c:v>
                </c:pt>
              </c:numCache>
            </c:numRef>
          </c:val>
          <c:extLst>
            <c:ext xmlns:c16="http://schemas.microsoft.com/office/drawing/2014/chart" uri="{C3380CC4-5D6E-409C-BE32-E72D297353CC}">
              <c16:uniqueId val="{00000001-8E15-4CEC-BEFA-8B98ECC9878C}"/>
            </c:ext>
          </c:extLst>
        </c:ser>
        <c:dLbls>
          <c:showLegendKey val="0"/>
          <c:showVal val="0"/>
          <c:showCatName val="0"/>
          <c:showSerName val="0"/>
          <c:showPercent val="0"/>
          <c:showBubbleSize val="0"/>
        </c:dLbls>
        <c:axId val="355949528"/>
        <c:axId val="355945920"/>
      </c:areaChart>
      <c:catAx>
        <c:axId val="355949528"/>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945920"/>
        <c:crosses val="autoZero"/>
        <c:auto val="1"/>
        <c:lblAlgn val="ctr"/>
        <c:lblOffset val="100"/>
        <c:noMultiLvlLbl val="0"/>
      </c:catAx>
      <c:valAx>
        <c:axId val="3559459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949528"/>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Visit Salta</c:v>
                </c:pt>
              </c:strCache>
            </c:strRef>
          </c:tx>
          <c:spPr>
            <a:ln w="28575" cap="rnd">
              <a:solidFill>
                <a:schemeClr val="accent1"/>
              </a:solidFill>
              <a:round/>
            </a:ln>
            <a:effectLst/>
          </c:spPr>
          <c:marker>
            <c:symbol val="none"/>
          </c:marker>
          <c:cat>
            <c:strRef>
              <c:f>Sheet1!$A$2:$A$32</c:f>
              <c:strCache>
                <c:ptCount val="31"/>
                <c:pt idx="0">
                  <c:v>24/03/2019</c:v>
                </c:pt>
                <c:pt idx="1">
                  <c:v>25/03/2019</c:v>
                </c:pt>
                <c:pt idx="2">
                  <c:v>26/03/2019</c:v>
                </c:pt>
                <c:pt idx="3">
                  <c:v>27/03/2019</c:v>
                </c:pt>
                <c:pt idx="4">
                  <c:v>28/03/2019</c:v>
                </c:pt>
                <c:pt idx="5">
                  <c:v>29/03/2019</c:v>
                </c:pt>
                <c:pt idx="6">
                  <c:v>30/03/2019</c:v>
                </c:pt>
                <c:pt idx="7">
                  <c:v>31/03/2019</c:v>
                </c:pt>
                <c:pt idx="8">
                  <c:v>1/4/2019</c:v>
                </c:pt>
                <c:pt idx="9">
                  <c:v>2/4/2019</c:v>
                </c:pt>
                <c:pt idx="10">
                  <c:v>3/4/2019</c:v>
                </c:pt>
                <c:pt idx="11">
                  <c:v>4/4/2019</c:v>
                </c:pt>
                <c:pt idx="12">
                  <c:v>5/4/2019</c:v>
                </c:pt>
                <c:pt idx="13">
                  <c:v>6/4/2019</c:v>
                </c:pt>
                <c:pt idx="14">
                  <c:v>7/4/2019</c:v>
                </c:pt>
                <c:pt idx="15">
                  <c:v>8/4/2019</c:v>
                </c:pt>
                <c:pt idx="16">
                  <c:v>9/4/2019</c:v>
                </c:pt>
                <c:pt idx="17">
                  <c:v>10/4/2019</c:v>
                </c:pt>
                <c:pt idx="18">
                  <c:v>11/4/2019</c:v>
                </c:pt>
                <c:pt idx="19">
                  <c:v>12/4/2019</c:v>
                </c:pt>
                <c:pt idx="20">
                  <c:v>13/04/2019</c:v>
                </c:pt>
                <c:pt idx="21">
                  <c:v>14/04/2019</c:v>
                </c:pt>
                <c:pt idx="22">
                  <c:v>15/04/2019</c:v>
                </c:pt>
                <c:pt idx="23">
                  <c:v>16/04/2019</c:v>
                </c:pt>
                <c:pt idx="24">
                  <c:v>17/04/2019</c:v>
                </c:pt>
                <c:pt idx="25">
                  <c:v>18/04/2019</c:v>
                </c:pt>
                <c:pt idx="26">
                  <c:v>19/04/2019</c:v>
                </c:pt>
                <c:pt idx="27">
                  <c:v>20/04/2019</c:v>
                </c:pt>
                <c:pt idx="28">
                  <c:v>21/04/2019</c:v>
                </c:pt>
                <c:pt idx="29">
                  <c:v>22/04/2019</c:v>
                </c:pt>
                <c:pt idx="30">
                  <c:v>23/04/2019</c:v>
                </c:pt>
              </c:strCache>
            </c:strRef>
          </c:cat>
          <c:val>
            <c:numRef>
              <c:f>Sheet1!$B$2:$B$32</c:f>
              <c:numCache>
                <c:formatCode>General</c:formatCode>
                <c:ptCount val="31"/>
                <c:pt idx="0">
                  <c:v>1</c:v>
                </c:pt>
                <c:pt idx="1">
                  <c:v>2</c:v>
                </c:pt>
                <c:pt idx="2">
                  <c:v>1</c:v>
                </c:pt>
                <c:pt idx="3">
                  <c:v>0</c:v>
                </c:pt>
                <c:pt idx="4">
                  <c:v>1</c:v>
                </c:pt>
                <c:pt idx="5">
                  <c:v>3</c:v>
                </c:pt>
                <c:pt idx="6">
                  <c:v>1</c:v>
                </c:pt>
                <c:pt idx="7">
                  <c:v>1</c:v>
                </c:pt>
                <c:pt idx="8">
                  <c:v>1</c:v>
                </c:pt>
                <c:pt idx="9">
                  <c:v>2</c:v>
                </c:pt>
                <c:pt idx="10">
                  <c:v>2</c:v>
                </c:pt>
                <c:pt idx="11">
                  <c:v>1</c:v>
                </c:pt>
                <c:pt idx="12">
                  <c:v>1</c:v>
                </c:pt>
                <c:pt idx="13">
                  <c:v>0</c:v>
                </c:pt>
                <c:pt idx="14">
                  <c:v>2</c:v>
                </c:pt>
                <c:pt idx="15">
                  <c:v>2</c:v>
                </c:pt>
                <c:pt idx="16">
                  <c:v>1</c:v>
                </c:pt>
                <c:pt idx="17">
                  <c:v>2</c:v>
                </c:pt>
                <c:pt idx="18">
                  <c:v>0</c:v>
                </c:pt>
                <c:pt idx="19">
                  <c:v>1</c:v>
                </c:pt>
                <c:pt idx="20">
                  <c:v>1</c:v>
                </c:pt>
                <c:pt idx="21">
                  <c:v>1</c:v>
                </c:pt>
                <c:pt idx="22">
                  <c:v>1</c:v>
                </c:pt>
                <c:pt idx="23">
                  <c:v>1</c:v>
                </c:pt>
                <c:pt idx="24">
                  <c:v>2</c:v>
                </c:pt>
                <c:pt idx="25">
                  <c:v>1</c:v>
                </c:pt>
                <c:pt idx="26">
                  <c:v>1</c:v>
                </c:pt>
                <c:pt idx="27">
                  <c:v>2</c:v>
                </c:pt>
                <c:pt idx="28">
                  <c:v>2</c:v>
                </c:pt>
                <c:pt idx="29">
                  <c:v>2</c:v>
                </c:pt>
                <c:pt idx="30">
                  <c:v>1</c:v>
                </c:pt>
              </c:numCache>
            </c:numRef>
          </c:val>
          <c:smooth val="0"/>
          <c:extLst>
            <c:ext xmlns:c16="http://schemas.microsoft.com/office/drawing/2014/chart" uri="{C3380CC4-5D6E-409C-BE32-E72D297353CC}">
              <c16:uniqueId val="{00000000-8684-4D41-B2BD-14D90B04B894}"/>
            </c:ext>
          </c:extLst>
        </c:ser>
        <c:ser>
          <c:idx val="1"/>
          <c:order val="1"/>
          <c:tx>
            <c:strRef>
              <c:f>Sheet1!$C$1</c:f>
              <c:strCache>
                <c:ptCount val="1"/>
                <c:pt idx="0">
                  <c:v>Ente Tucumán Turismo</c:v>
                </c:pt>
              </c:strCache>
            </c:strRef>
          </c:tx>
          <c:spPr>
            <a:ln w="28575" cap="rnd">
              <a:solidFill>
                <a:schemeClr val="accent2"/>
              </a:solidFill>
              <a:round/>
            </a:ln>
            <a:effectLst/>
          </c:spPr>
          <c:marker>
            <c:symbol val="none"/>
          </c:marker>
          <c:cat>
            <c:strRef>
              <c:f>Sheet1!$A$2:$A$32</c:f>
              <c:strCache>
                <c:ptCount val="31"/>
                <c:pt idx="0">
                  <c:v>24/03/2019</c:v>
                </c:pt>
                <c:pt idx="1">
                  <c:v>25/03/2019</c:v>
                </c:pt>
                <c:pt idx="2">
                  <c:v>26/03/2019</c:v>
                </c:pt>
                <c:pt idx="3">
                  <c:v>27/03/2019</c:v>
                </c:pt>
                <c:pt idx="4">
                  <c:v>28/03/2019</c:v>
                </c:pt>
                <c:pt idx="5">
                  <c:v>29/03/2019</c:v>
                </c:pt>
                <c:pt idx="6">
                  <c:v>30/03/2019</c:v>
                </c:pt>
                <c:pt idx="7">
                  <c:v>31/03/2019</c:v>
                </c:pt>
                <c:pt idx="8">
                  <c:v>1/4/2019</c:v>
                </c:pt>
                <c:pt idx="9">
                  <c:v>2/4/2019</c:v>
                </c:pt>
                <c:pt idx="10">
                  <c:v>3/4/2019</c:v>
                </c:pt>
                <c:pt idx="11">
                  <c:v>4/4/2019</c:v>
                </c:pt>
                <c:pt idx="12">
                  <c:v>5/4/2019</c:v>
                </c:pt>
                <c:pt idx="13">
                  <c:v>6/4/2019</c:v>
                </c:pt>
                <c:pt idx="14">
                  <c:v>7/4/2019</c:v>
                </c:pt>
                <c:pt idx="15">
                  <c:v>8/4/2019</c:v>
                </c:pt>
                <c:pt idx="16">
                  <c:v>9/4/2019</c:v>
                </c:pt>
                <c:pt idx="17">
                  <c:v>10/4/2019</c:v>
                </c:pt>
                <c:pt idx="18">
                  <c:v>11/4/2019</c:v>
                </c:pt>
                <c:pt idx="19">
                  <c:v>12/4/2019</c:v>
                </c:pt>
                <c:pt idx="20">
                  <c:v>13/04/2019</c:v>
                </c:pt>
                <c:pt idx="21">
                  <c:v>14/04/2019</c:v>
                </c:pt>
                <c:pt idx="22">
                  <c:v>15/04/2019</c:v>
                </c:pt>
                <c:pt idx="23">
                  <c:v>16/04/2019</c:v>
                </c:pt>
                <c:pt idx="24">
                  <c:v>17/04/2019</c:v>
                </c:pt>
                <c:pt idx="25">
                  <c:v>18/04/2019</c:v>
                </c:pt>
                <c:pt idx="26">
                  <c:v>19/04/2019</c:v>
                </c:pt>
                <c:pt idx="27">
                  <c:v>20/04/2019</c:v>
                </c:pt>
                <c:pt idx="28">
                  <c:v>21/04/2019</c:v>
                </c:pt>
                <c:pt idx="29">
                  <c:v>22/04/2019</c:v>
                </c:pt>
                <c:pt idx="30">
                  <c:v>23/04/2019</c:v>
                </c:pt>
              </c:strCache>
            </c:strRef>
          </c:cat>
          <c:val>
            <c:numRef>
              <c:f>Sheet1!$C$2:$C$32</c:f>
              <c:numCache>
                <c:formatCode>General</c:formatCode>
                <c:ptCount val="31"/>
                <c:pt idx="0">
                  <c:v>1</c:v>
                </c:pt>
                <c:pt idx="1">
                  <c:v>0</c:v>
                </c:pt>
                <c:pt idx="2">
                  <c:v>0</c:v>
                </c:pt>
                <c:pt idx="3">
                  <c:v>1</c:v>
                </c:pt>
                <c:pt idx="4">
                  <c:v>1</c:v>
                </c:pt>
                <c:pt idx="5">
                  <c:v>1</c:v>
                </c:pt>
                <c:pt idx="6">
                  <c:v>0</c:v>
                </c:pt>
                <c:pt idx="7">
                  <c:v>1</c:v>
                </c:pt>
                <c:pt idx="8">
                  <c:v>1</c:v>
                </c:pt>
                <c:pt idx="9">
                  <c:v>0</c:v>
                </c:pt>
                <c:pt idx="10">
                  <c:v>0</c:v>
                </c:pt>
                <c:pt idx="11">
                  <c:v>2</c:v>
                </c:pt>
                <c:pt idx="12">
                  <c:v>1</c:v>
                </c:pt>
                <c:pt idx="13">
                  <c:v>1</c:v>
                </c:pt>
                <c:pt idx="14">
                  <c:v>0</c:v>
                </c:pt>
                <c:pt idx="15">
                  <c:v>1</c:v>
                </c:pt>
                <c:pt idx="16">
                  <c:v>0</c:v>
                </c:pt>
                <c:pt idx="17">
                  <c:v>1</c:v>
                </c:pt>
                <c:pt idx="18">
                  <c:v>1</c:v>
                </c:pt>
                <c:pt idx="19">
                  <c:v>1</c:v>
                </c:pt>
                <c:pt idx="20">
                  <c:v>1</c:v>
                </c:pt>
                <c:pt idx="21">
                  <c:v>1</c:v>
                </c:pt>
                <c:pt idx="22">
                  <c:v>0</c:v>
                </c:pt>
                <c:pt idx="23">
                  <c:v>0</c:v>
                </c:pt>
                <c:pt idx="24">
                  <c:v>1</c:v>
                </c:pt>
                <c:pt idx="25">
                  <c:v>1</c:v>
                </c:pt>
                <c:pt idx="26">
                  <c:v>1</c:v>
                </c:pt>
                <c:pt idx="27">
                  <c:v>0</c:v>
                </c:pt>
                <c:pt idx="28">
                  <c:v>1</c:v>
                </c:pt>
                <c:pt idx="29">
                  <c:v>1</c:v>
                </c:pt>
                <c:pt idx="30">
                  <c:v>0</c:v>
                </c:pt>
              </c:numCache>
            </c:numRef>
          </c:val>
          <c:smooth val="0"/>
          <c:extLst>
            <c:ext xmlns:c16="http://schemas.microsoft.com/office/drawing/2014/chart" uri="{C3380CC4-5D6E-409C-BE32-E72D297353CC}">
              <c16:uniqueId val="{00000001-8684-4D41-B2BD-14D90B04B894}"/>
            </c:ext>
          </c:extLst>
        </c:ser>
        <c:dLbls>
          <c:showLegendKey val="0"/>
          <c:showVal val="0"/>
          <c:showCatName val="0"/>
          <c:showSerName val="0"/>
          <c:showPercent val="0"/>
          <c:showBubbleSize val="0"/>
        </c:dLbls>
        <c:smooth val="0"/>
        <c:axId val="355955760"/>
        <c:axId val="355950184"/>
      </c:lineChart>
      <c:catAx>
        <c:axId val="355955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950184"/>
        <c:crosses val="autoZero"/>
        <c:auto val="1"/>
        <c:lblAlgn val="ctr"/>
        <c:lblOffset val="100"/>
        <c:noMultiLvlLbl val="0"/>
      </c:catAx>
      <c:valAx>
        <c:axId val="355950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955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Visit Salta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1</c:v>
                </c:pt>
                <c:pt idx="9">
                  <c:v>0</c:v>
                </c:pt>
                <c:pt idx="10">
                  <c:v>0</c:v>
                </c:pt>
                <c:pt idx="11">
                  <c:v>2</c:v>
                </c:pt>
                <c:pt idx="12">
                  <c:v>2</c:v>
                </c:pt>
                <c:pt idx="13">
                  <c:v>1</c:v>
                </c:pt>
                <c:pt idx="14">
                  <c:v>1</c:v>
                </c:pt>
                <c:pt idx="15">
                  <c:v>1</c:v>
                </c:pt>
                <c:pt idx="16">
                  <c:v>2</c:v>
                </c:pt>
                <c:pt idx="17">
                  <c:v>5</c:v>
                </c:pt>
                <c:pt idx="18">
                  <c:v>2</c:v>
                </c:pt>
                <c:pt idx="19">
                  <c:v>8</c:v>
                </c:pt>
                <c:pt idx="20">
                  <c:v>10</c:v>
                </c:pt>
                <c:pt idx="21">
                  <c:v>4</c:v>
                </c:pt>
                <c:pt idx="22">
                  <c:v>1</c:v>
                </c:pt>
                <c:pt idx="23">
                  <c:v>0</c:v>
                </c:pt>
              </c:numCache>
            </c:numRef>
          </c:val>
          <c:smooth val="0"/>
          <c:extLst>
            <c:ext xmlns:c16="http://schemas.microsoft.com/office/drawing/2014/chart" uri="{C3380CC4-5D6E-409C-BE32-E72D297353CC}">
              <c16:uniqueId val="{00000000-2F6E-42A7-A2FC-D1A5ABBA33A0}"/>
            </c:ext>
          </c:extLst>
        </c:ser>
        <c:ser>
          <c:idx val="1"/>
          <c:order val="1"/>
          <c:tx>
            <c:strRef>
              <c:f>Sheet1!$C$1</c:f>
              <c:strCache>
                <c:ptCount val="1"/>
                <c:pt idx="0">
                  <c:v>Ente Tucumán Turismo</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2</c:v>
                </c:pt>
                <c:pt idx="12">
                  <c:v>1</c:v>
                </c:pt>
                <c:pt idx="13">
                  <c:v>1</c:v>
                </c:pt>
                <c:pt idx="14">
                  <c:v>1</c:v>
                </c:pt>
                <c:pt idx="15">
                  <c:v>1</c:v>
                </c:pt>
                <c:pt idx="16">
                  <c:v>0</c:v>
                </c:pt>
                <c:pt idx="17">
                  <c:v>1</c:v>
                </c:pt>
                <c:pt idx="18">
                  <c:v>1</c:v>
                </c:pt>
                <c:pt idx="19">
                  <c:v>1</c:v>
                </c:pt>
                <c:pt idx="20">
                  <c:v>12</c:v>
                </c:pt>
                <c:pt idx="21">
                  <c:v>0</c:v>
                </c:pt>
                <c:pt idx="22">
                  <c:v>0</c:v>
                </c:pt>
                <c:pt idx="23">
                  <c:v>0</c:v>
                </c:pt>
              </c:numCache>
            </c:numRef>
          </c:val>
          <c:smooth val="0"/>
          <c:extLst>
            <c:ext xmlns:c16="http://schemas.microsoft.com/office/drawing/2014/chart" uri="{C3380CC4-5D6E-409C-BE32-E72D297353CC}">
              <c16:uniqueId val="{00000001-2F6E-42A7-A2FC-D1A5ABBA33A0}"/>
            </c:ext>
          </c:extLst>
        </c:ser>
        <c:dLbls>
          <c:showLegendKey val="0"/>
          <c:showVal val="0"/>
          <c:showCatName val="0"/>
          <c:showSerName val="0"/>
          <c:showPercent val="0"/>
          <c:showBubbleSize val="0"/>
        </c:dLbls>
        <c:smooth val="0"/>
        <c:axId val="355957072"/>
        <c:axId val="355958056"/>
      </c:lineChart>
      <c:catAx>
        <c:axId val="355957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958056"/>
        <c:crosses val="autoZero"/>
        <c:auto val="1"/>
        <c:lblAlgn val="ctr"/>
        <c:lblOffset val="100"/>
        <c:noMultiLvlLbl val="0"/>
      </c:catAx>
      <c:valAx>
        <c:axId val="355958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957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Visit Salta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8</c:v>
                </c:pt>
                <c:pt idx="1">
                  <c:v>6</c:v>
                </c:pt>
                <c:pt idx="2">
                  <c:v>6</c:v>
                </c:pt>
                <c:pt idx="3">
                  <c:v>3</c:v>
                </c:pt>
                <c:pt idx="4">
                  <c:v>6</c:v>
                </c:pt>
                <c:pt idx="5">
                  <c:v>4</c:v>
                </c:pt>
                <c:pt idx="6">
                  <c:v>7</c:v>
                </c:pt>
              </c:numCache>
            </c:numRef>
          </c:val>
          <c:extLst>
            <c:ext xmlns:c16="http://schemas.microsoft.com/office/drawing/2014/chart" uri="{C3380CC4-5D6E-409C-BE32-E72D297353CC}">
              <c16:uniqueId val="{00000000-D7E9-4C7F-9A47-6F90314FDEF7}"/>
            </c:ext>
          </c:extLst>
        </c:ser>
        <c:ser>
          <c:idx val="1"/>
          <c:order val="1"/>
          <c:tx>
            <c:strRef>
              <c:f>Sheet1!$C$1</c:f>
              <c:strCache>
                <c:ptCount val="1"/>
                <c:pt idx="0">
                  <c:v>Ente Tucumán Turismo</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3</c:v>
                </c:pt>
                <c:pt idx="1">
                  <c:v>0</c:v>
                </c:pt>
                <c:pt idx="2">
                  <c:v>3</c:v>
                </c:pt>
                <c:pt idx="3">
                  <c:v>5</c:v>
                </c:pt>
                <c:pt idx="4">
                  <c:v>4</c:v>
                </c:pt>
                <c:pt idx="5">
                  <c:v>2</c:v>
                </c:pt>
                <c:pt idx="6">
                  <c:v>4</c:v>
                </c:pt>
              </c:numCache>
            </c:numRef>
          </c:val>
          <c:extLst>
            <c:ext xmlns:c16="http://schemas.microsoft.com/office/drawing/2014/chart" uri="{C3380CC4-5D6E-409C-BE32-E72D297353CC}">
              <c16:uniqueId val="{00000001-D7E9-4C7F-9A47-6F90314FDEF7}"/>
            </c:ext>
          </c:extLst>
        </c:ser>
        <c:dLbls>
          <c:showLegendKey val="0"/>
          <c:showVal val="0"/>
          <c:showCatName val="0"/>
          <c:showSerName val="0"/>
          <c:showPercent val="0"/>
          <c:showBubbleSize val="0"/>
        </c:dLbls>
        <c:gapWidth val="219"/>
        <c:overlap val="-27"/>
        <c:axId val="456673776"/>
        <c:axId val="456673448"/>
      </c:barChart>
      <c:catAx>
        <c:axId val="456673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673448"/>
        <c:crosses val="autoZero"/>
        <c:auto val="1"/>
        <c:lblAlgn val="ctr"/>
        <c:lblOffset val="100"/>
        <c:noMultiLvlLbl val="0"/>
      </c:catAx>
      <c:valAx>
        <c:axId val="456673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673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Sheet1!$A$2:$A$3</c:f>
              <c:strCache>
                <c:ptCount val="2"/>
                <c:pt idx="0">
                  <c:v>Visit Salta</c:v>
                </c:pt>
                <c:pt idx="1">
                  <c:v>Ente Tucumán Turismo</c:v>
                </c:pt>
              </c:strCache>
            </c:strRef>
          </c:cat>
          <c:val>
            <c:numRef>
              <c:f>Sheet1!$B$2:$B$3</c:f>
              <c:numCache>
                <c:formatCode>General</c:formatCode>
                <c:ptCount val="2"/>
                <c:pt idx="0">
                  <c:v>39</c:v>
                </c:pt>
                <c:pt idx="1">
                  <c:v>14</c:v>
                </c:pt>
              </c:numCache>
            </c:numRef>
          </c:val>
          <c:extLst>
            <c:ext xmlns:c16="http://schemas.microsoft.com/office/drawing/2014/chart" uri="{C3380CC4-5D6E-409C-BE32-E72D297353CC}">
              <c16:uniqueId val="{00000000-69E5-4780-AFDC-59161A084A17}"/>
            </c:ext>
          </c:extLst>
        </c:ser>
        <c:ser>
          <c:idx val="1"/>
          <c:order val="1"/>
          <c:tx>
            <c:strRef>
              <c:f>Sheet1!$C$1</c:f>
              <c:strCache>
                <c:ptCount val="1"/>
                <c:pt idx="0">
                  <c:v>Video</c:v>
                </c:pt>
              </c:strCache>
            </c:strRef>
          </c:tx>
          <c:spPr>
            <a:solidFill>
              <a:schemeClr val="accent2"/>
            </a:solidFill>
            <a:ln>
              <a:noFill/>
            </a:ln>
            <a:effectLst/>
          </c:spPr>
          <c:invertIfNegative val="0"/>
          <c:cat>
            <c:strRef>
              <c:f>Sheet1!$A$2:$A$3</c:f>
              <c:strCache>
                <c:ptCount val="2"/>
                <c:pt idx="0">
                  <c:v>Visit Salta</c:v>
                </c:pt>
                <c:pt idx="1">
                  <c:v>Ente Tucumán Turismo</c:v>
                </c:pt>
              </c:strCache>
            </c:strRef>
          </c:cat>
          <c:val>
            <c:numRef>
              <c:f>Sheet1!$C$2:$C$3</c:f>
              <c:numCache>
                <c:formatCode>General</c:formatCode>
                <c:ptCount val="2"/>
                <c:pt idx="0">
                  <c:v>1</c:v>
                </c:pt>
                <c:pt idx="1">
                  <c:v>7</c:v>
                </c:pt>
              </c:numCache>
            </c:numRef>
          </c:val>
          <c:extLst>
            <c:ext xmlns:c16="http://schemas.microsoft.com/office/drawing/2014/chart" uri="{C3380CC4-5D6E-409C-BE32-E72D297353CC}">
              <c16:uniqueId val="{00000001-69E5-4780-AFDC-59161A084A17}"/>
            </c:ext>
          </c:extLst>
        </c:ser>
        <c:dLbls>
          <c:showLegendKey val="0"/>
          <c:showVal val="0"/>
          <c:showCatName val="0"/>
          <c:showSerName val="0"/>
          <c:showPercent val="0"/>
          <c:showBubbleSize val="0"/>
        </c:dLbls>
        <c:gapWidth val="150"/>
        <c:overlap val="100"/>
        <c:axId val="456677384"/>
        <c:axId val="456679024"/>
      </c:barChart>
      <c:catAx>
        <c:axId val="456677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679024"/>
        <c:crosses val="autoZero"/>
        <c:auto val="1"/>
        <c:lblAlgn val="ctr"/>
        <c:lblOffset val="100"/>
        <c:noMultiLvlLbl val="0"/>
      </c:catAx>
      <c:valAx>
        <c:axId val="4566790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677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Desktop</c:v>
                </c:pt>
              </c:strCache>
            </c:strRef>
          </c:tx>
          <c:spPr>
            <a:solidFill>
              <a:schemeClr val="accent1"/>
            </a:solidFill>
            <a:ln>
              <a:noFill/>
            </a:ln>
            <a:effectLst/>
          </c:spPr>
          <c:invertIfNegative val="0"/>
          <c:cat>
            <c:strRef>
              <c:f>Sheet1!$A$2:$A$3</c:f>
              <c:strCache>
                <c:ptCount val="2"/>
                <c:pt idx="0">
                  <c:v>Visit Salta</c:v>
                </c:pt>
                <c:pt idx="1">
                  <c:v>Ente Tucumán Turismo</c:v>
                </c:pt>
              </c:strCache>
            </c:strRef>
          </c:cat>
          <c:val>
            <c:numRef>
              <c:f>Sheet1!$B$2:$B$3</c:f>
              <c:numCache>
                <c:formatCode>General</c:formatCode>
                <c:ptCount val="2"/>
                <c:pt idx="0">
                  <c:v>40</c:v>
                </c:pt>
                <c:pt idx="1">
                  <c:v>21</c:v>
                </c:pt>
              </c:numCache>
            </c:numRef>
          </c:val>
          <c:extLst>
            <c:ext xmlns:c16="http://schemas.microsoft.com/office/drawing/2014/chart" uri="{C3380CC4-5D6E-409C-BE32-E72D297353CC}">
              <c16:uniqueId val="{00000000-AB2D-4840-94D9-EB91A1314F9C}"/>
            </c:ext>
          </c:extLst>
        </c:ser>
        <c:dLbls>
          <c:showLegendKey val="0"/>
          <c:showVal val="0"/>
          <c:showCatName val="0"/>
          <c:showSerName val="0"/>
          <c:showPercent val="0"/>
          <c:showBubbleSize val="0"/>
        </c:dLbls>
        <c:gapWidth val="150"/>
        <c:overlap val="100"/>
        <c:axId val="49756664"/>
        <c:axId val="50843968"/>
      </c:barChart>
      <c:catAx>
        <c:axId val="49756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843968"/>
        <c:crosses val="autoZero"/>
        <c:auto val="1"/>
        <c:lblAlgn val="ctr"/>
        <c:lblOffset val="100"/>
        <c:noMultiLvlLbl val="0"/>
      </c:catAx>
      <c:valAx>
        <c:axId val="508439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756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Organic Posts</c:v>
                </c:pt>
              </c:strCache>
            </c:strRef>
          </c:tx>
          <c:spPr>
            <a:solidFill>
              <a:schemeClr val="accent1"/>
            </a:solidFill>
            <a:ln>
              <a:noFill/>
            </a:ln>
            <a:effectLst/>
          </c:spPr>
          <c:invertIfNegative val="0"/>
          <c:cat>
            <c:strRef>
              <c:f>Sheet1!$A$2:$A$3</c:f>
              <c:strCache>
                <c:ptCount val="2"/>
                <c:pt idx="0">
                  <c:v>Visit Salta</c:v>
                </c:pt>
                <c:pt idx="1">
                  <c:v>Ente Tucumán Turismo</c:v>
                </c:pt>
              </c:strCache>
            </c:strRef>
          </c:cat>
          <c:val>
            <c:numRef>
              <c:f>Sheet1!$B$2:$B$3</c:f>
              <c:numCache>
                <c:formatCode>General</c:formatCode>
                <c:ptCount val="2"/>
                <c:pt idx="0">
                  <c:v>40</c:v>
                </c:pt>
                <c:pt idx="1">
                  <c:v>21</c:v>
                </c:pt>
              </c:numCache>
            </c:numRef>
          </c:val>
          <c:extLst>
            <c:ext xmlns:c16="http://schemas.microsoft.com/office/drawing/2014/chart" uri="{C3380CC4-5D6E-409C-BE32-E72D297353CC}">
              <c16:uniqueId val="{00000000-EA47-4387-A277-FA13AC68198A}"/>
            </c:ext>
          </c:extLst>
        </c:ser>
        <c:ser>
          <c:idx val="1"/>
          <c:order val="1"/>
          <c:tx>
            <c:strRef>
              <c:f>Sheet1!$C$1</c:f>
              <c:strCache>
                <c:ptCount val="1"/>
                <c:pt idx="0">
                  <c:v>Sponsored Posts</c:v>
                </c:pt>
              </c:strCache>
            </c:strRef>
          </c:tx>
          <c:spPr>
            <a:solidFill>
              <a:schemeClr val="accent2"/>
            </a:solidFill>
            <a:ln>
              <a:noFill/>
            </a:ln>
            <a:effectLst/>
          </c:spPr>
          <c:invertIfNegative val="0"/>
          <c:cat>
            <c:strRef>
              <c:f>Sheet1!$A$2:$A$3</c:f>
              <c:strCache>
                <c:ptCount val="2"/>
                <c:pt idx="0">
                  <c:v>Visit Salta</c:v>
                </c:pt>
                <c:pt idx="1">
                  <c:v>Ente Tucumán Turismo</c:v>
                </c:pt>
              </c:strCache>
            </c:strRef>
          </c:cat>
          <c:val>
            <c:numRef>
              <c:f>Sheet1!$C$2:$C$3</c:f>
              <c:numCache>
                <c:formatCode>General</c:formatCode>
                <c:ptCount val="2"/>
                <c:pt idx="0">
                  <c:v>0</c:v>
                </c:pt>
                <c:pt idx="1">
                  <c:v>0</c:v>
                </c:pt>
              </c:numCache>
            </c:numRef>
          </c:val>
          <c:extLst>
            <c:ext xmlns:c16="http://schemas.microsoft.com/office/drawing/2014/chart" uri="{C3380CC4-5D6E-409C-BE32-E72D297353CC}">
              <c16:uniqueId val="{00000001-EA47-4387-A277-FA13AC68198A}"/>
            </c:ext>
          </c:extLst>
        </c:ser>
        <c:ser>
          <c:idx val="2"/>
          <c:order val="2"/>
          <c:tx>
            <c:strRef>
              <c:f>Sheet1!$D$1</c:f>
              <c:strCache>
                <c:ptCount val="1"/>
                <c:pt idx="0">
                  <c:v>Not yet tagged</c:v>
                </c:pt>
              </c:strCache>
            </c:strRef>
          </c:tx>
          <c:spPr>
            <a:solidFill>
              <a:schemeClr val="accent3"/>
            </a:solidFill>
            <a:ln>
              <a:noFill/>
            </a:ln>
            <a:effectLst/>
          </c:spPr>
          <c:invertIfNegative val="0"/>
          <c:cat>
            <c:strRef>
              <c:f>Sheet1!$A$2:$A$3</c:f>
              <c:strCache>
                <c:ptCount val="2"/>
                <c:pt idx="0">
                  <c:v>Visit Salta</c:v>
                </c:pt>
                <c:pt idx="1">
                  <c:v>Ente Tucumán Turismo</c:v>
                </c:pt>
              </c:strCache>
            </c:strRef>
          </c:cat>
          <c:val>
            <c:numRef>
              <c:f>Sheet1!$D$2:$D$3</c:f>
              <c:numCache>
                <c:formatCode>General</c:formatCode>
                <c:ptCount val="2"/>
                <c:pt idx="0">
                  <c:v>0</c:v>
                </c:pt>
                <c:pt idx="1">
                  <c:v>0</c:v>
                </c:pt>
              </c:numCache>
            </c:numRef>
          </c:val>
          <c:extLst>
            <c:ext xmlns:c16="http://schemas.microsoft.com/office/drawing/2014/chart" uri="{C3380CC4-5D6E-409C-BE32-E72D297353CC}">
              <c16:uniqueId val="{00000002-EA47-4387-A277-FA13AC68198A}"/>
            </c:ext>
          </c:extLst>
        </c:ser>
        <c:dLbls>
          <c:showLegendKey val="0"/>
          <c:showVal val="0"/>
          <c:showCatName val="0"/>
          <c:showSerName val="0"/>
          <c:showPercent val="0"/>
          <c:showBubbleSize val="0"/>
        </c:dLbls>
        <c:gapWidth val="150"/>
        <c:overlap val="100"/>
        <c:axId val="462970696"/>
        <c:axId val="462976272"/>
      </c:barChart>
      <c:catAx>
        <c:axId val="462970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976272"/>
        <c:crosses val="autoZero"/>
        <c:auto val="1"/>
        <c:lblAlgn val="ctr"/>
        <c:lblOffset val="100"/>
        <c:noMultiLvlLbl val="0"/>
      </c:catAx>
      <c:valAx>
        <c:axId val="4629762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970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Visit Salta</c:v>
                </c:pt>
              </c:strCache>
            </c:strRef>
          </c:tx>
          <c:spPr>
            <a:ln w="28575" cap="rnd">
              <a:solidFill>
                <a:schemeClr val="accent1"/>
              </a:solidFill>
              <a:round/>
            </a:ln>
            <a:effectLst/>
          </c:spPr>
          <c:marker>
            <c:symbol val="none"/>
          </c:marker>
          <c:cat>
            <c:strRef>
              <c:f>Sheet1!$A$2:$A$32</c:f>
              <c:strCache>
                <c:ptCount val="31"/>
                <c:pt idx="0">
                  <c:v>24/03/2019</c:v>
                </c:pt>
                <c:pt idx="1">
                  <c:v>25/03/2019</c:v>
                </c:pt>
                <c:pt idx="2">
                  <c:v>26/03/2019</c:v>
                </c:pt>
                <c:pt idx="3">
                  <c:v>27/03/2019</c:v>
                </c:pt>
                <c:pt idx="4">
                  <c:v>28/03/2019</c:v>
                </c:pt>
                <c:pt idx="5">
                  <c:v>29/03/2019</c:v>
                </c:pt>
                <c:pt idx="6">
                  <c:v>30/03/2019</c:v>
                </c:pt>
                <c:pt idx="7">
                  <c:v>31/03/2019</c:v>
                </c:pt>
                <c:pt idx="8">
                  <c:v>1/4/2019</c:v>
                </c:pt>
                <c:pt idx="9">
                  <c:v>2/4/2019</c:v>
                </c:pt>
                <c:pt idx="10">
                  <c:v>3/4/2019</c:v>
                </c:pt>
                <c:pt idx="11">
                  <c:v>4/4/2019</c:v>
                </c:pt>
                <c:pt idx="12">
                  <c:v>5/4/2019</c:v>
                </c:pt>
                <c:pt idx="13">
                  <c:v>6/4/2019</c:v>
                </c:pt>
                <c:pt idx="14">
                  <c:v>7/4/2019</c:v>
                </c:pt>
                <c:pt idx="15">
                  <c:v>8/4/2019</c:v>
                </c:pt>
                <c:pt idx="16">
                  <c:v>9/4/2019</c:v>
                </c:pt>
                <c:pt idx="17">
                  <c:v>10/4/2019</c:v>
                </c:pt>
                <c:pt idx="18">
                  <c:v>11/4/2019</c:v>
                </c:pt>
                <c:pt idx="19">
                  <c:v>12/4/2019</c:v>
                </c:pt>
                <c:pt idx="20">
                  <c:v>13/04/2019</c:v>
                </c:pt>
                <c:pt idx="21">
                  <c:v>14/04/2019</c:v>
                </c:pt>
                <c:pt idx="22">
                  <c:v>15/04/2019</c:v>
                </c:pt>
                <c:pt idx="23">
                  <c:v>16/04/2019</c:v>
                </c:pt>
                <c:pt idx="24">
                  <c:v>17/04/2019</c:v>
                </c:pt>
                <c:pt idx="25">
                  <c:v>18/04/2019</c:v>
                </c:pt>
                <c:pt idx="26">
                  <c:v>19/04/2019</c:v>
                </c:pt>
                <c:pt idx="27">
                  <c:v>20/04/2019</c:v>
                </c:pt>
                <c:pt idx="28">
                  <c:v>21/04/2019</c:v>
                </c:pt>
                <c:pt idx="29">
                  <c:v>22/04/2019</c:v>
                </c:pt>
                <c:pt idx="30">
                  <c:v>23/04/2019</c:v>
                </c:pt>
              </c:strCache>
            </c:str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3</c:v>
                </c:pt>
                <c:pt idx="12">
                  <c:v>1</c:v>
                </c:pt>
                <c:pt idx="13">
                  <c:v>2</c:v>
                </c:pt>
                <c:pt idx="14">
                  <c:v>1</c:v>
                </c:pt>
                <c:pt idx="15">
                  <c:v>0</c:v>
                </c:pt>
                <c:pt idx="16">
                  <c:v>0</c:v>
                </c:pt>
                <c:pt idx="17">
                  <c:v>1</c:v>
                </c:pt>
                <c:pt idx="18">
                  <c:v>0</c:v>
                </c:pt>
                <c:pt idx="19">
                  <c:v>0</c:v>
                </c:pt>
                <c:pt idx="20">
                  <c:v>0</c:v>
                </c:pt>
                <c:pt idx="21">
                  <c:v>0</c:v>
                </c:pt>
                <c:pt idx="22">
                  <c:v>0</c:v>
                </c:pt>
                <c:pt idx="23">
                  <c:v>3</c:v>
                </c:pt>
                <c:pt idx="24">
                  <c:v>0</c:v>
                </c:pt>
                <c:pt idx="25">
                  <c:v>1</c:v>
                </c:pt>
                <c:pt idx="26">
                  <c:v>0</c:v>
                </c:pt>
                <c:pt idx="27">
                  <c:v>0</c:v>
                </c:pt>
                <c:pt idx="28">
                  <c:v>0</c:v>
                </c:pt>
                <c:pt idx="29">
                  <c:v>0</c:v>
                </c:pt>
                <c:pt idx="30">
                  <c:v>0</c:v>
                </c:pt>
              </c:numCache>
            </c:numRef>
          </c:val>
          <c:smooth val="0"/>
          <c:extLst>
            <c:ext xmlns:c16="http://schemas.microsoft.com/office/drawing/2014/chart" uri="{C3380CC4-5D6E-409C-BE32-E72D297353CC}">
              <c16:uniqueId val="{00000000-7820-427D-91B7-86D5CA5E59A9}"/>
            </c:ext>
          </c:extLst>
        </c:ser>
        <c:ser>
          <c:idx val="1"/>
          <c:order val="1"/>
          <c:tx>
            <c:strRef>
              <c:f>Sheet1!$C$1</c:f>
              <c:strCache>
                <c:ptCount val="1"/>
                <c:pt idx="0">
                  <c:v>Ente Tucumán Turismo</c:v>
                </c:pt>
              </c:strCache>
            </c:strRef>
          </c:tx>
          <c:spPr>
            <a:ln w="28575" cap="rnd">
              <a:solidFill>
                <a:schemeClr val="accent2"/>
              </a:solidFill>
              <a:round/>
            </a:ln>
            <a:effectLst/>
          </c:spPr>
          <c:marker>
            <c:symbol val="none"/>
          </c:marker>
          <c:cat>
            <c:strRef>
              <c:f>Sheet1!$A$2:$A$32</c:f>
              <c:strCache>
                <c:ptCount val="31"/>
                <c:pt idx="0">
                  <c:v>24/03/2019</c:v>
                </c:pt>
                <c:pt idx="1">
                  <c:v>25/03/2019</c:v>
                </c:pt>
                <c:pt idx="2">
                  <c:v>26/03/2019</c:v>
                </c:pt>
                <c:pt idx="3">
                  <c:v>27/03/2019</c:v>
                </c:pt>
                <c:pt idx="4">
                  <c:v>28/03/2019</c:v>
                </c:pt>
                <c:pt idx="5">
                  <c:v>29/03/2019</c:v>
                </c:pt>
                <c:pt idx="6">
                  <c:v>30/03/2019</c:v>
                </c:pt>
                <c:pt idx="7">
                  <c:v>31/03/2019</c:v>
                </c:pt>
                <c:pt idx="8">
                  <c:v>1/4/2019</c:v>
                </c:pt>
                <c:pt idx="9">
                  <c:v>2/4/2019</c:v>
                </c:pt>
                <c:pt idx="10">
                  <c:v>3/4/2019</c:v>
                </c:pt>
                <c:pt idx="11">
                  <c:v>4/4/2019</c:v>
                </c:pt>
                <c:pt idx="12">
                  <c:v>5/4/2019</c:v>
                </c:pt>
                <c:pt idx="13">
                  <c:v>6/4/2019</c:v>
                </c:pt>
                <c:pt idx="14">
                  <c:v>7/4/2019</c:v>
                </c:pt>
                <c:pt idx="15">
                  <c:v>8/4/2019</c:v>
                </c:pt>
                <c:pt idx="16">
                  <c:v>9/4/2019</c:v>
                </c:pt>
                <c:pt idx="17">
                  <c:v>10/4/2019</c:v>
                </c:pt>
                <c:pt idx="18">
                  <c:v>11/4/2019</c:v>
                </c:pt>
                <c:pt idx="19">
                  <c:v>12/4/2019</c:v>
                </c:pt>
                <c:pt idx="20">
                  <c:v>13/04/2019</c:v>
                </c:pt>
                <c:pt idx="21">
                  <c:v>14/04/2019</c:v>
                </c:pt>
                <c:pt idx="22">
                  <c:v>15/04/2019</c:v>
                </c:pt>
                <c:pt idx="23">
                  <c:v>16/04/2019</c:v>
                </c:pt>
                <c:pt idx="24">
                  <c:v>17/04/2019</c:v>
                </c:pt>
                <c:pt idx="25">
                  <c:v>18/04/2019</c:v>
                </c:pt>
                <c:pt idx="26">
                  <c:v>19/04/2019</c:v>
                </c:pt>
                <c:pt idx="27">
                  <c:v>20/04/2019</c:v>
                </c:pt>
                <c:pt idx="28">
                  <c:v>21/04/2019</c:v>
                </c:pt>
                <c:pt idx="29">
                  <c:v>22/04/2019</c:v>
                </c:pt>
                <c:pt idx="30">
                  <c:v>23/04/2019</c:v>
                </c:pt>
              </c:strCache>
            </c:strRef>
          </c:cat>
          <c:val>
            <c:numRef>
              <c:f>Sheet1!$C$2:$C$32</c:f>
              <c:numCache>
                <c:formatCode>General</c:formatCode>
                <c:ptCount val="31"/>
                <c:pt idx="0">
                  <c:v>0</c:v>
                </c:pt>
                <c:pt idx="1">
                  <c:v>0</c:v>
                </c:pt>
                <c:pt idx="2">
                  <c:v>1</c:v>
                </c:pt>
                <c:pt idx="3">
                  <c:v>0</c:v>
                </c:pt>
                <c:pt idx="4">
                  <c:v>0</c:v>
                </c:pt>
                <c:pt idx="5">
                  <c:v>0</c:v>
                </c:pt>
                <c:pt idx="6">
                  <c:v>1</c:v>
                </c:pt>
                <c:pt idx="7">
                  <c:v>2</c:v>
                </c:pt>
                <c:pt idx="8">
                  <c:v>0</c:v>
                </c:pt>
                <c:pt idx="9">
                  <c:v>0</c:v>
                </c:pt>
                <c:pt idx="10">
                  <c:v>0</c:v>
                </c:pt>
                <c:pt idx="11">
                  <c:v>0</c:v>
                </c:pt>
                <c:pt idx="12">
                  <c:v>1</c:v>
                </c:pt>
                <c:pt idx="13">
                  <c:v>0</c:v>
                </c:pt>
                <c:pt idx="14">
                  <c:v>0</c:v>
                </c:pt>
                <c:pt idx="15">
                  <c:v>0</c:v>
                </c:pt>
                <c:pt idx="16">
                  <c:v>0</c:v>
                </c:pt>
                <c:pt idx="17">
                  <c:v>1</c:v>
                </c:pt>
                <c:pt idx="18">
                  <c:v>0</c:v>
                </c:pt>
                <c:pt idx="19">
                  <c:v>0</c:v>
                </c:pt>
                <c:pt idx="20">
                  <c:v>0</c:v>
                </c:pt>
                <c:pt idx="21">
                  <c:v>1</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7820-427D-91B7-86D5CA5E59A9}"/>
            </c:ext>
          </c:extLst>
        </c:ser>
        <c:dLbls>
          <c:showLegendKey val="0"/>
          <c:showVal val="0"/>
          <c:showCatName val="0"/>
          <c:showSerName val="0"/>
          <c:showPercent val="0"/>
          <c:showBubbleSize val="0"/>
        </c:dLbls>
        <c:smooth val="0"/>
        <c:axId val="476430632"/>
        <c:axId val="476431944"/>
      </c:lineChart>
      <c:catAx>
        <c:axId val="476430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431944"/>
        <c:crosses val="autoZero"/>
        <c:auto val="1"/>
        <c:lblAlgn val="ctr"/>
        <c:lblOffset val="100"/>
        <c:noMultiLvlLbl val="0"/>
      </c:catAx>
      <c:valAx>
        <c:axId val="476431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430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Visit Salta</c:v>
                </c:pt>
              </c:strCache>
            </c:strRef>
          </c:tx>
          <c:spPr>
            <a:ln w="28575" cap="rnd">
              <a:solidFill>
                <a:schemeClr val="accent1"/>
              </a:solidFill>
              <a:round/>
            </a:ln>
            <a:effectLst/>
          </c:spPr>
          <c:marker>
            <c:symbol val="none"/>
          </c:marker>
          <c:cat>
            <c:strRef>
              <c:f>Sheet1!$A$2:$A$32</c:f>
              <c:strCache>
                <c:ptCount val="31"/>
                <c:pt idx="0">
                  <c:v>24/03/2019</c:v>
                </c:pt>
                <c:pt idx="1">
                  <c:v>25/03/2019</c:v>
                </c:pt>
                <c:pt idx="2">
                  <c:v>26/03/2019</c:v>
                </c:pt>
                <c:pt idx="3">
                  <c:v>27/03/2019</c:v>
                </c:pt>
                <c:pt idx="4">
                  <c:v>28/03/2019</c:v>
                </c:pt>
                <c:pt idx="5">
                  <c:v>29/03/2019</c:v>
                </c:pt>
                <c:pt idx="6">
                  <c:v>30/03/2019</c:v>
                </c:pt>
                <c:pt idx="7">
                  <c:v>31/03/2019</c:v>
                </c:pt>
                <c:pt idx="8">
                  <c:v>1/4/2019</c:v>
                </c:pt>
                <c:pt idx="9">
                  <c:v>2/4/2019</c:v>
                </c:pt>
                <c:pt idx="10">
                  <c:v>3/4/2019</c:v>
                </c:pt>
                <c:pt idx="11">
                  <c:v>4/4/2019</c:v>
                </c:pt>
                <c:pt idx="12">
                  <c:v>5/4/2019</c:v>
                </c:pt>
                <c:pt idx="13">
                  <c:v>6/4/2019</c:v>
                </c:pt>
                <c:pt idx="14">
                  <c:v>7/4/2019</c:v>
                </c:pt>
                <c:pt idx="15">
                  <c:v>8/4/2019</c:v>
                </c:pt>
                <c:pt idx="16">
                  <c:v>9/4/2019</c:v>
                </c:pt>
                <c:pt idx="17">
                  <c:v>10/4/2019</c:v>
                </c:pt>
                <c:pt idx="18">
                  <c:v>11/4/2019</c:v>
                </c:pt>
                <c:pt idx="19">
                  <c:v>12/4/2019</c:v>
                </c:pt>
                <c:pt idx="20">
                  <c:v>13/04/2019</c:v>
                </c:pt>
                <c:pt idx="21">
                  <c:v>14/04/2019</c:v>
                </c:pt>
                <c:pt idx="22">
                  <c:v>15/04/2019</c:v>
                </c:pt>
                <c:pt idx="23">
                  <c:v>16/04/2019</c:v>
                </c:pt>
                <c:pt idx="24">
                  <c:v>17/04/2019</c:v>
                </c:pt>
                <c:pt idx="25">
                  <c:v>18/04/2019</c:v>
                </c:pt>
                <c:pt idx="26">
                  <c:v>19/04/2019</c:v>
                </c:pt>
                <c:pt idx="27">
                  <c:v>20/04/2019</c:v>
                </c:pt>
                <c:pt idx="28">
                  <c:v>21/04/2019</c:v>
                </c:pt>
                <c:pt idx="29">
                  <c:v>22/04/2019</c:v>
                </c:pt>
                <c:pt idx="30">
                  <c:v>23/04/2019</c:v>
                </c:pt>
              </c:strCache>
            </c:strRef>
          </c:cat>
          <c:val>
            <c:numRef>
              <c:f>Sheet1!$B$2:$B$32</c:f>
              <c:numCache>
                <c:formatCode>General</c:formatCode>
                <c:ptCount val="31"/>
                <c:pt idx="0">
                  <c:v>0.112365156822242</c:v>
                </c:pt>
                <c:pt idx="1">
                  <c:v>0.440271906820423</c:v>
                </c:pt>
                <c:pt idx="2">
                  <c:v>0.42269711895391399</c:v>
                </c:pt>
                <c:pt idx="3">
                  <c:v>0</c:v>
                </c:pt>
                <c:pt idx="4">
                  <c:v>0.238861605940211</c:v>
                </c:pt>
                <c:pt idx="5">
                  <c:v>0.110013854828271</c:v>
                </c:pt>
                <c:pt idx="6">
                  <c:v>3.9108798282405398E-2</c:v>
                </c:pt>
                <c:pt idx="7">
                  <c:v>0.14046989574499899</c:v>
                </c:pt>
                <c:pt idx="8">
                  <c:v>6.3250223470821099E-2</c:v>
                </c:pt>
                <c:pt idx="9">
                  <c:v>3.36196490387973E-2</c:v>
                </c:pt>
                <c:pt idx="10">
                  <c:v>0.179769631502184</c:v>
                </c:pt>
                <c:pt idx="11">
                  <c:v>6.06545503881692E-2</c:v>
                </c:pt>
                <c:pt idx="12">
                  <c:v>0.15861709832464399</c:v>
                </c:pt>
                <c:pt idx="13">
                  <c:v>0</c:v>
                </c:pt>
                <c:pt idx="14">
                  <c:v>3.0726440900484198E-2</c:v>
                </c:pt>
                <c:pt idx="15">
                  <c:v>0.24322161899004199</c:v>
                </c:pt>
                <c:pt idx="16">
                  <c:v>0.101756395189915</c:v>
                </c:pt>
                <c:pt idx="17">
                  <c:v>0.146844050022745</c:v>
                </c:pt>
                <c:pt idx="18">
                  <c:v>0</c:v>
                </c:pt>
                <c:pt idx="19">
                  <c:v>8.7182392747701704E-2</c:v>
                </c:pt>
                <c:pt idx="20">
                  <c:v>0.26274209379713198</c:v>
                </c:pt>
                <c:pt idx="21">
                  <c:v>0.186532177299333</c:v>
                </c:pt>
                <c:pt idx="22">
                  <c:v>4.1495762644237703E-2</c:v>
                </c:pt>
                <c:pt idx="23">
                  <c:v>0.58292171054206499</c:v>
                </c:pt>
                <c:pt idx="24">
                  <c:v>6.61296500215445E-2</c:v>
                </c:pt>
                <c:pt idx="25">
                  <c:v>0.43327262463071098</c:v>
                </c:pt>
                <c:pt idx="26">
                  <c:v>4.6877555824187199E-2</c:v>
                </c:pt>
                <c:pt idx="27">
                  <c:v>3.4310449726214602E-2</c:v>
                </c:pt>
                <c:pt idx="28">
                  <c:v>0.15669166153005301</c:v>
                </c:pt>
                <c:pt idx="29">
                  <c:v>8.0888880023139598E-2</c:v>
                </c:pt>
                <c:pt idx="30">
                  <c:v>3.7700545959758198E-2</c:v>
                </c:pt>
              </c:numCache>
            </c:numRef>
          </c:val>
          <c:smooth val="0"/>
          <c:extLst>
            <c:ext xmlns:c16="http://schemas.microsoft.com/office/drawing/2014/chart" uri="{C3380CC4-5D6E-409C-BE32-E72D297353CC}">
              <c16:uniqueId val="{00000000-FFCF-4866-B26A-9C572AFE3049}"/>
            </c:ext>
          </c:extLst>
        </c:ser>
        <c:ser>
          <c:idx val="1"/>
          <c:order val="1"/>
          <c:tx>
            <c:strRef>
              <c:f>Sheet1!$C$1</c:f>
              <c:strCache>
                <c:ptCount val="1"/>
                <c:pt idx="0">
                  <c:v>Ente Tucumán Turismo</c:v>
                </c:pt>
              </c:strCache>
            </c:strRef>
          </c:tx>
          <c:spPr>
            <a:ln w="28575" cap="rnd">
              <a:solidFill>
                <a:schemeClr val="accent2"/>
              </a:solidFill>
              <a:round/>
            </a:ln>
            <a:effectLst/>
          </c:spPr>
          <c:marker>
            <c:symbol val="none"/>
          </c:marker>
          <c:cat>
            <c:strRef>
              <c:f>Sheet1!$A$2:$A$32</c:f>
              <c:strCache>
                <c:ptCount val="31"/>
                <c:pt idx="0">
                  <c:v>24/03/2019</c:v>
                </c:pt>
                <c:pt idx="1">
                  <c:v>25/03/2019</c:v>
                </c:pt>
                <c:pt idx="2">
                  <c:v>26/03/2019</c:v>
                </c:pt>
                <c:pt idx="3">
                  <c:v>27/03/2019</c:v>
                </c:pt>
                <c:pt idx="4">
                  <c:v>28/03/2019</c:v>
                </c:pt>
                <c:pt idx="5">
                  <c:v>29/03/2019</c:v>
                </c:pt>
                <c:pt idx="6">
                  <c:v>30/03/2019</c:v>
                </c:pt>
                <c:pt idx="7">
                  <c:v>31/03/2019</c:v>
                </c:pt>
                <c:pt idx="8">
                  <c:v>1/4/2019</c:v>
                </c:pt>
                <c:pt idx="9">
                  <c:v>2/4/2019</c:v>
                </c:pt>
                <c:pt idx="10">
                  <c:v>3/4/2019</c:v>
                </c:pt>
                <c:pt idx="11">
                  <c:v>4/4/2019</c:v>
                </c:pt>
                <c:pt idx="12">
                  <c:v>5/4/2019</c:v>
                </c:pt>
                <c:pt idx="13">
                  <c:v>6/4/2019</c:v>
                </c:pt>
                <c:pt idx="14">
                  <c:v>7/4/2019</c:v>
                </c:pt>
                <c:pt idx="15">
                  <c:v>8/4/2019</c:v>
                </c:pt>
                <c:pt idx="16">
                  <c:v>9/4/2019</c:v>
                </c:pt>
                <c:pt idx="17">
                  <c:v>10/4/2019</c:v>
                </c:pt>
                <c:pt idx="18">
                  <c:v>11/4/2019</c:v>
                </c:pt>
                <c:pt idx="19">
                  <c:v>12/4/2019</c:v>
                </c:pt>
                <c:pt idx="20">
                  <c:v>13/04/2019</c:v>
                </c:pt>
                <c:pt idx="21">
                  <c:v>14/04/2019</c:v>
                </c:pt>
                <c:pt idx="22">
                  <c:v>15/04/2019</c:v>
                </c:pt>
                <c:pt idx="23">
                  <c:v>16/04/2019</c:v>
                </c:pt>
                <c:pt idx="24">
                  <c:v>17/04/2019</c:v>
                </c:pt>
                <c:pt idx="25">
                  <c:v>18/04/2019</c:v>
                </c:pt>
                <c:pt idx="26">
                  <c:v>19/04/2019</c:v>
                </c:pt>
                <c:pt idx="27">
                  <c:v>20/04/2019</c:v>
                </c:pt>
                <c:pt idx="28">
                  <c:v>21/04/2019</c:v>
                </c:pt>
                <c:pt idx="29">
                  <c:v>22/04/2019</c:v>
                </c:pt>
                <c:pt idx="30">
                  <c:v>23/04/2019</c:v>
                </c:pt>
              </c:strCache>
            </c:strRef>
          </c:cat>
          <c:val>
            <c:numRef>
              <c:f>Sheet1!$C$2:$C$32</c:f>
              <c:numCache>
                <c:formatCode>General</c:formatCode>
                <c:ptCount val="31"/>
                <c:pt idx="0">
                  <c:v>3.8777480571690899E-2</c:v>
                </c:pt>
                <c:pt idx="1">
                  <c:v>0</c:v>
                </c:pt>
                <c:pt idx="2">
                  <c:v>0</c:v>
                </c:pt>
                <c:pt idx="3">
                  <c:v>8.6656141308863899E-2</c:v>
                </c:pt>
                <c:pt idx="4">
                  <c:v>7.5176367715311101E-3</c:v>
                </c:pt>
                <c:pt idx="5">
                  <c:v>7.20093374745297E-2</c:v>
                </c:pt>
                <c:pt idx="6">
                  <c:v>0</c:v>
                </c:pt>
                <c:pt idx="7">
                  <c:v>0.132147435390191</c:v>
                </c:pt>
                <c:pt idx="8">
                  <c:v>6.7259872364500997E-2</c:v>
                </c:pt>
                <c:pt idx="9">
                  <c:v>0</c:v>
                </c:pt>
                <c:pt idx="10">
                  <c:v>0</c:v>
                </c:pt>
                <c:pt idx="11">
                  <c:v>2.1363886328299601E-2</c:v>
                </c:pt>
                <c:pt idx="12">
                  <c:v>1.9385748705308899E-2</c:v>
                </c:pt>
                <c:pt idx="13">
                  <c:v>3.9166969979902197E-2</c:v>
                </c:pt>
                <c:pt idx="14">
                  <c:v>0</c:v>
                </c:pt>
                <c:pt idx="15">
                  <c:v>0.81850153691564598</c:v>
                </c:pt>
                <c:pt idx="16">
                  <c:v>0</c:v>
                </c:pt>
                <c:pt idx="17">
                  <c:v>5.9337555530062404E-3</c:v>
                </c:pt>
                <c:pt idx="18">
                  <c:v>0.82080046835072495</c:v>
                </c:pt>
                <c:pt idx="19">
                  <c:v>3.8763829391684802E-2</c:v>
                </c:pt>
                <c:pt idx="20">
                  <c:v>2.0963116780381701E-2</c:v>
                </c:pt>
                <c:pt idx="21">
                  <c:v>4.9437988941710601E-2</c:v>
                </c:pt>
                <c:pt idx="22">
                  <c:v>0</c:v>
                </c:pt>
                <c:pt idx="23">
                  <c:v>0</c:v>
                </c:pt>
                <c:pt idx="24">
                  <c:v>1.1863522042424E-2</c:v>
                </c:pt>
                <c:pt idx="25">
                  <c:v>0.105571986651272</c:v>
                </c:pt>
                <c:pt idx="26">
                  <c:v>2.7673125046945499E-2</c:v>
                </c:pt>
                <c:pt idx="27">
                  <c:v>0</c:v>
                </c:pt>
                <c:pt idx="28">
                  <c:v>0.122507370201465</c:v>
                </c:pt>
                <c:pt idx="29">
                  <c:v>2.21245056555768E-2</c:v>
                </c:pt>
                <c:pt idx="30">
                  <c:v>0</c:v>
                </c:pt>
              </c:numCache>
            </c:numRef>
          </c:val>
          <c:smooth val="0"/>
          <c:extLst>
            <c:ext xmlns:c16="http://schemas.microsoft.com/office/drawing/2014/chart" uri="{C3380CC4-5D6E-409C-BE32-E72D297353CC}">
              <c16:uniqueId val="{00000001-FFCF-4866-B26A-9C572AFE3049}"/>
            </c:ext>
          </c:extLst>
        </c:ser>
        <c:dLbls>
          <c:showLegendKey val="0"/>
          <c:showVal val="0"/>
          <c:showCatName val="0"/>
          <c:showSerName val="0"/>
          <c:showPercent val="0"/>
          <c:showBubbleSize val="0"/>
        </c:dLbls>
        <c:smooth val="0"/>
        <c:axId val="476436208"/>
        <c:axId val="476442440"/>
      </c:lineChart>
      <c:catAx>
        <c:axId val="476436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442440"/>
        <c:crosses val="autoZero"/>
        <c:auto val="1"/>
        <c:lblAlgn val="ctr"/>
        <c:lblOffset val="100"/>
        <c:noMultiLvlLbl val="0"/>
      </c:catAx>
      <c:valAx>
        <c:axId val="476442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436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Sheet1!$A$2:$A$3</c:f>
              <c:strCache>
                <c:ptCount val="2"/>
                <c:pt idx="0">
                  <c:v>Visit Salta</c:v>
                </c:pt>
                <c:pt idx="1">
                  <c:v>Ente Tucumán Turismo</c:v>
                </c:pt>
              </c:strCache>
            </c:strRef>
          </c:cat>
          <c:val>
            <c:numRef>
              <c:f>Sheet1!$B$2:$B$3</c:f>
              <c:numCache>
                <c:formatCode>General</c:formatCode>
                <c:ptCount val="2"/>
                <c:pt idx="0">
                  <c:v>18154</c:v>
                </c:pt>
                <c:pt idx="1">
                  <c:v>4244</c:v>
                </c:pt>
              </c:numCache>
            </c:numRef>
          </c:val>
          <c:extLst>
            <c:ext xmlns:c16="http://schemas.microsoft.com/office/drawing/2014/chart" uri="{C3380CC4-5D6E-409C-BE32-E72D297353CC}">
              <c16:uniqueId val="{00000000-D7AD-4F02-B4F3-5B7E5203F47F}"/>
            </c:ext>
          </c:extLst>
        </c:ser>
        <c:ser>
          <c:idx val="1"/>
          <c:order val="1"/>
          <c:tx>
            <c:strRef>
              <c:f>Sheet1!$C$1</c:f>
              <c:strCache>
                <c:ptCount val="1"/>
                <c:pt idx="0">
                  <c:v>Love</c:v>
                </c:pt>
              </c:strCache>
            </c:strRef>
          </c:tx>
          <c:spPr>
            <a:solidFill>
              <a:schemeClr val="accent2"/>
            </a:solidFill>
            <a:ln>
              <a:noFill/>
            </a:ln>
            <a:effectLst/>
          </c:spPr>
          <c:invertIfNegative val="0"/>
          <c:cat>
            <c:strRef>
              <c:f>Sheet1!$A$2:$A$3</c:f>
              <c:strCache>
                <c:ptCount val="2"/>
                <c:pt idx="0">
                  <c:v>Visit Salta</c:v>
                </c:pt>
                <c:pt idx="1">
                  <c:v>Ente Tucumán Turismo</c:v>
                </c:pt>
              </c:strCache>
            </c:strRef>
          </c:cat>
          <c:val>
            <c:numRef>
              <c:f>Sheet1!$C$2:$C$3</c:f>
              <c:numCache>
                <c:formatCode>General</c:formatCode>
                <c:ptCount val="2"/>
                <c:pt idx="0">
                  <c:v>4667</c:v>
                </c:pt>
                <c:pt idx="1">
                  <c:v>696</c:v>
                </c:pt>
              </c:numCache>
            </c:numRef>
          </c:val>
          <c:extLst>
            <c:ext xmlns:c16="http://schemas.microsoft.com/office/drawing/2014/chart" uri="{C3380CC4-5D6E-409C-BE32-E72D297353CC}">
              <c16:uniqueId val="{00000001-D7AD-4F02-B4F3-5B7E5203F47F}"/>
            </c:ext>
          </c:extLst>
        </c:ser>
        <c:ser>
          <c:idx val="2"/>
          <c:order val="2"/>
          <c:tx>
            <c:strRef>
              <c:f>Sheet1!$D$1</c:f>
              <c:strCache>
                <c:ptCount val="1"/>
                <c:pt idx="0">
                  <c:v>Haha</c:v>
                </c:pt>
              </c:strCache>
            </c:strRef>
          </c:tx>
          <c:spPr>
            <a:solidFill>
              <a:schemeClr val="accent3"/>
            </a:solidFill>
            <a:ln>
              <a:noFill/>
            </a:ln>
            <a:effectLst/>
          </c:spPr>
          <c:invertIfNegative val="0"/>
          <c:cat>
            <c:strRef>
              <c:f>Sheet1!$A$2:$A$3</c:f>
              <c:strCache>
                <c:ptCount val="2"/>
                <c:pt idx="0">
                  <c:v>Visit Salta</c:v>
                </c:pt>
                <c:pt idx="1">
                  <c:v>Ente Tucumán Turismo</c:v>
                </c:pt>
              </c:strCache>
            </c:strRef>
          </c:cat>
          <c:val>
            <c:numRef>
              <c:f>Sheet1!$D$2:$D$3</c:f>
              <c:numCache>
                <c:formatCode>General</c:formatCode>
                <c:ptCount val="2"/>
                <c:pt idx="0">
                  <c:v>31</c:v>
                </c:pt>
                <c:pt idx="1">
                  <c:v>10</c:v>
                </c:pt>
              </c:numCache>
            </c:numRef>
          </c:val>
          <c:extLst>
            <c:ext xmlns:c16="http://schemas.microsoft.com/office/drawing/2014/chart" uri="{C3380CC4-5D6E-409C-BE32-E72D297353CC}">
              <c16:uniqueId val="{00000002-D7AD-4F02-B4F3-5B7E5203F47F}"/>
            </c:ext>
          </c:extLst>
        </c:ser>
        <c:ser>
          <c:idx val="3"/>
          <c:order val="3"/>
          <c:tx>
            <c:strRef>
              <c:f>Sheet1!$E$1</c:f>
              <c:strCache>
                <c:ptCount val="1"/>
                <c:pt idx="0">
                  <c:v>Wow</c:v>
                </c:pt>
              </c:strCache>
            </c:strRef>
          </c:tx>
          <c:spPr>
            <a:solidFill>
              <a:schemeClr val="accent4"/>
            </a:solidFill>
            <a:ln>
              <a:noFill/>
            </a:ln>
            <a:effectLst/>
          </c:spPr>
          <c:invertIfNegative val="0"/>
          <c:cat>
            <c:strRef>
              <c:f>Sheet1!$A$2:$A$3</c:f>
              <c:strCache>
                <c:ptCount val="2"/>
                <c:pt idx="0">
                  <c:v>Visit Salta</c:v>
                </c:pt>
                <c:pt idx="1">
                  <c:v>Ente Tucumán Turismo</c:v>
                </c:pt>
              </c:strCache>
            </c:strRef>
          </c:cat>
          <c:val>
            <c:numRef>
              <c:f>Sheet1!$E$2:$E$3</c:f>
              <c:numCache>
                <c:formatCode>General</c:formatCode>
                <c:ptCount val="2"/>
                <c:pt idx="0">
                  <c:v>151</c:v>
                </c:pt>
                <c:pt idx="1">
                  <c:v>18</c:v>
                </c:pt>
              </c:numCache>
            </c:numRef>
          </c:val>
          <c:extLst>
            <c:ext xmlns:c16="http://schemas.microsoft.com/office/drawing/2014/chart" uri="{C3380CC4-5D6E-409C-BE32-E72D297353CC}">
              <c16:uniqueId val="{00000003-D7AD-4F02-B4F3-5B7E5203F47F}"/>
            </c:ext>
          </c:extLst>
        </c:ser>
        <c:ser>
          <c:idx val="4"/>
          <c:order val="4"/>
          <c:tx>
            <c:strRef>
              <c:f>Sheet1!$F$1</c:f>
              <c:strCache>
                <c:ptCount val="1"/>
                <c:pt idx="0">
                  <c:v>Sad</c:v>
                </c:pt>
              </c:strCache>
            </c:strRef>
          </c:tx>
          <c:spPr>
            <a:solidFill>
              <a:schemeClr val="accent5"/>
            </a:solidFill>
            <a:ln>
              <a:noFill/>
            </a:ln>
            <a:effectLst/>
          </c:spPr>
          <c:invertIfNegative val="0"/>
          <c:cat>
            <c:strRef>
              <c:f>Sheet1!$A$2:$A$3</c:f>
              <c:strCache>
                <c:ptCount val="2"/>
                <c:pt idx="0">
                  <c:v>Visit Salta</c:v>
                </c:pt>
                <c:pt idx="1">
                  <c:v>Ente Tucumán Turismo</c:v>
                </c:pt>
              </c:strCache>
            </c:strRef>
          </c:cat>
          <c:val>
            <c:numRef>
              <c:f>Sheet1!$F$2:$F$3</c:f>
              <c:numCache>
                <c:formatCode>General</c:formatCode>
                <c:ptCount val="2"/>
                <c:pt idx="0">
                  <c:v>11</c:v>
                </c:pt>
                <c:pt idx="1">
                  <c:v>0</c:v>
                </c:pt>
              </c:numCache>
            </c:numRef>
          </c:val>
          <c:extLst>
            <c:ext xmlns:c16="http://schemas.microsoft.com/office/drawing/2014/chart" uri="{C3380CC4-5D6E-409C-BE32-E72D297353CC}">
              <c16:uniqueId val="{00000004-D7AD-4F02-B4F3-5B7E5203F47F}"/>
            </c:ext>
          </c:extLst>
        </c:ser>
        <c:ser>
          <c:idx val="5"/>
          <c:order val="5"/>
          <c:tx>
            <c:strRef>
              <c:f>Sheet1!$G$1</c:f>
              <c:strCache>
                <c:ptCount val="1"/>
                <c:pt idx="0">
                  <c:v>Angry</c:v>
                </c:pt>
              </c:strCache>
            </c:strRef>
          </c:tx>
          <c:spPr>
            <a:solidFill>
              <a:schemeClr val="accent6"/>
            </a:solidFill>
            <a:ln>
              <a:noFill/>
            </a:ln>
            <a:effectLst/>
          </c:spPr>
          <c:invertIfNegative val="0"/>
          <c:cat>
            <c:strRef>
              <c:f>Sheet1!$A$2:$A$3</c:f>
              <c:strCache>
                <c:ptCount val="2"/>
                <c:pt idx="0">
                  <c:v>Visit Salta</c:v>
                </c:pt>
                <c:pt idx="1">
                  <c:v>Ente Tucumán Turismo</c:v>
                </c:pt>
              </c:strCache>
            </c:strRef>
          </c:cat>
          <c:val>
            <c:numRef>
              <c:f>Sheet1!$G$2:$G$3</c:f>
              <c:numCache>
                <c:formatCode>General</c:formatCode>
                <c:ptCount val="2"/>
                <c:pt idx="0">
                  <c:v>4</c:v>
                </c:pt>
                <c:pt idx="1">
                  <c:v>4</c:v>
                </c:pt>
              </c:numCache>
            </c:numRef>
          </c:val>
          <c:extLst>
            <c:ext xmlns:c16="http://schemas.microsoft.com/office/drawing/2014/chart" uri="{C3380CC4-5D6E-409C-BE32-E72D297353CC}">
              <c16:uniqueId val="{00000005-D7AD-4F02-B4F3-5B7E5203F47F}"/>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Sheet1!$A$2:$A$3</c:f>
              <c:strCache>
                <c:ptCount val="2"/>
                <c:pt idx="0">
                  <c:v>Visit Salta</c:v>
                </c:pt>
                <c:pt idx="1">
                  <c:v>Ente Tucumán Turismo</c:v>
                </c:pt>
              </c:strCache>
            </c:strRef>
          </c:cat>
          <c:val>
            <c:numRef>
              <c:f>Sheet1!$H$2:$H$3</c:f>
              <c:numCache>
                <c:formatCode>General</c:formatCode>
                <c:ptCount val="2"/>
                <c:pt idx="0">
                  <c:v>2920</c:v>
                </c:pt>
                <c:pt idx="1">
                  <c:v>255</c:v>
                </c:pt>
              </c:numCache>
            </c:numRef>
          </c:val>
          <c:extLst>
            <c:ext xmlns:c16="http://schemas.microsoft.com/office/drawing/2014/chart" uri="{C3380CC4-5D6E-409C-BE32-E72D297353CC}">
              <c16:uniqueId val="{00000006-D7AD-4F02-B4F3-5B7E5203F47F}"/>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Sheet1!$A$2:$A$3</c:f>
              <c:strCache>
                <c:ptCount val="2"/>
                <c:pt idx="0">
                  <c:v>Visit Salta</c:v>
                </c:pt>
                <c:pt idx="1">
                  <c:v>Ente Tucumán Turismo</c:v>
                </c:pt>
              </c:strCache>
            </c:strRef>
          </c:cat>
          <c:val>
            <c:numRef>
              <c:f>Sheet1!$I$2:$I$3</c:f>
              <c:numCache>
                <c:formatCode>General</c:formatCode>
                <c:ptCount val="2"/>
                <c:pt idx="0">
                  <c:v>4993</c:v>
                </c:pt>
                <c:pt idx="1">
                  <c:v>1219</c:v>
                </c:pt>
              </c:numCache>
            </c:numRef>
          </c:val>
          <c:extLst>
            <c:ext xmlns:c16="http://schemas.microsoft.com/office/drawing/2014/chart" uri="{C3380CC4-5D6E-409C-BE32-E72D297353CC}">
              <c16:uniqueId val="{00000007-D7AD-4F02-B4F3-5B7E5203F47F}"/>
            </c:ext>
          </c:extLst>
        </c:ser>
        <c:dLbls>
          <c:showLegendKey val="0"/>
          <c:showVal val="0"/>
          <c:showCatName val="0"/>
          <c:showSerName val="0"/>
          <c:showPercent val="0"/>
          <c:showBubbleSize val="0"/>
        </c:dLbls>
        <c:gapWidth val="150"/>
        <c:overlap val="100"/>
        <c:axId val="476439816"/>
        <c:axId val="476437848"/>
      </c:barChart>
      <c:catAx>
        <c:axId val="476439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437848"/>
        <c:crosses val="autoZero"/>
        <c:auto val="1"/>
        <c:lblAlgn val="ctr"/>
        <c:lblOffset val="100"/>
        <c:noMultiLvlLbl val="0"/>
      </c:catAx>
      <c:valAx>
        <c:axId val="4764378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439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Visit Salta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8.7193351756337495E-2</c:v>
                </c:pt>
                <c:pt idx="9">
                  <c:v>0</c:v>
                </c:pt>
                <c:pt idx="10">
                  <c:v>0</c:v>
                </c:pt>
                <c:pt idx="11">
                  <c:v>0.14455739896445399</c:v>
                </c:pt>
                <c:pt idx="12">
                  <c:v>4.0903059748396302E-2</c:v>
                </c:pt>
                <c:pt idx="13">
                  <c:v>7.6418887237247698E-2</c:v>
                </c:pt>
                <c:pt idx="14">
                  <c:v>6.3250097269471395E-2</c:v>
                </c:pt>
                <c:pt idx="15">
                  <c:v>4.6888873370112799E-2</c:v>
                </c:pt>
                <c:pt idx="16">
                  <c:v>9.0685076369005496E-2</c:v>
                </c:pt>
                <c:pt idx="17">
                  <c:v>0.26337579935552702</c:v>
                </c:pt>
                <c:pt idx="18">
                  <c:v>0.133084589522831</c:v>
                </c:pt>
                <c:pt idx="19">
                  <c:v>8.4799026307650904E-2</c:v>
                </c:pt>
                <c:pt idx="20">
                  <c:v>0.20541317078523899</c:v>
                </c:pt>
                <c:pt idx="21">
                  <c:v>0.236838692299251</c:v>
                </c:pt>
                <c:pt idx="22">
                  <c:v>8.2604227979688097E-2</c:v>
                </c:pt>
                <c:pt idx="23">
                  <c:v>0</c:v>
                </c:pt>
              </c:numCache>
            </c:numRef>
          </c:val>
          <c:smooth val="0"/>
          <c:extLst>
            <c:ext xmlns:c16="http://schemas.microsoft.com/office/drawing/2014/chart" uri="{C3380CC4-5D6E-409C-BE32-E72D297353CC}">
              <c16:uniqueId val="{00000000-1E55-4B5A-9570-81DED9ECA7CD}"/>
            </c:ext>
          </c:extLst>
        </c:ser>
        <c:ser>
          <c:idx val="1"/>
          <c:order val="1"/>
          <c:tx>
            <c:strRef>
              <c:f>Sheet1!$C$1</c:f>
              <c:strCache>
                <c:ptCount val="1"/>
                <c:pt idx="0">
                  <c:v>Ente Tucumán Turismo</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1.6010499725251901E-2</c:v>
                </c:pt>
                <c:pt idx="12">
                  <c:v>0.13203720761071999</c:v>
                </c:pt>
                <c:pt idx="13">
                  <c:v>0.105550701892402</c:v>
                </c:pt>
                <c:pt idx="14">
                  <c:v>0.12254950406983001</c:v>
                </c:pt>
                <c:pt idx="15">
                  <c:v>2.7672468660929199E-2</c:v>
                </c:pt>
                <c:pt idx="16">
                  <c:v>0</c:v>
                </c:pt>
                <c:pt idx="17">
                  <c:v>0.82029103530611702</c:v>
                </c:pt>
                <c:pt idx="18">
                  <c:v>1.1859629426112499E-2</c:v>
                </c:pt>
                <c:pt idx="19">
                  <c:v>7.5110986365379403E-3</c:v>
                </c:pt>
                <c:pt idx="20">
                  <c:v>0.107395533136463</c:v>
                </c:pt>
                <c:pt idx="21">
                  <c:v>0</c:v>
                </c:pt>
                <c:pt idx="22">
                  <c:v>0</c:v>
                </c:pt>
                <c:pt idx="23">
                  <c:v>0</c:v>
                </c:pt>
              </c:numCache>
            </c:numRef>
          </c:val>
          <c:smooth val="0"/>
          <c:extLst>
            <c:ext xmlns:c16="http://schemas.microsoft.com/office/drawing/2014/chart" uri="{C3380CC4-5D6E-409C-BE32-E72D297353CC}">
              <c16:uniqueId val="{00000001-1E55-4B5A-9570-81DED9ECA7CD}"/>
            </c:ext>
          </c:extLst>
        </c:ser>
        <c:dLbls>
          <c:showLegendKey val="0"/>
          <c:showVal val="0"/>
          <c:showCatName val="0"/>
          <c:showSerName val="0"/>
          <c:showPercent val="0"/>
          <c:showBubbleSize val="0"/>
        </c:dLbls>
        <c:smooth val="0"/>
        <c:axId val="476448672"/>
        <c:axId val="476451952"/>
      </c:lineChart>
      <c:catAx>
        <c:axId val="476448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451952"/>
        <c:crosses val="autoZero"/>
        <c:auto val="1"/>
        <c:lblAlgn val="ctr"/>
        <c:lblOffset val="100"/>
        <c:noMultiLvlLbl val="0"/>
      </c:catAx>
      <c:valAx>
        <c:axId val="476451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448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Visit Salta</c:v>
                </c:pt>
              </c:strCache>
            </c:strRef>
          </c:tx>
          <c:spPr>
            <a:solidFill>
              <a:schemeClr val="accent1"/>
            </a:solidFill>
            <a:ln>
              <a:noFill/>
            </a:ln>
            <a:effectLst/>
          </c:spPr>
          <c:invertIfNegative val="0"/>
          <c:cat>
            <c:strRef>
              <c:f>Sheet1!$A$2:$A$3</c:f>
              <c:strCache>
                <c:ptCount val="2"/>
                <c:pt idx="0">
                  <c:v>Photo</c:v>
                </c:pt>
                <c:pt idx="1">
                  <c:v>Video</c:v>
                </c:pt>
              </c:strCache>
            </c:strRef>
          </c:cat>
          <c:val>
            <c:numRef>
              <c:f>Sheet1!$B$2:$B$3</c:f>
              <c:numCache>
                <c:formatCode>General</c:formatCode>
                <c:ptCount val="2"/>
                <c:pt idx="0">
                  <c:v>48853713981843.703</c:v>
                </c:pt>
                <c:pt idx="1">
                  <c:v>1703821787.1356001</c:v>
                </c:pt>
              </c:numCache>
            </c:numRef>
          </c:val>
          <c:extLst>
            <c:ext xmlns:c16="http://schemas.microsoft.com/office/drawing/2014/chart" uri="{C3380CC4-5D6E-409C-BE32-E72D297353CC}">
              <c16:uniqueId val="{00000000-FC47-4616-9264-697AB0933810}"/>
            </c:ext>
          </c:extLst>
        </c:ser>
        <c:ser>
          <c:idx val="1"/>
          <c:order val="1"/>
          <c:tx>
            <c:strRef>
              <c:f>Sheet1!$C$1</c:f>
              <c:strCache>
                <c:ptCount val="1"/>
                <c:pt idx="0">
                  <c:v>Ente Tucumán Turismo</c:v>
                </c:pt>
              </c:strCache>
            </c:strRef>
          </c:tx>
          <c:spPr>
            <a:solidFill>
              <a:schemeClr val="accent2"/>
            </a:solidFill>
            <a:ln>
              <a:noFill/>
            </a:ln>
            <a:effectLst/>
          </c:spPr>
          <c:invertIfNegative val="0"/>
          <c:cat>
            <c:strRef>
              <c:f>Sheet1!$A$2:$A$3</c:f>
              <c:strCache>
                <c:ptCount val="2"/>
                <c:pt idx="0">
                  <c:v>Photo</c:v>
                </c:pt>
                <c:pt idx="1">
                  <c:v>Video</c:v>
                </c:pt>
              </c:strCache>
            </c:strRef>
          </c:cat>
          <c:val>
            <c:numRef>
              <c:f>Sheet1!$C$2:$C$3</c:f>
              <c:numCache>
                <c:formatCode>General</c:formatCode>
                <c:ptCount val="2"/>
                <c:pt idx="0">
                  <c:v>1619268017522.6101</c:v>
                </c:pt>
                <c:pt idx="1">
                  <c:v>35346168227929.398</c:v>
                </c:pt>
              </c:numCache>
            </c:numRef>
          </c:val>
          <c:extLst>
            <c:ext xmlns:c16="http://schemas.microsoft.com/office/drawing/2014/chart" uri="{C3380CC4-5D6E-409C-BE32-E72D297353CC}">
              <c16:uniqueId val="{00000001-FC47-4616-9264-697AB0933810}"/>
            </c:ext>
          </c:extLst>
        </c:ser>
        <c:dLbls>
          <c:showLegendKey val="0"/>
          <c:showVal val="0"/>
          <c:showCatName val="0"/>
          <c:showSerName val="0"/>
          <c:showPercent val="0"/>
          <c:showBubbleSize val="0"/>
        </c:dLbls>
        <c:gapWidth val="219"/>
        <c:overlap val="-27"/>
        <c:axId val="476448344"/>
        <c:axId val="476452936"/>
      </c:barChart>
      <c:catAx>
        <c:axId val="476448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452936"/>
        <c:crosses val="autoZero"/>
        <c:auto val="1"/>
        <c:lblAlgn val="ctr"/>
        <c:lblOffset val="100"/>
        <c:noMultiLvlLbl val="0"/>
      </c:catAx>
      <c:valAx>
        <c:axId val="476452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448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Visit Salta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0.204164496826546</c:v>
                </c:pt>
                <c:pt idx="1">
                  <c:v>0.20205285165210499</c:v>
                </c:pt>
                <c:pt idx="2">
                  <c:v>0.13092200081539401</c:v>
                </c:pt>
                <c:pt idx="3">
                  <c:v>0.244285755140941</c:v>
                </c:pt>
                <c:pt idx="4">
                  <c:v>0.103786528967449</c:v>
                </c:pt>
                <c:pt idx="5">
                  <c:v>9.2629726510358404E-2</c:v>
                </c:pt>
                <c:pt idx="6">
                  <c:v>0.11632338299523701</c:v>
                </c:pt>
              </c:numCache>
            </c:numRef>
          </c:val>
          <c:extLst>
            <c:ext xmlns:c16="http://schemas.microsoft.com/office/drawing/2014/chart" uri="{C3380CC4-5D6E-409C-BE32-E72D297353CC}">
              <c16:uniqueId val="{00000000-D92A-464D-90D0-50083EEA09FA}"/>
            </c:ext>
          </c:extLst>
        </c:ser>
        <c:ser>
          <c:idx val="1"/>
          <c:order val="1"/>
          <c:tx>
            <c:strRef>
              <c:f>Sheet1!$C$1</c:f>
              <c:strCache>
                <c:ptCount val="1"/>
                <c:pt idx="0">
                  <c:v>Ente Tucumán Turismo</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0.30242055036587001</c:v>
                </c:pt>
                <c:pt idx="2">
                  <c:v>3.4788246316596799E-2</c:v>
                </c:pt>
                <c:pt idx="3">
                  <c:v>0.19520950035381199</c:v>
                </c:pt>
                <c:pt idx="4">
                  <c:v>3.9433267841824202E-2</c:v>
                </c:pt>
                <c:pt idx="5">
                  <c:v>3.0044394546151699E-2</c:v>
                </c:pt>
                <c:pt idx="6">
                  <c:v>8.5685822603663003E-2</c:v>
                </c:pt>
              </c:numCache>
            </c:numRef>
          </c:val>
          <c:extLst>
            <c:ext xmlns:c16="http://schemas.microsoft.com/office/drawing/2014/chart" uri="{C3380CC4-5D6E-409C-BE32-E72D297353CC}">
              <c16:uniqueId val="{00000001-D92A-464D-90D0-50083EEA09FA}"/>
            </c:ext>
          </c:extLst>
        </c:ser>
        <c:dLbls>
          <c:showLegendKey val="0"/>
          <c:showVal val="0"/>
          <c:showCatName val="0"/>
          <c:showSerName val="0"/>
          <c:showPercent val="0"/>
          <c:showBubbleSize val="0"/>
        </c:dLbls>
        <c:gapWidth val="219"/>
        <c:overlap val="-27"/>
        <c:axId val="476454576"/>
        <c:axId val="476445392"/>
      </c:barChart>
      <c:catAx>
        <c:axId val="476454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445392"/>
        <c:crosses val="autoZero"/>
        <c:auto val="1"/>
        <c:lblAlgn val="ctr"/>
        <c:lblOffset val="100"/>
        <c:noMultiLvlLbl val="0"/>
      </c:catAx>
      <c:valAx>
        <c:axId val="476445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454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4/29/2019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4/29/2019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4/29/2019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4/29/2019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4/29/2019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4/29/2019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D43AC-2624-4941-89EA-4845279AB0B8}"/>
              </a:ext>
            </a:extLst>
          </p:cNvPr>
          <p:cNvSpPr>
            <a:spLocks noGrp="1"/>
          </p:cNvSpPr>
          <p:nvPr>
            <p:ph type="ctrTitle"/>
          </p:nvPr>
        </p:nvSpPr>
        <p:spPr/>
        <p:txBody>
          <a:bodyPr/>
          <a:lstStyle/>
          <a:p>
            <a:r>
              <a:rPr lang="en-US"/>
              <a:t>FACEBOOK NUEVO</a:t>
            </a:r>
          </a:p>
        </p:txBody>
      </p:sp>
      <p:sp>
        <p:nvSpPr>
          <p:cNvPr id="3" name="Subtitle 2">
            <a:extLst>
              <a:ext uri="{FF2B5EF4-FFF2-40B4-BE49-F238E27FC236}">
                <a16:creationId xmlns:a16="http://schemas.microsoft.com/office/drawing/2014/main" id="{099F4BF1-8645-4F5C-9D2C-D28B580630DE}"/>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5628605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A75FA-21B5-497C-A589-50664F565035}"/>
              </a:ext>
            </a:extLst>
          </p:cNvPr>
          <p:cNvSpPr>
            <a:spLocks noGrp="1"/>
          </p:cNvSpPr>
          <p:nvPr>
            <p:ph type="title"/>
          </p:nvPr>
        </p:nvSpPr>
        <p:spPr/>
        <p:txBody>
          <a:bodyPr/>
          <a:lstStyle/>
          <a:p>
            <a:r>
              <a:rPr lang="en-US"/>
              <a:t>Facebook Key Metrics Table | TUCUMAN </a:t>
            </a:r>
          </a:p>
        </p:txBody>
      </p:sp>
      <p:graphicFrame>
        <p:nvGraphicFramePr>
          <p:cNvPr id="5" name="Table Placeholder 4">
            <a:extLst>
              <a:ext uri="{FF2B5EF4-FFF2-40B4-BE49-F238E27FC236}">
                <a16:creationId xmlns:a16="http://schemas.microsoft.com/office/drawing/2014/main" id="{39808B72-4F46-437C-88A0-0A5BC83844AA}"/>
              </a:ext>
            </a:extLst>
          </p:cNvPr>
          <p:cNvGraphicFramePr>
            <a:graphicFrameLocks noGrp="1"/>
          </p:cNvGraphicFramePr>
          <p:nvPr>
            <p:ph type="tbl" sz="quarter" idx="13"/>
            <p:extLst>
              <p:ext uri="{D42A27DB-BD31-4B8C-83A1-F6EECF244321}">
                <p14:modId xmlns:p14="http://schemas.microsoft.com/office/powerpoint/2010/main" val="35431638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24175853"/>
                    </a:ext>
                  </a:extLst>
                </a:gridCol>
                <a:gridCol w="740664">
                  <a:extLst>
                    <a:ext uri="{9D8B030D-6E8A-4147-A177-3AD203B41FA5}">
                      <a16:colId xmlns:a16="http://schemas.microsoft.com/office/drawing/2014/main" val="2263511198"/>
                    </a:ext>
                  </a:extLst>
                </a:gridCol>
                <a:gridCol w="740664">
                  <a:extLst>
                    <a:ext uri="{9D8B030D-6E8A-4147-A177-3AD203B41FA5}">
                      <a16:colId xmlns:a16="http://schemas.microsoft.com/office/drawing/2014/main" val="4152604639"/>
                    </a:ext>
                  </a:extLst>
                </a:gridCol>
                <a:gridCol w="740664">
                  <a:extLst>
                    <a:ext uri="{9D8B030D-6E8A-4147-A177-3AD203B41FA5}">
                      <a16:colId xmlns:a16="http://schemas.microsoft.com/office/drawing/2014/main" val="71657321"/>
                    </a:ext>
                  </a:extLst>
                </a:gridCol>
                <a:gridCol w="740664">
                  <a:extLst>
                    <a:ext uri="{9D8B030D-6E8A-4147-A177-3AD203B41FA5}">
                      <a16:colId xmlns:a16="http://schemas.microsoft.com/office/drawing/2014/main" val="1942117263"/>
                    </a:ext>
                  </a:extLst>
                </a:gridCol>
                <a:gridCol w="740664">
                  <a:extLst>
                    <a:ext uri="{9D8B030D-6E8A-4147-A177-3AD203B41FA5}">
                      <a16:colId xmlns:a16="http://schemas.microsoft.com/office/drawing/2014/main" val="3241689050"/>
                    </a:ext>
                  </a:extLst>
                </a:gridCol>
                <a:gridCol w="740664">
                  <a:extLst>
                    <a:ext uri="{9D8B030D-6E8A-4147-A177-3AD203B41FA5}">
                      <a16:colId xmlns:a16="http://schemas.microsoft.com/office/drawing/2014/main" val="907052321"/>
                    </a:ext>
                  </a:extLst>
                </a:gridCol>
                <a:gridCol w="740664">
                  <a:extLst>
                    <a:ext uri="{9D8B030D-6E8A-4147-A177-3AD203B41FA5}">
                      <a16:colId xmlns:a16="http://schemas.microsoft.com/office/drawing/2014/main" val="3373232088"/>
                    </a:ext>
                  </a:extLst>
                </a:gridCol>
                <a:gridCol w="740664">
                  <a:extLst>
                    <a:ext uri="{9D8B030D-6E8A-4147-A177-3AD203B41FA5}">
                      <a16:colId xmlns:a16="http://schemas.microsoft.com/office/drawing/2014/main" val="22811842"/>
                    </a:ext>
                  </a:extLst>
                </a:gridCol>
                <a:gridCol w="740664">
                  <a:extLst>
                    <a:ext uri="{9D8B030D-6E8A-4147-A177-3AD203B41FA5}">
                      <a16:colId xmlns:a16="http://schemas.microsoft.com/office/drawing/2014/main" val="58163096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132944065"/>
                  </a:ext>
                </a:extLst>
              </a:tr>
              <a:tr h="370840">
                <a:tc>
                  <a:txBody>
                    <a:bodyPr/>
                    <a:lstStyle/>
                    <a:p>
                      <a:r>
                        <a:rPr lang="en-US" sz="1000"/>
                        <a:t>Visit Salta</a:t>
                      </a:r>
                    </a:p>
                  </a:txBody>
                  <a:tcPr/>
                </a:tc>
                <a:tc>
                  <a:txBody>
                    <a:bodyPr/>
                    <a:lstStyle/>
                    <a:p>
                      <a:r>
                        <a:rPr lang="en-US" sz="1000"/>
                        <a:t>501330</a:t>
                      </a:r>
                    </a:p>
                  </a:txBody>
                  <a:tcPr/>
                </a:tc>
                <a:tc>
                  <a:txBody>
                    <a:bodyPr/>
                    <a:lstStyle/>
                    <a:p>
                      <a:r>
                        <a:rPr lang="en-US" sz="1000"/>
                        <a:t>288</a:t>
                      </a:r>
                    </a:p>
                  </a:txBody>
                  <a:tcPr/>
                </a:tc>
                <a:tc>
                  <a:txBody>
                    <a:bodyPr/>
                    <a:lstStyle/>
                    <a:p>
                      <a:r>
                        <a:rPr lang="en-US" sz="1000"/>
                        <a:t>40</a:t>
                      </a:r>
                    </a:p>
                  </a:txBody>
                  <a:tcPr/>
                </a:tc>
                <a:tc>
                  <a:txBody>
                    <a:bodyPr/>
                    <a:lstStyle/>
                    <a:p>
                      <a:r>
                        <a:rPr lang="en-US" sz="1000"/>
                        <a:t>23018</a:t>
                      </a:r>
                    </a:p>
                  </a:txBody>
                  <a:tcPr/>
                </a:tc>
                <a:tc>
                  <a:txBody>
                    <a:bodyPr/>
                    <a:lstStyle/>
                    <a:p>
                      <a:r>
                        <a:rPr lang="en-US" sz="1000"/>
                        <a:t>2920</a:t>
                      </a:r>
                    </a:p>
                  </a:txBody>
                  <a:tcPr/>
                </a:tc>
                <a:tc>
                  <a:txBody>
                    <a:bodyPr/>
                    <a:lstStyle/>
                    <a:p>
                      <a:r>
                        <a:rPr lang="en-US" sz="1000"/>
                        <a:t>4993</a:t>
                      </a:r>
                    </a:p>
                  </a:txBody>
                  <a:tcPr/>
                </a:tc>
                <a:tc>
                  <a:txBody>
                    <a:bodyPr/>
                    <a:lstStyle/>
                    <a:p>
                      <a:r>
                        <a:rPr lang="en-US" sz="1000"/>
                        <a:t>12</a:t>
                      </a:r>
                    </a:p>
                  </a:txBody>
                  <a:tcPr/>
                </a:tc>
                <a:tc>
                  <a:txBody>
                    <a:bodyPr/>
                    <a:lstStyle/>
                    <a:p>
                      <a:r>
                        <a:rPr lang="en-US" sz="1000"/>
                        <a:t>0.1543 %</a:t>
                      </a:r>
                    </a:p>
                  </a:txBody>
                  <a:tcPr/>
                </a:tc>
                <a:tc>
                  <a:txBody>
                    <a:bodyPr/>
                    <a:lstStyle/>
                    <a:p>
                      <a:r>
                        <a:rPr lang="en-US" sz="1000"/>
                        <a:t>0.0 %</a:t>
                      </a:r>
                    </a:p>
                  </a:txBody>
                  <a:tcPr/>
                </a:tc>
                <a:extLst>
                  <a:ext uri="{0D108BD9-81ED-4DB2-BD59-A6C34878D82A}">
                    <a16:rowId xmlns:a16="http://schemas.microsoft.com/office/drawing/2014/main" val="3382265779"/>
                  </a:ext>
                </a:extLst>
              </a:tr>
              <a:tr h="370840">
                <a:tc>
                  <a:txBody>
                    <a:bodyPr/>
                    <a:lstStyle/>
                    <a:p>
                      <a:r>
                        <a:rPr lang="en-US" sz="1000"/>
                        <a:t>Ente Tucumán Turismo</a:t>
                      </a:r>
                    </a:p>
                  </a:txBody>
                  <a:tcPr/>
                </a:tc>
                <a:tc>
                  <a:txBody>
                    <a:bodyPr/>
                    <a:lstStyle/>
                    <a:p>
                      <a:r>
                        <a:rPr lang="en-US" sz="1000"/>
                        <a:t>253196</a:t>
                      </a:r>
                    </a:p>
                  </a:txBody>
                  <a:tcPr/>
                </a:tc>
                <a:tc>
                  <a:txBody>
                    <a:bodyPr/>
                    <a:lstStyle/>
                    <a:p>
                      <a:r>
                        <a:rPr lang="en-US" sz="1000"/>
                        <a:t>470</a:t>
                      </a:r>
                    </a:p>
                  </a:txBody>
                  <a:tcPr/>
                </a:tc>
                <a:tc>
                  <a:txBody>
                    <a:bodyPr/>
                    <a:lstStyle/>
                    <a:p>
                      <a:r>
                        <a:rPr lang="en-US" sz="1000"/>
                        <a:t>21</a:t>
                      </a:r>
                    </a:p>
                  </a:txBody>
                  <a:tcPr/>
                </a:tc>
                <a:tc>
                  <a:txBody>
                    <a:bodyPr/>
                    <a:lstStyle/>
                    <a:p>
                      <a:r>
                        <a:rPr lang="en-US" sz="1000"/>
                        <a:t>4972</a:t>
                      </a:r>
                    </a:p>
                  </a:txBody>
                  <a:tcPr/>
                </a:tc>
                <a:tc>
                  <a:txBody>
                    <a:bodyPr/>
                    <a:lstStyle/>
                    <a:p>
                      <a:r>
                        <a:rPr lang="en-US" sz="1000"/>
                        <a:t>255</a:t>
                      </a:r>
                    </a:p>
                  </a:txBody>
                  <a:tcPr/>
                </a:tc>
                <a:tc>
                  <a:txBody>
                    <a:bodyPr/>
                    <a:lstStyle/>
                    <a:p>
                      <a:r>
                        <a:rPr lang="en-US" sz="1000"/>
                        <a:t>1219</a:t>
                      </a:r>
                    </a:p>
                  </a:txBody>
                  <a:tcPr/>
                </a:tc>
                <a:tc>
                  <a:txBody>
                    <a:bodyPr/>
                    <a:lstStyle/>
                    <a:p>
                      <a:r>
                        <a:rPr lang="en-US" sz="1000"/>
                        <a:t>7</a:t>
                      </a:r>
                    </a:p>
                  </a:txBody>
                  <a:tcPr/>
                </a:tc>
                <a:tc>
                  <a:txBody>
                    <a:bodyPr/>
                    <a:lstStyle/>
                    <a:p>
                      <a:r>
                        <a:rPr lang="en-US" sz="1000"/>
                        <a:t>0.1213 %</a:t>
                      </a:r>
                    </a:p>
                  </a:txBody>
                  <a:tcPr/>
                </a:tc>
                <a:tc>
                  <a:txBody>
                    <a:bodyPr/>
                    <a:lstStyle/>
                    <a:p>
                      <a:r>
                        <a:rPr lang="en-US" sz="1000"/>
                        <a:t>0.0 %</a:t>
                      </a:r>
                    </a:p>
                  </a:txBody>
                  <a:tcPr/>
                </a:tc>
                <a:extLst>
                  <a:ext uri="{0D108BD9-81ED-4DB2-BD59-A6C34878D82A}">
                    <a16:rowId xmlns:a16="http://schemas.microsoft.com/office/drawing/2014/main" val="4254298993"/>
                  </a:ext>
                </a:extLst>
              </a:tr>
            </a:tbl>
          </a:graphicData>
        </a:graphic>
      </p:graphicFrame>
      <p:sp>
        <p:nvSpPr>
          <p:cNvPr id="4" name="Text Placeholder 3">
            <a:extLst>
              <a:ext uri="{FF2B5EF4-FFF2-40B4-BE49-F238E27FC236}">
                <a16:creationId xmlns:a16="http://schemas.microsoft.com/office/drawing/2014/main" id="{724A225E-2619-41EB-8FDC-696A5C40895A}"/>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16172534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767C7-4342-4151-9A10-CF702F037774}"/>
              </a:ext>
            </a:extLst>
          </p:cNvPr>
          <p:cNvSpPr>
            <a:spLocks noGrp="1"/>
          </p:cNvSpPr>
          <p:nvPr>
            <p:ph type="title"/>
          </p:nvPr>
        </p:nvSpPr>
        <p:spPr/>
        <p:txBody>
          <a:bodyPr/>
          <a:lstStyle/>
          <a:p>
            <a:r>
              <a:rPr lang="en-US"/>
              <a:t>Facebook Fans Total | TUCUMAN </a:t>
            </a:r>
          </a:p>
        </p:txBody>
      </p:sp>
      <p:graphicFrame>
        <p:nvGraphicFramePr>
          <p:cNvPr id="6" name="Chart Placeholder 5">
            <a:extLst>
              <a:ext uri="{FF2B5EF4-FFF2-40B4-BE49-F238E27FC236}">
                <a16:creationId xmlns:a16="http://schemas.microsoft.com/office/drawing/2014/main" id="{173B239A-88A2-4369-90FA-8F4BB6205346}"/>
              </a:ext>
            </a:extLst>
          </p:cNvPr>
          <p:cNvGraphicFramePr>
            <a:graphicFrameLocks noGrp="1"/>
          </p:cNvGraphicFramePr>
          <p:nvPr>
            <p:ph type="chart" sz="quarter" idx="13"/>
            <p:extLst>
              <p:ext uri="{D42A27DB-BD31-4B8C-83A1-F6EECF244321}">
                <p14:modId xmlns:p14="http://schemas.microsoft.com/office/powerpoint/2010/main" val="22775622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7E42C8B-70E5-4A39-A03E-7AE16D079EB0}"/>
              </a:ext>
            </a:extLst>
          </p:cNvPr>
          <p:cNvSpPr>
            <a:spLocks noGrp="1"/>
          </p:cNvSpPr>
          <p:nvPr>
            <p:ph type="body" sz="quarter" idx="14"/>
          </p:nvPr>
        </p:nvSpPr>
        <p:spPr/>
        <p:txBody>
          <a:bodyPr/>
          <a:lstStyle/>
          <a:p>
            <a:r>
              <a:rPr lang="en-US"/>
              <a:t>24/03/2019 - 23/04/2019</a:t>
            </a:r>
          </a:p>
        </p:txBody>
      </p:sp>
      <p:sp>
        <p:nvSpPr>
          <p:cNvPr id="5" name="Footer Placeholder 4">
            <a:extLst>
              <a:ext uri="{FF2B5EF4-FFF2-40B4-BE49-F238E27FC236}">
                <a16:creationId xmlns:a16="http://schemas.microsoft.com/office/drawing/2014/main" id="{C3AED0F0-2B1C-4D9B-86FC-A2C39425F5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255965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CE43B-922C-44FC-B567-09776980CA26}"/>
              </a:ext>
            </a:extLst>
          </p:cNvPr>
          <p:cNvSpPr>
            <a:spLocks noGrp="1"/>
          </p:cNvSpPr>
          <p:nvPr>
            <p:ph type="title"/>
          </p:nvPr>
        </p:nvSpPr>
        <p:spPr/>
        <p:txBody>
          <a:bodyPr/>
          <a:lstStyle/>
          <a:p>
            <a:r>
              <a:rPr lang="en-US"/>
              <a:t>Facebook Fans Change | TUCUMAN </a:t>
            </a:r>
          </a:p>
        </p:txBody>
      </p:sp>
      <p:graphicFrame>
        <p:nvGraphicFramePr>
          <p:cNvPr id="6" name="Chart Placeholder 5">
            <a:extLst>
              <a:ext uri="{FF2B5EF4-FFF2-40B4-BE49-F238E27FC236}">
                <a16:creationId xmlns:a16="http://schemas.microsoft.com/office/drawing/2014/main" id="{786E2A39-BDE2-4718-B144-7D16AAC8FAF2}"/>
              </a:ext>
            </a:extLst>
          </p:cNvPr>
          <p:cNvGraphicFramePr>
            <a:graphicFrameLocks noGrp="1"/>
          </p:cNvGraphicFramePr>
          <p:nvPr>
            <p:ph type="chart" sz="quarter" idx="13"/>
            <p:extLst>
              <p:ext uri="{D42A27DB-BD31-4B8C-83A1-F6EECF244321}">
                <p14:modId xmlns:p14="http://schemas.microsoft.com/office/powerpoint/2010/main" val="42704063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40E6BA-3F54-462C-B0C8-F621550EB5AB}"/>
              </a:ext>
            </a:extLst>
          </p:cNvPr>
          <p:cNvSpPr>
            <a:spLocks noGrp="1"/>
          </p:cNvSpPr>
          <p:nvPr>
            <p:ph type="body" sz="quarter" idx="14"/>
          </p:nvPr>
        </p:nvSpPr>
        <p:spPr/>
        <p:txBody>
          <a:bodyPr/>
          <a:lstStyle/>
          <a:p>
            <a:r>
              <a:rPr lang="en-US"/>
              <a:t>24/03/2019 - 23/04/2019</a:t>
            </a:r>
          </a:p>
        </p:txBody>
      </p:sp>
      <p:sp>
        <p:nvSpPr>
          <p:cNvPr id="5" name="Footer Placeholder 4">
            <a:extLst>
              <a:ext uri="{FF2B5EF4-FFF2-40B4-BE49-F238E27FC236}">
                <a16:creationId xmlns:a16="http://schemas.microsoft.com/office/drawing/2014/main" id="{0F76278E-7FD8-4477-B8A7-34371F914D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889935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DEEF6-EE37-4300-B831-3640D9C47F74}"/>
              </a:ext>
            </a:extLst>
          </p:cNvPr>
          <p:cNvSpPr>
            <a:spLocks noGrp="1"/>
          </p:cNvSpPr>
          <p:nvPr>
            <p:ph type="title"/>
          </p:nvPr>
        </p:nvSpPr>
        <p:spPr/>
        <p:txBody>
          <a:bodyPr/>
          <a:lstStyle/>
          <a:p>
            <a:r>
              <a:rPr lang="en-US"/>
              <a:t>Facebook Key Metrics Radar | TUCUMAN </a:t>
            </a:r>
          </a:p>
        </p:txBody>
      </p:sp>
      <p:graphicFrame>
        <p:nvGraphicFramePr>
          <p:cNvPr id="6" name="Chart Placeholder 5">
            <a:extLst>
              <a:ext uri="{FF2B5EF4-FFF2-40B4-BE49-F238E27FC236}">
                <a16:creationId xmlns:a16="http://schemas.microsoft.com/office/drawing/2014/main" id="{7820B47B-7651-4152-92AC-68F45A231DF3}"/>
              </a:ext>
            </a:extLst>
          </p:cNvPr>
          <p:cNvGraphicFramePr>
            <a:graphicFrameLocks noGrp="1"/>
          </p:cNvGraphicFramePr>
          <p:nvPr>
            <p:ph type="chart" sz="quarter" idx="13"/>
            <p:extLst>
              <p:ext uri="{D42A27DB-BD31-4B8C-83A1-F6EECF244321}">
                <p14:modId xmlns:p14="http://schemas.microsoft.com/office/powerpoint/2010/main" val="11563038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5D0088-65D1-40E6-ABA1-4D5962579C91}"/>
              </a:ext>
            </a:extLst>
          </p:cNvPr>
          <p:cNvSpPr>
            <a:spLocks noGrp="1"/>
          </p:cNvSpPr>
          <p:nvPr>
            <p:ph type="body" sz="quarter" idx="14"/>
          </p:nvPr>
        </p:nvSpPr>
        <p:spPr/>
        <p:txBody>
          <a:bodyPr/>
          <a:lstStyle/>
          <a:p>
            <a:r>
              <a:rPr lang="en-US"/>
              <a:t>24/03/2019 - 23/04/2019</a:t>
            </a:r>
          </a:p>
        </p:txBody>
      </p:sp>
      <p:sp>
        <p:nvSpPr>
          <p:cNvPr id="5" name="Footer Placeholder 4">
            <a:extLst>
              <a:ext uri="{FF2B5EF4-FFF2-40B4-BE49-F238E27FC236}">
                <a16:creationId xmlns:a16="http://schemas.microsoft.com/office/drawing/2014/main" id="{40C60EB9-615A-4BAE-B861-8A79A35D016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668698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489A8-46F3-47E4-A03F-8E54755EB2C1}"/>
              </a:ext>
            </a:extLst>
          </p:cNvPr>
          <p:cNvSpPr>
            <a:spLocks noGrp="1"/>
          </p:cNvSpPr>
          <p:nvPr>
            <p:ph type="title"/>
          </p:nvPr>
        </p:nvSpPr>
        <p:spPr/>
        <p:txBody>
          <a:bodyPr/>
          <a:lstStyle/>
          <a:p>
            <a:r>
              <a:rPr lang="en-US"/>
              <a:t>Facebook Fans Change Rate | TUCUMAN </a:t>
            </a:r>
          </a:p>
        </p:txBody>
      </p:sp>
      <p:graphicFrame>
        <p:nvGraphicFramePr>
          <p:cNvPr id="6" name="Chart Placeholder 5">
            <a:extLst>
              <a:ext uri="{FF2B5EF4-FFF2-40B4-BE49-F238E27FC236}">
                <a16:creationId xmlns:a16="http://schemas.microsoft.com/office/drawing/2014/main" id="{6FE5ABC3-8397-4702-B209-FBBD893526D6}"/>
              </a:ext>
            </a:extLst>
          </p:cNvPr>
          <p:cNvGraphicFramePr>
            <a:graphicFrameLocks noGrp="1"/>
          </p:cNvGraphicFramePr>
          <p:nvPr>
            <p:ph type="chart" sz="quarter" idx="13"/>
            <p:extLst>
              <p:ext uri="{D42A27DB-BD31-4B8C-83A1-F6EECF244321}">
                <p14:modId xmlns:p14="http://schemas.microsoft.com/office/powerpoint/2010/main" val="22913237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B7975B-F488-4CDC-A2E4-E7B7252334C1}"/>
              </a:ext>
            </a:extLst>
          </p:cNvPr>
          <p:cNvSpPr>
            <a:spLocks noGrp="1"/>
          </p:cNvSpPr>
          <p:nvPr>
            <p:ph type="body" sz="quarter" idx="14"/>
          </p:nvPr>
        </p:nvSpPr>
        <p:spPr/>
        <p:txBody>
          <a:bodyPr/>
          <a:lstStyle/>
          <a:p>
            <a:r>
              <a:rPr lang="en-US"/>
              <a:t>24/03/2019 - 23/04/2019</a:t>
            </a:r>
          </a:p>
        </p:txBody>
      </p:sp>
      <p:sp>
        <p:nvSpPr>
          <p:cNvPr id="5" name="Footer Placeholder 4">
            <a:extLst>
              <a:ext uri="{FF2B5EF4-FFF2-40B4-BE49-F238E27FC236}">
                <a16:creationId xmlns:a16="http://schemas.microsoft.com/office/drawing/2014/main" id="{D70351DD-393D-4F2C-B4D8-D5B9F873E6B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949465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51C133-892D-4067-91E3-BEE9DF0BA268}"/>
              </a:ext>
            </a:extLst>
          </p:cNvPr>
          <p:cNvSpPr>
            <a:spLocks noGrp="1"/>
          </p:cNvSpPr>
          <p:nvPr>
            <p:ph type="title"/>
          </p:nvPr>
        </p:nvSpPr>
        <p:spPr/>
        <p:txBody>
          <a:bodyPr/>
          <a:lstStyle/>
          <a:p>
            <a:r>
              <a:rPr lang="en-US"/>
              <a:t>Facebook Fans Change Per Weekday | TUCUMAN </a:t>
            </a:r>
          </a:p>
        </p:txBody>
      </p:sp>
      <p:graphicFrame>
        <p:nvGraphicFramePr>
          <p:cNvPr id="6" name="Chart Placeholder 5">
            <a:extLst>
              <a:ext uri="{FF2B5EF4-FFF2-40B4-BE49-F238E27FC236}">
                <a16:creationId xmlns:a16="http://schemas.microsoft.com/office/drawing/2014/main" id="{19A200D9-67FF-4975-92F6-A7C607FCBD05}"/>
              </a:ext>
            </a:extLst>
          </p:cNvPr>
          <p:cNvGraphicFramePr>
            <a:graphicFrameLocks noGrp="1"/>
          </p:cNvGraphicFramePr>
          <p:nvPr>
            <p:ph type="chart" sz="quarter" idx="13"/>
            <p:extLst>
              <p:ext uri="{D42A27DB-BD31-4B8C-83A1-F6EECF244321}">
                <p14:modId xmlns:p14="http://schemas.microsoft.com/office/powerpoint/2010/main" val="28536026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AED5F9-E7B7-4212-918D-AA65E2804ADE}"/>
              </a:ext>
            </a:extLst>
          </p:cNvPr>
          <p:cNvSpPr>
            <a:spLocks noGrp="1"/>
          </p:cNvSpPr>
          <p:nvPr>
            <p:ph type="body" sz="quarter" idx="14"/>
          </p:nvPr>
        </p:nvSpPr>
        <p:spPr/>
        <p:txBody>
          <a:bodyPr/>
          <a:lstStyle/>
          <a:p>
            <a:r>
              <a:rPr lang="en-US"/>
              <a:t>24/03/2019 - 23/04/2019</a:t>
            </a:r>
          </a:p>
        </p:txBody>
      </p:sp>
      <p:sp>
        <p:nvSpPr>
          <p:cNvPr id="5" name="Footer Placeholder 4">
            <a:extLst>
              <a:ext uri="{FF2B5EF4-FFF2-40B4-BE49-F238E27FC236}">
                <a16:creationId xmlns:a16="http://schemas.microsoft.com/office/drawing/2014/main" id="{B9680788-AD4A-4D13-A615-74A9CFC7A9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721632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44A58-1B9D-4FB7-B875-1E7C281A6D7E}"/>
              </a:ext>
            </a:extLst>
          </p:cNvPr>
          <p:cNvSpPr>
            <a:spLocks noGrp="1"/>
          </p:cNvSpPr>
          <p:nvPr>
            <p:ph type="title"/>
          </p:nvPr>
        </p:nvSpPr>
        <p:spPr/>
        <p:txBody>
          <a:bodyPr/>
          <a:lstStyle/>
          <a:p>
            <a:r>
              <a:rPr lang="en-US"/>
              <a:t>Facebook Fan Distribution Development | TUCUMAN </a:t>
            </a:r>
          </a:p>
        </p:txBody>
      </p:sp>
      <p:graphicFrame>
        <p:nvGraphicFramePr>
          <p:cNvPr id="6" name="Chart Placeholder 5">
            <a:extLst>
              <a:ext uri="{FF2B5EF4-FFF2-40B4-BE49-F238E27FC236}">
                <a16:creationId xmlns:a16="http://schemas.microsoft.com/office/drawing/2014/main" id="{A4D940F6-F215-4A20-89EE-0821D3A92878}"/>
              </a:ext>
            </a:extLst>
          </p:cNvPr>
          <p:cNvGraphicFramePr>
            <a:graphicFrameLocks noGrp="1"/>
          </p:cNvGraphicFramePr>
          <p:nvPr>
            <p:ph type="chart" sz="quarter" idx="13"/>
            <p:extLst>
              <p:ext uri="{D42A27DB-BD31-4B8C-83A1-F6EECF244321}">
                <p14:modId xmlns:p14="http://schemas.microsoft.com/office/powerpoint/2010/main" val="8864767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5E8CBFE-788F-4081-B6A2-41133C0DE26B}"/>
              </a:ext>
            </a:extLst>
          </p:cNvPr>
          <p:cNvSpPr>
            <a:spLocks noGrp="1"/>
          </p:cNvSpPr>
          <p:nvPr>
            <p:ph type="body" sz="quarter" idx="14"/>
          </p:nvPr>
        </p:nvSpPr>
        <p:spPr/>
        <p:txBody>
          <a:bodyPr/>
          <a:lstStyle/>
          <a:p>
            <a:r>
              <a:rPr lang="en-US"/>
              <a:t>24/03/2019 - 23/04/2019</a:t>
            </a:r>
          </a:p>
        </p:txBody>
      </p:sp>
      <p:sp>
        <p:nvSpPr>
          <p:cNvPr id="5" name="Footer Placeholder 4">
            <a:extLst>
              <a:ext uri="{FF2B5EF4-FFF2-40B4-BE49-F238E27FC236}">
                <a16:creationId xmlns:a16="http://schemas.microsoft.com/office/drawing/2014/main" id="{5FD326E3-3088-43D6-860C-2995DD4397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375686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178F6B-C07F-4A32-84A5-5CCF35B47CDD}"/>
              </a:ext>
            </a:extLst>
          </p:cNvPr>
          <p:cNvSpPr>
            <a:spLocks noGrp="1"/>
          </p:cNvSpPr>
          <p:nvPr>
            <p:ph type="title"/>
          </p:nvPr>
        </p:nvSpPr>
        <p:spPr/>
        <p:txBody>
          <a:bodyPr/>
          <a:lstStyle/>
          <a:p>
            <a:r>
              <a:rPr lang="en-US"/>
              <a:t>Facebook Own Posts | TUCUMAN </a:t>
            </a:r>
          </a:p>
        </p:txBody>
      </p:sp>
      <p:graphicFrame>
        <p:nvGraphicFramePr>
          <p:cNvPr id="6" name="Chart Placeholder 5">
            <a:extLst>
              <a:ext uri="{FF2B5EF4-FFF2-40B4-BE49-F238E27FC236}">
                <a16:creationId xmlns:a16="http://schemas.microsoft.com/office/drawing/2014/main" id="{8CF12056-B6E2-4350-B2A9-ACB45D765CC9}"/>
              </a:ext>
            </a:extLst>
          </p:cNvPr>
          <p:cNvGraphicFramePr>
            <a:graphicFrameLocks noGrp="1"/>
          </p:cNvGraphicFramePr>
          <p:nvPr>
            <p:ph type="chart" sz="quarter" idx="13"/>
            <p:extLst>
              <p:ext uri="{D42A27DB-BD31-4B8C-83A1-F6EECF244321}">
                <p14:modId xmlns:p14="http://schemas.microsoft.com/office/powerpoint/2010/main" val="16413038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F66A4A-387B-4878-A1C3-1E04C48492FB}"/>
              </a:ext>
            </a:extLst>
          </p:cNvPr>
          <p:cNvSpPr>
            <a:spLocks noGrp="1"/>
          </p:cNvSpPr>
          <p:nvPr>
            <p:ph type="body" sz="quarter" idx="14"/>
          </p:nvPr>
        </p:nvSpPr>
        <p:spPr/>
        <p:txBody>
          <a:bodyPr/>
          <a:lstStyle/>
          <a:p>
            <a:r>
              <a:rPr lang="en-US"/>
              <a:t>24/03/2019 - 23/04/2019</a:t>
            </a:r>
          </a:p>
        </p:txBody>
      </p:sp>
      <p:sp>
        <p:nvSpPr>
          <p:cNvPr id="5" name="Footer Placeholder 4">
            <a:extLst>
              <a:ext uri="{FF2B5EF4-FFF2-40B4-BE49-F238E27FC236}">
                <a16:creationId xmlns:a16="http://schemas.microsoft.com/office/drawing/2014/main" id="{977D8A0E-CFF9-4858-BE59-C51CDA7AC3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993367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E3F54-EC19-427A-94FD-17953653271D}"/>
              </a:ext>
            </a:extLst>
          </p:cNvPr>
          <p:cNvSpPr>
            <a:spLocks noGrp="1"/>
          </p:cNvSpPr>
          <p:nvPr>
            <p:ph type="title"/>
          </p:nvPr>
        </p:nvSpPr>
        <p:spPr/>
        <p:txBody>
          <a:bodyPr/>
          <a:lstStyle/>
          <a:p>
            <a:r>
              <a:rPr lang="en-US"/>
              <a:t>Facebook Own Posts By Hour | TUCUMAN </a:t>
            </a:r>
          </a:p>
        </p:txBody>
      </p:sp>
      <p:graphicFrame>
        <p:nvGraphicFramePr>
          <p:cNvPr id="6" name="Chart Placeholder 5">
            <a:extLst>
              <a:ext uri="{FF2B5EF4-FFF2-40B4-BE49-F238E27FC236}">
                <a16:creationId xmlns:a16="http://schemas.microsoft.com/office/drawing/2014/main" id="{714558B4-C2F3-41FA-995D-03435FBED342}"/>
              </a:ext>
            </a:extLst>
          </p:cNvPr>
          <p:cNvGraphicFramePr>
            <a:graphicFrameLocks noGrp="1"/>
          </p:cNvGraphicFramePr>
          <p:nvPr>
            <p:ph type="chart" sz="quarter" idx="13"/>
            <p:extLst>
              <p:ext uri="{D42A27DB-BD31-4B8C-83A1-F6EECF244321}">
                <p14:modId xmlns:p14="http://schemas.microsoft.com/office/powerpoint/2010/main" val="2668506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9A691F-7DF0-4B6E-9BDE-7073C47662BB}"/>
              </a:ext>
            </a:extLst>
          </p:cNvPr>
          <p:cNvSpPr>
            <a:spLocks noGrp="1"/>
          </p:cNvSpPr>
          <p:nvPr>
            <p:ph type="body" sz="quarter" idx="14"/>
          </p:nvPr>
        </p:nvSpPr>
        <p:spPr/>
        <p:txBody>
          <a:bodyPr/>
          <a:lstStyle/>
          <a:p>
            <a:r>
              <a:rPr lang="en-US"/>
              <a:t>24/03/2019 - 23/04/2019</a:t>
            </a:r>
          </a:p>
        </p:txBody>
      </p:sp>
      <p:sp>
        <p:nvSpPr>
          <p:cNvPr id="5" name="Footer Placeholder 4">
            <a:extLst>
              <a:ext uri="{FF2B5EF4-FFF2-40B4-BE49-F238E27FC236}">
                <a16:creationId xmlns:a16="http://schemas.microsoft.com/office/drawing/2014/main" id="{A37EEE1B-56EE-420E-979E-B887E22F2D5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108869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88C42-68EB-4FC0-9C55-019B141AD80B}"/>
              </a:ext>
            </a:extLst>
          </p:cNvPr>
          <p:cNvSpPr>
            <a:spLocks noGrp="1"/>
          </p:cNvSpPr>
          <p:nvPr>
            <p:ph type="title"/>
          </p:nvPr>
        </p:nvSpPr>
        <p:spPr/>
        <p:txBody>
          <a:bodyPr/>
          <a:lstStyle/>
          <a:p>
            <a:r>
              <a:rPr lang="en-US"/>
              <a:t>Facebook Own Posts with Reactions Table | TUCUMAN  - 1 of 10</a:t>
            </a:r>
          </a:p>
        </p:txBody>
      </p:sp>
      <p:graphicFrame>
        <p:nvGraphicFramePr>
          <p:cNvPr id="5" name="Table Placeholder 4">
            <a:extLst>
              <a:ext uri="{FF2B5EF4-FFF2-40B4-BE49-F238E27FC236}">
                <a16:creationId xmlns:a16="http://schemas.microsoft.com/office/drawing/2014/main" id="{80F5E622-D216-4070-9C50-C8C51618BAC8}"/>
              </a:ext>
            </a:extLst>
          </p:cNvPr>
          <p:cNvGraphicFramePr>
            <a:graphicFrameLocks noGrp="1"/>
          </p:cNvGraphicFramePr>
          <p:nvPr>
            <p:ph type="tbl" sz="quarter" idx="13"/>
            <p:extLst>
              <p:ext uri="{D42A27DB-BD31-4B8C-83A1-F6EECF244321}">
                <p14:modId xmlns:p14="http://schemas.microsoft.com/office/powerpoint/2010/main" val="27236774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085048126"/>
                    </a:ext>
                  </a:extLst>
                </a:gridCol>
                <a:gridCol w="822960">
                  <a:extLst>
                    <a:ext uri="{9D8B030D-6E8A-4147-A177-3AD203B41FA5}">
                      <a16:colId xmlns:a16="http://schemas.microsoft.com/office/drawing/2014/main" val="1771536779"/>
                    </a:ext>
                  </a:extLst>
                </a:gridCol>
                <a:gridCol w="822960">
                  <a:extLst>
                    <a:ext uri="{9D8B030D-6E8A-4147-A177-3AD203B41FA5}">
                      <a16:colId xmlns:a16="http://schemas.microsoft.com/office/drawing/2014/main" val="3508606335"/>
                    </a:ext>
                  </a:extLst>
                </a:gridCol>
                <a:gridCol w="822960">
                  <a:extLst>
                    <a:ext uri="{9D8B030D-6E8A-4147-A177-3AD203B41FA5}">
                      <a16:colId xmlns:a16="http://schemas.microsoft.com/office/drawing/2014/main" val="3414354572"/>
                    </a:ext>
                  </a:extLst>
                </a:gridCol>
                <a:gridCol w="822960">
                  <a:extLst>
                    <a:ext uri="{9D8B030D-6E8A-4147-A177-3AD203B41FA5}">
                      <a16:colId xmlns:a16="http://schemas.microsoft.com/office/drawing/2014/main" val="147895570"/>
                    </a:ext>
                  </a:extLst>
                </a:gridCol>
                <a:gridCol w="822960">
                  <a:extLst>
                    <a:ext uri="{9D8B030D-6E8A-4147-A177-3AD203B41FA5}">
                      <a16:colId xmlns:a16="http://schemas.microsoft.com/office/drawing/2014/main" val="2393746276"/>
                    </a:ext>
                  </a:extLst>
                </a:gridCol>
                <a:gridCol w="822960">
                  <a:extLst>
                    <a:ext uri="{9D8B030D-6E8A-4147-A177-3AD203B41FA5}">
                      <a16:colId xmlns:a16="http://schemas.microsoft.com/office/drawing/2014/main" val="2265299127"/>
                    </a:ext>
                  </a:extLst>
                </a:gridCol>
                <a:gridCol w="822960">
                  <a:extLst>
                    <a:ext uri="{9D8B030D-6E8A-4147-A177-3AD203B41FA5}">
                      <a16:colId xmlns:a16="http://schemas.microsoft.com/office/drawing/2014/main" val="42490301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255403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Visit Salta - 2019-03-25 20:29:00 </a:t>
                      </a:r>
                      <a:r>
                        <a:rPr kumimoji="0" lang="en-US" sz="1000" b="0" i="0" u="none" strike="noStrike" kern="1200" cap="none" spc="0" normalizeH="0" baseline="0" noProof="0">
                          <a:ln>
                            <a:noFill/>
                          </a:ln>
                          <a:solidFill>
                            <a:prstClr val="black"/>
                          </a:solidFill>
                          <a:effectLst/>
                          <a:uLnTx/>
                          <a:uFillTx/>
                          <a:latin typeface="+mn-lt"/>
                          <a:ea typeface="+mn-ea"/>
                          <a:cs typeface="+mn-cs"/>
                        </a:rPr>
                        <a:t> 
 LA IGLESIA DE SAN FRANCISCO
¿La conocés?
(Ciudad de Salta, Salta, Argentina. Foto: Nati Romano).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12437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- 2019-04-16 17:50:32 </a:t>
                      </a:r>
                      <a:r>
                        <a:rPr kumimoji="0" lang="es-ES" sz="1000" b="0" i="0" u="none" strike="noStrike" kern="1200" cap="none" spc="0" normalizeH="0" baseline="0" noProof="0">
                          <a:ln>
                            <a:noFill/>
                          </a:ln>
                          <a:solidFill>
                            <a:prstClr val="black"/>
                          </a:solidFill>
                          <a:effectLst/>
                          <a:uLnTx/>
                          <a:uFillTx/>
                          <a:latin typeface="+mn-lt"/>
                          <a:ea typeface="+mn-ea"/>
                          <a:cs typeface="+mn-cs"/>
                        </a:rPr>
                        <a:t> 
 ¡¡FELIZ CUMPLEAÑOS A LA MAS LINDA!!
Hoy 16 de abril, celebramos los 437 años de la fundación de la Ciudad de Salta.
¡¡Entre todos festejemos el cumple de la más linda!!
(Ciudad de Salta, Salta,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88536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- 2019-04-08 20:01:54 </a:t>
                      </a:r>
                      <a:r>
                        <a:rPr kumimoji="0" lang="es-ES" sz="1000" b="0" i="0" u="none" strike="noStrike" kern="1200" cap="none" spc="0" normalizeH="0" baseline="0" noProof="0">
                          <a:ln>
                            <a:noFill/>
                          </a:ln>
                          <a:solidFill>
                            <a:prstClr val="black"/>
                          </a:solidFill>
                          <a:effectLst/>
                          <a:uLnTx/>
                          <a:uFillTx/>
                          <a:latin typeface="+mn-lt"/>
                          <a:ea typeface="+mn-ea"/>
                          <a:cs typeface="+mn-cs"/>
                        </a:rPr>
                        <a:t> 
 Museo de la Pachamama: un lugar que nos cuenta la historia de nuestras raíces. Te esperamos en Amaicha del Valle para descubrirlo!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33875107"/>
                  </a:ext>
                </a:extLst>
              </a:tr>
            </a:tbl>
          </a:graphicData>
        </a:graphic>
      </p:graphicFrame>
      <p:sp>
        <p:nvSpPr>
          <p:cNvPr id="4" name="Text Placeholder 3">
            <a:extLst>
              <a:ext uri="{FF2B5EF4-FFF2-40B4-BE49-F238E27FC236}">
                <a16:creationId xmlns:a16="http://schemas.microsoft.com/office/drawing/2014/main" id="{ED76EA6B-3A05-4FB4-B805-78E6C9EBDF52}"/>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15192599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1E0D76-9A58-467D-9089-2D20367A6502}"/>
              </a:ext>
            </a:extLst>
          </p:cNvPr>
          <p:cNvSpPr>
            <a:spLocks noGrp="1"/>
          </p:cNvSpPr>
          <p:nvPr>
            <p:ph type="title"/>
          </p:nvPr>
        </p:nvSpPr>
        <p:spPr/>
        <p:txBody>
          <a:bodyPr/>
          <a:lstStyle/>
          <a:p>
            <a:r>
              <a:rPr lang="en-US"/>
              <a:t>Facebook Own Posts with Reactions Table | TUCUMAN  - 2 of 10</a:t>
            </a:r>
          </a:p>
        </p:txBody>
      </p:sp>
      <p:graphicFrame>
        <p:nvGraphicFramePr>
          <p:cNvPr id="5" name="Table Placeholder 4">
            <a:extLst>
              <a:ext uri="{FF2B5EF4-FFF2-40B4-BE49-F238E27FC236}">
                <a16:creationId xmlns:a16="http://schemas.microsoft.com/office/drawing/2014/main" id="{D2BD81C8-0D35-48F8-93DE-72A450481D47}"/>
              </a:ext>
            </a:extLst>
          </p:cNvPr>
          <p:cNvGraphicFramePr>
            <a:graphicFrameLocks noGrp="1"/>
          </p:cNvGraphicFramePr>
          <p:nvPr>
            <p:ph type="tbl" sz="quarter" idx="13"/>
            <p:extLst>
              <p:ext uri="{D42A27DB-BD31-4B8C-83A1-F6EECF244321}">
                <p14:modId xmlns:p14="http://schemas.microsoft.com/office/powerpoint/2010/main" val="13950161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738462071"/>
                    </a:ext>
                  </a:extLst>
                </a:gridCol>
                <a:gridCol w="822960">
                  <a:extLst>
                    <a:ext uri="{9D8B030D-6E8A-4147-A177-3AD203B41FA5}">
                      <a16:colId xmlns:a16="http://schemas.microsoft.com/office/drawing/2014/main" val="3551611759"/>
                    </a:ext>
                  </a:extLst>
                </a:gridCol>
                <a:gridCol w="822960">
                  <a:extLst>
                    <a:ext uri="{9D8B030D-6E8A-4147-A177-3AD203B41FA5}">
                      <a16:colId xmlns:a16="http://schemas.microsoft.com/office/drawing/2014/main" val="1671403780"/>
                    </a:ext>
                  </a:extLst>
                </a:gridCol>
                <a:gridCol w="822960">
                  <a:extLst>
                    <a:ext uri="{9D8B030D-6E8A-4147-A177-3AD203B41FA5}">
                      <a16:colId xmlns:a16="http://schemas.microsoft.com/office/drawing/2014/main" val="1997480382"/>
                    </a:ext>
                  </a:extLst>
                </a:gridCol>
                <a:gridCol w="822960">
                  <a:extLst>
                    <a:ext uri="{9D8B030D-6E8A-4147-A177-3AD203B41FA5}">
                      <a16:colId xmlns:a16="http://schemas.microsoft.com/office/drawing/2014/main" val="543833824"/>
                    </a:ext>
                  </a:extLst>
                </a:gridCol>
                <a:gridCol w="822960">
                  <a:extLst>
                    <a:ext uri="{9D8B030D-6E8A-4147-A177-3AD203B41FA5}">
                      <a16:colId xmlns:a16="http://schemas.microsoft.com/office/drawing/2014/main" val="3834351995"/>
                    </a:ext>
                  </a:extLst>
                </a:gridCol>
                <a:gridCol w="822960">
                  <a:extLst>
                    <a:ext uri="{9D8B030D-6E8A-4147-A177-3AD203B41FA5}">
                      <a16:colId xmlns:a16="http://schemas.microsoft.com/office/drawing/2014/main" val="1708802187"/>
                    </a:ext>
                  </a:extLst>
                </a:gridCol>
                <a:gridCol w="822960">
                  <a:extLst>
                    <a:ext uri="{9D8B030D-6E8A-4147-A177-3AD203B41FA5}">
                      <a16:colId xmlns:a16="http://schemas.microsoft.com/office/drawing/2014/main" val="6892283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021993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- 2019-04-18 21:01:29 </a:t>
                      </a:r>
                      <a:r>
                        <a:rPr kumimoji="0" lang="es-ES" sz="1000" b="0" i="0" u="none" strike="noStrike" kern="1200" cap="none" spc="0" normalizeH="0" baseline="0" noProof="0">
                          <a:ln>
                            <a:noFill/>
                          </a:ln>
                          <a:solidFill>
                            <a:prstClr val="black"/>
                          </a:solidFill>
                          <a:effectLst/>
                          <a:uLnTx/>
                          <a:uFillTx/>
                          <a:latin typeface="+mn-lt"/>
                          <a:ea typeface="+mn-ea"/>
                          <a:cs typeface="+mn-cs"/>
                        </a:rPr>
                        <a:t> 
 La fe es una de las características más destacadas de Salta. A lo largo y a lo ancho de nuestra provincia podrás encontrar distintas iglesitas una más linda que la otra. 
¿Sabés dónde queda esta iglesia? 
a) Cachi, 
b) Ciudad de Salta
c) Guachipas
R: Iglesia de la Inmaculada Concepción de Guachipas
(Foto: Salta,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87997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Visit Salta - 2019-03-26 21:29:22 </a:t>
                      </a:r>
                      <a:r>
                        <a:rPr kumimoji="0" lang="en-US" sz="1000" b="0" i="0" u="none" strike="noStrike" kern="1200" cap="none" spc="0" normalizeH="0" baseline="0" noProof="0">
                          <a:ln>
                            <a:noFill/>
                          </a:ln>
                          <a:solidFill>
                            <a:prstClr val="black"/>
                          </a:solidFill>
                          <a:effectLst/>
                          <a:uLnTx/>
                          <a:uFillTx/>
                          <a:latin typeface="+mn-lt"/>
                          <a:ea typeface="+mn-ea"/>
                          <a:cs typeface="+mn-cs"/>
                        </a:rPr>
                        <a:t> 
 SALTA, TAN LINDA QUE ENAMORA
(Cafayate, Salta, Argentina. Foto: Nano Escudero).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97242539"/>
                  </a:ext>
                </a:extLst>
              </a:tr>
            </a:tbl>
          </a:graphicData>
        </a:graphic>
      </p:graphicFrame>
      <p:sp>
        <p:nvSpPr>
          <p:cNvPr id="4" name="Text Placeholder 3">
            <a:extLst>
              <a:ext uri="{FF2B5EF4-FFF2-40B4-BE49-F238E27FC236}">
                <a16:creationId xmlns:a16="http://schemas.microsoft.com/office/drawing/2014/main" id="{FFDF967A-913D-493B-A724-7AED174B2AAA}"/>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4425858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D80304-CE50-4427-BB16-E21799948BBE}"/>
              </a:ext>
            </a:extLst>
          </p:cNvPr>
          <p:cNvSpPr>
            <a:spLocks noGrp="1"/>
          </p:cNvSpPr>
          <p:nvPr>
            <p:ph type="title"/>
          </p:nvPr>
        </p:nvSpPr>
        <p:spPr/>
        <p:txBody>
          <a:bodyPr/>
          <a:lstStyle/>
          <a:p>
            <a:r>
              <a:rPr lang="en-US"/>
              <a:t>Facebook Own Posts with Reactions Table | TUCUMAN  - 3 of 10</a:t>
            </a:r>
          </a:p>
        </p:txBody>
      </p:sp>
      <p:graphicFrame>
        <p:nvGraphicFramePr>
          <p:cNvPr id="5" name="Table Placeholder 4">
            <a:extLst>
              <a:ext uri="{FF2B5EF4-FFF2-40B4-BE49-F238E27FC236}">
                <a16:creationId xmlns:a16="http://schemas.microsoft.com/office/drawing/2014/main" id="{28705B7C-BA26-405B-9082-115CDE72E638}"/>
              </a:ext>
            </a:extLst>
          </p:cNvPr>
          <p:cNvGraphicFramePr>
            <a:graphicFrameLocks noGrp="1"/>
          </p:cNvGraphicFramePr>
          <p:nvPr>
            <p:ph type="tbl" sz="quarter" idx="13"/>
            <p:extLst>
              <p:ext uri="{D42A27DB-BD31-4B8C-83A1-F6EECF244321}">
                <p14:modId xmlns:p14="http://schemas.microsoft.com/office/powerpoint/2010/main" val="31733659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883513828"/>
                    </a:ext>
                  </a:extLst>
                </a:gridCol>
                <a:gridCol w="822960">
                  <a:extLst>
                    <a:ext uri="{9D8B030D-6E8A-4147-A177-3AD203B41FA5}">
                      <a16:colId xmlns:a16="http://schemas.microsoft.com/office/drawing/2014/main" val="3180734395"/>
                    </a:ext>
                  </a:extLst>
                </a:gridCol>
                <a:gridCol w="822960">
                  <a:extLst>
                    <a:ext uri="{9D8B030D-6E8A-4147-A177-3AD203B41FA5}">
                      <a16:colId xmlns:a16="http://schemas.microsoft.com/office/drawing/2014/main" val="1092143476"/>
                    </a:ext>
                  </a:extLst>
                </a:gridCol>
                <a:gridCol w="822960">
                  <a:extLst>
                    <a:ext uri="{9D8B030D-6E8A-4147-A177-3AD203B41FA5}">
                      <a16:colId xmlns:a16="http://schemas.microsoft.com/office/drawing/2014/main" val="3102324791"/>
                    </a:ext>
                  </a:extLst>
                </a:gridCol>
                <a:gridCol w="822960">
                  <a:extLst>
                    <a:ext uri="{9D8B030D-6E8A-4147-A177-3AD203B41FA5}">
                      <a16:colId xmlns:a16="http://schemas.microsoft.com/office/drawing/2014/main" val="3287905214"/>
                    </a:ext>
                  </a:extLst>
                </a:gridCol>
                <a:gridCol w="822960">
                  <a:extLst>
                    <a:ext uri="{9D8B030D-6E8A-4147-A177-3AD203B41FA5}">
                      <a16:colId xmlns:a16="http://schemas.microsoft.com/office/drawing/2014/main" val="3306150286"/>
                    </a:ext>
                  </a:extLst>
                </a:gridCol>
                <a:gridCol w="822960">
                  <a:extLst>
                    <a:ext uri="{9D8B030D-6E8A-4147-A177-3AD203B41FA5}">
                      <a16:colId xmlns:a16="http://schemas.microsoft.com/office/drawing/2014/main" val="3727352469"/>
                    </a:ext>
                  </a:extLst>
                </a:gridCol>
                <a:gridCol w="822960">
                  <a:extLst>
                    <a:ext uri="{9D8B030D-6E8A-4147-A177-3AD203B41FA5}">
                      <a16:colId xmlns:a16="http://schemas.microsoft.com/office/drawing/2014/main" val="37207462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493469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- 2019-04-11 17:43:52 </a:t>
                      </a:r>
                      <a:r>
                        <a:rPr kumimoji="0" lang="es-ES" sz="1000" b="0" i="0" u="none" strike="noStrike" kern="1200" cap="none" spc="0" normalizeH="0" baseline="0" noProof="0">
                          <a:ln>
                            <a:noFill/>
                          </a:ln>
                          <a:solidFill>
                            <a:prstClr val="black"/>
                          </a:solidFill>
                          <a:effectLst/>
                          <a:uLnTx/>
                          <a:uFillTx/>
                          <a:latin typeface="+mn-lt"/>
                          <a:ea typeface="+mn-ea"/>
                          <a:cs typeface="+mn-cs"/>
                        </a:rPr>
                        <a:t> 
 Vení a disfrutar Tucumán en esta Semana Santa!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825834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- 2019-04-08 20:06:00 </a:t>
                      </a:r>
                      <a:r>
                        <a:rPr kumimoji="0" lang="es-ES" sz="1000" b="0" i="0" u="none" strike="noStrike" kern="1200" cap="none" spc="0" normalizeH="0" baseline="0" noProof="0">
                          <a:ln>
                            <a:noFill/>
                          </a:ln>
                          <a:solidFill>
                            <a:prstClr val="black"/>
                          </a:solidFill>
                          <a:effectLst/>
                          <a:uLnTx/>
                          <a:uFillTx/>
                          <a:latin typeface="+mn-lt"/>
                          <a:ea typeface="+mn-ea"/>
                          <a:cs typeface="+mn-cs"/>
                        </a:rPr>
                        <a:t> 
 A partir de mayo el paisaje de los Valles Calchaquíes cambia de color. Siguiendo una antigua tradición, los pobladores secan al sol su producción tiñiendo los campos de un increíble color rojo. 
¿Sabés que es lo que secan? (La respuesta, mañana en este mismo posteo).
a) Tomates
b) Pimientos
c) Zapallos
R: Pimientos
(Foto: Cachi, Salta, Argentina. Eliseo Miciu).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634086281"/>
                  </a:ext>
                </a:extLst>
              </a:tr>
            </a:tbl>
          </a:graphicData>
        </a:graphic>
      </p:graphicFrame>
      <p:sp>
        <p:nvSpPr>
          <p:cNvPr id="4" name="Text Placeholder 3">
            <a:extLst>
              <a:ext uri="{FF2B5EF4-FFF2-40B4-BE49-F238E27FC236}">
                <a16:creationId xmlns:a16="http://schemas.microsoft.com/office/drawing/2014/main" id="{771C70BB-4405-44BC-AE2F-C219490A357B}"/>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9181277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E0F43-2A68-41AD-8C74-D107D32647A3}"/>
              </a:ext>
            </a:extLst>
          </p:cNvPr>
          <p:cNvSpPr>
            <a:spLocks noGrp="1"/>
          </p:cNvSpPr>
          <p:nvPr>
            <p:ph type="title"/>
          </p:nvPr>
        </p:nvSpPr>
        <p:spPr/>
        <p:txBody>
          <a:bodyPr/>
          <a:lstStyle/>
          <a:p>
            <a:r>
              <a:rPr lang="en-US"/>
              <a:t>Facebook Own Posts with Reactions Table | TUCUMAN  - 4 of 10</a:t>
            </a:r>
          </a:p>
        </p:txBody>
      </p:sp>
      <p:graphicFrame>
        <p:nvGraphicFramePr>
          <p:cNvPr id="5" name="Table Placeholder 4">
            <a:extLst>
              <a:ext uri="{FF2B5EF4-FFF2-40B4-BE49-F238E27FC236}">
                <a16:creationId xmlns:a16="http://schemas.microsoft.com/office/drawing/2014/main" id="{AEF3C9F9-633D-4306-8195-B6FF58EC17EC}"/>
              </a:ext>
            </a:extLst>
          </p:cNvPr>
          <p:cNvGraphicFramePr>
            <a:graphicFrameLocks noGrp="1"/>
          </p:cNvGraphicFramePr>
          <p:nvPr>
            <p:ph type="tbl" sz="quarter" idx="13"/>
            <p:extLst>
              <p:ext uri="{D42A27DB-BD31-4B8C-83A1-F6EECF244321}">
                <p14:modId xmlns:p14="http://schemas.microsoft.com/office/powerpoint/2010/main" val="31760154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965008408"/>
                    </a:ext>
                  </a:extLst>
                </a:gridCol>
                <a:gridCol w="822960">
                  <a:extLst>
                    <a:ext uri="{9D8B030D-6E8A-4147-A177-3AD203B41FA5}">
                      <a16:colId xmlns:a16="http://schemas.microsoft.com/office/drawing/2014/main" val="2114210283"/>
                    </a:ext>
                  </a:extLst>
                </a:gridCol>
                <a:gridCol w="822960">
                  <a:extLst>
                    <a:ext uri="{9D8B030D-6E8A-4147-A177-3AD203B41FA5}">
                      <a16:colId xmlns:a16="http://schemas.microsoft.com/office/drawing/2014/main" val="533594583"/>
                    </a:ext>
                  </a:extLst>
                </a:gridCol>
                <a:gridCol w="822960">
                  <a:extLst>
                    <a:ext uri="{9D8B030D-6E8A-4147-A177-3AD203B41FA5}">
                      <a16:colId xmlns:a16="http://schemas.microsoft.com/office/drawing/2014/main" val="442951720"/>
                    </a:ext>
                  </a:extLst>
                </a:gridCol>
                <a:gridCol w="822960">
                  <a:extLst>
                    <a:ext uri="{9D8B030D-6E8A-4147-A177-3AD203B41FA5}">
                      <a16:colId xmlns:a16="http://schemas.microsoft.com/office/drawing/2014/main" val="4225385886"/>
                    </a:ext>
                  </a:extLst>
                </a:gridCol>
                <a:gridCol w="822960">
                  <a:extLst>
                    <a:ext uri="{9D8B030D-6E8A-4147-A177-3AD203B41FA5}">
                      <a16:colId xmlns:a16="http://schemas.microsoft.com/office/drawing/2014/main" val="309093481"/>
                    </a:ext>
                  </a:extLst>
                </a:gridCol>
                <a:gridCol w="822960">
                  <a:extLst>
                    <a:ext uri="{9D8B030D-6E8A-4147-A177-3AD203B41FA5}">
                      <a16:colId xmlns:a16="http://schemas.microsoft.com/office/drawing/2014/main" val="2959261963"/>
                    </a:ext>
                  </a:extLst>
                </a:gridCol>
                <a:gridCol w="822960">
                  <a:extLst>
                    <a:ext uri="{9D8B030D-6E8A-4147-A177-3AD203B41FA5}">
                      <a16:colId xmlns:a16="http://schemas.microsoft.com/office/drawing/2014/main" val="34177020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964345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- 2019-04-13 17:23:39 </a:t>
                      </a:r>
                      <a:r>
                        <a:rPr kumimoji="0" lang="es-ES" sz="1000" b="0" i="0" u="none" strike="noStrike" kern="1200" cap="none" spc="0" normalizeH="0" baseline="0" noProof="0">
                          <a:ln>
                            <a:noFill/>
                          </a:ln>
                          <a:solidFill>
                            <a:prstClr val="black"/>
                          </a:solidFill>
                          <a:effectLst/>
                          <a:uLnTx/>
                          <a:uFillTx/>
                          <a:latin typeface="+mn-lt"/>
                          <a:ea typeface="+mn-ea"/>
                          <a:cs typeface="+mn-cs"/>
                        </a:rPr>
                        <a:t> 
 NUESTRA CATEDRAL
(Foto: Ciudad de Salta, Salta,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01419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 Visit Salta - 2019-04-03 20:30:00 </a:t>
                      </a:r>
                      <a:r>
                        <a:rPr kumimoji="0" lang="it-IT" sz="1000" b="0" i="0" u="none" strike="noStrike" kern="1200" cap="none" spc="0" normalizeH="0" baseline="0" noProof="0">
                          <a:ln>
                            <a:noFill/>
                          </a:ln>
                          <a:solidFill>
                            <a:prstClr val="black"/>
                          </a:solidFill>
                          <a:effectLst/>
                          <a:uLnTx/>
                          <a:uFillTx/>
                          <a:latin typeface="+mn-lt"/>
                          <a:ea typeface="+mn-ea"/>
                          <a:cs typeface="+mn-cs"/>
                        </a:rPr>
                        <a:t> 
 SALTA, TAN LINDA QUE ENAMORA
(Cafayate, Salta, Argentina. Foto: Silvina Magistris).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50271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Visit Salta - 2019-03-28 17:27:43 </a:t>
                      </a:r>
                      <a:r>
                        <a:rPr kumimoji="0" lang="en-US" sz="1000" b="0" i="0" u="none" strike="noStrike" kern="1200" cap="none" spc="0" normalizeH="0" baseline="0" noProof="0">
                          <a:ln>
                            <a:noFill/>
                          </a:ln>
                          <a:solidFill>
                            <a:prstClr val="black"/>
                          </a:solidFill>
                          <a:effectLst/>
                          <a:uLnTx/>
                          <a:uFillTx/>
                          <a:latin typeface="+mn-lt"/>
                          <a:ea typeface="+mn-ea"/>
                          <a:cs typeface="+mn-cs"/>
                        </a:rPr>
                        <a:t> 
 SALTA, TAN LINDA QUE ENAMORA
(Seclantás, Salta, Argentina. Foto: Nano Escudero).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30628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- 2019-04-21 11:38:19 </a:t>
                      </a:r>
                      <a:r>
                        <a:rPr kumimoji="0" lang="es-ES" sz="1000" b="0" i="0" u="none" strike="noStrike" kern="1200" cap="none" spc="0" normalizeH="0" baseline="0" noProof="0">
                          <a:ln>
                            <a:noFill/>
                          </a:ln>
                          <a:solidFill>
                            <a:prstClr val="black"/>
                          </a:solidFill>
                          <a:effectLst/>
                          <a:uLnTx/>
                          <a:uFillTx/>
                          <a:latin typeface="+mn-lt"/>
                          <a:ea typeface="+mn-ea"/>
                          <a:cs typeface="+mn-cs"/>
                        </a:rPr>
                        <a:t> 
 ¡¡FELICES PASCUAS!!
En este día tan especial, desde Salta les mandamos un gran abrazo. 
Qué Jesús resucitado los colme de bendiciones y que pasen un excelente día.
(Fotos: Salta,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49852673"/>
                  </a:ext>
                </a:extLst>
              </a:tr>
            </a:tbl>
          </a:graphicData>
        </a:graphic>
      </p:graphicFrame>
      <p:sp>
        <p:nvSpPr>
          <p:cNvPr id="4" name="Text Placeholder 3">
            <a:extLst>
              <a:ext uri="{FF2B5EF4-FFF2-40B4-BE49-F238E27FC236}">
                <a16:creationId xmlns:a16="http://schemas.microsoft.com/office/drawing/2014/main" id="{17C93962-0327-4DD9-99FD-B26692BEF49C}"/>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27913648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35DE4-EEF2-485D-A683-493A53926882}"/>
              </a:ext>
            </a:extLst>
          </p:cNvPr>
          <p:cNvSpPr>
            <a:spLocks noGrp="1"/>
          </p:cNvSpPr>
          <p:nvPr>
            <p:ph type="title"/>
          </p:nvPr>
        </p:nvSpPr>
        <p:spPr/>
        <p:txBody>
          <a:bodyPr/>
          <a:lstStyle/>
          <a:p>
            <a:r>
              <a:rPr lang="en-US"/>
              <a:t>Facebook Own Posts with Reactions Table | TUCUMAN  - 5 of 10</a:t>
            </a:r>
          </a:p>
        </p:txBody>
      </p:sp>
      <p:graphicFrame>
        <p:nvGraphicFramePr>
          <p:cNvPr id="5" name="Table Placeholder 4">
            <a:extLst>
              <a:ext uri="{FF2B5EF4-FFF2-40B4-BE49-F238E27FC236}">
                <a16:creationId xmlns:a16="http://schemas.microsoft.com/office/drawing/2014/main" id="{59D9822C-21A0-410D-A495-3880A09F8801}"/>
              </a:ext>
            </a:extLst>
          </p:cNvPr>
          <p:cNvGraphicFramePr>
            <a:graphicFrameLocks noGrp="1"/>
          </p:cNvGraphicFramePr>
          <p:nvPr>
            <p:ph type="tbl" sz="quarter" idx="13"/>
            <p:extLst>
              <p:ext uri="{D42A27DB-BD31-4B8C-83A1-F6EECF244321}">
                <p14:modId xmlns:p14="http://schemas.microsoft.com/office/powerpoint/2010/main" val="12863912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247062710"/>
                    </a:ext>
                  </a:extLst>
                </a:gridCol>
                <a:gridCol w="822960">
                  <a:extLst>
                    <a:ext uri="{9D8B030D-6E8A-4147-A177-3AD203B41FA5}">
                      <a16:colId xmlns:a16="http://schemas.microsoft.com/office/drawing/2014/main" val="1956605341"/>
                    </a:ext>
                  </a:extLst>
                </a:gridCol>
                <a:gridCol w="822960">
                  <a:extLst>
                    <a:ext uri="{9D8B030D-6E8A-4147-A177-3AD203B41FA5}">
                      <a16:colId xmlns:a16="http://schemas.microsoft.com/office/drawing/2014/main" val="4202146074"/>
                    </a:ext>
                  </a:extLst>
                </a:gridCol>
                <a:gridCol w="822960">
                  <a:extLst>
                    <a:ext uri="{9D8B030D-6E8A-4147-A177-3AD203B41FA5}">
                      <a16:colId xmlns:a16="http://schemas.microsoft.com/office/drawing/2014/main" val="3668523559"/>
                    </a:ext>
                  </a:extLst>
                </a:gridCol>
                <a:gridCol w="822960">
                  <a:extLst>
                    <a:ext uri="{9D8B030D-6E8A-4147-A177-3AD203B41FA5}">
                      <a16:colId xmlns:a16="http://schemas.microsoft.com/office/drawing/2014/main" val="176075902"/>
                    </a:ext>
                  </a:extLst>
                </a:gridCol>
                <a:gridCol w="822960">
                  <a:extLst>
                    <a:ext uri="{9D8B030D-6E8A-4147-A177-3AD203B41FA5}">
                      <a16:colId xmlns:a16="http://schemas.microsoft.com/office/drawing/2014/main" val="197828886"/>
                    </a:ext>
                  </a:extLst>
                </a:gridCol>
                <a:gridCol w="822960">
                  <a:extLst>
                    <a:ext uri="{9D8B030D-6E8A-4147-A177-3AD203B41FA5}">
                      <a16:colId xmlns:a16="http://schemas.microsoft.com/office/drawing/2014/main" val="2441806236"/>
                    </a:ext>
                  </a:extLst>
                </a:gridCol>
                <a:gridCol w="822960">
                  <a:extLst>
                    <a:ext uri="{9D8B030D-6E8A-4147-A177-3AD203B41FA5}">
                      <a16:colId xmlns:a16="http://schemas.microsoft.com/office/drawing/2014/main" val="5638782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637195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- 2019-03-29 20:45:00 </a:t>
                      </a:r>
                      <a:r>
                        <a:rPr kumimoji="0" lang="es-ES" sz="1000" b="0" i="0" u="none" strike="noStrike" kern="1200" cap="none" spc="0" normalizeH="0" baseline="0" noProof="0">
                          <a:ln>
                            <a:noFill/>
                          </a:ln>
                          <a:solidFill>
                            <a:prstClr val="black"/>
                          </a:solidFill>
                          <a:effectLst/>
                          <a:uLnTx/>
                          <a:uFillTx/>
                          <a:latin typeface="+mn-lt"/>
                          <a:ea typeface="+mn-ea"/>
                          <a:cs typeface="+mn-cs"/>
                        </a:rPr>
                        <a:t> 
 Esta Iglesia está ubicada en la ciudad de Salta y es una de las más lindas de nuestra provincia.
¿Sabés como se llama?
a) San Francisco
b) La Viña
c) Catedral
(La respuesta mañana en este mismo posteo).
R: La Viña
(Foto: Ciudad de Salta, Salta,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542038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- 2019-04-10 18:15:04 </a:t>
                      </a:r>
                      <a:r>
                        <a:rPr kumimoji="0" lang="es-ES" sz="1000" b="0" i="0" u="none" strike="noStrike" kern="1200" cap="none" spc="0" normalizeH="0" baseline="0" noProof="0">
                          <a:ln>
                            <a:noFill/>
                          </a:ln>
                          <a:solidFill>
                            <a:prstClr val="black"/>
                          </a:solidFill>
                          <a:effectLst/>
                          <a:uLnTx/>
                          <a:uFillTx/>
                          <a:latin typeface="+mn-lt"/>
                          <a:ea typeface="+mn-ea"/>
                          <a:cs typeface="+mn-cs"/>
                        </a:rPr>
                        <a:t> 
 Salta, la provincia más gaucha de Argentina
El gaucho es parte de la cultura viva de Salta. En toda nuestra provincia se mantiene la tradición y la figura de nuestro héroe, el General Güemes, es siempre recordada por todos los salteños.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413647314"/>
                  </a:ext>
                </a:extLst>
              </a:tr>
            </a:tbl>
          </a:graphicData>
        </a:graphic>
      </p:graphicFrame>
      <p:sp>
        <p:nvSpPr>
          <p:cNvPr id="4" name="Text Placeholder 3">
            <a:extLst>
              <a:ext uri="{FF2B5EF4-FFF2-40B4-BE49-F238E27FC236}">
                <a16:creationId xmlns:a16="http://schemas.microsoft.com/office/drawing/2014/main" id="{94AE91FF-4445-4C7B-BD41-B6F3C010270B}"/>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25589681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A087F6-0102-4491-8424-AF35F6C8CD07}"/>
              </a:ext>
            </a:extLst>
          </p:cNvPr>
          <p:cNvSpPr>
            <a:spLocks noGrp="1"/>
          </p:cNvSpPr>
          <p:nvPr>
            <p:ph type="title"/>
          </p:nvPr>
        </p:nvSpPr>
        <p:spPr/>
        <p:txBody>
          <a:bodyPr/>
          <a:lstStyle/>
          <a:p>
            <a:r>
              <a:rPr lang="en-US"/>
              <a:t>Facebook Own Posts with Reactions Table | TUCUMAN  - 6 of 10</a:t>
            </a:r>
          </a:p>
        </p:txBody>
      </p:sp>
      <p:graphicFrame>
        <p:nvGraphicFramePr>
          <p:cNvPr id="5" name="Table Placeholder 4">
            <a:extLst>
              <a:ext uri="{FF2B5EF4-FFF2-40B4-BE49-F238E27FC236}">
                <a16:creationId xmlns:a16="http://schemas.microsoft.com/office/drawing/2014/main" id="{2846D7D9-418D-48B7-92EE-E4B4AB779DCE}"/>
              </a:ext>
            </a:extLst>
          </p:cNvPr>
          <p:cNvGraphicFramePr>
            <a:graphicFrameLocks noGrp="1"/>
          </p:cNvGraphicFramePr>
          <p:nvPr>
            <p:ph type="tbl" sz="quarter" idx="13"/>
            <p:extLst>
              <p:ext uri="{D42A27DB-BD31-4B8C-83A1-F6EECF244321}">
                <p14:modId xmlns:p14="http://schemas.microsoft.com/office/powerpoint/2010/main" val="38334558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11058504"/>
                    </a:ext>
                  </a:extLst>
                </a:gridCol>
                <a:gridCol w="822960">
                  <a:extLst>
                    <a:ext uri="{9D8B030D-6E8A-4147-A177-3AD203B41FA5}">
                      <a16:colId xmlns:a16="http://schemas.microsoft.com/office/drawing/2014/main" val="768290602"/>
                    </a:ext>
                  </a:extLst>
                </a:gridCol>
                <a:gridCol w="822960">
                  <a:extLst>
                    <a:ext uri="{9D8B030D-6E8A-4147-A177-3AD203B41FA5}">
                      <a16:colId xmlns:a16="http://schemas.microsoft.com/office/drawing/2014/main" val="405802971"/>
                    </a:ext>
                  </a:extLst>
                </a:gridCol>
                <a:gridCol w="822960">
                  <a:extLst>
                    <a:ext uri="{9D8B030D-6E8A-4147-A177-3AD203B41FA5}">
                      <a16:colId xmlns:a16="http://schemas.microsoft.com/office/drawing/2014/main" val="1767610253"/>
                    </a:ext>
                  </a:extLst>
                </a:gridCol>
                <a:gridCol w="822960">
                  <a:extLst>
                    <a:ext uri="{9D8B030D-6E8A-4147-A177-3AD203B41FA5}">
                      <a16:colId xmlns:a16="http://schemas.microsoft.com/office/drawing/2014/main" val="1372288330"/>
                    </a:ext>
                  </a:extLst>
                </a:gridCol>
                <a:gridCol w="822960">
                  <a:extLst>
                    <a:ext uri="{9D8B030D-6E8A-4147-A177-3AD203B41FA5}">
                      <a16:colId xmlns:a16="http://schemas.microsoft.com/office/drawing/2014/main" val="2366076199"/>
                    </a:ext>
                  </a:extLst>
                </a:gridCol>
                <a:gridCol w="822960">
                  <a:extLst>
                    <a:ext uri="{9D8B030D-6E8A-4147-A177-3AD203B41FA5}">
                      <a16:colId xmlns:a16="http://schemas.microsoft.com/office/drawing/2014/main" val="3429420483"/>
                    </a:ext>
                  </a:extLst>
                </a:gridCol>
                <a:gridCol w="822960">
                  <a:extLst>
                    <a:ext uri="{9D8B030D-6E8A-4147-A177-3AD203B41FA5}">
                      <a16:colId xmlns:a16="http://schemas.microsoft.com/office/drawing/2014/main" val="6385153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815593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- 2019-04-05 16:49:28 </a:t>
                      </a:r>
                      <a:r>
                        <a:rPr kumimoji="0" lang="es-ES" sz="1000" b="0" i="0" u="none" strike="noStrike" kern="1200" cap="none" spc="0" normalizeH="0" baseline="0" noProof="0">
                          <a:ln>
                            <a:noFill/>
                          </a:ln>
                          <a:solidFill>
                            <a:prstClr val="black"/>
                          </a:solidFill>
                          <a:effectLst/>
                          <a:uLnTx/>
                          <a:uFillTx/>
                          <a:latin typeface="+mn-lt"/>
                          <a:ea typeface="+mn-ea"/>
                          <a:cs typeface="+mn-cs"/>
                        </a:rPr>
                        <a:t> 
 ¡¡QUE TENGAN UN MUY BUEN FIN DE SEMANA!!
(Foto: La Garganta del Diablo, Guachipas, Salta,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95275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- 2019-04-14 19:52:23 </a:t>
                      </a:r>
                      <a:r>
                        <a:rPr kumimoji="0" lang="es-ES" sz="1000" b="0" i="0" u="none" strike="noStrike" kern="1200" cap="none" spc="0" normalizeH="0" baseline="0" noProof="0">
                          <a:ln>
                            <a:noFill/>
                          </a:ln>
                          <a:solidFill>
                            <a:prstClr val="black"/>
                          </a:solidFill>
                          <a:effectLst/>
                          <a:uLnTx/>
                          <a:uFillTx/>
                          <a:latin typeface="+mn-lt"/>
                          <a:ea typeface="+mn-ea"/>
                          <a:cs typeface="+mn-cs"/>
                        </a:rPr>
                        <a:t> 
 Es uno de los caminos más impactantes de Argentina y asciende hasta los 3457 msnm. A medida que subís por sus zig-zag podés ver uno de los paisajes más lindos de nuestra provincia.
 ¿Sabés cómo se llama? (Una ayuda: pasas por allí cuando viajás desde la ciudad de Salta hacia Cachi. La respuesta, mañana en este mismo posteo).
a) Cuesta de las Curvas
b) Cuesta del Obispo
c) Cuesta del Fraile
(Foto: Chicoana, Salta,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06997489"/>
                  </a:ext>
                </a:extLst>
              </a:tr>
            </a:tbl>
          </a:graphicData>
        </a:graphic>
      </p:graphicFrame>
      <p:sp>
        <p:nvSpPr>
          <p:cNvPr id="4" name="Text Placeholder 3">
            <a:extLst>
              <a:ext uri="{FF2B5EF4-FFF2-40B4-BE49-F238E27FC236}">
                <a16:creationId xmlns:a16="http://schemas.microsoft.com/office/drawing/2014/main" id="{504FBCF1-2B32-41E5-B1F9-E81570BD648C}"/>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16988648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3019B-0595-4036-8E93-7F44D2784611}"/>
              </a:ext>
            </a:extLst>
          </p:cNvPr>
          <p:cNvSpPr>
            <a:spLocks noGrp="1"/>
          </p:cNvSpPr>
          <p:nvPr>
            <p:ph type="title"/>
          </p:nvPr>
        </p:nvSpPr>
        <p:spPr/>
        <p:txBody>
          <a:bodyPr/>
          <a:lstStyle/>
          <a:p>
            <a:r>
              <a:rPr lang="en-US"/>
              <a:t>Facebook Own Posts with Reactions Table | TUCUMAN  - 7 of 10</a:t>
            </a:r>
          </a:p>
        </p:txBody>
      </p:sp>
      <p:graphicFrame>
        <p:nvGraphicFramePr>
          <p:cNvPr id="5" name="Table Placeholder 4">
            <a:extLst>
              <a:ext uri="{FF2B5EF4-FFF2-40B4-BE49-F238E27FC236}">
                <a16:creationId xmlns:a16="http://schemas.microsoft.com/office/drawing/2014/main" id="{742767A7-6A03-4E43-93CC-791DE22FFE0D}"/>
              </a:ext>
            </a:extLst>
          </p:cNvPr>
          <p:cNvGraphicFramePr>
            <a:graphicFrameLocks noGrp="1"/>
          </p:cNvGraphicFramePr>
          <p:nvPr>
            <p:ph type="tbl" sz="quarter" idx="13"/>
            <p:extLst>
              <p:ext uri="{D42A27DB-BD31-4B8C-83A1-F6EECF244321}">
                <p14:modId xmlns:p14="http://schemas.microsoft.com/office/powerpoint/2010/main" val="31125164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398785869"/>
                    </a:ext>
                  </a:extLst>
                </a:gridCol>
                <a:gridCol w="822960">
                  <a:extLst>
                    <a:ext uri="{9D8B030D-6E8A-4147-A177-3AD203B41FA5}">
                      <a16:colId xmlns:a16="http://schemas.microsoft.com/office/drawing/2014/main" val="1650335069"/>
                    </a:ext>
                  </a:extLst>
                </a:gridCol>
                <a:gridCol w="822960">
                  <a:extLst>
                    <a:ext uri="{9D8B030D-6E8A-4147-A177-3AD203B41FA5}">
                      <a16:colId xmlns:a16="http://schemas.microsoft.com/office/drawing/2014/main" val="2126083037"/>
                    </a:ext>
                  </a:extLst>
                </a:gridCol>
                <a:gridCol w="822960">
                  <a:extLst>
                    <a:ext uri="{9D8B030D-6E8A-4147-A177-3AD203B41FA5}">
                      <a16:colId xmlns:a16="http://schemas.microsoft.com/office/drawing/2014/main" val="1796783306"/>
                    </a:ext>
                  </a:extLst>
                </a:gridCol>
                <a:gridCol w="822960">
                  <a:extLst>
                    <a:ext uri="{9D8B030D-6E8A-4147-A177-3AD203B41FA5}">
                      <a16:colId xmlns:a16="http://schemas.microsoft.com/office/drawing/2014/main" val="2834955801"/>
                    </a:ext>
                  </a:extLst>
                </a:gridCol>
                <a:gridCol w="822960">
                  <a:extLst>
                    <a:ext uri="{9D8B030D-6E8A-4147-A177-3AD203B41FA5}">
                      <a16:colId xmlns:a16="http://schemas.microsoft.com/office/drawing/2014/main" val="1395876596"/>
                    </a:ext>
                  </a:extLst>
                </a:gridCol>
                <a:gridCol w="822960">
                  <a:extLst>
                    <a:ext uri="{9D8B030D-6E8A-4147-A177-3AD203B41FA5}">
                      <a16:colId xmlns:a16="http://schemas.microsoft.com/office/drawing/2014/main" val="260169401"/>
                    </a:ext>
                  </a:extLst>
                </a:gridCol>
                <a:gridCol w="822960">
                  <a:extLst>
                    <a:ext uri="{9D8B030D-6E8A-4147-A177-3AD203B41FA5}">
                      <a16:colId xmlns:a16="http://schemas.microsoft.com/office/drawing/2014/main" val="7480292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743533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- 2019-03-31 19:13:26 </a:t>
                      </a:r>
                      <a:r>
                        <a:rPr kumimoji="0" lang="es-ES" sz="1000" b="0" i="0" u="none" strike="noStrike" kern="1200" cap="none" spc="0" normalizeH="0" baseline="0" noProof="0">
                          <a:ln>
                            <a:noFill/>
                          </a:ln>
                          <a:solidFill>
                            <a:prstClr val="black"/>
                          </a:solidFill>
                          <a:effectLst/>
                          <a:uLnTx/>
                          <a:uFillTx/>
                          <a:latin typeface="+mn-lt"/>
                          <a:ea typeface="+mn-ea"/>
                          <a:cs typeface="+mn-cs"/>
                        </a:rPr>
                        <a:t> 
 Es uno de los tramos y paisajes más maravillosos de los Valles Calchaquíes y cuando viajas por la Ruta 40 podés conocerlo. Tienen entre 15 y 20 millones de años y forman estrechos pasos con paredes de 20 metros de alto a ambos lados de la ruta. Desde 1995 están protegidas con la creación del Monumento Natural Angastaco. 
¿Sabés cómo se llama este increíble lugar? 
(Una ayuda: se llama Quebrada de las … La respuesta, mañana en este mismo posteo).
R: Quebrada de las Flechas.
(Monumento Natural Angastaco, Salta, Argentina. Foto: Nano Escudero).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852666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Visit Salta - 2019-03-25 17:15:02 </a:t>
                      </a:r>
                      <a:r>
                        <a:rPr kumimoji="0" lang="en-US" sz="1000" b="0" i="0" u="none" strike="noStrike" kern="1200" cap="none" spc="0" normalizeH="0" baseline="0" noProof="0">
                          <a:ln>
                            <a:noFill/>
                          </a:ln>
                          <a:solidFill>
                            <a:prstClr val="black"/>
                          </a:solidFill>
                          <a:effectLst/>
                          <a:uLnTx/>
                          <a:uFillTx/>
                          <a:latin typeface="+mn-lt"/>
                          <a:ea typeface="+mn-ea"/>
                          <a:cs typeface="+mn-cs"/>
                        </a:rPr>
                        <a:t> 
 SALTA, TAN LINDA QUE ENAMORA
(Cafayate, Salta, Argentina. Foto: Maria Rosa Lantz).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174329887"/>
                  </a:ext>
                </a:extLst>
              </a:tr>
            </a:tbl>
          </a:graphicData>
        </a:graphic>
      </p:graphicFrame>
      <p:sp>
        <p:nvSpPr>
          <p:cNvPr id="4" name="Text Placeholder 3">
            <a:extLst>
              <a:ext uri="{FF2B5EF4-FFF2-40B4-BE49-F238E27FC236}">
                <a16:creationId xmlns:a16="http://schemas.microsoft.com/office/drawing/2014/main" id="{70A486DA-E8BA-45F6-9FBE-BC8A25D1AB72}"/>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13267898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8A2CD-A3BD-4D63-9F6A-C59B60BF7E34}"/>
              </a:ext>
            </a:extLst>
          </p:cNvPr>
          <p:cNvSpPr>
            <a:spLocks noGrp="1"/>
          </p:cNvSpPr>
          <p:nvPr>
            <p:ph type="title"/>
          </p:nvPr>
        </p:nvSpPr>
        <p:spPr/>
        <p:txBody>
          <a:bodyPr/>
          <a:lstStyle/>
          <a:p>
            <a:r>
              <a:rPr lang="en-US"/>
              <a:t>Facebook Own Posts with Reactions Table | TUCUMAN  - 8 of 10</a:t>
            </a:r>
          </a:p>
        </p:txBody>
      </p:sp>
      <p:graphicFrame>
        <p:nvGraphicFramePr>
          <p:cNvPr id="5" name="Table Placeholder 4">
            <a:extLst>
              <a:ext uri="{FF2B5EF4-FFF2-40B4-BE49-F238E27FC236}">
                <a16:creationId xmlns:a16="http://schemas.microsoft.com/office/drawing/2014/main" id="{A42374D0-9C64-45BF-B651-2A08F8273F55}"/>
              </a:ext>
            </a:extLst>
          </p:cNvPr>
          <p:cNvGraphicFramePr>
            <a:graphicFrameLocks noGrp="1"/>
          </p:cNvGraphicFramePr>
          <p:nvPr>
            <p:ph type="tbl" sz="quarter" idx="13"/>
            <p:extLst>
              <p:ext uri="{D42A27DB-BD31-4B8C-83A1-F6EECF244321}">
                <p14:modId xmlns:p14="http://schemas.microsoft.com/office/powerpoint/2010/main" val="9125754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760652527"/>
                    </a:ext>
                  </a:extLst>
                </a:gridCol>
                <a:gridCol w="822960">
                  <a:extLst>
                    <a:ext uri="{9D8B030D-6E8A-4147-A177-3AD203B41FA5}">
                      <a16:colId xmlns:a16="http://schemas.microsoft.com/office/drawing/2014/main" val="493693910"/>
                    </a:ext>
                  </a:extLst>
                </a:gridCol>
                <a:gridCol w="822960">
                  <a:extLst>
                    <a:ext uri="{9D8B030D-6E8A-4147-A177-3AD203B41FA5}">
                      <a16:colId xmlns:a16="http://schemas.microsoft.com/office/drawing/2014/main" val="2054690043"/>
                    </a:ext>
                  </a:extLst>
                </a:gridCol>
                <a:gridCol w="822960">
                  <a:extLst>
                    <a:ext uri="{9D8B030D-6E8A-4147-A177-3AD203B41FA5}">
                      <a16:colId xmlns:a16="http://schemas.microsoft.com/office/drawing/2014/main" val="4113042287"/>
                    </a:ext>
                  </a:extLst>
                </a:gridCol>
                <a:gridCol w="822960">
                  <a:extLst>
                    <a:ext uri="{9D8B030D-6E8A-4147-A177-3AD203B41FA5}">
                      <a16:colId xmlns:a16="http://schemas.microsoft.com/office/drawing/2014/main" val="3038393480"/>
                    </a:ext>
                  </a:extLst>
                </a:gridCol>
                <a:gridCol w="822960">
                  <a:extLst>
                    <a:ext uri="{9D8B030D-6E8A-4147-A177-3AD203B41FA5}">
                      <a16:colId xmlns:a16="http://schemas.microsoft.com/office/drawing/2014/main" val="1757306538"/>
                    </a:ext>
                  </a:extLst>
                </a:gridCol>
                <a:gridCol w="822960">
                  <a:extLst>
                    <a:ext uri="{9D8B030D-6E8A-4147-A177-3AD203B41FA5}">
                      <a16:colId xmlns:a16="http://schemas.microsoft.com/office/drawing/2014/main" val="2507279755"/>
                    </a:ext>
                  </a:extLst>
                </a:gridCol>
                <a:gridCol w="822960">
                  <a:extLst>
                    <a:ext uri="{9D8B030D-6E8A-4147-A177-3AD203B41FA5}">
                      <a16:colId xmlns:a16="http://schemas.microsoft.com/office/drawing/2014/main" val="19927868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222507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Visit Salta - 2019-04-21 20:30:00 </a:t>
                      </a:r>
                      <a:r>
                        <a:rPr kumimoji="0" lang="en-US" sz="1000" b="0" i="0" u="none" strike="noStrike" kern="1200" cap="none" spc="0" normalizeH="0" baseline="0" noProof="0">
                          <a:ln>
                            <a:noFill/>
                          </a:ln>
                          <a:solidFill>
                            <a:prstClr val="black"/>
                          </a:solidFill>
                          <a:effectLst/>
                          <a:uLnTx/>
                          <a:uFillTx/>
                          <a:latin typeface="+mn-lt"/>
                          <a:ea typeface="+mn-ea"/>
                          <a:cs typeface="+mn-cs"/>
                        </a:rPr>
                        <a:t> 
 SALTA, TAN LINDA QUE ENAMORA
(Chicoana, Salta, Argentina. Foto: Rubén Japas).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74197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- 2019-04-09 20:10:41 </a:t>
                      </a:r>
                      <a:r>
                        <a:rPr kumimoji="0" lang="es-ES" sz="1000" b="0" i="0" u="none" strike="noStrike" kern="1200" cap="none" spc="0" normalizeH="0" baseline="0" noProof="0">
                          <a:ln>
                            <a:noFill/>
                          </a:ln>
                          <a:solidFill>
                            <a:prstClr val="black"/>
                          </a:solidFill>
                          <a:effectLst/>
                          <a:uLnTx/>
                          <a:uFillTx/>
                          <a:latin typeface="+mn-lt"/>
                          <a:ea typeface="+mn-ea"/>
                          <a:cs typeface="+mn-cs"/>
                        </a:rPr>
                        <a:t> 
 GUACHIPAS, LA MAGIA DE UN LUGAR UNICO
Vení a conocer uno de los Lugares Mágicos de Salta. Su cultura, paisajes y su tradición gaucha te harán pasar una vacaciones inolvidables.
¡Te esperamos!
(Guachipas, Salta, Argentina. Foto: Aldo Maita).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95222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Visit Salta - 2019-04-12 19:59:11 </a:t>
                      </a:r>
                      <a:r>
                        <a:rPr kumimoji="0" lang="en-US" sz="1000" b="0" i="0" u="none" strike="noStrike" kern="1200" cap="none" spc="0" normalizeH="0" baseline="0" noProof="0">
                          <a:ln>
                            <a:noFill/>
                          </a:ln>
                          <a:solidFill>
                            <a:prstClr val="black"/>
                          </a:solidFill>
                          <a:effectLst/>
                          <a:uLnTx/>
                          <a:uFillTx/>
                          <a:latin typeface="+mn-lt"/>
                          <a:ea typeface="+mn-ea"/>
                          <a:cs typeface="+mn-cs"/>
                        </a:rPr>
                        <a:t> 
 QUE TENGAN UN MUY LINDO FIN DE SEMANA
(Cachi, Salta, Argentina. Foto: Alberto Tomás Irigaray).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851689147"/>
                  </a:ext>
                </a:extLst>
              </a:tr>
            </a:tbl>
          </a:graphicData>
        </a:graphic>
      </p:graphicFrame>
      <p:sp>
        <p:nvSpPr>
          <p:cNvPr id="4" name="Text Placeholder 3">
            <a:extLst>
              <a:ext uri="{FF2B5EF4-FFF2-40B4-BE49-F238E27FC236}">
                <a16:creationId xmlns:a16="http://schemas.microsoft.com/office/drawing/2014/main" id="{DE0382F8-7A82-4B8B-8BDE-557EA05D4606}"/>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6621557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CFDB7-3DD9-4F46-9A2C-43D14118BBD4}"/>
              </a:ext>
            </a:extLst>
          </p:cNvPr>
          <p:cNvSpPr>
            <a:spLocks noGrp="1"/>
          </p:cNvSpPr>
          <p:nvPr>
            <p:ph type="title"/>
          </p:nvPr>
        </p:nvSpPr>
        <p:spPr/>
        <p:txBody>
          <a:bodyPr/>
          <a:lstStyle/>
          <a:p>
            <a:r>
              <a:rPr lang="en-US"/>
              <a:t>Facebook Own Posts with Reactions Table | TUCUMAN  - 9 of 10</a:t>
            </a:r>
          </a:p>
        </p:txBody>
      </p:sp>
      <p:graphicFrame>
        <p:nvGraphicFramePr>
          <p:cNvPr id="5" name="Table Placeholder 4">
            <a:extLst>
              <a:ext uri="{FF2B5EF4-FFF2-40B4-BE49-F238E27FC236}">
                <a16:creationId xmlns:a16="http://schemas.microsoft.com/office/drawing/2014/main" id="{0578D477-EF98-46E2-8B31-30099612D3A9}"/>
              </a:ext>
            </a:extLst>
          </p:cNvPr>
          <p:cNvGraphicFramePr>
            <a:graphicFrameLocks noGrp="1"/>
          </p:cNvGraphicFramePr>
          <p:nvPr>
            <p:ph type="tbl" sz="quarter" idx="13"/>
            <p:extLst>
              <p:ext uri="{D42A27DB-BD31-4B8C-83A1-F6EECF244321}">
                <p14:modId xmlns:p14="http://schemas.microsoft.com/office/powerpoint/2010/main" val="32216090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079424039"/>
                    </a:ext>
                  </a:extLst>
                </a:gridCol>
                <a:gridCol w="822960">
                  <a:extLst>
                    <a:ext uri="{9D8B030D-6E8A-4147-A177-3AD203B41FA5}">
                      <a16:colId xmlns:a16="http://schemas.microsoft.com/office/drawing/2014/main" val="2189909417"/>
                    </a:ext>
                  </a:extLst>
                </a:gridCol>
                <a:gridCol w="822960">
                  <a:extLst>
                    <a:ext uri="{9D8B030D-6E8A-4147-A177-3AD203B41FA5}">
                      <a16:colId xmlns:a16="http://schemas.microsoft.com/office/drawing/2014/main" val="896320539"/>
                    </a:ext>
                  </a:extLst>
                </a:gridCol>
                <a:gridCol w="822960">
                  <a:extLst>
                    <a:ext uri="{9D8B030D-6E8A-4147-A177-3AD203B41FA5}">
                      <a16:colId xmlns:a16="http://schemas.microsoft.com/office/drawing/2014/main" val="2610941505"/>
                    </a:ext>
                  </a:extLst>
                </a:gridCol>
                <a:gridCol w="822960">
                  <a:extLst>
                    <a:ext uri="{9D8B030D-6E8A-4147-A177-3AD203B41FA5}">
                      <a16:colId xmlns:a16="http://schemas.microsoft.com/office/drawing/2014/main" val="3935786771"/>
                    </a:ext>
                  </a:extLst>
                </a:gridCol>
                <a:gridCol w="822960">
                  <a:extLst>
                    <a:ext uri="{9D8B030D-6E8A-4147-A177-3AD203B41FA5}">
                      <a16:colId xmlns:a16="http://schemas.microsoft.com/office/drawing/2014/main" val="3795704952"/>
                    </a:ext>
                  </a:extLst>
                </a:gridCol>
                <a:gridCol w="822960">
                  <a:extLst>
                    <a:ext uri="{9D8B030D-6E8A-4147-A177-3AD203B41FA5}">
                      <a16:colId xmlns:a16="http://schemas.microsoft.com/office/drawing/2014/main" val="1520146891"/>
                    </a:ext>
                  </a:extLst>
                </a:gridCol>
                <a:gridCol w="822960">
                  <a:extLst>
                    <a:ext uri="{9D8B030D-6E8A-4147-A177-3AD203B41FA5}">
                      <a16:colId xmlns:a16="http://schemas.microsoft.com/office/drawing/2014/main" val="19499952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973807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- 2019-03-24 17:20:17 </a:t>
                      </a:r>
                      <a:r>
                        <a:rPr kumimoji="0" lang="es-ES" sz="1000" b="0" i="0" u="none" strike="noStrike" kern="1200" cap="none" spc="0" normalizeH="0" baseline="0" noProof="0">
                          <a:ln>
                            <a:noFill/>
                          </a:ln>
                          <a:solidFill>
                            <a:prstClr val="black"/>
                          </a:solidFill>
                          <a:effectLst/>
                          <a:uLnTx/>
                          <a:uFillTx/>
                          <a:latin typeface="+mn-lt"/>
                          <a:ea typeface="+mn-ea"/>
                          <a:cs typeface="+mn-cs"/>
                        </a:rPr>
                        <a:t> 
 ¿SABIAS QUE EN SALTA TENEMOS UN OVNIPUERTO?
Es un aeropuerto construido únicamente para naves espaciales y está ubicado en uno de los pueblos más lindos de nuestra provincia.
¿Sabés cual es?
a) Seclantás
b) San Carlos
c) Cachi
(La respuesta mañana en este mismo posteo).
R: Cachi
(Foto: Salta,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20602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- 2019-04-22 22:10:27 </a:t>
                      </a:r>
                      <a:r>
                        <a:rPr kumimoji="0" lang="es-ES" sz="1000" b="0" i="0" u="none" strike="noStrike" kern="1200" cap="none" spc="0" normalizeH="0" baseline="0" noProof="0">
                          <a:ln>
                            <a:noFill/>
                          </a:ln>
                          <a:solidFill>
                            <a:prstClr val="black"/>
                          </a:solidFill>
                          <a:effectLst/>
                          <a:uLnTx/>
                          <a:uFillTx/>
                          <a:latin typeface="+mn-lt"/>
                          <a:ea typeface="+mn-ea"/>
                          <a:cs typeface="+mn-cs"/>
                        </a:rPr>
                        <a:t> 
 ATARDECER EN LOS VALLES CALCHAQUÍES
(Salta, Argentina. Foto: Klaus Balzano).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44091091"/>
                  </a:ext>
                </a:extLst>
              </a:tr>
            </a:tbl>
          </a:graphicData>
        </a:graphic>
      </p:graphicFrame>
      <p:sp>
        <p:nvSpPr>
          <p:cNvPr id="4" name="Text Placeholder 3">
            <a:extLst>
              <a:ext uri="{FF2B5EF4-FFF2-40B4-BE49-F238E27FC236}">
                <a16:creationId xmlns:a16="http://schemas.microsoft.com/office/drawing/2014/main" id="{C2AD19FF-932C-495A-B735-3DB8753BBFC2}"/>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5871132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0DB690-9D4E-4100-A432-595B4BDEF70D}"/>
              </a:ext>
            </a:extLst>
          </p:cNvPr>
          <p:cNvSpPr>
            <a:spLocks noGrp="1"/>
          </p:cNvSpPr>
          <p:nvPr>
            <p:ph type="title"/>
          </p:nvPr>
        </p:nvSpPr>
        <p:spPr/>
        <p:txBody>
          <a:bodyPr/>
          <a:lstStyle/>
          <a:p>
            <a:r>
              <a:rPr lang="en-US"/>
              <a:t>Facebook Own Posts with Reactions Table | TUCUMAN  - 10 of 10</a:t>
            </a:r>
          </a:p>
        </p:txBody>
      </p:sp>
      <p:graphicFrame>
        <p:nvGraphicFramePr>
          <p:cNvPr id="5" name="Table Placeholder 4">
            <a:extLst>
              <a:ext uri="{FF2B5EF4-FFF2-40B4-BE49-F238E27FC236}">
                <a16:creationId xmlns:a16="http://schemas.microsoft.com/office/drawing/2014/main" id="{CC1456EE-E8BF-4D9E-8B58-83C29CE17902}"/>
              </a:ext>
            </a:extLst>
          </p:cNvPr>
          <p:cNvGraphicFramePr>
            <a:graphicFrameLocks noGrp="1"/>
          </p:cNvGraphicFramePr>
          <p:nvPr>
            <p:ph type="tbl" sz="quarter" idx="13"/>
            <p:extLst>
              <p:ext uri="{D42A27DB-BD31-4B8C-83A1-F6EECF244321}">
                <p14:modId xmlns:p14="http://schemas.microsoft.com/office/powerpoint/2010/main" val="24443035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139571791"/>
                    </a:ext>
                  </a:extLst>
                </a:gridCol>
                <a:gridCol w="822960">
                  <a:extLst>
                    <a:ext uri="{9D8B030D-6E8A-4147-A177-3AD203B41FA5}">
                      <a16:colId xmlns:a16="http://schemas.microsoft.com/office/drawing/2014/main" val="3895914460"/>
                    </a:ext>
                  </a:extLst>
                </a:gridCol>
                <a:gridCol w="822960">
                  <a:extLst>
                    <a:ext uri="{9D8B030D-6E8A-4147-A177-3AD203B41FA5}">
                      <a16:colId xmlns:a16="http://schemas.microsoft.com/office/drawing/2014/main" val="3117975878"/>
                    </a:ext>
                  </a:extLst>
                </a:gridCol>
                <a:gridCol w="822960">
                  <a:extLst>
                    <a:ext uri="{9D8B030D-6E8A-4147-A177-3AD203B41FA5}">
                      <a16:colId xmlns:a16="http://schemas.microsoft.com/office/drawing/2014/main" val="1641887144"/>
                    </a:ext>
                  </a:extLst>
                </a:gridCol>
                <a:gridCol w="822960">
                  <a:extLst>
                    <a:ext uri="{9D8B030D-6E8A-4147-A177-3AD203B41FA5}">
                      <a16:colId xmlns:a16="http://schemas.microsoft.com/office/drawing/2014/main" val="394200923"/>
                    </a:ext>
                  </a:extLst>
                </a:gridCol>
                <a:gridCol w="822960">
                  <a:extLst>
                    <a:ext uri="{9D8B030D-6E8A-4147-A177-3AD203B41FA5}">
                      <a16:colId xmlns:a16="http://schemas.microsoft.com/office/drawing/2014/main" val="1126798157"/>
                    </a:ext>
                  </a:extLst>
                </a:gridCol>
                <a:gridCol w="822960">
                  <a:extLst>
                    <a:ext uri="{9D8B030D-6E8A-4147-A177-3AD203B41FA5}">
                      <a16:colId xmlns:a16="http://schemas.microsoft.com/office/drawing/2014/main" val="2406343046"/>
                    </a:ext>
                  </a:extLst>
                </a:gridCol>
                <a:gridCol w="822960">
                  <a:extLst>
                    <a:ext uri="{9D8B030D-6E8A-4147-A177-3AD203B41FA5}">
                      <a16:colId xmlns:a16="http://schemas.microsoft.com/office/drawing/2014/main" val="3900349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082352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- 2019-04-03 08:45:48 </a:t>
                      </a:r>
                      <a:r>
                        <a:rPr kumimoji="0" lang="es-ES" sz="1000" b="0" i="0" u="none" strike="noStrike" kern="1200" cap="none" spc="0" normalizeH="0" baseline="0" noProof="0">
                          <a:ln>
                            <a:noFill/>
                          </a:ln>
                          <a:solidFill>
                            <a:prstClr val="black"/>
                          </a:solidFill>
                          <a:effectLst/>
                          <a:uLnTx/>
                          <a:uFillTx/>
                          <a:latin typeface="+mn-lt"/>
                          <a:ea typeface="+mn-ea"/>
                          <a:cs typeface="+mn-cs"/>
                        </a:rPr>
                        <a:t> 
 NAZARENO
Luego de atravesar un largo camino y llegar hasta los 5.000 msnm, un gran zigzag  que desciende por las montañas nos permite llegar al pintoresco pueblo de Nazareno. Montañas multicolores y paisajes increíbles hacen de este viaje uno de los más impactantes en nuestra provincia.
(Foto: Nazareno, Salta, Argentina. Nazareno Ensso Galett).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9802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- 2019-04-08 13:36:52 </a:t>
                      </a:r>
                      <a:r>
                        <a:rPr kumimoji="0" lang="es-ES" sz="1000" b="0" i="0" u="none" strike="noStrike" kern="1200" cap="none" spc="0" normalizeH="0" baseline="0" noProof="0">
                          <a:ln>
                            <a:noFill/>
                          </a:ln>
                          <a:solidFill>
                            <a:prstClr val="black"/>
                          </a:solidFill>
                          <a:effectLst/>
                          <a:uLnTx/>
                          <a:uFillTx/>
                          <a:latin typeface="+mn-lt"/>
                          <a:ea typeface="+mn-ea"/>
                          <a:cs typeface="+mn-cs"/>
                        </a:rPr>
                        <a:t> 
 ¡¡QUE TENGAN UNA MUY BUENA SEMANA!!
(Foto: Salta,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256442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Visit Salta - 2019-04-17 19:02:01 </a:t>
                      </a:r>
                      <a:r>
                        <a:rPr kumimoji="0" lang="en-US" sz="1000" b="0" i="0" u="none" strike="noStrike" kern="1200" cap="none" spc="0" normalizeH="0" baseline="0" noProof="0">
                          <a:ln>
                            <a:noFill/>
                          </a:ln>
                          <a:solidFill>
                            <a:prstClr val="black"/>
                          </a:solidFill>
                          <a:effectLst/>
                          <a:uLnTx/>
                          <a:uFillTx/>
                          <a:latin typeface="+mn-lt"/>
                          <a:ea typeface="+mn-ea"/>
                          <a:cs typeface="+mn-cs"/>
                        </a:rPr>
                        <a:t> 
 17 DE ABRIL - DIA MUNDIAL DEL MALBEC - ¡¡SALUD!!
(Foto: Salta, 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1981317"/>
                  </a:ext>
                </a:extLst>
              </a:tr>
            </a:tbl>
          </a:graphicData>
        </a:graphic>
      </p:graphicFrame>
      <p:sp>
        <p:nvSpPr>
          <p:cNvPr id="4" name="Text Placeholder 3">
            <a:extLst>
              <a:ext uri="{FF2B5EF4-FFF2-40B4-BE49-F238E27FC236}">
                <a16:creationId xmlns:a16="http://schemas.microsoft.com/office/drawing/2014/main" id="{BBACE7E3-10F6-46E7-9BD2-3552BED397A4}"/>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40946199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849AF-A28A-410A-A1D0-AE0AFB491975}"/>
              </a:ext>
            </a:extLst>
          </p:cNvPr>
          <p:cNvSpPr>
            <a:spLocks noGrp="1"/>
          </p:cNvSpPr>
          <p:nvPr>
            <p:ph type="title"/>
          </p:nvPr>
        </p:nvSpPr>
        <p:spPr/>
        <p:txBody>
          <a:bodyPr/>
          <a:lstStyle/>
          <a:p>
            <a:r>
              <a:rPr lang="en-US"/>
              <a:t>Facebook Own Posts By Weekday | TUCUMAN </a:t>
            </a:r>
          </a:p>
        </p:txBody>
      </p:sp>
      <p:graphicFrame>
        <p:nvGraphicFramePr>
          <p:cNvPr id="6" name="Chart Placeholder 5">
            <a:extLst>
              <a:ext uri="{FF2B5EF4-FFF2-40B4-BE49-F238E27FC236}">
                <a16:creationId xmlns:a16="http://schemas.microsoft.com/office/drawing/2014/main" id="{571622E7-23D1-4D90-A62D-F1486D3BD00A}"/>
              </a:ext>
            </a:extLst>
          </p:cNvPr>
          <p:cNvGraphicFramePr>
            <a:graphicFrameLocks noGrp="1"/>
          </p:cNvGraphicFramePr>
          <p:nvPr>
            <p:ph type="chart" sz="quarter" idx="13"/>
            <p:extLst>
              <p:ext uri="{D42A27DB-BD31-4B8C-83A1-F6EECF244321}">
                <p14:modId xmlns:p14="http://schemas.microsoft.com/office/powerpoint/2010/main" val="33535983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D402A31-4EB0-47BD-86B2-4A8799A33858}"/>
              </a:ext>
            </a:extLst>
          </p:cNvPr>
          <p:cNvSpPr>
            <a:spLocks noGrp="1"/>
          </p:cNvSpPr>
          <p:nvPr>
            <p:ph type="body" sz="quarter" idx="14"/>
          </p:nvPr>
        </p:nvSpPr>
        <p:spPr/>
        <p:txBody>
          <a:bodyPr/>
          <a:lstStyle/>
          <a:p>
            <a:r>
              <a:rPr lang="en-US"/>
              <a:t>24/03/2019 - 23/04/2019</a:t>
            </a:r>
          </a:p>
        </p:txBody>
      </p:sp>
      <p:sp>
        <p:nvSpPr>
          <p:cNvPr id="5" name="Footer Placeholder 4">
            <a:extLst>
              <a:ext uri="{FF2B5EF4-FFF2-40B4-BE49-F238E27FC236}">
                <a16:creationId xmlns:a16="http://schemas.microsoft.com/office/drawing/2014/main" id="{8FB6674A-6551-40A9-A1FA-F4067F3B307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092253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7C886-CA76-4D13-8A5E-5D717CC94BD1}"/>
              </a:ext>
            </a:extLst>
          </p:cNvPr>
          <p:cNvSpPr>
            <a:spLocks noGrp="1"/>
          </p:cNvSpPr>
          <p:nvPr>
            <p:ph type="title"/>
          </p:nvPr>
        </p:nvSpPr>
        <p:spPr/>
        <p:txBody>
          <a:bodyPr/>
          <a:lstStyle/>
          <a:p>
            <a:r>
              <a:rPr lang="en-US"/>
              <a:t>Facebook Post Type Distribution Per Profile | TUCUMAN </a:t>
            </a:r>
          </a:p>
        </p:txBody>
      </p:sp>
      <p:graphicFrame>
        <p:nvGraphicFramePr>
          <p:cNvPr id="6" name="Chart Placeholder 5">
            <a:extLst>
              <a:ext uri="{FF2B5EF4-FFF2-40B4-BE49-F238E27FC236}">
                <a16:creationId xmlns:a16="http://schemas.microsoft.com/office/drawing/2014/main" id="{35450F9C-4319-4780-B07E-A65731038790}"/>
              </a:ext>
            </a:extLst>
          </p:cNvPr>
          <p:cNvGraphicFramePr>
            <a:graphicFrameLocks noGrp="1"/>
          </p:cNvGraphicFramePr>
          <p:nvPr>
            <p:ph type="chart" sz="quarter" idx="13"/>
            <p:extLst>
              <p:ext uri="{D42A27DB-BD31-4B8C-83A1-F6EECF244321}">
                <p14:modId xmlns:p14="http://schemas.microsoft.com/office/powerpoint/2010/main" val="31403031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ACD44B-A6CF-4079-8F33-2ABD471925FA}"/>
              </a:ext>
            </a:extLst>
          </p:cNvPr>
          <p:cNvSpPr>
            <a:spLocks noGrp="1"/>
          </p:cNvSpPr>
          <p:nvPr>
            <p:ph type="body" sz="quarter" idx="14"/>
          </p:nvPr>
        </p:nvSpPr>
        <p:spPr/>
        <p:txBody>
          <a:bodyPr/>
          <a:lstStyle/>
          <a:p>
            <a:r>
              <a:rPr lang="en-US"/>
              <a:t>24/03/2019 - 23/04/2019</a:t>
            </a:r>
          </a:p>
        </p:txBody>
      </p:sp>
      <p:sp>
        <p:nvSpPr>
          <p:cNvPr id="5" name="Footer Placeholder 4">
            <a:extLst>
              <a:ext uri="{FF2B5EF4-FFF2-40B4-BE49-F238E27FC236}">
                <a16:creationId xmlns:a16="http://schemas.microsoft.com/office/drawing/2014/main" id="{E53C7C65-8B25-44E7-AFF1-73D9339FFD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948560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D34CF-C731-4647-B9A3-117BD9A5BC80}"/>
              </a:ext>
            </a:extLst>
          </p:cNvPr>
          <p:cNvSpPr>
            <a:spLocks noGrp="1"/>
          </p:cNvSpPr>
          <p:nvPr>
            <p:ph type="title"/>
          </p:nvPr>
        </p:nvSpPr>
        <p:spPr/>
        <p:txBody>
          <a:bodyPr/>
          <a:lstStyle/>
          <a:p>
            <a:r>
              <a:rPr lang="en-US"/>
              <a:t>Facebook Own Posts App Usage | TUCUMAN </a:t>
            </a:r>
          </a:p>
        </p:txBody>
      </p:sp>
      <p:graphicFrame>
        <p:nvGraphicFramePr>
          <p:cNvPr id="6" name="Chart Placeholder 5">
            <a:extLst>
              <a:ext uri="{FF2B5EF4-FFF2-40B4-BE49-F238E27FC236}">
                <a16:creationId xmlns:a16="http://schemas.microsoft.com/office/drawing/2014/main" id="{8393799E-26AB-4C85-B90E-077F5B070F1B}"/>
              </a:ext>
            </a:extLst>
          </p:cNvPr>
          <p:cNvGraphicFramePr>
            <a:graphicFrameLocks noGrp="1"/>
          </p:cNvGraphicFramePr>
          <p:nvPr>
            <p:ph type="chart" sz="quarter" idx="13"/>
            <p:extLst>
              <p:ext uri="{D42A27DB-BD31-4B8C-83A1-F6EECF244321}">
                <p14:modId xmlns:p14="http://schemas.microsoft.com/office/powerpoint/2010/main" val="10230429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824E4C0-EAF5-4C2E-ABB2-4012621794AF}"/>
              </a:ext>
            </a:extLst>
          </p:cNvPr>
          <p:cNvSpPr>
            <a:spLocks noGrp="1"/>
          </p:cNvSpPr>
          <p:nvPr>
            <p:ph type="body" sz="quarter" idx="14"/>
          </p:nvPr>
        </p:nvSpPr>
        <p:spPr/>
        <p:txBody>
          <a:bodyPr/>
          <a:lstStyle/>
          <a:p>
            <a:r>
              <a:rPr lang="en-US"/>
              <a:t>24/03/2019 - 23/04/2019</a:t>
            </a:r>
          </a:p>
        </p:txBody>
      </p:sp>
      <p:sp>
        <p:nvSpPr>
          <p:cNvPr id="5" name="Footer Placeholder 4">
            <a:extLst>
              <a:ext uri="{FF2B5EF4-FFF2-40B4-BE49-F238E27FC236}">
                <a16:creationId xmlns:a16="http://schemas.microsoft.com/office/drawing/2014/main" id="{522CACDC-513C-4B2F-BBB3-211FE222C2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465665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7881D-6CD2-4775-9E9D-D1C11DFF73BE}"/>
              </a:ext>
            </a:extLst>
          </p:cNvPr>
          <p:cNvSpPr>
            <a:spLocks noGrp="1"/>
          </p:cNvSpPr>
          <p:nvPr>
            <p:ph type="title"/>
          </p:nvPr>
        </p:nvSpPr>
        <p:spPr/>
        <p:txBody>
          <a:bodyPr/>
          <a:lstStyle/>
          <a:p>
            <a:r>
              <a:rPr lang="en-US"/>
              <a:t>Facebook Hashtag Detection | TUCUMAN </a:t>
            </a:r>
          </a:p>
        </p:txBody>
      </p:sp>
      <p:graphicFrame>
        <p:nvGraphicFramePr>
          <p:cNvPr id="5" name="Table Placeholder 4">
            <a:extLst>
              <a:ext uri="{FF2B5EF4-FFF2-40B4-BE49-F238E27FC236}">
                <a16:creationId xmlns:a16="http://schemas.microsoft.com/office/drawing/2014/main" id="{892FE3CB-FECD-4DFB-9F80-F8FDF84455BA}"/>
              </a:ext>
            </a:extLst>
          </p:cNvPr>
          <p:cNvGraphicFramePr>
            <a:graphicFrameLocks noGrp="1"/>
          </p:cNvGraphicFramePr>
          <p:nvPr>
            <p:ph type="tbl" sz="quarter" idx="13"/>
            <p:extLst>
              <p:ext uri="{D42A27DB-BD31-4B8C-83A1-F6EECF244321}">
                <p14:modId xmlns:p14="http://schemas.microsoft.com/office/powerpoint/2010/main" val="31397864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40523564"/>
                    </a:ext>
                  </a:extLst>
                </a:gridCol>
                <a:gridCol w="1234440">
                  <a:extLst>
                    <a:ext uri="{9D8B030D-6E8A-4147-A177-3AD203B41FA5}">
                      <a16:colId xmlns:a16="http://schemas.microsoft.com/office/drawing/2014/main" val="756334514"/>
                    </a:ext>
                  </a:extLst>
                </a:gridCol>
                <a:gridCol w="1234440">
                  <a:extLst>
                    <a:ext uri="{9D8B030D-6E8A-4147-A177-3AD203B41FA5}">
                      <a16:colId xmlns:a16="http://schemas.microsoft.com/office/drawing/2014/main" val="716957967"/>
                    </a:ext>
                  </a:extLst>
                </a:gridCol>
                <a:gridCol w="1234440">
                  <a:extLst>
                    <a:ext uri="{9D8B030D-6E8A-4147-A177-3AD203B41FA5}">
                      <a16:colId xmlns:a16="http://schemas.microsoft.com/office/drawing/2014/main" val="1903499895"/>
                    </a:ext>
                  </a:extLst>
                </a:gridCol>
                <a:gridCol w="1234440">
                  <a:extLst>
                    <a:ext uri="{9D8B030D-6E8A-4147-A177-3AD203B41FA5}">
                      <a16:colId xmlns:a16="http://schemas.microsoft.com/office/drawing/2014/main" val="1916604805"/>
                    </a:ext>
                  </a:extLst>
                </a:gridCol>
                <a:gridCol w="1234440">
                  <a:extLst>
                    <a:ext uri="{9D8B030D-6E8A-4147-A177-3AD203B41FA5}">
                      <a16:colId xmlns:a16="http://schemas.microsoft.com/office/drawing/2014/main" val="3138540324"/>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1827266499"/>
                  </a:ext>
                </a:extLst>
              </a:tr>
              <a:tr h="370840">
                <a:tc>
                  <a:txBody>
                    <a:bodyPr/>
                    <a:lstStyle/>
                    <a:p>
                      <a:r>
                        <a:rPr lang="en-US" sz="1000"/>
                        <a:t>#SentíTucumán</a:t>
                      </a:r>
                    </a:p>
                  </a:txBody>
                  <a:tcPr/>
                </a:tc>
                <a:tc>
                  <a:txBody>
                    <a:bodyPr/>
                    <a:lstStyle/>
                    <a:p>
                      <a:r>
                        <a:rPr lang="en-US" sz="1000"/>
                        <a:t>10</a:t>
                      </a:r>
                    </a:p>
                  </a:txBody>
                  <a:tcPr/>
                </a:tc>
                <a:tc>
                  <a:txBody>
                    <a:bodyPr/>
                    <a:lstStyle/>
                    <a:p>
                      <a:r>
                        <a:rPr lang="en-US" sz="1000"/>
                        <a:t>416.4</a:t>
                      </a:r>
                    </a:p>
                  </a:txBody>
                  <a:tcPr/>
                </a:tc>
                <a:tc>
                  <a:txBody>
                    <a:bodyPr/>
                    <a:lstStyle/>
                    <a:p>
                      <a:r>
                        <a:rPr lang="en-US" sz="1000"/>
                        <a:t>19.6</a:t>
                      </a:r>
                    </a:p>
                  </a:txBody>
                  <a:tcPr/>
                </a:tc>
                <a:tc>
                  <a:txBody>
                    <a:bodyPr/>
                    <a:lstStyle/>
                    <a:p>
                      <a:r>
                        <a:rPr lang="en-US" sz="1000"/>
                        <a:t>97.3</a:t>
                      </a:r>
                    </a:p>
                  </a:txBody>
                  <a:tcPr/>
                </a:tc>
                <a:tc>
                  <a:txBody>
                    <a:bodyPr/>
                    <a:lstStyle/>
                    <a:p>
                      <a:r>
                        <a:rPr lang="en-US" sz="1000"/>
                        <a:t>533.3</a:t>
                      </a:r>
                    </a:p>
                  </a:txBody>
                  <a:tcPr/>
                </a:tc>
                <a:extLst>
                  <a:ext uri="{0D108BD9-81ED-4DB2-BD59-A6C34878D82A}">
                    <a16:rowId xmlns:a16="http://schemas.microsoft.com/office/drawing/2014/main" val="789043608"/>
                  </a:ext>
                </a:extLst>
              </a:tr>
              <a:tr h="370840">
                <a:tc>
                  <a:txBody>
                    <a:bodyPr/>
                    <a:lstStyle/>
                    <a:p>
                      <a:r>
                        <a:rPr lang="en-US" sz="1000"/>
                        <a:t>#TucumánTuDestino</a:t>
                      </a:r>
                    </a:p>
                  </a:txBody>
                  <a:tcPr/>
                </a:tc>
                <a:tc>
                  <a:txBody>
                    <a:bodyPr/>
                    <a:lstStyle/>
                    <a:p>
                      <a:r>
                        <a:rPr lang="en-US" sz="1000"/>
                        <a:t>10</a:t>
                      </a:r>
                    </a:p>
                  </a:txBody>
                  <a:tcPr/>
                </a:tc>
                <a:tc>
                  <a:txBody>
                    <a:bodyPr/>
                    <a:lstStyle/>
                    <a:p>
                      <a:r>
                        <a:rPr lang="en-US" sz="1000"/>
                        <a:t>416.4</a:t>
                      </a:r>
                    </a:p>
                  </a:txBody>
                  <a:tcPr/>
                </a:tc>
                <a:tc>
                  <a:txBody>
                    <a:bodyPr/>
                    <a:lstStyle/>
                    <a:p>
                      <a:r>
                        <a:rPr lang="en-US" sz="1000"/>
                        <a:t>19.6</a:t>
                      </a:r>
                    </a:p>
                  </a:txBody>
                  <a:tcPr/>
                </a:tc>
                <a:tc>
                  <a:txBody>
                    <a:bodyPr/>
                    <a:lstStyle/>
                    <a:p>
                      <a:r>
                        <a:rPr lang="en-US" sz="1000"/>
                        <a:t>97.3</a:t>
                      </a:r>
                    </a:p>
                  </a:txBody>
                  <a:tcPr/>
                </a:tc>
                <a:tc>
                  <a:txBody>
                    <a:bodyPr/>
                    <a:lstStyle/>
                    <a:p>
                      <a:r>
                        <a:rPr lang="en-US" sz="1000"/>
                        <a:t>533.3</a:t>
                      </a:r>
                    </a:p>
                  </a:txBody>
                  <a:tcPr/>
                </a:tc>
                <a:extLst>
                  <a:ext uri="{0D108BD9-81ED-4DB2-BD59-A6C34878D82A}">
                    <a16:rowId xmlns:a16="http://schemas.microsoft.com/office/drawing/2014/main" val="3206303039"/>
                  </a:ext>
                </a:extLst>
              </a:tr>
              <a:tr h="370840">
                <a:tc>
                  <a:txBody>
                    <a:bodyPr/>
                    <a:lstStyle/>
                    <a:p>
                      <a:r>
                        <a:rPr lang="en-US" sz="1000"/>
                        <a:t>#DíaMundialDelMalbec</a:t>
                      </a:r>
                    </a:p>
                  </a:txBody>
                  <a:tcPr/>
                </a:tc>
                <a:tc>
                  <a:txBody>
                    <a:bodyPr/>
                    <a:lstStyle/>
                    <a:p>
                      <a:r>
                        <a:rPr lang="en-US" sz="1000"/>
                        <a:t>1</a:t>
                      </a:r>
                    </a:p>
                  </a:txBody>
                  <a:tcPr/>
                </a:tc>
                <a:tc>
                  <a:txBody>
                    <a:bodyPr/>
                    <a:lstStyle/>
                    <a:p>
                      <a:r>
                        <a:rPr lang="en-US" sz="1000"/>
                        <a:t>25</a:t>
                      </a:r>
                    </a:p>
                  </a:txBody>
                  <a:tcPr/>
                </a:tc>
                <a:tc>
                  <a:txBody>
                    <a:bodyPr/>
                    <a:lstStyle/>
                    <a:p>
                      <a:r>
                        <a:rPr lang="en-US" sz="1000"/>
                        <a:t>1</a:t>
                      </a:r>
                    </a:p>
                  </a:txBody>
                  <a:tcPr/>
                </a:tc>
                <a:tc>
                  <a:txBody>
                    <a:bodyPr/>
                    <a:lstStyle/>
                    <a:p>
                      <a:r>
                        <a:rPr lang="en-US" sz="1000"/>
                        <a:t>4</a:t>
                      </a:r>
                    </a:p>
                  </a:txBody>
                  <a:tcPr/>
                </a:tc>
                <a:tc>
                  <a:txBody>
                    <a:bodyPr/>
                    <a:lstStyle/>
                    <a:p>
                      <a:r>
                        <a:rPr lang="en-US" sz="1000"/>
                        <a:t>30</a:t>
                      </a:r>
                    </a:p>
                  </a:txBody>
                  <a:tcPr/>
                </a:tc>
                <a:extLst>
                  <a:ext uri="{0D108BD9-81ED-4DB2-BD59-A6C34878D82A}">
                    <a16:rowId xmlns:a16="http://schemas.microsoft.com/office/drawing/2014/main" val="1045920909"/>
                  </a:ext>
                </a:extLst>
              </a:tr>
              <a:tr h="370840">
                <a:tc>
                  <a:txBody>
                    <a:bodyPr/>
                    <a:lstStyle/>
                    <a:p>
                      <a:r>
                        <a:rPr lang="en-US" sz="1000"/>
                        <a:t>#worldfoodtravelday</a:t>
                      </a:r>
                    </a:p>
                  </a:txBody>
                  <a:tcPr/>
                </a:tc>
                <a:tc>
                  <a:txBody>
                    <a:bodyPr/>
                    <a:lstStyle/>
                    <a:p>
                      <a:r>
                        <a:rPr lang="en-US" sz="1000"/>
                        <a:t>1</a:t>
                      </a:r>
                    </a:p>
                  </a:txBody>
                  <a:tcPr/>
                </a:tc>
                <a:tc>
                  <a:txBody>
                    <a:bodyPr/>
                    <a:lstStyle/>
                    <a:p>
                      <a:r>
                        <a:rPr lang="en-US" sz="1000"/>
                        <a:t>131</a:t>
                      </a:r>
                    </a:p>
                  </a:txBody>
                  <a:tcPr/>
                </a:tc>
                <a:tc>
                  <a:txBody>
                    <a:bodyPr/>
                    <a:lstStyle/>
                    <a:p>
                      <a:r>
                        <a:rPr lang="en-US" sz="1000"/>
                        <a:t>4</a:t>
                      </a:r>
                    </a:p>
                  </a:txBody>
                  <a:tcPr/>
                </a:tc>
                <a:tc>
                  <a:txBody>
                    <a:bodyPr/>
                    <a:lstStyle/>
                    <a:p>
                      <a:r>
                        <a:rPr lang="en-US" sz="1000"/>
                        <a:t>140</a:t>
                      </a:r>
                    </a:p>
                  </a:txBody>
                  <a:tcPr/>
                </a:tc>
                <a:tc>
                  <a:txBody>
                    <a:bodyPr/>
                    <a:lstStyle/>
                    <a:p>
                      <a:r>
                        <a:rPr lang="en-US" sz="1000"/>
                        <a:t>275</a:t>
                      </a:r>
                    </a:p>
                  </a:txBody>
                  <a:tcPr/>
                </a:tc>
                <a:extLst>
                  <a:ext uri="{0D108BD9-81ED-4DB2-BD59-A6C34878D82A}">
                    <a16:rowId xmlns:a16="http://schemas.microsoft.com/office/drawing/2014/main" val="2818908535"/>
                  </a:ext>
                </a:extLst>
              </a:tr>
              <a:tr h="370840">
                <a:tc>
                  <a:txBody>
                    <a:bodyPr/>
                    <a:lstStyle/>
                    <a:p>
                      <a:r>
                        <a:rPr lang="en-US" sz="1000"/>
                        <a:t>#deliciastucumanas</a:t>
                      </a:r>
                    </a:p>
                  </a:txBody>
                  <a:tcPr/>
                </a:tc>
                <a:tc>
                  <a:txBody>
                    <a:bodyPr/>
                    <a:lstStyle/>
                    <a:p>
                      <a:r>
                        <a:rPr lang="en-US" sz="1000"/>
                        <a:t>1</a:t>
                      </a:r>
                    </a:p>
                  </a:txBody>
                  <a:tcPr/>
                </a:tc>
                <a:tc>
                  <a:txBody>
                    <a:bodyPr/>
                    <a:lstStyle/>
                    <a:p>
                      <a:r>
                        <a:rPr lang="en-US" sz="1000"/>
                        <a:t>131</a:t>
                      </a:r>
                    </a:p>
                  </a:txBody>
                  <a:tcPr/>
                </a:tc>
                <a:tc>
                  <a:txBody>
                    <a:bodyPr/>
                    <a:lstStyle/>
                    <a:p>
                      <a:r>
                        <a:rPr lang="en-US" sz="1000"/>
                        <a:t>4</a:t>
                      </a:r>
                    </a:p>
                  </a:txBody>
                  <a:tcPr/>
                </a:tc>
                <a:tc>
                  <a:txBody>
                    <a:bodyPr/>
                    <a:lstStyle/>
                    <a:p>
                      <a:r>
                        <a:rPr lang="en-US" sz="1000"/>
                        <a:t>140</a:t>
                      </a:r>
                    </a:p>
                  </a:txBody>
                  <a:tcPr/>
                </a:tc>
                <a:tc>
                  <a:txBody>
                    <a:bodyPr/>
                    <a:lstStyle/>
                    <a:p>
                      <a:r>
                        <a:rPr lang="en-US" sz="1000"/>
                        <a:t>275</a:t>
                      </a:r>
                    </a:p>
                  </a:txBody>
                  <a:tcPr/>
                </a:tc>
                <a:extLst>
                  <a:ext uri="{0D108BD9-81ED-4DB2-BD59-A6C34878D82A}">
                    <a16:rowId xmlns:a16="http://schemas.microsoft.com/office/drawing/2014/main" val="3895968750"/>
                  </a:ext>
                </a:extLst>
              </a:tr>
              <a:tr h="370840">
                <a:tc>
                  <a:txBody>
                    <a:bodyPr/>
                    <a:lstStyle/>
                    <a:p>
                      <a:r>
                        <a:rPr lang="en-US" sz="1000"/>
                        <a:t>#empanadastucumanas</a:t>
                      </a:r>
                    </a:p>
                  </a:txBody>
                  <a:tcPr/>
                </a:tc>
                <a:tc>
                  <a:txBody>
                    <a:bodyPr/>
                    <a:lstStyle/>
                    <a:p>
                      <a:r>
                        <a:rPr lang="en-US" sz="1000"/>
                        <a:t>1</a:t>
                      </a:r>
                    </a:p>
                  </a:txBody>
                  <a:tcPr/>
                </a:tc>
                <a:tc>
                  <a:txBody>
                    <a:bodyPr/>
                    <a:lstStyle/>
                    <a:p>
                      <a:r>
                        <a:rPr lang="en-US" sz="1000"/>
                        <a:t>131</a:t>
                      </a:r>
                    </a:p>
                  </a:txBody>
                  <a:tcPr/>
                </a:tc>
                <a:tc>
                  <a:txBody>
                    <a:bodyPr/>
                    <a:lstStyle/>
                    <a:p>
                      <a:r>
                        <a:rPr lang="en-US" sz="1000"/>
                        <a:t>4</a:t>
                      </a:r>
                    </a:p>
                  </a:txBody>
                  <a:tcPr/>
                </a:tc>
                <a:tc>
                  <a:txBody>
                    <a:bodyPr/>
                    <a:lstStyle/>
                    <a:p>
                      <a:r>
                        <a:rPr lang="en-US" sz="1000"/>
                        <a:t>140</a:t>
                      </a:r>
                    </a:p>
                  </a:txBody>
                  <a:tcPr/>
                </a:tc>
                <a:tc>
                  <a:txBody>
                    <a:bodyPr/>
                    <a:lstStyle/>
                    <a:p>
                      <a:r>
                        <a:rPr lang="en-US" sz="1000"/>
                        <a:t>275</a:t>
                      </a:r>
                    </a:p>
                  </a:txBody>
                  <a:tcPr/>
                </a:tc>
                <a:extLst>
                  <a:ext uri="{0D108BD9-81ED-4DB2-BD59-A6C34878D82A}">
                    <a16:rowId xmlns:a16="http://schemas.microsoft.com/office/drawing/2014/main" val="3954032330"/>
                  </a:ext>
                </a:extLst>
              </a:tr>
              <a:tr h="370840">
                <a:tc>
                  <a:txBody>
                    <a:bodyPr/>
                    <a:lstStyle/>
                    <a:p>
                      <a:r>
                        <a:rPr lang="en-US" sz="1000"/>
                        <a:t>#Pascua</a:t>
                      </a:r>
                    </a:p>
                  </a:txBody>
                  <a:tcPr/>
                </a:tc>
                <a:tc>
                  <a:txBody>
                    <a:bodyPr/>
                    <a:lstStyle/>
                    <a:p>
                      <a:r>
                        <a:rPr lang="en-US" sz="1000"/>
                        <a:t>1</a:t>
                      </a:r>
                    </a:p>
                  </a:txBody>
                  <a:tcPr/>
                </a:tc>
                <a:tc>
                  <a:txBody>
                    <a:bodyPr/>
                    <a:lstStyle/>
                    <a:p>
                      <a:r>
                        <a:rPr lang="en-US" sz="1000"/>
                        <a:t>262</a:t>
                      </a:r>
                    </a:p>
                  </a:txBody>
                  <a:tcPr/>
                </a:tc>
                <a:tc>
                  <a:txBody>
                    <a:bodyPr/>
                    <a:lstStyle/>
                    <a:p>
                      <a:r>
                        <a:rPr lang="en-US" sz="1000"/>
                        <a:t>29</a:t>
                      </a:r>
                    </a:p>
                  </a:txBody>
                  <a:tcPr/>
                </a:tc>
                <a:tc>
                  <a:txBody>
                    <a:bodyPr/>
                    <a:lstStyle/>
                    <a:p>
                      <a:r>
                        <a:rPr lang="en-US" sz="1000"/>
                        <a:t>19</a:t>
                      </a:r>
                    </a:p>
                  </a:txBody>
                  <a:tcPr/>
                </a:tc>
                <a:tc>
                  <a:txBody>
                    <a:bodyPr/>
                    <a:lstStyle/>
                    <a:p>
                      <a:r>
                        <a:rPr lang="en-US" sz="1000"/>
                        <a:t>310</a:t>
                      </a:r>
                    </a:p>
                  </a:txBody>
                  <a:tcPr/>
                </a:tc>
                <a:extLst>
                  <a:ext uri="{0D108BD9-81ED-4DB2-BD59-A6C34878D82A}">
                    <a16:rowId xmlns:a16="http://schemas.microsoft.com/office/drawing/2014/main" val="1690847239"/>
                  </a:ext>
                </a:extLst>
              </a:tr>
              <a:tr h="370840">
                <a:tc>
                  <a:txBody>
                    <a:bodyPr/>
                    <a:lstStyle/>
                    <a:p>
                      <a:r>
                        <a:rPr lang="en-US" sz="1000"/>
                        <a:t>#HéroesDeMalvinas</a:t>
                      </a:r>
                    </a:p>
                  </a:txBody>
                  <a:tcPr/>
                </a:tc>
                <a:tc>
                  <a:txBody>
                    <a:bodyPr/>
                    <a:lstStyle/>
                    <a:p>
                      <a:r>
                        <a:rPr lang="en-US" sz="1000"/>
                        <a:t>1</a:t>
                      </a:r>
                    </a:p>
                  </a:txBody>
                  <a:tcPr/>
                </a:tc>
                <a:tc>
                  <a:txBody>
                    <a:bodyPr/>
                    <a:lstStyle/>
                    <a:p>
                      <a:r>
                        <a:rPr lang="en-US" sz="1000"/>
                        <a:t>112</a:t>
                      </a:r>
                    </a:p>
                  </a:txBody>
                  <a:tcPr/>
                </a:tc>
                <a:tc>
                  <a:txBody>
                    <a:bodyPr/>
                    <a:lstStyle/>
                    <a:p>
                      <a:r>
                        <a:rPr lang="en-US" sz="1000"/>
                        <a:t>0</a:t>
                      </a:r>
                    </a:p>
                  </a:txBody>
                  <a:tcPr/>
                </a:tc>
                <a:tc>
                  <a:txBody>
                    <a:bodyPr/>
                    <a:lstStyle/>
                    <a:p>
                      <a:r>
                        <a:rPr lang="en-US" sz="1000"/>
                        <a:t>6</a:t>
                      </a:r>
                    </a:p>
                  </a:txBody>
                  <a:tcPr/>
                </a:tc>
                <a:tc>
                  <a:txBody>
                    <a:bodyPr/>
                    <a:lstStyle/>
                    <a:p>
                      <a:r>
                        <a:rPr lang="en-US" sz="1000"/>
                        <a:t>118</a:t>
                      </a:r>
                    </a:p>
                  </a:txBody>
                  <a:tcPr/>
                </a:tc>
                <a:extLst>
                  <a:ext uri="{0D108BD9-81ED-4DB2-BD59-A6C34878D82A}">
                    <a16:rowId xmlns:a16="http://schemas.microsoft.com/office/drawing/2014/main" val="833146100"/>
                  </a:ext>
                </a:extLst>
              </a:tr>
            </a:tbl>
          </a:graphicData>
        </a:graphic>
      </p:graphicFrame>
      <p:sp>
        <p:nvSpPr>
          <p:cNvPr id="4" name="Text Placeholder 3">
            <a:extLst>
              <a:ext uri="{FF2B5EF4-FFF2-40B4-BE49-F238E27FC236}">
                <a16:creationId xmlns:a16="http://schemas.microsoft.com/office/drawing/2014/main" id="{72E1F774-01FD-4169-AC8C-ADFC7FC4C373}"/>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20688427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80C59-EA37-4361-8E11-2B7051BEB394}"/>
              </a:ext>
            </a:extLst>
          </p:cNvPr>
          <p:cNvSpPr>
            <a:spLocks noGrp="1"/>
          </p:cNvSpPr>
          <p:nvPr>
            <p:ph type="title"/>
          </p:nvPr>
        </p:nvSpPr>
        <p:spPr/>
        <p:txBody>
          <a:bodyPr/>
          <a:lstStyle/>
          <a:p>
            <a:r>
              <a:rPr lang="en-US"/>
              <a:t>Facebook Sponsored Posts Distribution | TUCUMAN </a:t>
            </a:r>
          </a:p>
        </p:txBody>
      </p:sp>
      <p:graphicFrame>
        <p:nvGraphicFramePr>
          <p:cNvPr id="6" name="Chart Placeholder 5">
            <a:extLst>
              <a:ext uri="{FF2B5EF4-FFF2-40B4-BE49-F238E27FC236}">
                <a16:creationId xmlns:a16="http://schemas.microsoft.com/office/drawing/2014/main" id="{3D033C82-C31C-4808-A822-73CA1885A43F}"/>
              </a:ext>
            </a:extLst>
          </p:cNvPr>
          <p:cNvGraphicFramePr>
            <a:graphicFrameLocks noGrp="1"/>
          </p:cNvGraphicFramePr>
          <p:nvPr>
            <p:ph type="chart" sz="quarter" idx="13"/>
            <p:extLst>
              <p:ext uri="{D42A27DB-BD31-4B8C-83A1-F6EECF244321}">
                <p14:modId xmlns:p14="http://schemas.microsoft.com/office/powerpoint/2010/main" val="11465564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011BF2D-A141-46BD-B321-6DCB5EA9BCE4}"/>
              </a:ext>
            </a:extLst>
          </p:cNvPr>
          <p:cNvSpPr>
            <a:spLocks noGrp="1"/>
          </p:cNvSpPr>
          <p:nvPr>
            <p:ph type="body" sz="quarter" idx="14"/>
          </p:nvPr>
        </p:nvSpPr>
        <p:spPr/>
        <p:txBody>
          <a:bodyPr/>
          <a:lstStyle/>
          <a:p>
            <a:r>
              <a:rPr lang="en-US"/>
              <a:t>24/03/2019 - 23/04/2019</a:t>
            </a:r>
          </a:p>
        </p:txBody>
      </p:sp>
      <p:sp>
        <p:nvSpPr>
          <p:cNvPr id="5" name="Footer Placeholder 4">
            <a:extLst>
              <a:ext uri="{FF2B5EF4-FFF2-40B4-BE49-F238E27FC236}">
                <a16:creationId xmlns:a16="http://schemas.microsoft.com/office/drawing/2014/main" id="{F4A08ED1-223E-410B-9AF9-75D70BB058F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193813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F75D3-CECF-46EA-9C98-55052751D6D3}"/>
              </a:ext>
            </a:extLst>
          </p:cNvPr>
          <p:cNvSpPr>
            <a:spLocks noGrp="1"/>
          </p:cNvSpPr>
          <p:nvPr>
            <p:ph type="title"/>
          </p:nvPr>
        </p:nvSpPr>
        <p:spPr/>
        <p:txBody>
          <a:bodyPr/>
          <a:lstStyle/>
          <a:p>
            <a:r>
              <a:rPr lang="en-US"/>
              <a:t>Facebook User Posts Table | TUCUMAN  - 1 of 9</a:t>
            </a:r>
          </a:p>
        </p:txBody>
      </p:sp>
      <p:graphicFrame>
        <p:nvGraphicFramePr>
          <p:cNvPr id="5" name="Table Placeholder 4">
            <a:extLst>
              <a:ext uri="{FF2B5EF4-FFF2-40B4-BE49-F238E27FC236}">
                <a16:creationId xmlns:a16="http://schemas.microsoft.com/office/drawing/2014/main" id="{11E66BF1-AD58-4677-A193-0E010D4EA23B}"/>
              </a:ext>
            </a:extLst>
          </p:cNvPr>
          <p:cNvGraphicFramePr>
            <a:graphicFrameLocks noGrp="1"/>
          </p:cNvGraphicFramePr>
          <p:nvPr>
            <p:ph type="tbl" sz="quarter" idx="13"/>
            <p:extLst>
              <p:ext uri="{D42A27DB-BD31-4B8C-83A1-F6EECF244321}">
                <p14:modId xmlns:p14="http://schemas.microsoft.com/office/powerpoint/2010/main" val="13629833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176862927"/>
                    </a:ext>
                  </a:extLst>
                </a:gridCol>
                <a:gridCol w="1645920">
                  <a:extLst>
                    <a:ext uri="{9D8B030D-6E8A-4147-A177-3AD203B41FA5}">
                      <a16:colId xmlns:a16="http://schemas.microsoft.com/office/drawing/2014/main" val="2474421522"/>
                    </a:ext>
                  </a:extLst>
                </a:gridCol>
                <a:gridCol w="822960">
                  <a:extLst>
                    <a:ext uri="{9D8B030D-6E8A-4147-A177-3AD203B41FA5}">
                      <a16:colId xmlns:a16="http://schemas.microsoft.com/office/drawing/2014/main" val="3934735708"/>
                    </a:ext>
                  </a:extLst>
                </a:gridCol>
                <a:gridCol w="822960">
                  <a:extLst>
                    <a:ext uri="{9D8B030D-6E8A-4147-A177-3AD203B41FA5}">
                      <a16:colId xmlns:a16="http://schemas.microsoft.com/office/drawing/2014/main" val="1819049612"/>
                    </a:ext>
                  </a:extLst>
                </a:gridCol>
                <a:gridCol w="822960">
                  <a:extLst>
                    <a:ext uri="{9D8B030D-6E8A-4147-A177-3AD203B41FA5}">
                      <a16:colId xmlns:a16="http://schemas.microsoft.com/office/drawing/2014/main" val="777311077"/>
                    </a:ext>
                  </a:extLst>
                </a:gridCol>
                <a:gridCol w="822960">
                  <a:extLst>
                    <a:ext uri="{9D8B030D-6E8A-4147-A177-3AD203B41FA5}">
                      <a16:colId xmlns:a16="http://schemas.microsoft.com/office/drawing/2014/main" val="1985439716"/>
                    </a:ext>
                  </a:extLst>
                </a:gridCol>
                <a:gridCol w="822960">
                  <a:extLst>
                    <a:ext uri="{9D8B030D-6E8A-4147-A177-3AD203B41FA5}">
                      <a16:colId xmlns:a16="http://schemas.microsoft.com/office/drawing/2014/main" val="1335734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166686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- 2019-03-31 20:39:30 </a:t>
                      </a:r>
                      <a:r>
                        <a:rPr kumimoji="0" lang="es-ES" sz="1000" b="0" i="0" u="none" strike="noStrike" kern="1200" cap="none" spc="0" normalizeH="0" baseline="0" noProof="0">
                          <a:ln>
                            <a:noFill/>
                          </a:ln>
                          <a:solidFill>
                            <a:prstClr val="black"/>
                          </a:solidFill>
                          <a:effectLst/>
                          <a:uLnTx/>
                          <a:uFillTx/>
                          <a:latin typeface="+mn-lt"/>
                          <a:ea typeface="+mn-ea"/>
                          <a:cs typeface="+mn-cs"/>
                        </a:rPr>
                        <a:t> 
 Hermoso lugar Tafi de Valle.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01699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- 2019-03-31 20:41:02 </a:t>
                      </a:r>
                      <a:r>
                        <a:rPr kumimoji="0" lang="es-ES" sz="1000" b="0" i="0" u="none" strike="noStrike" kern="1200" cap="none" spc="0" normalizeH="0" baseline="0" noProof="0">
                          <a:ln>
                            <a:noFill/>
                          </a:ln>
                          <a:solidFill>
                            <a:prstClr val="black"/>
                          </a:solidFill>
                          <a:effectLst/>
                          <a:uLnTx/>
                          <a:uFillTx/>
                          <a:latin typeface="+mn-lt"/>
                          <a:ea typeface="+mn-ea"/>
                          <a:cs typeface="+mn-cs"/>
                        </a:rPr>
                        <a:t> 
 El Mollar. Hermoso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87272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- 2019-04-14 15:59:49 </a:t>
                      </a:r>
                      <a:r>
                        <a:rPr kumimoji="0" lang="es-ES" sz="1000" b="0" i="0" u="none" strike="noStrike" kern="1200" cap="none" spc="0" normalizeH="0" baseline="0" noProof="0">
                          <a:ln>
                            <a:noFill/>
                          </a:ln>
                          <a:solidFill>
                            <a:prstClr val="black"/>
                          </a:solidFill>
                          <a:effectLst/>
                          <a:uLnTx/>
                          <a:uFillTx/>
                          <a:latin typeface="+mn-lt"/>
                          <a:ea typeface="+mn-ea"/>
                          <a:cs typeface="+mn-cs"/>
                        </a:rPr>
                        <a:t> 
 Hola como estás un beso de mar del plata argentina bueno Aires yo soltero trabj</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https://scontent.xx.fbcdn.net/v/t1.0-9/s720x720/57218025_1167621396749133_7060463365998510080_n.jpg?_nc_cat=106&amp;_nc_ht=scontent.xx&amp;oh=5574426a91abb7b785ceb57214647bff&amp;oe=5D32F1B3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1737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Visit Salta - 2019-04-04 20:18:58 </a:t>
                      </a:r>
                      <a:r>
                        <a:rPr kumimoji="0" lang="en-US" sz="1000" b="0" i="0" u="none" strike="noStrike" kern="1200" cap="none" spc="0" normalizeH="0" baseline="0" noProof="0">
                          <a:ln>
                            <a:noFill/>
                          </a:ln>
                          <a:solidFill>
                            <a:prstClr val="black"/>
                          </a:solidFill>
                          <a:effectLst/>
                          <a:uLnTx/>
                          <a:uFillTx/>
                          <a:latin typeface="+mn-lt"/>
                          <a:ea typeface="+mn-ea"/>
                          <a:cs typeface="+mn-cs"/>
                        </a:rPr>
                        <a:t> 
 #voyasalta Steph Caro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https://scontent.xx.fbcdn.net/v/t1.0-9/s720x720/56524172_2167990816616204_5900251828716568576_o.jpg?_nc_cat=110&amp;_nc_ht=scontent.xx&amp;oh=4942f71e3617649d1486871932f07070&amp;oe=5D058D92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05/04/2019 16:32:37</a:t>
                      </a:r>
                    </a:p>
                  </a:txBody>
                  <a:tcPr/>
                </a:tc>
                <a:extLst>
                  <a:ext uri="{0D108BD9-81ED-4DB2-BD59-A6C34878D82A}">
                    <a16:rowId xmlns:a16="http://schemas.microsoft.com/office/drawing/2014/main" val="220035697"/>
                  </a:ext>
                </a:extLst>
              </a:tr>
            </a:tbl>
          </a:graphicData>
        </a:graphic>
      </p:graphicFrame>
      <p:sp>
        <p:nvSpPr>
          <p:cNvPr id="4" name="Text Placeholder 3">
            <a:extLst>
              <a:ext uri="{FF2B5EF4-FFF2-40B4-BE49-F238E27FC236}">
                <a16:creationId xmlns:a16="http://schemas.microsoft.com/office/drawing/2014/main" id="{9452BFAA-F8DD-4099-878E-60E62A922257}"/>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38094438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7B158D-C5E5-40D1-8FD9-523FBAE14222}"/>
              </a:ext>
            </a:extLst>
          </p:cNvPr>
          <p:cNvSpPr>
            <a:spLocks noGrp="1"/>
          </p:cNvSpPr>
          <p:nvPr>
            <p:ph type="title"/>
          </p:nvPr>
        </p:nvSpPr>
        <p:spPr/>
        <p:txBody>
          <a:bodyPr/>
          <a:lstStyle/>
          <a:p>
            <a:r>
              <a:rPr lang="en-US"/>
              <a:t>Facebook User Posts Table | TUCUMAN  - 2 of 9</a:t>
            </a:r>
          </a:p>
        </p:txBody>
      </p:sp>
      <p:graphicFrame>
        <p:nvGraphicFramePr>
          <p:cNvPr id="5" name="Table Placeholder 4">
            <a:extLst>
              <a:ext uri="{FF2B5EF4-FFF2-40B4-BE49-F238E27FC236}">
                <a16:creationId xmlns:a16="http://schemas.microsoft.com/office/drawing/2014/main" id="{BEC508D7-E3E1-4D6C-91F6-D8D6FAD30816}"/>
              </a:ext>
            </a:extLst>
          </p:cNvPr>
          <p:cNvGraphicFramePr>
            <a:graphicFrameLocks noGrp="1"/>
          </p:cNvGraphicFramePr>
          <p:nvPr>
            <p:ph type="tbl" sz="quarter" idx="13"/>
            <p:extLst>
              <p:ext uri="{D42A27DB-BD31-4B8C-83A1-F6EECF244321}">
                <p14:modId xmlns:p14="http://schemas.microsoft.com/office/powerpoint/2010/main" val="24698102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361085531"/>
                    </a:ext>
                  </a:extLst>
                </a:gridCol>
                <a:gridCol w="1645920">
                  <a:extLst>
                    <a:ext uri="{9D8B030D-6E8A-4147-A177-3AD203B41FA5}">
                      <a16:colId xmlns:a16="http://schemas.microsoft.com/office/drawing/2014/main" val="4131878111"/>
                    </a:ext>
                  </a:extLst>
                </a:gridCol>
                <a:gridCol w="822960">
                  <a:extLst>
                    <a:ext uri="{9D8B030D-6E8A-4147-A177-3AD203B41FA5}">
                      <a16:colId xmlns:a16="http://schemas.microsoft.com/office/drawing/2014/main" val="3985480419"/>
                    </a:ext>
                  </a:extLst>
                </a:gridCol>
                <a:gridCol w="822960">
                  <a:extLst>
                    <a:ext uri="{9D8B030D-6E8A-4147-A177-3AD203B41FA5}">
                      <a16:colId xmlns:a16="http://schemas.microsoft.com/office/drawing/2014/main" val="1135670193"/>
                    </a:ext>
                  </a:extLst>
                </a:gridCol>
                <a:gridCol w="822960">
                  <a:extLst>
                    <a:ext uri="{9D8B030D-6E8A-4147-A177-3AD203B41FA5}">
                      <a16:colId xmlns:a16="http://schemas.microsoft.com/office/drawing/2014/main" val="2500380259"/>
                    </a:ext>
                  </a:extLst>
                </a:gridCol>
                <a:gridCol w="822960">
                  <a:extLst>
                    <a:ext uri="{9D8B030D-6E8A-4147-A177-3AD203B41FA5}">
                      <a16:colId xmlns:a16="http://schemas.microsoft.com/office/drawing/2014/main" val="686054532"/>
                    </a:ext>
                  </a:extLst>
                </a:gridCol>
                <a:gridCol w="822960">
                  <a:extLst>
                    <a:ext uri="{9D8B030D-6E8A-4147-A177-3AD203B41FA5}">
                      <a16:colId xmlns:a16="http://schemas.microsoft.com/office/drawing/2014/main" val="36340652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598813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- 2019-04-10 09:11:22 </a:t>
                      </a:r>
                      <a:r>
                        <a:rPr kumimoji="0" lang="es-ES" sz="1000" b="0" i="0" u="none" strike="noStrike" kern="1200" cap="none" spc="0" normalizeH="0" baseline="0" noProof="0">
                          <a:ln>
                            <a:noFill/>
                          </a:ln>
                          <a:solidFill>
                            <a:prstClr val="black"/>
                          </a:solidFill>
                          <a:effectLst/>
                          <a:uLnTx/>
                          <a:uFillTx/>
                          <a:latin typeface="+mn-lt"/>
                          <a:ea typeface="+mn-ea"/>
                          <a:cs typeface="+mn-cs"/>
                        </a:rPr>
                        <a:t> 
 Como conocer tucumán es una bellesa turismo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3061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- 2019-04-18 16:12:27 </a:t>
                      </a:r>
                      <a:r>
                        <a:rPr kumimoji="0" lang="es-ES" sz="1000" b="0" i="0" u="none" strike="noStrike" kern="1200" cap="none" spc="0" normalizeH="0" baseline="0" noProof="0">
                          <a:ln>
                            <a:noFill/>
                          </a:ln>
                          <a:solidFill>
                            <a:prstClr val="black"/>
                          </a:solidFill>
                          <a:effectLst/>
                          <a:uLnTx/>
                          <a:uFillTx/>
                          <a:latin typeface="+mn-lt"/>
                          <a:ea typeface="+mn-ea"/>
                          <a:cs typeface="+mn-cs"/>
                        </a:rPr>
                        <a:t> 
 *¡¡¡Ultimo día!!!*
APRENDE COMO GANAR DINERO 🤑 DESDE TU CASA🏠 CON REDES SOCIALES Y TU CELULAR!!! 📲
Quedan solo dos lugares para que puedas asistir al Evento de este  sabado a las 14:00pm .
👉 Aprende a generar .000 x mes con internet.
El grupo ya empezó pero quedo un solo lugar libre! 
*Esto es un adelanto de lo que verás será tremendo!!*
    👇👇👇👇👇👇👇👇
https://youtu.be/M4O5P1FZ_yI
*Me confirmas con tu nombre + correo para reservarte lugar?*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https://external.xx.fbcdn.net/safe_image.php?d=AQAyHGV87LNbzfRD&amp;w=720&amp;h=720&amp;url=https%3A%2F%2Fi.ytimg.com%2Fvi%2FM4O5P1FZ_yI%2Fmaxresdefault.jpg&amp;cfs=1&amp;sx=95&amp;sy=0&amp;sw=720&amp;sh=720&amp;_nc_hash=AQBCgAwt-sTFQjYk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88093416"/>
                  </a:ext>
                </a:extLst>
              </a:tr>
            </a:tbl>
          </a:graphicData>
        </a:graphic>
      </p:graphicFrame>
      <p:sp>
        <p:nvSpPr>
          <p:cNvPr id="4" name="Text Placeholder 3">
            <a:extLst>
              <a:ext uri="{FF2B5EF4-FFF2-40B4-BE49-F238E27FC236}">
                <a16:creationId xmlns:a16="http://schemas.microsoft.com/office/drawing/2014/main" id="{70061F09-14C5-4739-8FF9-8C390472D21B}"/>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7048108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CF60E-481D-4AEB-BEEF-3BA3ECCF1212}"/>
              </a:ext>
            </a:extLst>
          </p:cNvPr>
          <p:cNvSpPr>
            <a:spLocks noGrp="1"/>
          </p:cNvSpPr>
          <p:nvPr>
            <p:ph type="title"/>
          </p:nvPr>
        </p:nvSpPr>
        <p:spPr/>
        <p:txBody>
          <a:bodyPr/>
          <a:lstStyle/>
          <a:p>
            <a:r>
              <a:rPr lang="en-US"/>
              <a:t>Facebook User Posts Table | TUCUMAN  - 3 of 9</a:t>
            </a:r>
          </a:p>
        </p:txBody>
      </p:sp>
      <p:graphicFrame>
        <p:nvGraphicFramePr>
          <p:cNvPr id="5" name="Table Placeholder 4">
            <a:extLst>
              <a:ext uri="{FF2B5EF4-FFF2-40B4-BE49-F238E27FC236}">
                <a16:creationId xmlns:a16="http://schemas.microsoft.com/office/drawing/2014/main" id="{9EC241D9-FBC5-46E9-865A-9B60022A922F}"/>
              </a:ext>
            </a:extLst>
          </p:cNvPr>
          <p:cNvGraphicFramePr>
            <a:graphicFrameLocks noGrp="1"/>
          </p:cNvGraphicFramePr>
          <p:nvPr>
            <p:ph type="tbl" sz="quarter" idx="13"/>
            <p:extLst>
              <p:ext uri="{D42A27DB-BD31-4B8C-83A1-F6EECF244321}">
                <p14:modId xmlns:p14="http://schemas.microsoft.com/office/powerpoint/2010/main" val="38379094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131697751"/>
                    </a:ext>
                  </a:extLst>
                </a:gridCol>
                <a:gridCol w="1645920">
                  <a:extLst>
                    <a:ext uri="{9D8B030D-6E8A-4147-A177-3AD203B41FA5}">
                      <a16:colId xmlns:a16="http://schemas.microsoft.com/office/drawing/2014/main" val="2497156313"/>
                    </a:ext>
                  </a:extLst>
                </a:gridCol>
                <a:gridCol w="822960">
                  <a:extLst>
                    <a:ext uri="{9D8B030D-6E8A-4147-A177-3AD203B41FA5}">
                      <a16:colId xmlns:a16="http://schemas.microsoft.com/office/drawing/2014/main" val="3746580988"/>
                    </a:ext>
                  </a:extLst>
                </a:gridCol>
                <a:gridCol w="822960">
                  <a:extLst>
                    <a:ext uri="{9D8B030D-6E8A-4147-A177-3AD203B41FA5}">
                      <a16:colId xmlns:a16="http://schemas.microsoft.com/office/drawing/2014/main" val="2465756255"/>
                    </a:ext>
                  </a:extLst>
                </a:gridCol>
                <a:gridCol w="822960">
                  <a:extLst>
                    <a:ext uri="{9D8B030D-6E8A-4147-A177-3AD203B41FA5}">
                      <a16:colId xmlns:a16="http://schemas.microsoft.com/office/drawing/2014/main" val="2095264087"/>
                    </a:ext>
                  </a:extLst>
                </a:gridCol>
                <a:gridCol w="822960">
                  <a:extLst>
                    <a:ext uri="{9D8B030D-6E8A-4147-A177-3AD203B41FA5}">
                      <a16:colId xmlns:a16="http://schemas.microsoft.com/office/drawing/2014/main" val="1556079043"/>
                    </a:ext>
                  </a:extLst>
                </a:gridCol>
                <a:gridCol w="822960">
                  <a:extLst>
                    <a:ext uri="{9D8B030D-6E8A-4147-A177-3AD203B41FA5}">
                      <a16:colId xmlns:a16="http://schemas.microsoft.com/office/drawing/2014/main" val="1768395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410878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Ente Tucumán Turismo - 2019-04-05 19:20:44 </a:t>
                      </a:r>
                      <a:r>
                        <a:rPr kumimoji="0" lang="en-US" sz="1000" b="0" i="0" u="none" strike="noStrike" kern="1200" cap="none" spc="0" normalizeH="0" baseline="0" noProof="0">
                          <a:ln>
                            <a:noFill/>
                          </a:ln>
                          <a:solidFill>
                            <a:prstClr val="black"/>
                          </a:solidFill>
                          <a:effectLst/>
                          <a:uLnTx/>
                          <a:uFillTx/>
                          <a:latin typeface="+mn-lt"/>
                          <a:ea typeface="+mn-ea"/>
                          <a:cs typeface="+mn-cs"/>
                        </a:rPr>
                        <a:t> 
 https://www.facebook.com/1607147864/posts/10213347095584345?sfns=mo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50680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- 2019-03-30 14:44:03 </a:t>
                      </a:r>
                      <a:r>
                        <a:rPr kumimoji="0" lang="es-ES" sz="1000" b="0" i="0" u="none" strike="noStrike" kern="1200" cap="none" spc="0" normalizeH="0" baseline="0" noProof="0">
                          <a:ln>
                            <a:noFill/>
                          </a:ln>
                          <a:solidFill>
                            <a:prstClr val="black"/>
                          </a:solidFill>
                          <a:effectLst/>
                          <a:uLnTx/>
                          <a:uFillTx/>
                          <a:latin typeface="+mn-lt"/>
                          <a:ea typeface="+mn-ea"/>
                          <a:cs typeface="+mn-cs"/>
                        </a:rPr>
                        <a:t> 
 Hola. Busco viaje de Catamarca a Tucumán. Para el Lunes 1/4. Comparto gastos.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https://scontent.xx.fbcdn.net/v/t1.0-9/s720x720/56440246_2360223190665252_4964685416230813696_o.jpg?_nc_cat=108&amp;_nc_ht=scontent.xx&amp;oh=ea3c4d2d60fda6fea3808890fecceeab&amp;oe=5D0AEA9C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98474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Ente Tucumán Turismo - 2019-03-26 11:39:10 </a:t>
                      </a:r>
                      <a:r>
                        <a:rPr kumimoji="0" lang="en-US" sz="1000" b="0" i="0" u="none" strike="noStrike" kern="1200" cap="none" spc="0" normalizeH="0" baseline="0" noProof="0">
                          <a:ln>
                            <a:noFill/>
                          </a:ln>
                          <a:solidFill>
                            <a:prstClr val="black"/>
                          </a:solidFill>
                          <a:effectLst/>
                          <a:uLnTx/>
                          <a:uFillTx/>
                          <a:latin typeface="+mn-lt"/>
                          <a:ea typeface="+mn-ea"/>
                          <a:cs typeface="+mn-cs"/>
                        </a:rPr>
                        <a:t> 
 buenos dias! busco casas que vendan por mayor.. este sabado estaria viajando info!!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05811581"/>
                  </a:ext>
                </a:extLst>
              </a:tr>
            </a:tbl>
          </a:graphicData>
        </a:graphic>
      </p:graphicFrame>
      <p:sp>
        <p:nvSpPr>
          <p:cNvPr id="4" name="Text Placeholder 3">
            <a:extLst>
              <a:ext uri="{FF2B5EF4-FFF2-40B4-BE49-F238E27FC236}">
                <a16:creationId xmlns:a16="http://schemas.microsoft.com/office/drawing/2014/main" id="{C1C726CF-21E9-4F9B-BB77-56242754CC48}"/>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26874934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294C08-9678-45DB-A347-674ED21E4F8B}"/>
              </a:ext>
            </a:extLst>
          </p:cNvPr>
          <p:cNvSpPr>
            <a:spLocks noGrp="1"/>
          </p:cNvSpPr>
          <p:nvPr>
            <p:ph type="title"/>
          </p:nvPr>
        </p:nvSpPr>
        <p:spPr/>
        <p:txBody>
          <a:bodyPr/>
          <a:lstStyle/>
          <a:p>
            <a:r>
              <a:rPr lang="en-US"/>
              <a:t>Facebook User Posts Table | TUCUMAN  - 4 of 9</a:t>
            </a:r>
          </a:p>
        </p:txBody>
      </p:sp>
      <p:graphicFrame>
        <p:nvGraphicFramePr>
          <p:cNvPr id="5" name="Table Placeholder 4">
            <a:extLst>
              <a:ext uri="{FF2B5EF4-FFF2-40B4-BE49-F238E27FC236}">
                <a16:creationId xmlns:a16="http://schemas.microsoft.com/office/drawing/2014/main" id="{F9727FB1-FFBC-4B23-9AA7-F1E524F75A7A}"/>
              </a:ext>
            </a:extLst>
          </p:cNvPr>
          <p:cNvGraphicFramePr>
            <a:graphicFrameLocks noGrp="1"/>
          </p:cNvGraphicFramePr>
          <p:nvPr>
            <p:ph type="tbl" sz="quarter" idx="13"/>
            <p:extLst>
              <p:ext uri="{D42A27DB-BD31-4B8C-83A1-F6EECF244321}">
                <p14:modId xmlns:p14="http://schemas.microsoft.com/office/powerpoint/2010/main" val="15919945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44720169"/>
                    </a:ext>
                  </a:extLst>
                </a:gridCol>
                <a:gridCol w="1645920">
                  <a:extLst>
                    <a:ext uri="{9D8B030D-6E8A-4147-A177-3AD203B41FA5}">
                      <a16:colId xmlns:a16="http://schemas.microsoft.com/office/drawing/2014/main" val="1267173717"/>
                    </a:ext>
                  </a:extLst>
                </a:gridCol>
                <a:gridCol w="822960">
                  <a:extLst>
                    <a:ext uri="{9D8B030D-6E8A-4147-A177-3AD203B41FA5}">
                      <a16:colId xmlns:a16="http://schemas.microsoft.com/office/drawing/2014/main" val="1818152718"/>
                    </a:ext>
                  </a:extLst>
                </a:gridCol>
                <a:gridCol w="822960">
                  <a:extLst>
                    <a:ext uri="{9D8B030D-6E8A-4147-A177-3AD203B41FA5}">
                      <a16:colId xmlns:a16="http://schemas.microsoft.com/office/drawing/2014/main" val="4153383501"/>
                    </a:ext>
                  </a:extLst>
                </a:gridCol>
                <a:gridCol w="822960">
                  <a:extLst>
                    <a:ext uri="{9D8B030D-6E8A-4147-A177-3AD203B41FA5}">
                      <a16:colId xmlns:a16="http://schemas.microsoft.com/office/drawing/2014/main" val="331906867"/>
                    </a:ext>
                  </a:extLst>
                </a:gridCol>
                <a:gridCol w="822960">
                  <a:extLst>
                    <a:ext uri="{9D8B030D-6E8A-4147-A177-3AD203B41FA5}">
                      <a16:colId xmlns:a16="http://schemas.microsoft.com/office/drawing/2014/main" val="1000114573"/>
                    </a:ext>
                  </a:extLst>
                </a:gridCol>
                <a:gridCol w="822960">
                  <a:extLst>
                    <a:ext uri="{9D8B030D-6E8A-4147-A177-3AD203B41FA5}">
                      <a16:colId xmlns:a16="http://schemas.microsoft.com/office/drawing/2014/main" val="25624958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931245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- 2019-04-04 12:49:41 </a:t>
                      </a:r>
                      <a:r>
                        <a:rPr kumimoji="0" lang="es-ES" sz="1000" b="0" i="0" u="none" strike="noStrike" kern="1200" cap="none" spc="0" normalizeH="0" baseline="0" noProof="0">
                          <a:ln>
                            <a:noFill/>
                          </a:ln>
                          <a:solidFill>
                            <a:prstClr val="black"/>
                          </a:solidFill>
                          <a:effectLst/>
                          <a:uLnTx/>
                          <a:uFillTx/>
                          <a:latin typeface="+mn-lt"/>
                          <a:ea typeface="+mn-ea"/>
                          <a:cs typeface="+mn-cs"/>
                        </a:rPr>
                        <a:t> 
 Mi homenaje en el Día de la Empanada salteña
LA EMPANADERA
Tiene, de los arroyos que despiertan el valle,
la pureza del agua
con que ablanda la harina
la Celinda García.
Sabe, de un rato largo de andar entre las cosas,
manejar el palote
y cortar con la taza
redondelas de masa.
Y se enciende en el horno su risa picantera
aunque sus ojos sean largueros en la pena.
Hace brotar la cimba
como magia Celinda.
Llueve, con esa lluvia que deja sobre Salta
nostalgias y tristezas
y el pimentón revienta
por las bocas hambrientas.
Sueña, como los pobres que pasan por la acera,
ellos, con la empanada;
ella, cebolla y grasa,
con comprarse una casa.
Y el recado responde a sus manos de bronce
y se pone sabroso el ají corajoso.
Los ángeles del cielo
traen el vino en su vuelo.
ERNESTO CUELI NAZARRE - Salta - 1998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05/04/2019 16:34:02</a:t>
                      </a:r>
                    </a:p>
                  </a:txBody>
                  <a:tcPr/>
                </a:tc>
                <a:extLst>
                  <a:ext uri="{0D108BD9-81ED-4DB2-BD59-A6C34878D82A}">
                    <a16:rowId xmlns:a16="http://schemas.microsoft.com/office/drawing/2014/main" val="3009092092"/>
                  </a:ext>
                </a:extLst>
              </a:tr>
            </a:tbl>
          </a:graphicData>
        </a:graphic>
      </p:graphicFrame>
      <p:sp>
        <p:nvSpPr>
          <p:cNvPr id="4" name="Text Placeholder 3">
            <a:extLst>
              <a:ext uri="{FF2B5EF4-FFF2-40B4-BE49-F238E27FC236}">
                <a16:creationId xmlns:a16="http://schemas.microsoft.com/office/drawing/2014/main" id="{8347C0EE-AAE7-411B-B010-B2B3E0B29EC1}"/>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13508026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2FACAC-55FB-43A2-9521-06B29E7CF638}"/>
              </a:ext>
            </a:extLst>
          </p:cNvPr>
          <p:cNvSpPr>
            <a:spLocks noGrp="1"/>
          </p:cNvSpPr>
          <p:nvPr>
            <p:ph type="title"/>
          </p:nvPr>
        </p:nvSpPr>
        <p:spPr/>
        <p:txBody>
          <a:bodyPr/>
          <a:lstStyle/>
          <a:p>
            <a:r>
              <a:rPr lang="en-US"/>
              <a:t>Facebook User Posts Table | TUCUMAN  - 5 of 9</a:t>
            </a:r>
          </a:p>
        </p:txBody>
      </p:sp>
      <p:graphicFrame>
        <p:nvGraphicFramePr>
          <p:cNvPr id="5" name="Table Placeholder 4">
            <a:extLst>
              <a:ext uri="{FF2B5EF4-FFF2-40B4-BE49-F238E27FC236}">
                <a16:creationId xmlns:a16="http://schemas.microsoft.com/office/drawing/2014/main" id="{B7941284-DC16-4328-9CAC-C5F227E0F22E}"/>
              </a:ext>
            </a:extLst>
          </p:cNvPr>
          <p:cNvGraphicFramePr>
            <a:graphicFrameLocks noGrp="1"/>
          </p:cNvGraphicFramePr>
          <p:nvPr>
            <p:ph type="tbl" sz="quarter" idx="13"/>
            <p:extLst>
              <p:ext uri="{D42A27DB-BD31-4B8C-83A1-F6EECF244321}">
                <p14:modId xmlns:p14="http://schemas.microsoft.com/office/powerpoint/2010/main" val="31116030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293549284"/>
                    </a:ext>
                  </a:extLst>
                </a:gridCol>
                <a:gridCol w="1645920">
                  <a:extLst>
                    <a:ext uri="{9D8B030D-6E8A-4147-A177-3AD203B41FA5}">
                      <a16:colId xmlns:a16="http://schemas.microsoft.com/office/drawing/2014/main" val="1616861909"/>
                    </a:ext>
                  </a:extLst>
                </a:gridCol>
                <a:gridCol w="822960">
                  <a:extLst>
                    <a:ext uri="{9D8B030D-6E8A-4147-A177-3AD203B41FA5}">
                      <a16:colId xmlns:a16="http://schemas.microsoft.com/office/drawing/2014/main" val="268349714"/>
                    </a:ext>
                  </a:extLst>
                </a:gridCol>
                <a:gridCol w="822960">
                  <a:extLst>
                    <a:ext uri="{9D8B030D-6E8A-4147-A177-3AD203B41FA5}">
                      <a16:colId xmlns:a16="http://schemas.microsoft.com/office/drawing/2014/main" val="103491252"/>
                    </a:ext>
                  </a:extLst>
                </a:gridCol>
                <a:gridCol w="822960">
                  <a:extLst>
                    <a:ext uri="{9D8B030D-6E8A-4147-A177-3AD203B41FA5}">
                      <a16:colId xmlns:a16="http://schemas.microsoft.com/office/drawing/2014/main" val="31846443"/>
                    </a:ext>
                  </a:extLst>
                </a:gridCol>
                <a:gridCol w="822960">
                  <a:extLst>
                    <a:ext uri="{9D8B030D-6E8A-4147-A177-3AD203B41FA5}">
                      <a16:colId xmlns:a16="http://schemas.microsoft.com/office/drawing/2014/main" val="579933148"/>
                    </a:ext>
                  </a:extLst>
                </a:gridCol>
                <a:gridCol w="822960">
                  <a:extLst>
                    <a:ext uri="{9D8B030D-6E8A-4147-A177-3AD203B41FA5}">
                      <a16:colId xmlns:a16="http://schemas.microsoft.com/office/drawing/2014/main" val="4823289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484992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- 2019-04-16 21:10:41 </a:t>
                      </a:r>
                      <a:r>
                        <a:rPr kumimoji="0" lang="es-ES" sz="1000" b="0" i="0" u="none" strike="noStrike" kern="1200" cap="none" spc="0" normalizeH="0" baseline="0" noProof="0">
                          <a:ln>
                            <a:noFill/>
                          </a:ln>
                          <a:solidFill>
                            <a:prstClr val="black"/>
                          </a:solidFill>
                          <a:effectLst/>
                          <a:uLnTx/>
                          <a:uFillTx/>
                          <a:latin typeface="+mn-lt"/>
                          <a:ea typeface="+mn-ea"/>
                          <a:cs typeface="+mn-cs"/>
                        </a:rPr>
                        <a:t> 
 HOMENAJE A SALTA EN SU ANIVERSARIO
SALTA DE ANTAÑO
Yo conocí la Salta de ayer
con cochero en las calles,
mercado en la plaza,
bohemia en el corazón.
Yo conocí la Salta de ayer
apuntando al mañana,
salud de los sueños,
aristocracia y candor.
¡Mira, mi Salta, qué linda está
brillando hacia un nuevo siglo,
con toda su historia
alumbrando el porvenir!
Quiero, mi Salta, ser tu canción
desde mi corazón.
Yo conocí la Salta de ayer,
tesoros escondidos,
solar de antigales,
pueblitos al despertar.
Yo conocí la Salta de ayer
y, aunque mucho ha cambiado,
la esencia es la misma:
mañana y ayer son hoy.
ERNESTO CUELI nazarre - Salta - 1996  - (Trabajaba una música para este tema Lito Nieva, pero no llegó a finalizarla).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17/04/2019 19:23:58</a:t>
                      </a:r>
                    </a:p>
                  </a:txBody>
                  <a:tcPr/>
                </a:tc>
                <a:extLst>
                  <a:ext uri="{0D108BD9-81ED-4DB2-BD59-A6C34878D82A}">
                    <a16:rowId xmlns:a16="http://schemas.microsoft.com/office/drawing/2014/main" val="2936138687"/>
                  </a:ext>
                </a:extLst>
              </a:tr>
            </a:tbl>
          </a:graphicData>
        </a:graphic>
      </p:graphicFrame>
      <p:sp>
        <p:nvSpPr>
          <p:cNvPr id="4" name="Text Placeholder 3">
            <a:extLst>
              <a:ext uri="{FF2B5EF4-FFF2-40B4-BE49-F238E27FC236}">
                <a16:creationId xmlns:a16="http://schemas.microsoft.com/office/drawing/2014/main" id="{207A366C-1C6C-49DB-AADA-08860D761D5C}"/>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34740145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D2E90-E396-453C-A83E-69F1FC1AA71E}"/>
              </a:ext>
            </a:extLst>
          </p:cNvPr>
          <p:cNvSpPr>
            <a:spLocks noGrp="1"/>
          </p:cNvSpPr>
          <p:nvPr>
            <p:ph type="title"/>
          </p:nvPr>
        </p:nvSpPr>
        <p:spPr/>
        <p:txBody>
          <a:bodyPr/>
          <a:lstStyle/>
          <a:p>
            <a:r>
              <a:rPr lang="en-US"/>
              <a:t>Facebook User Posts Table | TUCUMAN  - 6 of 9</a:t>
            </a:r>
          </a:p>
        </p:txBody>
      </p:sp>
      <p:graphicFrame>
        <p:nvGraphicFramePr>
          <p:cNvPr id="5" name="Table Placeholder 4">
            <a:extLst>
              <a:ext uri="{FF2B5EF4-FFF2-40B4-BE49-F238E27FC236}">
                <a16:creationId xmlns:a16="http://schemas.microsoft.com/office/drawing/2014/main" id="{F8F2C492-5B8A-453E-9C86-D2124BC53638}"/>
              </a:ext>
            </a:extLst>
          </p:cNvPr>
          <p:cNvGraphicFramePr>
            <a:graphicFrameLocks noGrp="1"/>
          </p:cNvGraphicFramePr>
          <p:nvPr>
            <p:ph type="tbl" sz="quarter" idx="13"/>
            <p:extLst>
              <p:ext uri="{D42A27DB-BD31-4B8C-83A1-F6EECF244321}">
                <p14:modId xmlns:p14="http://schemas.microsoft.com/office/powerpoint/2010/main" val="7818495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378367442"/>
                    </a:ext>
                  </a:extLst>
                </a:gridCol>
                <a:gridCol w="1645920">
                  <a:extLst>
                    <a:ext uri="{9D8B030D-6E8A-4147-A177-3AD203B41FA5}">
                      <a16:colId xmlns:a16="http://schemas.microsoft.com/office/drawing/2014/main" val="1084513230"/>
                    </a:ext>
                  </a:extLst>
                </a:gridCol>
                <a:gridCol w="822960">
                  <a:extLst>
                    <a:ext uri="{9D8B030D-6E8A-4147-A177-3AD203B41FA5}">
                      <a16:colId xmlns:a16="http://schemas.microsoft.com/office/drawing/2014/main" val="1934527406"/>
                    </a:ext>
                  </a:extLst>
                </a:gridCol>
                <a:gridCol w="822960">
                  <a:extLst>
                    <a:ext uri="{9D8B030D-6E8A-4147-A177-3AD203B41FA5}">
                      <a16:colId xmlns:a16="http://schemas.microsoft.com/office/drawing/2014/main" val="3402400771"/>
                    </a:ext>
                  </a:extLst>
                </a:gridCol>
                <a:gridCol w="822960">
                  <a:extLst>
                    <a:ext uri="{9D8B030D-6E8A-4147-A177-3AD203B41FA5}">
                      <a16:colId xmlns:a16="http://schemas.microsoft.com/office/drawing/2014/main" val="2322529395"/>
                    </a:ext>
                  </a:extLst>
                </a:gridCol>
                <a:gridCol w="822960">
                  <a:extLst>
                    <a:ext uri="{9D8B030D-6E8A-4147-A177-3AD203B41FA5}">
                      <a16:colId xmlns:a16="http://schemas.microsoft.com/office/drawing/2014/main" val="493838109"/>
                    </a:ext>
                  </a:extLst>
                </a:gridCol>
                <a:gridCol w="822960">
                  <a:extLst>
                    <a:ext uri="{9D8B030D-6E8A-4147-A177-3AD203B41FA5}">
                      <a16:colId xmlns:a16="http://schemas.microsoft.com/office/drawing/2014/main" val="2487801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214546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Visit Salta - 2019-04-04 20:14:02 </a:t>
                      </a:r>
                      <a:r>
                        <a:rPr kumimoji="0" lang="en-US" sz="1000" b="0" i="0" u="none" strike="noStrike" kern="1200" cap="none" spc="0" normalizeH="0" baseline="0" noProof="0">
                          <a:ln>
                            <a:noFill/>
                          </a:ln>
                          <a:solidFill>
                            <a:prstClr val="black"/>
                          </a:solidFill>
                          <a:effectLst/>
                          <a:uLnTx/>
                          <a:uFillTx/>
                          <a:latin typeface="+mn-lt"/>
                          <a:ea typeface="+mn-ea"/>
                          <a:cs typeface="+mn-cs"/>
                        </a:rPr>
                        <a:t> 
 #VOYASALTA
Con @stephcaro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https://scontent.xx.fbcdn.net/v/t1.0-9/s720x720/56685742_2060266850760125_5615906787355000832_o.jpg?_nc_cat=101&amp;_nc_ht=scontent.xx&amp;oh=56ee176f1335955652a1d49f05014b31&amp;oe=5D03F7C7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05/04/2019 16:31:54</a:t>
                      </a:r>
                    </a:p>
                  </a:txBody>
                  <a:tcPr/>
                </a:tc>
                <a:extLst>
                  <a:ext uri="{0D108BD9-81ED-4DB2-BD59-A6C34878D82A}">
                    <a16:rowId xmlns:a16="http://schemas.microsoft.com/office/drawing/2014/main" val="135574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- 2019-04-16 08:14:04 </a:t>
                      </a:r>
                      <a:r>
                        <a:rPr kumimoji="0" lang="es-ES" sz="1000" b="0" i="0" u="none" strike="noStrike" kern="1200" cap="none" spc="0" normalizeH="0" baseline="0" noProof="0">
                          <a:ln>
                            <a:noFill/>
                          </a:ln>
                          <a:solidFill>
                            <a:prstClr val="black"/>
                          </a:solidFill>
                          <a:effectLst/>
                          <a:uLnTx/>
                          <a:uFillTx/>
                          <a:latin typeface="+mn-lt"/>
                          <a:ea typeface="+mn-ea"/>
                          <a:cs typeface="+mn-cs"/>
                        </a:rPr>
                        <a:t> 
 Muy feliz cumple Salta!!!!!!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18/04/2019 01:37:12</a:t>
                      </a:r>
                    </a:p>
                  </a:txBody>
                  <a:tcPr/>
                </a:tc>
                <a:extLst>
                  <a:ext uri="{0D108BD9-81ED-4DB2-BD59-A6C34878D82A}">
                    <a16:rowId xmlns:a16="http://schemas.microsoft.com/office/drawing/2014/main" val="4253401573"/>
                  </a:ext>
                </a:extLst>
              </a:tr>
            </a:tbl>
          </a:graphicData>
        </a:graphic>
      </p:graphicFrame>
      <p:sp>
        <p:nvSpPr>
          <p:cNvPr id="4" name="Text Placeholder 3">
            <a:extLst>
              <a:ext uri="{FF2B5EF4-FFF2-40B4-BE49-F238E27FC236}">
                <a16:creationId xmlns:a16="http://schemas.microsoft.com/office/drawing/2014/main" id="{DE34E950-4CA6-4DC2-9429-7C00B69005A1}"/>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30194691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5B510-BC05-4AAA-B1CB-91A9B3242C4A}"/>
              </a:ext>
            </a:extLst>
          </p:cNvPr>
          <p:cNvSpPr>
            <a:spLocks noGrp="1"/>
          </p:cNvSpPr>
          <p:nvPr>
            <p:ph type="title"/>
          </p:nvPr>
        </p:nvSpPr>
        <p:spPr/>
        <p:txBody>
          <a:bodyPr/>
          <a:lstStyle/>
          <a:p>
            <a:r>
              <a:rPr lang="en-US"/>
              <a:t>Facebook User Posts Table | TUCUMAN  - 7 of 9</a:t>
            </a:r>
          </a:p>
        </p:txBody>
      </p:sp>
      <p:graphicFrame>
        <p:nvGraphicFramePr>
          <p:cNvPr id="5" name="Table Placeholder 4">
            <a:extLst>
              <a:ext uri="{FF2B5EF4-FFF2-40B4-BE49-F238E27FC236}">
                <a16:creationId xmlns:a16="http://schemas.microsoft.com/office/drawing/2014/main" id="{F671EFC1-78CD-4028-BC0A-1C7154AEA9BF}"/>
              </a:ext>
            </a:extLst>
          </p:cNvPr>
          <p:cNvGraphicFramePr>
            <a:graphicFrameLocks noGrp="1"/>
          </p:cNvGraphicFramePr>
          <p:nvPr>
            <p:ph type="tbl" sz="quarter" idx="13"/>
            <p:extLst>
              <p:ext uri="{D42A27DB-BD31-4B8C-83A1-F6EECF244321}">
                <p14:modId xmlns:p14="http://schemas.microsoft.com/office/powerpoint/2010/main" val="4172240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873266098"/>
                    </a:ext>
                  </a:extLst>
                </a:gridCol>
                <a:gridCol w="1645920">
                  <a:extLst>
                    <a:ext uri="{9D8B030D-6E8A-4147-A177-3AD203B41FA5}">
                      <a16:colId xmlns:a16="http://schemas.microsoft.com/office/drawing/2014/main" val="2490342053"/>
                    </a:ext>
                  </a:extLst>
                </a:gridCol>
                <a:gridCol w="822960">
                  <a:extLst>
                    <a:ext uri="{9D8B030D-6E8A-4147-A177-3AD203B41FA5}">
                      <a16:colId xmlns:a16="http://schemas.microsoft.com/office/drawing/2014/main" val="181514591"/>
                    </a:ext>
                  </a:extLst>
                </a:gridCol>
                <a:gridCol w="822960">
                  <a:extLst>
                    <a:ext uri="{9D8B030D-6E8A-4147-A177-3AD203B41FA5}">
                      <a16:colId xmlns:a16="http://schemas.microsoft.com/office/drawing/2014/main" val="1564117798"/>
                    </a:ext>
                  </a:extLst>
                </a:gridCol>
                <a:gridCol w="822960">
                  <a:extLst>
                    <a:ext uri="{9D8B030D-6E8A-4147-A177-3AD203B41FA5}">
                      <a16:colId xmlns:a16="http://schemas.microsoft.com/office/drawing/2014/main" val="931473748"/>
                    </a:ext>
                  </a:extLst>
                </a:gridCol>
                <a:gridCol w="822960">
                  <a:extLst>
                    <a:ext uri="{9D8B030D-6E8A-4147-A177-3AD203B41FA5}">
                      <a16:colId xmlns:a16="http://schemas.microsoft.com/office/drawing/2014/main" val="3450153038"/>
                    </a:ext>
                  </a:extLst>
                </a:gridCol>
                <a:gridCol w="822960">
                  <a:extLst>
                    <a:ext uri="{9D8B030D-6E8A-4147-A177-3AD203B41FA5}">
                      <a16:colId xmlns:a16="http://schemas.microsoft.com/office/drawing/2014/main" val="30729932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717710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- 2019-04-10 14:41:48 </a:t>
                      </a:r>
                      <a:r>
                        <a:rPr kumimoji="0" lang="es-ES" sz="1000" b="0" i="0" u="none" strike="noStrike" kern="1200" cap="none" spc="0" normalizeH="0" baseline="0" noProof="0">
                          <a:ln>
                            <a:noFill/>
                          </a:ln>
                          <a:solidFill>
                            <a:prstClr val="black"/>
                          </a:solidFill>
                          <a:effectLst/>
                          <a:uLnTx/>
                          <a:uFillTx/>
                          <a:latin typeface="+mn-lt"/>
                          <a:ea typeface="+mn-ea"/>
                          <a:cs typeface="+mn-cs"/>
                        </a:rPr>
                        <a:t> 
 ¡Hola! Muy buenas tardes a todos 😁 mi nombre es Guillermo Zago, y soy ejecutivo comercial de Pedidos Ya en Argentina. Si, la aplicación de delivery por internet 😊🍕🍔🍗🍟 
Escribo este mensaje para comentarles a todos que estamos ampliando la oferta gastronómica de la plataforma en la provincia de Salta, para que todos puedan disfrutar de deliciosos platos de comida sin tener que salir de casa 🥳🤗👌
Este mensaje es para vos, ¡si! para vos jeje, si sos dueño de algún local gastronómico en esta hermosa provincia, y te interesa llegar a más clientes de los que podrías imaginar, podés contactarte conmigo directamente para sumar tus exquisitos platos a la plataforma número 1 en el país, y comenzar a expandir tu negocio, incrementando exponencialmente tus ventas. 
De igual forma, si no sos dueño de un local gastronómico, pero conoces a alguien que lo sea y podría estar interesado en la propuesta, también podés contactarme sin ningún tipo de compromiso.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https://scontent.xx.fbcdn.net/v/t1.0-9/s720x720/57094345_107870530405164_6271474609548165120_o.jpg?_nc_cat=108&amp;_nc_ht=scontent.xx&amp;oh=a5f640286d494831106bc78ca169af56&amp;oe=5D37E40B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01950332"/>
                  </a:ext>
                </a:extLst>
              </a:tr>
            </a:tbl>
          </a:graphicData>
        </a:graphic>
      </p:graphicFrame>
      <p:sp>
        <p:nvSpPr>
          <p:cNvPr id="4" name="Text Placeholder 3">
            <a:extLst>
              <a:ext uri="{FF2B5EF4-FFF2-40B4-BE49-F238E27FC236}">
                <a16:creationId xmlns:a16="http://schemas.microsoft.com/office/drawing/2014/main" id="{33CE98F1-6B05-43FE-B13F-1676EBE8F6BF}"/>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26160775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C7ACF7-D664-44AD-A41F-985CD8F5B456}"/>
              </a:ext>
            </a:extLst>
          </p:cNvPr>
          <p:cNvSpPr>
            <a:spLocks noGrp="1"/>
          </p:cNvSpPr>
          <p:nvPr>
            <p:ph type="title"/>
          </p:nvPr>
        </p:nvSpPr>
        <p:spPr/>
        <p:txBody>
          <a:bodyPr/>
          <a:lstStyle/>
          <a:p>
            <a:r>
              <a:rPr lang="en-US"/>
              <a:t>Facebook User Posts Table | TUCUMAN  - 8 of 9</a:t>
            </a:r>
          </a:p>
        </p:txBody>
      </p:sp>
      <p:graphicFrame>
        <p:nvGraphicFramePr>
          <p:cNvPr id="5" name="Table Placeholder 4">
            <a:extLst>
              <a:ext uri="{FF2B5EF4-FFF2-40B4-BE49-F238E27FC236}">
                <a16:creationId xmlns:a16="http://schemas.microsoft.com/office/drawing/2014/main" id="{DDEF1DA2-0665-4E7B-9CB1-69D018E15A92}"/>
              </a:ext>
            </a:extLst>
          </p:cNvPr>
          <p:cNvGraphicFramePr>
            <a:graphicFrameLocks noGrp="1"/>
          </p:cNvGraphicFramePr>
          <p:nvPr>
            <p:ph type="tbl" sz="quarter" idx="13"/>
            <p:extLst>
              <p:ext uri="{D42A27DB-BD31-4B8C-83A1-F6EECF244321}">
                <p14:modId xmlns:p14="http://schemas.microsoft.com/office/powerpoint/2010/main" val="13872622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10299946"/>
                    </a:ext>
                  </a:extLst>
                </a:gridCol>
                <a:gridCol w="1645920">
                  <a:extLst>
                    <a:ext uri="{9D8B030D-6E8A-4147-A177-3AD203B41FA5}">
                      <a16:colId xmlns:a16="http://schemas.microsoft.com/office/drawing/2014/main" val="3887307441"/>
                    </a:ext>
                  </a:extLst>
                </a:gridCol>
                <a:gridCol w="822960">
                  <a:extLst>
                    <a:ext uri="{9D8B030D-6E8A-4147-A177-3AD203B41FA5}">
                      <a16:colId xmlns:a16="http://schemas.microsoft.com/office/drawing/2014/main" val="4195848000"/>
                    </a:ext>
                  </a:extLst>
                </a:gridCol>
                <a:gridCol w="822960">
                  <a:extLst>
                    <a:ext uri="{9D8B030D-6E8A-4147-A177-3AD203B41FA5}">
                      <a16:colId xmlns:a16="http://schemas.microsoft.com/office/drawing/2014/main" val="2281705565"/>
                    </a:ext>
                  </a:extLst>
                </a:gridCol>
                <a:gridCol w="822960">
                  <a:extLst>
                    <a:ext uri="{9D8B030D-6E8A-4147-A177-3AD203B41FA5}">
                      <a16:colId xmlns:a16="http://schemas.microsoft.com/office/drawing/2014/main" val="1232806922"/>
                    </a:ext>
                  </a:extLst>
                </a:gridCol>
                <a:gridCol w="822960">
                  <a:extLst>
                    <a:ext uri="{9D8B030D-6E8A-4147-A177-3AD203B41FA5}">
                      <a16:colId xmlns:a16="http://schemas.microsoft.com/office/drawing/2014/main" val="3254963869"/>
                    </a:ext>
                  </a:extLst>
                </a:gridCol>
                <a:gridCol w="822960">
                  <a:extLst>
                    <a:ext uri="{9D8B030D-6E8A-4147-A177-3AD203B41FA5}">
                      <a16:colId xmlns:a16="http://schemas.microsoft.com/office/drawing/2014/main" val="37022951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685750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- 2019-04-07 20:44:11 </a:t>
                      </a:r>
                      <a:r>
                        <a:rPr kumimoji="0" lang="es-ES" sz="1000" b="0" i="0" u="none" strike="noStrike" kern="1200" cap="none" spc="0" normalizeH="0" baseline="0" noProof="0">
                          <a:ln>
                            <a:noFill/>
                          </a:ln>
                          <a:solidFill>
                            <a:prstClr val="black"/>
                          </a:solidFill>
                          <a:effectLst/>
                          <a:uLnTx/>
                          <a:uFillTx/>
                          <a:latin typeface="+mn-lt"/>
                          <a:ea typeface="+mn-ea"/>
                          <a:cs typeface="+mn-cs"/>
                        </a:rPr>
                        <a:t> 
 EMPRENDIMIENTO PARA TRABAJAR DESDE CASA 2 O 3HS POR DÍA.Mínima inversión 0
EXCELENTES GANANCIAS.Te sirven 00 x semana?info⬇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08347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i-FI" sz="1000" b="1" i="0" u="none" strike="noStrike" kern="1200" cap="none" spc="0" normalizeH="0" baseline="0" noProof="0">
                          <a:ln>
                            <a:noFill/>
                          </a:ln>
                          <a:solidFill>
                            <a:prstClr val="black"/>
                          </a:solidFill>
                          <a:effectLst/>
                          <a:uLnTx/>
                          <a:uFillTx/>
                          <a:latin typeface="+mn-lt"/>
                          <a:ea typeface="+mn-ea"/>
                          <a:cs typeface="+mn-cs"/>
                        </a:rPr>
                        <a:t> Visit Salta - 2019-04-06 21:03:51 </a:t>
                      </a:r>
                      <a:r>
                        <a:rPr kumimoji="0" lang="fi-FI"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https://scontent.xx.fbcdn.net/v/t1.0-9/s720x720/56314639_815733725469392_6125393520451649536_o.jpg?_nc_cat=101&amp;_nc_ht=scontent.xx&amp;oh=b3253bbc0e29b3408cab36f99fe42530&amp;oe=5D37FDE7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97337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i-FI" sz="1000" b="1" i="0" u="none" strike="noStrike" kern="1200" cap="none" spc="0" normalizeH="0" baseline="0" noProof="0">
                          <a:ln>
                            <a:noFill/>
                          </a:ln>
                          <a:solidFill>
                            <a:prstClr val="black"/>
                          </a:solidFill>
                          <a:effectLst/>
                          <a:uLnTx/>
                          <a:uFillTx/>
                          <a:latin typeface="+mn-lt"/>
                          <a:ea typeface="+mn-ea"/>
                          <a:cs typeface="+mn-cs"/>
                        </a:rPr>
                        <a:t> Visit Salta - 2019-04-06 21:02:40 </a:t>
                      </a:r>
                      <a:r>
                        <a:rPr kumimoji="0" lang="fi-FI"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https://scontent.xx.fbcdn.net/v/t1.0-9/s720x720/56757551_815733552136076_6726302850101542912_o.jpg?_nc_cat=106&amp;_nc_ht=scontent.xx&amp;oh=c1f5a38fd400e96dc9726e3cbb2f333c&amp;oe=5D50289B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67677173"/>
                  </a:ext>
                </a:extLst>
              </a:tr>
            </a:tbl>
          </a:graphicData>
        </a:graphic>
      </p:graphicFrame>
      <p:sp>
        <p:nvSpPr>
          <p:cNvPr id="4" name="Text Placeholder 3">
            <a:extLst>
              <a:ext uri="{FF2B5EF4-FFF2-40B4-BE49-F238E27FC236}">
                <a16:creationId xmlns:a16="http://schemas.microsoft.com/office/drawing/2014/main" id="{1D7CC6C4-C5B6-4B7C-AA9B-85BEBE616EBC}"/>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4321184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FBE59-9202-4D1D-823E-339CE2E933AA}"/>
              </a:ext>
            </a:extLst>
          </p:cNvPr>
          <p:cNvSpPr>
            <a:spLocks noGrp="1"/>
          </p:cNvSpPr>
          <p:nvPr>
            <p:ph type="title"/>
          </p:nvPr>
        </p:nvSpPr>
        <p:spPr/>
        <p:txBody>
          <a:bodyPr/>
          <a:lstStyle/>
          <a:p>
            <a:r>
              <a:rPr lang="en-US"/>
              <a:t>Facebook User Posts Table | TUCUMAN  - 9 of 9</a:t>
            </a:r>
          </a:p>
        </p:txBody>
      </p:sp>
      <p:graphicFrame>
        <p:nvGraphicFramePr>
          <p:cNvPr id="5" name="Table Placeholder 4">
            <a:extLst>
              <a:ext uri="{FF2B5EF4-FFF2-40B4-BE49-F238E27FC236}">
                <a16:creationId xmlns:a16="http://schemas.microsoft.com/office/drawing/2014/main" id="{4DF8AA0E-1F5A-49BC-8009-319D9B85225D}"/>
              </a:ext>
            </a:extLst>
          </p:cNvPr>
          <p:cNvGraphicFramePr>
            <a:graphicFrameLocks noGrp="1"/>
          </p:cNvGraphicFramePr>
          <p:nvPr>
            <p:ph type="tbl" sz="quarter" idx="13"/>
            <p:extLst>
              <p:ext uri="{D42A27DB-BD31-4B8C-83A1-F6EECF244321}">
                <p14:modId xmlns:p14="http://schemas.microsoft.com/office/powerpoint/2010/main" val="13679834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739390135"/>
                    </a:ext>
                  </a:extLst>
                </a:gridCol>
                <a:gridCol w="1645920">
                  <a:extLst>
                    <a:ext uri="{9D8B030D-6E8A-4147-A177-3AD203B41FA5}">
                      <a16:colId xmlns:a16="http://schemas.microsoft.com/office/drawing/2014/main" val="871439529"/>
                    </a:ext>
                  </a:extLst>
                </a:gridCol>
                <a:gridCol w="822960">
                  <a:extLst>
                    <a:ext uri="{9D8B030D-6E8A-4147-A177-3AD203B41FA5}">
                      <a16:colId xmlns:a16="http://schemas.microsoft.com/office/drawing/2014/main" val="2398819068"/>
                    </a:ext>
                  </a:extLst>
                </a:gridCol>
                <a:gridCol w="822960">
                  <a:extLst>
                    <a:ext uri="{9D8B030D-6E8A-4147-A177-3AD203B41FA5}">
                      <a16:colId xmlns:a16="http://schemas.microsoft.com/office/drawing/2014/main" val="501281494"/>
                    </a:ext>
                  </a:extLst>
                </a:gridCol>
                <a:gridCol w="822960">
                  <a:extLst>
                    <a:ext uri="{9D8B030D-6E8A-4147-A177-3AD203B41FA5}">
                      <a16:colId xmlns:a16="http://schemas.microsoft.com/office/drawing/2014/main" val="692618892"/>
                    </a:ext>
                  </a:extLst>
                </a:gridCol>
                <a:gridCol w="822960">
                  <a:extLst>
                    <a:ext uri="{9D8B030D-6E8A-4147-A177-3AD203B41FA5}">
                      <a16:colId xmlns:a16="http://schemas.microsoft.com/office/drawing/2014/main" val="1656032748"/>
                    </a:ext>
                  </a:extLst>
                </a:gridCol>
                <a:gridCol w="822960">
                  <a:extLst>
                    <a:ext uri="{9D8B030D-6E8A-4147-A177-3AD203B41FA5}">
                      <a16:colId xmlns:a16="http://schemas.microsoft.com/office/drawing/2014/main" val="21590272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56303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- 2019-04-05 10:55:05 </a:t>
                      </a:r>
                      <a:r>
                        <a:rPr kumimoji="0" lang="es-ES" sz="1000" b="0" i="0" u="none" strike="noStrike" kern="1200" cap="none" spc="0" normalizeH="0" baseline="0" noProof="0">
                          <a:ln>
                            <a:noFill/>
                          </a:ln>
                          <a:solidFill>
                            <a:prstClr val="black"/>
                          </a:solidFill>
                          <a:effectLst/>
                          <a:uLnTx/>
                          <a:uFillTx/>
                          <a:latin typeface="+mn-lt"/>
                          <a:ea typeface="+mn-ea"/>
                          <a:cs typeface="+mn-cs"/>
                        </a:rPr>
                        <a:t> 
 🔴️ LLEGO PEDIDOS YA A SALTA 🔴
BUSCAMOS LOCALES DE COMIDA Y/O EMPRENDEDORES QUE TRABAJEN VENDIENDO COMIDA O COSAS DULCES PARA SUMARSE A LA APLICACIÓN SOLO CON DNI!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https://scontent.xx.fbcdn.net/v/t1.0-9/s720x720/56862303_125989578496812_5282683802689208320_o.jpg?_nc_cat=109&amp;_nc_ht=scontent.xx&amp;oh=2a0eedaeb20d03465bdbe9bc2c1e52d8&amp;oe=5D4D494A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30971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- 2019-04-16 11:46:01 </a:t>
                      </a:r>
                      <a:r>
                        <a:rPr kumimoji="0" lang="es-ES" sz="1000" b="0" i="0" u="none" strike="noStrike" kern="1200" cap="none" spc="0" normalizeH="0" baseline="0" noProof="0">
                          <a:ln>
                            <a:noFill/>
                          </a:ln>
                          <a:solidFill>
                            <a:prstClr val="black"/>
                          </a:solidFill>
                          <a:effectLst/>
                          <a:uLnTx/>
                          <a:uFillTx/>
                          <a:latin typeface="+mn-lt"/>
                          <a:ea typeface="+mn-ea"/>
                          <a:cs typeface="+mn-cs"/>
                        </a:rPr>
                        <a:t> 
 BUSCAMOS LOCALES DE COMIDA Y/O EMPRENDEDORES QUE TRABAJEN VENDIENDO COMIDA (PIZZA, EMPANADAS, CARNE, COMIDA CASERA, ETC.) Y /O COSAS DULCES (HELADOS , TORTAS, ETC. ) PARA SUMARSE A LA APLICACIÓN DE PEDIDOS YA! QUE HAGAN ENVÍO A DOMICILIO
Karen Natalí Corigliano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https://scontent.xx.fbcdn.net/v/t1.0-9/s720x720/57591558_126480505116996_1061604637263527936_o.jpg?_nc_cat=105&amp;_nc_ht=scontent.xx&amp;oh=9b3f2fe5499a2d7a39098e9fe6c23e93&amp;oe=5D31E14B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97779672"/>
                  </a:ext>
                </a:extLst>
              </a:tr>
            </a:tbl>
          </a:graphicData>
        </a:graphic>
      </p:graphicFrame>
      <p:sp>
        <p:nvSpPr>
          <p:cNvPr id="4" name="Text Placeholder 3">
            <a:extLst>
              <a:ext uri="{FF2B5EF4-FFF2-40B4-BE49-F238E27FC236}">
                <a16:creationId xmlns:a16="http://schemas.microsoft.com/office/drawing/2014/main" id="{22D54A5C-DF2F-4993-A7DC-C0823F684A76}"/>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35336808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B0D3E-3F1B-4A7D-B850-C3C6D7ACEDE8}"/>
              </a:ext>
            </a:extLst>
          </p:cNvPr>
          <p:cNvSpPr>
            <a:spLocks noGrp="1"/>
          </p:cNvSpPr>
          <p:nvPr>
            <p:ph type="title"/>
          </p:nvPr>
        </p:nvSpPr>
        <p:spPr/>
        <p:txBody>
          <a:bodyPr/>
          <a:lstStyle/>
          <a:p>
            <a:r>
              <a:rPr lang="en-US"/>
              <a:t>Facebook User Posts | TUCUMAN </a:t>
            </a:r>
          </a:p>
        </p:txBody>
      </p:sp>
      <p:graphicFrame>
        <p:nvGraphicFramePr>
          <p:cNvPr id="6" name="Chart Placeholder 5">
            <a:extLst>
              <a:ext uri="{FF2B5EF4-FFF2-40B4-BE49-F238E27FC236}">
                <a16:creationId xmlns:a16="http://schemas.microsoft.com/office/drawing/2014/main" id="{0E0CDC37-6A71-4375-BFC2-2786D590A001}"/>
              </a:ext>
            </a:extLst>
          </p:cNvPr>
          <p:cNvGraphicFramePr>
            <a:graphicFrameLocks noGrp="1"/>
          </p:cNvGraphicFramePr>
          <p:nvPr>
            <p:ph type="chart" sz="quarter" idx="13"/>
            <p:extLst>
              <p:ext uri="{D42A27DB-BD31-4B8C-83A1-F6EECF244321}">
                <p14:modId xmlns:p14="http://schemas.microsoft.com/office/powerpoint/2010/main" val="10533906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84823C-656F-4CED-B703-A44C0C08F777}"/>
              </a:ext>
            </a:extLst>
          </p:cNvPr>
          <p:cNvSpPr>
            <a:spLocks noGrp="1"/>
          </p:cNvSpPr>
          <p:nvPr>
            <p:ph type="body" sz="quarter" idx="14"/>
          </p:nvPr>
        </p:nvSpPr>
        <p:spPr/>
        <p:txBody>
          <a:bodyPr/>
          <a:lstStyle/>
          <a:p>
            <a:r>
              <a:rPr lang="en-US"/>
              <a:t>24/03/2019 - 23/04/2019</a:t>
            </a:r>
          </a:p>
        </p:txBody>
      </p:sp>
      <p:sp>
        <p:nvSpPr>
          <p:cNvPr id="5" name="Footer Placeholder 4">
            <a:extLst>
              <a:ext uri="{FF2B5EF4-FFF2-40B4-BE49-F238E27FC236}">
                <a16:creationId xmlns:a16="http://schemas.microsoft.com/office/drawing/2014/main" id="{1115649D-FD61-4FA9-8303-98EB551E96E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061747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366A0-2DA2-44E0-8F5A-3555BA99D06C}"/>
              </a:ext>
            </a:extLst>
          </p:cNvPr>
          <p:cNvSpPr>
            <a:spLocks noGrp="1"/>
          </p:cNvSpPr>
          <p:nvPr>
            <p:ph type="title"/>
          </p:nvPr>
        </p:nvSpPr>
        <p:spPr/>
        <p:txBody>
          <a:bodyPr/>
          <a:lstStyle/>
          <a:p>
            <a:r>
              <a:rPr lang="en-US"/>
              <a:t>Facebook Interaction Rate | TUCUMAN </a:t>
            </a:r>
          </a:p>
        </p:txBody>
      </p:sp>
      <p:graphicFrame>
        <p:nvGraphicFramePr>
          <p:cNvPr id="6" name="Chart Placeholder 5">
            <a:extLst>
              <a:ext uri="{FF2B5EF4-FFF2-40B4-BE49-F238E27FC236}">
                <a16:creationId xmlns:a16="http://schemas.microsoft.com/office/drawing/2014/main" id="{62F81DBF-4E8B-4E3A-AA9F-6AAE6A206F6E}"/>
              </a:ext>
            </a:extLst>
          </p:cNvPr>
          <p:cNvGraphicFramePr>
            <a:graphicFrameLocks noGrp="1"/>
          </p:cNvGraphicFramePr>
          <p:nvPr>
            <p:ph type="chart" sz="quarter" idx="13"/>
            <p:extLst>
              <p:ext uri="{D42A27DB-BD31-4B8C-83A1-F6EECF244321}">
                <p14:modId xmlns:p14="http://schemas.microsoft.com/office/powerpoint/2010/main" val="21954403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60EF52C-4259-4585-AE53-2232F43EB6D8}"/>
              </a:ext>
            </a:extLst>
          </p:cNvPr>
          <p:cNvSpPr>
            <a:spLocks noGrp="1"/>
          </p:cNvSpPr>
          <p:nvPr>
            <p:ph type="body" sz="quarter" idx="14"/>
          </p:nvPr>
        </p:nvSpPr>
        <p:spPr/>
        <p:txBody>
          <a:bodyPr/>
          <a:lstStyle/>
          <a:p>
            <a:r>
              <a:rPr lang="en-US"/>
              <a:t>24/03/2019 - 23/04/2019</a:t>
            </a:r>
          </a:p>
        </p:txBody>
      </p:sp>
      <p:sp>
        <p:nvSpPr>
          <p:cNvPr id="5" name="Footer Placeholder 4">
            <a:extLst>
              <a:ext uri="{FF2B5EF4-FFF2-40B4-BE49-F238E27FC236}">
                <a16:creationId xmlns:a16="http://schemas.microsoft.com/office/drawing/2014/main" id="{8306E4AF-2C98-4602-989D-389EC38BCC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392864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2DCAC-0CDA-45C4-929F-19ED0A7244AC}"/>
              </a:ext>
            </a:extLst>
          </p:cNvPr>
          <p:cNvSpPr>
            <a:spLocks noGrp="1"/>
          </p:cNvSpPr>
          <p:nvPr>
            <p:ph type="title"/>
          </p:nvPr>
        </p:nvSpPr>
        <p:spPr/>
        <p:txBody>
          <a:bodyPr/>
          <a:lstStyle/>
          <a:p>
            <a:r>
              <a:rPr lang="en-US"/>
              <a:t>Facebook Interactions Distribution | TUCUMAN </a:t>
            </a:r>
          </a:p>
        </p:txBody>
      </p:sp>
      <p:graphicFrame>
        <p:nvGraphicFramePr>
          <p:cNvPr id="6" name="Chart Placeholder 5">
            <a:extLst>
              <a:ext uri="{FF2B5EF4-FFF2-40B4-BE49-F238E27FC236}">
                <a16:creationId xmlns:a16="http://schemas.microsoft.com/office/drawing/2014/main" id="{EBBF5323-2CC9-484C-B023-34A9EC567EE7}"/>
              </a:ext>
            </a:extLst>
          </p:cNvPr>
          <p:cNvGraphicFramePr>
            <a:graphicFrameLocks noGrp="1"/>
          </p:cNvGraphicFramePr>
          <p:nvPr>
            <p:ph type="chart" sz="quarter" idx="13"/>
            <p:extLst>
              <p:ext uri="{D42A27DB-BD31-4B8C-83A1-F6EECF244321}">
                <p14:modId xmlns:p14="http://schemas.microsoft.com/office/powerpoint/2010/main" val="13059474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B454F2-831A-42CD-9C86-AF05D6577F53}"/>
              </a:ext>
            </a:extLst>
          </p:cNvPr>
          <p:cNvSpPr>
            <a:spLocks noGrp="1"/>
          </p:cNvSpPr>
          <p:nvPr>
            <p:ph type="body" sz="quarter" idx="14"/>
          </p:nvPr>
        </p:nvSpPr>
        <p:spPr/>
        <p:txBody>
          <a:bodyPr/>
          <a:lstStyle/>
          <a:p>
            <a:r>
              <a:rPr lang="en-US"/>
              <a:t>24/03/2019 - 23/04/2019</a:t>
            </a:r>
          </a:p>
        </p:txBody>
      </p:sp>
      <p:sp>
        <p:nvSpPr>
          <p:cNvPr id="5" name="Footer Placeholder 4">
            <a:extLst>
              <a:ext uri="{FF2B5EF4-FFF2-40B4-BE49-F238E27FC236}">
                <a16:creationId xmlns:a16="http://schemas.microsoft.com/office/drawing/2014/main" id="{71C073A5-644C-4B1A-8384-1EADD08D43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124630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B6E13-07FB-4492-8B7D-5A460FE7DA5E}"/>
              </a:ext>
            </a:extLst>
          </p:cNvPr>
          <p:cNvSpPr>
            <a:spLocks noGrp="1"/>
          </p:cNvSpPr>
          <p:nvPr>
            <p:ph type="title"/>
          </p:nvPr>
        </p:nvSpPr>
        <p:spPr/>
        <p:txBody>
          <a:bodyPr/>
          <a:lstStyle/>
          <a:p>
            <a:r>
              <a:rPr lang="en-US"/>
              <a:t>Facebook Interaction Rate By Hour | TUCUMAN </a:t>
            </a:r>
          </a:p>
        </p:txBody>
      </p:sp>
      <p:graphicFrame>
        <p:nvGraphicFramePr>
          <p:cNvPr id="6" name="Chart Placeholder 5">
            <a:extLst>
              <a:ext uri="{FF2B5EF4-FFF2-40B4-BE49-F238E27FC236}">
                <a16:creationId xmlns:a16="http://schemas.microsoft.com/office/drawing/2014/main" id="{8770CA53-D720-493B-B8F7-59B6118BC23C}"/>
              </a:ext>
            </a:extLst>
          </p:cNvPr>
          <p:cNvGraphicFramePr>
            <a:graphicFrameLocks noGrp="1"/>
          </p:cNvGraphicFramePr>
          <p:nvPr>
            <p:ph type="chart" sz="quarter" idx="13"/>
            <p:extLst>
              <p:ext uri="{D42A27DB-BD31-4B8C-83A1-F6EECF244321}">
                <p14:modId xmlns:p14="http://schemas.microsoft.com/office/powerpoint/2010/main" val="31463971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94154D-EDDE-4FF6-ABBB-DA275D540F7D}"/>
              </a:ext>
            </a:extLst>
          </p:cNvPr>
          <p:cNvSpPr>
            <a:spLocks noGrp="1"/>
          </p:cNvSpPr>
          <p:nvPr>
            <p:ph type="body" sz="quarter" idx="14"/>
          </p:nvPr>
        </p:nvSpPr>
        <p:spPr/>
        <p:txBody>
          <a:bodyPr/>
          <a:lstStyle/>
          <a:p>
            <a:r>
              <a:rPr lang="en-US"/>
              <a:t>24/03/2019 - 23/04/2019</a:t>
            </a:r>
          </a:p>
        </p:txBody>
      </p:sp>
      <p:sp>
        <p:nvSpPr>
          <p:cNvPr id="5" name="Footer Placeholder 4">
            <a:extLst>
              <a:ext uri="{FF2B5EF4-FFF2-40B4-BE49-F238E27FC236}">
                <a16:creationId xmlns:a16="http://schemas.microsoft.com/office/drawing/2014/main" id="{DC3A74E2-6484-49F6-A32D-85330D95C6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623827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0C3387-2B24-4923-B336-B30A70101E5C}"/>
              </a:ext>
            </a:extLst>
          </p:cNvPr>
          <p:cNvSpPr>
            <a:spLocks noGrp="1"/>
          </p:cNvSpPr>
          <p:nvPr>
            <p:ph type="title"/>
          </p:nvPr>
        </p:nvSpPr>
        <p:spPr/>
        <p:txBody>
          <a:bodyPr/>
          <a:lstStyle/>
          <a:p>
            <a:r>
              <a:rPr lang="en-US"/>
              <a:t>Facebook Interaction Rate By Post Type | TUCUMAN </a:t>
            </a:r>
          </a:p>
        </p:txBody>
      </p:sp>
      <p:graphicFrame>
        <p:nvGraphicFramePr>
          <p:cNvPr id="6" name="Chart Placeholder 5">
            <a:extLst>
              <a:ext uri="{FF2B5EF4-FFF2-40B4-BE49-F238E27FC236}">
                <a16:creationId xmlns:a16="http://schemas.microsoft.com/office/drawing/2014/main" id="{46F144B1-EB8F-43E6-8243-189C09069AAE}"/>
              </a:ext>
            </a:extLst>
          </p:cNvPr>
          <p:cNvGraphicFramePr>
            <a:graphicFrameLocks noGrp="1"/>
          </p:cNvGraphicFramePr>
          <p:nvPr>
            <p:ph type="chart" sz="quarter" idx="13"/>
            <p:extLst>
              <p:ext uri="{D42A27DB-BD31-4B8C-83A1-F6EECF244321}">
                <p14:modId xmlns:p14="http://schemas.microsoft.com/office/powerpoint/2010/main" val="42669241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6D7ABB-6ABF-44DE-83A5-C3C3CA05B614}"/>
              </a:ext>
            </a:extLst>
          </p:cNvPr>
          <p:cNvSpPr>
            <a:spLocks noGrp="1"/>
          </p:cNvSpPr>
          <p:nvPr>
            <p:ph type="body" sz="quarter" idx="14"/>
          </p:nvPr>
        </p:nvSpPr>
        <p:spPr/>
        <p:txBody>
          <a:bodyPr/>
          <a:lstStyle/>
          <a:p>
            <a:r>
              <a:rPr lang="en-US"/>
              <a:t>24/03/2019 - 23/04/2019</a:t>
            </a:r>
          </a:p>
        </p:txBody>
      </p:sp>
      <p:sp>
        <p:nvSpPr>
          <p:cNvPr id="5" name="Footer Placeholder 4">
            <a:extLst>
              <a:ext uri="{FF2B5EF4-FFF2-40B4-BE49-F238E27FC236}">
                <a16:creationId xmlns:a16="http://schemas.microsoft.com/office/drawing/2014/main" id="{C2B14FE7-EDAC-43F8-B534-23EC22F01B3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732402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0FE02-1704-4A54-B9D1-E1CC9ED47544}"/>
              </a:ext>
            </a:extLst>
          </p:cNvPr>
          <p:cNvSpPr>
            <a:spLocks noGrp="1"/>
          </p:cNvSpPr>
          <p:nvPr>
            <p:ph type="title"/>
          </p:nvPr>
        </p:nvSpPr>
        <p:spPr/>
        <p:txBody>
          <a:bodyPr/>
          <a:lstStyle/>
          <a:p>
            <a:r>
              <a:rPr lang="en-US"/>
              <a:t>Facebook Interaction Rate By Weekday | TUCUMAN </a:t>
            </a:r>
          </a:p>
        </p:txBody>
      </p:sp>
      <p:graphicFrame>
        <p:nvGraphicFramePr>
          <p:cNvPr id="6" name="Chart Placeholder 5">
            <a:extLst>
              <a:ext uri="{FF2B5EF4-FFF2-40B4-BE49-F238E27FC236}">
                <a16:creationId xmlns:a16="http://schemas.microsoft.com/office/drawing/2014/main" id="{29631683-75B5-4391-949B-583091DDC575}"/>
              </a:ext>
            </a:extLst>
          </p:cNvPr>
          <p:cNvGraphicFramePr>
            <a:graphicFrameLocks noGrp="1"/>
          </p:cNvGraphicFramePr>
          <p:nvPr>
            <p:ph type="chart" sz="quarter" idx="13"/>
            <p:extLst>
              <p:ext uri="{D42A27DB-BD31-4B8C-83A1-F6EECF244321}">
                <p14:modId xmlns:p14="http://schemas.microsoft.com/office/powerpoint/2010/main" val="23774981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0665D2-ACF4-43D7-8AA3-85831449808D}"/>
              </a:ext>
            </a:extLst>
          </p:cNvPr>
          <p:cNvSpPr>
            <a:spLocks noGrp="1"/>
          </p:cNvSpPr>
          <p:nvPr>
            <p:ph type="body" sz="quarter" idx="14"/>
          </p:nvPr>
        </p:nvSpPr>
        <p:spPr/>
        <p:txBody>
          <a:bodyPr/>
          <a:lstStyle/>
          <a:p>
            <a:r>
              <a:rPr lang="en-US"/>
              <a:t>24/03/2019 - 23/04/2019</a:t>
            </a:r>
          </a:p>
        </p:txBody>
      </p:sp>
      <p:sp>
        <p:nvSpPr>
          <p:cNvPr id="5" name="Footer Placeholder 4">
            <a:extLst>
              <a:ext uri="{FF2B5EF4-FFF2-40B4-BE49-F238E27FC236}">
                <a16:creationId xmlns:a16="http://schemas.microsoft.com/office/drawing/2014/main" id="{AD715672-E705-4082-BFFF-E6CC7E84F2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356349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933E6-49BC-4CB2-8970-9A274C32E40F}"/>
              </a:ext>
            </a:extLst>
          </p:cNvPr>
          <p:cNvSpPr>
            <a:spLocks noGrp="1"/>
          </p:cNvSpPr>
          <p:nvPr>
            <p:ph type="title"/>
          </p:nvPr>
        </p:nvSpPr>
        <p:spPr/>
        <p:txBody>
          <a:bodyPr/>
          <a:lstStyle/>
          <a:p>
            <a:r>
              <a:rPr lang="en-US"/>
              <a:t>Facebook Own Posts Table | TUCUMAN  - 1 of 11</a:t>
            </a:r>
          </a:p>
        </p:txBody>
      </p:sp>
      <p:graphicFrame>
        <p:nvGraphicFramePr>
          <p:cNvPr id="5" name="Table Placeholder 4">
            <a:extLst>
              <a:ext uri="{FF2B5EF4-FFF2-40B4-BE49-F238E27FC236}">
                <a16:creationId xmlns:a16="http://schemas.microsoft.com/office/drawing/2014/main" id="{20FA79D9-EADA-4DD6-9314-92F450E608EE}"/>
              </a:ext>
            </a:extLst>
          </p:cNvPr>
          <p:cNvGraphicFramePr>
            <a:graphicFrameLocks noGrp="1"/>
          </p:cNvGraphicFramePr>
          <p:nvPr>
            <p:ph type="tbl" sz="quarter" idx="13"/>
            <p:extLst>
              <p:ext uri="{D42A27DB-BD31-4B8C-83A1-F6EECF244321}">
                <p14:modId xmlns:p14="http://schemas.microsoft.com/office/powerpoint/2010/main" val="24107781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71866182"/>
                    </a:ext>
                  </a:extLst>
                </a:gridCol>
                <a:gridCol w="658368">
                  <a:extLst>
                    <a:ext uri="{9D8B030D-6E8A-4147-A177-3AD203B41FA5}">
                      <a16:colId xmlns:a16="http://schemas.microsoft.com/office/drawing/2014/main" val="2259496786"/>
                    </a:ext>
                  </a:extLst>
                </a:gridCol>
                <a:gridCol w="658368">
                  <a:extLst>
                    <a:ext uri="{9D8B030D-6E8A-4147-A177-3AD203B41FA5}">
                      <a16:colId xmlns:a16="http://schemas.microsoft.com/office/drawing/2014/main" val="3170076380"/>
                    </a:ext>
                  </a:extLst>
                </a:gridCol>
                <a:gridCol w="658368">
                  <a:extLst>
                    <a:ext uri="{9D8B030D-6E8A-4147-A177-3AD203B41FA5}">
                      <a16:colId xmlns:a16="http://schemas.microsoft.com/office/drawing/2014/main" val="2397425645"/>
                    </a:ext>
                  </a:extLst>
                </a:gridCol>
                <a:gridCol w="658368">
                  <a:extLst>
                    <a:ext uri="{9D8B030D-6E8A-4147-A177-3AD203B41FA5}">
                      <a16:colId xmlns:a16="http://schemas.microsoft.com/office/drawing/2014/main" val="3450176091"/>
                    </a:ext>
                  </a:extLst>
                </a:gridCol>
                <a:gridCol w="658368">
                  <a:extLst>
                    <a:ext uri="{9D8B030D-6E8A-4147-A177-3AD203B41FA5}">
                      <a16:colId xmlns:a16="http://schemas.microsoft.com/office/drawing/2014/main" val="4186153776"/>
                    </a:ext>
                  </a:extLst>
                </a:gridCol>
                <a:gridCol w="658368">
                  <a:extLst>
                    <a:ext uri="{9D8B030D-6E8A-4147-A177-3AD203B41FA5}">
                      <a16:colId xmlns:a16="http://schemas.microsoft.com/office/drawing/2014/main" val="4286272574"/>
                    </a:ext>
                  </a:extLst>
                </a:gridCol>
                <a:gridCol w="658368">
                  <a:extLst>
                    <a:ext uri="{9D8B030D-6E8A-4147-A177-3AD203B41FA5}">
                      <a16:colId xmlns:a16="http://schemas.microsoft.com/office/drawing/2014/main" val="12989504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69733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Visit Salta - 2019-03-25 20:29:00 </a:t>
                      </a:r>
                      <a:r>
                        <a:rPr kumimoji="0" lang="en-US" sz="1000" b="0" i="0" u="none" strike="noStrike" kern="1200" cap="none" spc="0" normalizeH="0" baseline="0" noProof="0">
                          <a:ln>
                            <a:noFill/>
                          </a:ln>
                          <a:solidFill>
                            <a:prstClr val="black"/>
                          </a:solidFill>
                          <a:effectLst/>
                          <a:uLnTx/>
                          <a:uFillTx/>
                          <a:latin typeface="+mn-lt"/>
                          <a:ea typeface="+mn-ea"/>
                          <a:cs typeface="+mn-cs"/>
                        </a:rPr>
                        <a:t> 
 LA IGLESIA DE SAN FRANCISCO
¿La conocés?
(Ciudad de Salta, Salta, Argentina. Foto: Nati Romano).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723695635186300.0000 %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59046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- 2019-04-16 17:50:32 </a:t>
                      </a:r>
                      <a:r>
                        <a:rPr kumimoji="0" lang="es-ES" sz="1000" b="0" i="0" u="none" strike="noStrike" kern="1200" cap="none" spc="0" normalizeH="0" baseline="0" noProof="0">
                          <a:ln>
                            <a:noFill/>
                          </a:ln>
                          <a:solidFill>
                            <a:prstClr val="black"/>
                          </a:solidFill>
                          <a:effectLst/>
                          <a:uLnTx/>
                          <a:uFillTx/>
                          <a:latin typeface="+mn-lt"/>
                          <a:ea typeface="+mn-ea"/>
                          <a:cs typeface="+mn-cs"/>
                        </a:rPr>
                        <a:t> 
 ¡¡FELIZ CUMPLEAÑOS A LA MAS LINDA!!
Hoy 16 de abril, celebramos los 437 años de la fundación de la Ciudad de Salta.
¡¡Entre todos festejemos el cumple de la más linda!!
(Ciudad de Salta, Salta,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47809447765190.0000 %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4887636"/>
                  </a:ext>
                </a:extLst>
              </a:tr>
            </a:tbl>
          </a:graphicData>
        </a:graphic>
      </p:graphicFrame>
      <p:sp>
        <p:nvSpPr>
          <p:cNvPr id="4" name="Text Placeholder 3">
            <a:extLst>
              <a:ext uri="{FF2B5EF4-FFF2-40B4-BE49-F238E27FC236}">
                <a16:creationId xmlns:a16="http://schemas.microsoft.com/office/drawing/2014/main" id="{3FEFE556-DC5C-4B2E-9F65-F02C9F626EBA}"/>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20846798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4E8BD-485C-4D77-BA8E-C0149FFB23D8}"/>
              </a:ext>
            </a:extLst>
          </p:cNvPr>
          <p:cNvSpPr>
            <a:spLocks noGrp="1"/>
          </p:cNvSpPr>
          <p:nvPr>
            <p:ph type="title"/>
          </p:nvPr>
        </p:nvSpPr>
        <p:spPr/>
        <p:txBody>
          <a:bodyPr/>
          <a:lstStyle/>
          <a:p>
            <a:r>
              <a:rPr lang="en-US"/>
              <a:t>Facebook Own Posts Table | TUCUMAN  - 2 of 11</a:t>
            </a:r>
          </a:p>
        </p:txBody>
      </p:sp>
      <p:graphicFrame>
        <p:nvGraphicFramePr>
          <p:cNvPr id="5" name="Table Placeholder 4">
            <a:extLst>
              <a:ext uri="{FF2B5EF4-FFF2-40B4-BE49-F238E27FC236}">
                <a16:creationId xmlns:a16="http://schemas.microsoft.com/office/drawing/2014/main" id="{75D2A512-D6C2-4009-974D-E8BE31E4371F}"/>
              </a:ext>
            </a:extLst>
          </p:cNvPr>
          <p:cNvGraphicFramePr>
            <a:graphicFrameLocks noGrp="1"/>
          </p:cNvGraphicFramePr>
          <p:nvPr>
            <p:ph type="tbl" sz="quarter" idx="13"/>
            <p:extLst>
              <p:ext uri="{D42A27DB-BD31-4B8C-83A1-F6EECF244321}">
                <p14:modId xmlns:p14="http://schemas.microsoft.com/office/powerpoint/2010/main" val="21103285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76566233"/>
                    </a:ext>
                  </a:extLst>
                </a:gridCol>
                <a:gridCol w="658368">
                  <a:extLst>
                    <a:ext uri="{9D8B030D-6E8A-4147-A177-3AD203B41FA5}">
                      <a16:colId xmlns:a16="http://schemas.microsoft.com/office/drawing/2014/main" val="1167657051"/>
                    </a:ext>
                  </a:extLst>
                </a:gridCol>
                <a:gridCol w="658368">
                  <a:extLst>
                    <a:ext uri="{9D8B030D-6E8A-4147-A177-3AD203B41FA5}">
                      <a16:colId xmlns:a16="http://schemas.microsoft.com/office/drawing/2014/main" val="1023806867"/>
                    </a:ext>
                  </a:extLst>
                </a:gridCol>
                <a:gridCol w="658368">
                  <a:extLst>
                    <a:ext uri="{9D8B030D-6E8A-4147-A177-3AD203B41FA5}">
                      <a16:colId xmlns:a16="http://schemas.microsoft.com/office/drawing/2014/main" val="211967623"/>
                    </a:ext>
                  </a:extLst>
                </a:gridCol>
                <a:gridCol w="658368">
                  <a:extLst>
                    <a:ext uri="{9D8B030D-6E8A-4147-A177-3AD203B41FA5}">
                      <a16:colId xmlns:a16="http://schemas.microsoft.com/office/drawing/2014/main" val="1309823607"/>
                    </a:ext>
                  </a:extLst>
                </a:gridCol>
                <a:gridCol w="658368">
                  <a:extLst>
                    <a:ext uri="{9D8B030D-6E8A-4147-A177-3AD203B41FA5}">
                      <a16:colId xmlns:a16="http://schemas.microsoft.com/office/drawing/2014/main" val="840604118"/>
                    </a:ext>
                  </a:extLst>
                </a:gridCol>
                <a:gridCol w="658368">
                  <a:extLst>
                    <a:ext uri="{9D8B030D-6E8A-4147-A177-3AD203B41FA5}">
                      <a16:colId xmlns:a16="http://schemas.microsoft.com/office/drawing/2014/main" val="2069611240"/>
                    </a:ext>
                  </a:extLst>
                </a:gridCol>
                <a:gridCol w="658368">
                  <a:extLst>
                    <a:ext uri="{9D8B030D-6E8A-4147-A177-3AD203B41FA5}">
                      <a16:colId xmlns:a16="http://schemas.microsoft.com/office/drawing/2014/main" val="16933247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4065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- 2019-04-18 21:01:29 </a:t>
                      </a:r>
                      <a:r>
                        <a:rPr kumimoji="0" lang="es-ES" sz="1000" b="0" i="0" u="none" strike="noStrike" kern="1200" cap="none" spc="0" normalizeH="0" baseline="0" noProof="0">
                          <a:ln>
                            <a:noFill/>
                          </a:ln>
                          <a:solidFill>
                            <a:prstClr val="black"/>
                          </a:solidFill>
                          <a:effectLst/>
                          <a:uLnTx/>
                          <a:uFillTx/>
                          <a:latin typeface="+mn-lt"/>
                          <a:ea typeface="+mn-ea"/>
                          <a:cs typeface="+mn-cs"/>
                        </a:rPr>
                        <a:t> 
 La fe es una de las características más destacadas de Salta. A lo largo y a lo ancho de nuestra provincia podrás encontrar distintas iglesitas una más linda que la otra. 
¿Sabés dónde queda esta iglesia? 
a) Cachi, 
b) Ciudad de Salta
c) Guachipas
R: Iglesia de la Inmaculada Concepción de Guachipas
(Foto: Salta,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75434689159334.0000 %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8362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Visit Salta - 2019-03-26 21:29:22 </a:t>
                      </a:r>
                      <a:r>
                        <a:rPr kumimoji="0" lang="en-US" sz="1000" b="0" i="0" u="none" strike="noStrike" kern="1200" cap="none" spc="0" normalizeH="0" baseline="0" noProof="0">
                          <a:ln>
                            <a:noFill/>
                          </a:ln>
                          <a:solidFill>
                            <a:prstClr val="black"/>
                          </a:solidFill>
                          <a:effectLst/>
                          <a:uLnTx/>
                          <a:uFillTx/>
                          <a:latin typeface="+mn-lt"/>
                          <a:ea typeface="+mn-ea"/>
                          <a:cs typeface="+mn-cs"/>
                        </a:rPr>
                        <a:t> 
 SALTA, TAN LINDA QUE ENAMORA
(Cafayate, Salta, Argentina. Foto: Nano Escudero).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10094259603072.0000 %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00966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- 2019-04-11 17:43:52 </a:t>
                      </a:r>
                      <a:r>
                        <a:rPr kumimoji="0" lang="es-ES" sz="1000" b="0" i="0" u="none" strike="noStrike" kern="1200" cap="none" spc="0" normalizeH="0" baseline="0" noProof="0">
                          <a:ln>
                            <a:noFill/>
                          </a:ln>
                          <a:solidFill>
                            <a:prstClr val="black"/>
                          </a:solidFill>
                          <a:effectLst/>
                          <a:uLnTx/>
                          <a:uFillTx/>
                          <a:latin typeface="+mn-lt"/>
                          <a:ea typeface="+mn-ea"/>
                          <a:cs typeface="+mn-cs"/>
                        </a:rPr>
                        <a:t> 
 Vení a disfrutar Tucumán en esta Semana Santa!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247421493924420.0000 %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24765467"/>
                  </a:ext>
                </a:extLst>
              </a:tr>
            </a:tbl>
          </a:graphicData>
        </a:graphic>
      </p:graphicFrame>
      <p:sp>
        <p:nvSpPr>
          <p:cNvPr id="4" name="Text Placeholder 3">
            <a:extLst>
              <a:ext uri="{FF2B5EF4-FFF2-40B4-BE49-F238E27FC236}">
                <a16:creationId xmlns:a16="http://schemas.microsoft.com/office/drawing/2014/main" id="{AA44B691-83D0-4CF2-93B0-BBD35F4FD39C}"/>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193272520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C5E218-6D5E-4FFD-97DE-A79732B945A3}"/>
              </a:ext>
            </a:extLst>
          </p:cNvPr>
          <p:cNvSpPr>
            <a:spLocks noGrp="1"/>
          </p:cNvSpPr>
          <p:nvPr>
            <p:ph type="title"/>
          </p:nvPr>
        </p:nvSpPr>
        <p:spPr/>
        <p:txBody>
          <a:bodyPr/>
          <a:lstStyle/>
          <a:p>
            <a:r>
              <a:rPr lang="en-US"/>
              <a:t>Facebook Own Posts Table | TUCUMAN  - 3 of 11</a:t>
            </a:r>
          </a:p>
        </p:txBody>
      </p:sp>
      <p:graphicFrame>
        <p:nvGraphicFramePr>
          <p:cNvPr id="5" name="Table Placeholder 4">
            <a:extLst>
              <a:ext uri="{FF2B5EF4-FFF2-40B4-BE49-F238E27FC236}">
                <a16:creationId xmlns:a16="http://schemas.microsoft.com/office/drawing/2014/main" id="{A167F11D-67D0-4C97-AB0D-88469DDB5A95}"/>
              </a:ext>
            </a:extLst>
          </p:cNvPr>
          <p:cNvGraphicFramePr>
            <a:graphicFrameLocks noGrp="1"/>
          </p:cNvGraphicFramePr>
          <p:nvPr>
            <p:ph type="tbl" sz="quarter" idx="13"/>
            <p:extLst>
              <p:ext uri="{D42A27DB-BD31-4B8C-83A1-F6EECF244321}">
                <p14:modId xmlns:p14="http://schemas.microsoft.com/office/powerpoint/2010/main" val="20626192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40435130"/>
                    </a:ext>
                  </a:extLst>
                </a:gridCol>
                <a:gridCol w="658368">
                  <a:extLst>
                    <a:ext uri="{9D8B030D-6E8A-4147-A177-3AD203B41FA5}">
                      <a16:colId xmlns:a16="http://schemas.microsoft.com/office/drawing/2014/main" val="1179330085"/>
                    </a:ext>
                  </a:extLst>
                </a:gridCol>
                <a:gridCol w="658368">
                  <a:extLst>
                    <a:ext uri="{9D8B030D-6E8A-4147-A177-3AD203B41FA5}">
                      <a16:colId xmlns:a16="http://schemas.microsoft.com/office/drawing/2014/main" val="2933634296"/>
                    </a:ext>
                  </a:extLst>
                </a:gridCol>
                <a:gridCol w="658368">
                  <a:extLst>
                    <a:ext uri="{9D8B030D-6E8A-4147-A177-3AD203B41FA5}">
                      <a16:colId xmlns:a16="http://schemas.microsoft.com/office/drawing/2014/main" val="3570835105"/>
                    </a:ext>
                  </a:extLst>
                </a:gridCol>
                <a:gridCol w="658368">
                  <a:extLst>
                    <a:ext uri="{9D8B030D-6E8A-4147-A177-3AD203B41FA5}">
                      <a16:colId xmlns:a16="http://schemas.microsoft.com/office/drawing/2014/main" val="85813431"/>
                    </a:ext>
                  </a:extLst>
                </a:gridCol>
                <a:gridCol w="658368">
                  <a:extLst>
                    <a:ext uri="{9D8B030D-6E8A-4147-A177-3AD203B41FA5}">
                      <a16:colId xmlns:a16="http://schemas.microsoft.com/office/drawing/2014/main" val="366766766"/>
                    </a:ext>
                  </a:extLst>
                </a:gridCol>
                <a:gridCol w="658368">
                  <a:extLst>
                    <a:ext uri="{9D8B030D-6E8A-4147-A177-3AD203B41FA5}">
                      <a16:colId xmlns:a16="http://schemas.microsoft.com/office/drawing/2014/main" val="1730232730"/>
                    </a:ext>
                  </a:extLst>
                </a:gridCol>
                <a:gridCol w="658368">
                  <a:extLst>
                    <a:ext uri="{9D8B030D-6E8A-4147-A177-3AD203B41FA5}">
                      <a16:colId xmlns:a16="http://schemas.microsoft.com/office/drawing/2014/main" val="14183510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05267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- 2019-04-08 20:01:54 </a:t>
                      </a:r>
                      <a:r>
                        <a:rPr kumimoji="0" lang="es-ES" sz="1000" b="0" i="0" u="none" strike="noStrike" kern="1200" cap="none" spc="0" normalizeH="0" baseline="0" noProof="0">
                          <a:ln>
                            <a:noFill/>
                          </a:ln>
                          <a:solidFill>
                            <a:prstClr val="black"/>
                          </a:solidFill>
                          <a:effectLst/>
                          <a:uLnTx/>
                          <a:uFillTx/>
                          <a:latin typeface="+mn-lt"/>
                          <a:ea typeface="+mn-ea"/>
                          <a:cs typeface="+mn-cs"/>
                        </a:rPr>
                        <a:t> 
 Museo de la Pachamama: un lugar que nos cuenta la historia de nuestras raíces. Te esperamos en Amaicha del Valle para descubrirlo!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22633256492630.0000 %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84530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- 2019-04-08 20:06:00 </a:t>
                      </a:r>
                      <a:r>
                        <a:rPr kumimoji="0" lang="es-ES" sz="1000" b="0" i="0" u="none" strike="noStrike" kern="1200" cap="none" spc="0" normalizeH="0" baseline="0" noProof="0">
                          <a:ln>
                            <a:noFill/>
                          </a:ln>
                          <a:solidFill>
                            <a:prstClr val="black"/>
                          </a:solidFill>
                          <a:effectLst/>
                          <a:uLnTx/>
                          <a:uFillTx/>
                          <a:latin typeface="+mn-lt"/>
                          <a:ea typeface="+mn-ea"/>
                          <a:cs typeface="+mn-cs"/>
                        </a:rPr>
                        <a:t> 
 A partir de mayo el paisaje de los Valles Calchaquíes cambia de color. Siguiendo una antigua tradición, los pobladores secan al sol su producción tiñiendo los campos de un increíble color rojo. 
¿Sabés que es lo que secan? (La respuesta, mañana en este mismo posteo).
a) Tomates
b) Pimientos
c) Zapallos
R: Pimientos
(Foto: Cachi, Salta, Argentina. Eliseo Miciu).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1030074809050137.0000 %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17249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 Visit Salta - 2019-04-03 20:30:00 </a:t>
                      </a:r>
                      <a:r>
                        <a:rPr kumimoji="0" lang="it-IT" sz="1000" b="0" i="0" u="none" strike="noStrike" kern="1200" cap="none" spc="0" normalizeH="0" baseline="0" noProof="0">
                          <a:ln>
                            <a:noFill/>
                          </a:ln>
                          <a:solidFill>
                            <a:prstClr val="black"/>
                          </a:solidFill>
                          <a:effectLst/>
                          <a:uLnTx/>
                          <a:uFillTx/>
                          <a:latin typeface="+mn-lt"/>
                          <a:ea typeface="+mn-ea"/>
                          <a:cs typeface="+mn-cs"/>
                        </a:rPr>
                        <a:t> 
 SALTA, TAN LINDA QUE ENAMORA
(Cafayate, Salta, Argentina. Foto: Silvina Magistris).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1362553710858.3999 %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62883288"/>
                  </a:ext>
                </a:extLst>
              </a:tr>
            </a:tbl>
          </a:graphicData>
        </a:graphic>
      </p:graphicFrame>
      <p:sp>
        <p:nvSpPr>
          <p:cNvPr id="4" name="Text Placeholder 3">
            <a:extLst>
              <a:ext uri="{FF2B5EF4-FFF2-40B4-BE49-F238E27FC236}">
                <a16:creationId xmlns:a16="http://schemas.microsoft.com/office/drawing/2014/main" id="{D19FE2D2-7134-4CAC-86E3-1A99B5418FBA}"/>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226254056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8DB66-ACC4-4C4F-88AA-E7CA5E327D31}"/>
              </a:ext>
            </a:extLst>
          </p:cNvPr>
          <p:cNvSpPr>
            <a:spLocks noGrp="1"/>
          </p:cNvSpPr>
          <p:nvPr>
            <p:ph type="title"/>
          </p:nvPr>
        </p:nvSpPr>
        <p:spPr/>
        <p:txBody>
          <a:bodyPr/>
          <a:lstStyle/>
          <a:p>
            <a:r>
              <a:rPr lang="en-US"/>
              <a:t>Facebook Own Posts Table | TUCUMAN  - 4 of 11</a:t>
            </a:r>
          </a:p>
        </p:txBody>
      </p:sp>
      <p:graphicFrame>
        <p:nvGraphicFramePr>
          <p:cNvPr id="5" name="Table Placeholder 4">
            <a:extLst>
              <a:ext uri="{FF2B5EF4-FFF2-40B4-BE49-F238E27FC236}">
                <a16:creationId xmlns:a16="http://schemas.microsoft.com/office/drawing/2014/main" id="{FC97DF31-E3CC-4BA7-9B04-6E435F85830D}"/>
              </a:ext>
            </a:extLst>
          </p:cNvPr>
          <p:cNvGraphicFramePr>
            <a:graphicFrameLocks noGrp="1"/>
          </p:cNvGraphicFramePr>
          <p:nvPr>
            <p:ph type="tbl" sz="quarter" idx="13"/>
            <p:extLst>
              <p:ext uri="{D42A27DB-BD31-4B8C-83A1-F6EECF244321}">
                <p14:modId xmlns:p14="http://schemas.microsoft.com/office/powerpoint/2010/main" val="5336673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61517284"/>
                    </a:ext>
                  </a:extLst>
                </a:gridCol>
                <a:gridCol w="658368">
                  <a:extLst>
                    <a:ext uri="{9D8B030D-6E8A-4147-A177-3AD203B41FA5}">
                      <a16:colId xmlns:a16="http://schemas.microsoft.com/office/drawing/2014/main" val="1162281177"/>
                    </a:ext>
                  </a:extLst>
                </a:gridCol>
                <a:gridCol w="658368">
                  <a:extLst>
                    <a:ext uri="{9D8B030D-6E8A-4147-A177-3AD203B41FA5}">
                      <a16:colId xmlns:a16="http://schemas.microsoft.com/office/drawing/2014/main" val="421001865"/>
                    </a:ext>
                  </a:extLst>
                </a:gridCol>
                <a:gridCol w="658368">
                  <a:extLst>
                    <a:ext uri="{9D8B030D-6E8A-4147-A177-3AD203B41FA5}">
                      <a16:colId xmlns:a16="http://schemas.microsoft.com/office/drawing/2014/main" val="1913160476"/>
                    </a:ext>
                  </a:extLst>
                </a:gridCol>
                <a:gridCol w="658368">
                  <a:extLst>
                    <a:ext uri="{9D8B030D-6E8A-4147-A177-3AD203B41FA5}">
                      <a16:colId xmlns:a16="http://schemas.microsoft.com/office/drawing/2014/main" val="855919617"/>
                    </a:ext>
                  </a:extLst>
                </a:gridCol>
                <a:gridCol w="658368">
                  <a:extLst>
                    <a:ext uri="{9D8B030D-6E8A-4147-A177-3AD203B41FA5}">
                      <a16:colId xmlns:a16="http://schemas.microsoft.com/office/drawing/2014/main" val="1327481491"/>
                    </a:ext>
                  </a:extLst>
                </a:gridCol>
                <a:gridCol w="658368">
                  <a:extLst>
                    <a:ext uri="{9D8B030D-6E8A-4147-A177-3AD203B41FA5}">
                      <a16:colId xmlns:a16="http://schemas.microsoft.com/office/drawing/2014/main" val="164011690"/>
                    </a:ext>
                  </a:extLst>
                </a:gridCol>
                <a:gridCol w="658368">
                  <a:extLst>
                    <a:ext uri="{9D8B030D-6E8A-4147-A177-3AD203B41FA5}">
                      <a16:colId xmlns:a16="http://schemas.microsoft.com/office/drawing/2014/main" val="6821549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58624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- 2019-04-13 17:23:39 </a:t>
                      </a:r>
                      <a:r>
                        <a:rPr kumimoji="0" lang="es-ES" sz="1000" b="0" i="0" u="none" strike="noStrike" kern="1200" cap="none" spc="0" normalizeH="0" baseline="0" noProof="0">
                          <a:ln>
                            <a:noFill/>
                          </a:ln>
                          <a:solidFill>
                            <a:prstClr val="black"/>
                          </a:solidFill>
                          <a:effectLst/>
                          <a:uLnTx/>
                          <a:uFillTx/>
                          <a:latin typeface="+mn-lt"/>
                          <a:ea typeface="+mn-ea"/>
                          <a:cs typeface="+mn-cs"/>
                        </a:rPr>
                        <a:t> 
 NUESTRA CATEDRAL
(Foto: Ciudad de Salta, Salta,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1659480565733.3999 %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92122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Visit Salta - 2019-03-28 17:27:43 </a:t>
                      </a:r>
                      <a:r>
                        <a:rPr kumimoji="0" lang="en-US" sz="1000" b="0" i="0" u="none" strike="noStrike" kern="1200" cap="none" spc="0" normalizeH="0" baseline="0" noProof="0">
                          <a:ln>
                            <a:noFill/>
                          </a:ln>
                          <a:solidFill>
                            <a:prstClr val="black"/>
                          </a:solidFill>
                          <a:effectLst/>
                          <a:uLnTx/>
                          <a:uFillTx/>
                          <a:latin typeface="+mn-lt"/>
                          <a:ea typeface="+mn-ea"/>
                          <a:cs typeface="+mn-cs"/>
                        </a:rPr>
                        <a:t> 
 SALTA, TAN LINDA QUE ENAMORA
(Seclantás, Salta, Argentina. Foto: Nano Escudero).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5234207173651.7002 %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80741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- 2019-04-10 18:15:04 </a:t>
                      </a:r>
                      <a:r>
                        <a:rPr kumimoji="0" lang="es-ES" sz="1000" b="0" i="0" u="none" strike="noStrike" kern="1200" cap="none" spc="0" normalizeH="0" baseline="0" noProof="0">
                          <a:ln>
                            <a:noFill/>
                          </a:ln>
                          <a:solidFill>
                            <a:prstClr val="black"/>
                          </a:solidFill>
                          <a:effectLst/>
                          <a:uLnTx/>
                          <a:uFillTx/>
                          <a:latin typeface="+mn-lt"/>
                          <a:ea typeface="+mn-ea"/>
                          <a:cs typeface="+mn-cs"/>
                        </a:rPr>
                        <a:t> 
 Salta, la provincia más gaucha de Argentina
El gaucho es parte de la cultura viva de Salta. En toda nuestra provincia se mantiene la tradición y la figura de nuestro héroe, el General Güemes, es siempre recordada por todos los salteños.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427170495181.7400 %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18553987"/>
                  </a:ext>
                </a:extLst>
              </a:tr>
            </a:tbl>
          </a:graphicData>
        </a:graphic>
      </p:graphicFrame>
      <p:sp>
        <p:nvSpPr>
          <p:cNvPr id="4" name="Text Placeholder 3">
            <a:extLst>
              <a:ext uri="{FF2B5EF4-FFF2-40B4-BE49-F238E27FC236}">
                <a16:creationId xmlns:a16="http://schemas.microsoft.com/office/drawing/2014/main" id="{AA91C530-A193-4C60-A906-74D2DA071C8D}"/>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409041887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75BFB-6215-4FD9-BBCE-B0414CADB32B}"/>
              </a:ext>
            </a:extLst>
          </p:cNvPr>
          <p:cNvSpPr>
            <a:spLocks noGrp="1"/>
          </p:cNvSpPr>
          <p:nvPr>
            <p:ph type="title"/>
          </p:nvPr>
        </p:nvSpPr>
        <p:spPr/>
        <p:txBody>
          <a:bodyPr/>
          <a:lstStyle/>
          <a:p>
            <a:r>
              <a:rPr lang="en-US"/>
              <a:t>Facebook Own Posts Table | TUCUMAN  - 5 of 11</a:t>
            </a:r>
          </a:p>
        </p:txBody>
      </p:sp>
      <p:graphicFrame>
        <p:nvGraphicFramePr>
          <p:cNvPr id="5" name="Table Placeholder 4">
            <a:extLst>
              <a:ext uri="{FF2B5EF4-FFF2-40B4-BE49-F238E27FC236}">
                <a16:creationId xmlns:a16="http://schemas.microsoft.com/office/drawing/2014/main" id="{6AB81380-85C5-4A78-9E25-005879A6E000}"/>
              </a:ext>
            </a:extLst>
          </p:cNvPr>
          <p:cNvGraphicFramePr>
            <a:graphicFrameLocks noGrp="1"/>
          </p:cNvGraphicFramePr>
          <p:nvPr>
            <p:ph type="tbl" sz="quarter" idx="13"/>
            <p:extLst>
              <p:ext uri="{D42A27DB-BD31-4B8C-83A1-F6EECF244321}">
                <p14:modId xmlns:p14="http://schemas.microsoft.com/office/powerpoint/2010/main" val="31702165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22393661"/>
                    </a:ext>
                  </a:extLst>
                </a:gridCol>
                <a:gridCol w="658368">
                  <a:extLst>
                    <a:ext uri="{9D8B030D-6E8A-4147-A177-3AD203B41FA5}">
                      <a16:colId xmlns:a16="http://schemas.microsoft.com/office/drawing/2014/main" val="2351612402"/>
                    </a:ext>
                  </a:extLst>
                </a:gridCol>
                <a:gridCol w="658368">
                  <a:extLst>
                    <a:ext uri="{9D8B030D-6E8A-4147-A177-3AD203B41FA5}">
                      <a16:colId xmlns:a16="http://schemas.microsoft.com/office/drawing/2014/main" val="3490453062"/>
                    </a:ext>
                  </a:extLst>
                </a:gridCol>
                <a:gridCol w="658368">
                  <a:extLst>
                    <a:ext uri="{9D8B030D-6E8A-4147-A177-3AD203B41FA5}">
                      <a16:colId xmlns:a16="http://schemas.microsoft.com/office/drawing/2014/main" val="1205554422"/>
                    </a:ext>
                  </a:extLst>
                </a:gridCol>
                <a:gridCol w="658368">
                  <a:extLst>
                    <a:ext uri="{9D8B030D-6E8A-4147-A177-3AD203B41FA5}">
                      <a16:colId xmlns:a16="http://schemas.microsoft.com/office/drawing/2014/main" val="740798111"/>
                    </a:ext>
                  </a:extLst>
                </a:gridCol>
                <a:gridCol w="658368">
                  <a:extLst>
                    <a:ext uri="{9D8B030D-6E8A-4147-A177-3AD203B41FA5}">
                      <a16:colId xmlns:a16="http://schemas.microsoft.com/office/drawing/2014/main" val="2285393974"/>
                    </a:ext>
                  </a:extLst>
                </a:gridCol>
                <a:gridCol w="658368">
                  <a:extLst>
                    <a:ext uri="{9D8B030D-6E8A-4147-A177-3AD203B41FA5}">
                      <a16:colId xmlns:a16="http://schemas.microsoft.com/office/drawing/2014/main" val="585177309"/>
                    </a:ext>
                  </a:extLst>
                </a:gridCol>
                <a:gridCol w="658368">
                  <a:extLst>
                    <a:ext uri="{9D8B030D-6E8A-4147-A177-3AD203B41FA5}">
                      <a16:colId xmlns:a16="http://schemas.microsoft.com/office/drawing/2014/main" val="39820949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34311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- 2019-03-29 20:45:00 </a:t>
                      </a:r>
                      <a:r>
                        <a:rPr kumimoji="0" lang="es-ES" sz="1000" b="0" i="0" u="none" strike="noStrike" kern="1200" cap="none" spc="0" normalizeH="0" baseline="0" noProof="0">
                          <a:ln>
                            <a:noFill/>
                          </a:ln>
                          <a:solidFill>
                            <a:prstClr val="black"/>
                          </a:solidFill>
                          <a:effectLst/>
                          <a:uLnTx/>
                          <a:uFillTx/>
                          <a:latin typeface="+mn-lt"/>
                          <a:ea typeface="+mn-ea"/>
                          <a:cs typeface="+mn-cs"/>
                        </a:rPr>
                        <a:t> 
 Esta Iglesia está ubicada en la ciudad de Salta y es una de las más lindas de nuestra provincia.
¿Sabés como se llama?
a) San Francisco
b) La Viña
c) Catedral
(La respuesta mañana en este mismo posteo).
R: La Viña
(Foto: Ciudad de Salta, Salta,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4751088043557.0996 %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1268047"/>
                  </a:ext>
                </a:extLst>
              </a:tr>
            </a:tbl>
          </a:graphicData>
        </a:graphic>
      </p:graphicFrame>
      <p:sp>
        <p:nvSpPr>
          <p:cNvPr id="4" name="Text Placeholder 3">
            <a:extLst>
              <a:ext uri="{FF2B5EF4-FFF2-40B4-BE49-F238E27FC236}">
                <a16:creationId xmlns:a16="http://schemas.microsoft.com/office/drawing/2014/main" id="{0CBA28CE-511D-46E5-BFDC-300C5D1BD38B}"/>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208432731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BDCC5-5B83-44A0-945D-F87FC187F059}"/>
              </a:ext>
            </a:extLst>
          </p:cNvPr>
          <p:cNvSpPr>
            <a:spLocks noGrp="1"/>
          </p:cNvSpPr>
          <p:nvPr>
            <p:ph type="title"/>
          </p:nvPr>
        </p:nvSpPr>
        <p:spPr/>
        <p:txBody>
          <a:bodyPr/>
          <a:lstStyle/>
          <a:p>
            <a:r>
              <a:rPr lang="en-US"/>
              <a:t>Facebook Own Posts Table | TUCUMAN  - 6 of 11</a:t>
            </a:r>
          </a:p>
        </p:txBody>
      </p:sp>
      <p:graphicFrame>
        <p:nvGraphicFramePr>
          <p:cNvPr id="5" name="Table Placeholder 4">
            <a:extLst>
              <a:ext uri="{FF2B5EF4-FFF2-40B4-BE49-F238E27FC236}">
                <a16:creationId xmlns:a16="http://schemas.microsoft.com/office/drawing/2014/main" id="{B674A87F-C7F7-432F-8028-807F4615BB96}"/>
              </a:ext>
            </a:extLst>
          </p:cNvPr>
          <p:cNvGraphicFramePr>
            <a:graphicFrameLocks noGrp="1"/>
          </p:cNvGraphicFramePr>
          <p:nvPr>
            <p:ph type="tbl" sz="quarter" idx="13"/>
            <p:extLst>
              <p:ext uri="{D42A27DB-BD31-4B8C-83A1-F6EECF244321}">
                <p14:modId xmlns:p14="http://schemas.microsoft.com/office/powerpoint/2010/main" val="38514762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61132378"/>
                    </a:ext>
                  </a:extLst>
                </a:gridCol>
                <a:gridCol w="658368">
                  <a:extLst>
                    <a:ext uri="{9D8B030D-6E8A-4147-A177-3AD203B41FA5}">
                      <a16:colId xmlns:a16="http://schemas.microsoft.com/office/drawing/2014/main" val="1808763205"/>
                    </a:ext>
                  </a:extLst>
                </a:gridCol>
                <a:gridCol w="658368">
                  <a:extLst>
                    <a:ext uri="{9D8B030D-6E8A-4147-A177-3AD203B41FA5}">
                      <a16:colId xmlns:a16="http://schemas.microsoft.com/office/drawing/2014/main" val="785639179"/>
                    </a:ext>
                  </a:extLst>
                </a:gridCol>
                <a:gridCol w="658368">
                  <a:extLst>
                    <a:ext uri="{9D8B030D-6E8A-4147-A177-3AD203B41FA5}">
                      <a16:colId xmlns:a16="http://schemas.microsoft.com/office/drawing/2014/main" val="4371317"/>
                    </a:ext>
                  </a:extLst>
                </a:gridCol>
                <a:gridCol w="658368">
                  <a:extLst>
                    <a:ext uri="{9D8B030D-6E8A-4147-A177-3AD203B41FA5}">
                      <a16:colId xmlns:a16="http://schemas.microsoft.com/office/drawing/2014/main" val="4167078643"/>
                    </a:ext>
                  </a:extLst>
                </a:gridCol>
                <a:gridCol w="658368">
                  <a:extLst>
                    <a:ext uri="{9D8B030D-6E8A-4147-A177-3AD203B41FA5}">
                      <a16:colId xmlns:a16="http://schemas.microsoft.com/office/drawing/2014/main" val="3287152248"/>
                    </a:ext>
                  </a:extLst>
                </a:gridCol>
                <a:gridCol w="658368">
                  <a:extLst>
                    <a:ext uri="{9D8B030D-6E8A-4147-A177-3AD203B41FA5}">
                      <a16:colId xmlns:a16="http://schemas.microsoft.com/office/drawing/2014/main" val="3394414908"/>
                    </a:ext>
                  </a:extLst>
                </a:gridCol>
                <a:gridCol w="658368">
                  <a:extLst>
                    <a:ext uri="{9D8B030D-6E8A-4147-A177-3AD203B41FA5}">
                      <a16:colId xmlns:a16="http://schemas.microsoft.com/office/drawing/2014/main" val="30948407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65710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- 2019-04-21 11:38:19 </a:t>
                      </a:r>
                      <a:r>
                        <a:rPr kumimoji="0" lang="es-ES" sz="1000" b="0" i="0" u="none" strike="noStrike" kern="1200" cap="none" spc="0" normalizeH="0" baseline="0" noProof="0">
                          <a:ln>
                            <a:noFill/>
                          </a:ln>
                          <a:solidFill>
                            <a:prstClr val="black"/>
                          </a:solidFill>
                          <a:effectLst/>
                          <a:uLnTx/>
                          <a:uFillTx/>
                          <a:latin typeface="+mn-lt"/>
                          <a:ea typeface="+mn-ea"/>
                          <a:cs typeface="+mn-cs"/>
                        </a:rPr>
                        <a:t> 
 ¡¡FELICES PASCUAS!!
En este día tan especial, desde Salta les mandamos un gran abrazo. 
Qué Jesús resucitado los colme de bendiciones y que pasen un excelente día.
(Fotos: Salta,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1180638420911.8999 %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84695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- 2019-04-14 19:52:23 </a:t>
                      </a:r>
                      <a:r>
                        <a:rPr kumimoji="0" lang="es-ES" sz="1000" b="0" i="0" u="none" strike="noStrike" kern="1200" cap="none" spc="0" normalizeH="0" baseline="0" noProof="0">
                          <a:ln>
                            <a:noFill/>
                          </a:ln>
                          <a:solidFill>
                            <a:prstClr val="black"/>
                          </a:solidFill>
                          <a:effectLst/>
                          <a:uLnTx/>
                          <a:uFillTx/>
                          <a:latin typeface="+mn-lt"/>
                          <a:ea typeface="+mn-ea"/>
                          <a:cs typeface="+mn-cs"/>
                        </a:rPr>
                        <a:t> 
 Es uno de los caminos más impactantes de Argentina y asciende hasta los 3457 msnm. A medida que subís por sus zig-zag podés ver uno de los paisajes más lindos de nuestra provincia.
 ¿Sabés cómo se llama? (Una ayuda: pasas por allí cuando viajás desde la ciudad de Salta hacia Cachi. La respuesta, mañana en este mismo posteo).
a) Cuesta de las Curvas
b) Cuesta del Obispo
c) Cuesta del Fraile
(Foto: Chicoana, Salta,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469829550809.2700 %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22835481"/>
                  </a:ext>
                </a:extLst>
              </a:tr>
            </a:tbl>
          </a:graphicData>
        </a:graphic>
      </p:graphicFrame>
      <p:sp>
        <p:nvSpPr>
          <p:cNvPr id="4" name="Text Placeholder 3">
            <a:extLst>
              <a:ext uri="{FF2B5EF4-FFF2-40B4-BE49-F238E27FC236}">
                <a16:creationId xmlns:a16="http://schemas.microsoft.com/office/drawing/2014/main" id="{9B35D5F4-1043-42F1-A268-E6FE76B97FA2}"/>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147293929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3731B-6FA4-4BA4-A02B-9BF4B0656E85}"/>
              </a:ext>
            </a:extLst>
          </p:cNvPr>
          <p:cNvSpPr>
            <a:spLocks noGrp="1"/>
          </p:cNvSpPr>
          <p:nvPr>
            <p:ph type="title"/>
          </p:nvPr>
        </p:nvSpPr>
        <p:spPr/>
        <p:txBody>
          <a:bodyPr/>
          <a:lstStyle/>
          <a:p>
            <a:r>
              <a:rPr lang="en-US"/>
              <a:t>Facebook Own Posts Table | TUCUMAN  - 7 of 11</a:t>
            </a:r>
          </a:p>
        </p:txBody>
      </p:sp>
      <p:graphicFrame>
        <p:nvGraphicFramePr>
          <p:cNvPr id="5" name="Table Placeholder 4">
            <a:extLst>
              <a:ext uri="{FF2B5EF4-FFF2-40B4-BE49-F238E27FC236}">
                <a16:creationId xmlns:a16="http://schemas.microsoft.com/office/drawing/2014/main" id="{A4641BEF-E383-4C71-B49E-AEB3B797E878}"/>
              </a:ext>
            </a:extLst>
          </p:cNvPr>
          <p:cNvGraphicFramePr>
            <a:graphicFrameLocks noGrp="1"/>
          </p:cNvGraphicFramePr>
          <p:nvPr>
            <p:ph type="tbl" sz="quarter" idx="13"/>
            <p:extLst>
              <p:ext uri="{D42A27DB-BD31-4B8C-83A1-F6EECF244321}">
                <p14:modId xmlns:p14="http://schemas.microsoft.com/office/powerpoint/2010/main" val="39740499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043046"/>
                    </a:ext>
                  </a:extLst>
                </a:gridCol>
                <a:gridCol w="658368">
                  <a:extLst>
                    <a:ext uri="{9D8B030D-6E8A-4147-A177-3AD203B41FA5}">
                      <a16:colId xmlns:a16="http://schemas.microsoft.com/office/drawing/2014/main" val="680930758"/>
                    </a:ext>
                  </a:extLst>
                </a:gridCol>
                <a:gridCol w="658368">
                  <a:extLst>
                    <a:ext uri="{9D8B030D-6E8A-4147-A177-3AD203B41FA5}">
                      <a16:colId xmlns:a16="http://schemas.microsoft.com/office/drawing/2014/main" val="1725405771"/>
                    </a:ext>
                  </a:extLst>
                </a:gridCol>
                <a:gridCol w="658368">
                  <a:extLst>
                    <a:ext uri="{9D8B030D-6E8A-4147-A177-3AD203B41FA5}">
                      <a16:colId xmlns:a16="http://schemas.microsoft.com/office/drawing/2014/main" val="758345273"/>
                    </a:ext>
                  </a:extLst>
                </a:gridCol>
                <a:gridCol w="658368">
                  <a:extLst>
                    <a:ext uri="{9D8B030D-6E8A-4147-A177-3AD203B41FA5}">
                      <a16:colId xmlns:a16="http://schemas.microsoft.com/office/drawing/2014/main" val="4249880642"/>
                    </a:ext>
                  </a:extLst>
                </a:gridCol>
                <a:gridCol w="658368">
                  <a:extLst>
                    <a:ext uri="{9D8B030D-6E8A-4147-A177-3AD203B41FA5}">
                      <a16:colId xmlns:a16="http://schemas.microsoft.com/office/drawing/2014/main" val="1467970377"/>
                    </a:ext>
                  </a:extLst>
                </a:gridCol>
                <a:gridCol w="658368">
                  <a:extLst>
                    <a:ext uri="{9D8B030D-6E8A-4147-A177-3AD203B41FA5}">
                      <a16:colId xmlns:a16="http://schemas.microsoft.com/office/drawing/2014/main" val="3553143270"/>
                    </a:ext>
                  </a:extLst>
                </a:gridCol>
                <a:gridCol w="658368">
                  <a:extLst>
                    <a:ext uri="{9D8B030D-6E8A-4147-A177-3AD203B41FA5}">
                      <a16:colId xmlns:a16="http://schemas.microsoft.com/office/drawing/2014/main" val="3894231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61567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- 2019-04-05 16:49:28 </a:t>
                      </a:r>
                      <a:r>
                        <a:rPr kumimoji="0" lang="es-ES" sz="1000" b="0" i="0" u="none" strike="noStrike" kern="1200" cap="none" spc="0" normalizeH="0" baseline="0" noProof="0">
                          <a:ln>
                            <a:noFill/>
                          </a:ln>
                          <a:solidFill>
                            <a:prstClr val="black"/>
                          </a:solidFill>
                          <a:effectLst/>
                          <a:uLnTx/>
                          <a:uFillTx/>
                          <a:latin typeface="+mn-lt"/>
                          <a:ea typeface="+mn-ea"/>
                          <a:cs typeface="+mn-cs"/>
                        </a:rPr>
                        <a:t> 
 ¡¡QUE TENGAN UN MUY BUEN FIN DE SEMANA!!
(Foto: La Garganta del Diablo, Guachipas, Salta,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105116130591.1900 %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16507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- 2019-03-31 19:13:26 </a:t>
                      </a:r>
                      <a:r>
                        <a:rPr kumimoji="0" lang="es-ES" sz="1000" b="0" i="0" u="none" strike="noStrike" kern="1200" cap="none" spc="0" normalizeH="0" baseline="0" noProof="0">
                          <a:ln>
                            <a:noFill/>
                          </a:ln>
                          <a:solidFill>
                            <a:prstClr val="black"/>
                          </a:solidFill>
                          <a:effectLst/>
                          <a:uLnTx/>
                          <a:uFillTx/>
                          <a:latin typeface="+mn-lt"/>
                          <a:ea typeface="+mn-ea"/>
                          <a:cs typeface="+mn-cs"/>
                        </a:rPr>
                        <a:t> 
 Es uno de los tramos y paisajes más maravillosos de los Valles Calchaquíes y cuando viajas por la Ruta 40 podés conocerlo. Tienen entre 15 y 20 millones de años y forman estrechos pasos con paredes de 20 metros de alto a ambos lados de la ruta. Desde 1995 están protegidas con la creación del Monumento Natural Angastaco. 
¿Sabés cómo se llama este increíble lugar? 
(Una ayuda: se llama Quebrada de las … La respuesta, mañana en este mismo posteo).
R: Quebrada de las Flechas.
(Monumento Natural Angastaco, Salta, Argentina. Foto: Nano Escudero).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151511946194.5500 %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38585805"/>
                  </a:ext>
                </a:extLst>
              </a:tr>
            </a:tbl>
          </a:graphicData>
        </a:graphic>
      </p:graphicFrame>
      <p:sp>
        <p:nvSpPr>
          <p:cNvPr id="4" name="Text Placeholder 3">
            <a:extLst>
              <a:ext uri="{FF2B5EF4-FFF2-40B4-BE49-F238E27FC236}">
                <a16:creationId xmlns:a16="http://schemas.microsoft.com/office/drawing/2014/main" id="{2FCA8366-3490-489A-8FD8-E7070EE6AB69}"/>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382753935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47471-C62A-4FD5-AE17-26CB0CF35026}"/>
              </a:ext>
            </a:extLst>
          </p:cNvPr>
          <p:cNvSpPr>
            <a:spLocks noGrp="1"/>
          </p:cNvSpPr>
          <p:nvPr>
            <p:ph type="title"/>
          </p:nvPr>
        </p:nvSpPr>
        <p:spPr/>
        <p:txBody>
          <a:bodyPr/>
          <a:lstStyle/>
          <a:p>
            <a:r>
              <a:rPr lang="en-US"/>
              <a:t>Facebook Own Posts Table | TUCUMAN  - 8 of 11</a:t>
            </a:r>
          </a:p>
        </p:txBody>
      </p:sp>
      <p:graphicFrame>
        <p:nvGraphicFramePr>
          <p:cNvPr id="5" name="Table Placeholder 4">
            <a:extLst>
              <a:ext uri="{FF2B5EF4-FFF2-40B4-BE49-F238E27FC236}">
                <a16:creationId xmlns:a16="http://schemas.microsoft.com/office/drawing/2014/main" id="{E4D1EFBD-C548-4C49-8877-0C844C160492}"/>
              </a:ext>
            </a:extLst>
          </p:cNvPr>
          <p:cNvGraphicFramePr>
            <a:graphicFrameLocks noGrp="1"/>
          </p:cNvGraphicFramePr>
          <p:nvPr>
            <p:ph type="tbl" sz="quarter" idx="13"/>
            <p:extLst>
              <p:ext uri="{D42A27DB-BD31-4B8C-83A1-F6EECF244321}">
                <p14:modId xmlns:p14="http://schemas.microsoft.com/office/powerpoint/2010/main" val="8196615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65718836"/>
                    </a:ext>
                  </a:extLst>
                </a:gridCol>
                <a:gridCol w="658368">
                  <a:extLst>
                    <a:ext uri="{9D8B030D-6E8A-4147-A177-3AD203B41FA5}">
                      <a16:colId xmlns:a16="http://schemas.microsoft.com/office/drawing/2014/main" val="628760176"/>
                    </a:ext>
                  </a:extLst>
                </a:gridCol>
                <a:gridCol w="658368">
                  <a:extLst>
                    <a:ext uri="{9D8B030D-6E8A-4147-A177-3AD203B41FA5}">
                      <a16:colId xmlns:a16="http://schemas.microsoft.com/office/drawing/2014/main" val="2727521839"/>
                    </a:ext>
                  </a:extLst>
                </a:gridCol>
                <a:gridCol w="658368">
                  <a:extLst>
                    <a:ext uri="{9D8B030D-6E8A-4147-A177-3AD203B41FA5}">
                      <a16:colId xmlns:a16="http://schemas.microsoft.com/office/drawing/2014/main" val="3442939028"/>
                    </a:ext>
                  </a:extLst>
                </a:gridCol>
                <a:gridCol w="658368">
                  <a:extLst>
                    <a:ext uri="{9D8B030D-6E8A-4147-A177-3AD203B41FA5}">
                      <a16:colId xmlns:a16="http://schemas.microsoft.com/office/drawing/2014/main" val="2274912272"/>
                    </a:ext>
                  </a:extLst>
                </a:gridCol>
                <a:gridCol w="658368">
                  <a:extLst>
                    <a:ext uri="{9D8B030D-6E8A-4147-A177-3AD203B41FA5}">
                      <a16:colId xmlns:a16="http://schemas.microsoft.com/office/drawing/2014/main" val="3722255120"/>
                    </a:ext>
                  </a:extLst>
                </a:gridCol>
                <a:gridCol w="658368">
                  <a:extLst>
                    <a:ext uri="{9D8B030D-6E8A-4147-A177-3AD203B41FA5}">
                      <a16:colId xmlns:a16="http://schemas.microsoft.com/office/drawing/2014/main" val="27346162"/>
                    </a:ext>
                  </a:extLst>
                </a:gridCol>
                <a:gridCol w="658368">
                  <a:extLst>
                    <a:ext uri="{9D8B030D-6E8A-4147-A177-3AD203B41FA5}">
                      <a16:colId xmlns:a16="http://schemas.microsoft.com/office/drawing/2014/main" val="30000210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6855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Visit Salta - 2019-03-25 17:15:02 </a:t>
                      </a:r>
                      <a:r>
                        <a:rPr kumimoji="0" lang="en-US" sz="1000" b="0" i="0" u="none" strike="noStrike" kern="1200" cap="none" spc="0" normalizeH="0" baseline="0" noProof="0">
                          <a:ln>
                            <a:noFill/>
                          </a:ln>
                          <a:solidFill>
                            <a:prstClr val="black"/>
                          </a:solidFill>
                          <a:effectLst/>
                          <a:uLnTx/>
                          <a:uFillTx/>
                          <a:latin typeface="+mn-lt"/>
                          <a:ea typeface="+mn-ea"/>
                          <a:cs typeface="+mn-cs"/>
                        </a:rPr>
                        <a:t> 
 SALTA, TAN LINDA QUE ENAMORA
(Cafayate, Salta, Argentina. Foto: Maria Rosa Lantz).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4563137078.0687 %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24932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- 2019-03-24 17:20:17 </a:t>
                      </a:r>
                      <a:r>
                        <a:rPr kumimoji="0" lang="es-ES" sz="1000" b="0" i="0" u="none" strike="noStrike" kern="1200" cap="none" spc="0" normalizeH="0" baseline="0" noProof="0">
                          <a:ln>
                            <a:noFill/>
                          </a:ln>
                          <a:solidFill>
                            <a:prstClr val="black"/>
                          </a:solidFill>
                          <a:effectLst/>
                          <a:uLnTx/>
                          <a:uFillTx/>
                          <a:latin typeface="+mn-lt"/>
                          <a:ea typeface="+mn-ea"/>
                          <a:cs typeface="+mn-cs"/>
                        </a:rPr>
                        <a:t> 
 ¿SABIAS QUE EN SALTA TENEMOS UN OVNIPUERTO?
Es un aeropuerto construido únicamente para naves espaciales y está ubicado en uno de los pueblos más lindos de nuestra provincia.
¿Sabés cual es?
a) Seclantás
b) San Carlos
c) Cachi
(La respuesta mañana en este mismo posteo).
R: Cachi
(Foto: Salta,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2768443680101.1001 %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85976902"/>
                  </a:ext>
                </a:extLst>
              </a:tr>
            </a:tbl>
          </a:graphicData>
        </a:graphic>
      </p:graphicFrame>
      <p:sp>
        <p:nvSpPr>
          <p:cNvPr id="4" name="Text Placeholder 3">
            <a:extLst>
              <a:ext uri="{FF2B5EF4-FFF2-40B4-BE49-F238E27FC236}">
                <a16:creationId xmlns:a16="http://schemas.microsoft.com/office/drawing/2014/main" id="{24632AA6-DF43-4C7F-80D7-C08997679236}"/>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28049516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E6A97-F094-4C03-8D02-CD12ED3DCEC4}"/>
              </a:ext>
            </a:extLst>
          </p:cNvPr>
          <p:cNvSpPr>
            <a:spLocks noGrp="1"/>
          </p:cNvSpPr>
          <p:nvPr>
            <p:ph type="title"/>
          </p:nvPr>
        </p:nvSpPr>
        <p:spPr/>
        <p:txBody>
          <a:bodyPr/>
          <a:lstStyle/>
          <a:p>
            <a:r>
              <a:rPr lang="en-US"/>
              <a:t>Facebook Own Posts Table | TUCUMAN  - 9 of 11</a:t>
            </a:r>
          </a:p>
        </p:txBody>
      </p:sp>
      <p:graphicFrame>
        <p:nvGraphicFramePr>
          <p:cNvPr id="5" name="Table Placeholder 4">
            <a:extLst>
              <a:ext uri="{FF2B5EF4-FFF2-40B4-BE49-F238E27FC236}">
                <a16:creationId xmlns:a16="http://schemas.microsoft.com/office/drawing/2014/main" id="{30748DEE-9BBB-4E7F-BD11-E78AD7628DB9}"/>
              </a:ext>
            </a:extLst>
          </p:cNvPr>
          <p:cNvGraphicFramePr>
            <a:graphicFrameLocks noGrp="1"/>
          </p:cNvGraphicFramePr>
          <p:nvPr>
            <p:ph type="tbl" sz="quarter" idx="13"/>
            <p:extLst>
              <p:ext uri="{D42A27DB-BD31-4B8C-83A1-F6EECF244321}">
                <p14:modId xmlns:p14="http://schemas.microsoft.com/office/powerpoint/2010/main" val="455864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34647655"/>
                    </a:ext>
                  </a:extLst>
                </a:gridCol>
                <a:gridCol w="658368">
                  <a:extLst>
                    <a:ext uri="{9D8B030D-6E8A-4147-A177-3AD203B41FA5}">
                      <a16:colId xmlns:a16="http://schemas.microsoft.com/office/drawing/2014/main" val="122352785"/>
                    </a:ext>
                  </a:extLst>
                </a:gridCol>
                <a:gridCol w="658368">
                  <a:extLst>
                    <a:ext uri="{9D8B030D-6E8A-4147-A177-3AD203B41FA5}">
                      <a16:colId xmlns:a16="http://schemas.microsoft.com/office/drawing/2014/main" val="1636343929"/>
                    </a:ext>
                  </a:extLst>
                </a:gridCol>
                <a:gridCol w="658368">
                  <a:extLst>
                    <a:ext uri="{9D8B030D-6E8A-4147-A177-3AD203B41FA5}">
                      <a16:colId xmlns:a16="http://schemas.microsoft.com/office/drawing/2014/main" val="2618488430"/>
                    </a:ext>
                  </a:extLst>
                </a:gridCol>
                <a:gridCol w="658368">
                  <a:extLst>
                    <a:ext uri="{9D8B030D-6E8A-4147-A177-3AD203B41FA5}">
                      <a16:colId xmlns:a16="http://schemas.microsoft.com/office/drawing/2014/main" val="2613928672"/>
                    </a:ext>
                  </a:extLst>
                </a:gridCol>
                <a:gridCol w="658368">
                  <a:extLst>
                    <a:ext uri="{9D8B030D-6E8A-4147-A177-3AD203B41FA5}">
                      <a16:colId xmlns:a16="http://schemas.microsoft.com/office/drawing/2014/main" val="1711237515"/>
                    </a:ext>
                  </a:extLst>
                </a:gridCol>
                <a:gridCol w="658368">
                  <a:extLst>
                    <a:ext uri="{9D8B030D-6E8A-4147-A177-3AD203B41FA5}">
                      <a16:colId xmlns:a16="http://schemas.microsoft.com/office/drawing/2014/main" val="980094704"/>
                    </a:ext>
                  </a:extLst>
                </a:gridCol>
                <a:gridCol w="658368">
                  <a:extLst>
                    <a:ext uri="{9D8B030D-6E8A-4147-A177-3AD203B41FA5}">
                      <a16:colId xmlns:a16="http://schemas.microsoft.com/office/drawing/2014/main" val="9253555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70418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Visit Salta - 2019-04-21 20:30:00 </a:t>
                      </a:r>
                      <a:r>
                        <a:rPr kumimoji="0" lang="en-US" sz="1000" b="0" i="0" u="none" strike="noStrike" kern="1200" cap="none" spc="0" normalizeH="0" baseline="0" noProof="0">
                          <a:ln>
                            <a:noFill/>
                          </a:ln>
                          <a:solidFill>
                            <a:prstClr val="black"/>
                          </a:solidFill>
                          <a:effectLst/>
                          <a:uLnTx/>
                          <a:uFillTx/>
                          <a:latin typeface="+mn-lt"/>
                          <a:ea typeface="+mn-ea"/>
                          <a:cs typeface="+mn-cs"/>
                        </a:rPr>
                        <a:t> 
 SALTA, TAN LINDA QUE ENAMORA
(Chicoana, Salta, Argentina. Foto: Rubén Japas).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3088690849.0291 %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5351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- 2019-04-09 20:10:41 </a:t>
                      </a:r>
                      <a:r>
                        <a:rPr kumimoji="0" lang="es-ES" sz="1000" b="0" i="0" u="none" strike="noStrike" kern="1200" cap="none" spc="0" normalizeH="0" baseline="0" noProof="0">
                          <a:ln>
                            <a:noFill/>
                          </a:ln>
                          <a:solidFill>
                            <a:prstClr val="black"/>
                          </a:solidFill>
                          <a:effectLst/>
                          <a:uLnTx/>
                          <a:uFillTx/>
                          <a:latin typeface="+mn-lt"/>
                          <a:ea typeface="+mn-ea"/>
                          <a:cs typeface="+mn-cs"/>
                        </a:rPr>
                        <a:t> 
 GUACHIPAS, LA MAGIA DE UN LUGAR UNICO
Vení a conocer uno de los Lugares Mágicos de Salta. Su cultura, paisajes y su tradición gaucha te harán pasar una vacaciones inolvidables.
¡Te esperamos!
(Guachipas, Salta, Argentina. Foto: Aldo Maita).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2091706121.4229 %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64269428"/>
                  </a:ext>
                </a:extLst>
              </a:tr>
            </a:tbl>
          </a:graphicData>
        </a:graphic>
      </p:graphicFrame>
      <p:sp>
        <p:nvSpPr>
          <p:cNvPr id="4" name="Text Placeholder 3">
            <a:extLst>
              <a:ext uri="{FF2B5EF4-FFF2-40B4-BE49-F238E27FC236}">
                <a16:creationId xmlns:a16="http://schemas.microsoft.com/office/drawing/2014/main" id="{500DC193-0A3D-4628-A1FA-54045D89652C}"/>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359116607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290CE2-42F0-4EC8-95BE-BFADFBA79B45}"/>
              </a:ext>
            </a:extLst>
          </p:cNvPr>
          <p:cNvSpPr>
            <a:spLocks noGrp="1"/>
          </p:cNvSpPr>
          <p:nvPr>
            <p:ph type="title"/>
          </p:nvPr>
        </p:nvSpPr>
        <p:spPr/>
        <p:txBody>
          <a:bodyPr/>
          <a:lstStyle/>
          <a:p>
            <a:r>
              <a:rPr lang="en-US"/>
              <a:t>Facebook Own Posts Table | TUCUMAN  - 10 of 11</a:t>
            </a:r>
          </a:p>
        </p:txBody>
      </p:sp>
      <p:graphicFrame>
        <p:nvGraphicFramePr>
          <p:cNvPr id="5" name="Table Placeholder 4">
            <a:extLst>
              <a:ext uri="{FF2B5EF4-FFF2-40B4-BE49-F238E27FC236}">
                <a16:creationId xmlns:a16="http://schemas.microsoft.com/office/drawing/2014/main" id="{E47C925E-1407-403F-899D-CD4C4107F454}"/>
              </a:ext>
            </a:extLst>
          </p:cNvPr>
          <p:cNvGraphicFramePr>
            <a:graphicFrameLocks noGrp="1"/>
          </p:cNvGraphicFramePr>
          <p:nvPr>
            <p:ph type="tbl" sz="quarter" idx="13"/>
            <p:extLst>
              <p:ext uri="{D42A27DB-BD31-4B8C-83A1-F6EECF244321}">
                <p14:modId xmlns:p14="http://schemas.microsoft.com/office/powerpoint/2010/main" val="29421373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82947450"/>
                    </a:ext>
                  </a:extLst>
                </a:gridCol>
                <a:gridCol w="658368">
                  <a:extLst>
                    <a:ext uri="{9D8B030D-6E8A-4147-A177-3AD203B41FA5}">
                      <a16:colId xmlns:a16="http://schemas.microsoft.com/office/drawing/2014/main" val="2709275043"/>
                    </a:ext>
                  </a:extLst>
                </a:gridCol>
                <a:gridCol w="658368">
                  <a:extLst>
                    <a:ext uri="{9D8B030D-6E8A-4147-A177-3AD203B41FA5}">
                      <a16:colId xmlns:a16="http://schemas.microsoft.com/office/drawing/2014/main" val="3240541841"/>
                    </a:ext>
                  </a:extLst>
                </a:gridCol>
                <a:gridCol w="658368">
                  <a:extLst>
                    <a:ext uri="{9D8B030D-6E8A-4147-A177-3AD203B41FA5}">
                      <a16:colId xmlns:a16="http://schemas.microsoft.com/office/drawing/2014/main" val="1538184613"/>
                    </a:ext>
                  </a:extLst>
                </a:gridCol>
                <a:gridCol w="658368">
                  <a:extLst>
                    <a:ext uri="{9D8B030D-6E8A-4147-A177-3AD203B41FA5}">
                      <a16:colId xmlns:a16="http://schemas.microsoft.com/office/drawing/2014/main" val="839934088"/>
                    </a:ext>
                  </a:extLst>
                </a:gridCol>
                <a:gridCol w="658368">
                  <a:extLst>
                    <a:ext uri="{9D8B030D-6E8A-4147-A177-3AD203B41FA5}">
                      <a16:colId xmlns:a16="http://schemas.microsoft.com/office/drawing/2014/main" val="1501381526"/>
                    </a:ext>
                  </a:extLst>
                </a:gridCol>
                <a:gridCol w="658368">
                  <a:extLst>
                    <a:ext uri="{9D8B030D-6E8A-4147-A177-3AD203B41FA5}">
                      <a16:colId xmlns:a16="http://schemas.microsoft.com/office/drawing/2014/main" val="1058073161"/>
                    </a:ext>
                  </a:extLst>
                </a:gridCol>
                <a:gridCol w="658368">
                  <a:extLst>
                    <a:ext uri="{9D8B030D-6E8A-4147-A177-3AD203B41FA5}">
                      <a16:colId xmlns:a16="http://schemas.microsoft.com/office/drawing/2014/main" val="31643374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23526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- 2019-04-03 08:45:48 </a:t>
                      </a:r>
                      <a:r>
                        <a:rPr kumimoji="0" lang="es-ES" sz="1000" b="0" i="0" u="none" strike="noStrike" kern="1200" cap="none" spc="0" normalizeH="0" baseline="0" noProof="0">
                          <a:ln>
                            <a:noFill/>
                          </a:ln>
                          <a:solidFill>
                            <a:prstClr val="black"/>
                          </a:solidFill>
                          <a:effectLst/>
                          <a:uLnTx/>
                          <a:uFillTx/>
                          <a:latin typeface="+mn-lt"/>
                          <a:ea typeface="+mn-ea"/>
                          <a:cs typeface="+mn-cs"/>
                        </a:rPr>
                        <a:t> 
 NAZARENO
Luego de atravesar un largo camino y llegar hasta los 5.000 msnm, un gran zigzag  que desciende por las montañas nos permite llegar al pintoresco pueblo de Nazareno. Montañas multicolores y paisajes increíbles hacen de este viaje uno de los más impactantes en nuestra provincia.
(Foto: Nazareno, Salta, Argentina. Nazareno Ensso Galett).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2167384236.3382 %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44004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Visit Salta - 2019-04-12 19:59:11 </a:t>
                      </a:r>
                      <a:r>
                        <a:rPr kumimoji="0" lang="en-US" sz="1000" b="0" i="0" u="none" strike="noStrike" kern="1200" cap="none" spc="0" normalizeH="0" baseline="0" noProof="0">
                          <a:ln>
                            <a:noFill/>
                          </a:ln>
                          <a:solidFill>
                            <a:prstClr val="black"/>
                          </a:solidFill>
                          <a:effectLst/>
                          <a:uLnTx/>
                          <a:uFillTx/>
                          <a:latin typeface="+mn-lt"/>
                          <a:ea typeface="+mn-ea"/>
                          <a:cs typeface="+mn-cs"/>
                        </a:rPr>
                        <a:t> 
 QUE TENGAN UN MUY LINDO FIN DE SEMANA
(Cachi, Salta, Argentina. Foto: Alberto Tomás Irigaray).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4281893363.0190 %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01856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- 2019-04-22 22:10:27 </a:t>
                      </a:r>
                      <a:r>
                        <a:rPr kumimoji="0" lang="es-ES" sz="1000" b="0" i="0" u="none" strike="noStrike" kern="1200" cap="none" spc="0" normalizeH="0" baseline="0" noProof="0">
                          <a:ln>
                            <a:noFill/>
                          </a:ln>
                          <a:solidFill>
                            <a:prstClr val="black"/>
                          </a:solidFill>
                          <a:effectLst/>
                          <a:uLnTx/>
                          <a:uFillTx/>
                          <a:latin typeface="+mn-lt"/>
                          <a:ea typeface="+mn-ea"/>
                          <a:cs typeface="+mn-cs"/>
                        </a:rPr>
                        <a:t> 
 ATARDECER EN LOS VALLES CALCHAQUÍES
(Salta, Argentina. Foto: Klaus Balzano).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2296553619.7308 %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95583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Visit Salta - 2019-04-17 19:02:01 </a:t>
                      </a:r>
                      <a:r>
                        <a:rPr kumimoji="0" lang="en-US" sz="1000" b="0" i="0" u="none" strike="noStrike" kern="1200" cap="none" spc="0" normalizeH="0" baseline="0" noProof="0">
                          <a:ln>
                            <a:noFill/>
                          </a:ln>
                          <a:solidFill>
                            <a:prstClr val="black"/>
                          </a:solidFill>
                          <a:effectLst/>
                          <a:uLnTx/>
                          <a:uFillTx/>
                          <a:latin typeface="+mn-lt"/>
                          <a:ea typeface="+mn-ea"/>
                          <a:cs typeface="+mn-cs"/>
                        </a:rPr>
                        <a:t> 
 17 DE ABRIL - DIA MUNDIAL DEL MALBEC - ¡¡SALUD!!
(Foto: Salta, 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3988163615.1640 %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57962139"/>
                  </a:ext>
                </a:extLst>
              </a:tr>
            </a:tbl>
          </a:graphicData>
        </a:graphic>
      </p:graphicFrame>
      <p:sp>
        <p:nvSpPr>
          <p:cNvPr id="4" name="Text Placeholder 3">
            <a:extLst>
              <a:ext uri="{FF2B5EF4-FFF2-40B4-BE49-F238E27FC236}">
                <a16:creationId xmlns:a16="http://schemas.microsoft.com/office/drawing/2014/main" id="{66F369BB-D99F-4FA1-8260-976D90EFEF6B}"/>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125544219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4C3AD3-1DBC-4BCE-B2A7-4077D02E0A06}"/>
              </a:ext>
            </a:extLst>
          </p:cNvPr>
          <p:cNvSpPr>
            <a:spLocks noGrp="1"/>
          </p:cNvSpPr>
          <p:nvPr>
            <p:ph type="title"/>
          </p:nvPr>
        </p:nvSpPr>
        <p:spPr/>
        <p:txBody>
          <a:bodyPr/>
          <a:lstStyle/>
          <a:p>
            <a:r>
              <a:rPr lang="en-US"/>
              <a:t>Facebook Own Posts Table | TUCUMAN  - 11 of 11</a:t>
            </a:r>
          </a:p>
        </p:txBody>
      </p:sp>
      <p:graphicFrame>
        <p:nvGraphicFramePr>
          <p:cNvPr id="5" name="Table Placeholder 4">
            <a:extLst>
              <a:ext uri="{FF2B5EF4-FFF2-40B4-BE49-F238E27FC236}">
                <a16:creationId xmlns:a16="http://schemas.microsoft.com/office/drawing/2014/main" id="{701D429D-15F9-438B-B1E5-D098A492863A}"/>
              </a:ext>
            </a:extLst>
          </p:cNvPr>
          <p:cNvGraphicFramePr>
            <a:graphicFrameLocks noGrp="1"/>
          </p:cNvGraphicFramePr>
          <p:nvPr>
            <p:ph type="tbl" sz="quarter" idx="13"/>
            <p:extLst>
              <p:ext uri="{D42A27DB-BD31-4B8C-83A1-F6EECF244321}">
                <p14:modId xmlns:p14="http://schemas.microsoft.com/office/powerpoint/2010/main" val="27483653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78392456"/>
                    </a:ext>
                  </a:extLst>
                </a:gridCol>
                <a:gridCol w="658368">
                  <a:extLst>
                    <a:ext uri="{9D8B030D-6E8A-4147-A177-3AD203B41FA5}">
                      <a16:colId xmlns:a16="http://schemas.microsoft.com/office/drawing/2014/main" val="2016612451"/>
                    </a:ext>
                  </a:extLst>
                </a:gridCol>
                <a:gridCol w="658368">
                  <a:extLst>
                    <a:ext uri="{9D8B030D-6E8A-4147-A177-3AD203B41FA5}">
                      <a16:colId xmlns:a16="http://schemas.microsoft.com/office/drawing/2014/main" val="946802659"/>
                    </a:ext>
                  </a:extLst>
                </a:gridCol>
                <a:gridCol w="658368">
                  <a:extLst>
                    <a:ext uri="{9D8B030D-6E8A-4147-A177-3AD203B41FA5}">
                      <a16:colId xmlns:a16="http://schemas.microsoft.com/office/drawing/2014/main" val="270599906"/>
                    </a:ext>
                  </a:extLst>
                </a:gridCol>
                <a:gridCol w="658368">
                  <a:extLst>
                    <a:ext uri="{9D8B030D-6E8A-4147-A177-3AD203B41FA5}">
                      <a16:colId xmlns:a16="http://schemas.microsoft.com/office/drawing/2014/main" val="1847732024"/>
                    </a:ext>
                  </a:extLst>
                </a:gridCol>
                <a:gridCol w="658368">
                  <a:extLst>
                    <a:ext uri="{9D8B030D-6E8A-4147-A177-3AD203B41FA5}">
                      <a16:colId xmlns:a16="http://schemas.microsoft.com/office/drawing/2014/main" val="2057038981"/>
                    </a:ext>
                  </a:extLst>
                </a:gridCol>
                <a:gridCol w="658368">
                  <a:extLst>
                    <a:ext uri="{9D8B030D-6E8A-4147-A177-3AD203B41FA5}">
                      <a16:colId xmlns:a16="http://schemas.microsoft.com/office/drawing/2014/main" val="4085325022"/>
                    </a:ext>
                  </a:extLst>
                </a:gridCol>
                <a:gridCol w="658368">
                  <a:extLst>
                    <a:ext uri="{9D8B030D-6E8A-4147-A177-3AD203B41FA5}">
                      <a16:colId xmlns:a16="http://schemas.microsoft.com/office/drawing/2014/main" val="14909874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86813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- 2019-04-22 11:28:00 </a:t>
                      </a:r>
                      <a:r>
                        <a:rPr kumimoji="0" lang="es-ES" sz="1000" b="0" i="0" u="none" strike="noStrike" kern="1200" cap="none" spc="0" normalizeH="0" baseline="0" noProof="0">
                          <a:ln>
                            <a:noFill/>
                          </a:ln>
                          <a:solidFill>
                            <a:prstClr val="black"/>
                          </a:solidFill>
                          <a:effectLst/>
                          <a:uLnTx/>
                          <a:uFillTx/>
                          <a:latin typeface="+mn-lt"/>
                          <a:ea typeface="+mn-ea"/>
                          <a:cs typeface="+mn-cs"/>
                        </a:rPr>
                        <a:t> 
 Esta antigua casona está ubicada en Metán. Fue testigo de muchos hechos de la historia de nuestra independencia, entre ellos el encuentro del General Belgrano con el General San Martín. 
¿Sabés cómo se llama? (Una ayuda: se la conoce como la Posta de…)
(Foto: Metán, Salta, Argentina. Celine Frers)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14059682829.7170 %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12128428"/>
                  </a:ext>
                </a:extLst>
              </a:tr>
            </a:tbl>
          </a:graphicData>
        </a:graphic>
      </p:graphicFrame>
      <p:sp>
        <p:nvSpPr>
          <p:cNvPr id="4" name="Text Placeholder 3">
            <a:extLst>
              <a:ext uri="{FF2B5EF4-FFF2-40B4-BE49-F238E27FC236}">
                <a16:creationId xmlns:a16="http://schemas.microsoft.com/office/drawing/2014/main" id="{8C2C2C1D-4844-47AF-86C5-FD0698BCA069}"/>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89202441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A6661-9CCE-4B3F-BCF5-A2C7D4331E9E}"/>
              </a:ext>
            </a:extLst>
          </p:cNvPr>
          <p:cNvSpPr>
            <a:spLocks noGrp="1"/>
          </p:cNvSpPr>
          <p:nvPr>
            <p:ph type="title"/>
          </p:nvPr>
        </p:nvSpPr>
        <p:spPr/>
        <p:txBody>
          <a:bodyPr/>
          <a:lstStyle/>
          <a:p>
            <a:r>
              <a:rPr lang="en-US"/>
              <a:t>Facebook TABLA DE FB COMPLETA | TUCUMAN  - 1 of 17</a:t>
            </a:r>
          </a:p>
        </p:txBody>
      </p:sp>
      <p:graphicFrame>
        <p:nvGraphicFramePr>
          <p:cNvPr id="5" name="Table Placeholder 4">
            <a:extLst>
              <a:ext uri="{FF2B5EF4-FFF2-40B4-BE49-F238E27FC236}">
                <a16:creationId xmlns:a16="http://schemas.microsoft.com/office/drawing/2014/main" id="{B306BCB8-2C83-4FFC-87EF-B15248BB24B3}"/>
              </a:ext>
            </a:extLst>
          </p:cNvPr>
          <p:cNvGraphicFramePr>
            <a:graphicFrameLocks noGrp="1"/>
          </p:cNvGraphicFramePr>
          <p:nvPr>
            <p:ph type="tbl" sz="quarter" idx="13"/>
            <p:extLst>
              <p:ext uri="{D42A27DB-BD31-4B8C-83A1-F6EECF244321}">
                <p14:modId xmlns:p14="http://schemas.microsoft.com/office/powerpoint/2010/main" val="6441380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493360508"/>
                    </a:ext>
                  </a:extLst>
                </a:gridCol>
                <a:gridCol w="493776">
                  <a:extLst>
                    <a:ext uri="{9D8B030D-6E8A-4147-A177-3AD203B41FA5}">
                      <a16:colId xmlns:a16="http://schemas.microsoft.com/office/drawing/2014/main" val="4118536106"/>
                    </a:ext>
                  </a:extLst>
                </a:gridCol>
                <a:gridCol w="493776">
                  <a:extLst>
                    <a:ext uri="{9D8B030D-6E8A-4147-A177-3AD203B41FA5}">
                      <a16:colId xmlns:a16="http://schemas.microsoft.com/office/drawing/2014/main" val="2801085776"/>
                    </a:ext>
                  </a:extLst>
                </a:gridCol>
                <a:gridCol w="493776">
                  <a:extLst>
                    <a:ext uri="{9D8B030D-6E8A-4147-A177-3AD203B41FA5}">
                      <a16:colId xmlns:a16="http://schemas.microsoft.com/office/drawing/2014/main" val="447922365"/>
                    </a:ext>
                  </a:extLst>
                </a:gridCol>
                <a:gridCol w="493776">
                  <a:extLst>
                    <a:ext uri="{9D8B030D-6E8A-4147-A177-3AD203B41FA5}">
                      <a16:colId xmlns:a16="http://schemas.microsoft.com/office/drawing/2014/main" val="2860926318"/>
                    </a:ext>
                  </a:extLst>
                </a:gridCol>
                <a:gridCol w="493776">
                  <a:extLst>
                    <a:ext uri="{9D8B030D-6E8A-4147-A177-3AD203B41FA5}">
                      <a16:colId xmlns:a16="http://schemas.microsoft.com/office/drawing/2014/main" val="4127698856"/>
                    </a:ext>
                  </a:extLst>
                </a:gridCol>
                <a:gridCol w="493776">
                  <a:extLst>
                    <a:ext uri="{9D8B030D-6E8A-4147-A177-3AD203B41FA5}">
                      <a16:colId xmlns:a16="http://schemas.microsoft.com/office/drawing/2014/main" val="1364286763"/>
                    </a:ext>
                  </a:extLst>
                </a:gridCol>
                <a:gridCol w="493776">
                  <a:extLst>
                    <a:ext uri="{9D8B030D-6E8A-4147-A177-3AD203B41FA5}">
                      <a16:colId xmlns:a16="http://schemas.microsoft.com/office/drawing/2014/main" val="3589099275"/>
                    </a:ext>
                  </a:extLst>
                </a:gridCol>
                <a:gridCol w="493776">
                  <a:extLst>
                    <a:ext uri="{9D8B030D-6E8A-4147-A177-3AD203B41FA5}">
                      <a16:colId xmlns:a16="http://schemas.microsoft.com/office/drawing/2014/main" val="3799170096"/>
                    </a:ext>
                  </a:extLst>
                </a:gridCol>
                <a:gridCol w="493776">
                  <a:extLst>
                    <a:ext uri="{9D8B030D-6E8A-4147-A177-3AD203B41FA5}">
                      <a16:colId xmlns:a16="http://schemas.microsoft.com/office/drawing/2014/main" val="4174710475"/>
                    </a:ext>
                  </a:extLst>
                </a:gridCol>
                <a:gridCol w="493776">
                  <a:extLst>
                    <a:ext uri="{9D8B030D-6E8A-4147-A177-3AD203B41FA5}">
                      <a16:colId xmlns:a16="http://schemas.microsoft.com/office/drawing/2014/main" val="2752920968"/>
                    </a:ext>
                  </a:extLst>
                </a:gridCol>
                <a:gridCol w="493776">
                  <a:extLst>
                    <a:ext uri="{9D8B030D-6E8A-4147-A177-3AD203B41FA5}">
                      <a16:colId xmlns:a16="http://schemas.microsoft.com/office/drawing/2014/main" val="2344387351"/>
                    </a:ext>
                  </a:extLst>
                </a:gridCol>
                <a:gridCol w="493776">
                  <a:extLst>
                    <a:ext uri="{9D8B030D-6E8A-4147-A177-3AD203B41FA5}">
                      <a16:colId xmlns:a16="http://schemas.microsoft.com/office/drawing/2014/main" val="4235891170"/>
                    </a:ext>
                  </a:extLst>
                </a:gridCol>
                <a:gridCol w="493776">
                  <a:extLst>
                    <a:ext uri="{9D8B030D-6E8A-4147-A177-3AD203B41FA5}">
                      <a16:colId xmlns:a16="http://schemas.microsoft.com/office/drawing/2014/main" val="34657361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83577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Visit Salta - 2019-03-25 20:29:00 </a:t>
                      </a:r>
                      <a:r>
                        <a:rPr kumimoji="0" lang="en-US" sz="1000" b="0" i="0" u="none" strike="noStrike" kern="1200" cap="none" spc="0" normalizeH="0" baseline="0" noProof="0">
                          <a:ln>
                            <a:noFill/>
                          </a:ln>
                          <a:solidFill>
                            <a:prstClr val="black"/>
                          </a:solidFill>
                          <a:effectLst/>
                          <a:uLnTx/>
                          <a:uFillTx/>
                          <a:latin typeface="+mn-lt"/>
                          <a:ea typeface="+mn-ea"/>
                          <a:cs typeface="+mn-cs"/>
                        </a:rPr>
                        <a:t> 
 LA IGLESIA DE SAN FRANCISCO
¿La conocés?
(Ciudad de Salta, Salta, Argentina. Foto: Nati Romano).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723695635186300.0000 %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81658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- 2019-04-16 17:50:32 </a:t>
                      </a:r>
                      <a:r>
                        <a:rPr kumimoji="0" lang="es-ES" sz="1000" b="0" i="0" u="none" strike="noStrike" kern="1200" cap="none" spc="0" normalizeH="0" baseline="0" noProof="0">
                          <a:ln>
                            <a:noFill/>
                          </a:ln>
                          <a:solidFill>
                            <a:prstClr val="black"/>
                          </a:solidFill>
                          <a:effectLst/>
                          <a:uLnTx/>
                          <a:uFillTx/>
                          <a:latin typeface="+mn-lt"/>
                          <a:ea typeface="+mn-ea"/>
                          <a:cs typeface="+mn-cs"/>
                        </a:rPr>
                        <a:t> 
 ¡¡FELIZ CUMPLEAÑOS A LA MAS LINDA!!
Hoy 16 de abril, celebramos los 437 años de la fundación de la Ciudad de Salta.
¡¡Entre todos festejemos el cumple de la más linda!!
(Ciudad de Salta, Salta,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47809447765190.0000 %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76882695"/>
                  </a:ext>
                </a:extLst>
              </a:tr>
            </a:tbl>
          </a:graphicData>
        </a:graphic>
      </p:graphicFrame>
      <p:sp>
        <p:nvSpPr>
          <p:cNvPr id="4" name="Text Placeholder 3">
            <a:extLst>
              <a:ext uri="{FF2B5EF4-FFF2-40B4-BE49-F238E27FC236}">
                <a16:creationId xmlns:a16="http://schemas.microsoft.com/office/drawing/2014/main" id="{72333323-A6A2-423C-BEA6-44DE7F04DAEA}"/>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55813255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EAF1B5-2ACB-4007-A818-08ECB3245B94}"/>
              </a:ext>
            </a:extLst>
          </p:cNvPr>
          <p:cNvSpPr>
            <a:spLocks noGrp="1"/>
          </p:cNvSpPr>
          <p:nvPr>
            <p:ph type="title"/>
          </p:nvPr>
        </p:nvSpPr>
        <p:spPr/>
        <p:txBody>
          <a:bodyPr/>
          <a:lstStyle/>
          <a:p>
            <a:r>
              <a:rPr lang="en-US"/>
              <a:t>Facebook TABLA DE FB COMPLETA | TUCUMAN  - 2 of 17</a:t>
            </a:r>
          </a:p>
        </p:txBody>
      </p:sp>
      <p:graphicFrame>
        <p:nvGraphicFramePr>
          <p:cNvPr id="5" name="Table Placeholder 4">
            <a:extLst>
              <a:ext uri="{FF2B5EF4-FFF2-40B4-BE49-F238E27FC236}">
                <a16:creationId xmlns:a16="http://schemas.microsoft.com/office/drawing/2014/main" id="{E9EC830D-69B2-48EA-9983-572FB28A10C3}"/>
              </a:ext>
            </a:extLst>
          </p:cNvPr>
          <p:cNvGraphicFramePr>
            <a:graphicFrameLocks noGrp="1"/>
          </p:cNvGraphicFramePr>
          <p:nvPr>
            <p:ph type="tbl" sz="quarter" idx="13"/>
            <p:extLst>
              <p:ext uri="{D42A27DB-BD31-4B8C-83A1-F6EECF244321}">
                <p14:modId xmlns:p14="http://schemas.microsoft.com/office/powerpoint/2010/main" val="19731406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530471522"/>
                    </a:ext>
                  </a:extLst>
                </a:gridCol>
                <a:gridCol w="493776">
                  <a:extLst>
                    <a:ext uri="{9D8B030D-6E8A-4147-A177-3AD203B41FA5}">
                      <a16:colId xmlns:a16="http://schemas.microsoft.com/office/drawing/2014/main" val="1406275378"/>
                    </a:ext>
                  </a:extLst>
                </a:gridCol>
                <a:gridCol w="493776">
                  <a:extLst>
                    <a:ext uri="{9D8B030D-6E8A-4147-A177-3AD203B41FA5}">
                      <a16:colId xmlns:a16="http://schemas.microsoft.com/office/drawing/2014/main" val="4183520890"/>
                    </a:ext>
                  </a:extLst>
                </a:gridCol>
                <a:gridCol w="493776">
                  <a:extLst>
                    <a:ext uri="{9D8B030D-6E8A-4147-A177-3AD203B41FA5}">
                      <a16:colId xmlns:a16="http://schemas.microsoft.com/office/drawing/2014/main" val="1243222252"/>
                    </a:ext>
                  </a:extLst>
                </a:gridCol>
                <a:gridCol w="493776">
                  <a:extLst>
                    <a:ext uri="{9D8B030D-6E8A-4147-A177-3AD203B41FA5}">
                      <a16:colId xmlns:a16="http://schemas.microsoft.com/office/drawing/2014/main" val="626081988"/>
                    </a:ext>
                  </a:extLst>
                </a:gridCol>
                <a:gridCol w="493776">
                  <a:extLst>
                    <a:ext uri="{9D8B030D-6E8A-4147-A177-3AD203B41FA5}">
                      <a16:colId xmlns:a16="http://schemas.microsoft.com/office/drawing/2014/main" val="3100777048"/>
                    </a:ext>
                  </a:extLst>
                </a:gridCol>
                <a:gridCol w="493776">
                  <a:extLst>
                    <a:ext uri="{9D8B030D-6E8A-4147-A177-3AD203B41FA5}">
                      <a16:colId xmlns:a16="http://schemas.microsoft.com/office/drawing/2014/main" val="1063356779"/>
                    </a:ext>
                  </a:extLst>
                </a:gridCol>
                <a:gridCol w="493776">
                  <a:extLst>
                    <a:ext uri="{9D8B030D-6E8A-4147-A177-3AD203B41FA5}">
                      <a16:colId xmlns:a16="http://schemas.microsoft.com/office/drawing/2014/main" val="4046085279"/>
                    </a:ext>
                  </a:extLst>
                </a:gridCol>
                <a:gridCol w="493776">
                  <a:extLst>
                    <a:ext uri="{9D8B030D-6E8A-4147-A177-3AD203B41FA5}">
                      <a16:colId xmlns:a16="http://schemas.microsoft.com/office/drawing/2014/main" val="2875921738"/>
                    </a:ext>
                  </a:extLst>
                </a:gridCol>
                <a:gridCol w="493776">
                  <a:extLst>
                    <a:ext uri="{9D8B030D-6E8A-4147-A177-3AD203B41FA5}">
                      <a16:colId xmlns:a16="http://schemas.microsoft.com/office/drawing/2014/main" val="1421207502"/>
                    </a:ext>
                  </a:extLst>
                </a:gridCol>
                <a:gridCol w="493776">
                  <a:extLst>
                    <a:ext uri="{9D8B030D-6E8A-4147-A177-3AD203B41FA5}">
                      <a16:colId xmlns:a16="http://schemas.microsoft.com/office/drawing/2014/main" val="4047723214"/>
                    </a:ext>
                  </a:extLst>
                </a:gridCol>
                <a:gridCol w="493776">
                  <a:extLst>
                    <a:ext uri="{9D8B030D-6E8A-4147-A177-3AD203B41FA5}">
                      <a16:colId xmlns:a16="http://schemas.microsoft.com/office/drawing/2014/main" val="1801150678"/>
                    </a:ext>
                  </a:extLst>
                </a:gridCol>
                <a:gridCol w="493776">
                  <a:extLst>
                    <a:ext uri="{9D8B030D-6E8A-4147-A177-3AD203B41FA5}">
                      <a16:colId xmlns:a16="http://schemas.microsoft.com/office/drawing/2014/main" val="587180647"/>
                    </a:ext>
                  </a:extLst>
                </a:gridCol>
                <a:gridCol w="493776">
                  <a:extLst>
                    <a:ext uri="{9D8B030D-6E8A-4147-A177-3AD203B41FA5}">
                      <a16:colId xmlns:a16="http://schemas.microsoft.com/office/drawing/2014/main" val="21328068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68348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- 2019-04-18 21:01:29 </a:t>
                      </a:r>
                      <a:r>
                        <a:rPr kumimoji="0" lang="es-ES" sz="1000" b="0" i="0" u="none" strike="noStrike" kern="1200" cap="none" spc="0" normalizeH="0" baseline="0" noProof="0">
                          <a:ln>
                            <a:noFill/>
                          </a:ln>
                          <a:solidFill>
                            <a:prstClr val="black"/>
                          </a:solidFill>
                          <a:effectLst/>
                          <a:uLnTx/>
                          <a:uFillTx/>
                          <a:latin typeface="+mn-lt"/>
                          <a:ea typeface="+mn-ea"/>
                          <a:cs typeface="+mn-cs"/>
                        </a:rPr>
                        <a:t> 
 La fe es una de las características más destacadas de Salta. A lo largo y a lo ancho de nuestra provincia podrás encontrar distintas iglesitas una más linda que la otra. 
¿Sabés dónde queda esta iglesia? 
a) Cachi, 
b) Ciudad de Salta
c) Guachipas
R: Iglesia de la Inmaculada Concepción de Guachipas
(Foto: Salta,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75434689159334.0000 %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92211121"/>
                  </a:ext>
                </a:extLst>
              </a:tr>
            </a:tbl>
          </a:graphicData>
        </a:graphic>
      </p:graphicFrame>
      <p:sp>
        <p:nvSpPr>
          <p:cNvPr id="4" name="Text Placeholder 3">
            <a:extLst>
              <a:ext uri="{FF2B5EF4-FFF2-40B4-BE49-F238E27FC236}">
                <a16:creationId xmlns:a16="http://schemas.microsoft.com/office/drawing/2014/main" id="{5BE855C6-8342-4EBC-A396-F004EFB01C56}"/>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397110274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1D894-B43A-4CA2-960E-EF8CDEAD11D9}"/>
              </a:ext>
            </a:extLst>
          </p:cNvPr>
          <p:cNvSpPr>
            <a:spLocks noGrp="1"/>
          </p:cNvSpPr>
          <p:nvPr>
            <p:ph type="title"/>
          </p:nvPr>
        </p:nvSpPr>
        <p:spPr/>
        <p:txBody>
          <a:bodyPr/>
          <a:lstStyle/>
          <a:p>
            <a:r>
              <a:rPr lang="en-US"/>
              <a:t>Facebook TABLA DE FB COMPLETA | TUCUMAN  - 3 of 17</a:t>
            </a:r>
          </a:p>
        </p:txBody>
      </p:sp>
      <p:graphicFrame>
        <p:nvGraphicFramePr>
          <p:cNvPr id="5" name="Table Placeholder 4">
            <a:extLst>
              <a:ext uri="{FF2B5EF4-FFF2-40B4-BE49-F238E27FC236}">
                <a16:creationId xmlns:a16="http://schemas.microsoft.com/office/drawing/2014/main" id="{4B1E14A9-B343-497F-9777-0E6D55573DD2}"/>
              </a:ext>
            </a:extLst>
          </p:cNvPr>
          <p:cNvGraphicFramePr>
            <a:graphicFrameLocks noGrp="1"/>
          </p:cNvGraphicFramePr>
          <p:nvPr>
            <p:ph type="tbl" sz="quarter" idx="13"/>
            <p:extLst>
              <p:ext uri="{D42A27DB-BD31-4B8C-83A1-F6EECF244321}">
                <p14:modId xmlns:p14="http://schemas.microsoft.com/office/powerpoint/2010/main" val="20064369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4068847654"/>
                    </a:ext>
                  </a:extLst>
                </a:gridCol>
                <a:gridCol w="493776">
                  <a:extLst>
                    <a:ext uri="{9D8B030D-6E8A-4147-A177-3AD203B41FA5}">
                      <a16:colId xmlns:a16="http://schemas.microsoft.com/office/drawing/2014/main" val="1744476322"/>
                    </a:ext>
                  </a:extLst>
                </a:gridCol>
                <a:gridCol w="493776">
                  <a:extLst>
                    <a:ext uri="{9D8B030D-6E8A-4147-A177-3AD203B41FA5}">
                      <a16:colId xmlns:a16="http://schemas.microsoft.com/office/drawing/2014/main" val="538886526"/>
                    </a:ext>
                  </a:extLst>
                </a:gridCol>
                <a:gridCol w="493776">
                  <a:extLst>
                    <a:ext uri="{9D8B030D-6E8A-4147-A177-3AD203B41FA5}">
                      <a16:colId xmlns:a16="http://schemas.microsoft.com/office/drawing/2014/main" val="1138419436"/>
                    </a:ext>
                  </a:extLst>
                </a:gridCol>
                <a:gridCol w="493776">
                  <a:extLst>
                    <a:ext uri="{9D8B030D-6E8A-4147-A177-3AD203B41FA5}">
                      <a16:colId xmlns:a16="http://schemas.microsoft.com/office/drawing/2014/main" val="3496438401"/>
                    </a:ext>
                  </a:extLst>
                </a:gridCol>
                <a:gridCol w="493776">
                  <a:extLst>
                    <a:ext uri="{9D8B030D-6E8A-4147-A177-3AD203B41FA5}">
                      <a16:colId xmlns:a16="http://schemas.microsoft.com/office/drawing/2014/main" val="2248256234"/>
                    </a:ext>
                  </a:extLst>
                </a:gridCol>
                <a:gridCol w="493776">
                  <a:extLst>
                    <a:ext uri="{9D8B030D-6E8A-4147-A177-3AD203B41FA5}">
                      <a16:colId xmlns:a16="http://schemas.microsoft.com/office/drawing/2014/main" val="1999098850"/>
                    </a:ext>
                  </a:extLst>
                </a:gridCol>
                <a:gridCol w="493776">
                  <a:extLst>
                    <a:ext uri="{9D8B030D-6E8A-4147-A177-3AD203B41FA5}">
                      <a16:colId xmlns:a16="http://schemas.microsoft.com/office/drawing/2014/main" val="1775640506"/>
                    </a:ext>
                  </a:extLst>
                </a:gridCol>
                <a:gridCol w="493776">
                  <a:extLst>
                    <a:ext uri="{9D8B030D-6E8A-4147-A177-3AD203B41FA5}">
                      <a16:colId xmlns:a16="http://schemas.microsoft.com/office/drawing/2014/main" val="1567939531"/>
                    </a:ext>
                  </a:extLst>
                </a:gridCol>
                <a:gridCol w="493776">
                  <a:extLst>
                    <a:ext uri="{9D8B030D-6E8A-4147-A177-3AD203B41FA5}">
                      <a16:colId xmlns:a16="http://schemas.microsoft.com/office/drawing/2014/main" val="1478831279"/>
                    </a:ext>
                  </a:extLst>
                </a:gridCol>
                <a:gridCol w="493776">
                  <a:extLst>
                    <a:ext uri="{9D8B030D-6E8A-4147-A177-3AD203B41FA5}">
                      <a16:colId xmlns:a16="http://schemas.microsoft.com/office/drawing/2014/main" val="3467452585"/>
                    </a:ext>
                  </a:extLst>
                </a:gridCol>
                <a:gridCol w="493776">
                  <a:extLst>
                    <a:ext uri="{9D8B030D-6E8A-4147-A177-3AD203B41FA5}">
                      <a16:colId xmlns:a16="http://schemas.microsoft.com/office/drawing/2014/main" val="4255777699"/>
                    </a:ext>
                  </a:extLst>
                </a:gridCol>
                <a:gridCol w="493776">
                  <a:extLst>
                    <a:ext uri="{9D8B030D-6E8A-4147-A177-3AD203B41FA5}">
                      <a16:colId xmlns:a16="http://schemas.microsoft.com/office/drawing/2014/main" val="1968701950"/>
                    </a:ext>
                  </a:extLst>
                </a:gridCol>
                <a:gridCol w="493776">
                  <a:extLst>
                    <a:ext uri="{9D8B030D-6E8A-4147-A177-3AD203B41FA5}">
                      <a16:colId xmlns:a16="http://schemas.microsoft.com/office/drawing/2014/main" val="25149858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76866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Visit Salta - 2019-03-26 21:29:22 </a:t>
                      </a:r>
                      <a:r>
                        <a:rPr kumimoji="0" lang="en-US" sz="1000" b="0" i="0" u="none" strike="noStrike" kern="1200" cap="none" spc="0" normalizeH="0" baseline="0" noProof="0">
                          <a:ln>
                            <a:noFill/>
                          </a:ln>
                          <a:solidFill>
                            <a:prstClr val="black"/>
                          </a:solidFill>
                          <a:effectLst/>
                          <a:uLnTx/>
                          <a:uFillTx/>
                          <a:latin typeface="+mn-lt"/>
                          <a:ea typeface="+mn-ea"/>
                          <a:cs typeface="+mn-cs"/>
                        </a:rPr>
                        <a:t> 
 SALTA, TAN LINDA QUE ENAMORA
(Cafayate, Salta, Argentina. Foto: Nano Escudero).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10094259603072.0000 %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52333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- 2019-04-11 17:43:52 </a:t>
                      </a:r>
                      <a:r>
                        <a:rPr kumimoji="0" lang="es-ES" sz="1000" b="0" i="0" u="none" strike="noStrike" kern="1200" cap="none" spc="0" normalizeH="0" baseline="0" noProof="0">
                          <a:ln>
                            <a:noFill/>
                          </a:ln>
                          <a:solidFill>
                            <a:prstClr val="black"/>
                          </a:solidFill>
                          <a:effectLst/>
                          <a:uLnTx/>
                          <a:uFillTx/>
                          <a:latin typeface="+mn-lt"/>
                          <a:ea typeface="+mn-ea"/>
                          <a:cs typeface="+mn-cs"/>
                        </a:rPr>
                        <a:t> 
 Vení a disfrutar Tucumán en esta Semana Santa!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247421493924420.0000 %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61686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- 2019-04-08 20:01:54 </a:t>
                      </a:r>
                      <a:r>
                        <a:rPr kumimoji="0" lang="es-ES" sz="1000" b="0" i="0" u="none" strike="noStrike" kern="1200" cap="none" spc="0" normalizeH="0" baseline="0" noProof="0">
                          <a:ln>
                            <a:noFill/>
                          </a:ln>
                          <a:solidFill>
                            <a:prstClr val="black"/>
                          </a:solidFill>
                          <a:effectLst/>
                          <a:uLnTx/>
                          <a:uFillTx/>
                          <a:latin typeface="+mn-lt"/>
                          <a:ea typeface="+mn-ea"/>
                          <a:cs typeface="+mn-cs"/>
                        </a:rPr>
                        <a:t> 
 Museo de la Pachamama: un lugar que nos cuenta la historia de nuestras raíces. Te esperamos en Amaicha del Valle para descubrirlo!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22633256492630.0000 %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76649776"/>
                  </a:ext>
                </a:extLst>
              </a:tr>
            </a:tbl>
          </a:graphicData>
        </a:graphic>
      </p:graphicFrame>
      <p:sp>
        <p:nvSpPr>
          <p:cNvPr id="4" name="Text Placeholder 3">
            <a:extLst>
              <a:ext uri="{FF2B5EF4-FFF2-40B4-BE49-F238E27FC236}">
                <a16:creationId xmlns:a16="http://schemas.microsoft.com/office/drawing/2014/main" id="{5EB4087C-5BA4-4E12-BC1D-5F695698AD14}"/>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421480417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5EA9F-A2FA-4E05-AEFA-781F528208D0}"/>
              </a:ext>
            </a:extLst>
          </p:cNvPr>
          <p:cNvSpPr>
            <a:spLocks noGrp="1"/>
          </p:cNvSpPr>
          <p:nvPr>
            <p:ph type="title"/>
          </p:nvPr>
        </p:nvSpPr>
        <p:spPr/>
        <p:txBody>
          <a:bodyPr/>
          <a:lstStyle/>
          <a:p>
            <a:r>
              <a:rPr lang="en-US"/>
              <a:t>Facebook TABLA DE FB COMPLETA | TUCUMAN  - 4 of 17</a:t>
            </a:r>
          </a:p>
        </p:txBody>
      </p:sp>
      <p:graphicFrame>
        <p:nvGraphicFramePr>
          <p:cNvPr id="5" name="Table Placeholder 4">
            <a:extLst>
              <a:ext uri="{FF2B5EF4-FFF2-40B4-BE49-F238E27FC236}">
                <a16:creationId xmlns:a16="http://schemas.microsoft.com/office/drawing/2014/main" id="{907482EA-2C39-4AAA-AE4D-1A97B5A044FA}"/>
              </a:ext>
            </a:extLst>
          </p:cNvPr>
          <p:cNvGraphicFramePr>
            <a:graphicFrameLocks noGrp="1"/>
          </p:cNvGraphicFramePr>
          <p:nvPr>
            <p:ph type="tbl" sz="quarter" idx="13"/>
            <p:extLst>
              <p:ext uri="{D42A27DB-BD31-4B8C-83A1-F6EECF244321}">
                <p14:modId xmlns:p14="http://schemas.microsoft.com/office/powerpoint/2010/main" val="18805109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073305692"/>
                    </a:ext>
                  </a:extLst>
                </a:gridCol>
                <a:gridCol w="493776">
                  <a:extLst>
                    <a:ext uri="{9D8B030D-6E8A-4147-A177-3AD203B41FA5}">
                      <a16:colId xmlns:a16="http://schemas.microsoft.com/office/drawing/2014/main" val="4179858188"/>
                    </a:ext>
                  </a:extLst>
                </a:gridCol>
                <a:gridCol w="493776">
                  <a:extLst>
                    <a:ext uri="{9D8B030D-6E8A-4147-A177-3AD203B41FA5}">
                      <a16:colId xmlns:a16="http://schemas.microsoft.com/office/drawing/2014/main" val="4274902342"/>
                    </a:ext>
                  </a:extLst>
                </a:gridCol>
                <a:gridCol w="493776">
                  <a:extLst>
                    <a:ext uri="{9D8B030D-6E8A-4147-A177-3AD203B41FA5}">
                      <a16:colId xmlns:a16="http://schemas.microsoft.com/office/drawing/2014/main" val="2231187087"/>
                    </a:ext>
                  </a:extLst>
                </a:gridCol>
                <a:gridCol w="493776">
                  <a:extLst>
                    <a:ext uri="{9D8B030D-6E8A-4147-A177-3AD203B41FA5}">
                      <a16:colId xmlns:a16="http://schemas.microsoft.com/office/drawing/2014/main" val="3304652524"/>
                    </a:ext>
                  </a:extLst>
                </a:gridCol>
                <a:gridCol w="493776">
                  <a:extLst>
                    <a:ext uri="{9D8B030D-6E8A-4147-A177-3AD203B41FA5}">
                      <a16:colId xmlns:a16="http://schemas.microsoft.com/office/drawing/2014/main" val="3607578920"/>
                    </a:ext>
                  </a:extLst>
                </a:gridCol>
                <a:gridCol w="493776">
                  <a:extLst>
                    <a:ext uri="{9D8B030D-6E8A-4147-A177-3AD203B41FA5}">
                      <a16:colId xmlns:a16="http://schemas.microsoft.com/office/drawing/2014/main" val="3099919285"/>
                    </a:ext>
                  </a:extLst>
                </a:gridCol>
                <a:gridCol w="493776">
                  <a:extLst>
                    <a:ext uri="{9D8B030D-6E8A-4147-A177-3AD203B41FA5}">
                      <a16:colId xmlns:a16="http://schemas.microsoft.com/office/drawing/2014/main" val="3072223511"/>
                    </a:ext>
                  </a:extLst>
                </a:gridCol>
                <a:gridCol w="493776">
                  <a:extLst>
                    <a:ext uri="{9D8B030D-6E8A-4147-A177-3AD203B41FA5}">
                      <a16:colId xmlns:a16="http://schemas.microsoft.com/office/drawing/2014/main" val="2698003034"/>
                    </a:ext>
                  </a:extLst>
                </a:gridCol>
                <a:gridCol w="493776">
                  <a:extLst>
                    <a:ext uri="{9D8B030D-6E8A-4147-A177-3AD203B41FA5}">
                      <a16:colId xmlns:a16="http://schemas.microsoft.com/office/drawing/2014/main" val="1590038661"/>
                    </a:ext>
                  </a:extLst>
                </a:gridCol>
                <a:gridCol w="493776">
                  <a:extLst>
                    <a:ext uri="{9D8B030D-6E8A-4147-A177-3AD203B41FA5}">
                      <a16:colId xmlns:a16="http://schemas.microsoft.com/office/drawing/2014/main" val="2756365484"/>
                    </a:ext>
                  </a:extLst>
                </a:gridCol>
                <a:gridCol w="493776">
                  <a:extLst>
                    <a:ext uri="{9D8B030D-6E8A-4147-A177-3AD203B41FA5}">
                      <a16:colId xmlns:a16="http://schemas.microsoft.com/office/drawing/2014/main" val="1652817084"/>
                    </a:ext>
                  </a:extLst>
                </a:gridCol>
                <a:gridCol w="493776">
                  <a:extLst>
                    <a:ext uri="{9D8B030D-6E8A-4147-A177-3AD203B41FA5}">
                      <a16:colId xmlns:a16="http://schemas.microsoft.com/office/drawing/2014/main" val="478702677"/>
                    </a:ext>
                  </a:extLst>
                </a:gridCol>
                <a:gridCol w="493776">
                  <a:extLst>
                    <a:ext uri="{9D8B030D-6E8A-4147-A177-3AD203B41FA5}">
                      <a16:colId xmlns:a16="http://schemas.microsoft.com/office/drawing/2014/main" val="5647884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82915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- 2019-04-08 20:06:00 </a:t>
                      </a:r>
                      <a:r>
                        <a:rPr kumimoji="0" lang="es-ES" sz="1000" b="0" i="0" u="none" strike="noStrike" kern="1200" cap="none" spc="0" normalizeH="0" baseline="0" noProof="0">
                          <a:ln>
                            <a:noFill/>
                          </a:ln>
                          <a:solidFill>
                            <a:prstClr val="black"/>
                          </a:solidFill>
                          <a:effectLst/>
                          <a:uLnTx/>
                          <a:uFillTx/>
                          <a:latin typeface="+mn-lt"/>
                          <a:ea typeface="+mn-ea"/>
                          <a:cs typeface="+mn-cs"/>
                        </a:rPr>
                        <a:t> 
 A partir de mayo el paisaje de los Valles Calchaquíes cambia de color. Siguiendo una antigua tradición, los pobladores secan al sol su producción tiñiendo los campos de un increíble color rojo. 
¿Sabés que es lo que secan? (La respuesta, mañana en este mismo posteo).
a) Tomates
b) Pimientos
c) Zapallos
R: Pimientos
(Foto: Cachi, Salta, Argentina. Eliseo Miciu).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1030074809050137.0000 %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81105196"/>
                  </a:ext>
                </a:extLst>
              </a:tr>
            </a:tbl>
          </a:graphicData>
        </a:graphic>
      </p:graphicFrame>
      <p:sp>
        <p:nvSpPr>
          <p:cNvPr id="4" name="Text Placeholder 3">
            <a:extLst>
              <a:ext uri="{FF2B5EF4-FFF2-40B4-BE49-F238E27FC236}">
                <a16:creationId xmlns:a16="http://schemas.microsoft.com/office/drawing/2014/main" id="{083A28A0-D62E-42EE-B224-69B75379BF11}"/>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260202926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73A2B-E639-4550-89CA-4B6F4B900884}"/>
              </a:ext>
            </a:extLst>
          </p:cNvPr>
          <p:cNvSpPr>
            <a:spLocks noGrp="1"/>
          </p:cNvSpPr>
          <p:nvPr>
            <p:ph type="title"/>
          </p:nvPr>
        </p:nvSpPr>
        <p:spPr/>
        <p:txBody>
          <a:bodyPr/>
          <a:lstStyle/>
          <a:p>
            <a:r>
              <a:rPr lang="en-US"/>
              <a:t>Facebook TABLA DE FB COMPLETA | TUCUMAN  - 5 of 17</a:t>
            </a:r>
          </a:p>
        </p:txBody>
      </p:sp>
      <p:graphicFrame>
        <p:nvGraphicFramePr>
          <p:cNvPr id="5" name="Table Placeholder 4">
            <a:extLst>
              <a:ext uri="{FF2B5EF4-FFF2-40B4-BE49-F238E27FC236}">
                <a16:creationId xmlns:a16="http://schemas.microsoft.com/office/drawing/2014/main" id="{E8503CA0-35C2-4E10-AC86-365732CC1AD1}"/>
              </a:ext>
            </a:extLst>
          </p:cNvPr>
          <p:cNvGraphicFramePr>
            <a:graphicFrameLocks noGrp="1"/>
          </p:cNvGraphicFramePr>
          <p:nvPr>
            <p:ph type="tbl" sz="quarter" idx="13"/>
            <p:extLst>
              <p:ext uri="{D42A27DB-BD31-4B8C-83A1-F6EECF244321}">
                <p14:modId xmlns:p14="http://schemas.microsoft.com/office/powerpoint/2010/main" val="18551423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960390350"/>
                    </a:ext>
                  </a:extLst>
                </a:gridCol>
                <a:gridCol w="493776">
                  <a:extLst>
                    <a:ext uri="{9D8B030D-6E8A-4147-A177-3AD203B41FA5}">
                      <a16:colId xmlns:a16="http://schemas.microsoft.com/office/drawing/2014/main" val="4262520033"/>
                    </a:ext>
                  </a:extLst>
                </a:gridCol>
                <a:gridCol w="493776">
                  <a:extLst>
                    <a:ext uri="{9D8B030D-6E8A-4147-A177-3AD203B41FA5}">
                      <a16:colId xmlns:a16="http://schemas.microsoft.com/office/drawing/2014/main" val="2583218587"/>
                    </a:ext>
                  </a:extLst>
                </a:gridCol>
                <a:gridCol w="493776">
                  <a:extLst>
                    <a:ext uri="{9D8B030D-6E8A-4147-A177-3AD203B41FA5}">
                      <a16:colId xmlns:a16="http://schemas.microsoft.com/office/drawing/2014/main" val="2047068480"/>
                    </a:ext>
                  </a:extLst>
                </a:gridCol>
                <a:gridCol w="493776">
                  <a:extLst>
                    <a:ext uri="{9D8B030D-6E8A-4147-A177-3AD203B41FA5}">
                      <a16:colId xmlns:a16="http://schemas.microsoft.com/office/drawing/2014/main" val="3508988401"/>
                    </a:ext>
                  </a:extLst>
                </a:gridCol>
                <a:gridCol w="493776">
                  <a:extLst>
                    <a:ext uri="{9D8B030D-6E8A-4147-A177-3AD203B41FA5}">
                      <a16:colId xmlns:a16="http://schemas.microsoft.com/office/drawing/2014/main" val="237531500"/>
                    </a:ext>
                  </a:extLst>
                </a:gridCol>
                <a:gridCol w="493776">
                  <a:extLst>
                    <a:ext uri="{9D8B030D-6E8A-4147-A177-3AD203B41FA5}">
                      <a16:colId xmlns:a16="http://schemas.microsoft.com/office/drawing/2014/main" val="2392196578"/>
                    </a:ext>
                  </a:extLst>
                </a:gridCol>
                <a:gridCol w="493776">
                  <a:extLst>
                    <a:ext uri="{9D8B030D-6E8A-4147-A177-3AD203B41FA5}">
                      <a16:colId xmlns:a16="http://schemas.microsoft.com/office/drawing/2014/main" val="2132019375"/>
                    </a:ext>
                  </a:extLst>
                </a:gridCol>
                <a:gridCol w="493776">
                  <a:extLst>
                    <a:ext uri="{9D8B030D-6E8A-4147-A177-3AD203B41FA5}">
                      <a16:colId xmlns:a16="http://schemas.microsoft.com/office/drawing/2014/main" val="3330212483"/>
                    </a:ext>
                  </a:extLst>
                </a:gridCol>
                <a:gridCol w="493776">
                  <a:extLst>
                    <a:ext uri="{9D8B030D-6E8A-4147-A177-3AD203B41FA5}">
                      <a16:colId xmlns:a16="http://schemas.microsoft.com/office/drawing/2014/main" val="2973653070"/>
                    </a:ext>
                  </a:extLst>
                </a:gridCol>
                <a:gridCol w="493776">
                  <a:extLst>
                    <a:ext uri="{9D8B030D-6E8A-4147-A177-3AD203B41FA5}">
                      <a16:colId xmlns:a16="http://schemas.microsoft.com/office/drawing/2014/main" val="2313043708"/>
                    </a:ext>
                  </a:extLst>
                </a:gridCol>
                <a:gridCol w="493776">
                  <a:extLst>
                    <a:ext uri="{9D8B030D-6E8A-4147-A177-3AD203B41FA5}">
                      <a16:colId xmlns:a16="http://schemas.microsoft.com/office/drawing/2014/main" val="682275233"/>
                    </a:ext>
                  </a:extLst>
                </a:gridCol>
                <a:gridCol w="493776">
                  <a:extLst>
                    <a:ext uri="{9D8B030D-6E8A-4147-A177-3AD203B41FA5}">
                      <a16:colId xmlns:a16="http://schemas.microsoft.com/office/drawing/2014/main" val="847053942"/>
                    </a:ext>
                  </a:extLst>
                </a:gridCol>
                <a:gridCol w="493776">
                  <a:extLst>
                    <a:ext uri="{9D8B030D-6E8A-4147-A177-3AD203B41FA5}">
                      <a16:colId xmlns:a16="http://schemas.microsoft.com/office/drawing/2014/main" val="35308376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13274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 Visit Salta - 2019-04-03 20:30:00 </a:t>
                      </a:r>
                      <a:r>
                        <a:rPr kumimoji="0" lang="it-IT" sz="1000" b="0" i="0" u="none" strike="noStrike" kern="1200" cap="none" spc="0" normalizeH="0" baseline="0" noProof="0">
                          <a:ln>
                            <a:noFill/>
                          </a:ln>
                          <a:solidFill>
                            <a:prstClr val="black"/>
                          </a:solidFill>
                          <a:effectLst/>
                          <a:uLnTx/>
                          <a:uFillTx/>
                          <a:latin typeface="+mn-lt"/>
                          <a:ea typeface="+mn-ea"/>
                          <a:cs typeface="+mn-cs"/>
                        </a:rPr>
                        <a:t> 
 SALTA, TAN LINDA QUE ENAMORA
(Cafayate, Salta, Argentina. Foto: Silvina Magistris).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1362553710858.3999 %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50013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- 2019-04-13 17:23:39 </a:t>
                      </a:r>
                      <a:r>
                        <a:rPr kumimoji="0" lang="es-ES" sz="1000" b="0" i="0" u="none" strike="noStrike" kern="1200" cap="none" spc="0" normalizeH="0" baseline="0" noProof="0">
                          <a:ln>
                            <a:noFill/>
                          </a:ln>
                          <a:solidFill>
                            <a:prstClr val="black"/>
                          </a:solidFill>
                          <a:effectLst/>
                          <a:uLnTx/>
                          <a:uFillTx/>
                          <a:latin typeface="+mn-lt"/>
                          <a:ea typeface="+mn-ea"/>
                          <a:cs typeface="+mn-cs"/>
                        </a:rPr>
                        <a:t> 
 NUESTRA CATEDRAL
(Foto: Ciudad de Salta, Salta,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1659480565733.3999 %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22054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Visit Salta - 2019-03-28 17:27:43 </a:t>
                      </a:r>
                      <a:r>
                        <a:rPr kumimoji="0" lang="en-US" sz="1000" b="0" i="0" u="none" strike="noStrike" kern="1200" cap="none" spc="0" normalizeH="0" baseline="0" noProof="0">
                          <a:ln>
                            <a:noFill/>
                          </a:ln>
                          <a:solidFill>
                            <a:prstClr val="black"/>
                          </a:solidFill>
                          <a:effectLst/>
                          <a:uLnTx/>
                          <a:uFillTx/>
                          <a:latin typeface="+mn-lt"/>
                          <a:ea typeface="+mn-ea"/>
                          <a:cs typeface="+mn-cs"/>
                        </a:rPr>
                        <a:t> 
 SALTA, TAN LINDA QUE ENAMORA
(Seclantás, Salta, Argentina. Foto: Nano Escudero).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5234207173651.7002 %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57276664"/>
                  </a:ext>
                </a:extLst>
              </a:tr>
            </a:tbl>
          </a:graphicData>
        </a:graphic>
      </p:graphicFrame>
      <p:sp>
        <p:nvSpPr>
          <p:cNvPr id="4" name="Text Placeholder 3">
            <a:extLst>
              <a:ext uri="{FF2B5EF4-FFF2-40B4-BE49-F238E27FC236}">
                <a16:creationId xmlns:a16="http://schemas.microsoft.com/office/drawing/2014/main" id="{1525C8AB-2501-4643-AA31-A39E89F9F977}"/>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268701452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F8E4B-CB2E-4F09-BB9E-047FF4F8ECA6}"/>
              </a:ext>
            </a:extLst>
          </p:cNvPr>
          <p:cNvSpPr>
            <a:spLocks noGrp="1"/>
          </p:cNvSpPr>
          <p:nvPr>
            <p:ph type="title"/>
          </p:nvPr>
        </p:nvSpPr>
        <p:spPr/>
        <p:txBody>
          <a:bodyPr/>
          <a:lstStyle/>
          <a:p>
            <a:r>
              <a:rPr lang="en-US"/>
              <a:t>Facebook TABLA DE FB COMPLETA | TUCUMAN  - 6 of 17</a:t>
            </a:r>
          </a:p>
        </p:txBody>
      </p:sp>
      <p:graphicFrame>
        <p:nvGraphicFramePr>
          <p:cNvPr id="5" name="Table Placeholder 4">
            <a:extLst>
              <a:ext uri="{FF2B5EF4-FFF2-40B4-BE49-F238E27FC236}">
                <a16:creationId xmlns:a16="http://schemas.microsoft.com/office/drawing/2014/main" id="{30BF024C-4914-4FBB-BAC7-E65FE0DAADF4}"/>
              </a:ext>
            </a:extLst>
          </p:cNvPr>
          <p:cNvGraphicFramePr>
            <a:graphicFrameLocks noGrp="1"/>
          </p:cNvGraphicFramePr>
          <p:nvPr>
            <p:ph type="tbl" sz="quarter" idx="13"/>
            <p:extLst>
              <p:ext uri="{D42A27DB-BD31-4B8C-83A1-F6EECF244321}">
                <p14:modId xmlns:p14="http://schemas.microsoft.com/office/powerpoint/2010/main" val="36724204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16323307"/>
                    </a:ext>
                  </a:extLst>
                </a:gridCol>
                <a:gridCol w="493776">
                  <a:extLst>
                    <a:ext uri="{9D8B030D-6E8A-4147-A177-3AD203B41FA5}">
                      <a16:colId xmlns:a16="http://schemas.microsoft.com/office/drawing/2014/main" val="4024640091"/>
                    </a:ext>
                  </a:extLst>
                </a:gridCol>
                <a:gridCol w="493776">
                  <a:extLst>
                    <a:ext uri="{9D8B030D-6E8A-4147-A177-3AD203B41FA5}">
                      <a16:colId xmlns:a16="http://schemas.microsoft.com/office/drawing/2014/main" val="1276620672"/>
                    </a:ext>
                  </a:extLst>
                </a:gridCol>
                <a:gridCol w="493776">
                  <a:extLst>
                    <a:ext uri="{9D8B030D-6E8A-4147-A177-3AD203B41FA5}">
                      <a16:colId xmlns:a16="http://schemas.microsoft.com/office/drawing/2014/main" val="1727183414"/>
                    </a:ext>
                  </a:extLst>
                </a:gridCol>
                <a:gridCol w="493776">
                  <a:extLst>
                    <a:ext uri="{9D8B030D-6E8A-4147-A177-3AD203B41FA5}">
                      <a16:colId xmlns:a16="http://schemas.microsoft.com/office/drawing/2014/main" val="1052976702"/>
                    </a:ext>
                  </a:extLst>
                </a:gridCol>
                <a:gridCol w="493776">
                  <a:extLst>
                    <a:ext uri="{9D8B030D-6E8A-4147-A177-3AD203B41FA5}">
                      <a16:colId xmlns:a16="http://schemas.microsoft.com/office/drawing/2014/main" val="2362745147"/>
                    </a:ext>
                  </a:extLst>
                </a:gridCol>
                <a:gridCol w="493776">
                  <a:extLst>
                    <a:ext uri="{9D8B030D-6E8A-4147-A177-3AD203B41FA5}">
                      <a16:colId xmlns:a16="http://schemas.microsoft.com/office/drawing/2014/main" val="4081020113"/>
                    </a:ext>
                  </a:extLst>
                </a:gridCol>
                <a:gridCol w="493776">
                  <a:extLst>
                    <a:ext uri="{9D8B030D-6E8A-4147-A177-3AD203B41FA5}">
                      <a16:colId xmlns:a16="http://schemas.microsoft.com/office/drawing/2014/main" val="2929074610"/>
                    </a:ext>
                  </a:extLst>
                </a:gridCol>
                <a:gridCol w="493776">
                  <a:extLst>
                    <a:ext uri="{9D8B030D-6E8A-4147-A177-3AD203B41FA5}">
                      <a16:colId xmlns:a16="http://schemas.microsoft.com/office/drawing/2014/main" val="1637100954"/>
                    </a:ext>
                  </a:extLst>
                </a:gridCol>
                <a:gridCol w="493776">
                  <a:extLst>
                    <a:ext uri="{9D8B030D-6E8A-4147-A177-3AD203B41FA5}">
                      <a16:colId xmlns:a16="http://schemas.microsoft.com/office/drawing/2014/main" val="3295978798"/>
                    </a:ext>
                  </a:extLst>
                </a:gridCol>
                <a:gridCol w="493776">
                  <a:extLst>
                    <a:ext uri="{9D8B030D-6E8A-4147-A177-3AD203B41FA5}">
                      <a16:colId xmlns:a16="http://schemas.microsoft.com/office/drawing/2014/main" val="931340848"/>
                    </a:ext>
                  </a:extLst>
                </a:gridCol>
                <a:gridCol w="493776">
                  <a:extLst>
                    <a:ext uri="{9D8B030D-6E8A-4147-A177-3AD203B41FA5}">
                      <a16:colId xmlns:a16="http://schemas.microsoft.com/office/drawing/2014/main" val="2226873435"/>
                    </a:ext>
                  </a:extLst>
                </a:gridCol>
                <a:gridCol w="493776">
                  <a:extLst>
                    <a:ext uri="{9D8B030D-6E8A-4147-A177-3AD203B41FA5}">
                      <a16:colId xmlns:a16="http://schemas.microsoft.com/office/drawing/2014/main" val="3639113776"/>
                    </a:ext>
                  </a:extLst>
                </a:gridCol>
                <a:gridCol w="493776">
                  <a:extLst>
                    <a:ext uri="{9D8B030D-6E8A-4147-A177-3AD203B41FA5}">
                      <a16:colId xmlns:a16="http://schemas.microsoft.com/office/drawing/2014/main" val="34864786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97569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- 2019-04-10 18:15:04 </a:t>
                      </a:r>
                      <a:r>
                        <a:rPr kumimoji="0" lang="es-ES" sz="1000" b="0" i="0" u="none" strike="noStrike" kern="1200" cap="none" spc="0" normalizeH="0" baseline="0" noProof="0">
                          <a:ln>
                            <a:noFill/>
                          </a:ln>
                          <a:solidFill>
                            <a:prstClr val="black"/>
                          </a:solidFill>
                          <a:effectLst/>
                          <a:uLnTx/>
                          <a:uFillTx/>
                          <a:latin typeface="+mn-lt"/>
                          <a:ea typeface="+mn-ea"/>
                          <a:cs typeface="+mn-cs"/>
                        </a:rPr>
                        <a:t> 
 Salta, la provincia más gaucha de Argentina
El gaucho es parte de la cultura viva de Salta. En toda nuestra provincia se mantiene la tradición y la figura de nuestro héroe, el General Güemes, es siempre recordada por todos los salteños.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427170495181.7400 %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03942322"/>
                  </a:ext>
                </a:extLst>
              </a:tr>
            </a:tbl>
          </a:graphicData>
        </a:graphic>
      </p:graphicFrame>
      <p:sp>
        <p:nvSpPr>
          <p:cNvPr id="4" name="Text Placeholder 3">
            <a:extLst>
              <a:ext uri="{FF2B5EF4-FFF2-40B4-BE49-F238E27FC236}">
                <a16:creationId xmlns:a16="http://schemas.microsoft.com/office/drawing/2014/main" id="{7111018A-406A-4182-8DF7-97886FA766E9}"/>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192030554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05F28-5239-41FB-9CAD-CE205A96206D}"/>
              </a:ext>
            </a:extLst>
          </p:cNvPr>
          <p:cNvSpPr>
            <a:spLocks noGrp="1"/>
          </p:cNvSpPr>
          <p:nvPr>
            <p:ph type="title"/>
          </p:nvPr>
        </p:nvSpPr>
        <p:spPr/>
        <p:txBody>
          <a:bodyPr/>
          <a:lstStyle/>
          <a:p>
            <a:r>
              <a:rPr lang="en-US"/>
              <a:t>Facebook TABLA DE FB COMPLETA | TUCUMAN  - 7 of 17</a:t>
            </a:r>
          </a:p>
        </p:txBody>
      </p:sp>
      <p:graphicFrame>
        <p:nvGraphicFramePr>
          <p:cNvPr id="5" name="Table Placeholder 4">
            <a:extLst>
              <a:ext uri="{FF2B5EF4-FFF2-40B4-BE49-F238E27FC236}">
                <a16:creationId xmlns:a16="http://schemas.microsoft.com/office/drawing/2014/main" id="{97D99D41-08B9-49A0-9311-852B09FF2589}"/>
              </a:ext>
            </a:extLst>
          </p:cNvPr>
          <p:cNvGraphicFramePr>
            <a:graphicFrameLocks noGrp="1"/>
          </p:cNvGraphicFramePr>
          <p:nvPr>
            <p:ph type="tbl" sz="quarter" idx="13"/>
            <p:extLst>
              <p:ext uri="{D42A27DB-BD31-4B8C-83A1-F6EECF244321}">
                <p14:modId xmlns:p14="http://schemas.microsoft.com/office/powerpoint/2010/main" val="23202520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20373851"/>
                    </a:ext>
                  </a:extLst>
                </a:gridCol>
                <a:gridCol w="493776">
                  <a:extLst>
                    <a:ext uri="{9D8B030D-6E8A-4147-A177-3AD203B41FA5}">
                      <a16:colId xmlns:a16="http://schemas.microsoft.com/office/drawing/2014/main" val="3683309546"/>
                    </a:ext>
                  </a:extLst>
                </a:gridCol>
                <a:gridCol w="493776">
                  <a:extLst>
                    <a:ext uri="{9D8B030D-6E8A-4147-A177-3AD203B41FA5}">
                      <a16:colId xmlns:a16="http://schemas.microsoft.com/office/drawing/2014/main" val="1547110450"/>
                    </a:ext>
                  </a:extLst>
                </a:gridCol>
                <a:gridCol w="493776">
                  <a:extLst>
                    <a:ext uri="{9D8B030D-6E8A-4147-A177-3AD203B41FA5}">
                      <a16:colId xmlns:a16="http://schemas.microsoft.com/office/drawing/2014/main" val="114236787"/>
                    </a:ext>
                  </a:extLst>
                </a:gridCol>
                <a:gridCol w="493776">
                  <a:extLst>
                    <a:ext uri="{9D8B030D-6E8A-4147-A177-3AD203B41FA5}">
                      <a16:colId xmlns:a16="http://schemas.microsoft.com/office/drawing/2014/main" val="83056287"/>
                    </a:ext>
                  </a:extLst>
                </a:gridCol>
                <a:gridCol w="493776">
                  <a:extLst>
                    <a:ext uri="{9D8B030D-6E8A-4147-A177-3AD203B41FA5}">
                      <a16:colId xmlns:a16="http://schemas.microsoft.com/office/drawing/2014/main" val="1326030619"/>
                    </a:ext>
                  </a:extLst>
                </a:gridCol>
                <a:gridCol w="493776">
                  <a:extLst>
                    <a:ext uri="{9D8B030D-6E8A-4147-A177-3AD203B41FA5}">
                      <a16:colId xmlns:a16="http://schemas.microsoft.com/office/drawing/2014/main" val="3719791355"/>
                    </a:ext>
                  </a:extLst>
                </a:gridCol>
                <a:gridCol w="493776">
                  <a:extLst>
                    <a:ext uri="{9D8B030D-6E8A-4147-A177-3AD203B41FA5}">
                      <a16:colId xmlns:a16="http://schemas.microsoft.com/office/drawing/2014/main" val="355758583"/>
                    </a:ext>
                  </a:extLst>
                </a:gridCol>
                <a:gridCol w="493776">
                  <a:extLst>
                    <a:ext uri="{9D8B030D-6E8A-4147-A177-3AD203B41FA5}">
                      <a16:colId xmlns:a16="http://schemas.microsoft.com/office/drawing/2014/main" val="1551504242"/>
                    </a:ext>
                  </a:extLst>
                </a:gridCol>
                <a:gridCol w="493776">
                  <a:extLst>
                    <a:ext uri="{9D8B030D-6E8A-4147-A177-3AD203B41FA5}">
                      <a16:colId xmlns:a16="http://schemas.microsoft.com/office/drawing/2014/main" val="2696383056"/>
                    </a:ext>
                  </a:extLst>
                </a:gridCol>
                <a:gridCol w="493776">
                  <a:extLst>
                    <a:ext uri="{9D8B030D-6E8A-4147-A177-3AD203B41FA5}">
                      <a16:colId xmlns:a16="http://schemas.microsoft.com/office/drawing/2014/main" val="3471896080"/>
                    </a:ext>
                  </a:extLst>
                </a:gridCol>
                <a:gridCol w="493776">
                  <a:extLst>
                    <a:ext uri="{9D8B030D-6E8A-4147-A177-3AD203B41FA5}">
                      <a16:colId xmlns:a16="http://schemas.microsoft.com/office/drawing/2014/main" val="927589399"/>
                    </a:ext>
                  </a:extLst>
                </a:gridCol>
                <a:gridCol w="493776">
                  <a:extLst>
                    <a:ext uri="{9D8B030D-6E8A-4147-A177-3AD203B41FA5}">
                      <a16:colId xmlns:a16="http://schemas.microsoft.com/office/drawing/2014/main" val="293612942"/>
                    </a:ext>
                  </a:extLst>
                </a:gridCol>
                <a:gridCol w="493776">
                  <a:extLst>
                    <a:ext uri="{9D8B030D-6E8A-4147-A177-3AD203B41FA5}">
                      <a16:colId xmlns:a16="http://schemas.microsoft.com/office/drawing/2014/main" val="21123863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0911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- 2019-03-29 20:45:00 </a:t>
                      </a:r>
                      <a:r>
                        <a:rPr kumimoji="0" lang="es-ES" sz="1000" b="0" i="0" u="none" strike="noStrike" kern="1200" cap="none" spc="0" normalizeH="0" baseline="0" noProof="0">
                          <a:ln>
                            <a:noFill/>
                          </a:ln>
                          <a:solidFill>
                            <a:prstClr val="black"/>
                          </a:solidFill>
                          <a:effectLst/>
                          <a:uLnTx/>
                          <a:uFillTx/>
                          <a:latin typeface="+mn-lt"/>
                          <a:ea typeface="+mn-ea"/>
                          <a:cs typeface="+mn-cs"/>
                        </a:rPr>
                        <a:t> 
 Esta Iglesia está ubicada en la ciudad de Salta y es una de las más lindas de nuestra provincia.
¿Sabés como se llama?
a) San Francisco
b) La Viña
c) Catedral
(La respuesta mañana en este mismo posteo).
R: La Viña
(Foto: Ciudad de Salta, Salta,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4751088043557.0996 %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28393743"/>
                  </a:ext>
                </a:extLst>
              </a:tr>
            </a:tbl>
          </a:graphicData>
        </a:graphic>
      </p:graphicFrame>
      <p:sp>
        <p:nvSpPr>
          <p:cNvPr id="4" name="Text Placeholder 3">
            <a:extLst>
              <a:ext uri="{FF2B5EF4-FFF2-40B4-BE49-F238E27FC236}">
                <a16:creationId xmlns:a16="http://schemas.microsoft.com/office/drawing/2014/main" id="{F878F604-02BE-4B24-99E6-898E2051548D}"/>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65037700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30F38-AD65-4E7E-AE78-C368BAE904A3}"/>
              </a:ext>
            </a:extLst>
          </p:cNvPr>
          <p:cNvSpPr>
            <a:spLocks noGrp="1"/>
          </p:cNvSpPr>
          <p:nvPr>
            <p:ph type="title"/>
          </p:nvPr>
        </p:nvSpPr>
        <p:spPr/>
        <p:txBody>
          <a:bodyPr/>
          <a:lstStyle/>
          <a:p>
            <a:r>
              <a:rPr lang="en-US"/>
              <a:t>Facebook TABLA DE FB COMPLETA | TUCUMAN  - 8 of 17</a:t>
            </a:r>
          </a:p>
        </p:txBody>
      </p:sp>
      <p:graphicFrame>
        <p:nvGraphicFramePr>
          <p:cNvPr id="5" name="Table Placeholder 4">
            <a:extLst>
              <a:ext uri="{FF2B5EF4-FFF2-40B4-BE49-F238E27FC236}">
                <a16:creationId xmlns:a16="http://schemas.microsoft.com/office/drawing/2014/main" id="{8AAC5E15-0CA5-4616-825A-22F9E20DD681}"/>
              </a:ext>
            </a:extLst>
          </p:cNvPr>
          <p:cNvGraphicFramePr>
            <a:graphicFrameLocks noGrp="1"/>
          </p:cNvGraphicFramePr>
          <p:nvPr>
            <p:ph type="tbl" sz="quarter" idx="13"/>
            <p:extLst>
              <p:ext uri="{D42A27DB-BD31-4B8C-83A1-F6EECF244321}">
                <p14:modId xmlns:p14="http://schemas.microsoft.com/office/powerpoint/2010/main" val="41199041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049327787"/>
                    </a:ext>
                  </a:extLst>
                </a:gridCol>
                <a:gridCol w="493776">
                  <a:extLst>
                    <a:ext uri="{9D8B030D-6E8A-4147-A177-3AD203B41FA5}">
                      <a16:colId xmlns:a16="http://schemas.microsoft.com/office/drawing/2014/main" val="708265049"/>
                    </a:ext>
                  </a:extLst>
                </a:gridCol>
                <a:gridCol w="493776">
                  <a:extLst>
                    <a:ext uri="{9D8B030D-6E8A-4147-A177-3AD203B41FA5}">
                      <a16:colId xmlns:a16="http://schemas.microsoft.com/office/drawing/2014/main" val="1679341231"/>
                    </a:ext>
                  </a:extLst>
                </a:gridCol>
                <a:gridCol w="493776">
                  <a:extLst>
                    <a:ext uri="{9D8B030D-6E8A-4147-A177-3AD203B41FA5}">
                      <a16:colId xmlns:a16="http://schemas.microsoft.com/office/drawing/2014/main" val="997037405"/>
                    </a:ext>
                  </a:extLst>
                </a:gridCol>
                <a:gridCol w="493776">
                  <a:extLst>
                    <a:ext uri="{9D8B030D-6E8A-4147-A177-3AD203B41FA5}">
                      <a16:colId xmlns:a16="http://schemas.microsoft.com/office/drawing/2014/main" val="1732548140"/>
                    </a:ext>
                  </a:extLst>
                </a:gridCol>
                <a:gridCol w="493776">
                  <a:extLst>
                    <a:ext uri="{9D8B030D-6E8A-4147-A177-3AD203B41FA5}">
                      <a16:colId xmlns:a16="http://schemas.microsoft.com/office/drawing/2014/main" val="4241818496"/>
                    </a:ext>
                  </a:extLst>
                </a:gridCol>
                <a:gridCol w="493776">
                  <a:extLst>
                    <a:ext uri="{9D8B030D-6E8A-4147-A177-3AD203B41FA5}">
                      <a16:colId xmlns:a16="http://schemas.microsoft.com/office/drawing/2014/main" val="1494864399"/>
                    </a:ext>
                  </a:extLst>
                </a:gridCol>
                <a:gridCol w="493776">
                  <a:extLst>
                    <a:ext uri="{9D8B030D-6E8A-4147-A177-3AD203B41FA5}">
                      <a16:colId xmlns:a16="http://schemas.microsoft.com/office/drawing/2014/main" val="3983455252"/>
                    </a:ext>
                  </a:extLst>
                </a:gridCol>
                <a:gridCol w="493776">
                  <a:extLst>
                    <a:ext uri="{9D8B030D-6E8A-4147-A177-3AD203B41FA5}">
                      <a16:colId xmlns:a16="http://schemas.microsoft.com/office/drawing/2014/main" val="1585743983"/>
                    </a:ext>
                  </a:extLst>
                </a:gridCol>
                <a:gridCol w="493776">
                  <a:extLst>
                    <a:ext uri="{9D8B030D-6E8A-4147-A177-3AD203B41FA5}">
                      <a16:colId xmlns:a16="http://schemas.microsoft.com/office/drawing/2014/main" val="3985287493"/>
                    </a:ext>
                  </a:extLst>
                </a:gridCol>
                <a:gridCol w="493776">
                  <a:extLst>
                    <a:ext uri="{9D8B030D-6E8A-4147-A177-3AD203B41FA5}">
                      <a16:colId xmlns:a16="http://schemas.microsoft.com/office/drawing/2014/main" val="1766723816"/>
                    </a:ext>
                  </a:extLst>
                </a:gridCol>
                <a:gridCol w="493776">
                  <a:extLst>
                    <a:ext uri="{9D8B030D-6E8A-4147-A177-3AD203B41FA5}">
                      <a16:colId xmlns:a16="http://schemas.microsoft.com/office/drawing/2014/main" val="1028866779"/>
                    </a:ext>
                  </a:extLst>
                </a:gridCol>
                <a:gridCol w="493776">
                  <a:extLst>
                    <a:ext uri="{9D8B030D-6E8A-4147-A177-3AD203B41FA5}">
                      <a16:colId xmlns:a16="http://schemas.microsoft.com/office/drawing/2014/main" val="1356294138"/>
                    </a:ext>
                  </a:extLst>
                </a:gridCol>
                <a:gridCol w="493776">
                  <a:extLst>
                    <a:ext uri="{9D8B030D-6E8A-4147-A177-3AD203B41FA5}">
                      <a16:colId xmlns:a16="http://schemas.microsoft.com/office/drawing/2014/main" val="10024969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89466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- 2019-04-21 11:38:19 </a:t>
                      </a:r>
                      <a:r>
                        <a:rPr kumimoji="0" lang="es-ES" sz="1000" b="0" i="0" u="none" strike="noStrike" kern="1200" cap="none" spc="0" normalizeH="0" baseline="0" noProof="0">
                          <a:ln>
                            <a:noFill/>
                          </a:ln>
                          <a:solidFill>
                            <a:prstClr val="black"/>
                          </a:solidFill>
                          <a:effectLst/>
                          <a:uLnTx/>
                          <a:uFillTx/>
                          <a:latin typeface="+mn-lt"/>
                          <a:ea typeface="+mn-ea"/>
                          <a:cs typeface="+mn-cs"/>
                        </a:rPr>
                        <a:t> 
 ¡¡FELICES PASCUAS!!
En este día tan especial, desde Salta les mandamos un gran abrazo. 
Qué Jesús resucitado los colme de bendiciones y que pasen un excelente día.
(Fotos: Salta,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1180638420911.8999 %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41969462"/>
                  </a:ext>
                </a:extLst>
              </a:tr>
            </a:tbl>
          </a:graphicData>
        </a:graphic>
      </p:graphicFrame>
      <p:sp>
        <p:nvSpPr>
          <p:cNvPr id="4" name="Text Placeholder 3">
            <a:extLst>
              <a:ext uri="{FF2B5EF4-FFF2-40B4-BE49-F238E27FC236}">
                <a16:creationId xmlns:a16="http://schemas.microsoft.com/office/drawing/2014/main" id="{A09922C3-37F3-4DDA-AE2D-DB7FDA2E019A}"/>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147142678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7A0BF-07DC-4302-9D89-890A24875076}"/>
              </a:ext>
            </a:extLst>
          </p:cNvPr>
          <p:cNvSpPr>
            <a:spLocks noGrp="1"/>
          </p:cNvSpPr>
          <p:nvPr>
            <p:ph type="title"/>
          </p:nvPr>
        </p:nvSpPr>
        <p:spPr/>
        <p:txBody>
          <a:bodyPr/>
          <a:lstStyle/>
          <a:p>
            <a:r>
              <a:rPr lang="en-US"/>
              <a:t>Facebook TABLA DE FB COMPLETA | TUCUMAN  - 9 of 17</a:t>
            </a:r>
          </a:p>
        </p:txBody>
      </p:sp>
      <p:graphicFrame>
        <p:nvGraphicFramePr>
          <p:cNvPr id="5" name="Table Placeholder 4">
            <a:extLst>
              <a:ext uri="{FF2B5EF4-FFF2-40B4-BE49-F238E27FC236}">
                <a16:creationId xmlns:a16="http://schemas.microsoft.com/office/drawing/2014/main" id="{44527161-77B4-44AF-B5B7-7B16CAD3982E}"/>
              </a:ext>
            </a:extLst>
          </p:cNvPr>
          <p:cNvGraphicFramePr>
            <a:graphicFrameLocks noGrp="1"/>
          </p:cNvGraphicFramePr>
          <p:nvPr>
            <p:ph type="tbl" sz="quarter" idx="13"/>
            <p:extLst>
              <p:ext uri="{D42A27DB-BD31-4B8C-83A1-F6EECF244321}">
                <p14:modId xmlns:p14="http://schemas.microsoft.com/office/powerpoint/2010/main" val="33151321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4245917612"/>
                    </a:ext>
                  </a:extLst>
                </a:gridCol>
                <a:gridCol w="493776">
                  <a:extLst>
                    <a:ext uri="{9D8B030D-6E8A-4147-A177-3AD203B41FA5}">
                      <a16:colId xmlns:a16="http://schemas.microsoft.com/office/drawing/2014/main" val="4293551342"/>
                    </a:ext>
                  </a:extLst>
                </a:gridCol>
                <a:gridCol w="493776">
                  <a:extLst>
                    <a:ext uri="{9D8B030D-6E8A-4147-A177-3AD203B41FA5}">
                      <a16:colId xmlns:a16="http://schemas.microsoft.com/office/drawing/2014/main" val="1211797655"/>
                    </a:ext>
                  </a:extLst>
                </a:gridCol>
                <a:gridCol w="493776">
                  <a:extLst>
                    <a:ext uri="{9D8B030D-6E8A-4147-A177-3AD203B41FA5}">
                      <a16:colId xmlns:a16="http://schemas.microsoft.com/office/drawing/2014/main" val="845604519"/>
                    </a:ext>
                  </a:extLst>
                </a:gridCol>
                <a:gridCol w="493776">
                  <a:extLst>
                    <a:ext uri="{9D8B030D-6E8A-4147-A177-3AD203B41FA5}">
                      <a16:colId xmlns:a16="http://schemas.microsoft.com/office/drawing/2014/main" val="1522782093"/>
                    </a:ext>
                  </a:extLst>
                </a:gridCol>
                <a:gridCol w="493776">
                  <a:extLst>
                    <a:ext uri="{9D8B030D-6E8A-4147-A177-3AD203B41FA5}">
                      <a16:colId xmlns:a16="http://schemas.microsoft.com/office/drawing/2014/main" val="2450989392"/>
                    </a:ext>
                  </a:extLst>
                </a:gridCol>
                <a:gridCol w="493776">
                  <a:extLst>
                    <a:ext uri="{9D8B030D-6E8A-4147-A177-3AD203B41FA5}">
                      <a16:colId xmlns:a16="http://schemas.microsoft.com/office/drawing/2014/main" val="3204850475"/>
                    </a:ext>
                  </a:extLst>
                </a:gridCol>
                <a:gridCol w="493776">
                  <a:extLst>
                    <a:ext uri="{9D8B030D-6E8A-4147-A177-3AD203B41FA5}">
                      <a16:colId xmlns:a16="http://schemas.microsoft.com/office/drawing/2014/main" val="996698646"/>
                    </a:ext>
                  </a:extLst>
                </a:gridCol>
                <a:gridCol w="493776">
                  <a:extLst>
                    <a:ext uri="{9D8B030D-6E8A-4147-A177-3AD203B41FA5}">
                      <a16:colId xmlns:a16="http://schemas.microsoft.com/office/drawing/2014/main" val="52958723"/>
                    </a:ext>
                  </a:extLst>
                </a:gridCol>
                <a:gridCol w="493776">
                  <a:extLst>
                    <a:ext uri="{9D8B030D-6E8A-4147-A177-3AD203B41FA5}">
                      <a16:colId xmlns:a16="http://schemas.microsoft.com/office/drawing/2014/main" val="2182980777"/>
                    </a:ext>
                  </a:extLst>
                </a:gridCol>
                <a:gridCol w="493776">
                  <a:extLst>
                    <a:ext uri="{9D8B030D-6E8A-4147-A177-3AD203B41FA5}">
                      <a16:colId xmlns:a16="http://schemas.microsoft.com/office/drawing/2014/main" val="1238382907"/>
                    </a:ext>
                  </a:extLst>
                </a:gridCol>
                <a:gridCol w="493776">
                  <a:extLst>
                    <a:ext uri="{9D8B030D-6E8A-4147-A177-3AD203B41FA5}">
                      <a16:colId xmlns:a16="http://schemas.microsoft.com/office/drawing/2014/main" val="950000"/>
                    </a:ext>
                  </a:extLst>
                </a:gridCol>
                <a:gridCol w="493776">
                  <a:extLst>
                    <a:ext uri="{9D8B030D-6E8A-4147-A177-3AD203B41FA5}">
                      <a16:colId xmlns:a16="http://schemas.microsoft.com/office/drawing/2014/main" val="3628296975"/>
                    </a:ext>
                  </a:extLst>
                </a:gridCol>
                <a:gridCol w="493776">
                  <a:extLst>
                    <a:ext uri="{9D8B030D-6E8A-4147-A177-3AD203B41FA5}">
                      <a16:colId xmlns:a16="http://schemas.microsoft.com/office/drawing/2014/main" val="42092543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57244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- 2019-04-14 19:52:23 </a:t>
                      </a:r>
                      <a:r>
                        <a:rPr kumimoji="0" lang="es-ES" sz="1000" b="0" i="0" u="none" strike="noStrike" kern="1200" cap="none" spc="0" normalizeH="0" baseline="0" noProof="0">
                          <a:ln>
                            <a:noFill/>
                          </a:ln>
                          <a:solidFill>
                            <a:prstClr val="black"/>
                          </a:solidFill>
                          <a:effectLst/>
                          <a:uLnTx/>
                          <a:uFillTx/>
                          <a:latin typeface="+mn-lt"/>
                          <a:ea typeface="+mn-ea"/>
                          <a:cs typeface="+mn-cs"/>
                        </a:rPr>
                        <a:t> 
 Es uno de los caminos más impactantes de Argentina y asciende hasta los 3457 msnm. A medida que subís por sus zig-zag podés ver uno de los paisajes más lindos de nuestra provincia.
 ¿Sabés cómo se llama? (Una ayuda: pasas por allí cuando viajás desde la ciudad de Salta hacia Cachi. La respuesta, mañana en este mismo posteo).
a) Cuesta de las Curvas
b) Cuesta del Obispo
c) Cuesta del Fraile
(Foto: Chicoana, Salta,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469829550809.2700 %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62493473"/>
                  </a:ext>
                </a:extLst>
              </a:tr>
            </a:tbl>
          </a:graphicData>
        </a:graphic>
      </p:graphicFrame>
      <p:sp>
        <p:nvSpPr>
          <p:cNvPr id="4" name="Text Placeholder 3">
            <a:extLst>
              <a:ext uri="{FF2B5EF4-FFF2-40B4-BE49-F238E27FC236}">
                <a16:creationId xmlns:a16="http://schemas.microsoft.com/office/drawing/2014/main" id="{3173F66E-AB13-44ED-BA4E-42FBAA866E27}"/>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241295837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F8F85-3515-4CAD-8273-309705AA7783}"/>
              </a:ext>
            </a:extLst>
          </p:cNvPr>
          <p:cNvSpPr>
            <a:spLocks noGrp="1"/>
          </p:cNvSpPr>
          <p:nvPr>
            <p:ph type="title"/>
          </p:nvPr>
        </p:nvSpPr>
        <p:spPr/>
        <p:txBody>
          <a:bodyPr/>
          <a:lstStyle/>
          <a:p>
            <a:r>
              <a:rPr lang="en-US"/>
              <a:t>Facebook TABLA DE FB COMPLETA | TUCUMAN  - 10 of 17</a:t>
            </a:r>
          </a:p>
        </p:txBody>
      </p:sp>
      <p:graphicFrame>
        <p:nvGraphicFramePr>
          <p:cNvPr id="5" name="Table Placeholder 4">
            <a:extLst>
              <a:ext uri="{FF2B5EF4-FFF2-40B4-BE49-F238E27FC236}">
                <a16:creationId xmlns:a16="http://schemas.microsoft.com/office/drawing/2014/main" id="{9B8CFE08-D4D7-4608-B95A-D9CF38A68E99}"/>
              </a:ext>
            </a:extLst>
          </p:cNvPr>
          <p:cNvGraphicFramePr>
            <a:graphicFrameLocks noGrp="1"/>
          </p:cNvGraphicFramePr>
          <p:nvPr>
            <p:ph type="tbl" sz="quarter" idx="13"/>
            <p:extLst>
              <p:ext uri="{D42A27DB-BD31-4B8C-83A1-F6EECF244321}">
                <p14:modId xmlns:p14="http://schemas.microsoft.com/office/powerpoint/2010/main" val="4446717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613353602"/>
                    </a:ext>
                  </a:extLst>
                </a:gridCol>
                <a:gridCol w="493776">
                  <a:extLst>
                    <a:ext uri="{9D8B030D-6E8A-4147-A177-3AD203B41FA5}">
                      <a16:colId xmlns:a16="http://schemas.microsoft.com/office/drawing/2014/main" val="2112422692"/>
                    </a:ext>
                  </a:extLst>
                </a:gridCol>
                <a:gridCol w="493776">
                  <a:extLst>
                    <a:ext uri="{9D8B030D-6E8A-4147-A177-3AD203B41FA5}">
                      <a16:colId xmlns:a16="http://schemas.microsoft.com/office/drawing/2014/main" val="266210095"/>
                    </a:ext>
                  </a:extLst>
                </a:gridCol>
                <a:gridCol w="493776">
                  <a:extLst>
                    <a:ext uri="{9D8B030D-6E8A-4147-A177-3AD203B41FA5}">
                      <a16:colId xmlns:a16="http://schemas.microsoft.com/office/drawing/2014/main" val="23248076"/>
                    </a:ext>
                  </a:extLst>
                </a:gridCol>
                <a:gridCol w="493776">
                  <a:extLst>
                    <a:ext uri="{9D8B030D-6E8A-4147-A177-3AD203B41FA5}">
                      <a16:colId xmlns:a16="http://schemas.microsoft.com/office/drawing/2014/main" val="2230241341"/>
                    </a:ext>
                  </a:extLst>
                </a:gridCol>
                <a:gridCol w="493776">
                  <a:extLst>
                    <a:ext uri="{9D8B030D-6E8A-4147-A177-3AD203B41FA5}">
                      <a16:colId xmlns:a16="http://schemas.microsoft.com/office/drawing/2014/main" val="600347553"/>
                    </a:ext>
                  </a:extLst>
                </a:gridCol>
                <a:gridCol w="493776">
                  <a:extLst>
                    <a:ext uri="{9D8B030D-6E8A-4147-A177-3AD203B41FA5}">
                      <a16:colId xmlns:a16="http://schemas.microsoft.com/office/drawing/2014/main" val="1630427308"/>
                    </a:ext>
                  </a:extLst>
                </a:gridCol>
                <a:gridCol w="493776">
                  <a:extLst>
                    <a:ext uri="{9D8B030D-6E8A-4147-A177-3AD203B41FA5}">
                      <a16:colId xmlns:a16="http://schemas.microsoft.com/office/drawing/2014/main" val="3689057766"/>
                    </a:ext>
                  </a:extLst>
                </a:gridCol>
                <a:gridCol w="493776">
                  <a:extLst>
                    <a:ext uri="{9D8B030D-6E8A-4147-A177-3AD203B41FA5}">
                      <a16:colId xmlns:a16="http://schemas.microsoft.com/office/drawing/2014/main" val="616194227"/>
                    </a:ext>
                  </a:extLst>
                </a:gridCol>
                <a:gridCol w="493776">
                  <a:extLst>
                    <a:ext uri="{9D8B030D-6E8A-4147-A177-3AD203B41FA5}">
                      <a16:colId xmlns:a16="http://schemas.microsoft.com/office/drawing/2014/main" val="3039518008"/>
                    </a:ext>
                  </a:extLst>
                </a:gridCol>
                <a:gridCol w="493776">
                  <a:extLst>
                    <a:ext uri="{9D8B030D-6E8A-4147-A177-3AD203B41FA5}">
                      <a16:colId xmlns:a16="http://schemas.microsoft.com/office/drawing/2014/main" val="4045419629"/>
                    </a:ext>
                  </a:extLst>
                </a:gridCol>
                <a:gridCol w="493776">
                  <a:extLst>
                    <a:ext uri="{9D8B030D-6E8A-4147-A177-3AD203B41FA5}">
                      <a16:colId xmlns:a16="http://schemas.microsoft.com/office/drawing/2014/main" val="1764114495"/>
                    </a:ext>
                  </a:extLst>
                </a:gridCol>
                <a:gridCol w="493776">
                  <a:extLst>
                    <a:ext uri="{9D8B030D-6E8A-4147-A177-3AD203B41FA5}">
                      <a16:colId xmlns:a16="http://schemas.microsoft.com/office/drawing/2014/main" val="3231528544"/>
                    </a:ext>
                  </a:extLst>
                </a:gridCol>
                <a:gridCol w="493776">
                  <a:extLst>
                    <a:ext uri="{9D8B030D-6E8A-4147-A177-3AD203B41FA5}">
                      <a16:colId xmlns:a16="http://schemas.microsoft.com/office/drawing/2014/main" val="7008340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42781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- 2019-04-05 16:49:28 </a:t>
                      </a:r>
                      <a:r>
                        <a:rPr kumimoji="0" lang="es-ES" sz="1000" b="0" i="0" u="none" strike="noStrike" kern="1200" cap="none" spc="0" normalizeH="0" baseline="0" noProof="0">
                          <a:ln>
                            <a:noFill/>
                          </a:ln>
                          <a:solidFill>
                            <a:prstClr val="black"/>
                          </a:solidFill>
                          <a:effectLst/>
                          <a:uLnTx/>
                          <a:uFillTx/>
                          <a:latin typeface="+mn-lt"/>
                          <a:ea typeface="+mn-ea"/>
                          <a:cs typeface="+mn-cs"/>
                        </a:rPr>
                        <a:t> 
 ¡¡QUE TENGAN UN MUY BUEN FIN DE SEMANA!!
(Foto: La Garganta del Diablo, Guachipas, Salta,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105116130591.1900 %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71334892"/>
                  </a:ext>
                </a:extLst>
              </a:tr>
            </a:tbl>
          </a:graphicData>
        </a:graphic>
      </p:graphicFrame>
      <p:sp>
        <p:nvSpPr>
          <p:cNvPr id="4" name="Text Placeholder 3">
            <a:extLst>
              <a:ext uri="{FF2B5EF4-FFF2-40B4-BE49-F238E27FC236}">
                <a16:creationId xmlns:a16="http://schemas.microsoft.com/office/drawing/2014/main" id="{708852A4-0734-4038-AEBA-BEA38A352EDB}"/>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329999344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7AC8E0-B60D-437E-AACC-A1EADF5CE2B0}"/>
              </a:ext>
            </a:extLst>
          </p:cNvPr>
          <p:cNvSpPr>
            <a:spLocks noGrp="1"/>
          </p:cNvSpPr>
          <p:nvPr>
            <p:ph type="title"/>
          </p:nvPr>
        </p:nvSpPr>
        <p:spPr/>
        <p:txBody>
          <a:bodyPr/>
          <a:lstStyle/>
          <a:p>
            <a:r>
              <a:rPr lang="en-US"/>
              <a:t>Facebook TABLA DE FB COMPLETA | TUCUMAN  - 11 of 17</a:t>
            </a:r>
          </a:p>
        </p:txBody>
      </p:sp>
      <p:graphicFrame>
        <p:nvGraphicFramePr>
          <p:cNvPr id="5" name="Table Placeholder 4">
            <a:extLst>
              <a:ext uri="{FF2B5EF4-FFF2-40B4-BE49-F238E27FC236}">
                <a16:creationId xmlns:a16="http://schemas.microsoft.com/office/drawing/2014/main" id="{88056D98-5BB2-4FE0-818E-489CD1FC6B67}"/>
              </a:ext>
            </a:extLst>
          </p:cNvPr>
          <p:cNvGraphicFramePr>
            <a:graphicFrameLocks noGrp="1"/>
          </p:cNvGraphicFramePr>
          <p:nvPr>
            <p:ph type="tbl" sz="quarter" idx="13"/>
            <p:extLst>
              <p:ext uri="{D42A27DB-BD31-4B8C-83A1-F6EECF244321}">
                <p14:modId xmlns:p14="http://schemas.microsoft.com/office/powerpoint/2010/main" val="35093848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4046318675"/>
                    </a:ext>
                  </a:extLst>
                </a:gridCol>
                <a:gridCol w="493776">
                  <a:extLst>
                    <a:ext uri="{9D8B030D-6E8A-4147-A177-3AD203B41FA5}">
                      <a16:colId xmlns:a16="http://schemas.microsoft.com/office/drawing/2014/main" val="1032573615"/>
                    </a:ext>
                  </a:extLst>
                </a:gridCol>
                <a:gridCol w="493776">
                  <a:extLst>
                    <a:ext uri="{9D8B030D-6E8A-4147-A177-3AD203B41FA5}">
                      <a16:colId xmlns:a16="http://schemas.microsoft.com/office/drawing/2014/main" val="256387604"/>
                    </a:ext>
                  </a:extLst>
                </a:gridCol>
                <a:gridCol w="493776">
                  <a:extLst>
                    <a:ext uri="{9D8B030D-6E8A-4147-A177-3AD203B41FA5}">
                      <a16:colId xmlns:a16="http://schemas.microsoft.com/office/drawing/2014/main" val="3487189314"/>
                    </a:ext>
                  </a:extLst>
                </a:gridCol>
                <a:gridCol w="493776">
                  <a:extLst>
                    <a:ext uri="{9D8B030D-6E8A-4147-A177-3AD203B41FA5}">
                      <a16:colId xmlns:a16="http://schemas.microsoft.com/office/drawing/2014/main" val="3356542665"/>
                    </a:ext>
                  </a:extLst>
                </a:gridCol>
                <a:gridCol w="493776">
                  <a:extLst>
                    <a:ext uri="{9D8B030D-6E8A-4147-A177-3AD203B41FA5}">
                      <a16:colId xmlns:a16="http://schemas.microsoft.com/office/drawing/2014/main" val="961589549"/>
                    </a:ext>
                  </a:extLst>
                </a:gridCol>
                <a:gridCol w="493776">
                  <a:extLst>
                    <a:ext uri="{9D8B030D-6E8A-4147-A177-3AD203B41FA5}">
                      <a16:colId xmlns:a16="http://schemas.microsoft.com/office/drawing/2014/main" val="2146658492"/>
                    </a:ext>
                  </a:extLst>
                </a:gridCol>
                <a:gridCol w="493776">
                  <a:extLst>
                    <a:ext uri="{9D8B030D-6E8A-4147-A177-3AD203B41FA5}">
                      <a16:colId xmlns:a16="http://schemas.microsoft.com/office/drawing/2014/main" val="1427729120"/>
                    </a:ext>
                  </a:extLst>
                </a:gridCol>
                <a:gridCol w="493776">
                  <a:extLst>
                    <a:ext uri="{9D8B030D-6E8A-4147-A177-3AD203B41FA5}">
                      <a16:colId xmlns:a16="http://schemas.microsoft.com/office/drawing/2014/main" val="346579220"/>
                    </a:ext>
                  </a:extLst>
                </a:gridCol>
                <a:gridCol w="493776">
                  <a:extLst>
                    <a:ext uri="{9D8B030D-6E8A-4147-A177-3AD203B41FA5}">
                      <a16:colId xmlns:a16="http://schemas.microsoft.com/office/drawing/2014/main" val="1307251864"/>
                    </a:ext>
                  </a:extLst>
                </a:gridCol>
                <a:gridCol w="493776">
                  <a:extLst>
                    <a:ext uri="{9D8B030D-6E8A-4147-A177-3AD203B41FA5}">
                      <a16:colId xmlns:a16="http://schemas.microsoft.com/office/drawing/2014/main" val="2506054435"/>
                    </a:ext>
                  </a:extLst>
                </a:gridCol>
                <a:gridCol w="493776">
                  <a:extLst>
                    <a:ext uri="{9D8B030D-6E8A-4147-A177-3AD203B41FA5}">
                      <a16:colId xmlns:a16="http://schemas.microsoft.com/office/drawing/2014/main" val="86385682"/>
                    </a:ext>
                  </a:extLst>
                </a:gridCol>
                <a:gridCol w="493776">
                  <a:extLst>
                    <a:ext uri="{9D8B030D-6E8A-4147-A177-3AD203B41FA5}">
                      <a16:colId xmlns:a16="http://schemas.microsoft.com/office/drawing/2014/main" val="1436244984"/>
                    </a:ext>
                  </a:extLst>
                </a:gridCol>
                <a:gridCol w="493776">
                  <a:extLst>
                    <a:ext uri="{9D8B030D-6E8A-4147-A177-3AD203B41FA5}">
                      <a16:colId xmlns:a16="http://schemas.microsoft.com/office/drawing/2014/main" val="8480402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90587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- 2019-03-31 19:13:26 </a:t>
                      </a:r>
                      <a:r>
                        <a:rPr kumimoji="0" lang="es-ES" sz="1000" b="0" i="0" u="none" strike="noStrike" kern="1200" cap="none" spc="0" normalizeH="0" baseline="0" noProof="0">
                          <a:ln>
                            <a:noFill/>
                          </a:ln>
                          <a:solidFill>
                            <a:prstClr val="black"/>
                          </a:solidFill>
                          <a:effectLst/>
                          <a:uLnTx/>
                          <a:uFillTx/>
                          <a:latin typeface="+mn-lt"/>
                          <a:ea typeface="+mn-ea"/>
                          <a:cs typeface="+mn-cs"/>
                        </a:rPr>
                        <a:t> 
 Es uno de los tramos y paisajes más maravillosos de los Valles Calchaquíes y cuando viajas por la Ruta 40 podés conocerlo. Tienen entre 15 y 20 millones de años y forman estrechos pasos con paredes de 20 metros de alto a ambos lados de la ruta. Desde 1995 están protegidas con la creación del Monumento Natural Angastaco. 
¿Sabés cómo se llama este increíble lugar? 
(Una ayuda: se llama Quebrada de las … La respuesta, mañana en este mismo posteo).
R: Quebrada de las Flechas.
(Monumento Natural Angastaco, Salta, Argentina. Foto: Nano Escudero).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151511946194.5500 %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19979570"/>
                  </a:ext>
                </a:extLst>
              </a:tr>
            </a:tbl>
          </a:graphicData>
        </a:graphic>
      </p:graphicFrame>
      <p:sp>
        <p:nvSpPr>
          <p:cNvPr id="4" name="Text Placeholder 3">
            <a:extLst>
              <a:ext uri="{FF2B5EF4-FFF2-40B4-BE49-F238E27FC236}">
                <a16:creationId xmlns:a16="http://schemas.microsoft.com/office/drawing/2014/main" id="{121F85F4-9E42-4D3B-8E9E-08B5D800DBA6}"/>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48256966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AE4DE-589A-42CD-9536-8055D6594026}"/>
              </a:ext>
            </a:extLst>
          </p:cNvPr>
          <p:cNvSpPr>
            <a:spLocks noGrp="1"/>
          </p:cNvSpPr>
          <p:nvPr>
            <p:ph type="title"/>
          </p:nvPr>
        </p:nvSpPr>
        <p:spPr/>
        <p:txBody>
          <a:bodyPr/>
          <a:lstStyle/>
          <a:p>
            <a:r>
              <a:rPr lang="en-US"/>
              <a:t>Facebook TABLA DE FB COMPLETA | TUCUMAN  - 12 of 17</a:t>
            </a:r>
          </a:p>
        </p:txBody>
      </p:sp>
      <p:graphicFrame>
        <p:nvGraphicFramePr>
          <p:cNvPr id="5" name="Table Placeholder 4">
            <a:extLst>
              <a:ext uri="{FF2B5EF4-FFF2-40B4-BE49-F238E27FC236}">
                <a16:creationId xmlns:a16="http://schemas.microsoft.com/office/drawing/2014/main" id="{A26097B0-74B9-4A5B-8FD7-1D8F42EC8CBC}"/>
              </a:ext>
            </a:extLst>
          </p:cNvPr>
          <p:cNvGraphicFramePr>
            <a:graphicFrameLocks noGrp="1"/>
          </p:cNvGraphicFramePr>
          <p:nvPr>
            <p:ph type="tbl" sz="quarter" idx="13"/>
            <p:extLst>
              <p:ext uri="{D42A27DB-BD31-4B8C-83A1-F6EECF244321}">
                <p14:modId xmlns:p14="http://schemas.microsoft.com/office/powerpoint/2010/main" val="31142612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441150781"/>
                    </a:ext>
                  </a:extLst>
                </a:gridCol>
                <a:gridCol w="493776">
                  <a:extLst>
                    <a:ext uri="{9D8B030D-6E8A-4147-A177-3AD203B41FA5}">
                      <a16:colId xmlns:a16="http://schemas.microsoft.com/office/drawing/2014/main" val="1249753790"/>
                    </a:ext>
                  </a:extLst>
                </a:gridCol>
                <a:gridCol w="493776">
                  <a:extLst>
                    <a:ext uri="{9D8B030D-6E8A-4147-A177-3AD203B41FA5}">
                      <a16:colId xmlns:a16="http://schemas.microsoft.com/office/drawing/2014/main" val="1470901036"/>
                    </a:ext>
                  </a:extLst>
                </a:gridCol>
                <a:gridCol w="493776">
                  <a:extLst>
                    <a:ext uri="{9D8B030D-6E8A-4147-A177-3AD203B41FA5}">
                      <a16:colId xmlns:a16="http://schemas.microsoft.com/office/drawing/2014/main" val="3729840771"/>
                    </a:ext>
                  </a:extLst>
                </a:gridCol>
                <a:gridCol w="493776">
                  <a:extLst>
                    <a:ext uri="{9D8B030D-6E8A-4147-A177-3AD203B41FA5}">
                      <a16:colId xmlns:a16="http://schemas.microsoft.com/office/drawing/2014/main" val="1959153651"/>
                    </a:ext>
                  </a:extLst>
                </a:gridCol>
                <a:gridCol w="493776">
                  <a:extLst>
                    <a:ext uri="{9D8B030D-6E8A-4147-A177-3AD203B41FA5}">
                      <a16:colId xmlns:a16="http://schemas.microsoft.com/office/drawing/2014/main" val="299056278"/>
                    </a:ext>
                  </a:extLst>
                </a:gridCol>
                <a:gridCol w="493776">
                  <a:extLst>
                    <a:ext uri="{9D8B030D-6E8A-4147-A177-3AD203B41FA5}">
                      <a16:colId xmlns:a16="http://schemas.microsoft.com/office/drawing/2014/main" val="757033924"/>
                    </a:ext>
                  </a:extLst>
                </a:gridCol>
                <a:gridCol w="493776">
                  <a:extLst>
                    <a:ext uri="{9D8B030D-6E8A-4147-A177-3AD203B41FA5}">
                      <a16:colId xmlns:a16="http://schemas.microsoft.com/office/drawing/2014/main" val="2277920395"/>
                    </a:ext>
                  </a:extLst>
                </a:gridCol>
                <a:gridCol w="493776">
                  <a:extLst>
                    <a:ext uri="{9D8B030D-6E8A-4147-A177-3AD203B41FA5}">
                      <a16:colId xmlns:a16="http://schemas.microsoft.com/office/drawing/2014/main" val="1911646549"/>
                    </a:ext>
                  </a:extLst>
                </a:gridCol>
                <a:gridCol w="493776">
                  <a:extLst>
                    <a:ext uri="{9D8B030D-6E8A-4147-A177-3AD203B41FA5}">
                      <a16:colId xmlns:a16="http://schemas.microsoft.com/office/drawing/2014/main" val="980212943"/>
                    </a:ext>
                  </a:extLst>
                </a:gridCol>
                <a:gridCol w="493776">
                  <a:extLst>
                    <a:ext uri="{9D8B030D-6E8A-4147-A177-3AD203B41FA5}">
                      <a16:colId xmlns:a16="http://schemas.microsoft.com/office/drawing/2014/main" val="1440766776"/>
                    </a:ext>
                  </a:extLst>
                </a:gridCol>
                <a:gridCol w="493776">
                  <a:extLst>
                    <a:ext uri="{9D8B030D-6E8A-4147-A177-3AD203B41FA5}">
                      <a16:colId xmlns:a16="http://schemas.microsoft.com/office/drawing/2014/main" val="3038111244"/>
                    </a:ext>
                  </a:extLst>
                </a:gridCol>
                <a:gridCol w="493776">
                  <a:extLst>
                    <a:ext uri="{9D8B030D-6E8A-4147-A177-3AD203B41FA5}">
                      <a16:colId xmlns:a16="http://schemas.microsoft.com/office/drawing/2014/main" val="4094959668"/>
                    </a:ext>
                  </a:extLst>
                </a:gridCol>
                <a:gridCol w="493776">
                  <a:extLst>
                    <a:ext uri="{9D8B030D-6E8A-4147-A177-3AD203B41FA5}">
                      <a16:colId xmlns:a16="http://schemas.microsoft.com/office/drawing/2014/main" val="31485635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81319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Visit Salta - 2019-03-25 17:15:02 </a:t>
                      </a:r>
                      <a:r>
                        <a:rPr kumimoji="0" lang="en-US" sz="1000" b="0" i="0" u="none" strike="noStrike" kern="1200" cap="none" spc="0" normalizeH="0" baseline="0" noProof="0">
                          <a:ln>
                            <a:noFill/>
                          </a:ln>
                          <a:solidFill>
                            <a:prstClr val="black"/>
                          </a:solidFill>
                          <a:effectLst/>
                          <a:uLnTx/>
                          <a:uFillTx/>
                          <a:latin typeface="+mn-lt"/>
                          <a:ea typeface="+mn-ea"/>
                          <a:cs typeface="+mn-cs"/>
                        </a:rPr>
                        <a:t> 
 SALTA, TAN LINDA QUE ENAMORA
(Cafayate, Salta, Argentina. Foto: Maria Rosa Lantz).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4563137078.0687 %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16550990"/>
                  </a:ext>
                </a:extLst>
              </a:tr>
            </a:tbl>
          </a:graphicData>
        </a:graphic>
      </p:graphicFrame>
      <p:sp>
        <p:nvSpPr>
          <p:cNvPr id="4" name="Text Placeholder 3">
            <a:extLst>
              <a:ext uri="{FF2B5EF4-FFF2-40B4-BE49-F238E27FC236}">
                <a16:creationId xmlns:a16="http://schemas.microsoft.com/office/drawing/2014/main" id="{3992638C-64BF-4E17-A31E-D8BBE6DE02AD}"/>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5570598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463A21-B29A-45E2-ACBF-232A8AB7DA20}"/>
              </a:ext>
            </a:extLst>
          </p:cNvPr>
          <p:cNvSpPr>
            <a:spLocks noGrp="1"/>
          </p:cNvSpPr>
          <p:nvPr>
            <p:ph type="title"/>
          </p:nvPr>
        </p:nvSpPr>
        <p:spPr/>
        <p:txBody>
          <a:bodyPr/>
          <a:lstStyle/>
          <a:p>
            <a:r>
              <a:rPr lang="en-US"/>
              <a:t>Facebook TABLA DE FB COMPLETA | TUCUMAN  - 13 of 17</a:t>
            </a:r>
          </a:p>
        </p:txBody>
      </p:sp>
      <p:graphicFrame>
        <p:nvGraphicFramePr>
          <p:cNvPr id="5" name="Table Placeholder 4">
            <a:extLst>
              <a:ext uri="{FF2B5EF4-FFF2-40B4-BE49-F238E27FC236}">
                <a16:creationId xmlns:a16="http://schemas.microsoft.com/office/drawing/2014/main" id="{648B2C78-11DD-4822-B71B-204E13FA8CE2}"/>
              </a:ext>
            </a:extLst>
          </p:cNvPr>
          <p:cNvGraphicFramePr>
            <a:graphicFrameLocks noGrp="1"/>
          </p:cNvGraphicFramePr>
          <p:nvPr>
            <p:ph type="tbl" sz="quarter" idx="13"/>
            <p:extLst>
              <p:ext uri="{D42A27DB-BD31-4B8C-83A1-F6EECF244321}">
                <p14:modId xmlns:p14="http://schemas.microsoft.com/office/powerpoint/2010/main" val="23080238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891747601"/>
                    </a:ext>
                  </a:extLst>
                </a:gridCol>
                <a:gridCol w="493776">
                  <a:extLst>
                    <a:ext uri="{9D8B030D-6E8A-4147-A177-3AD203B41FA5}">
                      <a16:colId xmlns:a16="http://schemas.microsoft.com/office/drawing/2014/main" val="1459942091"/>
                    </a:ext>
                  </a:extLst>
                </a:gridCol>
                <a:gridCol w="493776">
                  <a:extLst>
                    <a:ext uri="{9D8B030D-6E8A-4147-A177-3AD203B41FA5}">
                      <a16:colId xmlns:a16="http://schemas.microsoft.com/office/drawing/2014/main" val="2941244205"/>
                    </a:ext>
                  </a:extLst>
                </a:gridCol>
                <a:gridCol w="493776">
                  <a:extLst>
                    <a:ext uri="{9D8B030D-6E8A-4147-A177-3AD203B41FA5}">
                      <a16:colId xmlns:a16="http://schemas.microsoft.com/office/drawing/2014/main" val="4124876207"/>
                    </a:ext>
                  </a:extLst>
                </a:gridCol>
                <a:gridCol w="493776">
                  <a:extLst>
                    <a:ext uri="{9D8B030D-6E8A-4147-A177-3AD203B41FA5}">
                      <a16:colId xmlns:a16="http://schemas.microsoft.com/office/drawing/2014/main" val="1375581954"/>
                    </a:ext>
                  </a:extLst>
                </a:gridCol>
                <a:gridCol w="493776">
                  <a:extLst>
                    <a:ext uri="{9D8B030D-6E8A-4147-A177-3AD203B41FA5}">
                      <a16:colId xmlns:a16="http://schemas.microsoft.com/office/drawing/2014/main" val="4280299710"/>
                    </a:ext>
                  </a:extLst>
                </a:gridCol>
                <a:gridCol w="493776">
                  <a:extLst>
                    <a:ext uri="{9D8B030D-6E8A-4147-A177-3AD203B41FA5}">
                      <a16:colId xmlns:a16="http://schemas.microsoft.com/office/drawing/2014/main" val="234427789"/>
                    </a:ext>
                  </a:extLst>
                </a:gridCol>
                <a:gridCol w="493776">
                  <a:extLst>
                    <a:ext uri="{9D8B030D-6E8A-4147-A177-3AD203B41FA5}">
                      <a16:colId xmlns:a16="http://schemas.microsoft.com/office/drawing/2014/main" val="1584623999"/>
                    </a:ext>
                  </a:extLst>
                </a:gridCol>
                <a:gridCol w="493776">
                  <a:extLst>
                    <a:ext uri="{9D8B030D-6E8A-4147-A177-3AD203B41FA5}">
                      <a16:colId xmlns:a16="http://schemas.microsoft.com/office/drawing/2014/main" val="228136287"/>
                    </a:ext>
                  </a:extLst>
                </a:gridCol>
                <a:gridCol w="493776">
                  <a:extLst>
                    <a:ext uri="{9D8B030D-6E8A-4147-A177-3AD203B41FA5}">
                      <a16:colId xmlns:a16="http://schemas.microsoft.com/office/drawing/2014/main" val="2378184658"/>
                    </a:ext>
                  </a:extLst>
                </a:gridCol>
                <a:gridCol w="493776">
                  <a:extLst>
                    <a:ext uri="{9D8B030D-6E8A-4147-A177-3AD203B41FA5}">
                      <a16:colId xmlns:a16="http://schemas.microsoft.com/office/drawing/2014/main" val="894474385"/>
                    </a:ext>
                  </a:extLst>
                </a:gridCol>
                <a:gridCol w="493776">
                  <a:extLst>
                    <a:ext uri="{9D8B030D-6E8A-4147-A177-3AD203B41FA5}">
                      <a16:colId xmlns:a16="http://schemas.microsoft.com/office/drawing/2014/main" val="3089280102"/>
                    </a:ext>
                  </a:extLst>
                </a:gridCol>
                <a:gridCol w="493776">
                  <a:extLst>
                    <a:ext uri="{9D8B030D-6E8A-4147-A177-3AD203B41FA5}">
                      <a16:colId xmlns:a16="http://schemas.microsoft.com/office/drawing/2014/main" val="2533316835"/>
                    </a:ext>
                  </a:extLst>
                </a:gridCol>
                <a:gridCol w="493776">
                  <a:extLst>
                    <a:ext uri="{9D8B030D-6E8A-4147-A177-3AD203B41FA5}">
                      <a16:colId xmlns:a16="http://schemas.microsoft.com/office/drawing/2014/main" val="38735896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59883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- 2019-03-24 17:20:17 </a:t>
                      </a:r>
                      <a:r>
                        <a:rPr kumimoji="0" lang="es-ES" sz="1000" b="0" i="0" u="none" strike="noStrike" kern="1200" cap="none" spc="0" normalizeH="0" baseline="0" noProof="0">
                          <a:ln>
                            <a:noFill/>
                          </a:ln>
                          <a:solidFill>
                            <a:prstClr val="black"/>
                          </a:solidFill>
                          <a:effectLst/>
                          <a:uLnTx/>
                          <a:uFillTx/>
                          <a:latin typeface="+mn-lt"/>
                          <a:ea typeface="+mn-ea"/>
                          <a:cs typeface="+mn-cs"/>
                        </a:rPr>
                        <a:t> 
 ¿SABIAS QUE EN SALTA TENEMOS UN OVNIPUERTO?
Es un aeropuerto construido únicamente para naves espaciales y está ubicado en uno de los pueblos más lindos de nuestra provincia.
¿Sabés cual es?
a) Seclantás
b) San Carlos
c) Cachi
(La respuesta mañana en este mismo posteo).
R: Cachi
(Foto: Salta,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2768443680101.1001 %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05421636"/>
                  </a:ext>
                </a:extLst>
              </a:tr>
            </a:tbl>
          </a:graphicData>
        </a:graphic>
      </p:graphicFrame>
      <p:sp>
        <p:nvSpPr>
          <p:cNvPr id="4" name="Text Placeholder 3">
            <a:extLst>
              <a:ext uri="{FF2B5EF4-FFF2-40B4-BE49-F238E27FC236}">
                <a16:creationId xmlns:a16="http://schemas.microsoft.com/office/drawing/2014/main" id="{0F16959D-AEFA-46B0-A82A-43DE46F469F7}"/>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360845382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8026C-65D1-409B-BD66-54790DA7F520}"/>
              </a:ext>
            </a:extLst>
          </p:cNvPr>
          <p:cNvSpPr>
            <a:spLocks noGrp="1"/>
          </p:cNvSpPr>
          <p:nvPr>
            <p:ph type="title"/>
          </p:nvPr>
        </p:nvSpPr>
        <p:spPr/>
        <p:txBody>
          <a:bodyPr/>
          <a:lstStyle/>
          <a:p>
            <a:r>
              <a:rPr lang="en-US"/>
              <a:t>Facebook TABLA DE FB COMPLETA | TUCUMAN  - 14 of 17</a:t>
            </a:r>
          </a:p>
        </p:txBody>
      </p:sp>
      <p:graphicFrame>
        <p:nvGraphicFramePr>
          <p:cNvPr id="5" name="Table Placeholder 4">
            <a:extLst>
              <a:ext uri="{FF2B5EF4-FFF2-40B4-BE49-F238E27FC236}">
                <a16:creationId xmlns:a16="http://schemas.microsoft.com/office/drawing/2014/main" id="{400DA268-2808-4626-B137-B0391E14C73D}"/>
              </a:ext>
            </a:extLst>
          </p:cNvPr>
          <p:cNvGraphicFramePr>
            <a:graphicFrameLocks noGrp="1"/>
          </p:cNvGraphicFramePr>
          <p:nvPr>
            <p:ph type="tbl" sz="quarter" idx="13"/>
            <p:extLst>
              <p:ext uri="{D42A27DB-BD31-4B8C-83A1-F6EECF244321}">
                <p14:modId xmlns:p14="http://schemas.microsoft.com/office/powerpoint/2010/main" val="9992177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8414715"/>
                    </a:ext>
                  </a:extLst>
                </a:gridCol>
                <a:gridCol w="493776">
                  <a:extLst>
                    <a:ext uri="{9D8B030D-6E8A-4147-A177-3AD203B41FA5}">
                      <a16:colId xmlns:a16="http://schemas.microsoft.com/office/drawing/2014/main" val="4178604737"/>
                    </a:ext>
                  </a:extLst>
                </a:gridCol>
                <a:gridCol w="493776">
                  <a:extLst>
                    <a:ext uri="{9D8B030D-6E8A-4147-A177-3AD203B41FA5}">
                      <a16:colId xmlns:a16="http://schemas.microsoft.com/office/drawing/2014/main" val="3293333321"/>
                    </a:ext>
                  </a:extLst>
                </a:gridCol>
                <a:gridCol w="493776">
                  <a:extLst>
                    <a:ext uri="{9D8B030D-6E8A-4147-A177-3AD203B41FA5}">
                      <a16:colId xmlns:a16="http://schemas.microsoft.com/office/drawing/2014/main" val="1210224086"/>
                    </a:ext>
                  </a:extLst>
                </a:gridCol>
                <a:gridCol w="493776">
                  <a:extLst>
                    <a:ext uri="{9D8B030D-6E8A-4147-A177-3AD203B41FA5}">
                      <a16:colId xmlns:a16="http://schemas.microsoft.com/office/drawing/2014/main" val="4235228609"/>
                    </a:ext>
                  </a:extLst>
                </a:gridCol>
                <a:gridCol w="493776">
                  <a:extLst>
                    <a:ext uri="{9D8B030D-6E8A-4147-A177-3AD203B41FA5}">
                      <a16:colId xmlns:a16="http://schemas.microsoft.com/office/drawing/2014/main" val="2329139030"/>
                    </a:ext>
                  </a:extLst>
                </a:gridCol>
                <a:gridCol w="493776">
                  <a:extLst>
                    <a:ext uri="{9D8B030D-6E8A-4147-A177-3AD203B41FA5}">
                      <a16:colId xmlns:a16="http://schemas.microsoft.com/office/drawing/2014/main" val="3580928307"/>
                    </a:ext>
                  </a:extLst>
                </a:gridCol>
                <a:gridCol w="493776">
                  <a:extLst>
                    <a:ext uri="{9D8B030D-6E8A-4147-A177-3AD203B41FA5}">
                      <a16:colId xmlns:a16="http://schemas.microsoft.com/office/drawing/2014/main" val="1568549273"/>
                    </a:ext>
                  </a:extLst>
                </a:gridCol>
                <a:gridCol w="493776">
                  <a:extLst>
                    <a:ext uri="{9D8B030D-6E8A-4147-A177-3AD203B41FA5}">
                      <a16:colId xmlns:a16="http://schemas.microsoft.com/office/drawing/2014/main" val="599510872"/>
                    </a:ext>
                  </a:extLst>
                </a:gridCol>
                <a:gridCol w="493776">
                  <a:extLst>
                    <a:ext uri="{9D8B030D-6E8A-4147-A177-3AD203B41FA5}">
                      <a16:colId xmlns:a16="http://schemas.microsoft.com/office/drawing/2014/main" val="3737366383"/>
                    </a:ext>
                  </a:extLst>
                </a:gridCol>
                <a:gridCol w="493776">
                  <a:extLst>
                    <a:ext uri="{9D8B030D-6E8A-4147-A177-3AD203B41FA5}">
                      <a16:colId xmlns:a16="http://schemas.microsoft.com/office/drawing/2014/main" val="4292643810"/>
                    </a:ext>
                  </a:extLst>
                </a:gridCol>
                <a:gridCol w="493776">
                  <a:extLst>
                    <a:ext uri="{9D8B030D-6E8A-4147-A177-3AD203B41FA5}">
                      <a16:colId xmlns:a16="http://schemas.microsoft.com/office/drawing/2014/main" val="2920796630"/>
                    </a:ext>
                  </a:extLst>
                </a:gridCol>
                <a:gridCol w="493776">
                  <a:extLst>
                    <a:ext uri="{9D8B030D-6E8A-4147-A177-3AD203B41FA5}">
                      <a16:colId xmlns:a16="http://schemas.microsoft.com/office/drawing/2014/main" val="398537216"/>
                    </a:ext>
                  </a:extLst>
                </a:gridCol>
                <a:gridCol w="493776">
                  <a:extLst>
                    <a:ext uri="{9D8B030D-6E8A-4147-A177-3AD203B41FA5}">
                      <a16:colId xmlns:a16="http://schemas.microsoft.com/office/drawing/2014/main" val="14158142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09497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Visit Salta - 2019-04-21 20:30:00 </a:t>
                      </a:r>
                      <a:r>
                        <a:rPr kumimoji="0" lang="en-US" sz="1000" b="0" i="0" u="none" strike="noStrike" kern="1200" cap="none" spc="0" normalizeH="0" baseline="0" noProof="0">
                          <a:ln>
                            <a:noFill/>
                          </a:ln>
                          <a:solidFill>
                            <a:prstClr val="black"/>
                          </a:solidFill>
                          <a:effectLst/>
                          <a:uLnTx/>
                          <a:uFillTx/>
                          <a:latin typeface="+mn-lt"/>
                          <a:ea typeface="+mn-ea"/>
                          <a:cs typeface="+mn-cs"/>
                        </a:rPr>
                        <a:t> 
 SALTA, TAN LINDA QUE ENAMORA
(Chicoana, Salta, Argentina. Foto: Rubén Japas).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3088690849.0291 %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2007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- 2019-04-09 20:10:41 </a:t>
                      </a:r>
                      <a:r>
                        <a:rPr kumimoji="0" lang="es-ES" sz="1000" b="0" i="0" u="none" strike="noStrike" kern="1200" cap="none" spc="0" normalizeH="0" baseline="0" noProof="0">
                          <a:ln>
                            <a:noFill/>
                          </a:ln>
                          <a:solidFill>
                            <a:prstClr val="black"/>
                          </a:solidFill>
                          <a:effectLst/>
                          <a:uLnTx/>
                          <a:uFillTx/>
                          <a:latin typeface="+mn-lt"/>
                          <a:ea typeface="+mn-ea"/>
                          <a:cs typeface="+mn-cs"/>
                        </a:rPr>
                        <a:t> 
 GUACHIPAS, LA MAGIA DE UN LUGAR UNICO
Vení a conocer uno de los Lugares Mágicos de Salta. Su cultura, paisajes y su tradición gaucha te harán pasar una vacaciones inolvidables.
¡Te esperamos!
(Guachipas, Salta, Argentina. Foto: Aldo Maita).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2091706121.4229 %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32050818"/>
                  </a:ext>
                </a:extLst>
              </a:tr>
            </a:tbl>
          </a:graphicData>
        </a:graphic>
      </p:graphicFrame>
      <p:sp>
        <p:nvSpPr>
          <p:cNvPr id="4" name="Text Placeholder 3">
            <a:extLst>
              <a:ext uri="{FF2B5EF4-FFF2-40B4-BE49-F238E27FC236}">
                <a16:creationId xmlns:a16="http://schemas.microsoft.com/office/drawing/2014/main" id="{19A1D51E-A7CD-4704-88DE-52E1D5A50EF8}"/>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302287684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F5889-4C11-4E56-82E6-FD7A8453866A}"/>
              </a:ext>
            </a:extLst>
          </p:cNvPr>
          <p:cNvSpPr>
            <a:spLocks noGrp="1"/>
          </p:cNvSpPr>
          <p:nvPr>
            <p:ph type="title"/>
          </p:nvPr>
        </p:nvSpPr>
        <p:spPr/>
        <p:txBody>
          <a:bodyPr/>
          <a:lstStyle/>
          <a:p>
            <a:r>
              <a:rPr lang="en-US"/>
              <a:t>Facebook TABLA DE FB COMPLETA | TUCUMAN  - 15 of 17</a:t>
            </a:r>
          </a:p>
        </p:txBody>
      </p:sp>
      <p:graphicFrame>
        <p:nvGraphicFramePr>
          <p:cNvPr id="5" name="Table Placeholder 4">
            <a:extLst>
              <a:ext uri="{FF2B5EF4-FFF2-40B4-BE49-F238E27FC236}">
                <a16:creationId xmlns:a16="http://schemas.microsoft.com/office/drawing/2014/main" id="{26E7E5CE-DAA3-4A93-8B69-B63E6497A55A}"/>
              </a:ext>
            </a:extLst>
          </p:cNvPr>
          <p:cNvGraphicFramePr>
            <a:graphicFrameLocks noGrp="1"/>
          </p:cNvGraphicFramePr>
          <p:nvPr>
            <p:ph type="tbl" sz="quarter" idx="13"/>
            <p:extLst>
              <p:ext uri="{D42A27DB-BD31-4B8C-83A1-F6EECF244321}">
                <p14:modId xmlns:p14="http://schemas.microsoft.com/office/powerpoint/2010/main" val="12296476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693479281"/>
                    </a:ext>
                  </a:extLst>
                </a:gridCol>
                <a:gridCol w="493776">
                  <a:extLst>
                    <a:ext uri="{9D8B030D-6E8A-4147-A177-3AD203B41FA5}">
                      <a16:colId xmlns:a16="http://schemas.microsoft.com/office/drawing/2014/main" val="3513512784"/>
                    </a:ext>
                  </a:extLst>
                </a:gridCol>
                <a:gridCol w="493776">
                  <a:extLst>
                    <a:ext uri="{9D8B030D-6E8A-4147-A177-3AD203B41FA5}">
                      <a16:colId xmlns:a16="http://schemas.microsoft.com/office/drawing/2014/main" val="2636012559"/>
                    </a:ext>
                  </a:extLst>
                </a:gridCol>
                <a:gridCol w="493776">
                  <a:extLst>
                    <a:ext uri="{9D8B030D-6E8A-4147-A177-3AD203B41FA5}">
                      <a16:colId xmlns:a16="http://schemas.microsoft.com/office/drawing/2014/main" val="1822270651"/>
                    </a:ext>
                  </a:extLst>
                </a:gridCol>
                <a:gridCol w="493776">
                  <a:extLst>
                    <a:ext uri="{9D8B030D-6E8A-4147-A177-3AD203B41FA5}">
                      <a16:colId xmlns:a16="http://schemas.microsoft.com/office/drawing/2014/main" val="2387506109"/>
                    </a:ext>
                  </a:extLst>
                </a:gridCol>
                <a:gridCol w="493776">
                  <a:extLst>
                    <a:ext uri="{9D8B030D-6E8A-4147-A177-3AD203B41FA5}">
                      <a16:colId xmlns:a16="http://schemas.microsoft.com/office/drawing/2014/main" val="3905311742"/>
                    </a:ext>
                  </a:extLst>
                </a:gridCol>
                <a:gridCol w="493776">
                  <a:extLst>
                    <a:ext uri="{9D8B030D-6E8A-4147-A177-3AD203B41FA5}">
                      <a16:colId xmlns:a16="http://schemas.microsoft.com/office/drawing/2014/main" val="1828363184"/>
                    </a:ext>
                  </a:extLst>
                </a:gridCol>
                <a:gridCol w="493776">
                  <a:extLst>
                    <a:ext uri="{9D8B030D-6E8A-4147-A177-3AD203B41FA5}">
                      <a16:colId xmlns:a16="http://schemas.microsoft.com/office/drawing/2014/main" val="1257906314"/>
                    </a:ext>
                  </a:extLst>
                </a:gridCol>
                <a:gridCol w="493776">
                  <a:extLst>
                    <a:ext uri="{9D8B030D-6E8A-4147-A177-3AD203B41FA5}">
                      <a16:colId xmlns:a16="http://schemas.microsoft.com/office/drawing/2014/main" val="3379180557"/>
                    </a:ext>
                  </a:extLst>
                </a:gridCol>
                <a:gridCol w="493776">
                  <a:extLst>
                    <a:ext uri="{9D8B030D-6E8A-4147-A177-3AD203B41FA5}">
                      <a16:colId xmlns:a16="http://schemas.microsoft.com/office/drawing/2014/main" val="1328722464"/>
                    </a:ext>
                  </a:extLst>
                </a:gridCol>
                <a:gridCol w="493776">
                  <a:extLst>
                    <a:ext uri="{9D8B030D-6E8A-4147-A177-3AD203B41FA5}">
                      <a16:colId xmlns:a16="http://schemas.microsoft.com/office/drawing/2014/main" val="3484007441"/>
                    </a:ext>
                  </a:extLst>
                </a:gridCol>
                <a:gridCol w="493776">
                  <a:extLst>
                    <a:ext uri="{9D8B030D-6E8A-4147-A177-3AD203B41FA5}">
                      <a16:colId xmlns:a16="http://schemas.microsoft.com/office/drawing/2014/main" val="4276960972"/>
                    </a:ext>
                  </a:extLst>
                </a:gridCol>
                <a:gridCol w="493776">
                  <a:extLst>
                    <a:ext uri="{9D8B030D-6E8A-4147-A177-3AD203B41FA5}">
                      <a16:colId xmlns:a16="http://schemas.microsoft.com/office/drawing/2014/main" val="635702116"/>
                    </a:ext>
                  </a:extLst>
                </a:gridCol>
                <a:gridCol w="493776">
                  <a:extLst>
                    <a:ext uri="{9D8B030D-6E8A-4147-A177-3AD203B41FA5}">
                      <a16:colId xmlns:a16="http://schemas.microsoft.com/office/drawing/2014/main" val="3131515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28296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- 2019-04-03 08:45:48 </a:t>
                      </a:r>
                      <a:r>
                        <a:rPr kumimoji="0" lang="es-ES" sz="1000" b="0" i="0" u="none" strike="noStrike" kern="1200" cap="none" spc="0" normalizeH="0" baseline="0" noProof="0">
                          <a:ln>
                            <a:noFill/>
                          </a:ln>
                          <a:solidFill>
                            <a:prstClr val="black"/>
                          </a:solidFill>
                          <a:effectLst/>
                          <a:uLnTx/>
                          <a:uFillTx/>
                          <a:latin typeface="+mn-lt"/>
                          <a:ea typeface="+mn-ea"/>
                          <a:cs typeface="+mn-cs"/>
                        </a:rPr>
                        <a:t> 
 NAZARENO
Luego de atravesar un largo camino y llegar hasta los 5.000 msnm, un gran zigzag  que desciende por las montañas nos permite llegar al pintoresco pueblo de Nazareno. Montañas multicolores y paisajes increíbles hacen de este viaje uno de los más impactantes en nuestra provincia.
(Foto: Nazareno, Salta, Argentina. Nazareno Ensso Galett).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2167384236.3382 %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22923790"/>
                  </a:ext>
                </a:extLst>
              </a:tr>
            </a:tbl>
          </a:graphicData>
        </a:graphic>
      </p:graphicFrame>
      <p:sp>
        <p:nvSpPr>
          <p:cNvPr id="4" name="Text Placeholder 3">
            <a:extLst>
              <a:ext uri="{FF2B5EF4-FFF2-40B4-BE49-F238E27FC236}">
                <a16:creationId xmlns:a16="http://schemas.microsoft.com/office/drawing/2014/main" id="{DBFBDF08-C0E5-462C-9F35-00A6059811D6}"/>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18068116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89735-FA8D-4564-B713-C2D50BFFAC0E}"/>
              </a:ext>
            </a:extLst>
          </p:cNvPr>
          <p:cNvSpPr>
            <a:spLocks noGrp="1"/>
          </p:cNvSpPr>
          <p:nvPr>
            <p:ph type="title"/>
          </p:nvPr>
        </p:nvSpPr>
        <p:spPr/>
        <p:txBody>
          <a:bodyPr/>
          <a:lstStyle/>
          <a:p>
            <a:r>
              <a:rPr lang="en-US"/>
              <a:t>Facebook TABLA DE FB COMPLETA | TUCUMAN  - 16 of 17</a:t>
            </a:r>
          </a:p>
        </p:txBody>
      </p:sp>
      <p:graphicFrame>
        <p:nvGraphicFramePr>
          <p:cNvPr id="5" name="Table Placeholder 4">
            <a:extLst>
              <a:ext uri="{FF2B5EF4-FFF2-40B4-BE49-F238E27FC236}">
                <a16:creationId xmlns:a16="http://schemas.microsoft.com/office/drawing/2014/main" id="{79F881B0-5032-4CCC-84EB-F3A9DBADAAC7}"/>
              </a:ext>
            </a:extLst>
          </p:cNvPr>
          <p:cNvGraphicFramePr>
            <a:graphicFrameLocks noGrp="1"/>
          </p:cNvGraphicFramePr>
          <p:nvPr>
            <p:ph type="tbl" sz="quarter" idx="13"/>
            <p:extLst>
              <p:ext uri="{D42A27DB-BD31-4B8C-83A1-F6EECF244321}">
                <p14:modId xmlns:p14="http://schemas.microsoft.com/office/powerpoint/2010/main" val="28525909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482586373"/>
                    </a:ext>
                  </a:extLst>
                </a:gridCol>
                <a:gridCol w="493776">
                  <a:extLst>
                    <a:ext uri="{9D8B030D-6E8A-4147-A177-3AD203B41FA5}">
                      <a16:colId xmlns:a16="http://schemas.microsoft.com/office/drawing/2014/main" val="1888500590"/>
                    </a:ext>
                  </a:extLst>
                </a:gridCol>
                <a:gridCol w="493776">
                  <a:extLst>
                    <a:ext uri="{9D8B030D-6E8A-4147-A177-3AD203B41FA5}">
                      <a16:colId xmlns:a16="http://schemas.microsoft.com/office/drawing/2014/main" val="1610060598"/>
                    </a:ext>
                  </a:extLst>
                </a:gridCol>
                <a:gridCol w="493776">
                  <a:extLst>
                    <a:ext uri="{9D8B030D-6E8A-4147-A177-3AD203B41FA5}">
                      <a16:colId xmlns:a16="http://schemas.microsoft.com/office/drawing/2014/main" val="4048065825"/>
                    </a:ext>
                  </a:extLst>
                </a:gridCol>
                <a:gridCol w="493776">
                  <a:extLst>
                    <a:ext uri="{9D8B030D-6E8A-4147-A177-3AD203B41FA5}">
                      <a16:colId xmlns:a16="http://schemas.microsoft.com/office/drawing/2014/main" val="423636458"/>
                    </a:ext>
                  </a:extLst>
                </a:gridCol>
                <a:gridCol w="493776">
                  <a:extLst>
                    <a:ext uri="{9D8B030D-6E8A-4147-A177-3AD203B41FA5}">
                      <a16:colId xmlns:a16="http://schemas.microsoft.com/office/drawing/2014/main" val="730839816"/>
                    </a:ext>
                  </a:extLst>
                </a:gridCol>
                <a:gridCol w="493776">
                  <a:extLst>
                    <a:ext uri="{9D8B030D-6E8A-4147-A177-3AD203B41FA5}">
                      <a16:colId xmlns:a16="http://schemas.microsoft.com/office/drawing/2014/main" val="3360077987"/>
                    </a:ext>
                  </a:extLst>
                </a:gridCol>
                <a:gridCol w="493776">
                  <a:extLst>
                    <a:ext uri="{9D8B030D-6E8A-4147-A177-3AD203B41FA5}">
                      <a16:colId xmlns:a16="http://schemas.microsoft.com/office/drawing/2014/main" val="1982694506"/>
                    </a:ext>
                  </a:extLst>
                </a:gridCol>
                <a:gridCol w="493776">
                  <a:extLst>
                    <a:ext uri="{9D8B030D-6E8A-4147-A177-3AD203B41FA5}">
                      <a16:colId xmlns:a16="http://schemas.microsoft.com/office/drawing/2014/main" val="2323707049"/>
                    </a:ext>
                  </a:extLst>
                </a:gridCol>
                <a:gridCol w="493776">
                  <a:extLst>
                    <a:ext uri="{9D8B030D-6E8A-4147-A177-3AD203B41FA5}">
                      <a16:colId xmlns:a16="http://schemas.microsoft.com/office/drawing/2014/main" val="2320618695"/>
                    </a:ext>
                  </a:extLst>
                </a:gridCol>
                <a:gridCol w="493776">
                  <a:extLst>
                    <a:ext uri="{9D8B030D-6E8A-4147-A177-3AD203B41FA5}">
                      <a16:colId xmlns:a16="http://schemas.microsoft.com/office/drawing/2014/main" val="2988851828"/>
                    </a:ext>
                  </a:extLst>
                </a:gridCol>
                <a:gridCol w="493776">
                  <a:extLst>
                    <a:ext uri="{9D8B030D-6E8A-4147-A177-3AD203B41FA5}">
                      <a16:colId xmlns:a16="http://schemas.microsoft.com/office/drawing/2014/main" val="2434941626"/>
                    </a:ext>
                  </a:extLst>
                </a:gridCol>
                <a:gridCol w="493776">
                  <a:extLst>
                    <a:ext uri="{9D8B030D-6E8A-4147-A177-3AD203B41FA5}">
                      <a16:colId xmlns:a16="http://schemas.microsoft.com/office/drawing/2014/main" val="1592553532"/>
                    </a:ext>
                  </a:extLst>
                </a:gridCol>
                <a:gridCol w="493776">
                  <a:extLst>
                    <a:ext uri="{9D8B030D-6E8A-4147-A177-3AD203B41FA5}">
                      <a16:colId xmlns:a16="http://schemas.microsoft.com/office/drawing/2014/main" val="34527457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52628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Visit Salta - 2019-04-12 19:59:11 </a:t>
                      </a:r>
                      <a:r>
                        <a:rPr kumimoji="0" lang="en-US" sz="1000" b="0" i="0" u="none" strike="noStrike" kern="1200" cap="none" spc="0" normalizeH="0" baseline="0" noProof="0">
                          <a:ln>
                            <a:noFill/>
                          </a:ln>
                          <a:solidFill>
                            <a:prstClr val="black"/>
                          </a:solidFill>
                          <a:effectLst/>
                          <a:uLnTx/>
                          <a:uFillTx/>
                          <a:latin typeface="+mn-lt"/>
                          <a:ea typeface="+mn-ea"/>
                          <a:cs typeface="+mn-cs"/>
                        </a:rPr>
                        <a:t> 
 QUE TENGAN UN MUY LINDO FIN DE SEMANA
(Cachi, Salta, Argentina. Foto: Alberto Tomás Irigaray).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4281893363.0190 %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88579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- 2019-04-22 22:10:27 </a:t>
                      </a:r>
                      <a:r>
                        <a:rPr kumimoji="0" lang="es-ES" sz="1000" b="0" i="0" u="none" strike="noStrike" kern="1200" cap="none" spc="0" normalizeH="0" baseline="0" noProof="0">
                          <a:ln>
                            <a:noFill/>
                          </a:ln>
                          <a:solidFill>
                            <a:prstClr val="black"/>
                          </a:solidFill>
                          <a:effectLst/>
                          <a:uLnTx/>
                          <a:uFillTx/>
                          <a:latin typeface="+mn-lt"/>
                          <a:ea typeface="+mn-ea"/>
                          <a:cs typeface="+mn-cs"/>
                        </a:rPr>
                        <a:t> 
 ATARDECER EN LOS VALLES CALCHAQUÍES
(Salta, Argentina. Foto: Klaus Balzano).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2296553619.7308 %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67291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Visit Salta - 2019-04-17 19:02:01 </a:t>
                      </a:r>
                      <a:r>
                        <a:rPr kumimoji="0" lang="en-US" sz="1000" b="0" i="0" u="none" strike="noStrike" kern="1200" cap="none" spc="0" normalizeH="0" baseline="0" noProof="0">
                          <a:ln>
                            <a:noFill/>
                          </a:ln>
                          <a:solidFill>
                            <a:prstClr val="black"/>
                          </a:solidFill>
                          <a:effectLst/>
                          <a:uLnTx/>
                          <a:uFillTx/>
                          <a:latin typeface="+mn-lt"/>
                          <a:ea typeface="+mn-ea"/>
                          <a:cs typeface="+mn-cs"/>
                        </a:rPr>
                        <a:t> 
 17 DE ABRIL - DIA MUNDIAL DEL MALBEC - ¡¡SALUD!!
(Foto: Salta, 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3988163615.1640 %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83862023"/>
                  </a:ext>
                </a:extLst>
              </a:tr>
            </a:tbl>
          </a:graphicData>
        </a:graphic>
      </p:graphicFrame>
      <p:sp>
        <p:nvSpPr>
          <p:cNvPr id="4" name="Text Placeholder 3">
            <a:extLst>
              <a:ext uri="{FF2B5EF4-FFF2-40B4-BE49-F238E27FC236}">
                <a16:creationId xmlns:a16="http://schemas.microsoft.com/office/drawing/2014/main" id="{94BECB95-68F4-4BD7-BEBA-8075AA317167}"/>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368428212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75DD52-DB68-45D4-AE31-26072C1F7F77}"/>
              </a:ext>
            </a:extLst>
          </p:cNvPr>
          <p:cNvSpPr>
            <a:spLocks noGrp="1"/>
          </p:cNvSpPr>
          <p:nvPr>
            <p:ph type="title"/>
          </p:nvPr>
        </p:nvSpPr>
        <p:spPr/>
        <p:txBody>
          <a:bodyPr/>
          <a:lstStyle/>
          <a:p>
            <a:r>
              <a:rPr lang="en-US"/>
              <a:t>Facebook TABLA DE FB COMPLETA | TUCUMAN  - 17 of 17</a:t>
            </a:r>
          </a:p>
        </p:txBody>
      </p:sp>
      <p:graphicFrame>
        <p:nvGraphicFramePr>
          <p:cNvPr id="5" name="Table Placeholder 4">
            <a:extLst>
              <a:ext uri="{FF2B5EF4-FFF2-40B4-BE49-F238E27FC236}">
                <a16:creationId xmlns:a16="http://schemas.microsoft.com/office/drawing/2014/main" id="{FE61D615-609B-4281-8D69-72F1F41ABE1E}"/>
              </a:ext>
            </a:extLst>
          </p:cNvPr>
          <p:cNvGraphicFramePr>
            <a:graphicFrameLocks noGrp="1"/>
          </p:cNvGraphicFramePr>
          <p:nvPr>
            <p:ph type="tbl" sz="quarter" idx="13"/>
            <p:extLst>
              <p:ext uri="{D42A27DB-BD31-4B8C-83A1-F6EECF244321}">
                <p14:modId xmlns:p14="http://schemas.microsoft.com/office/powerpoint/2010/main" val="25471695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574023608"/>
                    </a:ext>
                  </a:extLst>
                </a:gridCol>
                <a:gridCol w="493776">
                  <a:extLst>
                    <a:ext uri="{9D8B030D-6E8A-4147-A177-3AD203B41FA5}">
                      <a16:colId xmlns:a16="http://schemas.microsoft.com/office/drawing/2014/main" val="774549455"/>
                    </a:ext>
                  </a:extLst>
                </a:gridCol>
                <a:gridCol w="493776">
                  <a:extLst>
                    <a:ext uri="{9D8B030D-6E8A-4147-A177-3AD203B41FA5}">
                      <a16:colId xmlns:a16="http://schemas.microsoft.com/office/drawing/2014/main" val="2453399293"/>
                    </a:ext>
                  </a:extLst>
                </a:gridCol>
                <a:gridCol w="493776">
                  <a:extLst>
                    <a:ext uri="{9D8B030D-6E8A-4147-A177-3AD203B41FA5}">
                      <a16:colId xmlns:a16="http://schemas.microsoft.com/office/drawing/2014/main" val="2088523731"/>
                    </a:ext>
                  </a:extLst>
                </a:gridCol>
                <a:gridCol w="493776">
                  <a:extLst>
                    <a:ext uri="{9D8B030D-6E8A-4147-A177-3AD203B41FA5}">
                      <a16:colId xmlns:a16="http://schemas.microsoft.com/office/drawing/2014/main" val="1131787423"/>
                    </a:ext>
                  </a:extLst>
                </a:gridCol>
                <a:gridCol w="493776">
                  <a:extLst>
                    <a:ext uri="{9D8B030D-6E8A-4147-A177-3AD203B41FA5}">
                      <a16:colId xmlns:a16="http://schemas.microsoft.com/office/drawing/2014/main" val="182893917"/>
                    </a:ext>
                  </a:extLst>
                </a:gridCol>
                <a:gridCol w="493776">
                  <a:extLst>
                    <a:ext uri="{9D8B030D-6E8A-4147-A177-3AD203B41FA5}">
                      <a16:colId xmlns:a16="http://schemas.microsoft.com/office/drawing/2014/main" val="3732183691"/>
                    </a:ext>
                  </a:extLst>
                </a:gridCol>
                <a:gridCol w="493776">
                  <a:extLst>
                    <a:ext uri="{9D8B030D-6E8A-4147-A177-3AD203B41FA5}">
                      <a16:colId xmlns:a16="http://schemas.microsoft.com/office/drawing/2014/main" val="2723361416"/>
                    </a:ext>
                  </a:extLst>
                </a:gridCol>
                <a:gridCol w="493776">
                  <a:extLst>
                    <a:ext uri="{9D8B030D-6E8A-4147-A177-3AD203B41FA5}">
                      <a16:colId xmlns:a16="http://schemas.microsoft.com/office/drawing/2014/main" val="83793460"/>
                    </a:ext>
                  </a:extLst>
                </a:gridCol>
                <a:gridCol w="493776">
                  <a:extLst>
                    <a:ext uri="{9D8B030D-6E8A-4147-A177-3AD203B41FA5}">
                      <a16:colId xmlns:a16="http://schemas.microsoft.com/office/drawing/2014/main" val="2297585421"/>
                    </a:ext>
                  </a:extLst>
                </a:gridCol>
                <a:gridCol w="493776">
                  <a:extLst>
                    <a:ext uri="{9D8B030D-6E8A-4147-A177-3AD203B41FA5}">
                      <a16:colId xmlns:a16="http://schemas.microsoft.com/office/drawing/2014/main" val="2309731371"/>
                    </a:ext>
                  </a:extLst>
                </a:gridCol>
                <a:gridCol w="493776">
                  <a:extLst>
                    <a:ext uri="{9D8B030D-6E8A-4147-A177-3AD203B41FA5}">
                      <a16:colId xmlns:a16="http://schemas.microsoft.com/office/drawing/2014/main" val="853905174"/>
                    </a:ext>
                  </a:extLst>
                </a:gridCol>
                <a:gridCol w="493776">
                  <a:extLst>
                    <a:ext uri="{9D8B030D-6E8A-4147-A177-3AD203B41FA5}">
                      <a16:colId xmlns:a16="http://schemas.microsoft.com/office/drawing/2014/main" val="620122418"/>
                    </a:ext>
                  </a:extLst>
                </a:gridCol>
                <a:gridCol w="493776">
                  <a:extLst>
                    <a:ext uri="{9D8B030D-6E8A-4147-A177-3AD203B41FA5}">
                      <a16:colId xmlns:a16="http://schemas.microsoft.com/office/drawing/2014/main" val="31691994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47699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- 2019-04-22 11:28:00 </a:t>
                      </a:r>
                      <a:r>
                        <a:rPr kumimoji="0" lang="es-ES" sz="1000" b="0" i="0" u="none" strike="noStrike" kern="1200" cap="none" spc="0" normalizeH="0" baseline="0" noProof="0">
                          <a:ln>
                            <a:noFill/>
                          </a:ln>
                          <a:solidFill>
                            <a:prstClr val="black"/>
                          </a:solidFill>
                          <a:effectLst/>
                          <a:uLnTx/>
                          <a:uFillTx/>
                          <a:latin typeface="+mn-lt"/>
                          <a:ea typeface="+mn-ea"/>
                          <a:cs typeface="+mn-cs"/>
                        </a:rPr>
                        <a:t> 
 Esta antigua casona está ubicada en Metán. Fue testigo de muchos hechos de la historia de nuestra independencia, entre ellos el encuentro del General Belgrano con el General San Martín. 
¿Sabés cómo se llama? (Una ayuda: se la conoce como la Posta de…)
(Foto: Metán, Salta, Argentina. Celine Frers)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14059682829.7170 %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25935527"/>
                  </a:ext>
                </a:extLst>
              </a:tr>
            </a:tbl>
          </a:graphicData>
        </a:graphic>
      </p:graphicFrame>
      <p:sp>
        <p:nvSpPr>
          <p:cNvPr id="4" name="Text Placeholder 3">
            <a:extLst>
              <a:ext uri="{FF2B5EF4-FFF2-40B4-BE49-F238E27FC236}">
                <a16:creationId xmlns:a16="http://schemas.microsoft.com/office/drawing/2014/main" id="{35F6EB08-466E-41E3-B9E4-898B4F55AAB5}"/>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234526017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3492</Words>
  <Application>Microsoft Office PowerPoint</Application>
  <PresentationFormat>On-screen Show (4:3)</PresentationFormat>
  <Paragraphs>1590</Paragraphs>
  <Slides>68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68</vt:i4>
      </vt:variant>
    </vt:vector>
  </HeadingPairs>
  <TitlesOfParts>
    <vt:vector size="71" baseType="lpstr">
      <vt:lpstr>Arial</vt:lpstr>
      <vt:lpstr>Calibri</vt:lpstr>
      <vt:lpstr>quintly_template</vt:lpstr>
      <vt:lpstr>FACEBOOK NUEVO</vt:lpstr>
      <vt:lpstr>Facebook Key Metrics Table | TUCUMAN </vt:lpstr>
      <vt:lpstr>Facebook Fans Total | TUCUMAN </vt:lpstr>
      <vt:lpstr>Facebook Fans Change | TUCUMAN </vt:lpstr>
      <vt:lpstr>Facebook Key Metrics Radar | TUCUMAN </vt:lpstr>
      <vt:lpstr>Facebook Fans Change Rate | TUCUMAN </vt:lpstr>
      <vt:lpstr>Facebook Fans Change Per Weekday | TUCUMAN </vt:lpstr>
      <vt:lpstr>Facebook Fan Distribution Development | TUCUMAN </vt:lpstr>
      <vt:lpstr>Facebook Own Posts | TUCUMAN </vt:lpstr>
      <vt:lpstr>Facebook Own Posts By Hour | TUCUMAN </vt:lpstr>
      <vt:lpstr>Facebook Own Posts with Reactions Table | TUCUMAN  - 1 of 10</vt:lpstr>
      <vt:lpstr>Facebook Own Posts with Reactions Table | TUCUMAN  - 2 of 10</vt:lpstr>
      <vt:lpstr>Facebook Own Posts with Reactions Table | TUCUMAN  - 3 of 10</vt:lpstr>
      <vt:lpstr>Facebook Own Posts with Reactions Table | TUCUMAN  - 4 of 10</vt:lpstr>
      <vt:lpstr>Facebook Own Posts with Reactions Table | TUCUMAN  - 5 of 10</vt:lpstr>
      <vt:lpstr>Facebook Own Posts with Reactions Table | TUCUMAN  - 6 of 10</vt:lpstr>
      <vt:lpstr>Facebook Own Posts with Reactions Table | TUCUMAN  - 7 of 10</vt:lpstr>
      <vt:lpstr>Facebook Own Posts with Reactions Table | TUCUMAN  - 8 of 10</vt:lpstr>
      <vt:lpstr>Facebook Own Posts with Reactions Table | TUCUMAN  - 9 of 10</vt:lpstr>
      <vt:lpstr>Facebook Own Posts with Reactions Table | TUCUMAN  - 10 of 10</vt:lpstr>
      <vt:lpstr>Facebook Own Posts By Weekday | TUCUMAN </vt:lpstr>
      <vt:lpstr>Facebook Post Type Distribution Per Profile | TUCUMAN </vt:lpstr>
      <vt:lpstr>Facebook Own Posts App Usage | TUCUMAN </vt:lpstr>
      <vt:lpstr>Facebook Hashtag Detection | TUCUMAN </vt:lpstr>
      <vt:lpstr>Facebook Sponsored Posts Distribution | TUCUMAN </vt:lpstr>
      <vt:lpstr>Facebook User Posts Table | TUCUMAN  - 1 of 9</vt:lpstr>
      <vt:lpstr>Facebook User Posts Table | TUCUMAN  - 2 of 9</vt:lpstr>
      <vt:lpstr>Facebook User Posts Table | TUCUMAN  - 3 of 9</vt:lpstr>
      <vt:lpstr>Facebook User Posts Table | TUCUMAN  - 4 of 9</vt:lpstr>
      <vt:lpstr>Facebook User Posts Table | TUCUMAN  - 5 of 9</vt:lpstr>
      <vt:lpstr>Facebook User Posts Table | TUCUMAN  - 6 of 9</vt:lpstr>
      <vt:lpstr>Facebook User Posts Table | TUCUMAN  - 7 of 9</vt:lpstr>
      <vt:lpstr>Facebook User Posts Table | TUCUMAN  - 8 of 9</vt:lpstr>
      <vt:lpstr>Facebook User Posts Table | TUCUMAN  - 9 of 9</vt:lpstr>
      <vt:lpstr>Facebook User Posts | TUCUMAN </vt:lpstr>
      <vt:lpstr>Facebook Interaction Rate | TUCUMAN </vt:lpstr>
      <vt:lpstr>Facebook Interactions Distribution | TUCUMAN </vt:lpstr>
      <vt:lpstr>Facebook Interaction Rate By Hour | TUCUMAN </vt:lpstr>
      <vt:lpstr>Facebook Interaction Rate By Post Type | TUCUMAN </vt:lpstr>
      <vt:lpstr>Facebook Interaction Rate By Weekday | TUCUMAN </vt:lpstr>
      <vt:lpstr>Facebook Own Posts Table | TUCUMAN  - 1 of 11</vt:lpstr>
      <vt:lpstr>Facebook Own Posts Table | TUCUMAN  - 2 of 11</vt:lpstr>
      <vt:lpstr>Facebook Own Posts Table | TUCUMAN  - 3 of 11</vt:lpstr>
      <vt:lpstr>Facebook Own Posts Table | TUCUMAN  - 4 of 11</vt:lpstr>
      <vt:lpstr>Facebook Own Posts Table | TUCUMAN  - 5 of 11</vt:lpstr>
      <vt:lpstr>Facebook Own Posts Table | TUCUMAN  - 6 of 11</vt:lpstr>
      <vt:lpstr>Facebook Own Posts Table | TUCUMAN  - 7 of 11</vt:lpstr>
      <vt:lpstr>Facebook Own Posts Table | TUCUMAN  - 8 of 11</vt:lpstr>
      <vt:lpstr>Facebook Own Posts Table | TUCUMAN  - 9 of 11</vt:lpstr>
      <vt:lpstr>Facebook Own Posts Table | TUCUMAN  - 10 of 11</vt:lpstr>
      <vt:lpstr>Facebook Own Posts Table | TUCUMAN  - 11 of 11</vt:lpstr>
      <vt:lpstr>Facebook TABLA DE FB COMPLETA | TUCUMAN  - 1 of 17</vt:lpstr>
      <vt:lpstr>Facebook TABLA DE FB COMPLETA | TUCUMAN  - 2 of 17</vt:lpstr>
      <vt:lpstr>Facebook TABLA DE FB COMPLETA | TUCUMAN  - 3 of 17</vt:lpstr>
      <vt:lpstr>Facebook TABLA DE FB COMPLETA | TUCUMAN  - 4 of 17</vt:lpstr>
      <vt:lpstr>Facebook TABLA DE FB COMPLETA | TUCUMAN  - 5 of 17</vt:lpstr>
      <vt:lpstr>Facebook TABLA DE FB COMPLETA | TUCUMAN  - 6 of 17</vt:lpstr>
      <vt:lpstr>Facebook TABLA DE FB COMPLETA | TUCUMAN  - 7 of 17</vt:lpstr>
      <vt:lpstr>Facebook TABLA DE FB COMPLETA | TUCUMAN  - 8 of 17</vt:lpstr>
      <vt:lpstr>Facebook TABLA DE FB COMPLETA | TUCUMAN  - 9 of 17</vt:lpstr>
      <vt:lpstr>Facebook TABLA DE FB COMPLETA | TUCUMAN  - 10 of 17</vt:lpstr>
      <vt:lpstr>Facebook TABLA DE FB COMPLETA | TUCUMAN  - 11 of 17</vt:lpstr>
      <vt:lpstr>Facebook TABLA DE FB COMPLETA | TUCUMAN  - 12 of 17</vt:lpstr>
      <vt:lpstr>Facebook TABLA DE FB COMPLETA | TUCUMAN  - 13 of 17</vt:lpstr>
      <vt:lpstr>Facebook TABLA DE FB COMPLETA | TUCUMAN  - 14 of 17</vt:lpstr>
      <vt:lpstr>Facebook TABLA DE FB COMPLETA | TUCUMAN  - 15 of 17</vt:lpstr>
      <vt:lpstr>Facebook TABLA DE FB COMPLETA | TUCUMAN  - 16 of 17</vt:lpstr>
      <vt:lpstr>Facebook TABLA DE FB COMPLETA | TUCUMAN  - 17 of 17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dc:title>
  <dc:creator>Frederik Peiniger</dc:creator>
  <cp:lastModifiedBy>Frederik Peiniger</cp:lastModifiedBy>
  <cp:revision>1</cp:revision>
  <dcterms:created xsi:type="dcterms:W3CDTF">2019-04-29T15:14:00Z</dcterms:created>
  <dcterms:modified xsi:type="dcterms:W3CDTF">2019-04-29T15:17:21Z</dcterms:modified>
</cp:coreProperties>
</file>