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31">
                  <c:v>2216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88-4954-9E97-D0D48E1CFA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31">
                  <c:v>30598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88-4954-9E97-D0D48E1CFA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242368"/>
        <c:axId val="353244008"/>
      </c:lineChart>
      <c:catAx>
        <c:axId val="35324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4008"/>
        <c:crosses val="autoZero"/>
        <c:auto val="1"/>
        <c:lblAlgn val="ctr"/>
        <c:lblOffset val="100"/>
        <c:noMultiLvlLbl val="0"/>
      </c:catAx>
      <c:valAx>
        <c:axId val="35324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89-4795-80B5-7E5E0E66FE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89-4795-80B5-7E5E0E66F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611400"/>
        <c:axId val="353614680"/>
      </c:lineChart>
      <c:catAx>
        <c:axId val="35361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14680"/>
        <c:crosses val="autoZero"/>
        <c:auto val="1"/>
        <c:lblAlgn val="ctr"/>
        <c:lblOffset val="100"/>
        <c:noMultiLvlLbl val="0"/>
      </c:catAx>
      <c:valAx>
        <c:axId val="35361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1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7.2423000000000002</c:v>
                </c:pt>
                <c:pt idx="1">
                  <c:v>100</c:v>
                </c:pt>
                <c:pt idx="2">
                  <c:v>32.979999999999997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5B-4006-9E06-2C2FA6A36B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97.5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5B-4006-9E06-2C2FA6A36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3615008"/>
        <c:axId val="356661224"/>
      </c:radarChart>
      <c:catAx>
        <c:axId val="35361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61224"/>
        <c:crosses val="autoZero"/>
        <c:auto val="1"/>
        <c:lblAlgn val="ctr"/>
        <c:lblOffset val="100"/>
        <c:noMultiLvlLbl val="0"/>
      </c:catAx>
      <c:valAx>
        <c:axId val="35666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1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03-4F1E-BF7C-7718D47CF4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03-4F1E-BF7C-7718D47CF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661552"/>
        <c:axId val="356666144"/>
      </c:lineChart>
      <c:catAx>
        <c:axId val="35666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66144"/>
        <c:crosses val="autoZero"/>
        <c:auto val="1"/>
        <c:lblAlgn val="ctr"/>
        <c:lblOffset val="100"/>
        <c:noMultiLvlLbl val="0"/>
      </c:catAx>
      <c:valAx>
        <c:axId val="35666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6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BEA6-4D57-BFC2-4AF294BE3F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BEA6-4D57-BFC2-4AF294BE3F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660896"/>
        <c:axId val="356659584"/>
      </c:barChart>
      <c:catAx>
        <c:axId val="35666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59584"/>
        <c:crosses val="autoZero"/>
        <c:auto val="1"/>
        <c:lblAlgn val="ctr"/>
        <c:lblOffset val="100"/>
        <c:noMultiLvlLbl val="0"/>
      </c:catAx>
      <c:valAx>
        <c:axId val="35665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6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31">
                  <c:v>2216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9B-4FB4-AD74-73118DADA6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31">
                  <c:v>30598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9B-4FB4-AD74-73118DADA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671720"/>
        <c:axId val="356672704"/>
      </c:areaChart>
      <c:catAx>
        <c:axId val="356671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72704"/>
        <c:crosses val="autoZero"/>
        <c:auto val="1"/>
        <c:lblAlgn val="ctr"/>
        <c:lblOffset val="100"/>
        <c:noMultiLvlLbl val="0"/>
      </c:catAx>
      <c:valAx>
        <c:axId val="35667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717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  <c:pt idx="3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21-4949-BFEC-E1F1A6C751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3</c:v>
                </c:pt>
                <c:pt idx="16">
                  <c:v>3</c:v>
                </c:pt>
                <c:pt idx="17">
                  <c:v>1</c:v>
                </c:pt>
                <c:pt idx="18">
                  <c:v>5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21-4949-BFEC-E1F1A6C751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241384"/>
        <c:axId val="353242040"/>
      </c:lineChart>
      <c:catAx>
        <c:axId val="35324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2040"/>
        <c:crosses val="autoZero"/>
        <c:auto val="1"/>
        <c:lblAlgn val="ctr"/>
        <c:lblOffset val="100"/>
        <c:noMultiLvlLbl val="0"/>
      </c:catAx>
      <c:valAx>
        <c:axId val="35324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4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9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7</c:v>
                </c:pt>
                <c:pt idx="21">
                  <c:v>12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8B-40B2-9B02-1A53295D4C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1</c:v>
                </c:pt>
                <c:pt idx="10">
                  <c:v>5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2</c:v>
                </c:pt>
                <c:pt idx="15">
                  <c:v>4</c:v>
                </c:pt>
                <c:pt idx="16">
                  <c:v>0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0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8B-40B2-9B02-1A53295D4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327368"/>
        <c:axId val="47324744"/>
      </c:lineChart>
      <c:catAx>
        <c:axId val="4732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24744"/>
        <c:crosses val="autoZero"/>
        <c:auto val="1"/>
        <c:lblAlgn val="ctr"/>
        <c:lblOffset val="100"/>
        <c:noMultiLvlLbl val="0"/>
      </c:catAx>
      <c:valAx>
        <c:axId val="4732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2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4</c:v>
                </c:pt>
                <c:pt idx="3">
                  <c:v>8</c:v>
                </c:pt>
                <c:pt idx="4">
                  <c:v>4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04-4006-B302-1CA6C68FB1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6</c:v>
                </c:pt>
                <c:pt idx="3">
                  <c:v>8</c:v>
                </c:pt>
                <c:pt idx="4">
                  <c:v>5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04-4006-B302-1CA6C68FB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315888"/>
        <c:axId val="47316872"/>
      </c:barChart>
      <c:catAx>
        <c:axId val="4731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16872"/>
        <c:crosses val="autoZero"/>
        <c:auto val="1"/>
        <c:lblAlgn val="ctr"/>
        <c:lblOffset val="100"/>
        <c:noMultiLvlLbl val="0"/>
      </c:catAx>
      <c:valAx>
        <c:axId val="4731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1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C-4203-A8D4-39B29F4B7F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318512"/>
        <c:axId val="47316216"/>
      </c:barChart>
      <c:catAx>
        <c:axId val="4731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16216"/>
        <c:crosses val="autoZero"/>
        <c:auto val="1"/>
        <c:lblAlgn val="ctr"/>
        <c:lblOffset val="100"/>
        <c:noMultiLvlLbl val="0"/>
      </c:catAx>
      <c:valAx>
        <c:axId val="4731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1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A7-4C8B-903C-577FF92203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A7-4C8B-903C-577FF92203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29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A7-4C8B-903C-577FF92203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A7-4C8B-903C-577FF92203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314904"/>
        <c:axId val="47315232"/>
      </c:barChart>
      <c:catAx>
        <c:axId val="4731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15232"/>
        <c:crosses val="autoZero"/>
        <c:auto val="1"/>
        <c:lblAlgn val="ctr"/>
        <c:lblOffset val="100"/>
        <c:noMultiLvlLbl val="0"/>
      </c:catAx>
      <c:valAx>
        <c:axId val="4731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1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70-49BE-B4CC-2CAFE1B12E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70-49BE-B4CC-2CAFE1B12E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70-49BE-B4CC-2CAFE1B12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255040"/>
        <c:axId val="355255368"/>
      </c:barChart>
      <c:catAx>
        <c:axId val="35525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55368"/>
        <c:crosses val="autoZero"/>
        <c:auto val="1"/>
        <c:lblAlgn val="ctr"/>
        <c:lblOffset val="100"/>
        <c:noMultiLvlLbl val="0"/>
      </c:catAx>
      <c:valAx>
        <c:axId val="35525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5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0F-4636-9F19-6946BA8F09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0F-4636-9F19-6946BA8F09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1360424"/>
        <c:axId val="461364360"/>
      </c:lineChart>
      <c:catAx>
        <c:axId val="46136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364360"/>
        <c:crosses val="autoZero"/>
        <c:auto val="1"/>
        <c:lblAlgn val="ctr"/>
        <c:lblOffset val="100"/>
        <c:noMultiLvlLbl val="0"/>
      </c:catAx>
      <c:valAx>
        <c:axId val="46136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36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6138</c:v>
                </c:pt>
                <c:pt idx="1">
                  <c:v>16060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71-4586-852F-880C9EB280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470</c:v>
                </c:pt>
                <c:pt idx="1">
                  <c:v>1387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71-4586-852F-880C9EB280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99</c:v>
                </c:pt>
                <c:pt idx="1">
                  <c:v>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71-4586-852F-880C9EB280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8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71-4586-852F-880C9EB280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3</c:v>
                </c:pt>
                <c:pt idx="1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71-4586-852F-880C9EB280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21</c:v>
                </c:pt>
                <c:pt idx="1">
                  <c:v>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171-4586-852F-880C9EB280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412</c:v>
                </c:pt>
                <c:pt idx="1">
                  <c:v>2824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71-4586-852F-880C9EB280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1064</c:v>
                </c:pt>
                <c:pt idx="1">
                  <c:v>3292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171-4586-852F-880C9EB280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8383240"/>
        <c:axId val="468376680"/>
      </c:barChart>
      <c:catAx>
        <c:axId val="468383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376680"/>
        <c:crosses val="autoZero"/>
        <c:auto val="1"/>
        <c:lblAlgn val="ctr"/>
        <c:lblOffset val="100"/>
        <c:noMultiLvlLbl val="0"/>
      </c:catAx>
      <c:valAx>
        <c:axId val="46837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38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19-4A12-86A5-94859B6618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19-4A12-86A5-94859B661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8384880"/>
        <c:axId val="468380616"/>
      </c:lineChart>
      <c:catAx>
        <c:axId val="46838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380616"/>
        <c:crosses val="autoZero"/>
        <c:auto val="1"/>
        <c:lblAlgn val="ctr"/>
        <c:lblOffset val="100"/>
        <c:noMultiLvlLbl val="0"/>
      </c:catAx>
      <c:valAx>
        <c:axId val="46838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38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2">
                  <c:v>11.055956678699999</c:v>
                </c:pt>
                <c:pt idx="3">
                  <c:v>15.974729241877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9C-47E3-908A-5827A15CE9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3">
                  <c:v>0.35623243349238998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9C-47E3-908A-5827A15CE9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379632"/>
        <c:axId val="47325728"/>
      </c:barChart>
      <c:catAx>
        <c:axId val="46837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25728"/>
        <c:crosses val="autoZero"/>
        <c:auto val="1"/>
        <c:lblAlgn val="ctr"/>
        <c:lblOffset val="100"/>
        <c:noMultiLvlLbl val="0"/>
      </c:catAx>
      <c:valAx>
        <c:axId val="4732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37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8.4088164251207704</c:v>
                </c:pt>
                <c:pt idx="10">
                  <c:v>15.194746376811599</c:v>
                </c:pt>
                <c:pt idx="11">
                  <c:v>0</c:v>
                </c:pt>
                <c:pt idx="12">
                  <c:v>4.3025362318840603</c:v>
                </c:pt>
                <c:pt idx="13">
                  <c:v>0</c:v>
                </c:pt>
                <c:pt idx="14">
                  <c:v>0</c:v>
                </c:pt>
                <c:pt idx="15">
                  <c:v>11.196658615136901</c:v>
                </c:pt>
                <c:pt idx="16">
                  <c:v>0</c:v>
                </c:pt>
                <c:pt idx="17">
                  <c:v>0</c:v>
                </c:pt>
                <c:pt idx="18">
                  <c:v>2.9891304347826102</c:v>
                </c:pt>
                <c:pt idx="19">
                  <c:v>7.2690217391304399</c:v>
                </c:pt>
                <c:pt idx="20">
                  <c:v>6.8387681159420302</c:v>
                </c:pt>
                <c:pt idx="21">
                  <c:v>9.2730978260869605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09-4591-A317-0066E4A21D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0.83020101323745699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1.56779430190118</c:v>
                </c:pt>
                <c:pt idx="9">
                  <c:v>0.31377676090864498</c:v>
                </c:pt>
                <c:pt idx="10">
                  <c:v>7.0148717110638996</c:v>
                </c:pt>
                <c:pt idx="11">
                  <c:v>2.3892792940022902</c:v>
                </c:pt>
                <c:pt idx="12">
                  <c:v>2.65075992809283</c:v>
                </c:pt>
                <c:pt idx="13">
                  <c:v>0</c:v>
                </c:pt>
                <c:pt idx="14">
                  <c:v>3.2341885929073402</c:v>
                </c:pt>
                <c:pt idx="15">
                  <c:v>0.81385847360679897</c:v>
                </c:pt>
                <c:pt idx="16">
                  <c:v>0</c:v>
                </c:pt>
                <c:pt idx="17">
                  <c:v>0.57416789235713905</c:v>
                </c:pt>
                <c:pt idx="18">
                  <c:v>0.79833306095767298</c:v>
                </c:pt>
                <c:pt idx="19">
                  <c:v>1.82252001961105</c:v>
                </c:pt>
                <c:pt idx="20">
                  <c:v>0</c:v>
                </c:pt>
                <c:pt idx="21">
                  <c:v>0.197744729530969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09-4591-A317-0066E4A21D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3649384"/>
        <c:axId val="473648072"/>
      </c:lineChart>
      <c:catAx>
        <c:axId val="47364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648072"/>
        <c:crosses val="autoZero"/>
        <c:auto val="1"/>
        <c:lblAlgn val="ctr"/>
        <c:lblOffset val="100"/>
        <c:noMultiLvlLbl val="0"/>
      </c:catAx>
      <c:valAx>
        <c:axId val="47364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64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10.7039711191336</c:v>
                </c:pt>
                <c:pt idx="1">
                  <c:v>16.192839951865199</c:v>
                </c:pt>
                <c:pt idx="2">
                  <c:v>10.852888086642601</c:v>
                </c:pt>
                <c:pt idx="3">
                  <c:v>7.8350631768953098</c:v>
                </c:pt>
                <c:pt idx="4">
                  <c:v>7.9760830324909699</c:v>
                </c:pt>
                <c:pt idx="5">
                  <c:v>6.5433212996389898</c:v>
                </c:pt>
                <c:pt idx="6">
                  <c:v>6.0394103489771398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2F-41EE-8FBE-40A572B502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1.50383311701045</c:v>
                </c:pt>
                <c:pt idx="1">
                  <c:v>1.2895333962070299</c:v>
                </c:pt>
                <c:pt idx="2">
                  <c:v>1.01695099897597</c:v>
                </c:pt>
                <c:pt idx="3">
                  <c:v>3.3887018759396001</c:v>
                </c:pt>
                <c:pt idx="4">
                  <c:v>4.2224982024969</c:v>
                </c:pt>
                <c:pt idx="5">
                  <c:v>1.5695470292175999</c:v>
                </c:pt>
                <c:pt idx="6">
                  <c:v>0.62585789920909896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2F-41EE-8FBE-40A572B50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3648728"/>
        <c:axId val="473648400"/>
      </c:barChart>
      <c:catAx>
        <c:axId val="47364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648400"/>
        <c:crosses val="autoZero"/>
        <c:auto val="1"/>
        <c:lblAlgn val="ctr"/>
        <c:lblOffset val="100"/>
        <c:noMultiLvlLbl val="0"/>
      </c:catAx>
      <c:valAx>
        <c:axId val="47364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64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5E5DB-61D0-42C5-AF02-BCACC8AAF2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Sta Fe FB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28A4D-F5B9-4B31-834A-AC77F4B342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08402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EE49F-7A34-4B6D-BEA5-AEF941680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Santa Fe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41351-8B11-4FAA-8B6C-5ED6D145D1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487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64695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8682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3489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5233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8429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65262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5128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91291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6201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2704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3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Paco Garibaldi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5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Lucas Simoniello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366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0B362-B5D5-4950-878F-07382C465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317607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2D719-BD31-4F65-A924-148A685E3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C2DC32-45A1-4B32-86E7-6FE6646B5C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7369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12C69-4B23-477F-8CEC-AF5471C92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6B67B-10C9-4FCC-BF6A-CD036C2F4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39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A1D09-6F6B-4B80-A2AE-27FEAFA29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302ABC-F223-478E-886A-D61950A010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6383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F505C-39F3-448E-B319-5167A443C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E186C-0616-485F-9E9B-BAB1D4F8C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39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73B28-BE03-4F25-A156-7167F1780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40D859-44C5-4D74-8AFC-7C6EAC7993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4804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B082B-C15E-4FFC-95E2-B04149DB40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D040F-3230-40DA-9F9D-E9C523610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46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0D1A1-B12D-447F-BFCD-26A090F0E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38AB62-8048-4CCA-9C31-B51B9DB1FE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4836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CBE9D-B3E7-4987-AABE-207CA0112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8DD1C-4902-43C1-9538-E3DC493D3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928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3E978-BC80-4D2D-94E0-278F71DC7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EF85B1-6549-48ED-9760-95481871F2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2771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B4B7D-405E-416D-B6D8-DF00853411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040C5-FE45-486D-B29B-0E7AD5DED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6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2C7CA-D854-497B-9BBA-47C332ACD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34C124-EB98-47ED-AB24-72358B30FC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8238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9BA2C-A7A6-43B5-9FD8-8C6285E59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32501-3B04-461F-ABB6-32BE527CE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58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AE9B0-C9C7-4312-9B4B-4257A15B8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08F7BC-C094-40CC-9DCE-ADF0CDC094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4197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B582F-3FD7-42CC-A1AC-2B9BF2377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163F8-CF40-4BDE-9CAE-A1F310383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275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A1B53-5190-43B2-9A03-A8D2A84CC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1A76FB-8048-4751-84A9-D431CE3CD3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2132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762FA-C2E0-468E-A94B-61F2AB282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2D08D-15EF-436C-B572-A52509267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929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BE6E9-620B-4218-A9A1-18D557508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6A4187-8E1A-402B-909B-CC4456BFF1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8413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4D0E0-0EE2-493A-A86F-96BF69FD9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38AE9-80E4-4A8C-A70D-08858BE85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499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4A0E4-70D0-4501-9498-66BF76B6F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61F125-9AAB-456C-8823-C2B6242817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5030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BAF51-1180-48B4-9B34-820EADD01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FD35D-BBCC-4ED4-8FD9-D3C9E56E4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69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E84AD-FA60-4434-A4B9-467A20219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A2728B-36F1-432A-9DF7-96C305FC9A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3526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FCAA6-CDA3-462F-8E60-A5FD7AEFF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E7EE8-B375-4027-AB9F-3F0EB76D2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345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E3285-EF39-4E0F-93DB-6CDECA588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F08898-E8F1-4B4A-B411-DA43D9AC6A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9601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F682E-817A-4BF6-AF3B-B967A7315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A0763-C461-43FE-BFF6-392700232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982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3E0C1-27B3-4763-875F-8071A48E9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Santa Fe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A7260-EEB8-4146-97E5-B32EB8CA14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7570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32279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12416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65584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02141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00080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1554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65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#GobiernoAbierto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06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#MásParaSantaFe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179.81818181818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#SantaFePuedeMás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67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#EquipoJatón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544.36842105263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85.947368421053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104.52631578947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734.84210526316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23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#avanza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23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#Centenario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78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#FrenteProgresista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896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#SantaFe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51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#AlFrenteConBonfatti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61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#SantaFeNoSeDetiene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781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5DE25-C242-43BE-BD42-2635C8455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701698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4AEC1-0F00-46C6-BFB3-5B73F1DB2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Santa Fe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FBAEAE-A8E1-4762-8391-311E128A33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6961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76576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24390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6462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04279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36020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1317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82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#SanLorenzo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66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#RegularizaciónDominial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71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#Avanza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217.76923076923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23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#DerechosDelConsumidor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8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#autismo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55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#pavimentación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84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#FacundoQuiroga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02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#gastronómico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56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#Costanera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46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#NuevaOportunidad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113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74142-73B3-44CD-921D-60738AC63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088400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CE9E0-243B-4CDF-9901-C8028F2AC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Santa Fe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18023A-551C-4D75-BF0A-DC30DFA578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5992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389174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355282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15385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23441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7243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4645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712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#Surgir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44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#PensamientosEnMovimiento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34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#CulturaDeLaPaz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41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#LeyDelDeporte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07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#EntreTodos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174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78BB9-23E4-40CD-AB47-221CA0321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171811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E1A1F-F630-4F7F-836C-DD44FBA8D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EE5C3D-E95F-4F88-8BD4-CD1D573553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3602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B556B-46D4-4AFA-9EBE-E3B94791E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2FE8E-B535-43C6-892A-B39543C4D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2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9CCFC-E159-42A2-AE32-EE58B307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Santa Fe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E8728-7AFB-4B6D-8758-33B1247F2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385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071336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35923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443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485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9933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26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384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97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- 2019-04-10 01:02:39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Muy enojada xq no cumplio ni vino a ver el barrio ni a saber que necesidades tiene la gente del barrio y asi piensa que la gente le crea. Una lastima crri que gente nueva y joven cambiaria un poco td este desastre lastima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1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- 2019-03-12 17:52:07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Vago. Si no fuera por el malandra de tu papá no serias nada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44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- 2019-03-19 11:07:17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VAMOS LUCAS , SIEMPRE MIRANDO POSITIVAMENTE PARA SANTA FE Y PARA TODOS LOS SANTAFESINOS, MI APOYO ES TOTAL HACIA VOS, MAS SI ESTAS ACOMPAÑADO T APOYADO  DE JORGE NI QUE HABLAR.-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22/03/2019 10:11:58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97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- 2019-03-23 00:10:59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Capo Lucas..muchas bendiciones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5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- 2019-04-02 15:27:47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Ola Lucas un gusto trabajar con ustedes un saludo grande para vos y tu papá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349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C85A8-B920-4C06-8C55-419D2DD074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629317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8A584-2707-4119-A04F-F309332B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Santa Fe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A48CEE-B85F-4D89-A630-8294BE9B03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1287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213177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45501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4581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4075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7841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859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209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47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- 2019-04-06 03:23:42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Hola Lucas Simoniello  Pasó para comentarte  que estoy formando un equipo  femenino de fútbol y necesitamos de tu colaboración 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11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- 2019-04-08 08:53:52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HOLA LUCAS! DIOS TE BENDIGA!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108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EDB08-36B2-4203-B6BC-9A6B45AED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64893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59C47-877E-41AE-BD8F-D90700C20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1D9AA6-7260-4427-9393-9B387366C3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6827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26D10-67F2-44BC-B3D8-1A63F0149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D72B6-D6CB-4C7A-9925-0A475CD20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103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D278C-56FE-40F0-8CC5-203462E6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33F9AF-734D-4262-A703-5EC177293E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6087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96367-61CD-45EB-AAC0-4CFAD8EA8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69B65-6BAF-4ED8-9E05-AAF53D12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20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71097-0C35-47D2-94DC-C6563D111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CC0535-826E-4243-934E-259C4D8AAC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0247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906DF-1F73-41E9-92F7-1B41B41B8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5089A-86A4-4E15-8AF5-840CD39E8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803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CD2DB-54C8-43CF-ABD0-FC3E86A97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9F22B8-D4C8-4CC8-8249-58909AB80B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8534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2C36F-033C-4167-8B83-F1538ADD1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28FE9-1CE9-46B6-BAD0-D4D7D0D27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89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9CD8F-F91C-4971-92D6-1AC15A341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65F057-EDF0-41CD-B3D7-3E6BABD183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8868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E30E5-CF3A-4CD9-8534-870F6E514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75151-7FCA-449D-A8ED-7B95CA5B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719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9984B-560D-487F-878C-106DF6064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197B3C-051C-4384-BD07-B8CAEDA6AC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8877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5384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372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083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883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2228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8716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6199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393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482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598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4525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1360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8963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8615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42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- 2019-03-28 10:44:13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VOLVIÓ LA CASILLA DE CASTRACIÓN
Nuevamente la casilla de castración recorre los barrios de #SantaFe🐶🐱🐶🐱. 
La iniciativa de Emilio Jatón, con más de 10.000  intervenciones,  por 3er año consecutivo propone una ayuda concreta para salud de las mascotas y la tenencia responsable. Así 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071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E22A2-5307-4183-8A59-D663232D8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0238190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765BF-00D7-4CDF-8270-8B086EC0B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68C3F-9C5F-4078-A415-D308F9966D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6947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10849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629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438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5204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778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0473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07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063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862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329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7002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4788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3137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5256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73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- 2019-04-05 10:00:29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PORQUE LOS QUEREMOS, LOS CUIDAMOS
En #Centenario una nueva jornada de castración alegra a los vecinos y sus mascotas. Ya son más de 10.000 las intervenciones y se siguen sumando barrio a barrio. Una iniciativa de Emilio Jatón que nos demuestra que 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924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DED2D-6344-4BC0-8D6E-88AD3860F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1863407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1CA5B-941C-41EC-B134-450E46A67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429365-DA3E-47FE-A304-4807EA8D70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2879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16409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788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108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8659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2541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7944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798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8966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4104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956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987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6704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4207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7319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899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- 2019-03-11 19:45:23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PASO ADELANTE EN LA CIUDAD
Junto a Emilio Jatón presentamos la lista de precandidatos a concejales de Santa Fe, llamada ADELANTE, un gran equipo plural y paritario.
"Adelante" para trabajar por un Concejo que acompañe al próximo Intendente que haga de Santa Fe una ciudad a la altura de su historia y de su gente. 
Porque sabemos que #SantaFePuedeMás.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977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D730A-D4B8-4F82-BD04-816096C84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770292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F009A-82AC-4578-8E48-6055422D7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966400-393D-48BD-A3E1-674025F4CA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944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39898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136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3004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9434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198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4740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11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8556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6031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506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872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075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0501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351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67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- 2019-03-14 11:07:24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EJEMPLO DE COMPROMISO Y TRANSFORMACIÓN
Junto a Emilio Jatón y Antonio Bonfatti conocimos al grupo FÉNIX, integrado por jóvenes que se capacitan en el #Entrevero en #serigrafía y #sublimado, no sólo como salida laboral, sino para expresar quienes son y qué sienten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660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7B2AC-784F-452D-9DFA-B0D3C3350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52315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34586-B777-4DA6-902E-16AB61D0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D823F8-5360-4D94-8666-BBE30C6F4E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993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77558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5245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204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0348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3195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9298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7026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1119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897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0935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1451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2201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851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915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20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- 2019-03-19 12:16:05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nuevas cuadras pavimentadas para la ciudad!
El Gobierno Provincial avanzará con la pavimentación de 100 nuevas calles para nuestra ciudad y otro tanto para Laguna Paiva, Monte Vera y Arroyo Aguiar. 
Una provincia que apuesta por hacer de Santa Fe, la mejor capital del país!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533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C4753-A86E-42B1-BAC2-6F5C16D13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752567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95D61-30A8-4940-BABB-311DF2A4B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1F7A35-31A9-4AD0-957C-7FCB662BB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19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40686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694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274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927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9440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2466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7603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5434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765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7733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3649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9859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3677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0032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96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- 2019-03-15 14:05:04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AJUSTE QUE MÁS DUELE 
¿Hasta cuándo tendremos que padecer este tipo de decisiones del Gobierno Nacional de Cambiemos Estamos hablando de un recorte a las cirugías en nuestro Hospital de Niños. 
Los niños de Santa Fe ahora tendrán que viajar a Rosario para poder operarse.
La nota completa --&gt; https://bit.ly/2Y0Ilvp
#ConLaSaludNo #SensibilidadCero #GraciasCambiemos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704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E8D1A-2E27-441F-ADAD-5EAF57B87E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7023068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5F887-EDC1-4AE4-9FDA-6E8B37FC4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EB029E-2E34-48CC-978C-6C81EB5DF5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4313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84549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9081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7030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2193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0261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1480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051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476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607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0526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4629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1186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355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04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09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- 2019-03-23 10:38:17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VAMOS A HACER DE SANTA FE LA MEJOR CAPITAL DEL PAÍS
Somos el #EquipoJatón y estamos convencidos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92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- 2019-03-19 15:19:50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Caminando por la feria de la #Costanera me encontré con Emilio Jatón. Dialogamos y, como siempre, coincidimos en que a una mejor #SantaFe la hacemos trabajando en equipo y escuchando a vecinos y vecinas.
#Avanza 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454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40E93-9656-4A0B-BDD1-F247FC92F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5826930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EA041-2FC0-4A25-BE8F-EB56AB505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61F59C-BE50-49AE-B958-4592C83999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1265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77542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0808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628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029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3480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422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409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3932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7886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9681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793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1131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193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8271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35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- 2019-03-20 10:06:50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Somos muchos los que sabemos que #SantaFePuedeMás y este es nuestro #EquipoJatón  para hacerlo posible 💪 Emilio 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68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- 2019-03-21 08:31:10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CIUDAD Y UN CONCEJO CERCA DE LA GENTE
Como nos dice siempre Emilio, la ciudad necesita volver a retomar la cercanía, la confianza y la escucha. Somos el #EquipoJatón y estamos seguros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92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8E288-5091-46A6-85E9-B6FED7368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2083781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7D129-9776-43BC-A17B-9FA080765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4FECF-FC92-497B-94F7-3279FF9B1D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199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435926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6700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9904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8408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7175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5751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831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1016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6782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844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7241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764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262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385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74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- 2019-03-13 08:05:40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VENIMOS a PROPONER LA SANTA FE DEL FUTURO
Hace tiempo recorremos con Emilio Jatón la ciudad. Ahora nuestro compromiso llega al concejo con un equipo de hombres y mujeres con vocación y muy comprometidos en trabajar juntos, porque sabemos que #SantaFePuedeMás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74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3EA03-CEE0-45C7-B5C8-B136E4B35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354001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1C036-35C5-4D89-9E1C-6EA82A474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4C108B-C0BC-499D-8C7B-A6474E3F5B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0168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27839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108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552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247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1561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1660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3220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4498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5235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232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218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989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098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9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63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- 2019-03-16 15:22:18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PUERTO SE REACTIVA NUEVAMENTE
Años atrás parecía impensado. Hoy estamos cada vez más cerca de que nuestra ciudad vuelva a tener una terminal portuaria activa que potencie nuestras #EconomíasRegionales. Hoy suma más #tecnología con un escáner de contenedores.
#SantaFePuedeMás
Gobierno de Santa 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337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54B7E-818B-4C62-B586-A830211CD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1032208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0A944-B1F6-4500-895A-6176E0961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81BFFA-A74E-4BD4-A845-A9D9EFA6C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6775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35063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264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0896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0640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9882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518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1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510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0291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4316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3607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2010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5071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360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15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- 2019-03-29 00:34:15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ESTRATEGIA PARA LA JUVENTUD
Los jóvenes son grandes protagonistas que aportan iniciativas y fortalecen la innovación en clave de #EconomíaSocial
El Gobierno de Santa Fe con #EmprendeJoven los apoya e incluye en su estrategia productiva.
Compartimos un encuentro con ellos, Antonio Bonfatti Emilio Jatón y Valeria Lopez Delzar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71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858E7-EB92-4C62-B47A-444318C05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782439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0D615-FCF7-46F4-8E76-23B5721AB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6D4D55-B3D3-4ACB-9BD7-2321E521E8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863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39948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9086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599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9420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1560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5156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1091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323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1499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8466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270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4380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681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2967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79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- 2019-04-08 10:46:39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pienso en mi infancia recuerdo mi familia, mis pasatiempos, el barrio #SargentoCabral, el fútbol, los encuentros en la vereda...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22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- 2019-04-01 12:42:00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GRAN EQUIPO PARA SANTA FE
Somos un equipo de hombres y mujeres comprometidos con Santa Fe y sus vecinos y cada uno sabe cuál es su lugar para jugar el mejor partido. Somos el #EquipoJatón y sabemos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246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0ADE0-2145-423D-B35B-404C83FC7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5890045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2BD61-742B-436E-9377-F7BF6E71E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1704F0-7AE0-4B30-B47E-DD0E321D38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152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57965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923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583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0235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240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6141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463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1091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7676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2814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0933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31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4543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4148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47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- 2019-03-28 18:47:18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 COMPROMISO ES POR SANTA FE
Formo parte del #EquipoJatón y quiero seguir trabajando con este equipo desde el concejo para seguir transformando la ciudad. Porque sabemos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305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- 2019-04-02 10:14:02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vecinos del norte de la ciudad que se tienen que tomar uno o dos colectivos para ir a un parque.
Más espacios públicos 🌳 en todos los barrios es #MásParaSantaFe 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279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0FC82-76B6-4C3E-A188-CE2FB5F94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4694649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E9005-415A-4903-A3D2-C94B03433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9AD0BF-B86A-45F3-814F-D8753EC2B1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704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12797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594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5470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6617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422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6278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6844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8276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969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445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2608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2740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6993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776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86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- 2019-04-10 10:00:21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es Jorge Henn: una persona honesta y comprometida. Es un orgullo caminar junto a él.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3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- 2019-04-07 20:12:45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🚌 Si el transporte público no tiene usuarios satisfechos no funciona como un verdadero servicio público.
🚍 Queremos que el usuario viaje mejor, más rápido y seguro pero que también sepa a que corresponde la tarifa que paga.
➡️🗞 #MásParaSantaFe #Transporte #Servicios #Movilidad #SantaFe #Avanza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382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299ED-82FE-47E5-A983-9D034FE56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5421644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3B938-D135-453B-892A-1F78B9247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D61BA6-AEEC-4439-8369-69FF23DD6B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6571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89763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2026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9638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255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4061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6264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7398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209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4324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1467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7379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6307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41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120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61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- 2019-03-15 17:14:06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¡QUE LINDO VOLVER A LA ESCUELA! 
Arrancaron las clases y nos volvemos a encontrar con estudiantes y docentes que apuestan a la solidaridad, la inclusión, y a las ganas de participar y de seguir generando oportunidades. Ellos hacen de Santa Fe una ciudad más grande.
Sólo así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418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44F8B-50DD-49C5-B9C8-88E1B9ABD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110985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81930-8920-46E3-A65B-5E102A86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E5EBE2-A968-4234-A4B3-D2F0D86BC9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98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86036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298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283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9587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246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774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458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879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214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122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2063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3193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1641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4528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117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- 2019-04-07 19:13:38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CIUDAD CON LA FUERZA DE LOS JÓVENES
Los sueños de las nuevas generaciones son el motor para la ciudad del futuro. Por eso bancamos con ganas sus proyectos y sus iniciativas y queremos acompañarlos desde el Concejo. 💪💪💪
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4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B5A7C-3FD4-498D-BB97-9B025295D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9194300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64074-5D13-4A66-9890-F69736ED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9E5F5D-2D29-4946-8474-9D33506E85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304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50696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6782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579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2434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2210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713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895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249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0800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467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065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910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2058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9505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69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- 2019-04-08 15:11:23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GOBIERNO PARA RECUPERAR LA CONFIANZA
Vamos por una ciudad más equilibrada donde pueda despegar su perfil productivo, comercial, industrial y turístico. Ese es el compromiso del #EquipoJatón.
Porque sabemos que #SantaFePuedeMas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749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900C9-D17C-424E-A872-D6468517A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0694352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027A-6946-4F1D-999C-4E884B1E9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4FCF4F-B536-4575-9FFC-E41B89AD67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5944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89321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069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8686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2749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2454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2422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6390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4565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54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4161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0298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629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2592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3937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82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- 2019-04-09 18:01:37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LA EDUCACIÓN COMO BANDERA
Creemos en la educación como igualadora de oportunidades y en la fuerza transformadora de los jóvenes. 
La #SantaFe del futuro tiene que crecer sobre estos pilares.
Porque sabemos que 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684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74276-0560-4DCB-B05C-4DC892AA4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9405962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4E893-6618-4E4F-BCBE-A6726F7C7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67B389-61C5-4D32-ABED-FCA9DF26F6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7632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73654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5686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667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6650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3072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4780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8688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5931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307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6445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2583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2703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6850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5996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88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- 2019-03-28 21:00:00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escritura es como el DNI de la casa 🏠 100 familias 👪 de los barrios #LaEsmeralda #UPCN #ElVergel y #LasDelicias hoy viven la alegría de tenerla en sus manos 😁 gracias al trabajo del Gobierno de Santa Fe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907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B1E24-16AB-48EB-982F-ACEB0E46A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7505798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E8B0-64E3-4B65-84B5-384E38AEF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F2C2C5-78B1-413A-8252-3D8321DB4A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463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16406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8871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30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37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603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101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7399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5553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5848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760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2262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9220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743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6453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34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- 2019-04-04 09:00:00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municipio más cerca de vecinos y vecinas 🙋‍♂️🙋‍♀️
Cuestiones cotidianas como: el estado de calles 🛣 y plazas o parques 🌳, estacionamientos indebidos 🚗, recolección de basura 🗑, funcionamiento de semáforos🚦, tendidos de cables en situaciones peligrosas ⚠ deben poder reclamarse en forma más rápida y efectiva ✔
👀 Seguí leyendo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02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65473-14D6-4BDE-BBD6-07C1EA3A9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4067215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1900</Words>
  <Application>Microsoft Office PowerPoint</Application>
  <PresentationFormat>On-screen Show (4:3)</PresentationFormat>
  <Paragraphs>999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Sta Fe FB</vt:lpstr>
      <vt:lpstr>Facebook Key Metrics Table | Santa Fe</vt:lpstr>
      <vt:lpstr>Facebook Fans Total | Santa Fe</vt:lpstr>
      <vt:lpstr>Facebook Fans Change | Santa Fe</vt:lpstr>
      <vt:lpstr>Facebook Key Metrics Radar | Santa Fe</vt:lpstr>
      <vt:lpstr>Facebook Fans Change Rate | Santa Fe</vt:lpstr>
      <vt:lpstr>Facebook Fans Change Per Weekday | Santa Fe</vt:lpstr>
      <vt:lpstr>Facebook Fan Distribution Development | Santa Fe</vt:lpstr>
      <vt:lpstr>Facebook Own Posts | Santa Fe</vt:lpstr>
      <vt:lpstr>Facebook Own Posts By Hour | Santa Fe</vt:lpstr>
      <vt:lpstr>Facebook Own Posts By Weekday | Santa Fe</vt:lpstr>
      <vt:lpstr>Facebook Own Posts App Usage | Santa Fe</vt:lpstr>
      <vt:lpstr>Facebook Post Type Distribution Per Profile | Santa Fe</vt:lpstr>
      <vt:lpstr>Facebook Sponsored Posts Distribution | Santa Fe</vt:lpstr>
      <vt:lpstr>Facebook Hashtag Detection | Santa Fe - 1 of 3</vt:lpstr>
      <vt:lpstr>Facebook Hashtag Detection | Santa Fe - 2 of 3</vt:lpstr>
      <vt:lpstr>Facebook Hashtag Detection | Santa Fe - 3 of 3</vt:lpstr>
      <vt:lpstr>Facebook User Posts | Santa Fe</vt:lpstr>
      <vt:lpstr>Facebook User Posts Table | Santa Fe - 1 of 2</vt:lpstr>
      <vt:lpstr>Facebook User Posts Table | Santa Fe - 2 of 2</vt:lpstr>
      <vt:lpstr>Facebook Interactions Distribution | Santa Fe</vt:lpstr>
      <vt:lpstr>Facebook Interaction Rate | Santa Fe</vt:lpstr>
      <vt:lpstr>Facebook Interaction Rate By Post Type | Santa Fe</vt:lpstr>
      <vt:lpstr>Facebook Interaction Rate By Hour | Santa Fe</vt:lpstr>
      <vt:lpstr>Facebook Interaction Rate By Weekday | Santa Fe</vt:lpstr>
      <vt:lpstr>Facebook TABLA DE FB COMPLETA | Santa Fe - 1 of 20</vt:lpstr>
      <vt:lpstr>Facebook TABLA DE FB COMPLETA | Santa Fe - 2 of 20</vt:lpstr>
      <vt:lpstr>Facebook TABLA DE FB COMPLETA | Santa Fe - 3 of 20</vt:lpstr>
      <vt:lpstr>Facebook TABLA DE FB COMPLETA | Santa Fe - 4 of 20</vt:lpstr>
      <vt:lpstr>Facebook TABLA DE FB COMPLETA | Santa Fe - 5 of 20</vt:lpstr>
      <vt:lpstr>Facebook TABLA DE FB COMPLETA | Santa Fe - 6 of 20</vt:lpstr>
      <vt:lpstr>Facebook TABLA DE FB COMPLETA | Santa Fe - 7 of 20</vt:lpstr>
      <vt:lpstr>Facebook TABLA DE FB COMPLETA | Santa Fe - 8 of 20</vt:lpstr>
      <vt:lpstr>Facebook TABLA DE FB COMPLETA | Santa Fe - 9 of 20</vt:lpstr>
      <vt:lpstr>Facebook TABLA DE FB COMPLETA | Santa Fe - 10 of 20</vt:lpstr>
      <vt:lpstr>Facebook TABLA DE FB COMPLETA | Santa Fe - 11 of 20</vt:lpstr>
      <vt:lpstr>Facebook TABLA DE FB COMPLETA | Santa Fe - 12 of 20</vt:lpstr>
      <vt:lpstr>Facebook TABLA DE FB COMPLETA | Santa Fe - 13 of 20</vt:lpstr>
      <vt:lpstr>Facebook TABLA DE FB COMPLETA | Santa Fe - 14 of 20</vt:lpstr>
      <vt:lpstr>Facebook TABLA DE FB COMPLETA | Santa Fe - 15 of 20</vt:lpstr>
      <vt:lpstr>Facebook TABLA DE FB COMPLETA | Santa Fe - 16 of 20</vt:lpstr>
      <vt:lpstr>Facebook TABLA DE FB COMPLETA | Santa Fe - 17 of 20</vt:lpstr>
      <vt:lpstr>Facebook TABLA DE FB COMPLETA | Santa Fe - 18 of 20</vt:lpstr>
      <vt:lpstr>Facebook TABLA DE FB COMPLETA | Santa Fe - 19 of 20</vt:lpstr>
      <vt:lpstr>Facebook TABLA DE FB COMPLETA | Santa Fe - 20 of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 Fe FB</dc:title>
  <dc:creator>Frederik Peiniger</dc:creator>
  <cp:lastModifiedBy>Frederik Peiniger</cp:lastModifiedBy>
  <cp:revision>1</cp:revision>
  <dcterms:created xsi:type="dcterms:W3CDTF">2019-04-23T20:38:59Z</dcterms:created>
  <dcterms:modified xsi:type="dcterms:W3CDTF">2019-04-23T20:40:23Z</dcterms:modified>
</cp:coreProperties>
</file>