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Sheet1!$B$2:$B$14</c:f>
              <c:numCache>
                <c:formatCode>General</c:formatCode>
                <c:ptCount val="13"/>
                <c:pt idx="0">
                  <c:v>2242</c:v>
                </c:pt>
                <c:pt idx="1">
                  <c:v>2266</c:v>
                </c:pt>
                <c:pt idx="2">
                  <c:v>2277</c:v>
                </c:pt>
                <c:pt idx="3">
                  <c:v>2299</c:v>
                </c:pt>
                <c:pt idx="4">
                  <c:v>2318</c:v>
                </c:pt>
                <c:pt idx="5">
                  <c:v>2335</c:v>
                </c:pt>
                <c:pt idx="6">
                  <c:v>2350</c:v>
                </c:pt>
                <c:pt idx="7">
                  <c:v>2361</c:v>
                </c:pt>
                <c:pt idx="8">
                  <c:v>2382</c:v>
                </c:pt>
                <c:pt idx="9">
                  <c:v>2394</c:v>
                </c:pt>
                <c:pt idx="10">
                  <c:v>2407</c:v>
                </c:pt>
                <c:pt idx="11">
                  <c:v>2419</c:v>
                </c:pt>
                <c:pt idx="12">
                  <c:v>2427</c:v>
                </c:pt>
              </c:numCache>
            </c:numRef>
          </c:val>
          <c:smooth val="0"/>
          <c:extLst>
            <c:ext xmlns:c16="http://schemas.microsoft.com/office/drawing/2014/chart" uri="{C3380CC4-5D6E-409C-BE32-E72D297353CC}">
              <c16:uniqueId val="{00000000-24A7-48A7-B689-F57C3EDB7B02}"/>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Sheet1!$C$2:$C$14</c:f>
              <c:numCache>
                <c:formatCode>General</c:formatCode>
                <c:ptCount val="13"/>
                <c:pt idx="0">
                  <c:v>30619</c:v>
                </c:pt>
                <c:pt idx="1">
                  <c:v>30632</c:v>
                </c:pt>
                <c:pt idx="2">
                  <c:v>30646</c:v>
                </c:pt>
                <c:pt idx="3">
                  <c:v>30664</c:v>
                </c:pt>
                <c:pt idx="4">
                  <c:v>30678</c:v>
                </c:pt>
                <c:pt idx="5">
                  <c:v>30691</c:v>
                </c:pt>
                <c:pt idx="6">
                  <c:v>30713</c:v>
                </c:pt>
                <c:pt idx="7">
                  <c:v>30735</c:v>
                </c:pt>
                <c:pt idx="8">
                  <c:v>30750</c:v>
                </c:pt>
                <c:pt idx="9">
                  <c:v>30754</c:v>
                </c:pt>
                <c:pt idx="10">
                  <c:v>30758</c:v>
                </c:pt>
                <c:pt idx="11">
                  <c:v>30765</c:v>
                </c:pt>
                <c:pt idx="12">
                  <c:v>30765</c:v>
                </c:pt>
              </c:numCache>
            </c:numRef>
          </c:val>
          <c:smooth val="0"/>
          <c:extLst>
            <c:ext xmlns:c16="http://schemas.microsoft.com/office/drawing/2014/chart" uri="{C3380CC4-5D6E-409C-BE32-E72D297353CC}">
              <c16:uniqueId val="{00000001-24A7-48A7-B689-F57C3EDB7B02}"/>
            </c:ext>
          </c:extLst>
        </c:ser>
        <c:dLbls>
          <c:showLegendKey val="0"/>
          <c:showVal val="0"/>
          <c:showCatName val="0"/>
          <c:showSerName val="0"/>
          <c:showPercent val="0"/>
          <c:showBubbleSize val="0"/>
        </c:dLbls>
        <c:smooth val="0"/>
        <c:axId val="189643760"/>
        <c:axId val="300926496"/>
      </c:lineChart>
      <c:catAx>
        <c:axId val="18964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26496"/>
        <c:crosses val="autoZero"/>
        <c:auto val="1"/>
        <c:lblAlgn val="ctr"/>
        <c:lblOffset val="100"/>
        <c:noMultiLvlLbl val="0"/>
      </c:catAx>
      <c:valAx>
        <c:axId val="30092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64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Sheet1!$B$2:$B$14</c:f>
              <c:numCache>
                <c:formatCode>General</c:formatCode>
                <c:ptCount val="13"/>
                <c:pt idx="0">
                  <c:v>26</c:v>
                </c:pt>
                <c:pt idx="1">
                  <c:v>24</c:v>
                </c:pt>
                <c:pt idx="2">
                  <c:v>11</c:v>
                </c:pt>
                <c:pt idx="3">
                  <c:v>22</c:v>
                </c:pt>
                <c:pt idx="4">
                  <c:v>19</c:v>
                </c:pt>
                <c:pt idx="5">
                  <c:v>17</c:v>
                </c:pt>
                <c:pt idx="6">
                  <c:v>15</c:v>
                </c:pt>
                <c:pt idx="7">
                  <c:v>11</c:v>
                </c:pt>
                <c:pt idx="8">
                  <c:v>21</c:v>
                </c:pt>
                <c:pt idx="9">
                  <c:v>12</c:v>
                </c:pt>
                <c:pt idx="10">
                  <c:v>13</c:v>
                </c:pt>
                <c:pt idx="11">
                  <c:v>12</c:v>
                </c:pt>
                <c:pt idx="12">
                  <c:v>8</c:v>
                </c:pt>
              </c:numCache>
            </c:numRef>
          </c:val>
          <c:smooth val="0"/>
          <c:extLst>
            <c:ext xmlns:c16="http://schemas.microsoft.com/office/drawing/2014/chart" uri="{C3380CC4-5D6E-409C-BE32-E72D297353CC}">
              <c16:uniqueId val="{00000000-9BF0-4A3A-89C7-625D850BACF3}"/>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Sheet1!$C$2:$C$14</c:f>
              <c:numCache>
                <c:formatCode>General</c:formatCode>
                <c:ptCount val="13"/>
                <c:pt idx="0">
                  <c:v>21</c:v>
                </c:pt>
                <c:pt idx="1">
                  <c:v>13</c:v>
                </c:pt>
                <c:pt idx="2">
                  <c:v>14</c:v>
                </c:pt>
                <c:pt idx="3">
                  <c:v>18</c:v>
                </c:pt>
                <c:pt idx="4">
                  <c:v>14</c:v>
                </c:pt>
                <c:pt idx="5">
                  <c:v>13</c:v>
                </c:pt>
                <c:pt idx="6">
                  <c:v>22</c:v>
                </c:pt>
                <c:pt idx="7">
                  <c:v>22</c:v>
                </c:pt>
                <c:pt idx="8">
                  <c:v>15</c:v>
                </c:pt>
                <c:pt idx="9">
                  <c:v>4</c:v>
                </c:pt>
                <c:pt idx="10">
                  <c:v>4</c:v>
                </c:pt>
                <c:pt idx="11">
                  <c:v>7</c:v>
                </c:pt>
                <c:pt idx="12">
                  <c:v>0</c:v>
                </c:pt>
              </c:numCache>
            </c:numRef>
          </c:val>
          <c:smooth val="0"/>
          <c:extLst>
            <c:ext xmlns:c16="http://schemas.microsoft.com/office/drawing/2014/chart" uri="{C3380CC4-5D6E-409C-BE32-E72D297353CC}">
              <c16:uniqueId val="{00000001-9BF0-4A3A-89C7-625D850BACF3}"/>
            </c:ext>
          </c:extLst>
        </c:ser>
        <c:dLbls>
          <c:showLegendKey val="0"/>
          <c:showVal val="0"/>
          <c:showCatName val="0"/>
          <c:showSerName val="0"/>
          <c:showPercent val="0"/>
          <c:showBubbleSize val="0"/>
        </c:dLbls>
        <c:smooth val="0"/>
        <c:axId val="353136504"/>
        <c:axId val="353134208"/>
      </c:lineChart>
      <c:catAx>
        <c:axId val="35313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34208"/>
        <c:crosses val="autoZero"/>
        <c:auto val="1"/>
        <c:lblAlgn val="ctr"/>
        <c:lblOffset val="100"/>
        <c:noMultiLvlLbl val="0"/>
      </c:catAx>
      <c:valAx>
        <c:axId val="35313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13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7.8887999999999998</c:v>
                </c:pt>
                <c:pt idx="1">
                  <c:v>100</c:v>
                </c:pt>
                <c:pt idx="2">
                  <c:v>34.383800000000001</c:v>
                </c:pt>
                <c:pt idx="3">
                  <c:v>0</c:v>
                </c:pt>
                <c:pt idx="4">
                  <c:v>100</c:v>
                </c:pt>
                <c:pt idx="5">
                  <c:v>100</c:v>
                </c:pt>
              </c:numCache>
            </c:numRef>
          </c:val>
          <c:extLst>
            <c:ext xmlns:c16="http://schemas.microsoft.com/office/drawing/2014/chart" uri="{C3380CC4-5D6E-409C-BE32-E72D297353CC}">
              <c16:uniqueId val="{00000000-55B0-4E35-B36F-93184CB8EFF2}"/>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73.684200000000004</c:v>
                </c:pt>
                <c:pt idx="2">
                  <c:v>100</c:v>
                </c:pt>
                <c:pt idx="3">
                  <c:v>0</c:v>
                </c:pt>
                <c:pt idx="4">
                  <c:v>29.859100000000002</c:v>
                </c:pt>
                <c:pt idx="5">
                  <c:v>5.7321</c:v>
                </c:pt>
              </c:numCache>
            </c:numRef>
          </c:val>
          <c:extLst>
            <c:ext xmlns:c16="http://schemas.microsoft.com/office/drawing/2014/chart" uri="{C3380CC4-5D6E-409C-BE32-E72D297353CC}">
              <c16:uniqueId val="{00000001-55B0-4E35-B36F-93184CB8EFF2}"/>
            </c:ext>
          </c:extLst>
        </c:ser>
        <c:dLbls>
          <c:showLegendKey val="0"/>
          <c:showVal val="0"/>
          <c:showCatName val="0"/>
          <c:showSerName val="0"/>
          <c:showPercent val="0"/>
          <c:showBubbleSize val="0"/>
        </c:dLbls>
        <c:axId val="358901112"/>
        <c:axId val="358905376"/>
      </c:radarChart>
      <c:catAx>
        <c:axId val="35890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05376"/>
        <c:crosses val="autoZero"/>
        <c:auto val="1"/>
        <c:lblAlgn val="ctr"/>
        <c:lblOffset val="100"/>
        <c:noMultiLvlLbl val="0"/>
      </c:catAx>
      <c:valAx>
        <c:axId val="35890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90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Sheet1!$B$2:$B$14</c:f>
              <c:numCache>
                <c:formatCode>General</c:formatCode>
                <c:ptCount val="13"/>
                <c:pt idx="0">
                  <c:v>1.17328519855596</c:v>
                </c:pt>
                <c:pt idx="1">
                  <c:v>1.07047279214987</c:v>
                </c:pt>
                <c:pt idx="2">
                  <c:v>0.485436893203883</c:v>
                </c:pt>
                <c:pt idx="3">
                  <c:v>0.96618357487922701</c:v>
                </c:pt>
                <c:pt idx="4">
                  <c:v>0.826446280991736</c:v>
                </c:pt>
                <c:pt idx="5">
                  <c:v>0.733390854184642</c:v>
                </c:pt>
                <c:pt idx="6">
                  <c:v>0.64239828693790102</c:v>
                </c:pt>
                <c:pt idx="7">
                  <c:v>0.46808510638297901</c:v>
                </c:pt>
                <c:pt idx="8">
                  <c:v>0.88945362134688699</c:v>
                </c:pt>
                <c:pt idx="9">
                  <c:v>0.50377833753148604</c:v>
                </c:pt>
                <c:pt idx="10">
                  <c:v>0.54302422723475396</c:v>
                </c:pt>
                <c:pt idx="11">
                  <c:v>0.49854590776900698</c:v>
                </c:pt>
                <c:pt idx="12">
                  <c:v>0.330715171558495</c:v>
                </c:pt>
              </c:numCache>
            </c:numRef>
          </c:val>
          <c:smooth val="0"/>
          <c:extLst>
            <c:ext xmlns:c16="http://schemas.microsoft.com/office/drawing/2014/chart" uri="{C3380CC4-5D6E-409C-BE32-E72D297353CC}">
              <c16:uniqueId val="{00000000-82AC-4759-B4CD-197A76F632C1}"/>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Sheet1!$C$2:$C$14</c:f>
              <c:numCache>
                <c:formatCode>General</c:formatCode>
                <c:ptCount val="13"/>
                <c:pt idx="0">
                  <c:v>6.8631936727890697E-2</c:v>
                </c:pt>
                <c:pt idx="1">
                  <c:v>4.2457297756295101E-2</c:v>
                </c:pt>
                <c:pt idx="2">
                  <c:v>4.5703839122486302E-2</c:v>
                </c:pt>
                <c:pt idx="3">
                  <c:v>5.87352346146316E-2</c:v>
                </c:pt>
                <c:pt idx="4">
                  <c:v>4.5656144012522798E-2</c:v>
                </c:pt>
                <c:pt idx="5">
                  <c:v>4.2375643783819E-2</c:v>
                </c:pt>
                <c:pt idx="6">
                  <c:v>7.1682252126030396E-2</c:v>
                </c:pt>
                <c:pt idx="7">
                  <c:v>7.1630905479764306E-2</c:v>
                </c:pt>
                <c:pt idx="8">
                  <c:v>4.8804294777940502E-2</c:v>
                </c:pt>
                <c:pt idx="9">
                  <c:v>1.3008130081300801E-2</c:v>
                </c:pt>
                <c:pt idx="10">
                  <c:v>1.3006438186902501E-2</c:v>
                </c:pt>
                <c:pt idx="11">
                  <c:v>2.27583067819754E-2</c:v>
                </c:pt>
                <c:pt idx="12">
                  <c:v>0</c:v>
                </c:pt>
              </c:numCache>
            </c:numRef>
          </c:val>
          <c:smooth val="0"/>
          <c:extLst>
            <c:ext xmlns:c16="http://schemas.microsoft.com/office/drawing/2014/chart" uri="{C3380CC4-5D6E-409C-BE32-E72D297353CC}">
              <c16:uniqueId val="{00000001-82AC-4759-B4CD-197A76F632C1}"/>
            </c:ext>
          </c:extLst>
        </c:ser>
        <c:dLbls>
          <c:showLegendKey val="0"/>
          <c:showVal val="0"/>
          <c:showCatName val="0"/>
          <c:showSerName val="0"/>
          <c:showPercent val="0"/>
          <c:showBubbleSize val="0"/>
        </c:dLbls>
        <c:smooth val="0"/>
        <c:axId val="295710040"/>
        <c:axId val="295706760"/>
      </c:lineChart>
      <c:catAx>
        <c:axId val="29571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06760"/>
        <c:crosses val="autoZero"/>
        <c:auto val="1"/>
        <c:lblAlgn val="ctr"/>
        <c:lblOffset val="100"/>
        <c:noMultiLvlLbl val="0"/>
      </c:catAx>
      <c:valAx>
        <c:axId val="29570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1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c:v>
                </c:pt>
                <c:pt idx="1">
                  <c:v>13</c:v>
                </c:pt>
                <c:pt idx="2">
                  <c:v>15</c:v>
                </c:pt>
                <c:pt idx="3">
                  <c:v>19</c:v>
                </c:pt>
                <c:pt idx="4">
                  <c:v>23</c:v>
                </c:pt>
                <c:pt idx="5">
                  <c:v>12</c:v>
                </c:pt>
                <c:pt idx="6">
                  <c:v>18</c:v>
                </c:pt>
              </c:numCache>
            </c:numRef>
          </c:val>
          <c:extLst>
            <c:ext xmlns:c16="http://schemas.microsoft.com/office/drawing/2014/chart" uri="{C3380CC4-5D6E-409C-BE32-E72D297353CC}">
              <c16:uniqueId val="{00000000-DEF1-434C-B4F8-BCF840A18154}"/>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c:v>
                </c:pt>
                <c:pt idx="1">
                  <c:v>7</c:v>
                </c:pt>
                <c:pt idx="2">
                  <c:v>22</c:v>
                </c:pt>
                <c:pt idx="3">
                  <c:v>22</c:v>
                </c:pt>
                <c:pt idx="4">
                  <c:v>14</c:v>
                </c:pt>
                <c:pt idx="5">
                  <c:v>9</c:v>
                </c:pt>
                <c:pt idx="6">
                  <c:v>11</c:v>
                </c:pt>
              </c:numCache>
            </c:numRef>
          </c:val>
          <c:extLst>
            <c:ext xmlns:c16="http://schemas.microsoft.com/office/drawing/2014/chart" uri="{C3380CC4-5D6E-409C-BE32-E72D297353CC}">
              <c16:uniqueId val="{00000001-DEF1-434C-B4F8-BCF840A18154}"/>
            </c:ext>
          </c:extLst>
        </c:ser>
        <c:dLbls>
          <c:showLegendKey val="0"/>
          <c:showVal val="0"/>
          <c:showCatName val="0"/>
          <c:showSerName val="0"/>
          <c:showPercent val="0"/>
          <c:showBubbleSize val="0"/>
        </c:dLbls>
        <c:gapWidth val="219"/>
        <c:overlap val="-27"/>
        <c:axId val="295705120"/>
        <c:axId val="295712008"/>
      </c:barChart>
      <c:catAx>
        <c:axId val="29570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12008"/>
        <c:crosses val="autoZero"/>
        <c:auto val="1"/>
        <c:lblAlgn val="ctr"/>
        <c:lblOffset val="100"/>
        <c:noMultiLvlLbl val="0"/>
      </c:catAx>
      <c:valAx>
        <c:axId val="29571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70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Lucas Simoniello</c:v>
                </c:pt>
              </c:strCache>
            </c:strRef>
          </c:tx>
          <c:spPr>
            <a:solidFill>
              <a:schemeClr val="accent1"/>
            </a:solidFill>
            <a:ln>
              <a:noFill/>
            </a:ln>
            <a:effectLst/>
          </c:spP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Sheet1!$B$2:$B$14</c:f>
              <c:numCache>
                <c:formatCode>General</c:formatCode>
                <c:ptCount val="13"/>
                <c:pt idx="0">
                  <c:v>2242</c:v>
                </c:pt>
                <c:pt idx="1">
                  <c:v>2266</c:v>
                </c:pt>
                <c:pt idx="2">
                  <c:v>2277</c:v>
                </c:pt>
                <c:pt idx="3">
                  <c:v>2299</c:v>
                </c:pt>
                <c:pt idx="4">
                  <c:v>2318</c:v>
                </c:pt>
                <c:pt idx="5">
                  <c:v>2335</c:v>
                </c:pt>
                <c:pt idx="6">
                  <c:v>2350</c:v>
                </c:pt>
                <c:pt idx="7">
                  <c:v>2361</c:v>
                </c:pt>
                <c:pt idx="8">
                  <c:v>2382</c:v>
                </c:pt>
                <c:pt idx="9">
                  <c:v>2394</c:v>
                </c:pt>
                <c:pt idx="10">
                  <c:v>2407</c:v>
                </c:pt>
                <c:pt idx="11">
                  <c:v>2419</c:v>
                </c:pt>
                <c:pt idx="12">
                  <c:v>2427</c:v>
                </c:pt>
              </c:numCache>
            </c:numRef>
          </c:val>
          <c:extLst>
            <c:ext xmlns:c16="http://schemas.microsoft.com/office/drawing/2014/chart" uri="{C3380CC4-5D6E-409C-BE32-E72D297353CC}">
              <c16:uniqueId val="{00000000-A3E9-4D32-B8A4-04E0940A61D4}"/>
            </c:ext>
          </c:extLst>
        </c:ser>
        <c:ser>
          <c:idx val="1"/>
          <c:order val="1"/>
          <c:tx>
            <c:strRef>
              <c:f>Sheet1!$C$1</c:f>
              <c:strCache>
                <c:ptCount val="1"/>
                <c:pt idx="0">
                  <c:v>Paco Garibaldi</c:v>
                </c:pt>
              </c:strCache>
            </c:strRef>
          </c:tx>
          <c:spPr>
            <a:solidFill>
              <a:schemeClr val="accent2"/>
            </a:solidFill>
            <a:ln>
              <a:noFill/>
            </a:ln>
            <a:effectLst/>
          </c:spP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Sheet1!$C$2:$C$14</c:f>
              <c:numCache>
                <c:formatCode>General</c:formatCode>
                <c:ptCount val="13"/>
                <c:pt idx="0">
                  <c:v>30619</c:v>
                </c:pt>
                <c:pt idx="1">
                  <c:v>30632</c:v>
                </c:pt>
                <c:pt idx="2">
                  <c:v>30646</c:v>
                </c:pt>
                <c:pt idx="3">
                  <c:v>30664</c:v>
                </c:pt>
                <c:pt idx="4">
                  <c:v>30678</c:v>
                </c:pt>
                <c:pt idx="5">
                  <c:v>30691</c:v>
                </c:pt>
                <c:pt idx="6">
                  <c:v>30713</c:v>
                </c:pt>
                <c:pt idx="7">
                  <c:v>30735</c:v>
                </c:pt>
                <c:pt idx="8">
                  <c:v>30750</c:v>
                </c:pt>
                <c:pt idx="9">
                  <c:v>30754</c:v>
                </c:pt>
                <c:pt idx="10">
                  <c:v>30758</c:v>
                </c:pt>
                <c:pt idx="11">
                  <c:v>30765</c:v>
                </c:pt>
                <c:pt idx="12">
                  <c:v>30765</c:v>
                </c:pt>
              </c:numCache>
            </c:numRef>
          </c:val>
          <c:extLst>
            <c:ext xmlns:c16="http://schemas.microsoft.com/office/drawing/2014/chart" uri="{C3380CC4-5D6E-409C-BE32-E72D297353CC}">
              <c16:uniqueId val="{00000001-A3E9-4D32-B8A4-04E0940A61D4}"/>
            </c:ext>
          </c:extLst>
        </c:ser>
        <c:dLbls>
          <c:showLegendKey val="0"/>
          <c:showVal val="0"/>
          <c:showCatName val="0"/>
          <c:showSerName val="0"/>
          <c:showPercent val="0"/>
          <c:showBubbleSize val="0"/>
        </c:dLbls>
        <c:axId val="356433616"/>
        <c:axId val="356432632"/>
      </c:areaChart>
      <c:catAx>
        <c:axId val="35643361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32632"/>
        <c:crosses val="autoZero"/>
        <c:auto val="1"/>
        <c:lblAlgn val="ctr"/>
        <c:lblOffset val="100"/>
        <c:noMultiLvlLbl val="0"/>
      </c:catAx>
      <c:valAx>
        <c:axId val="356432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3361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Sheet1!$B$2:$B$14</c:f>
              <c:numCache>
                <c:formatCode>General</c:formatCode>
                <c:ptCount val="13"/>
                <c:pt idx="0">
                  <c:v>1</c:v>
                </c:pt>
                <c:pt idx="1">
                  <c:v>1</c:v>
                </c:pt>
                <c:pt idx="2">
                  <c:v>1</c:v>
                </c:pt>
                <c:pt idx="3">
                  <c:v>1</c:v>
                </c:pt>
                <c:pt idx="4">
                  <c:v>2</c:v>
                </c:pt>
                <c:pt idx="5">
                  <c:v>1</c:v>
                </c:pt>
                <c:pt idx="6">
                  <c:v>2</c:v>
                </c:pt>
                <c:pt idx="7">
                  <c:v>2</c:v>
                </c:pt>
                <c:pt idx="8">
                  <c:v>3</c:v>
                </c:pt>
                <c:pt idx="9">
                  <c:v>1</c:v>
                </c:pt>
                <c:pt idx="10">
                  <c:v>1</c:v>
                </c:pt>
                <c:pt idx="11">
                  <c:v>3</c:v>
                </c:pt>
                <c:pt idx="12">
                  <c:v>0</c:v>
                </c:pt>
              </c:numCache>
            </c:numRef>
          </c:val>
          <c:smooth val="0"/>
          <c:extLst>
            <c:ext xmlns:c16="http://schemas.microsoft.com/office/drawing/2014/chart" uri="{C3380CC4-5D6E-409C-BE32-E72D297353CC}">
              <c16:uniqueId val="{00000000-A951-4D5E-A086-603890C9B025}"/>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Sheet1!$C$2:$C$14</c:f>
              <c:numCache>
                <c:formatCode>General</c:formatCode>
                <c:ptCount val="13"/>
                <c:pt idx="0">
                  <c:v>1</c:v>
                </c:pt>
                <c:pt idx="1">
                  <c:v>1</c:v>
                </c:pt>
                <c:pt idx="2">
                  <c:v>1</c:v>
                </c:pt>
                <c:pt idx="3">
                  <c:v>1</c:v>
                </c:pt>
                <c:pt idx="4">
                  <c:v>3</c:v>
                </c:pt>
                <c:pt idx="5">
                  <c:v>0</c:v>
                </c:pt>
                <c:pt idx="6">
                  <c:v>1</c:v>
                </c:pt>
                <c:pt idx="7">
                  <c:v>3</c:v>
                </c:pt>
                <c:pt idx="8">
                  <c:v>0</c:v>
                </c:pt>
                <c:pt idx="9">
                  <c:v>1</c:v>
                </c:pt>
                <c:pt idx="10">
                  <c:v>1</c:v>
                </c:pt>
                <c:pt idx="11">
                  <c:v>1</c:v>
                </c:pt>
                <c:pt idx="12">
                  <c:v>0</c:v>
                </c:pt>
              </c:numCache>
            </c:numRef>
          </c:val>
          <c:smooth val="0"/>
          <c:extLst>
            <c:ext xmlns:c16="http://schemas.microsoft.com/office/drawing/2014/chart" uri="{C3380CC4-5D6E-409C-BE32-E72D297353CC}">
              <c16:uniqueId val="{00000001-A951-4D5E-A086-603890C9B025}"/>
            </c:ext>
          </c:extLst>
        </c:ser>
        <c:dLbls>
          <c:showLegendKey val="0"/>
          <c:showVal val="0"/>
          <c:showCatName val="0"/>
          <c:showSerName val="0"/>
          <c:showPercent val="0"/>
          <c:showBubbleSize val="0"/>
        </c:dLbls>
        <c:smooth val="0"/>
        <c:axId val="356438864"/>
        <c:axId val="356436240"/>
      </c:lineChart>
      <c:catAx>
        <c:axId val="35643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36240"/>
        <c:crosses val="autoZero"/>
        <c:auto val="1"/>
        <c:lblAlgn val="ctr"/>
        <c:lblOffset val="100"/>
        <c:noMultiLvlLbl val="0"/>
      </c:catAx>
      <c:valAx>
        <c:axId val="35643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3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6</c:v>
                </c:pt>
                <c:pt idx="13">
                  <c:v>1</c:v>
                </c:pt>
                <c:pt idx="14">
                  <c:v>0</c:v>
                </c:pt>
                <c:pt idx="15">
                  <c:v>1</c:v>
                </c:pt>
                <c:pt idx="16">
                  <c:v>1</c:v>
                </c:pt>
                <c:pt idx="17">
                  <c:v>1</c:v>
                </c:pt>
                <c:pt idx="18">
                  <c:v>0</c:v>
                </c:pt>
                <c:pt idx="19">
                  <c:v>0</c:v>
                </c:pt>
                <c:pt idx="20">
                  <c:v>0</c:v>
                </c:pt>
                <c:pt idx="21">
                  <c:v>9</c:v>
                </c:pt>
                <c:pt idx="22">
                  <c:v>0</c:v>
                </c:pt>
                <c:pt idx="23">
                  <c:v>0</c:v>
                </c:pt>
              </c:numCache>
            </c:numRef>
          </c:val>
          <c:smooth val="0"/>
          <c:extLst>
            <c:ext xmlns:c16="http://schemas.microsoft.com/office/drawing/2014/chart" uri="{C3380CC4-5D6E-409C-BE32-E72D297353CC}">
              <c16:uniqueId val="{00000000-BBB1-4192-B5D8-FD5F95E84D5D}"/>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1</c:v>
                </c:pt>
                <c:pt idx="12">
                  <c:v>0</c:v>
                </c:pt>
                <c:pt idx="13">
                  <c:v>0</c:v>
                </c:pt>
                <c:pt idx="14">
                  <c:v>0</c:v>
                </c:pt>
                <c:pt idx="15">
                  <c:v>2</c:v>
                </c:pt>
                <c:pt idx="16">
                  <c:v>0</c:v>
                </c:pt>
                <c:pt idx="17">
                  <c:v>1</c:v>
                </c:pt>
                <c:pt idx="18">
                  <c:v>3</c:v>
                </c:pt>
                <c:pt idx="19">
                  <c:v>3</c:v>
                </c:pt>
                <c:pt idx="20">
                  <c:v>1</c:v>
                </c:pt>
                <c:pt idx="21">
                  <c:v>2</c:v>
                </c:pt>
                <c:pt idx="22">
                  <c:v>0</c:v>
                </c:pt>
                <c:pt idx="23">
                  <c:v>0</c:v>
                </c:pt>
              </c:numCache>
            </c:numRef>
          </c:val>
          <c:smooth val="0"/>
          <c:extLst>
            <c:ext xmlns:c16="http://schemas.microsoft.com/office/drawing/2014/chart" uri="{C3380CC4-5D6E-409C-BE32-E72D297353CC}">
              <c16:uniqueId val="{00000001-BBB1-4192-B5D8-FD5F95E84D5D}"/>
            </c:ext>
          </c:extLst>
        </c:ser>
        <c:dLbls>
          <c:showLegendKey val="0"/>
          <c:showVal val="0"/>
          <c:showCatName val="0"/>
          <c:showSerName val="0"/>
          <c:showPercent val="0"/>
          <c:showBubbleSize val="0"/>
        </c:dLbls>
        <c:smooth val="0"/>
        <c:axId val="360585392"/>
        <c:axId val="360585720"/>
      </c:lineChart>
      <c:catAx>
        <c:axId val="36058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85720"/>
        <c:crosses val="autoZero"/>
        <c:auto val="1"/>
        <c:lblAlgn val="ctr"/>
        <c:lblOffset val="100"/>
        <c:noMultiLvlLbl val="0"/>
      </c:catAx>
      <c:valAx>
        <c:axId val="36058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8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c:v>
                </c:pt>
                <c:pt idx="2">
                  <c:v>2</c:v>
                </c:pt>
                <c:pt idx="3">
                  <c:v>3</c:v>
                </c:pt>
                <c:pt idx="4">
                  <c:v>4</c:v>
                </c:pt>
                <c:pt idx="5">
                  <c:v>2</c:v>
                </c:pt>
                <c:pt idx="6">
                  <c:v>2</c:v>
                </c:pt>
              </c:numCache>
            </c:numRef>
          </c:val>
          <c:extLst>
            <c:ext xmlns:c16="http://schemas.microsoft.com/office/drawing/2014/chart" uri="{C3380CC4-5D6E-409C-BE32-E72D297353CC}">
              <c16:uniqueId val="{00000000-662F-498D-9DCB-3189BAFA5F95}"/>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0</c:v>
                </c:pt>
                <c:pt idx="2">
                  <c:v>1</c:v>
                </c:pt>
                <c:pt idx="3">
                  <c:v>4</c:v>
                </c:pt>
                <c:pt idx="4">
                  <c:v>1</c:v>
                </c:pt>
                <c:pt idx="5">
                  <c:v>2</c:v>
                </c:pt>
                <c:pt idx="6">
                  <c:v>2</c:v>
                </c:pt>
              </c:numCache>
            </c:numRef>
          </c:val>
          <c:extLst>
            <c:ext xmlns:c16="http://schemas.microsoft.com/office/drawing/2014/chart" uri="{C3380CC4-5D6E-409C-BE32-E72D297353CC}">
              <c16:uniqueId val="{00000001-662F-498D-9DCB-3189BAFA5F95}"/>
            </c:ext>
          </c:extLst>
        </c:ser>
        <c:dLbls>
          <c:showLegendKey val="0"/>
          <c:showVal val="0"/>
          <c:showCatName val="0"/>
          <c:showSerName val="0"/>
          <c:showPercent val="0"/>
          <c:showBubbleSize val="0"/>
        </c:dLbls>
        <c:gapWidth val="219"/>
        <c:overlap val="-27"/>
        <c:axId val="360579816"/>
        <c:axId val="360582440"/>
      </c:barChart>
      <c:catAx>
        <c:axId val="36057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82440"/>
        <c:crosses val="autoZero"/>
        <c:auto val="1"/>
        <c:lblAlgn val="ctr"/>
        <c:lblOffset val="100"/>
        <c:noMultiLvlLbl val="0"/>
      </c:catAx>
      <c:valAx>
        <c:axId val="36058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7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19</c:v>
                </c:pt>
                <c:pt idx="1">
                  <c:v>14</c:v>
                </c:pt>
              </c:numCache>
            </c:numRef>
          </c:val>
          <c:extLst>
            <c:ext xmlns:c16="http://schemas.microsoft.com/office/drawing/2014/chart" uri="{C3380CC4-5D6E-409C-BE32-E72D297353CC}">
              <c16:uniqueId val="{00000000-8E0D-4921-BF59-51508AD7379C}"/>
            </c:ext>
          </c:extLst>
        </c:ser>
        <c:dLbls>
          <c:showLegendKey val="0"/>
          <c:showVal val="0"/>
          <c:showCatName val="0"/>
          <c:showSerName val="0"/>
          <c:showPercent val="0"/>
          <c:showBubbleSize val="0"/>
        </c:dLbls>
        <c:gapWidth val="150"/>
        <c:overlap val="100"/>
        <c:axId val="362272256"/>
        <c:axId val="362268976"/>
      </c:barChart>
      <c:catAx>
        <c:axId val="362272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68976"/>
        <c:crosses val="autoZero"/>
        <c:auto val="1"/>
        <c:lblAlgn val="ctr"/>
        <c:lblOffset val="100"/>
        <c:noMultiLvlLbl val="0"/>
      </c:catAx>
      <c:valAx>
        <c:axId val="362268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7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2</c:v>
                </c:pt>
                <c:pt idx="1">
                  <c:v>0</c:v>
                </c:pt>
              </c:numCache>
            </c:numRef>
          </c:val>
          <c:extLst>
            <c:ext xmlns:c16="http://schemas.microsoft.com/office/drawing/2014/chart" uri="{C3380CC4-5D6E-409C-BE32-E72D297353CC}">
              <c16:uniqueId val="{00000000-FCD6-4C17-B978-C67AF1367434}"/>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8</c:v>
                </c:pt>
                <c:pt idx="1">
                  <c:v>4</c:v>
                </c:pt>
              </c:numCache>
            </c:numRef>
          </c:val>
          <c:extLst>
            <c:ext xmlns:c16="http://schemas.microsoft.com/office/drawing/2014/chart" uri="{C3380CC4-5D6E-409C-BE32-E72D297353CC}">
              <c16:uniqueId val="{00000001-FCD6-4C17-B978-C67AF1367434}"/>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9</c:v>
                </c:pt>
                <c:pt idx="1">
                  <c:v>8</c:v>
                </c:pt>
              </c:numCache>
            </c:numRef>
          </c:val>
          <c:extLst>
            <c:ext xmlns:c16="http://schemas.microsoft.com/office/drawing/2014/chart" uri="{C3380CC4-5D6E-409C-BE32-E72D297353CC}">
              <c16:uniqueId val="{00000002-FCD6-4C17-B978-C67AF1367434}"/>
            </c:ext>
          </c:extLst>
        </c:ser>
        <c:ser>
          <c:idx val="3"/>
          <c:order val="3"/>
          <c:tx>
            <c:strRef>
              <c:f>Sheet1!$E$1</c:f>
              <c:strCache>
                <c:ptCount val="1"/>
                <c:pt idx="0">
                  <c:v>Live Video</c:v>
                </c:pt>
              </c:strCache>
            </c:strRef>
          </c:tx>
          <c:spPr>
            <a:solidFill>
              <a:schemeClr val="accent4"/>
            </a:solidFill>
            <a:ln>
              <a:noFill/>
            </a:ln>
            <a:effectLst/>
          </c:spPr>
          <c:invertIfNegative val="0"/>
          <c:cat>
            <c:strRef>
              <c:f>Sheet1!$A$2:$A$3</c:f>
              <c:strCache>
                <c:ptCount val="2"/>
                <c:pt idx="0">
                  <c:v>Lucas Simoniello</c:v>
                </c:pt>
                <c:pt idx="1">
                  <c:v>Paco Garibaldi</c:v>
                </c:pt>
              </c:strCache>
            </c:strRef>
          </c:cat>
          <c:val>
            <c:numRef>
              <c:f>Sheet1!$E$2:$E$3</c:f>
              <c:numCache>
                <c:formatCode>General</c:formatCode>
                <c:ptCount val="2"/>
                <c:pt idx="0">
                  <c:v>0</c:v>
                </c:pt>
                <c:pt idx="1">
                  <c:v>1</c:v>
                </c:pt>
              </c:numCache>
            </c:numRef>
          </c:val>
          <c:extLst>
            <c:ext xmlns:c16="http://schemas.microsoft.com/office/drawing/2014/chart" uri="{C3380CC4-5D6E-409C-BE32-E72D297353CC}">
              <c16:uniqueId val="{00000003-FCD6-4C17-B978-C67AF1367434}"/>
            </c:ext>
          </c:extLst>
        </c:ser>
        <c:ser>
          <c:idx val="4"/>
          <c:order val="4"/>
          <c:tx>
            <c:strRef>
              <c:f>Sheet1!$F$1</c:f>
              <c:strCache>
                <c:ptCount val="1"/>
                <c:pt idx="0">
                  <c:v>YouTube Video</c:v>
                </c:pt>
              </c:strCache>
            </c:strRef>
          </c:tx>
          <c:spPr>
            <a:solidFill>
              <a:schemeClr val="accent5"/>
            </a:solidFill>
            <a:ln>
              <a:noFill/>
            </a:ln>
            <a:effectLst/>
          </c:spPr>
          <c:invertIfNegative val="0"/>
          <c:cat>
            <c:strRef>
              <c:f>Sheet1!$A$2:$A$3</c:f>
              <c:strCache>
                <c:ptCount val="2"/>
                <c:pt idx="0">
                  <c:v>Lucas Simoniello</c:v>
                </c:pt>
                <c:pt idx="1">
                  <c:v>Paco Garibaldi</c:v>
                </c:pt>
              </c:strCache>
            </c:strRef>
          </c:cat>
          <c:val>
            <c:numRef>
              <c:f>Sheet1!$F$2:$F$3</c:f>
              <c:numCache>
                <c:formatCode>General</c:formatCode>
                <c:ptCount val="2"/>
                <c:pt idx="0">
                  <c:v>0</c:v>
                </c:pt>
                <c:pt idx="1">
                  <c:v>1</c:v>
                </c:pt>
              </c:numCache>
            </c:numRef>
          </c:val>
          <c:extLst>
            <c:ext xmlns:c16="http://schemas.microsoft.com/office/drawing/2014/chart" uri="{C3380CC4-5D6E-409C-BE32-E72D297353CC}">
              <c16:uniqueId val="{00000004-FCD6-4C17-B978-C67AF1367434}"/>
            </c:ext>
          </c:extLst>
        </c:ser>
        <c:dLbls>
          <c:showLegendKey val="0"/>
          <c:showVal val="0"/>
          <c:showCatName val="0"/>
          <c:showSerName val="0"/>
          <c:showPercent val="0"/>
          <c:showBubbleSize val="0"/>
        </c:dLbls>
        <c:gapWidth val="150"/>
        <c:overlap val="100"/>
        <c:axId val="362266680"/>
        <c:axId val="362273568"/>
      </c:barChart>
      <c:catAx>
        <c:axId val="36226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73568"/>
        <c:crosses val="autoZero"/>
        <c:auto val="1"/>
        <c:lblAlgn val="ctr"/>
        <c:lblOffset val="100"/>
        <c:noMultiLvlLbl val="0"/>
      </c:catAx>
      <c:valAx>
        <c:axId val="362273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6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16</c:v>
                </c:pt>
                <c:pt idx="1">
                  <c:v>11</c:v>
                </c:pt>
              </c:numCache>
            </c:numRef>
          </c:val>
          <c:extLst>
            <c:ext xmlns:c16="http://schemas.microsoft.com/office/drawing/2014/chart" uri="{C3380CC4-5D6E-409C-BE32-E72D297353CC}">
              <c16:uniqueId val="{00000000-BDD8-4437-B490-0C55D67F2F78}"/>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0</c:v>
                </c:pt>
                <c:pt idx="1">
                  <c:v>2</c:v>
                </c:pt>
              </c:numCache>
            </c:numRef>
          </c:val>
          <c:extLst>
            <c:ext xmlns:c16="http://schemas.microsoft.com/office/drawing/2014/chart" uri="{C3380CC4-5D6E-409C-BE32-E72D297353CC}">
              <c16:uniqueId val="{00000001-BDD8-4437-B490-0C55D67F2F78}"/>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3</c:v>
                </c:pt>
                <c:pt idx="1">
                  <c:v>1</c:v>
                </c:pt>
              </c:numCache>
            </c:numRef>
          </c:val>
          <c:extLst>
            <c:ext xmlns:c16="http://schemas.microsoft.com/office/drawing/2014/chart" uri="{C3380CC4-5D6E-409C-BE32-E72D297353CC}">
              <c16:uniqueId val="{00000002-BDD8-4437-B490-0C55D67F2F78}"/>
            </c:ext>
          </c:extLst>
        </c:ser>
        <c:dLbls>
          <c:showLegendKey val="0"/>
          <c:showVal val="0"/>
          <c:showCatName val="0"/>
          <c:showSerName val="0"/>
          <c:showPercent val="0"/>
          <c:showBubbleSize val="0"/>
        </c:dLbls>
        <c:gapWidth val="150"/>
        <c:overlap val="100"/>
        <c:axId val="362281112"/>
        <c:axId val="362278160"/>
      </c:barChart>
      <c:catAx>
        <c:axId val="36228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78160"/>
        <c:crosses val="autoZero"/>
        <c:auto val="1"/>
        <c:lblAlgn val="ctr"/>
        <c:lblOffset val="100"/>
        <c:noMultiLvlLbl val="0"/>
      </c:catAx>
      <c:valAx>
        <c:axId val="362278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8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Sheet1!$B$2:$B$14</c:f>
              <c:numCache>
                <c:formatCode>General</c:formatCode>
                <c:ptCount val="13"/>
                <c:pt idx="0">
                  <c:v>0</c:v>
                </c:pt>
                <c:pt idx="1">
                  <c:v>0</c:v>
                </c:pt>
                <c:pt idx="2">
                  <c:v>0</c:v>
                </c:pt>
                <c:pt idx="3">
                  <c:v>0</c:v>
                </c:pt>
                <c:pt idx="4">
                  <c:v>0</c:v>
                </c:pt>
                <c:pt idx="5">
                  <c:v>0</c:v>
                </c:pt>
                <c:pt idx="6">
                  <c:v>1</c:v>
                </c:pt>
                <c:pt idx="7">
                  <c:v>1</c:v>
                </c:pt>
                <c:pt idx="8">
                  <c:v>0</c:v>
                </c:pt>
                <c:pt idx="9">
                  <c:v>0</c:v>
                </c:pt>
                <c:pt idx="10">
                  <c:v>0</c:v>
                </c:pt>
                <c:pt idx="11">
                  <c:v>0</c:v>
                </c:pt>
                <c:pt idx="12">
                  <c:v>0</c:v>
                </c:pt>
              </c:numCache>
            </c:numRef>
          </c:val>
          <c:smooth val="0"/>
          <c:extLst>
            <c:ext xmlns:c16="http://schemas.microsoft.com/office/drawing/2014/chart" uri="{C3380CC4-5D6E-409C-BE32-E72D297353CC}">
              <c16:uniqueId val="{00000000-C903-43EC-8FA1-8FA2CFC700C4}"/>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Sheet1!$C$2:$C$14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1-C903-43EC-8FA1-8FA2CFC700C4}"/>
            </c:ext>
          </c:extLst>
        </c:ser>
        <c:dLbls>
          <c:showLegendKey val="0"/>
          <c:showVal val="0"/>
          <c:showCatName val="0"/>
          <c:showSerName val="0"/>
          <c:showPercent val="0"/>
          <c:showBubbleSize val="0"/>
        </c:dLbls>
        <c:smooth val="0"/>
        <c:axId val="463693008"/>
        <c:axId val="463694648"/>
      </c:lineChart>
      <c:catAx>
        <c:axId val="463693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694648"/>
        <c:crosses val="autoZero"/>
        <c:auto val="1"/>
        <c:lblAlgn val="ctr"/>
        <c:lblOffset val="100"/>
        <c:noMultiLvlLbl val="0"/>
      </c:catAx>
      <c:valAx>
        <c:axId val="46369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693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Lucas Simoniello</c:v>
                </c:pt>
                <c:pt idx="1">
                  <c:v>Paco Garibaldi</c:v>
                </c:pt>
              </c:strCache>
            </c:strRef>
          </c:cat>
          <c:val>
            <c:numRef>
              <c:f>Sheet1!$B$2:$B$3</c:f>
              <c:numCache>
                <c:formatCode>General</c:formatCode>
                <c:ptCount val="2"/>
                <c:pt idx="0">
                  <c:v>1988</c:v>
                </c:pt>
                <c:pt idx="1">
                  <c:v>5069</c:v>
                </c:pt>
              </c:numCache>
            </c:numRef>
          </c:val>
          <c:extLst>
            <c:ext xmlns:c16="http://schemas.microsoft.com/office/drawing/2014/chart" uri="{C3380CC4-5D6E-409C-BE32-E72D297353CC}">
              <c16:uniqueId val="{00000000-36A5-449E-BA90-34EB34158FFD}"/>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Lucas Simoniello</c:v>
                </c:pt>
                <c:pt idx="1">
                  <c:v>Paco Garibaldi</c:v>
                </c:pt>
              </c:strCache>
            </c:strRef>
          </c:cat>
          <c:val>
            <c:numRef>
              <c:f>Sheet1!$C$2:$C$3</c:f>
              <c:numCache>
                <c:formatCode>General</c:formatCode>
                <c:ptCount val="2"/>
                <c:pt idx="0">
                  <c:v>135</c:v>
                </c:pt>
                <c:pt idx="1">
                  <c:v>603</c:v>
                </c:pt>
              </c:numCache>
            </c:numRef>
          </c:val>
          <c:extLst>
            <c:ext xmlns:c16="http://schemas.microsoft.com/office/drawing/2014/chart" uri="{C3380CC4-5D6E-409C-BE32-E72D297353CC}">
              <c16:uniqueId val="{00000001-36A5-449E-BA90-34EB34158FFD}"/>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Lucas Simoniello</c:v>
                </c:pt>
                <c:pt idx="1">
                  <c:v>Paco Garibaldi</c:v>
                </c:pt>
              </c:strCache>
            </c:strRef>
          </c:cat>
          <c:val>
            <c:numRef>
              <c:f>Sheet1!$D$2:$D$3</c:f>
              <c:numCache>
                <c:formatCode>General</c:formatCode>
                <c:ptCount val="2"/>
                <c:pt idx="0">
                  <c:v>28</c:v>
                </c:pt>
                <c:pt idx="1">
                  <c:v>154</c:v>
                </c:pt>
              </c:numCache>
            </c:numRef>
          </c:val>
          <c:extLst>
            <c:ext xmlns:c16="http://schemas.microsoft.com/office/drawing/2014/chart" uri="{C3380CC4-5D6E-409C-BE32-E72D297353CC}">
              <c16:uniqueId val="{00000002-36A5-449E-BA90-34EB34158FFD}"/>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Lucas Simoniello</c:v>
                </c:pt>
                <c:pt idx="1">
                  <c:v>Paco Garibaldi</c:v>
                </c:pt>
              </c:strCache>
            </c:strRef>
          </c:cat>
          <c:val>
            <c:numRef>
              <c:f>Sheet1!$E$2:$E$3</c:f>
              <c:numCache>
                <c:formatCode>General</c:formatCode>
                <c:ptCount val="2"/>
                <c:pt idx="0">
                  <c:v>2</c:v>
                </c:pt>
                <c:pt idx="1">
                  <c:v>22</c:v>
                </c:pt>
              </c:numCache>
            </c:numRef>
          </c:val>
          <c:extLst>
            <c:ext xmlns:c16="http://schemas.microsoft.com/office/drawing/2014/chart" uri="{C3380CC4-5D6E-409C-BE32-E72D297353CC}">
              <c16:uniqueId val="{00000003-36A5-449E-BA90-34EB34158FFD}"/>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Lucas Simoniello</c:v>
                </c:pt>
                <c:pt idx="1">
                  <c:v>Paco Garibaldi</c:v>
                </c:pt>
              </c:strCache>
            </c:strRef>
          </c:cat>
          <c:val>
            <c:numRef>
              <c:f>Sheet1!$F$2:$F$3</c:f>
              <c:numCache>
                <c:formatCode>General</c:formatCode>
                <c:ptCount val="2"/>
                <c:pt idx="0">
                  <c:v>2</c:v>
                </c:pt>
                <c:pt idx="1">
                  <c:v>7</c:v>
                </c:pt>
              </c:numCache>
            </c:numRef>
          </c:val>
          <c:extLst>
            <c:ext xmlns:c16="http://schemas.microsoft.com/office/drawing/2014/chart" uri="{C3380CC4-5D6E-409C-BE32-E72D297353CC}">
              <c16:uniqueId val="{00000004-36A5-449E-BA90-34EB34158FFD}"/>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Lucas Simoniello</c:v>
                </c:pt>
                <c:pt idx="1">
                  <c:v>Paco Garibaldi</c:v>
                </c:pt>
              </c:strCache>
            </c:strRef>
          </c:cat>
          <c:val>
            <c:numRef>
              <c:f>Sheet1!$G$2:$G$3</c:f>
              <c:numCache>
                <c:formatCode>General</c:formatCode>
                <c:ptCount val="2"/>
                <c:pt idx="0">
                  <c:v>6</c:v>
                </c:pt>
                <c:pt idx="1">
                  <c:v>44</c:v>
                </c:pt>
              </c:numCache>
            </c:numRef>
          </c:val>
          <c:extLst>
            <c:ext xmlns:c16="http://schemas.microsoft.com/office/drawing/2014/chart" uri="{C3380CC4-5D6E-409C-BE32-E72D297353CC}">
              <c16:uniqueId val="{00000005-36A5-449E-BA90-34EB34158FF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Lucas Simoniello</c:v>
                </c:pt>
                <c:pt idx="1">
                  <c:v>Paco Garibaldi</c:v>
                </c:pt>
              </c:strCache>
            </c:strRef>
          </c:cat>
          <c:val>
            <c:numRef>
              <c:f>Sheet1!$H$2:$H$3</c:f>
              <c:numCache>
                <c:formatCode>General</c:formatCode>
                <c:ptCount val="2"/>
                <c:pt idx="0">
                  <c:v>134</c:v>
                </c:pt>
                <c:pt idx="1">
                  <c:v>1261</c:v>
                </c:pt>
              </c:numCache>
            </c:numRef>
          </c:val>
          <c:extLst>
            <c:ext xmlns:c16="http://schemas.microsoft.com/office/drawing/2014/chart" uri="{C3380CC4-5D6E-409C-BE32-E72D297353CC}">
              <c16:uniqueId val="{00000006-36A5-449E-BA90-34EB34158FF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Lucas Simoniello</c:v>
                </c:pt>
                <c:pt idx="1">
                  <c:v>Paco Garibaldi</c:v>
                </c:pt>
              </c:strCache>
            </c:strRef>
          </c:cat>
          <c:val>
            <c:numRef>
              <c:f>Sheet1!$I$2:$I$3</c:f>
              <c:numCache>
                <c:formatCode>General</c:formatCode>
                <c:ptCount val="2"/>
                <c:pt idx="0">
                  <c:v>498</c:v>
                </c:pt>
                <c:pt idx="1">
                  <c:v>963</c:v>
                </c:pt>
              </c:numCache>
            </c:numRef>
          </c:val>
          <c:extLst>
            <c:ext xmlns:c16="http://schemas.microsoft.com/office/drawing/2014/chart" uri="{C3380CC4-5D6E-409C-BE32-E72D297353CC}">
              <c16:uniqueId val="{00000007-36A5-449E-BA90-34EB34158FFD}"/>
            </c:ext>
          </c:extLst>
        </c:ser>
        <c:dLbls>
          <c:showLegendKey val="0"/>
          <c:showVal val="0"/>
          <c:showCatName val="0"/>
          <c:showSerName val="0"/>
          <c:showPercent val="0"/>
          <c:showBubbleSize val="0"/>
        </c:dLbls>
        <c:gapWidth val="150"/>
        <c:overlap val="100"/>
        <c:axId val="462846608"/>
        <c:axId val="462851528"/>
      </c:barChart>
      <c:catAx>
        <c:axId val="462846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1528"/>
        <c:crosses val="autoZero"/>
        <c:auto val="1"/>
        <c:lblAlgn val="ctr"/>
        <c:lblOffset val="100"/>
        <c:noMultiLvlLbl val="0"/>
      </c:catAx>
      <c:valAx>
        <c:axId val="462851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4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Sheet1!$B$2:$B$14</c:f>
              <c:numCache>
                <c:formatCode>General</c:formatCode>
                <c:ptCount val="13"/>
                <c:pt idx="0">
                  <c:v>9.2418124719605199</c:v>
                </c:pt>
                <c:pt idx="1">
                  <c:v>8.8731144631765808</c:v>
                </c:pt>
                <c:pt idx="2">
                  <c:v>12.8577719066491</c:v>
                </c:pt>
                <c:pt idx="3">
                  <c:v>6.8618881118881099</c:v>
                </c:pt>
                <c:pt idx="4">
                  <c:v>7.4740034662045103</c:v>
                </c:pt>
                <c:pt idx="5">
                  <c:v>8.1255374032674101</c:v>
                </c:pt>
                <c:pt idx="6">
                  <c:v>6.1699402220324497</c:v>
                </c:pt>
                <c:pt idx="7">
                  <c:v>6.3694267515923597</c:v>
                </c:pt>
                <c:pt idx="8">
                  <c:v>4.3019822859552903</c:v>
                </c:pt>
                <c:pt idx="9">
                  <c:v>3.76884422110553</c:v>
                </c:pt>
                <c:pt idx="10">
                  <c:v>3.125</c:v>
                </c:pt>
                <c:pt idx="11">
                  <c:v>4.7520375742505898</c:v>
                </c:pt>
                <c:pt idx="12">
                  <c:v>0</c:v>
                </c:pt>
              </c:numCache>
            </c:numRef>
          </c:val>
          <c:smooth val="0"/>
          <c:extLst>
            <c:ext xmlns:c16="http://schemas.microsoft.com/office/drawing/2014/chart" uri="{C3380CC4-5D6E-409C-BE32-E72D297353CC}">
              <c16:uniqueId val="{00000000-6AD4-4838-B5BB-180C1981E321}"/>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strRef>
              <c:f>Sheet1!$A$2:$A$14</c:f>
              <c:strCache>
                <c:ptCount val="13"/>
                <c:pt idx="0">
                  <c:v>11/4/2019</c:v>
                </c:pt>
                <c:pt idx="1">
                  <c:v>12/4/2019</c:v>
                </c:pt>
                <c:pt idx="2">
                  <c:v>13/04/2019</c:v>
                </c:pt>
                <c:pt idx="3">
                  <c:v>14/04/2019</c:v>
                </c:pt>
                <c:pt idx="4">
                  <c:v>15/04/2019</c:v>
                </c:pt>
                <c:pt idx="5">
                  <c:v>16/04/2019</c:v>
                </c:pt>
                <c:pt idx="6">
                  <c:v>17/04/2019</c:v>
                </c:pt>
                <c:pt idx="7">
                  <c:v>18/04/2019</c:v>
                </c:pt>
                <c:pt idx="8">
                  <c:v>19/04/2019</c:v>
                </c:pt>
                <c:pt idx="9">
                  <c:v>20/04/2019</c:v>
                </c:pt>
                <c:pt idx="10">
                  <c:v>21/04/2019</c:v>
                </c:pt>
                <c:pt idx="11">
                  <c:v>22/04/2019</c:v>
                </c:pt>
                <c:pt idx="12">
                  <c:v>23/04/2019</c:v>
                </c:pt>
              </c:strCache>
            </c:strRef>
          </c:cat>
          <c:val>
            <c:numRef>
              <c:f>Sheet1!$C$2:$C$14</c:f>
              <c:numCache>
                <c:formatCode>General</c:formatCode>
                <c:ptCount val="13"/>
                <c:pt idx="0">
                  <c:v>13.7807109252483</c:v>
                </c:pt>
                <c:pt idx="1">
                  <c:v>1.44</c:v>
                </c:pt>
                <c:pt idx="2">
                  <c:v>0.228466986520448</c:v>
                </c:pt>
                <c:pt idx="3">
                  <c:v>0.90686674278257995</c:v>
                </c:pt>
                <c:pt idx="4">
                  <c:v>1.46174997011292</c:v>
                </c:pt>
                <c:pt idx="5">
                  <c:v>0</c:v>
                </c:pt>
                <c:pt idx="6">
                  <c:v>0.68073741124356701</c:v>
                </c:pt>
                <c:pt idx="7">
                  <c:v>1.4158312719698001</c:v>
                </c:pt>
                <c:pt idx="8">
                  <c:v>0</c:v>
                </c:pt>
                <c:pt idx="9">
                  <c:v>0.234131113423517</c:v>
                </c:pt>
                <c:pt idx="10">
                  <c:v>0.50396670568344404</c:v>
                </c:pt>
                <c:pt idx="11">
                  <c:v>9.7526088228601093E-2</c:v>
                </c:pt>
                <c:pt idx="12">
                  <c:v>0</c:v>
                </c:pt>
              </c:numCache>
            </c:numRef>
          </c:val>
          <c:smooth val="0"/>
          <c:extLst>
            <c:ext xmlns:c16="http://schemas.microsoft.com/office/drawing/2014/chart" uri="{C3380CC4-5D6E-409C-BE32-E72D297353CC}">
              <c16:uniqueId val="{00000001-6AD4-4838-B5BB-180C1981E321}"/>
            </c:ext>
          </c:extLst>
        </c:ser>
        <c:dLbls>
          <c:showLegendKey val="0"/>
          <c:showVal val="0"/>
          <c:showCatName val="0"/>
          <c:showSerName val="0"/>
          <c:showPercent val="0"/>
          <c:showBubbleSize val="0"/>
        </c:dLbls>
        <c:smooth val="0"/>
        <c:axId val="462855136"/>
        <c:axId val="462856448"/>
      </c:lineChart>
      <c:catAx>
        <c:axId val="46285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6448"/>
        <c:crosses val="autoZero"/>
        <c:auto val="1"/>
        <c:lblAlgn val="ctr"/>
        <c:lblOffset val="100"/>
        <c:noMultiLvlLbl val="0"/>
      </c:catAx>
      <c:valAx>
        <c:axId val="46285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Sheet1!$A$2:$A$6</c:f>
              <c:strCache>
                <c:ptCount val="5"/>
                <c:pt idx="0">
                  <c:v>Link</c:v>
                </c:pt>
                <c:pt idx="1">
                  <c:v>Photo</c:v>
                </c:pt>
                <c:pt idx="2">
                  <c:v>Video</c:v>
                </c:pt>
                <c:pt idx="3">
                  <c:v>Live Video</c:v>
                </c:pt>
                <c:pt idx="4">
                  <c:v>YouTube Video</c:v>
                </c:pt>
              </c:strCache>
            </c:strRef>
          </c:cat>
          <c:val>
            <c:numRef>
              <c:f>Sheet1!$B$2:$B$6</c:f>
              <c:numCache>
                <c:formatCode>General</c:formatCode>
                <c:ptCount val="5"/>
                <c:pt idx="0">
                  <c:v>8.3698278048281498</c:v>
                </c:pt>
                <c:pt idx="1">
                  <c:v>6.94619603989256</c:v>
                </c:pt>
                <c:pt idx="2">
                  <c:v>5.2536194598163197</c:v>
                </c:pt>
                <c:pt idx="3">
                  <c:v>0</c:v>
                </c:pt>
                <c:pt idx="4">
                  <c:v>0</c:v>
                </c:pt>
              </c:numCache>
            </c:numRef>
          </c:val>
          <c:extLst>
            <c:ext xmlns:c16="http://schemas.microsoft.com/office/drawing/2014/chart" uri="{C3380CC4-5D6E-409C-BE32-E72D297353CC}">
              <c16:uniqueId val="{00000000-B11F-4EF9-AB59-CCDD27F4D2AB}"/>
            </c:ext>
          </c:extLst>
        </c:ser>
        <c:ser>
          <c:idx val="1"/>
          <c:order val="1"/>
          <c:tx>
            <c:strRef>
              <c:f>Sheet1!$C$1</c:f>
              <c:strCache>
                <c:ptCount val="1"/>
                <c:pt idx="0">
                  <c:v>Paco Garibaldi</c:v>
                </c:pt>
              </c:strCache>
            </c:strRef>
          </c:tx>
          <c:spPr>
            <a:solidFill>
              <a:schemeClr val="accent2"/>
            </a:solidFill>
            <a:ln>
              <a:noFill/>
            </a:ln>
            <a:effectLst/>
          </c:spPr>
          <c:invertIfNegative val="0"/>
          <c:cat>
            <c:strRef>
              <c:f>Sheet1!$A$2:$A$6</c:f>
              <c:strCache>
                <c:ptCount val="5"/>
                <c:pt idx="0">
                  <c:v>Link</c:v>
                </c:pt>
                <c:pt idx="1">
                  <c:v>Photo</c:v>
                </c:pt>
                <c:pt idx="2">
                  <c:v>Video</c:v>
                </c:pt>
                <c:pt idx="3">
                  <c:v>Live Video</c:v>
                </c:pt>
                <c:pt idx="4">
                  <c:v>YouTube Video</c:v>
                </c:pt>
              </c:strCache>
            </c:strRef>
          </c:cat>
          <c:val>
            <c:numRef>
              <c:f>Sheet1!$C$2:$C$6</c:f>
              <c:numCache>
                <c:formatCode>General</c:formatCode>
                <c:ptCount val="5"/>
                <c:pt idx="0">
                  <c:v>0</c:v>
                </c:pt>
                <c:pt idx="1">
                  <c:v>4.3014722001390799</c:v>
                </c:pt>
                <c:pt idx="2">
                  <c:v>1.0347077042776101</c:v>
                </c:pt>
                <c:pt idx="3">
                  <c:v>0.77905991264097996</c:v>
                </c:pt>
                <c:pt idx="4">
                  <c:v>0.23411588736425001</c:v>
                </c:pt>
              </c:numCache>
            </c:numRef>
          </c:val>
          <c:extLst>
            <c:ext xmlns:c16="http://schemas.microsoft.com/office/drawing/2014/chart" uri="{C3380CC4-5D6E-409C-BE32-E72D297353CC}">
              <c16:uniqueId val="{00000001-B11F-4EF9-AB59-CCDD27F4D2AB}"/>
            </c:ext>
          </c:extLst>
        </c:ser>
        <c:dLbls>
          <c:showLegendKey val="0"/>
          <c:showVal val="0"/>
          <c:showCatName val="0"/>
          <c:showSerName val="0"/>
          <c:showPercent val="0"/>
          <c:showBubbleSize val="0"/>
        </c:dLbls>
        <c:gapWidth val="219"/>
        <c:overlap val="-27"/>
        <c:axId val="462855464"/>
        <c:axId val="462855792"/>
      </c:barChart>
      <c:catAx>
        <c:axId val="46285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5792"/>
        <c:crosses val="autoZero"/>
        <c:auto val="1"/>
        <c:lblAlgn val="ctr"/>
        <c:lblOffset val="100"/>
        <c:noMultiLvlLbl val="0"/>
      </c:catAx>
      <c:valAx>
        <c:axId val="46285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5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Lucas Simoniello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4.3889845094664404</c:v>
                </c:pt>
                <c:pt idx="13">
                  <c:v>12.564543889845099</c:v>
                </c:pt>
                <c:pt idx="14">
                  <c:v>0</c:v>
                </c:pt>
                <c:pt idx="15">
                  <c:v>8.8209982788296006</c:v>
                </c:pt>
                <c:pt idx="16">
                  <c:v>6.3683304647160099</c:v>
                </c:pt>
                <c:pt idx="17">
                  <c:v>8.2185886402753905</c:v>
                </c:pt>
                <c:pt idx="18">
                  <c:v>0</c:v>
                </c:pt>
                <c:pt idx="19">
                  <c:v>0</c:v>
                </c:pt>
                <c:pt idx="20">
                  <c:v>0</c:v>
                </c:pt>
                <c:pt idx="21">
                  <c:v>6.43048384012239</c:v>
                </c:pt>
                <c:pt idx="22">
                  <c:v>0</c:v>
                </c:pt>
                <c:pt idx="23">
                  <c:v>0</c:v>
                </c:pt>
              </c:numCache>
            </c:numRef>
          </c:val>
          <c:smooth val="0"/>
          <c:extLst>
            <c:ext xmlns:c16="http://schemas.microsoft.com/office/drawing/2014/chart" uri="{C3380CC4-5D6E-409C-BE32-E72D297353CC}">
              <c16:uniqueId val="{00000000-A26B-43B0-BE3C-3008BC5CC271}"/>
            </c:ext>
          </c:extLst>
        </c:ser>
        <c:ser>
          <c:idx val="1"/>
          <c:order val="1"/>
          <c:tx>
            <c:strRef>
              <c:f>Sheet1!$C$1</c:f>
              <c:strCache>
                <c:ptCount val="1"/>
                <c:pt idx="0">
                  <c:v>Paco Garibaldi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0.77888218999511205</c:v>
                </c:pt>
                <c:pt idx="9">
                  <c:v>0</c:v>
                </c:pt>
                <c:pt idx="10">
                  <c:v>0</c:v>
                </c:pt>
                <c:pt idx="11">
                  <c:v>2.5778067459670799</c:v>
                </c:pt>
                <c:pt idx="12">
                  <c:v>0</c:v>
                </c:pt>
                <c:pt idx="13">
                  <c:v>0</c:v>
                </c:pt>
                <c:pt idx="14">
                  <c:v>0</c:v>
                </c:pt>
                <c:pt idx="15">
                  <c:v>0.11895062734235</c:v>
                </c:pt>
                <c:pt idx="16">
                  <c:v>0</c:v>
                </c:pt>
                <c:pt idx="17">
                  <c:v>13.746130030959799</c:v>
                </c:pt>
                <c:pt idx="18">
                  <c:v>0.78431372549019596</c:v>
                </c:pt>
                <c:pt idx="19">
                  <c:v>0.857096301124328</c:v>
                </c:pt>
                <c:pt idx="20">
                  <c:v>3.4283852044973102</c:v>
                </c:pt>
                <c:pt idx="21">
                  <c:v>0.38944109499755603</c:v>
                </c:pt>
                <c:pt idx="22">
                  <c:v>0</c:v>
                </c:pt>
                <c:pt idx="23">
                  <c:v>0</c:v>
                </c:pt>
              </c:numCache>
            </c:numRef>
          </c:val>
          <c:smooth val="0"/>
          <c:extLst>
            <c:ext xmlns:c16="http://schemas.microsoft.com/office/drawing/2014/chart" uri="{C3380CC4-5D6E-409C-BE32-E72D297353CC}">
              <c16:uniqueId val="{00000001-A26B-43B0-BE3C-3008BC5CC271}"/>
            </c:ext>
          </c:extLst>
        </c:ser>
        <c:dLbls>
          <c:showLegendKey val="0"/>
          <c:showVal val="0"/>
          <c:showCatName val="0"/>
          <c:showSerName val="0"/>
          <c:showPercent val="0"/>
          <c:showBubbleSize val="0"/>
        </c:dLbls>
        <c:smooth val="0"/>
        <c:axId val="462836112"/>
        <c:axId val="462834472"/>
      </c:lineChart>
      <c:catAx>
        <c:axId val="46283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4472"/>
        <c:crosses val="autoZero"/>
        <c:auto val="1"/>
        <c:lblAlgn val="ctr"/>
        <c:lblOffset val="100"/>
        <c:noMultiLvlLbl val="0"/>
      </c:catAx>
      <c:valAx>
        <c:axId val="462834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Lucas Simoniello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5.9040274207369299</c:v>
                </c:pt>
                <c:pt idx="1">
                  <c:v>8.0976863753213397</c:v>
                </c:pt>
                <c:pt idx="2">
                  <c:v>6.1910882604969997</c:v>
                </c:pt>
                <c:pt idx="3">
                  <c:v>7.2265067123678897</c:v>
                </c:pt>
                <c:pt idx="4">
                  <c:v>5.4198800342759199</c:v>
                </c:pt>
                <c:pt idx="5">
                  <c:v>8.1833761782347896</c:v>
                </c:pt>
                <c:pt idx="6">
                  <c:v>4.9700085689802904</c:v>
                </c:pt>
              </c:numCache>
            </c:numRef>
          </c:val>
          <c:extLst>
            <c:ext xmlns:c16="http://schemas.microsoft.com/office/drawing/2014/chart" uri="{C3380CC4-5D6E-409C-BE32-E72D297353CC}">
              <c16:uniqueId val="{00000000-AFB6-48E6-921F-61B4C28E2BD0}"/>
            </c:ext>
          </c:extLst>
        </c:ser>
        <c:ser>
          <c:idx val="1"/>
          <c:order val="1"/>
          <c:tx>
            <c:strRef>
              <c:f>Sheet1!$C$1</c:f>
              <c:strCache>
                <c:ptCount val="1"/>
                <c:pt idx="0">
                  <c:v>Paco Garibaldi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1.11999869672879</c:v>
                </c:pt>
                <c:pt idx="2">
                  <c:v>0.68095920761110396</c:v>
                </c:pt>
                <c:pt idx="3">
                  <c:v>4.4987293105695301</c:v>
                </c:pt>
                <c:pt idx="4">
                  <c:v>1.4368565098396999</c:v>
                </c:pt>
                <c:pt idx="5">
                  <c:v>0.23133063990616401</c:v>
                </c:pt>
                <c:pt idx="6">
                  <c:v>0.70539554281245898</c:v>
                </c:pt>
              </c:numCache>
            </c:numRef>
          </c:val>
          <c:extLst>
            <c:ext xmlns:c16="http://schemas.microsoft.com/office/drawing/2014/chart" uri="{C3380CC4-5D6E-409C-BE32-E72D297353CC}">
              <c16:uniqueId val="{00000001-AFB6-48E6-921F-61B4C28E2BD0}"/>
            </c:ext>
          </c:extLst>
        </c:ser>
        <c:dLbls>
          <c:showLegendKey val="0"/>
          <c:showVal val="0"/>
          <c:showCatName val="0"/>
          <c:showSerName val="0"/>
          <c:showPercent val="0"/>
          <c:showBubbleSize val="0"/>
        </c:dLbls>
        <c:gapWidth val="219"/>
        <c:overlap val="-27"/>
        <c:axId val="462830864"/>
        <c:axId val="462832176"/>
      </c:barChart>
      <c:catAx>
        <c:axId val="46283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2176"/>
        <c:crosses val="autoZero"/>
        <c:auto val="1"/>
        <c:lblAlgn val="ctr"/>
        <c:lblOffset val="100"/>
        <c:noMultiLvlLbl val="0"/>
      </c:catAx>
      <c:valAx>
        <c:axId val="46283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83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9487-E667-425D-81C0-B0EC942C7F33}"/>
              </a:ext>
            </a:extLst>
          </p:cNvPr>
          <p:cNvSpPr>
            <a:spLocks noGrp="1"/>
          </p:cNvSpPr>
          <p:nvPr>
            <p:ph type="ctrTitle"/>
          </p:nvPr>
        </p:nvSpPr>
        <p:spPr/>
        <p:txBody>
          <a:bodyPr/>
          <a:lstStyle/>
          <a:p>
            <a:r>
              <a:rPr lang="en-US"/>
              <a:t>Sta Fe FB</a:t>
            </a:r>
          </a:p>
        </p:txBody>
      </p:sp>
      <p:sp>
        <p:nvSpPr>
          <p:cNvPr id="3" name="Subtitle 2">
            <a:extLst>
              <a:ext uri="{FF2B5EF4-FFF2-40B4-BE49-F238E27FC236}">
                <a16:creationId xmlns:a16="http://schemas.microsoft.com/office/drawing/2014/main" id="{42AA1F9D-96F5-4D33-9020-77B65B9A29B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92507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34253-210D-40B5-9633-22D7573F2549}"/>
              </a:ext>
            </a:extLst>
          </p:cNvPr>
          <p:cNvSpPr>
            <a:spLocks noGrp="1"/>
          </p:cNvSpPr>
          <p:nvPr>
            <p:ph type="title"/>
          </p:nvPr>
        </p:nvSpPr>
        <p:spPr/>
        <p:txBody>
          <a:bodyPr/>
          <a:lstStyle/>
          <a:p>
            <a:r>
              <a:rPr lang="en-US"/>
              <a:t>Facebook Key Metrics Table | Santa Fe</a:t>
            </a:r>
          </a:p>
        </p:txBody>
      </p:sp>
      <p:graphicFrame>
        <p:nvGraphicFramePr>
          <p:cNvPr id="5" name="Table Placeholder 4">
            <a:extLst>
              <a:ext uri="{FF2B5EF4-FFF2-40B4-BE49-F238E27FC236}">
                <a16:creationId xmlns:a16="http://schemas.microsoft.com/office/drawing/2014/main" id="{12C67D5F-DDF7-47C8-BA80-3749A6D64E8F}"/>
              </a:ext>
            </a:extLst>
          </p:cNvPr>
          <p:cNvGraphicFramePr>
            <a:graphicFrameLocks noGrp="1"/>
          </p:cNvGraphicFramePr>
          <p:nvPr>
            <p:ph type="tbl" sz="quarter" idx="13"/>
            <p:extLst>
              <p:ext uri="{D42A27DB-BD31-4B8C-83A1-F6EECF244321}">
                <p14:modId xmlns:p14="http://schemas.microsoft.com/office/powerpoint/2010/main" val="150977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71084218"/>
                    </a:ext>
                  </a:extLst>
                </a:gridCol>
                <a:gridCol w="740664">
                  <a:extLst>
                    <a:ext uri="{9D8B030D-6E8A-4147-A177-3AD203B41FA5}">
                      <a16:colId xmlns:a16="http://schemas.microsoft.com/office/drawing/2014/main" val="3351106711"/>
                    </a:ext>
                  </a:extLst>
                </a:gridCol>
                <a:gridCol w="740664">
                  <a:extLst>
                    <a:ext uri="{9D8B030D-6E8A-4147-A177-3AD203B41FA5}">
                      <a16:colId xmlns:a16="http://schemas.microsoft.com/office/drawing/2014/main" val="3513603261"/>
                    </a:ext>
                  </a:extLst>
                </a:gridCol>
                <a:gridCol w="740664">
                  <a:extLst>
                    <a:ext uri="{9D8B030D-6E8A-4147-A177-3AD203B41FA5}">
                      <a16:colId xmlns:a16="http://schemas.microsoft.com/office/drawing/2014/main" val="674253312"/>
                    </a:ext>
                  </a:extLst>
                </a:gridCol>
                <a:gridCol w="740664">
                  <a:extLst>
                    <a:ext uri="{9D8B030D-6E8A-4147-A177-3AD203B41FA5}">
                      <a16:colId xmlns:a16="http://schemas.microsoft.com/office/drawing/2014/main" val="3906015150"/>
                    </a:ext>
                  </a:extLst>
                </a:gridCol>
                <a:gridCol w="740664">
                  <a:extLst>
                    <a:ext uri="{9D8B030D-6E8A-4147-A177-3AD203B41FA5}">
                      <a16:colId xmlns:a16="http://schemas.microsoft.com/office/drawing/2014/main" val="1192437266"/>
                    </a:ext>
                  </a:extLst>
                </a:gridCol>
                <a:gridCol w="740664">
                  <a:extLst>
                    <a:ext uri="{9D8B030D-6E8A-4147-A177-3AD203B41FA5}">
                      <a16:colId xmlns:a16="http://schemas.microsoft.com/office/drawing/2014/main" val="2964919835"/>
                    </a:ext>
                  </a:extLst>
                </a:gridCol>
                <a:gridCol w="740664">
                  <a:extLst>
                    <a:ext uri="{9D8B030D-6E8A-4147-A177-3AD203B41FA5}">
                      <a16:colId xmlns:a16="http://schemas.microsoft.com/office/drawing/2014/main" val="209171462"/>
                    </a:ext>
                  </a:extLst>
                </a:gridCol>
                <a:gridCol w="740664">
                  <a:extLst>
                    <a:ext uri="{9D8B030D-6E8A-4147-A177-3AD203B41FA5}">
                      <a16:colId xmlns:a16="http://schemas.microsoft.com/office/drawing/2014/main" val="2443318229"/>
                    </a:ext>
                  </a:extLst>
                </a:gridCol>
                <a:gridCol w="740664">
                  <a:extLst>
                    <a:ext uri="{9D8B030D-6E8A-4147-A177-3AD203B41FA5}">
                      <a16:colId xmlns:a16="http://schemas.microsoft.com/office/drawing/2014/main" val="18693318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91154246"/>
                  </a:ext>
                </a:extLst>
              </a:tr>
              <a:tr h="370840">
                <a:tc>
                  <a:txBody>
                    <a:bodyPr/>
                    <a:lstStyle/>
                    <a:p>
                      <a:r>
                        <a:rPr lang="en-US" sz="1000"/>
                        <a:t>Paco Garibaldi</a:t>
                      </a:r>
                    </a:p>
                  </a:txBody>
                  <a:tcPr/>
                </a:tc>
                <a:tc>
                  <a:txBody>
                    <a:bodyPr/>
                    <a:lstStyle/>
                    <a:p>
                      <a:r>
                        <a:rPr lang="en-US" sz="1000"/>
                        <a:t>30765</a:t>
                      </a:r>
                    </a:p>
                  </a:txBody>
                  <a:tcPr/>
                </a:tc>
                <a:tc>
                  <a:txBody>
                    <a:bodyPr/>
                    <a:lstStyle/>
                    <a:p>
                      <a:r>
                        <a:rPr lang="en-US" sz="1000"/>
                        <a:t>167</a:t>
                      </a:r>
                    </a:p>
                  </a:txBody>
                  <a:tcPr/>
                </a:tc>
                <a:tc>
                  <a:txBody>
                    <a:bodyPr/>
                    <a:lstStyle/>
                    <a:p>
                      <a:r>
                        <a:rPr lang="en-US" sz="1000"/>
                        <a:t>14</a:t>
                      </a:r>
                    </a:p>
                  </a:txBody>
                  <a:tcPr/>
                </a:tc>
                <a:tc>
                  <a:txBody>
                    <a:bodyPr/>
                    <a:lstStyle/>
                    <a:p>
                      <a:r>
                        <a:rPr lang="en-US" sz="1000"/>
                        <a:t>5899</a:t>
                      </a:r>
                    </a:p>
                  </a:txBody>
                  <a:tcPr/>
                </a:tc>
                <a:tc>
                  <a:txBody>
                    <a:bodyPr/>
                    <a:lstStyle/>
                    <a:p>
                      <a:r>
                        <a:rPr lang="en-US" sz="1000"/>
                        <a:t>1261</a:t>
                      </a:r>
                    </a:p>
                  </a:txBody>
                  <a:tcPr/>
                </a:tc>
                <a:tc>
                  <a:txBody>
                    <a:bodyPr/>
                    <a:lstStyle/>
                    <a:p>
                      <a:r>
                        <a:rPr lang="en-US" sz="1000"/>
                        <a:t>963</a:t>
                      </a:r>
                    </a:p>
                  </a:txBody>
                  <a:tcPr/>
                </a:tc>
                <a:tc>
                  <a:txBody>
                    <a:bodyPr/>
                    <a:lstStyle/>
                    <a:p>
                      <a:r>
                        <a:rPr lang="en-US" sz="1000"/>
                        <a:t>0</a:t>
                      </a:r>
                    </a:p>
                  </a:txBody>
                  <a:tcPr/>
                </a:tc>
                <a:tc>
                  <a:txBody>
                    <a:bodyPr/>
                    <a:lstStyle/>
                    <a:p>
                      <a:r>
                        <a:rPr lang="en-US" sz="1000"/>
                        <a:t>1.8911 %</a:t>
                      </a:r>
                    </a:p>
                  </a:txBody>
                  <a:tcPr/>
                </a:tc>
                <a:tc>
                  <a:txBody>
                    <a:bodyPr/>
                    <a:lstStyle/>
                    <a:p>
                      <a:r>
                        <a:rPr lang="en-US" sz="1000"/>
                        <a:t>0.0 %</a:t>
                      </a:r>
                    </a:p>
                  </a:txBody>
                  <a:tcPr/>
                </a:tc>
                <a:extLst>
                  <a:ext uri="{0D108BD9-81ED-4DB2-BD59-A6C34878D82A}">
                    <a16:rowId xmlns:a16="http://schemas.microsoft.com/office/drawing/2014/main" val="1922423453"/>
                  </a:ext>
                </a:extLst>
              </a:tr>
              <a:tr h="370840">
                <a:tc>
                  <a:txBody>
                    <a:bodyPr/>
                    <a:lstStyle/>
                    <a:p>
                      <a:r>
                        <a:rPr lang="en-US" sz="1000"/>
                        <a:t>Lucas Simoniello</a:t>
                      </a:r>
                    </a:p>
                  </a:txBody>
                  <a:tcPr/>
                </a:tc>
                <a:tc>
                  <a:txBody>
                    <a:bodyPr/>
                    <a:lstStyle/>
                    <a:p>
                      <a:r>
                        <a:rPr lang="en-US" sz="1000"/>
                        <a:t>2427</a:t>
                      </a:r>
                    </a:p>
                  </a:txBody>
                  <a:tcPr/>
                </a:tc>
                <a:tc>
                  <a:txBody>
                    <a:bodyPr/>
                    <a:lstStyle/>
                    <a:p>
                      <a:r>
                        <a:rPr lang="en-US" sz="1000"/>
                        <a:t>211</a:t>
                      </a:r>
                    </a:p>
                  </a:txBody>
                  <a:tcPr/>
                </a:tc>
                <a:tc>
                  <a:txBody>
                    <a:bodyPr/>
                    <a:lstStyle/>
                    <a:p>
                      <a:r>
                        <a:rPr lang="en-US" sz="1000"/>
                        <a:t>19</a:t>
                      </a:r>
                    </a:p>
                  </a:txBody>
                  <a:tcPr/>
                </a:tc>
                <a:tc>
                  <a:txBody>
                    <a:bodyPr/>
                    <a:lstStyle/>
                    <a:p>
                      <a:r>
                        <a:rPr lang="en-US" sz="1000"/>
                        <a:t>2161</a:t>
                      </a:r>
                    </a:p>
                  </a:txBody>
                  <a:tcPr/>
                </a:tc>
                <a:tc>
                  <a:txBody>
                    <a:bodyPr/>
                    <a:lstStyle/>
                    <a:p>
                      <a:r>
                        <a:rPr lang="en-US" sz="1000"/>
                        <a:t>134</a:t>
                      </a:r>
                    </a:p>
                  </a:txBody>
                  <a:tcPr/>
                </a:tc>
                <a:tc>
                  <a:txBody>
                    <a:bodyPr/>
                    <a:lstStyle/>
                    <a:p>
                      <a:r>
                        <a:rPr lang="en-US" sz="1000"/>
                        <a:t>498</a:t>
                      </a:r>
                    </a:p>
                  </a:txBody>
                  <a:tcPr/>
                </a:tc>
                <a:tc>
                  <a:txBody>
                    <a:bodyPr/>
                    <a:lstStyle/>
                    <a:p>
                      <a:r>
                        <a:rPr lang="en-US" sz="1000"/>
                        <a:t>2</a:t>
                      </a:r>
                    </a:p>
                  </a:txBody>
                  <a:tcPr/>
                </a:tc>
                <a:tc>
                  <a:txBody>
                    <a:bodyPr/>
                    <a:lstStyle/>
                    <a:p>
                      <a:r>
                        <a:rPr lang="en-US" sz="1000"/>
                        <a:t>6.3335 %</a:t>
                      </a:r>
                    </a:p>
                  </a:txBody>
                  <a:tcPr/>
                </a:tc>
                <a:tc>
                  <a:txBody>
                    <a:bodyPr/>
                    <a:lstStyle/>
                    <a:p>
                      <a:r>
                        <a:rPr lang="en-US" sz="1000"/>
                        <a:t>0.0 %</a:t>
                      </a:r>
                    </a:p>
                  </a:txBody>
                  <a:tcPr/>
                </a:tc>
                <a:extLst>
                  <a:ext uri="{0D108BD9-81ED-4DB2-BD59-A6C34878D82A}">
                    <a16:rowId xmlns:a16="http://schemas.microsoft.com/office/drawing/2014/main" val="1986594130"/>
                  </a:ext>
                </a:extLst>
              </a:tr>
            </a:tbl>
          </a:graphicData>
        </a:graphic>
      </p:graphicFrame>
      <p:sp>
        <p:nvSpPr>
          <p:cNvPr id="4" name="Text Placeholder 3">
            <a:extLst>
              <a:ext uri="{FF2B5EF4-FFF2-40B4-BE49-F238E27FC236}">
                <a16:creationId xmlns:a16="http://schemas.microsoft.com/office/drawing/2014/main" id="{94007463-DDD2-4114-93A4-22B2B042551A}"/>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4009976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F2B0F-41D6-477D-9EF3-05DD7D824F47}"/>
              </a:ext>
            </a:extLst>
          </p:cNvPr>
          <p:cNvSpPr>
            <a:spLocks noGrp="1"/>
          </p:cNvSpPr>
          <p:nvPr>
            <p:ph type="title"/>
          </p:nvPr>
        </p:nvSpPr>
        <p:spPr/>
        <p:txBody>
          <a:bodyPr/>
          <a:lstStyle/>
          <a:p>
            <a:r>
              <a:rPr lang="en-US"/>
              <a:t>Facebook Fans Total | Santa Fe</a:t>
            </a:r>
          </a:p>
        </p:txBody>
      </p:sp>
      <p:graphicFrame>
        <p:nvGraphicFramePr>
          <p:cNvPr id="6" name="Chart Placeholder 5">
            <a:extLst>
              <a:ext uri="{FF2B5EF4-FFF2-40B4-BE49-F238E27FC236}">
                <a16:creationId xmlns:a16="http://schemas.microsoft.com/office/drawing/2014/main" id="{758AA600-4E14-4EFA-AC87-B4903BACFEE5}"/>
              </a:ext>
            </a:extLst>
          </p:cNvPr>
          <p:cNvGraphicFramePr>
            <a:graphicFrameLocks noGrp="1"/>
          </p:cNvGraphicFramePr>
          <p:nvPr>
            <p:ph type="chart" sz="quarter" idx="13"/>
            <p:extLst>
              <p:ext uri="{D42A27DB-BD31-4B8C-83A1-F6EECF244321}">
                <p14:modId xmlns:p14="http://schemas.microsoft.com/office/powerpoint/2010/main" val="1034607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234E8F-9BCA-4C27-91B2-C650EF9BDC27}"/>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AEB70861-36C0-471F-A124-71EC7D17E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3106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1FE38-FABC-4A75-9347-32DA36B60E46}"/>
              </a:ext>
            </a:extLst>
          </p:cNvPr>
          <p:cNvSpPr>
            <a:spLocks noGrp="1"/>
          </p:cNvSpPr>
          <p:nvPr>
            <p:ph type="title"/>
          </p:nvPr>
        </p:nvSpPr>
        <p:spPr/>
        <p:txBody>
          <a:bodyPr/>
          <a:lstStyle/>
          <a:p>
            <a:r>
              <a:rPr lang="en-US"/>
              <a:t>Facebook Fans Change | Santa Fe</a:t>
            </a:r>
          </a:p>
        </p:txBody>
      </p:sp>
      <p:graphicFrame>
        <p:nvGraphicFramePr>
          <p:cNvPr id="6" name="Chart Placeholder 5">
            <a:extLst>
              <a:ext uri="{FF2B5EF4-FFF2-40B4-BE49-F238E27FC236}">
                <a16:creationId xmlns:a16="http://schemas.microsoft.com/office/drawing/2014/main" id="{6DEF9B01-488D-49A9-9665-13751DCC7C2B}"/>
              </a:ext>
            </a:extLst>
          </p:cNvPr>
          <p:cNvGraphicFramePr>
            <a:graphicFrameLocks noGrp="1"/>
          </p:cNvGraphicFramePr>
          <p:nvPr>
            <p:ph type="chart" sz="quarter" idx="13"/>
            <p:extLst>
              <p:ext uri="{D42A27DB-BD31-4B8C-83A1-F6EECF244321}">
                <p14:modId xmlns:p14="http://schemas.microsoft.com/office/powerpoint/2010/main" val="40586297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778CB-51D4-49E0-876E-1AFC2FFF66A0}"/>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C0C39971-3078-46C5-AD1F-CD57FFC74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9914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63774-E1D7-499E-8234-396DA5E3B212}"/>
              </a:ext>
            </a:extLst>
          </p:cNvPr>
          <p:cNvSpPr>
            <a:spLocks noGrp="1"/>
          </p:cNvSpPr>
          <p:nvPr>
            <p:ph type="title"/>
          </p:nvPr>
        </p:nvSpPr>
        <p:spPr/>
        <p:txBody>
          <a:bodyPr/>
          <a:lstStyle/>
          <a:p>
            <a:r>
              <a:rPr lang="en-US"/>
              <a:t>Facebook Key Metrics Radar | Santa Fe</a:t>
            </a:r>
          </a:p>
        </p:txBody>
      </p:sp>
      <p:graphicFrame>
        <p:nvGraphicFramePr>
          <p:cNvPr id="6" name="Chart Placeholder 5">
            <a:extLst>
              <a:ext uri="{FF2B5EF4-FFF2-40B4-BE49-F238E27FC236}">
                <a16:creationId xmlns:a16="http://schemas.microsoft.com/office/drawing/2014/main" id="{F6825725-E600-4C8A-80A3-DD827FA525F4}"/>
              </a:ext>
            </a:extLst>
          </p:cNvPr>
          <p:cNvGraphicFramePr>
            <a:graphicFrameLocks noGrp="1"/>
          </p:cNvGraphicFramePr>
          <p:nvPr>
            <p:ph type="chart" sz="quarter" idx="13"/>
            <p:extLst>
              <p:ext uri="{D42A27DB-BD31-4B8C-83A1-F6EECF244321}">
                <p14:modId xmlns:p14="http://schemas.microsoft.com/office/powerpoint/2010/main" val="2411504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88644-19F8-4F37-8070-FBDB850F2C32}"/>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DABE2933-258E-4D3F-8D1E-7866BF0252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7296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F0FB-5453-4197-8214-59E9291353E3}"/>
              </a:ext>
            </a:extLst>
          </p:cNvPr>
          <p:cNvSpPr>
            <a:spLocks noGrp="1"/>
          </p:cNvSpPr>
          <p:nvPr>
            <p:ph type="title"/>
          </p:nvPr>
        </p:nvSpPr>
        <p:spPr/>
        <p:txBody>
          <a:bodyPr/>
          <a:lstStyle/>
          <a:p>
            <a:r>
              <a:rPr lang="en-US"/>
              <a:t>Facebook Fans Change Rate | Santa Fe</a:t>
            </a:r>
          </a:p>
        </p:txBody>
      </p:sp>
      <p:graphicFrame>
        <p:nvGraphicFramePr>
          <p:cNvPr id="6" name="Chart Placeholder 5">
            <a:extLst>
              <a:ext uri="{FF2B5EF4-FFF2-40B4-BE49-F238E27FC236}">
                <a16:creationId xmlns:a16="http://schemas.microsoft.com/office/drawing/2014/main" id="{B3071E60-15B1-4D8D-80E9-6A8EB8E95247}"/>
              </a:ext>
            </a:extLst>
          </p:cNvPr>
          <p:cNvGraphicFramePr>
            <a:graphicFrameLocks noGrp="1"/>
          </p:cNvGraphicFramePr>
          <p:nvPr>
            <p:ph type="chart" sz="quarter" idx="13"/>
            <p:extLst>
              <p:ext uri="{D42A27DB-BD31-4B8C-83A1-F6EECF244321}">
                <p14:modId xmlns:p14="http://schemas.microsoft.com/office/powerpoint/2010/main" val="138024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2570F-0EBC-4AB3-AABE-621DEBDE5440}"/>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DFB8F0E8-75A4-494F-9319-5CCCC6CC5A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6769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930FA-05CD-422C-AC35-695519A6D864}"/>
              </a:ext>
            </a:extLst>
          </p:cNvPr>
          <p:cNvSpPr>
            <a:spLocks noGrp="1"/>
          </p:cNvSpPr>
          <p:nvPr>
            <p:ph type="title"/>
          </p:nvPr>
        </p:nvSpPr>
        <p:spPr/>
        <p:txBody>
          <a:bodyPr/>
          <a:lstStyle/>
          <a:p>
            <a:r>
              <a:rPr lang="en-US"/>
              <a:t>Facebook Fans Change Per Weekday | Santa Fe</a:t>
            </a:r>
          </a:p>
        </p:txBody>
      </p:sp>
      <p:graphicFrame>
        <p:nvGraphicFramePr>
          <p:cNvPr id="6" name="Chart Placeholder 5">
            <a:extLst>
              <a:ext uri="{FF2B5EF4-FFF2-40B4-BE49-F238E27FC236}">
                <a16:creationId xmlns:a16="http://schemas.microsoft.com/office/drawing/2014/main" id="{9BB5DD97-D7B7-4EFD-9218-A2E5A889D633}"/>
              </a:ext>
            </a:extLst>
          </p:cNvPr>
          <p:cNvGraphicFramePr>
            <a:graphicFrameLocks noGrp="1"/>
          </p:cNvGraphicFramePr>
          <p:nvPr>
            <p:ph type="chart" sz="quarter" idx="13"/>
            <p:extLst>
              <p:ext uri="{D42A27DB-BD31-4B8C-83A1-F6EECF244321}">
                <p14:modId xmlns:p14="http://schemas.microsoft.com/office/powerpoint/2010/main" val="1809654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79C41E-F606-46D3-A019-7DA1864EDF2D}"/>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F1566FB5-0A2F-466A-9D77-D71CED3926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6292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33FD-47AE-4290-8305-73F9E84B653B}"/>
              </a:ext>
            </a:extLst>
          </p:cNvPr>
          <p:cNvSpPr>
            <a:spLocks noGrp="1"/>
          </p:cNvSpPr>
          <p:nvPr>
            <p:ph type="title"/>
          </p:nvPr>
        </p:nvSpPr>
        <p:spPr/>
        <p:txBody>
          <a:bodyPr/>
          <a:lstStyle/>
          <a:p>
            <a:r>
              <a:rPr lang="en-US"/>
              <a:t>Facebook Fan Distribution Development | Santa Fe</a:t>
            </a:r>
          </a:p>
        </p:txBody>
      </p:sp>
      <p:graphicFrame>
        <p:nvGraphicFramePr>
          <p:cNvPr id="6" name="Chart Placeholder 5">
            <a:extLst>
              <a:ext uri="{FF2B5EF4-FFF2-40B4-BE49-F238E27FC236}">
                <a16:creationId xmlns:a16="http://schemas.microsoft.com/office/drawing/2014/main" id="{912E12CC-9F12-47EF-AFA3-756048B74DB7}"/>
              </a:ext>
            </a:extLst>
          </p:cNvPr>
          <p:cNvGraphicFramePr>
            <a:graphicFrameLocks noGrp="1"/>
          </p:cNvGraphicFramePr>
          <p:nvPr>
            <p:ph type="chart" sz="quarter" idx="13"/>
            <p:extLst>
              <p:ext uri="{D42A27DB-BD31-4B8C-83A1-F6EECF244321}">
                <p14:modId xmlns:p14="http://schemas.microsoft.com/office/powerpoint/2010/main" val="952572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4A34D5-C523-48B4-BBF8-53B4D35BD079}"/>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9E1593B1-B217-49C9-9B4A-E62F6B2780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637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BC65-03DC-4094-B845-B330925998E7}"/>
              </a:ext>
            </a:extLst>
          </p:cNvPr>
          <p:cNvSpPr>
            <a:spLocks noGrp="1"/>
          </p:cNvSpPr>
          <p:nvPr>
            <p:ph type="title"/>
          </p:nvPr>
        </p:nvSpPr>
        <p:spPr/>
        <p:txBody>
          <a:bodyPr/>
          <a:lstStyle/>
          <a:p>
            <a:r>
              <a:rPr lang="en-US"/>
              <a:t>Facebook Own Posts | Santa Fe</a:t>
            </a:r>
          </a:p>
        </p:txBody>
      </p:sp>
      <p:graphicFrame>
        <p:nvGraphicFramePr>
          <p:cNvPr id="6" name="Chart Placeholder 5">
            <a:extLst>
              <a:ext uri="{FF2B5EF4-FFF2-40B4-BE49-F238E27FC236}">
                <a16:creationId xmlns:a16="http://schemas.microsoft.com/office/drawing/2014/main" id="{D309C921-C2B4-4EFD-AA9B-11CB391E8842}"/>
              </a:ext>
            </a:extLst>
          </p:cNvPr>
          <p:cNvGraphicFramePr>
            <a:graphicFrameLocks noGrp="1"/>
          </p:cNvGraphicFramePr>
          <p:nvPr>
            <p:ph type="chart" sz="quarter" idx="13"/>
            <p:extLst>
              <p:ext uri="{D42A27DB-BD31-4B8C-83A1-F6EECF244321}">
                <p14:modId xmlns:p14="http://schemas.microsoft.com/office/powerpoint/2010/main" val="1859522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2FCB2F-0FF5-4041-AD86-74A4470CDD7C}"/>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D8032E54-2251-4C43-BB3E-A30944C47B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3839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97364-7153-4B6E-82AF-38ABCA230458}"/>
              </a:ext>
            </a:extLst>
          </p:cNvPr>
          <p:cNvSpPr>
            <a:spLocks noGrp="1"/>
          </p:cNvSpPr>
          <p:nvPr>
            <p:ph type="title"/>
          </p:nvPr>
        </p:nvSpPr>
        <p:spPr/>
        <p:txBody>
          <a:bodyPr/>
          <a:lstStyle/>
          <a:p>
            <a:r>
              <a:rPr lang="en-US"/>
              <a:t>Facebook Own Posts By Hour | Santa Fe</a:t>
            </a:r>
          </a:p>
        </p:txBody>
      </p:sp>
      <p:graphicFrame>
        <p:nvGraphicFramePr>
          <p:cNvPr id="6" name="Chart Placeholder 5">
            <a:extLst>
              <a:ext uri="{FF2B5EF4-FFF2-40B4-BE49-F238E27FC236}">
                <a16:creationId xmlns:a16="http://schemas.microsoft.com/office/drawing/2014/main" id="{A9979532-F519-450D-A45A-819D1144CDC9}"/>
              </a:ext>
            </a:extLst>
          </p:cNvPr>
          <p:cNvGraphicFramePr>
            <a:graphicFrameLocks noGrp="1"/>
          </p:cNvGraphicFramePr>
          <p:nvPr>
            <p:ph type="chart" sz="quarter" idx="13"/>
            <p:extLst>
              <p:ext uri="{D42A27DB-BD31-4B8C-83A1-F6EECF244321}">
                <p14:modId xmlns:p14="http://schemas.microsoft.com/office/powerpoint/2010/main" val="1056497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B9DA0-B0F3-4FE8-AB9F-A7E67D155B28}"/>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0B4AA22C-9693-4734-A9E0-BE5144B304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9404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5AED6-A0B4-4108-B759-B057F6554A99}"/>
              </a:ext>
            </a:extLst>
          </p:cNvPr>
          <p:cNvSpPr>
            <a:spLocks noGrp="1"/>
          </p:cNvSpPr>
          <p:nvPr>
            <p:ph type="title"/>
          </p:nvPr>
        </p:nvSpPr>
        <p:spPr/>
        <p:txBody>
          <a:bodyPr/>
          <a:lstStyle/>
          <a:p>
            <a:r>
              <a:rPr lang="en-US"/>
              <a:t>Facebook Own Posts By Weekday | Santa Fe</a:t>
            </a:r>
          </a:p>
        </p:txBody>
      </p:sp>
      <p:graphicFrame>
        <p:nvGraphicFramePr>
          <p:cNvPr id="6" name="Chart Placeholder 5">
            <a:extLst>
              <a:ext uri="{FF2B5EF4-FFF2-40B4-BE49-F238E27FC236}">
                <a16:creationId xmlns:a16="http://schemas.microsoft.com/office/drawing/2014/main" id="{20BA0CAF-EB37-4EF3-94F3-223D3477C309}"/>
              </a:ext>
            </a:extLst>
          </p:cNvPr>
          <p:cNvGraphicFramePr>
            <a:graphicFrameLocks noGrp="1"/>
          </p:cNvGraphicFramePr>
          <p:nvPr>
            <p:ph type="chart" sz="quarter" idx="13"/>
            <p:extLst>
              <p:ext uri="{D42A27DB-BD31-4B8C-83A1-F6EECF244321}">
                <p14:modId xmlns:p14="http://schemas.microsoft.com/office/powerpoint/2010/main" val="2670479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FCB28E-2CA9-463B-9DC0-F9DADBC4AF37}"/>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32AF5827-5171-4717-A971-EB90C013D6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429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FB133-87ED-4294-AC5F-5D444B9F6296}"/>
              </a:ext>
            </a:extLst>
          </p:cNvPr>
          <p:cNvSpPr>
            <a:spLocks noGrp="1"/>
          </p:cNvSpPr>
          <p:nvPr>
            <p:ph type="title"/>
          </p:nvPr>
        </p:nvSpPr>
        <p:spPr/>
        <p:txBody>
          <a:bodyPr/>
          <a:lstStyle/>
          <a:p>
            <a:r>
              <a:rPr lang="en-US"/>
              <a:t>Facebook Own Posts App Usage | Santa Fe</a:t>
            </a:r>
          </a:p>
        </p:txBody>
      </p:sp>
      <p:graphicFrame>
        <p:nvGraphicFramePr>
          <p:cNvPr id="6" name="Chart Placeholder 5">
            <a:extLst>
              <a:ext uri="{FF2B5EF4-FFF2-40B4-BE49-F238E27FC236}">
                <a16:creationId xmlns:a16="http://schemas.microsoft.com/office/drawing/2014/main" id="{786B5C09-9059-4CDC-8C47-3F6F2BE0B36C}"/>
              </a:ext>
            </a:extLst>
          </p:cNvPr>
          <p:cNvGraphicFramePr>
            <a:graphicFrameLocks noGrp="1"/>
          </p:cNvGraphicFramePr>
          <p:nvPr>
            <p:ph type="chart" sz="quarter" idx="13"/>
            <p:extLst>
              <p:ext uri="{D42A27DB-BD31-4B8C-83A1-F6EECF244321}">
                <p14:modId xmlns:p14="http://schemas.microsoft.com/office/powerpoint/2010/main" val="25344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81B6AA-BB52-44FB-A3B1-2925D8CC4C11}"/>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8484B00E-8653-4ACD-8AAB-90CFCCB024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7022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D5CD-BE28-4E7C-851D-766460209717}"/>
              </a:ext>
            </a:extLst>
          </p:cNvPr>
          <p:cNvSpPr>
            <a:spLocks noGrp="1"/>
          </p:cNvSpPr>
          <p:nvPr>
            <p:ph type="title"/>
          </p:nvPr>
        </p:nvSpPr>
        <p:spPr/>
        <p:txBody>
          <a:bodyPr/>
          <a:lstStyle/>
          <a:p>
            <a:r>
              <a:rPr lang="en-US"/>
              <a:t>Facebook Post Type Distribution Per Profile | Santa Fe</a:t>
            </a:r>
          </a:p>
        </p:txBody>
      </p:sp>
      <p:graphicFrame>
        <p:nvGraphicFramePr>
          <p:cNvPr id="6" name="Chart Placeholder 5">
            <a:extLst>
              <a:ext uri="{FF2B5EF4-FFF2-40B4-BE49-F238E27FC236}">
                <a16:creationId xmlns:a16="http://schemas.microsoft.com/office/drawing/2014/main" id="{5B14891E-44ED-4402-A80A-BF602D41708F}"/>
              </a:ext>
            </a:extLst>
          </p:cNvPr>
          <p:cNvGraphicFramePr>
            <a:graphicFrameLocks noGrp="1"/>
          </p:cNvGraphicFramePr>
          <p:nvPr>
            <p:ph type="chart" sz="quarter" idx="13"/>
            <p:extLst>
              <p:ext uri="{D42A27DB-BD31-4B8C-83A1-F6EECF244321}">
                <p14:modId xmlns:p14="http://schemas.microsoft.com/office/powerpoint/2010/main" val="202982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2EE07-D55C-4E75-A40A-06A71D864F62}"/>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FB59B0FE-728D-494E-BE57-4C7C083CC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751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DF177-DBE7-4130-BEB3-717E75CCB1EA}"/>
              </a:ext>
            </a:extLst>
          </p:cNvPr>
          <p:cNvSpPr>
            <a:spLocks noGrp="1"/>
          </p:cNvSpPr>
          <p:nvPr>
            <p:ph type="title"/>
          </p:nvPr>
        </p:nvSpPr>
        <p:spPr/>
        <p:txBody>
          <a:bodyPr/>
          <a:lstStyle/>
          <a:p>
            <a:r>
              <a:rPr lang="en-US"/>
              <a:t>Facebook Sponsored Posts Distribution | Santa Fe</a:t>
            </a:r>
          </a:p>
        </p:txBody>
      </p:sp>
      <p:graphicFrame>
        <p:nvGraphicFramePr>
          <p:cNvPr id="6" name="Chart Placeholder 5">
            <a:extLst>
              <a:ext uri="{FF2B5EF4-FFF2-40B4-BE49-F238E27FC236}">
                <a16:creationId xmlns:a16="http://schemas.microsoft.com/office/drawing/2014/main" id="{930FFE41-7E19-46C1-B1F9-5253C4A03720}"/>
              </a:ext>
            </a:extLst>
          </p:cNvPr>
          <p:cNvGraphicFramePr>
            <a:graphicFrameLocks noGrp="1"/>
          </p:cNvGraphicFramePr>
          <p:nvPr>
            <p:ph type="chart" sz="quarter" idx="13"/>
            <p:extLst>
              <p:ext uri="{D42A27DB-BD31-4B8C-83A1-F6EECF244321}">
                <p14:modId xmlns:p14="http://schemas.microsoft.com/office/powerpoint/2010/main" val="1257343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6CDC13-D330-4655-A286-08D97C1140FF}"/>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C54C7A3A-EBA0-4E94-9495-452B5AE932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295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2D871-F561-45DD-AEA5-A6F865A54A95}"/>
              </a:ext>
            </a:extLst>
          </p:cNvPr>
          <p:cNvSpPr>
            <a:spLocks noGrp="1"/>
          </p:cNvSpPr>
          <p:nvPr>
            <p:ph type="title"/>
          </p:nvPr>
        </p:nvSpPr>
        <p:spPr/>
        <p:txBody>
          <a:bodyPr/>
          <a:lstStyle/>
          <a:p>
            <a:r>
              <a:rPr lang="en-US"/>
              <a:t>Facebook Hashtag Detection | Santa Fe - 1 of 3</a:t>
            </a:r>
          </a:p>
        </p:txBody>
      </p:sp>
      <p:graphicFrame>
        <p:nvGraphicFramePr>
          <p:cNvPr id="5" name="Table Placeholder 4">
            <a:extLst>
              <a:ext uri="{FF2B5EF4-FFF2-40B4-BE49-F238E27FC236}">
                <a16:creationId xmlns:a16="http://schemas.microsoft.com/office/drawing/2014/main" id="{DD395E8A-1EFC-478A-AE0A-B1EF5FA7E031}"/>
              </a:ext>
            </a:extLst>
          </p:cNvPr>
          <p:cNvGraphicFramePr>
            <a:graphicFrameLocks noGrp="1"/>
          </p:cNvGraphicFramePr>
          <p:nvPr>
            <p:ph type="tbl" sz="quarter" idx="13"/>
            <p:extLst>
              <p:ext uri="{D42A27DB-BD31-4B8C-83A1-F6EECF244321}">
                <p14:modId xmlns:p14="http://schemas.microsoft.com/office/powerpoint/2010/main" val="132405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766707"/>
                    </a:ext>
                  </a:extLst>
                </a:gridCol>
                <a:gridCol w="1234440">
                  <a:extLst>
                    <a:ext uri="{9D8B030D-6E8A-4147-A177-3AD203B41FA5}">
                      <a16:colId xmlns:a16="http://schemas.microsoft.com/office/drawing/2014/main" val="582260916"/>
                    </a:ext>
                  </a:extLst>
                </a:gridCol>
                <a:gridCol w="1234440">
                  <a:extLst>
                    <a:ext uri="{9D8B030D-6E8A-4147-A177-3AD203B41FA5}">
                      <a16:colId xmlns:a16="http://schemas.microsoft.com/office/drawing/2014/main" val="4145832037"/>
                    </a:ext>
                  </a:extLst>
                </a:gridCol>
                <a:gridCol w="1234440">
                  <a:extLst>
                    <a:ext uri="{9D8B030D-6E8A-4147-A177-3AD203B41FA5}">
                      <a16:colId xmlns:a16="http://schemas.microsoft.com/office/drawing/2014/main" val="270089933"/>
                    </a:ext>
                  </a:extLst>
                </a:gridCol>
                <a:gridCol w="1234440">
                  <a:extLst>
                    <a:ext uri="{9D8B030D-6E8A-4147-A177-3AD203B41FA5}">
                      <a16:colId xmlns:a16="http://schemas.microsoft.com/office/drawing/2014/main" val="1330478800"/>
                    </a:ext>
                  </a:extLst>
                </a:gridCol>
                <a:gridCol w="1234440">
                  <a:extLst>
                    <a:ext uri="{9D8B030D-6E8A-4147-A177-3AD203B41FA5}">
                      <a16:colId xmlns:a16="http://schemas.microsoft.com/office/drawing/2014/main" val="3017621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211363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4218</a:t>
                      </a:r>
                    </a:p>
                  </a:txBody>
                  <a:tcPr/>
                </a:tc>
                <a:extLst>
                  <a:ext uri="{0D108BD9-81ED-4DB2-BD59-A6C34878D82A}">
                    <a16:rowId xmlns:a16="http://schemas.microsoft.com/office/drawing/2014/main" val="219268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extLst>
                  <a:ext uri="{0D108BD9-81ED-4DB2-BD59-A6C34878D82A}">
                    <a16:rowId xmlns:a16="http://schemas.microsoft.com/office/drawing/2014/main" val="1203287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#SantaFePuedeMás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975.33333333333</a:t>
                      </a:r>
                    </a:p>
                  </a:txBody>
                  <a:tcPr/>
                </a:tc>
                <a:extLst>
                  <a:ext uri="{0D108BD9-81ED-4DB2-BD59-A6C34878D82A}">
                    <a16:rowId xmlns:a16="http://schemas.microsoft.com/office/drawing/2014/main" val="9566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#EquipoJatón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909.5</a:t>
                      </a:r>
                    </a:p>
                  </a:txBody>
                  <a:tcPr/>
                </a:tc>
                <a:extLst>
                  <a:ext uri="{0D108BD9-81ED-4DB2-BD59-A6C34878D82A}">
                    <a16:rowId xmlns:a16="http://schemas.microsoft.com/office/drawing/2014/main" val="206119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#SomosLoQueHacemos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extLst>
                  <a:ext uri="{0D108BD9-81ED-4DB2-BD59-A6C34878D82A}">
                    <a16:rowId xmlns:a16="http://schemas.microsoft.com/office/drawing/2014/main" val="319407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#SantaFeCapitalDeLaCumbia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extLst>
                  <a:ext uri="{0D108BD9-81ED-4DB2-BD59-A6C34878D82A}">
                    <a16:rowId xmlns:a16="http://schemas.microsoft.com/office/drawing/2014/main" val="2966877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#LosClubesSonDeLosSocios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extLst>
                  <a:ext uri="{0D108BD9-81ED-4DB2-BD59-A6C34878D82A}">
                    <a16:rowId xmlns:a16="http://schemas.microsoft.com/office/drawing/2014/main" val="295983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#SantaFePuedeMas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00494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#LaFlorida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extLst>
                  <a:ext uri="{0D108BD9-81ED-4DB2-BD59-A6C34878D82A}">
                    <a16:rowId xmlns:a16="http://schemas.microsoft.com/office/drawing/2014/main" val="351610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#MásParaSantaFe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1784520103"/>
                  </a:ext>
                </a:extLst>
              </a:tr>
            </a:tbl>
          </a:graphicData>
        </a:graphic>
      </p:graphicFrame>
      <p:sp>
        <p:nvSpPr>
          <p:cNvPr id="4" name="Text Placeholder 3">
            <a:extLst>
              <a:ext uri="{FF2B5EF4-FFF2-40B4-BE49-F238E27FC236}">
                <a16:creationId xmlns:a16="http://schemas.microsoft.com/office/drawing/2014/main" id="{FCCD0181-EE2D-442D-8906-AAB21D0851F7}"/>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300328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BE38-CDFD-4836-A375-3407ACD7C11D}"/>
              </a:ext>
            </a:extLst>
          </p:cNvPr>
          <p:cNvSpPr>
            <a:spLocks noGrp="1"/>
          </p:cNvSpPr>
          <p:nvPr>
            <p:ph type="title"/>
          </p:nvPr>
        </p:nvSpPr>
        <p:spPr/>
        <p:txBody>
          <a:bodyPr/>
          <a:lstStyle/>
          <a:p>
            <a:r>
              <a:rPr lang="en-US"/>
              <a:t>Facebook Hashtag Detection | Santa Fe - 2 of 3</a:t>
            </a:r>
          </a:p>
        </p:txBody>
      </p:sp>
      <p:graphicFrame>
        <p:nvGraphicFramePr>
          <p:cNvPr id="5" name="Table Placeholder 4">
            <a:extLst>
              <a:ext uri="{FF2B5EF4-FFF2-40B4-BE49-F238E27FC236}">
                <a16:creationId xmlns:a16="http://schemas.microsoft.com/office/drawing/2014/main" id="{5054A5C3-0199-418B-A530-FBEF954F3D1E}"/>
              </a:ext>
            </a:extLst>
          </p:cNvPr>
          <p:cNvGraphicFramePr>
            <a:graphicFrameLocks noGrp="1"/>
          </p:cNvGraphicFramePr>
          <p:nvPr>
            <p:ph type="tbl" sz="quarter" idx="13"/>
            <p:extLst>
              <p:ext uri="{D42A27DB-BD31-4B8C-83A1-F6EECF244321}">
                <p14:modId xmlns:p14="http://schemas.microsoft.com/office/powerpoint/2010/main" val="3682987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4942117"/>
                    </a:ext>
                  </a:extLst>
                </a:gridCol>
                <a:gridCol w="1234440">
                  <a:extLst>
                    <a:ext uri="{9D8B030D-6E8A-4147-A177-3AD203B41FA5}">
                      <a16:colId xmlns:a16="http://schemas.microsoft.com/office/drawing/2014/main" val="3860352835"/>
                    </a:ext>
                  </a:extLst>
                </a:gridCol>
                <a:gridCol w="1234440">
                  <a:extLst>
                    <a:ext uri="{9D8B030D-6E8A-4147-A177-3AD203B41FA5}">
                      <a16:colId xmlns:a16="http://schemas.microsoft.com/office/drawing/2014/main" val="2811116829"/>
                    </a:ext>
                  </a:extLst>
                </a:gridCol>
                <a:gridCol w="1234440">
                  <a:extLst>
                    <a:ext uri="{9D8B030D-6E8A-4147-A177-3AD203B41FA5}">
                      <a16:colId xmlns:a16="http://schemas.microsoft.com/office/drawing/2014/main" val="2164898337"/>
                    </a:ext>
                  </a:extLst>
                </a:gridCol>
                <a:gridCol w="1234440">
                  <a:extLst>
                    <a:ext uri="{9D8B030D-6E8A-4147-A177-3AD203B41FA5}">
                      <a16:colId xmlns:a16="http://schemas.microsoft.com/office/drawing/2014/main" val="3335504330"/>
                    </a:ext>
                  </a:extLst>
                </a:gridCol>
                <a:gridCol w="1234440">
                  <a:extLst>
                    <a:ext uri="{9D8B030D-6E8A-4147-A177-3AD203B41FA5}">
                      <a16:colId xmlns:a16="http://schemas.microsoft.com/office/drawing/2014/main" val="661417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7798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#Fortalecer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3637192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#Mundial2014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1747435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#HockeySubacuático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291070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#Inglaterra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184227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4246584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#Deporte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323328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#MasParaSantaFe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170689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#ClubesDeBarrio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405157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#Propuestas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109.16666666667</a:t>
                      </a:r>
                    </a:p>
                  </a:txBody>
                  <a:tcPr/>
                </a:tc>
                <a:extLst>
                  <a:ext uri="{0D108BD9-81ED-4DB2-BD59-A6C34878D82A}">
                    <a16:rowId xmlns:a16="http://schemas.microsoft.com/office/drawing/2014/main" val="64763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#ConcejoMunicipal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109.16666666667</a:t>
                      </a:r>
                    </a:p>
                  </a:txBody>
                  <a:tcPr/>
                </a:tc>
                <a:extLst>
                  <a:ext uri="{0D108BD9-81ED-4DB2-BD59-A6C34878D82A}">
                    <a16:rowId xmlns:a16="http://schemas.microsoft.com/office/drawing/2014/main" val="3858199817"/>
                  </a:ext>
                </a:extLst>
              </a:tr>
            </a:tbl>
          </a:graphicData>
        </a:graphic>
      </p:graphicFrame>
      <p:sp>
        <p:nvSpPr>
          <p:cNvPr id="4" name="Text Placeholder 3">
            <a:extLst>
              <a:ext uri="{FF2B5EF4-FFF2-40B4-BE49-F238E27FC236}">
                <a16:creationId xmlns:a16="http://schemas.microsoft.com/office/drawing/2014/main" id="{F16EEC5D-D7C5-4852-A1BE-407D768572D4}"/>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42788208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22642-85BA-4DFF-8011-AD7338E472E6}"/>
              </a:ext>
            </a:extLst>
          </p:cNvPr>
          <p:cNvSpPr>
            <a:spLocks noGrp="1"/>
          </p:cNvSpPr>
          <p:nvPr>
            <p:ph type="title"/>
          </p:nvPr>
        </p:nvSpPr>
        <p:spPr/>
        <p:txBody>
          <a:bodyPr/>
          <a:lstStyle/>
          <a:p>
            <a:r>
              <a:rPr lang="en-US"/>
              <a:t>Facebook Hashtag Detection | Santa Fe - 3 of 3</a:t>
            </a:r>
          </a:p>
        </p:txBody>
      </p:sp>
      <p:graphicFrame>
        <p:nvGraphicFramePr>
          <p:cNvPr id="5" name="Table Placeholder 4">
            <a:extLst>
              <a:ext uri="{FF2B5EF4-FFF2-40B4-BE49-F238E27FC236}">
                <a16:creationId xmlns:a16="http://schemas.microsoft.com/office/drawing/2014/main" id="{D6436ED7-750F-4449-A160-E6D6A7670513}"/>
              </a:ext>
            </a:extLst>
          </p:cNvPr>
          <p:cNvGraphicFramePr>
            <a:graphicFrameLocks noGrp="1"/>
          </p:cNvGraphicFramePr>
          <p:nvPr>
            <p:ph type="tbl" sz="quarter" idx="13"/>
            <p:extLst>
              <p:ext uri="{D42A27DB-BD31-4B8C-83A1-F6EECF244321}">
                <p14:modId xmlns:p14="http://schemas.microsoft.com/office/powerpoint/2010/main" val="1886731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7548179"/>
                    </a:ext>
                  </a:extLst>
                </a:gridCol>
                <a:gridCol w="1234440">
                  <a:extLst>
                    <a:ext uri="{9D8B030D-6E8A-4147-A177-3AD203B41FA5}">
                      <a16:colId xmlns:a16="http://schemas.microsoft.com/office/drawing/2014/main" val="2699919311"/>
                    </a:ext>
                  </a:extLst>
                </a:gridCol>
                <a:gridCol w="1234440">
                  <a:extLst>
                    <a:ext uri="{9D8B030D-6E8A-4147-A177-3AD203B41FA5}">
                      <a16:colId xmlns:a16="http://schemas.microsoft.com/office/drawing/2014/main" val="2110077263"/>
                    </a:ext>
                  </a:extLst>
                </a:gridCol>
                <a:gridCol w="1234440">
                  <a:extLst>
                    <a:ext uri="{9D8B030D-6E8A-4147-A177-3AD203B41FA5}">
                      <a16:colId xmlns:a16="http://schemas.microsoft.com/office/drawing/2014/main" val="3064875040"/>
                    </a:ext>
                  </a:extLst>
                </a:gridCol>
                <a:gridCol w="1234440">
                  <a:extLst>
                    <a:ext uri="{9D8B030D-6E8A-4147-A177-3AD203B41FA5}">
                      <a16:colId xmlns:a16="http://schemas.microsoft.com/office/drawing/2014/main" val="2204122467"/>
                    </a:ext>
                  </a:extLst>
                </a:gridCol>
                <a:gridCol w="1234440">
                  <a:extLst>
                    <a:ext uri="{9D8B030D-6E8A-4147-A177-3AD203B41FA5}">
                      <a16:colId xmlns:a16="http://schemas.microsoft.com/office/drawing/2014/main" val="895669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7918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#ElEquipoSomosTodos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212462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#FútbolFemenino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3869664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#GeneralAlvear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420544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#inquilinos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1321922770"/>
                  </a:ext>
                </a:extLst>
              </a:tr>
            </a:tbl>
          </a:graphicData>
        </a:graphic>
      </p:graphicFrame>
      <p:sp>
        <p:nvSpPr>
          <p:cNvPr id="4" name="Text Placeholder 3">
            <a:extLst>
              <a:ext uri="{FF2B5EF4-FFF2-40B4-BE49-F238E27FC236}">
                <a16:creationId xmlns:a16="http://schemas.microsoft.com/office/drawing/2014/main" id="{9C35E0FB-1FB7-4448-9672-E23A32BEB7E2}"/>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441572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64C19-B44D-406B-B810-7877CFE1295C}"/>
              </a:ext>
            </a:extLst>
          </p:cNvPr>
          <p:cNvSpPr>
            <a:spLocks noGrp="1"/>
          </p:cNvSpPr>
          <p:nvPr>
            <p:ph type="title"/>
          </p:nvPr>
        </p:nvSpPr>
        <p:spPr/>
        <p:txBody>
          <a:bodyPr/>
          <a:lstStyle/>
          <a:p>
            <a:r>
              <a:rPr lang="en-US"/>
              <a:t>Facebook User Posts | Santa Fe</a:t>
            </a:r>
          </a:p>
        </p:txBody>
      </p:sp>
      <p:graphicFrame>
        <p:nvGraphicFramePr>
          <p:cNvPr id="6" name="Chart Placeholder 5">
            <a:extLst>
              <a:ext uri="{FF2B5EF4-FFF2-40B4-BE49-F238E27FC236}">
                <a16:creationId xmlns:a16="http://schemas.microsoft.com/office/drawing/2014/main" id="{E218A707-E196-4DC3-A5CF-9FC80C1C8EB2}"/>
              </a:ext>
            </a:extLst>
          </p:cNvPr>
          <p:cNvGraphicFramePr>
            <a:graphicFrameLocks noGrp="1"/>
          </p:cNvGraphicFramePr>
          <p:nvPr>
            <p:ph type="chart" sz="quarter" idx="13"/>
            <p:extLst>
              <p:ext uri="{D42A27DB-BD31-4B8C-83A1-F6EECF244321}">
                <p14:modId xmlns:p14="http://schemas.microsoft.com/office/powerpoint/2010/main" val="1627762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D79F12-763D-48AE-9452-D0D314369C9D}"/>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8A6C2D2B-DC47-4044-86E6-E9F474709F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653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6B315-4C02-4436-91B5-8131AED270AD}"/>
              </a:ext>
            </a:extLst>
          </p:cNvPr>
          <p:cNvSpPr>
            <a:spLocks noGrp="1"/>
          </p:cNvSpPr>
          <p:nvPr>
            <p:ph type="title"/>
          </p:nvPr>
        </p:nvSpPr>
        <p:spPr/>
        <p:txBody>
          <a:bodyPr/>
          <a:lstStyle/>
          <a:p>
            <a:r>
              <a:rPr lang="en-US"/>
              <a:t>Facebook User Posts Table | Santa Fe</a:t>
            </a:r>
          </a:p>
        </p:txBody>
      </p:sp>
      <p:graphicFrame>
        <p:nvGraphicFramePr>
          <p:cNvPr id="5" name="Table Placeholder 4">
            <a:extLst>
              <a:ext uri="{FF2B5EF4-FFF2-40B4-BE49-F238E27FC236}">
                <a16:creationId xmlns:a16="http://schemas.microsoft.com/office/drawing/2014/main" id="{3D487AC6-3EBD-4BC1-A70D-2A7711A10840}"/>
              </a:ext>
            </a:extLst>
          </p:cNvPr>
          <p:cNvGraphicFramePr>
            <a:graphicFrameLocks noGrp="1"/>
          </p:cNvGraphicFramePr>
          <p:nvPr>
            <p:ph type="tbl" sz="quarter" idx="13"/>
            <p:extLst>
              <p:ext uri="{D42A27DB-BD31-4B8C-83A1-F6EECF244321}">
                <p14:modId xmlns:p14="http://schemas.microsoft.com/office/powerpoint/2010/main" val="3377847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88611864"/>
                    </a:ext>
                  </a:extLst>
                </a:gridCol>
                <a:gridCol w="1645920">
                  <a:extLst>
                    <a:ext uri="{9D8B030D-6E8A-4147-A177-3AD203B41FA5}">
                      <a16:colId xmlns:a16="http://schemas.microsoft.com/office/drawing/2014/main" val="3755135881"/>
                    </a:ext>
                  </a:extLst>
                </a:gridCol>
                <a:gridCol w="822960">
                  <a:extLst>
                    <a:ext uri="{9D8B030D-6E8A-4147-A177-3AD203B41FA5}">
                      <a16:colId xmlns:a16="http://schemas.microsoft.com/office/drawing/2014/main" val="2804883818"/>
                    </a:ext>
                  </a:extLst>
                </a:gridCol>
                <a:gridCol w="822960">
                  <a:extLst>
                    <a:ext uri="{9D8B030D-6E8A-4147-A177-3AD203B41FA5}">
                      <a16:colId xmlns:a16="http://schemas.microsoft.com/office/drawing/2014/main" val="787151356"/>
                    </a:ext>
                  </a:extLst>
                </a:gridCol>
                <a:gridCol w="822960">
                  <a:extLst>
                    <a:ext uri="{9D8B030D-6E8A-4147-A177-3AD203B41FA5}">
                      <a16:colId xmlns:a16="http://schemas.microsoft.com/office/drawing/2014/main" val="3496132275"/>
                    </a:ext>
                  </a:extLst>
                </a:gridCol>
                <a:gridCol w="822960">
                  <a:extLst>
                    <a:ext uri="{9D8B030D-6E8A-4147-A177-3AD203B41FA5}">
                      <a16:colId xmlns:a16="http://schemas.microsoft.com/office/drawing/2014/main" val="1253025436"/>
                    </a:ext>
                  </a:extLst>
                </a:gridCol>
                <a:gridCol w="822960">
                  <a:extLst>
                    <a:ext uri="{9D8B030D-6E8A-4147-A177-3AD203B41FA5}">
                      <a16:colId xmlns:a16="http://schemas.microsoft.com/office/drawing/2014/main" val="365491903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613207787"/>
                  </a:ext>
                </a:extLst>
              </a:tr>
              <a:tr h="370840">
                <a:tc>
                  <a:txBody>
                    <a:bodyPr/>
                    <a:lstStyle/>
                    <a:p>
                      <a:r>
                        <a:rPr lang="es-ES" sz="1000" b="1"/>
                        <a:t> Lucas Simoniello - 2019-04-17 14:37:31 </a:t>
                      </a:r>
                      <a:r>
                        <a:rPr lang="es-ES" sz="1000"/>
                        <a:t> 
 Yo si lo voto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602371652"/>
                  </a:ext>
                </a:extLst>
              </a:tr>
              <a:tr h="370840">
                <a:tc>
                  <a:txBody>
                    <a:bodyPr/>
                    <a:lstStyle/>
                    <a:p>
                      <a:r>
                        <a:rPr lang="en-US" sz="1000" b="1"/>
                        <a:t> Lucas Simoniello - 2019-04-18 19:58:46 </a:t>
                      </a:r>
                      <a:r>
                        <a:rPr lang="en-US" sz="1000"/>
                        <a:t> 
 </a:t>
                      </a:r>
                    </a:p>
                  </a:txBody>
                  <a:tcPr/>
                </a:tc>
                <a:tc>
                  <a:txBody>
                    <a:bodyPr/>
                    <a:lstStyle/>
                    <a:p>
                      <a:r>
                        <a:rPr lang="en-US" sz="1000"/>
                        <a:t>https://scontent.xx.fbcdn.net/v/t1.0-9/s720x720/58378468_163799481297295_8542894559691014144_o.jpg?_nc_cat=109&amp;_nc_ht=scontent.xx&amp;oh=dd0913fb95469f3fd4c27447a878e588&amp;oe=5D3B582E</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2456358303"/>
                  </a:ext>
                </a:extLst>
              </a:tr>
            </a:tbl>
          </a:graphicData>
        </a:graphic>
      </p:graphicFrame>
      <p:sp>
        <p:nvSpPr>
          <p:cNvPr id="4" name="Text Placeholder 3">
            <a:extLst>
              <a:ext uri="{FF2B5EF4-FFF2-40B4-BE49-F238E27FC236}">
                <a16:creationId xmlns:a16="http://schemas.microsoft.com/office/drawing/2014/main" id="{7771E335-B4F5-4977-96B2-D1DFD07613BA}"/>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4197463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5C34-F865-487B-AD48-1FAA6F9C5B3A}"/>
              </a:ext>
            </a:extLst>
          </p:cNvPr>
          <p:cNvSpPr>
            <a:spLocks noGrp="1"/>
          </p:cNvSpPr>
          <p:nvPr>
            <p:ph type="title"/>
          </p:nvPr>
        </p:nvSpPr>
        <p:spPr/>
        <p:txBody>
          <a:bodyPr/>
          <a:lstStyle/>
          <a:p>
            <a:r>
              <a:rPr lang="en-US"/>
              <a:t>Facebook Interactions Distribution | Santa Fe</a:t>
            </a:r>
          </a:p>
        </p:txBody>
      </p:sp>
      <p:graphicFrame>
        <p:nvGraphicFramePr>
          <p:cNvPr id="6" name="Chart Placeholder 5">
            <a:extLst>
              <a:ext uri="{FF2B5EF4-FFF2-40B4-BE49-F238E27FC236}">
                <a16:creationId xmlns:a16="http://schemas.microsoft.com/office/drawing/2014/main" id="{F93E2A7A-8DF6-4E6E-BE44-9C893AC6FA77}"/>
              </a:ext>
            </a:extLst>
          </p:cNvPr>
          <p:cNvGraphicFramePr>
            <a:graphicFrameLocks noGrp="1"/>
          </p:cNvGraphicFramePr>
          <p:nvPr>
            <p:ph type="chart" sz="quarter" idx="13"/>
            <p:extLst>
              <p:ext uri="{D42A27DB-BD31-4B8C-83A1-F6EECF244321}">
                <p14:modId xmlns:p14="http://schemas.microsoft.com/office/powerpoint/2010/main" val="1235785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C25A80-347C-4DCE-8E4A-BBA884CE5534}"/>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99AF1242-0CEC-4D8A-A020-2B9DD408E7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9285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91DE-E2CD-406A-8FA0-860157A06BD1}"/>
              </a:ext>
            </a:extLst>
          </p:cNvPr>
          <p:cNvSpPr>
            <a:spLocks noGrp="1"/>
          </p:cNvSpPr>
          <p:nvPr>
            <p:ph type="title"/>
          </p:nvPr>
        </p:nvSpPr>
        <p:spPr/>
        <p:txBody>
          <a:bodyPr/>
          <a:lstStyle/>
          <a:p>
            <a:r>
              <a:rPr lang="en-US"/>
              <a:t>Facebook Interaction Rate | Santa Fe</a:t>
            </a:r>
          </a:p>
        </p:txBody>
      </p:sp>
      <p:graphicFrame>
        <p:nvGraphicFramePr>
          <p:cNvPr id="6" name="Chart Placeholder 5">
            <a:extLst>
              <a:ext uri="{FF2B5EF4-FFF2-40B4-BE49-F238E27FC236}">
                <a16:creationId xmlns:a16="http://schemas.microsoft.com/office/drawing/2014/main" id="{B396A91B-E2A2-422F-8F73-459ED98A5CB9}"/>
              </a:ext>
            </a:extLst>
          </p:cNvPr>
          <p:cNvGraphicFramePr>
            <a:graphicFrameLocks noGrp="1"/>
          </p:cNvGraphicFramePr>
          <p:nvPr>
            <p:ph type="chart" sz="quarter" idx="13"/>
            <p:extLst>
              <p:ext uri="{D42A27DB-BD31-4B8C-83A1-F6EECF244321}">
                <p14:modId xmlns:p14="http://schemas.microsoft.com/office/powerpoint/2010/main" val="3559672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AB75FD-ADE6-4F25-B503-B7C627568DBD}"/>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FA836580-033C-48DA-AAA0-D5F01C378C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205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D0559-0DF2-4FF2-9D37-5C98ABFC784E}"/>
              </a:ext>
            </a:extLst>
          </p:cNvPr>
          <p:cNvSpPr>
            <a:spLocks noGrp="1"/>
          </p:cNvSpPr>
          <p:nvPr>
            <p:ph type="title"/>
          </p:nvPr>
        </p:nvSpPr>
        <p:spPr/>
        <p:txBody>
          <a:bodyPr/>
          <a:lstStyle/>
          <a:p>
            <a:r>
              <a:rPr lang="en-US"/>
              <a:t>Facebook Interaction Rate By Post Type | Santa Fe</a:t>
            </a:r>
          </a:p>
        </p:txBody>
      </p:sp>
      <p:graphicFrame>
        <p:nvGraphicFramePr>
          <p:cNvPr id="6" name="Chart Placeholder 5">
            <a:extLst>
              <a:ext uri="{FF2B5EF4-FFF2-40B4-BE49-F238E27FC236}">
                <a16:creationId xmlns:a16="http://schemas.microsoft.com/office/drawing/2014/main" id="{8AB54219-C0F9-4DE3-9779-77B7D40760A3}"/>
              </a:ext>
            </a:extLst>
          </p:cNvPr>
          <p:cNvGraphicFramePr>
            <a:graphicFrameLocks noGrp="1"/>
          </p:cNvGraphicFramePr>
          <p:nvPr>
            <p:ph type="chart" sz="quarter" idx="13"/>
            <p:extLst>
              <p:ext uri="{D42A27DB-BD31-4B8C-83A1-F6EECF244321}">
                <p14:modId xmlns:p14="http://schemas.microsoft.com/office/powerpoint/2010/main" val="1037269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BC3302-5514-4A03-88BD-A64C04495E13}"/>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577983D3-41E9-40CB-8204-B982DC0AEF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74649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99D5F-6751-4DEE-9646-7A748AAC85CE}"/>
              </a:ext>
            </a:extLst>
          </p:cNvPr>
          <p:cNvSpPr>
            <a:spLocks noGrp="1"/>
          </p:cNvSpPr>
          <p:nvPr>
            <p:ph type="title"/>
          </p:nvPr>
        </p:nvSpPr>
        <p:spPr/>
        <p:txBody>
          <a:bodyPr/>
          <a:lstStyle/>
          <a:p>
            <a:r>
              <a:rPr lang="en-US"/>
              <a:t>Facebook Interaction Rate By Hour | Santa Fe</a:t>
            </a:r>
          </a:p>
        </p:txBody>
      </p:sp>
      <p:graphicFrame>
        <p:nvGraphicFramePr>
          <p:cNvPr id="6" name="Chart Placeholder 5">
            <a:extLst>
              <a:ext uri="{FF2B5EF4-FFF2-40B4-BE49-F238E27FC236}">
                <a16:creationId xmlns:a16="http://schemas.microsoft.com/office/drawing/2014/main" id="{BD96CCB7-4EB6-4B8B-9CC5-91CD2166B349}"/>
              </a:ext>
            </a:extLst>
          </p:cNvPr>
          <p:cNvGraphicFramePr>
            <a:graphicFrameLocks noGrp="1"/>
          </p:cNvGraphicFramePr>
          <p:nvPr>
            <p:ph type="chart" sz="quarter" idx="13"/>
            <p:extLst>
              <p:ext uri="{D42A27DB-BD31-4B8C-83A1-F6EECF244321}">
                <p14:modId xmlns:p14="http://schemas.microsoft.com/office/powerpoint/2010/main" val="1547770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3590F1-9C3E-47AF-A04D-1F32A3041AE0}"/>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1A0A6AD0-B8F2-464C-BB31-7EC3114085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998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62FCE-1332-4F35-BE3D-A34068015855}"/>
              </a:ext>
            </a:extLst>
          </p:cNvPr>
          <p:cNvSpPr>
            <a:spLocks noGrp="1"/>
          </p:cNvSpPr>
          <p:nvPr>
            <p:ph type="title"/>
          </p:nvPr>
        </p:nvSpPr>
        <p:spPr/>
        <p:txBody>
          <a:bodyPr/>
          <a:lstStyle/>
          <a:p>
            <a:r>
              <a:rPr lang="en-US"/>
              <a:t>Facebook Interaction Rate By Weekday | Santa Fe</a:t>
            </a:r>
          </a:p>
        </p:txBody>
      </p:sp>
      <p:graphicFrame>
        <p:nvGraphicFramePr>
          <p:cNvPr id="6" name="Chart Placeholder 5">
            <a:extLst>
              <a:ext uri="{FF2B5EF4-FFF2-40B4-BE49-F238E27FC236}">
                <a16:creationId xmlns:a16="http://schemas.microsoft.com/office/drawing/2014/main" id="{F25A527B-B0EA-4201-9C56-204607A63CA6}"/>
              </a:ext>
            </a:extLst>
          </p:cNvPr>
          <p:cNvGraphicFramePr>
            <a:graphicFrameLocks noGrp="1"/>
          </p:cNvGraphicFramePr>
          <p:nvPr>
            <p:ph type="chart" sz="quarter" idx="13"/>
            <p:extLst>
              <p:ext uri="{D42A27DB-BD31-4B8C-83A1-F6EECF244321}">
                <p14:modId xmlns:p14="http://schemas.microsoft.com/office/powerpoint/2010/main" val="661600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3E28D5-4B72-4D4A-ABF1-E096EAEA9684}"/>
              </a:ext>
            </a:extLst>
          </p:cNvPr>
          <p:cNvSpPr>
            <a:spLocks noGrp="1"/>
          </p:cNvSpPr>
          <p:nvPr>
            <p:ph type="body" sz="quarter" idx="14"/>
          </p:nvPr>
        </p:nvSpPr>
        <p:spPr/>
        <p:txBody>
          <a:bodyPr/>
          <a:lstStyle/>
          <a:p>
            <a:r>
              <a:rPr lang="en-US"/>
              <a:t>11/04/2019 - 23/04/2019</a:t>
            </a:r>
          </a:p>
        </p:txBody>
      </p:sp>
      <p:sp>
        <p:nvSpPr>
          <p:cNvPr id="5" name="Footer Placeholder 4">
            <a:extLst>
              <a:ext uri="{FF2B5EF4-FFF2-40B4-BE49-F238E27FC236}">
                <a16:creationId xmlns:a16="http://schemas.microsoft.com/office/drawing/2014/main" id="{62AB5361-5BB4-4DA5-9930-CEE0F8A7E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3176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27B54-E28A-4C1E-A498-30850EC74B23}"/>
              </a:ext>
            </a:extLst>
          </p:cNvPr>
          <p:cNvSpPr>
            <a:spLocks noGrp="1"/>
          </p:cNvSpPr>
          <p:nvPr>
            <p:ph type="title"/>
          </p:nvPr>
        </p:nvSpPr>
        <p:spPr/>
        <p:txBody>
          <a:bodyPr/>
          <a:lstStyle/>
          <a:p>
            <a:r>
              <a:rPr lang="en-US"/>
              <a:t>Facebook TABLA DE FB COMPLETA | Santa Fe - 1 of 23</a:t>
            </a:r>
          </a:p>
        </p:txBody>
      </p:sp>
      <p:graphicFrame>
        <p:nvGraphicFramePr>
          <p:cNvPr id="5" name="Table Placeholder 4">
            <a:extLst>
              <a:ext uri="{FF2B5EF4-FFF2-40B4-BE49-F238E27FC236}">
                <a16:creationId xmlns:a16="http://schemas.microsoft.com/office/drawing/2014/main" id="{F3552185-A4A7-4836-83CE-BC9A6944A5C1}"/>
              </a:ext>
            </a:extLst>
          </p:cNvPr>
          <p:cNvGraphicFramePr>
            <a:graphicFrameLocks noGrp="1"/>
          </p:cNvGraphicFramePr>
          <p:nvPr>
            <p:ph type="tbl" sz="quarter" idx="13"/>
            <p:extLst>
              <p:ext uri="{D42A27DB-BD31-4B8C-83A1-F6EECF244321}">
                <p14:modId xmlns:p14="http://schemas.microsoft.com/office/powerpoint/2010/main" val="2162971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59268926"/>
                    </a:ext>
                  </a:extLst>
                </a:gridCol>
                <a:gridCol w="493776">
                  <a:extLst>
                    <a:ext uri="{9D8B030D-6E8A-4147-A177-3AD203B41FA5}">
                      <a16:colId xmlns:a16="http://schemas.microsoft.com/office/drawing/2014/main" val="1909021719"/>
                    </a:ext>
                  </a:extLst>
                </a:gridCol>
                <a:gridCol w="493776">
                  <a:extLst>
                    <a:ext uri="{9D8B030D-6E8A-4147-A177-3AD203B41FA5}">
                      <a16:colId xmlns:a16="http://schemas.microsoft.com/office/drawing/2014/main" val="1390252404"/>
                    </a:ext>
                  </a:extLst>
                </a:gridCol>
                <a:gridCol w="493776">
                  <a:extLst>
                    <a:ext uri="{9D8B030D-6E8A-4147-A177-3AD203B41FA5}">
                      <a16:colId xmlns:a16="http://schemas.microsoft.com/office/drawing/2014/main" val="1734938564"/>
                    </a:ext>
                  </a:extLst>
                </a:gridCol>
                <a:gridCol w="493776">
                  <a:extLst>
                    <a:ext uri="{9D8B030D-6E8A-4147-A177-3AD203B41FA5}">
                      <a16:colId xmlns:a16="http://schemas.microsoft.com/office/drawing/2014/main" val="4050675169"/>
                    </a:ext>
                  </a:extLst>
                </a:gridCol>
                <a:gridCol w="493776">
                  <a:extLst>
                    <a:ext uri="{9D8B030D-6E8A-4147-A177-3AD203B41FA5}">
                      <a16:colId xmlns:a16="http://schemas.microsoft.com/office/drawing/2014/main" val="3340560547"/>
                    </a:ext>
                  </a:extLst>
                </a:gridCol>
                <a:gridCol w="493776">
                  <a:extLst>
                    <a:ext uri="{9D8B030D-6E8A-4147-A177-3AD203B41FA5}">
                      <a16:colId xmlns:a16="http://schemas.microsoft.com/office/drawing/2014/main" val="3293439696"/>
                    </a:ext>
                  </a:extLst>
                </a:gridCol>
                <a:gridCol w="493776">
                  <a:extLst>
                    <a:ext uri="{9D8B030D-6E8A-4147-A177-3AD203B41FA5}">
                      <a16:colId xmlns:a16="http://schemas.microsoft.com/office/drawing/2014/main" val="440983917"/>
                    </a:ext>
                  </a:extLst>
                </a:gridCol>
                <a:gridCol w="493776">
                  <a:extLst>
                    <a:ext uri="{9D8B030D-6E8A-4147-A177-3AD203B41FA5}">
                      <a16:colId xmlns:a16="http://schemas.microsoft.com/office/drawing/2014/main" val="3445231722"/>
                    </a:ext>
                  </a:extLst>
                </a:gridCol>
                <a:gridCol w="493776">
                  <a:extLst>
                    <a:ext uri="{9D8B030D-6E8A-4147-A177-3AD203B41FA5}">
                      <a16:colId xmlns:a16="http://schemas.microsoft.com/office/drawing/2014/main" val="1830300962"/>
                    </a:ext>
                  </a:extLst>
                </a:gridCol>
                <a:gridCol w="493776">
                  <a:extLst>
                    <a:ext uri="{9D8B030D-6E8A-4147-A177-3AD203B41FA5}">
                      <a16:colId xmlns:a16="http://schemas.microsoft.com/office/drawing/2014/main" val="1711649919"/>
                    </a:ext>
                  </a:extLst>
                </a:gridCol>
                <a:gridCol w="493776">
                  <a:extLst>
                    <a:ext uri="{9D8B030D-6E8A-4147-A177-3AD203B41FA5}">
                      <a16:colId xmlns:a16="http://schemas.microsoft.com/office/drawing/2014/main" val="1585454625"/>
                    </a:ext>
                  </a:extLst>
                </a:gridCol>
                <a:gridCol w="493776">
                  <a:extLst>
                    <a:ext uri="{9D8B030D-6E8A-4147-A177-3AD203B41FA5}">
                      <a16:colId xmlns:a16="http://schemas.microsoft.com/office/drawing/2014/main" val="1512005942"/>
                    </a:ext>
                  </a:extLst>
                </a:gridCol>
                <a:gridCol w="493776">
                  <a:extLst>
                    <a:ext uri="{9D8B030D-6E8A-4147-A177-3AD203B41FA5}">
                      <a16:colId xmlns:a16="http://schemas.microsoft.com/office/drawing/2014/main" val="2509276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3090376"/>
                  </a:ext>
                </a:extLst>
              </a:tr>
            </a:tbl>
          </a:graphicData>
        </a:graphic>
      </p:graphicFrame>
      <p:sp>
        <p:nvSpPr>
          <p:cNvPr id="4" name="Text Placeholder 3">
            <a:extLst>
              <a:ext uri="{FF2B5EF4-FFF2-40B4-BE49-F238E27FC236}">
                <a16:creationId xmlns:a16="http://schemas.microsoft.com/office/drawing/2014/main" id="{47B61FC6-40F1-4FE6-B356-55C1CD2BD96A}"/>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1564954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A8BA5-F35E-455D-A390-ADE86B7032F2}"/>
              </a:ext>
            </a:extLst>
          </p:cNvPr>
          <p:cNvSpPr>
            <a:spLocks noGrp="1"/>
          </p:cNvSpPr>
          <p:nvPr>
            <p:ph type="title"/>
          </p:nvPr>
        </p:nvSpPr>
        <p:spPr/>
        <p:txBody>
          <a:bodyPr/>
          <a:lstStyle/>
          <a:p>
            <a:r>
              <a:rPr lang="en-US"/>
              <a:t>Facebook TABLA DE FB COMPLETA | Santa Fe - 2 of 23</a:t>
            </a:r>
          </a:p>
        </p:txBody>
      </p:sp>
      <p:graphicFrame>
        <p:nvGraphicFramePr>
          <p:cNvPr id="5" name="Table Placeholder 4">
            <a:extLst>
              <a:ext uri="{FF2B5EF4-FFF2-40B4-BE49-F238E27FC236}">
                <a16:creationId xmlns:a16="http://schemas.microsoft.com/office/drawing/2014/main" id="{E0D5AA98-5A2A-435D-83BB-4F89AE270C58}"/>
              </a:ext>
            </a:extLst>
          </p:cNvPr>
          <p:cNvGraphicFramePr>
            <a:graphicFrameLocks noGrp="1"/>
          </p:cNvGraphicFramePr>
          <p:nvPr>
            <p:ph type="tbl" sz="quarter" idx="13"/>
            <p:extLst>
              <p:ext uri="{D42A27DB-BD31-4B8C-83A1-F6EECF244321}">
                <p14:modId xmlns:p14="http://schemas.microsoft.com/office/powerpoint/2010/main" val="42079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54981587"/>
                    </a:ext>
                  </a:extLst>
                </a:gridCol>
                <a:gridCol w="493776">
                  <a:extLst>
                    <a:ext uri="{9D8B030D-6E8A-4147-A177-3AD203B41FA5}">
                      <a16:colId xmlns:a16="http://schemas.microsoft.com/office/drawing/2014/main" val="1532441010"/>
                    </a:ext>
                  </a:extLst>
                </a:gridCol>
                <a:gridCol w="493776">
                  <a:extLst>
                    <a:ext uri="{9D8B030D-6E8A-4147-A177-3AD203B41FA5}">
                      <a16:colId xmlns:a16="http://schemas.microsoft.com/office/drawing/2014/main" val="3365331102"/>
                    </a:ext>
                  </a:extLst>
                </a:gridCol>
                <a:gridCol w="493776">
                  <a:extLst>
                    <a:ext uri="{9D8B030D-6E8A-4147-A177-3AD203B41FA5}">
                      <a16:colId xmlns:a16="http://schemas.microsoft.com/office/drawing/2014/main" val="3485937698"/>
                    </a:ext>
                  </a:extLst>
                </a:gridCol>
                <a:gridCol w="493776">
                  <a:extLst>
                    <a:ext uri="{9D8B030D-6E8A-4147-A177-3AD203B41FA5}">
                      <a16:colId xmlns:a16="http://schemas.microsoft.com/office/drawing/2014/main" val="1723241850"/>
                    </a:ext>
                  </a:extLst>
                </a:gridCol>
                <a:gridCol w="493776">
                  <a:extLst>
                    <a:ext uri="{9D8B030D-6E8A-4147-A177-3AD203B41FA5}">
                      <a16:colId xmlns:a16="http://schemas.microsoft.com/office/drawing/2014/main" val="343832772"/>
                    </a:ext>
                  </a:extLst>
                </a:gridCol>
                <a:gridCol w="493776">
                  <a:extLst>
                    <a:ext uri="{9D8B030D-6E8A-4147-A177-3AD203B41FA5}">
                      <a16:colId xmlns:a16="http://schemas.microsoft.com/office/drawing/2014/main" val="1883691643"/>
                    </a:ext>
                  </a:extLst>
                </a:gridCol>
                <a:gridCol w="493776">
                  <a:extLst>
                    <a:ext uri="{9D8B030D-6E8A-4147-A177-3AD203B41FA5}">
                      <a16:colId xmlns:a16="http://schemas.microsoft.com/office/drawing/2014/main" val="3549548431"/>
                    </a:ext>
                  </a:extLst>
                </a:gridCol>
                <a:gridCol w="493776">
                  <a:extLst>
                    <a:ext uri="{9D8B030D-6E8A-4147-A177-3AD203B41FA5}">
                      <a16:colId xmlns:a16="http://schemas.microsoft.com/office/drawing/2014/main" val="1816783253"/>
                    </a:ext>
                  </a:extLst>
                </a:gridCol>
                <a:gridCol w="493776">
                  <a:extLst>
                    <a:ext uri="{9D8B030D-6E8A-4147-A177-3AD203B41FA5}">
                      <a16:colId xmlns:a16="http://schemas.microsoft.com/office/drawing/2014/main" val="2507031295"/>
                    </a:ext>
                  </a:extLst>
                </a:gridCol>
                <a:gridCol w="493776">
                  <a:extLst>
                    <a:ext uri="{9D8B030D-6E8A-4147-A177-3AD203B41FA5}">
                      <a16:colId xmlns:a16="http://schemas.microsoft.com/office/drawing/2014/main" val="2060262542"/>
                    </a:ext>
                  </a:extLst>
                </a:gridCol>
                <a:gridCol w="493776">
                  <a:extLst>
                    <a:ext uri="{9D8B030D-6E8A-4147-A177-3AD203B41FA5}">
                      <a16:colId xmlns:a16="http://schemas.microsoft.com/office/drawing/2014/main" val="3081698194"/>
                    </a:ext>
                  </a:extLst>
                </a:gridCol>
                <a:gridCol w="493776">
                  <a:extLst>
                    <a:ext uri="{9D8B030D-6E8A-4147-A177-3AD203B41FA5}">
                      <a16:colId xmlns:a16="http://schemas.microsoft.com/office/drawing/2014/main" val="1143151056"/>
                    </a:ext>
                  </a:extLst>
                </a:gridCol>
                <a:gridCol w="493776">
                  <a:extLst>
                    <a:ext uri="{9D8B030D-6E8A-4147-A177-3AD203B41FA5}">
                      <a16:colId xmlns:a16="http://schemas.microsoft.com/office/drawing/2014/main" val="22391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728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- 2019-04-11 17:51:16 </a:t>
                      </a:r>
                      <a:r>
                        <a:rPr kumimoji="0" lang="es-ES" sz="1000" b="0" i="0" u="none" strike="noStrike" kern="1200" cap="none" spc="0" normalizeH="0" baseline="0" noProof="0">
                          <a:ln>
                            <a:noFill/>
                          </a:ln>
                          <a:solidFill>
                            <a:prstClr val="black"/>
                          </a:solidFill>
                          <a:effectLst/>
                          <a:uLnTx/>
                          <a:uFillTx/>
                          <a:latin typeface="+mn-lt"/>
                          <a:ea typeface="+mn-ea"/>
                          <a:cs typeface="+mn-cs"/>
                        </a:rPr>
                        <a:t> 
 EL RITZ VOLVERÁ A SER DE LOS SANTAFESINOS
Recuperar el #Ritz es reencontrarnos con nuestra historia. Tras 24 años cerrado, presentamos un proyecto de ley para que la provincia expropie el edificio y reabra sus puertas para todos, resguardando nuestro patrimonio arquitectónico y cultural. Se destinará para fines educativos a través de las instituciones terciarias, públicas y gratuitas de Santa Fe. El "Ritz" es parte de la memoria histórica y está en el corazón de los santafesinos.
#RecuperemosElRitz #SantaFePuedeMás #EquipoJatón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08109"/>
                  </a:ext>
                </a:extLst>
              </a:tr>
            </a:tbl>
          </a:graphicData>
        </a:graphic>
      </p:graphicFrame>
      <p:sp>
        <p:nvSpPr>
          <p:cNvPr id="4" name="Text Placeholder 3">
            <a:extLst>
              <a:ext uri="{FF2B5EF4-FFF2-40B4-BE49-F238E27FC236}">
                <a16:creationId xmlns:a16="http://schemas.microsoft.com/office/drawing/2014/main" id="{9DD47AFB-776B-42E7-8974-E94D1C4BDEDE}"/>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3264566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227EA-852B-46B7-A0EB-E72A61A2C6B6}"/>
              </a:ext>
            </a:extLst>
          </p:cNvPr>
          <p:cNvSpPr>
            <a:spLocks noGrp="1"/>
          </p:cNvSpPr>
          <p:nvPr>
            <p:ph type="title"/>
          </p:nvPr>
        </p:nvSpPr>
        <p:spPr/>
        <p:txBody>
          <a:bodyPr/>
          <a:lstStyle/>
          <a:p>
            <a:r>
              <a:rPr lang="en-US"/>
              <a:t>Facebook TABLA DE FB COMPLETA | Santa Fe - 3 of 23</a:t>
            </a:r>
          </a:p>
        </p:txBody>
      </p:sp>
      <p:graphicFrame>
        <p:nvGraphicFramePr>
          <p:cNvPr id="5" name="Table Placeholder 4">
            <a:extLst>
              <a:ext uri="{FF2B5EF4-FFF2-40B4-BE49-F238E27FC236}">
                <a16:creationId xmlns:a16="http://schemas.microsoft.com/office/drawing/2014/main" id="{3DB6738E-7F8B-4AE1-99E1-EB8815B65F58}"/>
              </a:ext>
            </a:extLst>
          </p:cNvPr>
          <p:cNvGraphicFramePr>
            <a:graphicFrameLocks noGrp="1"/>
          </p:cNvGraphicFramePr>
          <p:nvPr>
            <p:ph type="tbl" sz="quarter" idx="13"/>
            <p:extLst>
              <p:ext uri="{D42A27DB-BD31-4B8C-83A1-F6EECF244321}">
                <p14:modId xmlns:p14="http://schemas.microsoft.com/office/powerpoint/2010/main" val="2343341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3211928"/>
                    </a:ext>
                  </a:extLst>
                </a:gridCol>
                <a:gridCol w="493776">
                  <a:extLst>
                    <a:ext uri="{9D8B030D-6E8A-4147-A177-3AD203B41FA5}">
                      <a16:colId xmlns:a16="http://schemas.microsoft.com/office/drawing/2014/main" val="653321847"/>
                    </a:ext>
                  </a:extLst>
                </a:gridCol>
                <a:gridCol w="493776">
                  <a:extLst>
                    <a:ext uri="{9D8B030D-6E8A-4147-A177-3AD203B41FA5}">
                      <a16:colId xmlns:a16="http://schemas.microsoft.com/office/drawing/2014/main" val="294264862"/>
                    </a:ext>
                  </a:extLst>
                </a:gridCol>
                <a:gridCol w="493776">
                  <a:extLst>
                    <a:ext uri="{9D8B030D-6E8A-4147-A177-3AD203B41FA5}">
                      <a16:colId xmlns:a16="http://schemas.microsoft.com/office/drawing/2014/main" val="2451711613"/>
                    </a:ext>
                  </a:extLst>
                </a:gridCol>
                <a:gridCol w="493776">
                  <a:extLst>
                    <a:ext uri="{9D8B030D-6E8A-4147-A177-3AD203B41FA5}">
                      <a16:colId xmlns:a16="http://schemas.microsoft.com/office/drawing/2014/main" val="2493371504"/>
                    </a:ext>
                  </a:extLst>
                </a:gridCol>
                <a:gridCol w="493776">
                  <a:extLst>
                    <a:ext uri="{9D8B030D-6E8A-4147-A177-3AD203B41FA5}">
                      <a16:colId xmlns:a16="http://schemas.microsoft.com/office/drawing/2014/main" val="297910175"/>
                    </a:ext>
                  </a:extLst>
                </a:gridCol>
                <a:gridCol w="493776">
                  <a:extLst>
                    <a:ext uri="{9D8B030D-6E8A-4147-A177-3AD203B41FA5}">
                      <a16:colId xmlns:a16="http://schemas.microsoft.com/office/drawing/2014/main" val="1322100442"/>
                    </a:ext>
                  </a:extLst>
                </a:gridCol>
                <a:gridCol w="493776">
                  <a:extLst>
                    <a:ext uri="{9D8B030D-6E8A-4147-A177-3AD203B41FA5}">
                      <a16:colId xmlns:a16="http://schemas.microsoft.com/office/drawing/2014/main" val="586136363"/>
                    </a:ext>
                  </a:extLst>
                </a:gridCol>
                <a:gridCol w="493776">
                  <a:extLst>
                    <a:ext uri="{9D8B030D-6E8A-4147-A177-3AD203B41FA5}">
                      <a16:colId xmlns:a16="http://schemas.microsoft.com/office/drawing/2014/main" val="2687041993"/>
                    </a:ext>
                  </a:extLst>
                </a:gridCol>
                <a:gridCol w="493776">
                  <a:extLst>
                    <a:ext uri="{9D8B030D-6E8A-4147-A177-3AD203B41FA5}">
                      <a16:colId xmlns:a16="http://schemas.microsoft.com/office/drawing/2014/main" val="1975217890"/>
                    </a:ext>
                  </a:extLst>
                </a:gridCol>
                <a:gridCol w="493776">
                  <a:extLst>
                    <a:ext uri="{9D8B030D-6E8A-4147-A177-3AD203B41FA5}">
                      <a16:colId xmlns:a16="http://schemas.microsoft.com/office/drawing/2014/main" val="2365219189"/>
                    </a:ext>
                  </a:extLst>
                </a:gridCol>
                <a:gridCol w="493776">
                  <a:extLst>
                    <a:ext uri="{9D8B030D-6E8A-4147-A177-3AD203B41FA5}">
                      <a16:colId xmlns:a16="http://schemas.microsoft.com/office/drawing/2014/main" val="621024570"/>
                    </a:ext>
                  </a:extLst>
                </a:gridCol>
                <a:gridCol w="493776">
                  <a:extLst>
                    <a:ext uri="{9D8B030D-6E8A-4147-A177-3AD203B41FA5}">
                      <a16:colId xmlns:a16="http://schemas.microsoft.com/office/drawing/2014/main" val="1741702192"/>
                    </a:ext>
                  </a:extLst>
                </a:gridCol>
                <a:gridCol w="493776">
                  <a:extLst>
                    <a:ext uri="{9D8B030D-6E8A-4147-A177-3AD203B41FA5}">
                      <a16:colId xmlns:a16="http://schemas.microsoft.com/office/drawing/2014/main" val="618145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519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- 2019-04-15 20:25:29 </a:t>
                      </a:r>
                      <a:r>
                        <a:rPr kumimoji="0" lang="es-ES" sz="1000" b="0" i="0" u="none" strike="noStrike" kern="1200" cap="none" spc="0" normalizeH="0" baseline="0" noProof="0">
                          <a:ln>
                            <a:noFill/>
                          </a:ln>
                          <a:solidFill>
                            <a:prstClr val="black"/>
                          </a:solidFill>
                          <a:effectLst/>
                          <a:uLnTx/>
                          <a:uFillTx/>
                          <a:latin typeface="+mn-lt"/>
                          <a:ea typeface="+mn-ea"/>
                          <a:cs typeface="+mn-cs"/>
                        </a:rPr>
                        <a:t> 
 RECUPEREMOS EL RITZ
El edificio "Ritz" es un gigante dormido que lleva 24 años de abandono. Ahi está parte de la historia y los sentimientos de los santafesinos y recuperarlo es rescatar nuestro patrimonio arquitectónico y cultural. Queremos que reabra sus puertas y para eso presentamos un proyecto de Ley para que aloje institutos terciarios, publicos y gratuitos de la Provincia. ¿Nos acompañas?
#RecuperemosElRitz #SomosLoQueHacemos #EquipoJatón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454010"/>
                  </a:ext>
                </a:extLst>
              </a:tr>
            </a:tbl>
          </a:graphicData>
        </a:graphic>
      </p:graphicFrame>
      <p:sp>
        <p:nvSpPr>
          <p:cNvPr id="4" name="Text Placeholder 3">
            <a:extLst>
              <a:ext uri="{FF2B5EF4-FFF2-40B4-BE49-F238E27FC236}">
                <a16:creationId xmlns:a16="http://schemas.microsoft.com/office/drawing/2014/main" id="{9A506673-362F-465D-AFE5-25D9F0D1A6DB}"/>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653427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EB0D-5545-4E6D-AAE6-5CF6A7CD88CD}"/>
              </a:ext>
            </a:extLst>
          </p:cNvPr>
          <p:cNvSpPr>
            <a:spLocks noGrp="1"/>
          </p:cNvSpPr>
          <p:nvPr>
            <p:ph type="title"/>
          </p:nvPr>
        </p:nvSpPr>
        <p:spPr/>
        <p:txBody>
          <a:bodyPr/>
          <a:lstStyle/>
          <a:p>
            <a:r>
              <a:rPr lang="en-US"/>
              <a:t>Facebook TABLA DE FB COMPLETA | Santa Fe - 4 of 23</a:t>
            </a:r>
          </a:p>
        </p:txBody>
      </p:sp>
      <p:graphicFrame>
        <p:nvGraphicFramePr>
          <p:cNvPr id="5" name="Table Placeholder 4">
            <a:extLst>
              <a:ext uri="{FF2B5EF4-FFF2-40B4-BE49-F238E27FC236}">
                <a16:creationId xmlns:a16="http://schemas.microsoft.com/office/drawing/2014/main" id="{8EE94E66-C115-4617-B0A4-44F071A052C7}"/>
              </a:ext>
            </a:extLst>
          </p:cNvPr>
          <p:cNvGraphicFramePr>
            <a:graphicFrameLocks noGrp="1"/>
          </p:cNvGraphicFramePr>
          <p:nvPr>
            <p:ph type="tbl" sz="quarter" idx="13"/>
            <p:extLst>
              <p:ext uri="{D42A27DB-BD31-4B8C-83A1-F6EECF244321}">
                <p14:modId xmlns:p14="http://schemas.microsoft.com/office/powerpoint/2010/main" val="2688590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88154300"/>
                    </a:ext>
                  </a:extLst>
                </a:gridCol>
                <a:gridCol w="493776">
                  <a:extLst>
                    <a:ext uri="{9D8B030D-6E8A-4147-A177-3AD203B41FA5}">
                      <a16:colId xmlns:a16="http://schemas.microsoft.com/office/drawing/2014/main" val="690976472"/>
                    </a:ext>
                  </a:extLst>
                </a:gridCol>
                <a:gridCol w="493776">
                  <a:extLst>
                    <a:ext uri="{9D8B030D-6E8A-4147-A177-3AD203B41FA5}">
                      <a16:colId xmlns:a16="http://schemas.microsoft.com/office/drawing/2014/main" val="2484259353"/>
                    </a:ext>
                  </a:extLst>
                </a:gridCol>
                <a:gridCol w="493776">
                  <a:extLst>
                    <a:ext uri="{9D8B030D-6E8A-4147-A177-3AD203B41FA5}">
                      <a16:colId xmlns:a16="http://schemas.microsoft.com/office/drawing/2014/main" val="2089626217"/>
                    </a:ext>
                  </a:extLst>
                </a:gridCol>
                <a:gridCol w="493776">
                  <a:extLst>
                    <a:ext uri="{9D8B030D-6E8A-4147-A177-3AD203B41FA5}">
                      <a16:colId xmlns:a16="http://schemas.microsoft.com/office/drawing/2014/main" val="337081038"/>
                    </a:ext>
                  </a:extLst>
                </a:gridCol>
                <a:gridCol w="493776">
                  <a:extLst>
                    <a:ext uri="{9D8B030D-6E8A-4147-A177-3AD203B41FA5}">
                      <a16:colId xmlns:a16="http://schemas.microsoft.com/office/drawing/2014/main" val="439161617"/>
                    </a:ext>
                  </a:extLst>
                </a:gridCol>
                <a:gridCol w="493776">
                  <a:extLst>
                    <a:ext uri="{9D8B030D-6E8A-4147-A177-3AD203B41FA5}">
                      <a16:colId xmlns:a16="http://schemas.microsoft.com/office/drawing/2014/main" val="478715173"/>
                    </a:ext>
                  </a:extLst>
                </a:gridCol>
                <a:gridCol w="493776">
                  <a:extLst>
                    <a:ext uri="{9D8B030D-6E8A-4147-A177-3AD203B41FA5}">
                      <a16:colId xmlns:a16="http://schemas.microsoft.com/office/drawing/2014/main" val="72497465"/>
                    </a:ext>
                  </a:extLst>
                </a:gridCol>
                <a:gridCol w="493776">
                  <a:extLst>
                    <a:ext uri="{9D8B030D-6E8A-4147-A177-3AD203B41FA5}">
                      <a16:colId xmlns:a16="http://schemas.microsoft.com/office/drawing/2014/main" val="3353700169"/>
                    </a:ext>
                  </a:extLst>
                </a:gridCol>
                <a:gridCol w="493776">
                  <a:extLst>
                    <a:ext uri="{9D8B030D-6E8A-4147-A177-3AD203B41FA5}">
                      <a16:colId xmlns:a16="http://schemas.microsoft.com/office/drawing/2014/main" val="1067495492"/>
                    </a:ext>
                  </a:extLst>
                </a:gridCol>
                <a:gridCol w="493776">
                  <a:extLst>
                    <a:ext uri="{9D8B030D-6E8A-4147-A177-3AD203B41FA5}">
                      <a16:colId xmlns:a16="http://schemas.microsoft.com/office/drawing/2014/main" val="3513777931"/>
                    </a:ext>
                  </a:extLst>
                </a:gridCol>
                <a:gridCol w="493776">
                  <a:extLst>
                    <a:ext uri="{9D8B030D-6E8A-4147-A177-3AD203B41FA5}">
                      <a16:colId xmlns:a16="http://schemas.microsoft.com/office/drawing/2014/main" val="2500022543"/>
                    </a:ext>
                  </a:extLst>
                </a:gridCol>
                <a:gridCol w="493776">
                  <a:extLst>
                    <a:ext uri="{9D8B030D-6E8A-4147-A177-3AD203B41FA5}">
                      <a16:colId xmlns:a16="http://schemas.microsoft.com/office/drawing/2014/main" val="2098650498"/>
                    </a:ext>
                  </a:extLst>
                </a:gridCol>
                <a:gridCol w="493776">
                  <a:extLst>
                    <a:ext uri="{9D8B030D-6E8A-4147-A177-3AD203B41FA5}">
                      <a16:colId xmlns:a16="http://schemas.microsoft.com/office/drawing/2014/main" val="2962908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28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- 2019-04-18 11:05:58 </a:t>
                      </a:r>
                      <a:r>
                        <a:rPr kumimoji="0" lang="es-ES" sz="1000" b="0" i="0" u="none" strike="noStrike" kern="1200" cap="none" spc="0" normalizeH="0" baseline="0" noProof="0">
                          <a:ln>
                            <a:noFill/>
                          </a:ln>
                          <a:solidFill>
                            <a:prstClr val="black"/>
                          </a:solidFill>
                          <a:effectLst/>
                          <a:uLnTx/>
                          <a:uFillTx/>
                          <a:latin typeface="+mn-lt"/>
                          <a:ea typeface="+mn-ea"/>
                          <a:cs typeface="+mn-cs"/>
                        </a:rPr>
                        <a:t> 
 RECORREMOS EL CORAZÓN DE CADA BARRIO
Recorrer los clubes de la ciudad y conocer sus historias es emocionante. En ellos grandes y chicos se reúnen, juegan, aprenden y sueñan. Los socios son su corazón y los que motorizan la función social tan importante que cumplen. Seguiremos acompañándolos codo a codo porque sin ellos la Santa Fe del futuro no va ser posible. #SantaFePuedeMás #EquipoJatón #LosClubesSonDeLosSocios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37934962"/>
                  </a:ext>
                </a:extLst>
              </a:tr>
            </a:tbl>
          </a:graphicData>
        </a:graphic>
      </p:graphicFrame>
      <p:sp>
        <p:nvSpPr>
          <p:cNvPr id="4" name="Text Placeholder 3">
            <a:extLst>
              <a:ext uri="{FF2B5EF4-FFF2-40B4-BE49-F238E27FC236}">
                <a16:creationId xmlns:a16="http://schemas.microsoft.com/office/drawing/2014/main" id="{39B41841-D53B-4EF6-A61B-4B82B4982FC9}"/>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14168877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37203-A3D6-498D-BB7D-F17D0663B58D}"/>
              </a:ext>
            </a:extLst>
          </p:cNvPr>
          <p:cNvSpPr>
            <a:spLocks noGrp="1"/>
          </p:cNvSpPr>
          <p:nvPr>
            <p:ph type="title"/>
          </p:nvPr>
        </p:nvSpPr>
        <p:spPr/>
        <p:txBody>
          <a:bodyPr/>
          <a:lstStyle/>
          <a:p>
            <a:r>
              <a:rPr lang="en-US"/>
              <a:t>Facebook TABLA DE FB COMPLETA | Santa Fe - 5 of 23</a:t>
            </a:r>
          </a:p>
        </p:txBody>
      </p:sp>
      <p:graphicFrame>
        <p:nvGraphicFramePr>
          <p:cNvPr id="5" name="Table Placeholder 4">
            <a:extLst>
              <a:ext uri="{FF2B5EF4-FFF2-40B4-BE49-F238E27FC236}">
                <a16:creationId xmlns:a16="http://schemas.microsoft.com/office/drawing/2014/main" id="{BA834B02-37A8-49D2-B000-A35CFDCAEFE8}"/>
              </a:ext>
            </a:extLst>
          </p:cNvPr>
          <p:cNvGraphicFramePr>
            <a:graphicFrameLocks noGrp="1"/>
          </p:cNvGraphicFramePr>
          <p:nvPr>
            <p:ph type="tbl" sz="quarter" idx="13"/>
            <p:extLst>
              <p:ext uri="{D42A27DB-BD31-4B8C-83A1-F6EECF244321}">
                <p14:modId xmlns:p14="http://schemas.microsoft.com/office/powerpoint/2010/main" val="3656525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49734332"/>
                    </a:ext>
                  </a:extLst>
                </a:gridCol>
                <a:gridCol w="493776">
                  <a:extLst>
                    <a:ext uri="{9D8B030D-6E8A-4147-A177-3AD203B41FA5}">
                      <a16:colId xmlns:a16="http://schemas.microsoft.com/office/drawing/2014/main" val="765375326"/>
                    </a:ext>
                  </a:extLst>
                </a:gridCol>
                <a:gridCol w="493776">
                  <a:extLst>
                    <a:ext uri="{9D8B030D-6E8A-4147-A177-3AD203B41FA5}">
                      <a16:colId xmlns:a16="http://schemas.microsoft.com/office/drawing/2014/main" val="1003899411"/>
                    </a:ext>
                  </a:extLst>
                </a:gridCol>
                <a:gridCol w="493776">
                  <a:extLst>
                    <a:ext uri="{9D8B030D-6E8A-4147-A177-3AD203B41FA5}">
                      <a16:colId xmlns:a16="http://schemas.microsoft.com/office/drawing/2014/main" val="1590703426"/>
                    </a:ext>
                  </a:extLst>
                </a:gridCol>
                <a:gridCol w="493776">
                  <a:extLst>
                    <a:ext uri="{9D8B030D-6E8A-4147-A177-3AD203B41FA5}">
                      <a16:colId xmlns:a16="http://schemas.microsoft.com/office/drawing/2014/main" val="190157139"/>
                    </a:ext>
                  </a:extLst>
                </a:gridCol>
                <a:gridCol w="493776">
                  <a:extLst>
                    <a:ext uri="{9D8B030D-6E8A-4147-A177-3AD203B41FA5}">
                      <a16:colId xmlns:a16="http://schemas.microsoft.com/office/drawing/2014/main" val="3072683256"/>
                    </a:ext>
                  </a:extLst>
                </a:gridCol>
                <a:gridCol w="493776">
                  <a:extLst>
                    <a:ext uri="{9D8B030D-6E8A-4147-A177-3AD203B41FA5}">
                      <a16:colId xmlns:a16="http://schemas.microsoft.com/office/drawing/2014/main" val="2339617341"/>
                    </a:ext>
                  </a:extLst>
                </a:gridCol>
                <a:gridCol w="493776">
                  <a:extLst>
                    <a:ext uri="{9D8B030D-6E8A-4147-A177-3AD203B41FA5}">
                      <a16:colId xmlns:a16="http://schemas.microsoft.com/office/drawing/2014/main" val="3057013382"/>
                    </a:ext>
                  </a:extLst>
                </a:gridCol>
                <a:gridCol w="493776">
                  <a:extLst>
                    <a:ext uri="{9D8B030D-6E8A-4147-A177-3AD203B41FA5}">
                      <a16:colId xmlns:a16="http://schemas.microsoft.com/office/drawing/2014/main" val="2523393567"/>
                    </a:ext>
                  </a:extLst>
                </a:gridCol>
                <a:gridCol w="493776">
                  <a:extLst>
                    <a:ext uri="{9D8B030D-6E8A-4147-A177-3AD203B41FA5}">
                      <a16:colId xmlns:a16="http://schemas.microsoft.com/office/drawing/2014/main" val="4199842906"/>
                    </a:ext>
                  </a:extLst>
                </a:gridCol>
                <a:gridCol w="493776">
                  <a:extLst>
                    <a:ext uri="{9D8B030D-6E8A-4147-A177-3AD203B41FA5}">
                      <a16:colId xmlns:a16="http://schemas.microsoft.com/office/drawing/2014/main" val="1531392046"/>
                    </a:ext>
                  </a:extLst>
                </a:gridCol>
                <a:gridCol w="493776">
                  <a:extLst>
                    <a:ext uri="{9D8B030D-6E8A-4147-A177-3AD203B41FA5}">
                      <a16:colId xmlns:a16="http://schemas.microsoft.com/office/drawing/2014/main" val="3459445155"/>
                    </a:ext>
                  </a:extLst>
                </a:gridCol>
                <a:gridCol w="493776">
                  <a:extLst>
                    <a:ext uri="{9D8B030D-6E8A-4147-A177-3AD203B41FA5}">
                      <a16:colId xmlns:a16="http://schemas.microsoft.com/office/drawing/2014/main" val="2226032069"/>
                    </a:ext>
                  </a:extLst>
                </a:gridCol>
                <a:gridCol w="493776">
                  <a:extLst>
                    <a:ext uri="{9D8B030D-6E8A-4147-A177-3AD203B41FA5}">
                      <a16:colId xmlns:a16="http://schemas.microsoft.com/office/drawing/2014/main" val="82442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2729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- 2019-04-18 18:36:43 </a:t>
                      </a:r>
                      <a:r>
                        <a:rPr kumimoji="0" lang="es-ES" sz="1000" b="0" i="0" u="none" strike="noStrike" kern="1200" cap="none" spc="0" normalizeH="0" baseline="0" noProof="0">
                          <a:ln>
                            <a:noFill/>
                          </a:ln>
                          <a:solidFill>
                            <a:prstClr val="black"/>
                          </a:solidFill>
                          <a:effectLst/>
                          <a:uLnTx/>
                          <a:uFillTx/>
                          <a:latin typeface="+mn-lt"/>
                          <a:ea typeface="+mn-ea"/>
                          <a:cs typeface="+mn-cs"/>
                        </a:rPr>
                        <a:t> 
 SOMOS SANTA FE, TENEMOS HISTORIA, PODEMOS MÁS
¡Seguimos recuperando el patrimonio de todos! Un plan de obras sin antecedentes para poner en valor a la ciudad capital, gracias a la decisión de Miguel Lifschitz y del gobierno provincial.
A las más de 150 obras en marcha, sumamos también la propuesta para que el Ritz vuelva a abrir sus puertas, transformándose en un polo educativo. Nos acompañás?
#SomosLoQueHacemos #RecuperemosElRitz #EquipoJatón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8663249"/>
                  </a:ext>
                </a:extLst>
              </a:tr>
            </a:tbl>
          </a:graphicData>
        </a:graphic>
      </p:graphicFrame>
      <p:sp>
        <p:nvSpPr>
          <p:cNvPr id="4" name="Text Placeholder 3">
            <a:extLst>
              <a:ext uri="{FF2B5EF4-FFF2-40B4-BE49-F238E27FC236}">
                <a16:creationId xmlns:a16="http://schemas.microsoft.com/office/drawing/2014/main" id="{0A002D1F-1DD5-4779-817F-0CD20BCD148D}"/>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318985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BEC4-5469-4588-B8EC-37958A694A04}"/>
              </a:ext>
            </a:extLst>
          </p:cNvPr>
          <p:cNvSpPr>
            <a:spLocks noGrp="1"/>
          </p:cNvSpPr>
          <p:nvPr>
            <p:ph type="title"/>
          </p:nvPr>
        </p:nvSpPr>
        <p:spPr/>
        <p:txBody>
          <a:bodyPr/>
          <a:lstStyle/>
          <a:p>
            <a:r>
              <a:rPr lang="en-US"/>
              <a:t>Facebook TABLA DE FB COMPLETA | Santa Fe - 6 of 23</a:t>
            </a:r>
          </a:p>
        </p:txBody>
      </p:sp>
      <p:graphicFrame>
        <p:nvGraphicFramePr>
          <p:cNvPr id="5" name="Table Placeholder 4">
            <a:extLst>
              <a:ext uri="{FF2B5EF4-FFF2-40B4-BE49-F238E27FC236}">
                <a16:creationId xmlns:a16="http://schemas.microsoft.com/office/drawing/2014/main" id="{6896A289-6BE8-4584-87F0-75B7122B1FEC}"/>
              </a:ext>
            </a:extLst>
          </p:cNvPr>
          <p:cNvGraphicFramePr>
            <a:graphicFrameLocks noGrp="1"/>
          </p:cNvGraphicFramePr>
          <p:nvPr>
            <p:ph type="tbl" sz="quarter" idx="13"/>
            <p:extLst>
              <p:ext uri="{D42A27DB-BD31-4B8C-83A1-F6EECF244321}">
                <p14:modId xmlns:p14="http://schemas.microsoft.com/office/powerpoint/2010/main" val="3028474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24586954"/>
                    </a:ext>
                  </a:extLst>
                </a:gridCol>
                <a:gridCol w="493776">
                  <a:extLst>
                    <a:ext uri="{9D8B030D-6E8A-4147-A177-3AD203B41FA5}">
                      <a16:colId xmlns:a16="http://schemas.microsoft.com/office/drawing/2014/main" val="1282637266"/>
                    </a:ext>
                  </a:extLst>
                </a:gridCol>
                <a:gridCol w="493776">
                  <a:extLst>
                    <a:ext uri="{9D8B030D-6E8A-4147-A177-3AD203B41FA5}">
                      <a16:colId xmlns:a16="http://schemas.microsoft.com/office/drawing/2014/main" val="2436757574"/>
                    </a:ext>
                  </a:extLst>
                </a:gridCol>
                <a:gridCol w="493776">
                  <a:extLst>
                    <a:ext uri="{9D8B030D-6E8A-4147-A177-3AD203B41FA5}">
                      <a16:colId xmlns:a16="http://schemas.microsoft.com/office/drawing/2014/main" val="185222753"/>
                    </a:ext>
                  </a:extLst>
                </a:gridCol>
                <a:gridCol w="493776">
                  <a:extLst>
                    <a:ext uri="{9D8B030D-6E8A-4147-A177-3AD203B41FA5}">
                      <a16:colId xmlns:a16="http://schemas.microsoft.com/office/drawing/2014/main" val="4094131669"/>
                    </a:ext>
                  </a:extLst>
                </a:gridCol>
                <a:gridCol w="493776">
                  <a:extLst>
                    <a:ext uri="{9D8B030D-6E8A-4147-A177-3AD203B41FA5}">
                      <a16:colId xmlns:a16="http://schemas.microsoft.com/office/drawing/2014/main" val="577024210"/>
                    </a:ext>
                  </a:extLst>
                </a:gridCol>
                <a:gridCol w="493776">
                  <a:extLst>
                    <a:ext uri="{9D8B030D-6E8A-4147-A177-3AD203B41FA5}">
                      <a16:colId xmlns:a16="http://schemas.microsoft.com/office/drawing/2014/main" val="1721058928"/>
                    </a:ext>
                  </a:extLst>
                </a:gridCol>
                <a:gridCol w="493776">
                  <a:extLst>
                    <a:ext uri="{9D8B030D-6E8A-4147-A177-3AD203B41FA5}">
                      <a16:colId xmlns:a16="http://schemas.microsoft.com/office/drawing/2014/main" val="224028968"/>
                    </a:ext>
                  </a:extLst>
                </a:gridCol>
                <a:gridCol w="493776">
                  <a:extLst>
                    <a:ext uri="{9D8B030D-6E8A-4147-A177-3AD203B41FA5}">
                      <a16:colId xmlns:a16="http://schemas.microsoft.com/office/drawing/2014/main" val="817676868"/>
                    </a:ext>
                  </a:extLst>
                </a:gridCol>
                <a:gridCol w="493776">
                  <a:extLst>
                    <a:ext uri="{9D8B030D-6E8A-4147-A177-3AD203B41FA5}">
                      <a16:colId xmlns:a16="http://schemas.microsoft.com/office/drawing/2014/main" val="2240785055"/>
                    </a:ext>
                  </a:extLst>
                </a:gridCol>
                <a:gridCol w="493776">
                  <a:extLst>
                    <a:ext uri="{9D8B030D-6E8A-4147-A177-3AD203B41FA5}">
                      <a16:colId xmlns:a16="http://schemas.microsoft.com/office/drawing/2014/main" val="487377994"/>
                    </a:ext>
                  </a:extLst>
                </a:gridCol>
                <a:gridCol w="493776">
                  <a:extLst>
                    <a:ext uri="{9D8B030D-6E8A-4147-A177-3AD203B41FA5}">
                      <a16:colId xmlns:a16="http://schemas.microsoft.com/office/drawing/2014/main" val="577136624"/>
                    </a:ext>
                  </a:extLst>
                </a:gridCol>
                <a:gridCol w="493776">
                  <a:extLst>
                    <a:ext uri="{9D8B030D-6E8A-4147-A177-3AD203B41FA5}">
                      <a16:colId xmlns:a16="http://schemas.microsoft.com/office/drawing/2014/main" val="944894584"/>
                    </a:ext>
                  </a:extLst>
                </a:gridCol>
                <a:gridCol w="493776">
                  <a:extLst>
                    <a:ext uri="{9D8B030D-6E8A-4147-A177-3AD203B41FA5}">
                      <a16:colId xmlns:a16="http://schemas.microsoft.com/office/drawing/2014/main" val="58226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6960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- 2019-04-12 19:57:43 </a:t>
                      </a:r>
                      <a:r>
                        <a:rPr kumimoji="0" lang="es-ES" sz="1000" b="0" i="0" u="none" strike="noStrike" kern="1200" cap="none" spc="0" normalizeH="0" baseline="0" noProof="0">
                          <a:ln>
                            <a:noFill/>
                          </a:ln>
                          <a:solidFill>
                            <a:prstClr val="black"/>
                          </a:solidFill>
                          <a:effectLst/>
                          <a:uLnTx/>
                          <a:uFillTx/>
                          <a:latin typeface="+mn-lt"/>
                          <a:ea typeface="+mn-ea"/>
                          <a:cs typeface="+mn-cs"/>
                        </a:rPr>
                        <a:t> 
 SI LO PODEMOS SOÑAR, LO PODEMOS HACER
Quiero ser el Concejal que lleve los sueños de los jóvenes al Concejo, para que juntos, en equipo, hagamos la Santa Fe del futuro. Porque sabemos que
#SantaFePuedeMás #EquipoJatón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4099434"/>
                  </a:ext>
                </a:extLst>
              </a:tr>
            </a:tbl>
          </a:graphicData>
        </a:graphic>
      </p:graphicFrame>
      <p:sp>
        <p:nvSpPr>
          <p:cNvPr id="4" name="Text Placeholder 3">
            <a:extLst>
              <a:ext uri="{FF2B5EF4-FFF2-40B4-BE49-F238E27FC236}">
                <a16:creationId xmlns:a16="http://schemas.microsoft.com/office/drawing/2014/main" id="{94197C46-0DFB-4545-A01E-36DB502175CD}"/>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4400028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55404-68FA-41B5-9F58-93B875E5A9FB}"/>
              </a:ext>
            </a:extLst>
          </p:cNvPr>
          <p:cNvSpPr>
            <a:spLocks noGrp="1"/>
          </p:cNvSpPr>
          <p:nvPr>
            <p:ph type="title"/>
          </p:nvPr>
        </p:nvSpPr>
        <p:spPr/>
        <p:txBody>
          <a:bodyPr/>
          <a:lstStyle/>
          <a:p>
            <a:r>
              <a:rPr lang="en-US"/>
              <a:t>Facebook TABLA DE FB COMPLETA | Santa Fe - 7 of 23</a:t>
            </a:r>
          </a:p>
        </p:txBody>
      </p:sp>
      <p:graphicFrame>
        <p:nvGraphicFramePr>
          <p:cNvPr id="5" name="Table Placeholder 4">
            <a:extLst>
              <a:ext uri="{FF2B5EF4-FFF2-40B4-BE49-F238E27FC236}">
                <a16:creationId xmlns:a16="http://schemas.microsoft.com/office/drawing/2014/main" id="{83EB6731-4C63-4D2D-B363-6D00F71176CA}"/>
              </a:ext>
            </a:extLst>
          </p:cNvPr>
          <p:cNvGraphicFramePr>
            <a:graphicFrameLocks noGrp="1"/>
          </p:cNvGraphicFramePr>
          <p:nvPr>
            <p:ph type="tbl" sz="quarter" idx="13"/>
            <p:extLst>
              <p:ext uri="{D42A27DB-BD31-4B8C-83A1-F6EECF244321}">
                <p14:modId xmlns:p14="http://schemas.microsoft.com/office/powerpoint/2010/main" val="2740470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81007892"/>
                    </a:ext>
                  </a:extLst>
                </a:gridCol>
                <a:gridCol w="493776">
                  <a:extLst>
                    <a:ext uri="{9D8B030D-6E8A-4147-A177-3AD203B41FA5}">
                      <a16:colId xmlns:a16="http://schemas.microsoft.com/office/drawing/2014/main" val="2813125586"/>
                    </a:ext>
                  </a:extLst>
                </a:gridCol>
                <a:gridCol w="493776">
                  <a:extLst>
                    <a:ext uri="{9D8B030D-6E8A-4147-A177-3AD203B41FA5}">
                      <a16:colId xmlns:a16="http://schemas.microsoft.com/office/drawing/2014/main" val="642351787"/>
                    </a:ext>
                  </a:extLst>
                </a:gridCol>
                <a:gridCol w="493776">
                  <a:extLst>
                    <a:ext uri="{9D8B030D-6E8A-4147-A177-3AD203B41FA5}">
                      <a16:colId xmlns:a16="http://schemas.microsoft.com/office/drawing/2014/main" val="133524934"/>
                    </a:ext>
                  </a:extLst>
                </a:gridCol>
                <a:gridCol w="493776">
                  <a:extLst>
                    <a:ext uri="{9D8B030D-6E8A-4147-A177-3AD203B41FA5}">
                      <a16:colId xmlns:a16="http://schemas.microsoft.com/office/drawing/2014/main" val="3381137365"/>
                    </a:ext>
                  </a:extLst>
                </a:gridCol>
                <a:gridCol w="493776">
                  <a:extLst>
                    <a:ext uri="{9D8B030D-6E8A-4147-A177-3AD203B41FA5}">
                      <a16:colId xmlns:a16="http://schemas.microsoft.com/office/drawing/2014/main" val="2472931240"/>
                    </a:ext>
                  </a:extLst>
                </a:gridCol>
                <a:gridCol w="493776">
                  <a:extLst>
                    <a:ext uri="{9D8B030D-6E8A-4147-A177-3AD203B41FA5}">
                      <a16:colId xmlns:a16="http://schemas.microsoft.com/office/drawing/2014/main" val="3704138943"/>
                    </a:ext>
                  </a:extLst>
                </a:gridCol>
                <a:gridCol w="493776">
                  <a:extLst>
                    <a:ext uri="{9D8B030D-6E8A-4147-A177-3AD203B41FA5}">
                      <a16:colId xmlns:a16="http://schemas.microsoft.com/office/drawing/2014/main" val="1530787854"/>
                    </a:ext>
                  </a:extLst>
                </a:gridCol>
                <a:gridCol w="493776">
                  <a:extLst>
                    <a:ext uri="{9D8B030D-6E8A-4147-A177-3AD203B41FA5}">
                      <a16:colId xmlns:a16="http://schemas.microsoft.com/office/drawing/2014/main" val="3307162144"/>
                    </a:ext>
                  </a:extLst>
                </a:gridCol>
                <a:gridCol w="493776">
                  <a:extLst>
                    <a:ext uri="{9D8B030D-6E8A-4147-A177-3AD203B41FA5}">
                      <a16:colId xmlns:a16="http://schemas.microsoft.com/office/drawing/2014/main" val="1895182866"/>
                    </a:ext>
                  </a:extLst>
                </a:gridCol>
                <a:gridCol w="493776">
                  <a:extLst>
                    <a:ext uri="{9D8B030D-6E8A-4147-A177-3AD203B41FA5}">
                      <a16:colId xmlns:a16="http://schemas.microsoft.com/office/drawing/2014/main" val="918938065"/>
                    </a:ext>
                  </a:extLst>
                </a:gridCol>
                <a:gridCol w="493776">
                  <a:extLst>
                    <a:ext uri="{9D8B030D-6E8A-4147-A177-3AD203B41FA5}">
                      <a16:colId xmlns:a16="http://schemas.microsoft.com/office/drawing/2014/main" val="2256672788"/>
                    </a:ext>
                  </a:extLst>
                </a:gridCol>
                <a:gridCol w="493776">
                  <a:extLst>
                    <a:ext uri="{9D8B030D-6E8A-4147-A177-3AD203B41FA5}">
                      <a16:colId xmlns:a16="http://schemas.microsoft.com/office/drawing/2014/main" val="723089650"/>
                    </a:ext>
                  </a:extLst>
                </a:gridCol>
                <a:gridCol w="493776">
                  <a:extLst>
                    <a:ext uri="{9D8B030D-6E8A-4147-A177-3AD203B41FA5}">
                      <a16:colId xmlns:a16="http://schemas.microsoft.com/office/drawing/2014/main" val="4161822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602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- 2019-04-13 13:37:13 </a:t>
                      </a:r>
                      <a:r>
                        <a:rPr kumimoji="0" lang="es-ES" sz="1000" b="0" i="0" u="none" strike="noStrike" kern="1200" cap="none" spc="0" normalizeH="0" baseline="0" noProof="0">
                          <a:ln>
                            <a:noFill/>
                          </a:ln>
                          <a:solidFill>
                            <a:prstClr val="black"/>
                          </a:solidFill>
                          <a:effectLst/>
                          <a:uLnTx/>
                          <a:uFillTx/>
                          <a:latin typeface="+mn-lt"/>
                          <a:ea typeface="+mn-ea"/>
                          <a:cs typeface="+mn-cs"/>
                        </a:rPr>
                        <a:t> 
 Santa Fe se merece un sistema de recolección de residuos acorde a la ciudad de hoy. Es uno de los servicios en los que la Municipalidad más gasta y no satisface las necesidades de los vecinos y vecinas de la ciudad.
#MásParaSantaFe.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3352321"/>
                  </a:ext>
                </a:extLst>
              </a:tr>
            </a:tbl>
          </a:graphicData>
        </a:graphic>
      </p:graphicFrame>
      <p:sp>
        <p:nvSpPr>
          <p:cNvPr id="4" name="Text Placeholder 3">
            <a:extLst>
              <a:ext uri="{FF2B5EF4-FFF2-40B4-BE49-F238E27FC236}">
                <a16:creationId xmlns:a16="http://schemas.microsoft.com/office/drawing/2014/main" id="{D5D106E8-DE57-4C8C-8A92-87DA40E1607A}"/>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31317988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4E06-F370-4FC4-BC94-2529552B9248}"/>
              </a:ext>
            </a:extLst>
          </p:cNvPr>
          <p:cNvSpPr>
            <a:spLocks noGrp="1"/>
          </p:cNvSpPr>
          <p:nvPr>
            <p:ph type="title"/>
          </p:nvPr>
        </p:nvSpPr>
        <p:spPr/>
        <p:txBody>
          <a:bodyPr/>
          <a:lstStyle/>
          <a:p>
            <a:r>
              <a:rPr lang="en-US"/>
              <a:t>Facebook TABLA DE FB COMPLETA | Santa Fe - 8 of 23</a:t>
            </a:r>
          </a:p>
        </p:txBody>
      </p:sp>
      <p:graphicFrame>
        <p:nvGraphicFramePr>
          <p:cNvPr id="5" name="Table Placeholder 4">
            <a:extLst>
              <a:ext uri="{FF2B5EF4-FFF2-40B4-BE49-F238E27FC236}">
                <a16:creationId xmlns:a16="http://schemas.microsoft.com/office/drawing/2014/main" id="{387263B0-8FB0-4464-A443-A6921C5A8B4E}"/>
              </a:ext>
            </a:extLst>
          </p:cNvPr>
          <p:cNvGraphicFramePr>
            <a:graphicFrameLocks noGrp="1"/>
          </p:cNvGraphicFramePr>
          <p:nvPr>
            <p:ph type="tbl" sz="quarter" idx="13"/>
            <p:extLst>
              <p:ext uri="{D42A27DB-BD31-4B8C-83A1-F6EECF244321}">
                <p14:modId xmlns:p14="http://schemas.microsoft.com/office/powerpoint/2010/main" val="3862322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30996526"/>
                    </a:ext>
                  </a:extLst>
                </a:gridCol>
                <a:gridCol w="493776">
                  <a:extLst>
                    <a:ext uri="{9D8B030D-6E8A-4147-A177-3AD203B41FA5}">
                      <a16:colId xmlns:a16="http://schemas.microsoft.com/office/drawing/2014/main" val="3096547663"/>
                    </a:ext>
                  </a:extLst>
                </a:gridCol>
                <a:gridCol w="493776">
                  <a:extLst>
                    <a:ext uri="{9D8B030D-6E8A-4147-A177-3AD203B41FA5}">
                      <a16:colId xmlns:a16="http://schemas.microsoft.com/office/drawing/2014/main" val="181227469"/>
                    </a:ext>
                  </a:extLst>
                </a:gridCol>
                <a:gridCol w="493776">
                  <a:extLst>
                    <a:ext uri="{9D8B030D-6E8A-4147-A177-3AD203B41FA5}">
                      <a16:colId xmlns:a16="http://schemas.microsoft.com/office/drawing/2014/main" val="3113360604"/>
                    </a:ext>
                  </a:extLst>
                </a:gridCol>
                <a:gridCol w="493776">
                  <a:extLst>
                    <a:ext uri="{9D8B030D-6E8A-4147-A177-3AD203B41FA5}">
                      <a16:colId xmlns:a16="http://schemas.microsoft.com/office/drawing/2014/main" val="1925734372"/>
                    </a:ext>
                  </a:extLst>
                </a:gridCol>
                <a:gridCol w="493776">
                  <a:extLst>
                    <a:ext uri="{9D8B030D-6E8A-4147-A177-3AD203B41FA5}">
                      <a16:colId xmlns:a16="http://schemas.microsoft.com/office/drawing/2014/main" val="1971524487"/>
                    </a:ext>
                  </a:extLst>
                </a:gridCol>
                <a:gridCol w="493776">
                  <a:extLst>
                    <a:ext uri="{9D8B030D-6E8A-4147-A177-3AD203B41FA5}">
                      <a16:colId xmlns:a16="http://schemas.microsoft.com/office/drawing/2014/main" val="2200762849"/>
                    </a:ext>
                  </a:extLst>
                </a:gridCol>
                <a:gridCol w="493776">
                  <a:extLst>
                    <a:ext uri="{9D8B030D-6E8A-4147-A177-3AD203B41FA5}">
                      <a16:colId xmlns:a16="http://schemas.microsoft.com/office/drawing/2014/main" val="99822723"/>
                    </a:ext>
                  </a:extLst>
                </a:gridCol>
                <a:gridCol w="493776">
                  <a:extLst>
                    <a:ext uri="{9D8B030D-6E8A-4147-A177-3AD203B41FA5}">
                      <a16:colId xmlns:a16="http://schemas.microsoft.com/office/drawing/2014/main" val="130941413"/>
                    </a:ext>
                  </a:extLst>
                </a:gridCol>
                <a:gridCol w="493776">
                  <a:extLst>
                    <a:ext uri="{9D8B030D-6E8A-4147-A177-3AD203B41FA5}">
                      <a16:colId xmlns:a16="http://schemas.microsoft.com/office/drawing/2014/main" val="970471292"/>
                    </a:ext>
                  </a:extLst>
                </a:gridCol>
                <a:gridCol w="493776">
                  <a:extLst>
                    <a:ext uri="{9D8B030D-6E8A-4147-A177-3AD203B41FA5}">
                      <a16:colId xmlns:a16="http://schemas.microsoft.com/office/drawing/2014/main" val="2830307625"/>
                    </a:ext>
                  </a:extLst>
                </a:gridCol>
                <a:gridCol w="493776">
                  <a:extLst>
                    <a:ext uri="{9D8B030D-6E8A-4147-A177-3AD203B41FA5}">
                      <a16:colId xmlns:a16="http://schemas.microsoft.com/office/drawing/2014/main" val="965897855"/>
                    </a:ext>
                  </a:extLst>
                </a:gridCol>
                <a:gridCol w="493776">
                  <a:extLst>
                    <a:ext uri="{9D8B030D-6E8A-4147-A177-3AD203B41FA5}">
                      <a16:colId xmlns:a16="http://schemas.microsoft.com/office/drawing/2014/main" val="2222774308"/>
                    </a:ext>
                  </a:extLst>
                </a:gridCol>
                <a:gridCol w="493776">
                  <a:extLst>
                    <a:ext uri="{9D8B030D-6E8A-4147-A177-3AD203B41FA5}">
                      <a16:colId xmlns:a16="http://schemas.microsoft.com/office/drawing/2014/main" val="766414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8831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- 2019-04-14 19:11:07 </a:t>
                      </a:r>
                      <a:r>
                        <a:rPr kumimoji="0" lang="es-ES" sz="1000" b="0" i="0" u="none" strike="noStrike" kern="1200" cap="none" spc="0" normalizeH="0" baseline="0" noProof="0">
                          <a:ln>
                            <a:noFill/>
                          </a:ln>
                          <a:solidFill>
                            <a:prstClr val="black"/>
                          </a:solidFill>
                          <a:effectLst/>
                          <a:uLnTx/>
                          <a:uFillTx/>
                          <a:latin typeface="+mn-lt"/>
                          <a:ea typeface="+mn-ea"/>
                          <a:cs typeface="+mn-cs"/>
                        </a:rPr>
                        <a:t> 
 BARRIO ACERÍA SE TRANSFORMA
Con la demolición de la Torre 18 el barrio sigue avanzando en su transformación integral. El gobierno de la provincia está cambiando para siempre el complejo FONAVI dónde viven 350 familias. En está primer etapa se construyen 102 viviendas de las 436 planificadas.
Más obras en nuestros barrios que son promesas cumplidas.  
#SomosLoQueHacemos 
#SantaFePuedeMás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586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Paco Garibaldi - 2019-04-15 08:51:35 </a:t>
                      </a:r>
                      <a:r>
                        <a:rPr kumimoji="0" lang="pt-BR" sz="1000" b="0" i="0" u="none" strike="noStrike" kern="1200" cap="none" spc="0" normalizeH="0" baseline="0" noProof="0">
                          <a:ln>
                            <a:noFill/>
                          </a:ln>
                          <a:solidFill>
                            <a:prstClr val="black"/>
                          </a:solidFill>
                          <a:effectLst/>
                          <a:uLnTx/>
                          <a:uFillTx/>
                          <a:latin typeface="+mn-lt"/>
                          <a:ea typeface="+mn-ea"/>
                          <a:cs typeface="+mn-cs"/>
                        </a:rPr>
                        <a:t> 
 VIVO por Aire de Santa Fe junto a Miguel Lifschitz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971854"/>
                  </a:ext>
                </a:extLst>
              </a:tr>
            </a:tbl>
          </a:graphicData>
        </a:graphic>
      </p:graphicFrame>
      <p:sp>
        <p:nvSpPr>
          <p:cNvPr id="4" name="Text Placeholder 3">
            <a:extLst>
              <a:ext uri="{FF2B5EF4-FFF2-40B4-BE49-F238E27FC236}">
                <a16:creationId xmlns:a16="http://schemas.microsoft.com/office/drawing/2014/main" id="{6A17119B-DD65-4089-8E1D-A0E4BC4D4425}"/>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438969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0CFE7-C05A-4EA0-8232-558EC863F7E7}"/>
              </a:ext>
            </a:extLst>
          </p:cNvPr>
          <p:cNvSpPr>
            <a:spLocks noGrp="1"/>
          </p:cNvSpPr>
          <p:nvPr>
            <p:ph type="title"/>
          </p:nvPr>
        </p:nvSpPr>
        <p:spPr/>
        <p:txBody>
          <a:bodyPr/>
          <a:lstStyle/>
          <a:p>
            <a:r>
              <a:rPr lang="en-US"/>
              <a:t>Facebook TABLA DE FB COMPLETA | Santa Fe - 9 of 23</a:t>
            </a:r>
          </a:p>
        </p:txBody>
      </p:sp>
      <p:graphicFrame>
        <p:nvGraphicFramePr>
          <p:cNvPr id="5" name="Table Placeholder 4">
            <a:extLst>
              <a:ext uri="{FF2B5EF4-FFF2-40B4-BE49-F238E27FC236}">
                <a16:creationId xmlns:a16="http://schemas.microsoft.com/office/drawing/2014/main" id="{CFF3B246-BDF9-4FE1-A916-50957C1B61FC}"/>
              </a:ext>
            </a:extLst>
          </p:cNvPr>
          <p:cNvGraphicFramePr>
            <a:graphicFrameLocks noGrp="1"/>
          </p:cNvGraphicFramePr>
          <p:nvPr>
            <p:ph type="tbl" sz="quarter" idx="13"/>
            <p:extLst>
              <p:ext uri="{D42A27DB-BD31-4B8C-83A1-F6EECF244321}">
                <p14:modId xmlns:p14="http://schemas.microsoft.com/office/powerpoint/2010/main" val="239495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50989999"/>
                    </a:ext>
                  </a:extLst>
                </a:gridCol>
                <a:gridCol w="493776">
                  <a:extLst>
                    <a:ext uri="{9D8B030D-6E8A-4147-A177-3AD203B41FA5}">
                      <a16:colId xmlns:a16="http://schemas.microsoft.com/office/drawing/2014/main" val="2044258007"/>
                    </a:ext>
                  </a:extLst>
                </a:gridCol>
                <a:gridCol w="493776">
                  <a:extLst>
                    <a:ext uri="{9D8B030D-6E8A-4147-A177-3AD203B41FA5}">
                      <a16:colId xmlns:a16="http://schemas.microsoft.com/office/drawing/2014/main" val="3215657548"/>
                    </a:ext>
                  </a:extLst>
                </a:gridCol>
                <a:gridCol w="493776">
                  <a:extLst>
                    <a:ext uri="{9D8B030D-6E8A-4147-A177-3AD203B41FA5}">
                      <a16:colId xmlns:a16="http://schemas.microsoft.com/office/drawing/2014/main" val="1705975384"/>
                    </a:ext>
                  </a:extLst>
                </a:gridCol>
                <a:gridCol w="493776">
                  <a:extLst>
                    <a:ext uri="{9D8B030D-6E8A-4147-A177-3AD203B41FA5}">
                      <a16:colId xmlns:a16="http://schemas.microsoft.com/office/drawing/2014/main" val="1492807335"/>
                    </a:ext>
                  </a:extLst>
                </a:gridCol>
                <a:gridCol w="493776">
                  <a:extLst>
                    <a:ext uri="{9D8B030D-6E8A-4147-A177-3AD203B41FA5}">
                      <a16:colId xmlns:a16="http://schemas.microsoft.com/office/drawing/2014/main" val="1251893953"/>
                    </a:ext>
                  </a:extLst>
                </a:gridCol>
                <a:gridCol w="493776">
                  <a:extLst>
                    <a:ext uri="{9D8B030D-6E8A-4147-A177-3AD203B41FA5}">
                      <a16:colId xmlns:a16="http://schemas.microsoft.com/office/drawing/2014/main" val="2264820088"/>
                    </a:ext>
                  </a:extLst>
                </a:gridCol>
                <a:gridCol w="493776">
                  <a:extLst>
                    <a:ext uri="{9D8B030D-6E8A-4147-A177-3AD203B41FA5}">
                      <a16:colId xmlns:a16="http://schemas.microsoft.com/office/drawing/2014/main" val="488138548"/>
                    </a:ext>
                  </a:extLst>
                </a:gridCol>
                <a:gridCol w="493776">
                  <a:extLst>
                    <a:ext uri="{9D8B030D-6E8A-4147-A177-3AD203B41FA5}">
                      <a16:colId xmlns:a16="http://schemas.microsoft.com/office/drawing/2014/main" val="1066103861"/>
                    </a:ext>
                  </a:extLst>
                </a:gridCol>
                <a:gridCol w="493776">
                  <a:extLst>
                    <a:ext uri="{9D8B030D-6E8A-4147-A177-3AD203B41FA5}">
                      <a16:colId xmlns:a16="http://schemas.microsoft.com/office/drawing/2014/main" val="1826183494"/>
                    </a:ext>
                  </a:extLst>
                </a:gridCol>
                <a:gridCol w="493776">
                  <a:extLst>
                    <a:ext uri="{9D8B030D-6E8A-4147-A177-3AD203B41FA5}">
                      <a16:colId xmlns:a16="http://schemas.microsoft.com/office/drawing/2014/main" val="1728830513"/>
                    </a:ext>
                  </a:extLst>
                </a:gridCol>
                <a:gridCol w="493776">
                  <a:extLst>
                    <a:ext uri="{9D8B030D-6E8A-4147-A177-3AD203B41FA5}">
                      <a16:colId xmlns:a16="http://schemas.microsoft.com/office/drawing/2014/main" val="1744535923"/>
                    </a:ext>
                  </a:extLst>
                </a:gridCol>
                <a:gridCol w="493776">
                  <a:extLst>
                    <a:ext uri="{9D8B030D-6E8A-4147-A177-3AD203B41FA5}">
                      <a16:colId xmlns:a16="http://schemas.microsoft.com/office/drawing/2014/main" val="3680170532"/>
                    </a:ext>
                  </a:extLst>
                </a:gridCol>
                <a:gridCol w="493776">
                  <a:extLst>
                    <a:ext uri="{9D8B030D-6E8A-4147-A177-3AD203B41FA5}">
                      <a16:colId xmlns:a16="http://schemas.microsoft.com/office/drawing/2014/main" val="376757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758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- 2019-04-17 21:10:32 </a:t>
                      </a:r>
                      <a:r>
                        <a:rPr kumimoji="0" lang="es-ES" sz="1000" b="0" i="0" u="none" strike="noStrike" kern="1200" cap="none" spc="0" normalizeH="0" baseline="0" noProof="0">
                          <a:ln>
                            <a:noFill/>
                          </a:ln>
                          <a:solidFill>
                            <a:prstClr val="black"/>
                          </a:solidFill>
                          <a:effectLst/>
                          <a:uLnTx/>
                          <a:uFillTx/>
                          <a:latin typeface="+mn-lt"/>
                          <a:ea typeface="+mn-ea"/>
                          <a:cs typeface="+mn-cs"/>
                        </a:rPr>
                        <a:t> 
 ¿QUIÉN NO BAILÓ UN TEMA DE SERGIO TORRES?
Si compartís este posteo participás de un sorteo por un par de entradas para verlo este domingo desde las 21 hs en ATE Casa España. 
Sergio es uno de los mayores referentes de la Cumbia Santafesina que llevó a nuestra música a lo más alto y por todo el país. ¿Tenés ganas de volver a escucharlo? Te dejo este link para ir palpitando el recital --&gt; http://bit.ly/sergiotorres
#SantaFeCapitalDeLaCumbia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288044"/>
                  </a:ext>
                </a:extLst>
              </a:tr>
            </a:tbl>
          </a:graphicData>
        </a:graphic>
      </p:graphicFrame>
      <p:sp>
        <p:nvSpPr>
          <p:cNvPr id="4" name="Text Placeholder 3">
            <a:extLst>
              <a:ext uri="{FF2B5EF4-FFF2-40B4-BE49-F238E27FC236}">
                <a16:creationId xmlns:a16="http://schemas.microsoft.com/office/drawing/2014/main" id="{843D9645-FD8A-4540-9290-D1ABE96FC1AE}"/>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3332463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9A7C6-3865-467A-A184-024A507D3D43}"/>
              </a:ext>
            </a:extLst>
          </p:cNvPr>
          <p:cNvSpPr>
            <a:spLocks noGrp="1"/>
          </p:cNvSpPr>
          <p:nvPr>
            <p:ph type="title"/>
          </p:nvPr>
        </p:nvSpPr>
        <p:spPr/>
        <p:txBody>
          <a:bodyPr/>
          <a:lstStyle/>
          <a:p>
            <a:r>
              <a:rPr lang="en-US"/>
              <a:t>Facebook TABLA DE FB COMPLETA | Santa Fe - 10 of 23</a:t>
            </a:r>
          </a:p>
        </p:txBody>
      </p:sp>
      <p:graphicFrame>
        <p:nvGraphicFramePr>
          <p:cNvPr id="5" name="Table Placeholder 4">
            <a:extLst>
              <a:ext uri="{FF2B5EF4-FFF2-40B4-BE49-F238E27FC236}">
                <a16:creationId xmlns:a16="http://schemas.microsoft.com/office/drawing/2014/main" id="{52D9E3D6-4EAB-435D-8844-025392CE6370}"/>
              </a:ext>
            </a:extLst>
          </p:cNvPr>
          <p:cNvGraphicFramePr>
            <a:graphicFrameLocks noGrp="1"/>
          </p:cNvGraphicFramePr>
          <p:nvPr>
            <p:ph type="tbl" sz="quarter" idx="13"/>
            <p:extLst>
              <p:ext uri="{D42A27DB-BD31-4B8C-83A1-F6EECF244321}">
                <p14:modId xmlns:p14="http://schemas.microsoft.com/office/powerpoint/2010/main" val="631445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66613886"/>
                    </a:ext>
                  </a:extLst>
                </a:gridCol>
                <a:gridCol w="493776">
                  <a:extLst>
                    <a:ext uri="{9D8B030D-6E8A-4147-A177-3AD203B41FA5}">
                      <a16:colId xmlns:a16="http://schemas.microsoft.com/office/drawing/2014/main" val="1328645065"/>
                    </a:ext>
                  </a:extLst>
                </a:gridCol>
                <a:gridCol w="493776">
                  <a:extLst>
                    <a:ext uri="{9D8B030D-6E8A-4147-A177-3AD203B41FA5}">
                      <a16:colId xmlns:a16="http://schemas.microsoft.com/office/drawing/2014/main" val="1860975006"/>
                    </a:ext>
                  </a:extLst>
                </a:gridCol>
                <a:gridCol w="493776">
                  <a:extLst>
                    <a:ext uri="{9D8B030D-6E8A-4147-A177-3AD203B41FA5}">
                      <a16:colId xmlns:a16="http://schemas.microsoft.com/office/drawing/2014/main" val="191044512"/>
                    </a:ext>
                  </a:extLst>
                </a:gridCol>
                <a:gridCol w="493776">
                  <a:extLst>
                    <a:ext uri="{9D8B030D-6E8A-4147-A177-3AD203B41FA5}">
                      <a16:colId xmlns:a16="http://schemas.microsoft.com/office/drawing/2014/main" val="2941959186"/>
                    </a:ext>
                  </a:extLst>
                </a:gridCol>
                <a:gridCol w="493776">
                  <a:extLst>
                    <a:ext uri="{9D8B030D-6E8A-4147-A177-3AD203B41FA5}">
                      <a16:colId xmlns:a16="http://schemas.microsoft.com/office/drawing/2014/main" val="4027197956"/>
                    </a:ext>
                  </a:extLst>
                </a:gridCol>
                <a:gridCol w="493776">
                  <a:extLst>
                    <a:ext uri="{9D8B030D-6E8A-4147-A177-3AD203B41FA5}">
                      <a16:colId xmlns:a16="http://schemas.microsoft.com/office/drawing/2014/main" val="3172079319"/>
                    </a:ext>
                  </a:extLst>
                </a:gridCol>
                <a:gridCol w="493776">
                  <a:extLst>
                    <a:ext uri="{9D8B030D-6E8A-4147-A177-3AD203B41FA5}">
                      <a16:colId xmlns:a16="http://schemas.microsoft.com/office/drawing/2014/main" val="3618067022"/>
                    </a:ext>
                  </a:extLst>
                </a:gridCol>
                <a:gridCol w="493776">
                  <a:extLst>
                    <a:ext uri="{9D8B030D-6E8A-4147-A177-3AD203B41FA5}">
                      <a16:colId xmlns:a16="http://schemas.microsoft.com/office/drawing/2014/main" val="1650241735"/>
                    </a:ext>
                  </a:extLst>
                </a:gridCol>
                <a:gridCol w="493776">
                  <a:extLst>
                    <a:ext uri="{9D8B030D-6E8A-4147-A177-3AD203B41FA5}">
                      <a16:colId xmlns:a16="http://schemas.microsoft.com/office/drawing/2014/main" val="3467235562"/>
                    </a:ext>
                  </a:extLst>
                </a:gridCol>
                <a:gridCol w="493776">
                  <a:extLst>
                    <a:ext uri="{9D8B030D-6E8A-4147-A177-3AD203B41FA5}">
                      <a16:colId xmlns:a16="http://schemas.microsoft.com/office/drawing/2014/main" val="3299468586"/>
                    </a:ext>
                  </a:extLst>
                </a:gridCol>
                <a:gridCol w="493776">
                  <a:extLst>
                    <a:ext uri="{9D8B030D-6E8A-4147-A177-3AD203B41FA5}">
                      <a16:colId xmlns:a16="http://schemas.microsoft.com/office/drawing/2014/main" val="879375330"/>
                    </a:ext>
                  </a:extLst>
                </a:gridCol>
                <a:gridCol w="493776">
                  <a:extLst>
                    <a:ext uri="{9D8B030D-6E8A-4147-A177-3AD203B41FA5}">
                      <a16:colId xmlns:a16="http://schemas.microsoft.com/office/drawing/2014/main" val="4254469035"/>
                    </a:ext>
                  </a:extLst>
                </a:gridCol>
                <a:gridCol w="493776">
                  <a:extLst>
                    <a:ext uri="{9D8B030D-6E8A-4147-A177-3AD203B41FA5}">
                      <a16:colId xmlns:a16="http://schemas.microsoft.com/office/drawing/2014/main" val="50048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778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- 2019-04-11 21:00:00 </a:t>
                      </a:r>
                      <a:r>
                        <a:rPr kumimoji="0" lang="es-ES" sz="1000" b="0" i="0" u="none" strike="noStrike" kern="1200" cap="none" spc="0" normalizeH="0" baseline="0" noProof="0">
                          <a:ln>
                            <a:noFill/>
                          </a:ln>
                          <a:solidFill>
                            <a:prstClr val="black"/>
                          </a:solidFill>
                          <a:effectLst/>
                          <a:uLnTx/>
                          <a:uFillTx/>
                          <a:latin typeface="+mn-lt"/>
                          <a:ea typeface="+mn-ea"/>
                          <a:cs typeface="+mn-cs"/>
                        </a:rPr>
                        <a:t> 
 Mundo Pequeño es un espacio de juego 🤸‍♀️, aprendizaje ✍️  y contención 👨‍👦.
Raul Dalinger 🙋‍♂️, una gran persona que conozco desde la escuela, y Natalia Alfonso 🙋‍♀️, junto a un grupo de voluntarios 👫 son quienes llevan adelante este proyecto que definitivamente cambia la vida de chicos y chicas del suroeste de la ciudad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3722788"/>
                  </a:ext>
                </a:extLst>
              </a:tr>
            </a:tbl>
          </a:graphicData>
        </a:graphic>
      </p:graphicFrame>
      <p:sp>
        <p:nvSpPr>
          <p:cNvPr id="4" name="Text Placeholder 3">
            <a:extLst>
              <a:ext uri="{FF2B5EF4-FFF2-40B4-BE49-F238E27FC236}">
                <a16:creationId xmlns:a16="http://schemas.microsoft.com/office/drawing/2014/main" id="{5FDF5932-1C65-45A2-B19D-3CCD898A4ABF}"/>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5836232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63F88-6BB2-4FC2-9358-089973D395B3}"/>
              </a:ext>
            </a:extLst>
          </p:cNvPr>
          <p:cNvSpPr>
            <a:spLocks noGrp="1"/>
          </p:cNvSpPr>
          <p:nvPr>
            <p:ph type="title"/>
          </p:nvPr>
        </p:nvSpPr>
        <p:spPr/>
        <p:txBody>
          <a:bodyPr/>
          <a:lstStyle/>
          <a:p>
            <a:r>
              <a:rPr lang="en-US"/>
              <a:t>Facebook TABLA DE FB COMPLETA | Santa Fe - 11 of 23</a:t>
            </a:r>
          </a:p>
        </p:txBody>
      </p:sp>
      <p:graphicFrame>
        <p:nvGraphicFramePr>
          <p:cNvPr id="5" name="Table Placeholder 4">
            <a:extLst>
              <a:ext uri="{FF2B5EF4-FFF2-40B4-BE49-F238E27FC236}">
                <a16:creationId xmlns:a16="http://schemas.microsoft.com/office/drawing/2014/main" id="{4228A11A-D4C8-42FB-90C3-79763CE0D20B}"/>
              </a:ext>
            </a:extLst>
          </p:cNvPr>
          <p:cNvGraphicFramePr>
            <a:graphicFrameLocks noGrp="1"/>
          </p:cNvGraphicFramePr>
          <p:nvPr>
            <p:ph type="tbl" sz="quarter" idx="13"/>
            <p:extLst>
              <p:ext uri="{D42A27DB-BD31-4B8C-83A1-F6EECF244321}">
                <p14:modId xmlns:p14="http://schemas.microsoft.com/office/powerpoint/2010/main" val="105987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04221740"/>
                    </a:ext>
                  </a:extLst>
                </a:gridCol>
                <a:gridCol w="493776">
                  <a:extLst>
                    <a:ext uri="{9D8B030D-6E8A-4147-A177-3AD203B41FA5}">
                      <a16:colId xmlns:a16="http://schemas.microsoft.com/office/drawing/2014/main" val="1492429714"/>
                    </a:ext>
                  </a:extLst>
                </a:gridCol>
                <a:gridCol w="493776">
                  <a:extLst>
                    <a:ext uri="{9D8B030D-6E8A-4147-A177-3AD203B41FA5}">
                      <a16:colId xmlns:a16="http://schemas.microsoft.com/office/drawing/2014/main" val="3934565565"/>
                    </a:ext>
                  </a:extLst>
                </a:gridCol>
                <a:gridCol w="493776">
                  <a:extLst>
                    <a:ext uri="{9D8B030D-6E8A-4147-A177-3AD203B41FA5}">
                      <a16:colId xmlns:a16="http://schemas.microsoft.com/office/drawing/2014/main" val="1569290711"/>
                    </a:ext>
                  </a:extLst>
                </a:gridCol>
                <a:gridCol w="493776">
                  <a:extLst>
                    <a:ext uri="{9D8B030D-6E8A-4147-A177-3AD203B41FA5}">
                      <a16:colId xmlns:a16="http://schemas.microsoft.com/office/drawing/2014/main" val="1998176397"/>
                    </a:ext>
                  </a:extLst>
                </a:gridCol>
                <a:gridCol w="493776">
                  <a:extLst>
                    <a:ext uri="{9D8B030D-6E8A-4147-A177-3AD203B41FA5}">
                      <a16:colId xmlns:a16="http://schemas.microsoft.com/office/drawing/2014/main" val="149749806"/>
                    </a:ext>
                  </a:extLst>
                </a:gridCol>
                <a:gridCol w="493776">
                  <a:extLst>
                    <a:ext uri="{9D8B030D-6E8A-4147-A177-3AD203B41FA5}">
                      <a16:colId xmlns:a16="http://schemas.microsoft.com/office/drawing/2014/main" val="2293992811"/>
                    </a:ext>
                  </a:extLst>
                </a:gridCol>
                <a:gridCol w="493776">
                  <a:extLst>
                    <a:ext uri="{9D8B030D-6E8A-4147-A177-3AD203B41FA5}">
                      <a16:colId xmlns:a16="http://schemas.microsoft.com/office/drawing/2014/main" val="58693051"/>
                    </a:ext>
                  </a:extLst>
                </a:gridCol>
                <a:gridCol w="493776">
                  <a:extLst>
                    <a:ext uri="{9D8B030D-6E8A-4147-A177-3AD203B41FA5}">
                      <a16:colId xmlns:a16="http://schemas.microsoft.com/office/drawing/2014/main" val="1352063054"/>
                    </a:ext>
                  </a:extLst>
                </a:gridCol>
                <a:gridCol w="493776">
                  <a:extLst>
                    <a:ext uri="{9D8B030D-6E8A-4147-A177-3AD203B41FA5}">
                      <a16:colId xmlns:a16="http://schemas.microsoft.com/office/drawing/2014/main" val="611839007"/>
                    </a:ext>
                  </a:extLst>
                </a:gridCol>
                <a:gridCol w="493776">
                  <a:extLst>
                    <a:ext uri="{9D8B030D-6E8A-4147-A177-3AD203B41FA5}">
                      <a16:colId xmlns:a16="http://schemas.microsoft.com/office/drawing/2014/main" val="371045777"/>
                    </a:ext>
                  </a:extLst>
                </a:gridCol>
                <a:gridCol w="493776">
                  <a:extLst>
                    <a:ext uri="{9D8B030D-6E8A-4147-A177-3AD203B41FA5}">
                      <a16:colId xmlns:a16="http://schemas.microsoft.com/office/drawing/2014/main" val="116129746"/>
                    </a:ext>
                  </a:extLst>
                </a:gridCol>
                <a:gridCol w="493776">
                  <a:extLst>
                    <a:ext uri="{9D8B030D-6E8A-4147-A177-3AD203B41FA5}">
                      <a16:colId xmlns:a16="http://schemas.microsoft.com/office/drawing/2014/main" val="956833922"/>
                    </a:ext>
                  </a:extLst>
                </a:gridCol>
                <a:gridCol w="493776">
                  <a:extLst>
                    <a:ext uri="{9D8B030D-6E8A-4147-A177-3AD203B41FA5}">
                      <a16:colId xmlns:a16="http://schemas.microsoft.com/office/drawing/2014/main" val="975548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872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- 2019-04-15 15:48:00 </a:t>
                      </a:r>
                      <a:r>
                        <a:rPr kumimoji="0" lang="es-ES" sz="1000" b="0" i="0" u="none" strike="noStrike" kern="1200" cap="none" spc="0" normalizeH="0" baseline="0" noProof="0">
                          <a:ln>
                            <a:noFill/>
                          </a:ln>
                          <a:solidFill>
                            <a:prstClr val="black"/>
                          </a:solidFill>
                          <a:effectLst/>
                          <a:uLnTx/>
                          <a:uFillTx/>
                          <a:latin typeface="+mn-lt"/>
                          <a:ea typeface="+mn-ea"/>
                          <a:cs typeface="+mn-cs"/>
                        </a:rPr>
                        <a:t> 
 Necesitamos un servicio de recolección de residuos más eficiente, transparente y controlado 🚮
Para eso debe crearse un nuevo marco regulatorio, que contemple la recolección domiciliaria, los microbasurales, el barrido y la limpieza de calles, el reciclado y la reutilización 🚛🗑️
Seguí leyendo⤵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8418907"/>
                  </a:ext>
                </a:extLst>
              </a:tr>
            </a:tbl>
          </a:graphicData>
        </a:graphic>
      </p:graphicFrame>
      <p:sp>
        <p:nvSpPr>
          <p:cNvPr id="4" name="Text Placeholder 3">
            <a:extLst>
              <a:ext uri="{FF2B5EF4-FFF2-40B4-BE49-F238E27FC236}">
                <a16:creationId xmlns:a16="http://schemas.microsoft.com/office/drawing/2014/main" id="{123CB9CB-C042-4688-A793-C8A8B7DAB432}"/>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729644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FF8F-6F0C-4F89-9BEF-E0AA4BADFE06}"/>
              </a:ext>
            </a:extLst>
          </p:cNvPr>
          <p:cNvSpPr>
            <a:spLocks noGrp="1"/>
          </p:cNvSpPr>
          <p:nvPr>
            <p:ph type="title"/>
          </p:nvPr>
        </p:nvSpPr>
        <p:spPr/>
        <p:txBody>
          <a:bodyPr/>
          <a:lstStyle/>
          <a:p>
            <a:r>
              <a:rPr lang="en-US"/>
              <a:t>Facebook TABLA DE FB COMPLETA | Santa Fe - 12 of 23</a:t>
            </a:r>
          </a:p>
        </p:txBody>
      </p:sp>
      <p:graphicFrame>
        <p:nvGraphicFramePr>
          <p:cNvPr id="5" name="Table Placeholder 4">
            <a:extLst>
              <a:ext uri="{FF2B5EF4-FFF2-40B4-BE49-F238E27FC236}">
                <a16:creationId xmlns:a16="http://schemas.microsoft.com/office/drawing/2014/main" id="{476446A4-0D44-426B-B705-5994208AF9DC}"/>
              </a:ext>
            </a:extLst>
          </p:cNvPr>
          <p:cNvGraphicFramePr>
            <a:graphicFrameLocks noGrp="1"/>
          </p:cNvGraphicFramePr>
          <p:nvPr>
            <p:ph type="tbl" sz="quarter" idx="13"/>
            <p:extLst>
              <p:ext uri="{D42A27DB-BD31-4B8C-83A1-F6EECF244321}">
                <p14:modId xmlns:p14="http://schemas.microsoft.com/office/powerpoint/2010/main" val="349416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44714249"/>
                    </a:ext>
                  </a:extLst>
                </a:gridCol>
                <a:gridCol w="493776">
                  <a:extLst>
                    <a:ext uri="{9D8B030D-6E8A-4147-A177-3AD203B41FA5}">
                      <a16:colId xmlns:a16="http://schemas.microsoft.com/office/drawing/2014/main" val="1595898076"/>
                    </a:ext>
                  </a:extLst>
                </a:gridCol>
                <a:gridCol w="493776">
                  <a:extLst>
                    <a:ext uri="{9D8B030D-6E8A-4147-A177-3AD203B41FA5}">
                      <a16:colId xmlns:a16="http://schemas.microsoft.com/office/drawing/2014/main" val="2887138774"/>
                    </a:ext>
                  </a:extLst>
                </a:gridCol>
                <a:gridCol w="493776">
                  <a:extLst>
                    <a:ext uri="{9D8B030D-6E8A-4147-A177-3AD203B41FA5}">
                      <a16:colId xmlns:a16="http://schemas.microsoft.com/office/drawing/2014/main" val="2031564491"/>
                    </a:ext>
                  </a:extLst>
                </a:gridCol>
                <a:gridCol w="493776">
                  <a:extLst>
                    <a:ext uri="{9D8B030D-6E8A-4147-A177-3AD203B41FA5}">
                      <a16:colId xmlns:a16="http://schemas.microsoft.com/office/drawing/2014/main" val="154597777"/>
                    </a:ext>
                  </a:extLst>
                </a:gridCol>
                <a:gridCol w="493776">
                  <a:extLst>
                    <a:ext uri="{9D8B030D-6E8A-4147-A177-3AD203B41FA5}">
                      <a16:colId xmlns:a16="http://schemas.microsoft.com/office/drawing/2014/main" val="926233785"/>
                    </a:ext>
                  </a:extLst>
                </a:gridCol>
                <a:gridCol w="493776">
                  <a:extLst>
                    <a:ext uri="{9D8B030D-6E8A-4147-A177-3AD203B41FA5}">
                      <a16:colId xmlns:a16="http://schemas.microsoft.com/office/drawing/2014/main" val="352294814"/>
                    </a:ext>
                  </a:extLst>
                </a:gridCol>
                <a:gridCol w="493776">
                  <a:extLst>
                    <a:ext uri="{9D8B030D-6E8A-4147-A177-3AD203B41FA5}">
                      <a16:colId xmlns:a16="http://schemas.microsoft.com/office/drawing/2014/main" val="1558944439"/>
                    </a:ext>
                  </a:extLst>
                </a:gridCol>
                <a:gridCol w="493776">
                  <a:extLst>
                    <a:ext uri="{9D8B030D-6E8A-4147-A177-3AD203B41FA5}">
                      <a16:colId xmlns:a16="http://schemas.microsoft.com/office/drawing/2014/main" val="1738260270"/>
                    </a:ext>
                  </a:extLst>
                </a:gridCol>
                <a:gridCol w="493776">
                  <a:extLst>
                    <a:ext uri="{9D8B030D-6E8A-4147-A177-3AD203B41FA5}">
                      <a16:colId xmlns:a16="http://schemas.microsoft.com/office/drawing/2014/main" val="3911565758"/>
                    </a:ext>
                  </a:extLst>
                </a:gridCol>
                <a:gridCol w="493776">
                  <a:extLst>
                    <a:ext uri="{9D8B030D-6E8A-4147-A177-3AD203B41FA5}">
                      <a16:colId xmlns:a16="http://schemas.microsoft.com/office/drawing/2014/main" val="3201794907"/>
                    </a:ext>
                  </a:extLst>
                </a:gridCol>
                <a:gridCol w="493776">
                  <a:extLst>
                    <a:ext uri="{9D8B030D-6E8A-4147-A177-3AD203B41FA5}">
                      <a16:colId xmlns:a16="http://schemas.microsoft.com/office/drawing/2014/main" val="3171708066"/>
                    </a:ext>
                  </a:extLst>
                </a:gridCol>
                <a:gridCol w="493776">
                  <a:extLst>
                    <a:ext uri="{9D8B030D-6E8A-4147-A177-3AD203B41FA5}">
                      <a16:colId xmlns:a16="http://schemas.microsoft.com/office/drawing/2014/main" val="1053753298"/>
                    </a:ext>
                  </a:extLst>
                </a:gridCol>
                <a:gridCol w="493776">
                  <a:extLst>
                    <a:ext uri="{9D8B030D-6E8A-4147-A177-3AD203B41FA5}">
                      <a16:colId xmlns:a16="http://schemas.microsoft.com/office/drawing/2014/main" val="136002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2609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- 2019-04-12 21:00:00 </a:t>
                      </a:r>
                      <a:r>
                        <a:rPr kumimoji="0" lang="es-ES" sz="1000" b="0" i="0" u="none" strike="noStrike" kern="1200" cap="none" spc="0" normalizeH="0" baseline="0" noProof="0">
                          <a:ln>
                            <a:noFill/>
                          </a:ln>
                          <a:solidFill>
                            <a:prstClr val="black"/>
                          </a:solidFill>
                          <a:effectLst/>
                          <a:uLnTx/>
                          <a:uFillTx/>
                          <a:latin typeface="+mn-lt"/>
                          <a:ea typeface="+mn-ea"/>
                          <a:cs typeface="+mn-cs"/>
                        </a:rPr>
                        <a:t> 
 Con vecinos y vecinas 👫 de los consorcios de las cinco torres 🏘 de #LaFlorida, nos reunimos para compartir los avances que hicimos en los planos y reglamentos para que puedan recibir las escrituras  📜✍️
También dialogamos sobre otras mejoras necesarias para el barrio, como tareas de mantenimiento y desmalezamiento 🌳
#MásParaSantaFe.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8756666"/>
                  </a:ext>
                </a:extLst>
              </a:tr>
            </a:tbl>
          </a:graphicData>
        </a:graphic>
      </p:graphicFrame>
      <p:sp>
        <p:nvSpPr>
          <p:cNvPr id="4" name="Text Placeholder 3">
            <a:extLst>
              <a:ext uri="{FF2B5EF4-FFF2-40B4-BE49-F238E27FC236}">
                <a16:creationId xmlns:a16="http://schemas.microsoft.com/office/drawing/2014/main" id="{F616BEDF-B4B0-4D2A-8E6D-9C31C4176E78}"/>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3200993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B8E48-D105-47F3-B208-06265BD532E6}"/>
              </a:ext>
            </a:extLst>
          </p:cNvPr>
          <p:cNvSpPr>
            <a:spLocks noGrp="1"/>
          </p:cNvSpPr>
          <p:nvPr>
            <p:ph type="title"/>
          </p:nvPr>
        </p:nvSpPr>
        <p:spPr/>
        <p:txBody>
          <a:bodyPr/>
          <a:lstStyle/>
          <a:p>
            <a:r>
              <a:rPr lang="en-US"/>
              <a:t>Facebook TABLA DE FB COMPLETA | Santa Fe - 13 of 23</a:t>
            </a:r>
          </a:p>
        </p:txBody>
      </p:sp>
      <p:graphicFrame>
        <p:nvGraphicFramePr>
          <p:cNvPr id="5" name="Table Placeholder 4">
            <a:extLst>
              <a:ext uri="{FF2B5EF4-FFF2-40B4-BE49-F238E27FC236}">
                <a16:creationId xmlns:a16="http://schemas.microsoft.com/office/drawing/2014/main" id="{39A199B8-7AAF-47C4-9A43-526139664C3F}"/>
              </a:ext>
            </a:extLst>
          </p:cNvPr>
          <p:cNvGraphicFramePr>
            <a:graphicFrameLocks noGrp="1"/>
          </p:cNvGraphicFramePr>
          <p:nvPr>
            <p:ph type="tbl" sz="quarter" idx="13"/>
            <p:extLst>
              <p:ext uri="{D42A27DB-BD31-4B8C-83A1-F6EECF244321}">
                <p14:modId xmlns:p14="http://schemas.microsoft.com/office/powerpoint/2010/main" val="382162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95207703"/>
                    </a:ext>
                  </a:extLst>
                </a:gridCol>
                <a:gridCol w="493776">
                  <a:extLst>
                    <a:ext uri="{9D8B030D-6E8A-4147-A177-3AD203B41FA5}">
                      <a16:colId xmlns:a16="http://schemas.microsoft.com/office/drawing/2014/main" val="1743764625"/>
                    </a:ext>
                  </a:extLst>
                </a:gridCol>
                <a:gridCol w="493776">
                  <a:extLst>
                    <a:ext uri="{9D8B030D-6E8A-4147-A177-3AD203B41FA5}">
                      <a16:colId xmlns:a16="http://schemas.microsoft.com/office/drawing/2014/main" val="1259049119"/>
                    </a:ext>
                  </a:extLst>
                </a:gridCol>
                <a:gridCol w="493776">
                  <a:extLst>
                    <a:ext uri="{9D8B030D-6E8A-4147-A177-3AD203B41FA5}">
                      <a16:colId xmlns:a16="http://schemas.microsoft.com/office/drawing/2014/main" val="2505210568"/>
                    </a:ext>
                  </a:extLst>
                </a:gridCol>
                <a:gridCol w="493776">
                  <a:extLst>
                    <a:ext uri="{9D8B030D-6E8A-4147-A177-3AD203B41FA5}">
                      <a16:colId xmlns:a16="http://schemas.microsoft.com/office/drawing/2014/main" val="1120489588"/>
                    </a:ext>
                  </a:extLst>
                </a:gridCol>
                <a:gridCol w="493776">
                  <a:extLst>
                    <a:ext uri="{9D8B030D-6E8A-4147-A177-3AD203B41FA5}">
                      <a16:colId xmlns:a16="http://schemas.microsoft.com/office/drawing/2014/main" val="1779167342"/>
                    </a:ext>
                  </a:extLst>
                </a:gridCol>
                <a:gridCol w="493776">
                  <a:extLst>
                    <a:ext uri="{9D8B030D-6E8A-4147-A177-3AD203B41FA5}">
                      <a16:colId xmlns:a16="http://schemas.microsoft.com/office/drawing/2014/main" val="3328417893"/>
                    </a:ext>
                  </a:extLst>
                </a:gridCol>
                <a:gridCol w="493776">
                  <a:extLst>
                    <a:ext uri="{9D8B030D-6E8A-4147-A177-3AD203B41FA5}">
                      <a16:colId xmlns:a16="http://schemas.microsoft.com/office/drawing/2014/main" val="2106413856"/>
                    </a:ext>
                  </a:extLst>
                </a:gridCol>
                <a:gridCol w="493776">
                  <a:extLst>
                    <a:ext uri="{9D8B030D-6E8A-4147-A177-3AD203B41FA5}">
                      <a16:colId xmlns:a16="http://schemas.microsoft.com/office/drawing/2014/main" val="318611099"/>
                    </a:ext>
                  </a:extLst>
                </a:gridCol>
                <a:gridCol w="493776">
                  <a:extLst>
                    <a:ext uri="{9D8B030D-6E8A-4147-A177-3AD203B41FA5}">
                      <a16:colId xmlns:a16="http://schemas.microsoft.com/office/drawing/2014/main" val="855433981"/>
                    </a:ext>
                  </a:extLst>
                </a:gridCol>
                <a:gridCol w="493776">
                  <a:extLst>
                    <a:ext uri="{9D8B030D-6E8A-4147-A177-3AD203B41FA5}">
                      <a16:colId xmlns:a16="http://schemas.microsoft.com/office/drawing/2014/main" val="2142801571"/>
                    </a:ext>
                  </a:extLst>
                </a:gridCol>
                <a:gridCol w="493776">
                  <a:extLst>
                    <a:ext uri="{9D8B030D-6E8A-4147-A177-3AD203B41FA5}">
                      <a16:colId xmlns:a16="http://schemas.microsoft.com/office/drawing/2014/main" val="3759943304"/>
                    </a:ext>
                  </a:extLst>
                </a:gridCol>
                <a:gridCol w="493776">
                  <a:extLst>
                    <a:ext uri="{9D8B030D-6E8A-4147-A177-3AD203B41FA5}">
                      <a16:colId xmlns:a16="http://schemas.microsoft.com/office/drawing/2014/main" val="626131542"/>
                    </a:ext>
                  </a:extLst>
                </a:gridCol>
                <a:gridCol w="493776">
                  <a:extLst>
                    <a:ext uri="{9D8B030D-6E8A-4147-A177-3AD203B41FA5}">
                      <a16:colId xmlns:a16="http://schemas.microsoft.com/office/drawing/2014/main" val="2657925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0839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- 2019-04-22 17:30:00 </a:t>
                      </a:r>
                      <a:r>
                        <a:rPr kumimoji="0" lang="es-ES" sz="1000" b="0" i="0" u="none" strike="noStrike" kern="1200" cap="none" spc="0" normalizeH="0" baseline="0" noProof="0">
                          <a:ln>
                            <a:noFill/>
                          </a:ln>
                          <a:solidFill>
                            <a:prstClr val="black"/>
                          </a:solidFill>
                          <a:effectLst/>
                          <a:uLnTx/>
                          <a:uFillTx/>
                          <a:latin typeface="+mn-lt"/>
                          <a:ea typeface="+mn-ea"/>
                          <a:cs typeface="+mn-cs"/>
                        </a:rPr>
                        <a:t> 
 ✅ Necesitamos mejores herramientas, ➕ más control y 📢 mayor difusión de los derechos de los #inquilinos.
Datos, números y porcentajes que nos muestran la realidad de quienes alquilan en nuestra ciudad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92826216"/>
                  </a:ext>
                </a:extLst>
              </a:tr>
            </a:tbl>
          </a:graphicData>
        </a:graphic>
      </p:graphicFrame>
      <p:sp>
        <p:nvSpPr>
          <p:cNvPr id="4" name="Text Placeholder 3">
            <a:extLst>
              <a:ext uri="{FF2B5EF4-FFF2-40B4-BE49-F238E27FC236}">
                <a16:creationId xmlns:a16="http://schemas.microsoft.com/office/drawing/2014/main" id="{01EDCD56-FD92-44AC-BCBD-E90F4EE3A6F4}"/>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392431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A1EDD-625A-42BB-BB19-D86E555EE600}"/>
              </a:ext>
            </a:extLst>
          </p:cNvPr>
          <p:cNvSpPr>
            <a:spLocks noGrp="1"/>
          </p:cNvSpPr>
          <p:nvPr>
            <p:ph type="title"/>
          </p:nvPr>
        </p:nvSpPr>
        <p:spPr/>
        <p:txBody>
          <a:bodyPr/>
          <a:lstStyle/>
          <a:p>
            <a:r>
              <a:rPr lang="en-US"/>
              <a:t>Facebook TABLA DE FB COMPLETA | Santa Fe - 14 of 23</a:t>
            </a:r>
          </a:p>
        </p:txBody>
      </p:sp>
      <p:graphicFrame>
        <p:nvGraphicFramePr>
          <p:cNvPr id="5" name="Table Placeholder 4">
            <a:extLst>
              <a:ext uri="{FF2B5EF4-FFF2-40B4-BE49-F238E27FC236}">
                <a16:creationId xmlns:a16="http://schemas.microsoft.com/office/drawing/2014/main" id="{2FAC4F9F-0865-4067-87DF-BEB257030ED2}"/>
              </a:ext>
            </a:extLst>
          </p:cNvPr>
          <p:cNvGraphicFramePr>
            <a:graphicFrameLocks noGrp="1"/>
          </p:cNvGraphicFramePr>
          <p:nvPr>
            <p:ph type="tbl" sz="quarter" idx="13"/>
            <p:extLst>
              <p:ext uri="{D42A27DB-BD31-4B8C-83A1-F6EECF244321}">
                <p14:modId xmlns:p14="http://schemas.microsoft.com/office/powerpoint/2010/main" val="2890705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08622344"/>
                    </a:ext>
                  </a:extLst>
                </a:gridCol>
                <a:gridCol w="493776">
                  <a:extLst>
                    <a:ext uri="{9D8B030D-6E8A-4147-A177-3AD203B41FA5}">
                      <a16:colId xmlns:a16="http://schemas.microsoft.com/office/drawing/2014/main" val="1212215811"/>
                    </a:ext>
                  </a:extLst>
                </a:gridCol>
                <a:gridCol w="493776">
                  <a:extLst>
                    <a:ext uri="{9D8B030D-6E8A-4147-A177-3AD203B41FA5}">
                      <a16:colId xmlns:a16="http://schemas.microsoft.com/office/drawing/2014/main" val="395417043"/>
                    </a:ext>
                  </a:extLst>
                </a:gridCol>
                <a:gridCol w="493776">
                  <a:extLst>
                    <a:ext uri="{9D8B030D-6E8A-4147-A177-3AD203B41FA5}">
                      <a16:colId xmlns:a16="http://schemas.microsoft.com/office/drawing/2014/main" val="2901084284"/>
                    </a:ext>
                  </a:extLst>
                </a:gridCol>
                <a:gridCol w="493776">
                  <a:extLst>
                    <a:ext uri="{9D8B030D-6E8A-4147-A177-3AD203B41FA5}">
                      <a16:colId xmlns:a16="http://schemas.microsoft.com/office/drawing/2014/main" val="158194971"/>
                    </a:ext>
                  </a:extLst>
                </a:gridCol>
                <a:gridCol w="493776">
                  <a:extLst>
                    <a:ext uri="{9D8B030D-6E8A-4147-A177-3AD203B41FA5}">
                      <a16:colId xmlns:a16="http://schemas.microsoft.com/office/drawing/2014/main" val="3755474588"/>
                    </a:ext>
                  </a:extLst>
                </a:gridCol>
                <a:gridCol w="493776">
                  <a:extLst>
                    <a:ext uri="{9D8B030D-6E8A-4147-A177-3AD203B41FA5}">
                      <a16:colId xmlns:a16="http://schemas.microsoft.com/office/drawing/2014/main" val="754444613"/>
                    </a:ext>
                  </a:extLst>
                </a:gridCol>
                <a:gridCol w="493776">
                  <a:extLst>
                    <a:ext uri="{9D8B030D-6E8A-4147-A177-3AD203B41FA5}">
                      <a16:colId xmlns:a16="http://schemas.microsoft.com/office/drawing/2014/main" val="999874406"/>
                    </a:ext>
                  </a:extLst>
                </a:gridCol>
                <a:gridCol w="493776">
                  <a:extLst>
                    <a:ext uri="{9D8B030D-6E8A-4147-A177-3AD203B41FA5}">
                      <a16:colId xmlns:a16="http://schemas.microsoft.com/office/drawing/2014/main" val="2361017796"/>
                    </a:ext>
                  </a:extLst>
                </a:gridCol>
                <a:gridCol w="493776">
                  <a:extLst>
                    <a:ext uri="{9D8B030D-6E8A-4147-A177-3AD203B41FA5}">
                      <a16:colId xmlns:a16="http://schemas.microsoft.com/office/drawing/2014/main" val="3100603368"/>
                    </a:ext>
                  </a:extLst>
                </a:gridCol>
                <a:gridCol w="493776">
                  <a:extLst>
                    <a:ext uri="{9D8B030D-6E8A-4147-A177-3AD203B41FA5}">
                      <a16:colId xmlns:a16="http://schemas.microsoft.com/office/drawing/2014/main" val="3753812002"/>
                    </a:ext>
                  </a:extLst>
                </a:gridCol>
                <a:gridCol w="493776">
                  <a:extLst>
                    <a:ext uri="{9D8B030D-6E8A-4147-A177-3AD203B41FA5}">
                      <a16:colId xmlns:a16="http://schemas.microsoft.com/office/drawing/2014/main" val="493708091"/>
                    </a:ext>
                  </a:extLst>
                </a:gridCol>
                <a:gridCol w="493776">
                  <a:extLst>
                    <a:ext uri="{9D8B030D-6E8A-4147-A177-3AD203B41FA5}">
                      <a16:colId xmlns:a16="http://schemas.microsoft.com/office/drawing/2014/main" val="426627282"/>
                    </a:ext>
                  </a:extLst>
                </a:gridCol>
                <a:gridCol w="493776">
                  <a:extLst>
                    <a:ext uri="{9D8B030D-6E8A-4147-A177-3AD203B41FA5}">
                      <a16:colId xmlns:a16="http://schemas.microsoft.com/office/drawing/2014/main" val="412872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242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- 2019-04-16 21:00:01 </a:t>
                      </a:r>
                      <a:r>
                        <a:rPr kumimoji="0" lang="es-ES" sz="1000" b="0" i="0" u="none" strike="noStrike" kern="1200" cap="none" spc="0" normalizeH="0" baseline="0" noProof="0">
                          <a:ln>
                            <a:noFill/>
                          </a:ln>
                          <a:solidFill>
                            <a:prstClr val="black"/>
                          </a:solidFill>
                          <a:effectLst/>
                          <a:uLnTx/>
                          <a:uFillTx/>
                          <a:latin typeface="+mn-lt"/>
                          <a:ea typeface="+mn-ea"/>
                          <a:cs typeface="+mn-cs"/>
                        </a:rPr>
                        <a:t> 
 El estadio de Newell's Old Boys ⚽ cumplió 40 años y allí estuvimos para celebrarlo 🎊
Con Jorge Henn acompañamos en el festejo a jugadores, dirigentes y vecinos de barrio #Roma.
➕ #Deporte ➕ #MasParaSantaFe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2870524"/>
                  </a:ext>
                </a:extLst>
              </a:tr>
            </a:tbl>
          </a:graphicData>
        </a:graphic>
      </p:graphicFrame>
      <p:sp>
        <p:nvSpPr>
          <p:cNvPr id="4" name="Text Placeholder 3">
            <a:extLst>
              <a:ext uri="{FF2B5EF4-FFF2-40B4-BE49-F238E27FC236}">
                <a16:creationId xmlns:a16="http://schemas.microsoft.com/office/drawing/2014/main" id="{C04D7290-5EBD-42C1-928D-5DE73EBE3461}"/>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5801907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AD69-4303-4D4A-82A5-408AFCF7F8A9}"/>
              </a:ext>
            </a:extLst>
          </p:cNvPr>
          <p:cNvSpPr>
            <a:spLocks noGrp="1"/>
          </p:cNvSpPr>
          <p:nvPr>
            <p:ph type="title"/>
          </p:nvPr>
        </p:nvSpPr>
        <p:spPr/>
        <p:txBody>
          <a:bodyPr/>
          <a:lstStyle/>
          <a:p>
            <a:r>
              <a:rPr lang="en-US"/>
              <a:t>Facebook TABLA DE FB COMPLETA | Santa Fe - 15 of 23</a:t>
            </a:r>
          </a:p>
        </p:txBody>
      </p:sp>
      <p:graphicFrame>
        <p:nvGraphicFramePr>
          <p:cNvPr id="5" name="Table Placeholder 4">
            <a:extLst>
              <a:ext uri="{FF2B5EF4-FFF2-40B4-BE49-F238E27FC236}">
                <a16:creationId xmlns:a16="http://schemas.microsoft.com/office/drawing/2014/main" id="{C205AC88-0503-4060-8E53-0A69204AE210}"/>
              </a:ext>
            </a:extLst>
          </p:cNvPr>
          <p:cNvGraphicFramePr>
            <a:graphicFrameLocks noGrp="1"/>
          </p:cNvGraphicFramePr>
          <p:nvPr>
            <p:ph type="tbl" sz="quarter" idx="13"/>
            <p:extLst>
              <p:ext uri="{D42A27DB-BD31-4B8C-83A1-F6EECF244321}">
                <p14:modId xmlns:p14="http://schemas.microsoft.com/office/powerpoint/2010/main" val="2630391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22306310"/>
                    </a:ext>
                  </a:extLst>
                </a:gridCol>
                <a:gridCol w="493776">
                  <a:extLst>
                    <a:ext uri="{9D8B030D-6E8A-4147-A177-3AD203B41FA5}">
                      <a16:colId xmlns:a16="http://schemas.microsoft.com/office/drawing/2014/main" val="4029755179"/>
                    </a:ext>
                  </a:extLst>
                </a:gridCol>
                <a:gridCol w="493776">
                  <a:extLst>
                    <a:ext uri="{9D8B030D-6E8A-4147-A177-3AD203B41FA5}">
                      <a16:colId xmlns:a16="http://schemas.microsoft.com/office/drawing/2014/main" val="1218440355"/>
                    </a:ext>
                  </a:extLst>
                </a:gridCol>
                <a:gridCol w="493776">
                  <a:extLst>
                    <a:ext uri="{9D8B030D-6E8A-4147-A177-3AD203B41FA5}">
                      <a16:colId xmlns:a16="http://schemas.microsoft.com/office/drawing/2014/main" val="3158538909"/>
                    </a:ext>
                  </a:extLst>
                </a:gridCol>
                <a:gridCol w="493776">
                  <a:extLst>
                    <a:ext uri="{9D8B030D-6E8A-4147-A177-3AD203B41FA5}">
                      <a16:colId xmlns:a16="http://schemas.microsoft.com/office/drawing/2014/main" val="4231335876"/>
                    </a:ext>
                  </a:extLst>
                </a:gridCol>
                <a:gridCol w="493776">
                  <a:extLst>
                    <a:ext uri="{9D8B030D-6E8A-4147-A177-3AD203B41FA5}">
                      <a16:colId xmlns:a16="http://schemas.microsoft.com/office/drawing/2014/main" val="373571796"/>
                    </a:ext>
                  </a:extLst>
                </a:gridCol>
                <a:gridCol w="493776">
                  <a:extLst>
                    <a:ext uri="{9D8B030D-6E8A-4147-A177-3AD203B41FA5}">
                      <a16:colId xmlns:a16="http://schemas.microsoft.com/office/drawing/2014/main" val="851405109"/>
                    </a:ext>
                  </a:extLst>
                </a:gridCol>
                <a:gridCol w="493776">
                  <a:extLst>
                    <a:ext uri="{9D8B030D-6E8A-4147-A177-3AD203B41FA5}">
                      <a16:colId xmlns:a16="http://schemas.microsoft.com/office/drawing/2014/main" val="1882420340"/>
                    </a:ext>
                  </a:extLst>
                </a:gridCol>
                <a:gridCol w="493776">
                  <a:extLst>
                    <a:ext uri="{9D8B030D-6E8A-4147-A177-3AD203B41FA5}">
                      <a16:colId xmlns:a16="http://schemas.microsoft.com/office/drawing/2014/main" val="2196520302"/>
                    </a:ext>
                  </a:extLst>
                </a:gridCol>
                <a:gridCol w="493776">
                  <a:extLst>
                    <a:ext uri="{9D8B030D-6E8A-4147-A177-3AD203B41FA5}">
                      <a16:colId xmlns:a16="http://schemas.microsoft.com/office/drawing/2014/main" val="8533457"/>
                    </a:ext>
                  </a:extLst>
                </a:gridCol>
                <a:gridCol w="493776">
                  <a:extLst>
                    <a:ext uri="{9D8B030D-6E8A-4147-A177-3AD203B41FA5}">
                      <a16:colId xmlns:a16="http://schemas.microsoft.com/office/drawing/2014/main" val="825641092"/>
                    </a:ext>
                  </a:extLst>
                </a:gridCol>
                <a:gridCol w="493776">
                  <a:extLst>
                    <a:ext uri="{9D8B030D-6E8A-4147-A177-3AD203B41FA5}">
                      <a16:colId xmlns:a16="http://schemas.microsoft.com/office/drawing/2014/main" val="3362524270"/>
                    </a:ext>
                  </a:extLst>
                </a:gridCol>
                <a:gridCol w="493776">
                  <a:extLst>
                    <a:ext uri="{9D8B030D-6E8A-4147-A177-3AD203B41FA5}">
                      <a16:colId xmlns:a16="http://schemas.microsoft.com/office/drawing/2014/main" val="3835416207"/>
                    </a:ext>
                  </a:extLst>
                </a:gridCol>
                <a:gridCol w="493776">
                  <a:extLst>
                    <a:ext uri="{9D8B030D-6E8A-4147-A177-3AD203B41FA5}">
                      <a16:colId xmlns:a16="http://schemas.microsoft.com/office/drawing/2014/main" val="356092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369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- 2019-04-14 21:00:00 </a:t>
                      </a:r>
                      <a:r>
                        <a:rPr kumimoji="0" lang="es-ES" sz="1000" b="0" i="0" u="none" strike="noStrike" kern="1200" cap="none" spc="0" normalizeH="0" baseline="0" noProof="0">
                          <a:ln>
                            <a:noFill/>
                          </a:ln>
                          <a:solidFill>
                            <a:prstClr val="black"/>
                          </a:solidFill>
                          <a:effectLst/>
                          <a:uLnTx/>
                          <a:uFillTx/>
                          <a:latin typeface="+mn-lt"/>
                          <a:ea typeface="+mn-ea"/>
                          <a:cs typeface="+mn-cs"/>
                        </a:rPr>
                        <a:t> 
 Claudio Gugnali nos visitó para iniciar el ciclo “Escuela para dirigentes” 👨‍🏫 , en el marco del programa #Fortalecer de Encuentro ✅
Con integrantes de clubes 🏀 y asociaciones civiles, entrenadores  ⚽️ y jugadores 🏃🏽‍♂️ tuvimos el placer de escuchar la gran experiencia de este ex jugador, entrenador, y formador, que también fue parte del cuerpo técnico de la AFA - Selección Argentina subcampeona en el #Mundial2014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9877385"/>
                  </a:ext>
                </a:extLst>
              </a:tr>
            </a:tbl>
          </a:graphicData>
        </a:graphic>
      </p:graphicFrame>
      <p:sp>
        <p:nvSpPr>
          <p:cNvPr id="4" name="Text Placeholder 3">
            <a:extLst>
              <a:ext uri="{FF2B5EF4-FFF2-40B4-BE49-F238E27FC236}">
                <a16:creationId xmlns:a16="http://schemas.microsoft.com/office/drawing/2014/main" id="{99ADC043-5E99-4201-9B88-41C4FC01B0E2}"/>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19828958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A39A3-2D81-4BD0-806E-03592954D071}"/>
              </a:ext>
            </a:extLst>
          </p:cNvPr>
          <p:cNvSpPr>
            <a:spLocks noGrp="1"/>
          </p:cNvSpPr>
          <p:nvPr>
            <p:ph type="title"/>
          </p:nvPr>
        </p:nvSpPr>
        <p:spPr/>
        <p:txBody>
          <a:bodyPr/>
          <a:lstStyle/>
          <a:p>
            <a:r>
              <a:rPr lang="en-US"/>
              <a:t>Facebook TABLA DE FB COMPLETA | Santa Fe - 16 of 23</a:t>
            </a:r>
          </a:p>
        </p:txBody>
      </p:sp>
      <p:graphicFrame>
        <p:nvGraphicFramePr>
          <p:cNvPr id="5" name="Table Placeholder 4">
            <a:extLst>
              <a:ext uri="{FF2B5EF4-FFF2-40B4-BE49-F238E27FC236}">
                <a16:creationId xmlns:a16="http://schemas.microsoft.com/office/drawing/2014/main" id="{842CC9B5-5333-4978-81E8-EA39FCA2377C}"/>
              </a:ext>
            </a:extLst>
          </p:cNvPr>
          <p:cNvGraphicFramePr>
            <a:graphicFrameLocks noGrp="1"/>
          </p:cNvGraphicFramePr>
          <p:nvPr>
            <p:ph type="tbl" sz="quarter" idx="13"/>
            <p:extLst>
              <p:ext uri="{D42A27DB-BD31-4B8C-83A1-F6EECF244321}">
                <p14:modId xmlns:p14="http://schemas.microsoft.com/office/powerpoint/2010/main" val="656088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36047764"/>
                    </a:ext>
                  </a:extLst>
                </a:gridCol>
                <a:gridCol w="493776">
                  <a:extLst>
                    <a:ext uri="{9D8B030D-6E8A-4147-A177-3AD203B41FA5}">
                      <a16:colId xmlns:a16="http://schemas.microsoft.com/office/drawing/2014/main" val="3780478549"/>
                    </a:ext>
                  </a:extLst>
                </a:gridCol>
                <a:gridCol w="493776">
                  <a:extLst>
                    <a:ext uri="{9D8B030D-6E8A-4147-A177-3AD203B41FA5}">
                      <a16:colId xmlns:a16="http://schemas.microsoft.com/office/drawing/2014/main" val="3428204873"/>
                    </a:ext>
                  </a:extLst>
                </a:gridCol>
                <a:gridCol w="493776">
                  <a:extLst>
                    <a:ext uri="{9D8B030D-6E8A-4147-A177-3AD203B41FA5}">
                      <a16:colId xmlns:a16="http://schemas.microsoft.com/office/drawing/2014/main" val="1510193568"/>
                    </a:ext>
                  </a:extLst>
                </a:gridCol>
                <a:gridCol w="493776">
                  <a:extLst>
                    <a:ext uri="{9D8B030D-6E8A-4147-A177-3AD203B41FA5}">
                      <a16:colId xmlns:a16="http://schemas.microsoft.com/office/drawing/2014/main" val="3239976138"/>
                    </a:ext>
                  </a:extLst>
                </a:gridCol>
                <a:gridCol w="493776">
                  <a:extLst>
                    <a:ext uri="{9D8B030D-6E8A-4147-A177-3AD203B41FA5}">
                      <a16:colId xmlns:a16="http://schemas.microsoft.com/office/drawing/2014/main" val="181526278"/>
                    </a:ext>
                  </a:extLst>
                </a:gridCol>
                <a:gridCol w="493776">
                  <a:extLst>
                    <a:ext uri="{9D8B030D-6E8A-4147-A177-3AD203B41FA5}">
                      <a16:colId xmlns:a16="http://schemas.microsoft.com/office/drawing/2014/main" val="385797543"/>
                    </a:ext>
                  </a:extLst>
                </a:gridCol>
                <a:gridCol w="493776">
                  <a:extLst>
                    <a:ext uri="{9D8B030D-6E8A-4147-A177-3AD203B41FA5}">
                      <a16:colId xmlns:a16="http://schemas.microsoft.com/office/drawing/2014/main" val="69116278"/>
                    </a:ext>
                  </a:extLst>
                </a:gridCol>
                <a:gridCol w="493776">
                  <a:extLst>
                    <a:ext uri="{9D8B030D-6E8A-4147-A177-3AD203B41FA5}">
                      <a16:colId xmlns:a16="http://schemas.microsoft.com/office/drawing/2014/main" val="300086214"/>
                    </a:ext>
                  </a:extLst>
                </a:gridCol>
                <a:gridCol w="493776">
                  <a:extLst>
                    <a:ext uri="{9D8B030D-6E8A-4147-A177-3AD203B41FA5}">
                      <a16:colId xmlns:a16="http://schemas.microsoft.com/office/drawing/2014/main" val="2375572025"/>
                    </a:ext>
                  </a:extLst>
                </a:gridCol>
                <a:gridCol w="493776">
                  <a:extLst>
                    <a:ext uri="{9D8B030D-6E8A-4147-A177-3AD203B41FA5}">
                      <a16:colId xmlns:a16="http://schemas.microsoft.com/office/drawing/2014/main" val="2236481519"/>
                    </a:ext>
                  </a:extLst>
                </a:gridCol>
                <a:gridCol w="493776">
                  <a:extLst>
                    <a:ext uri="{9D8B030D-6E8A-4147-A177-3AD203B41FA5}">
                      <a16:colId xmlns:a16="http://schemas.microsoft.com/office/drawing/2014/main" val="1114557364"/>
                    </a:ext>
                  </a:extLst>
                </a:gridCol>
                <a:gridCol w="493776">
                  <a:extLst>
                    <a:ext uri="{9D8B030D-6E8A-4147-A177-3AD203B41FA5}">
                      <a16:colId xmlns:a16="http://schemas.microsoft.com/office/drawing/2014/main" val="747699383"/>
                    </a:ext>
                  </a:extLst>
                </a:gridCol>
                <a:gridCol w="493776">
                  <a:extLst>
                    <a:ext uri="{9D8B030D-6E8A-4147-A177-3AD203B41FA5}">
                      <a16:colId xmlns:a16="http://schemas.microsoft.com/office/drawing/2014/main" val="3377396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138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Paco Garibaldi - 2019-04-21 18:31:17 </a:t>
                      </a:r>
                      <a:r>
                        <a:rPr kumimoji="0" lang="es-ES" sz="1000" b="0" i="0" u="none" strike="noStrike" kern="1200" cap="none" spc="0" normalizeH="0" baseline="0" noProof="0">
                          <a:ln>
                            <a:noFill/>
                          </a:ln>
                          <a:solidFill>
                            <a:prstClr val="black"/>
                          </a:solidFill>
                          <a:effectLst/>
                          <a:uLnTx/>
                          <a:uFillTx/>
                          <a:latin typeface="+mn-lt"/>
                          <a:ea typeface="+mn-ea"/>
                          <a:cs typeface="+mn-cs"/>
                        </a:rPr>
                        <a:t> 
 RECUPEREMOS EL RITZ PARA TODOS LOS SANTAFESINOS 
Presentamos un proyecto de ley para que la provincia recupere este edificio y lo destine a un polo educativo que aloje institutos terciarios, públicos y gratuitos.
¿Nos acompañás?
#RecuperemosElRitz #EquipoJatón #SomosLoQueHacemos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9682635"/>
                  </a:ext>
                </a:extLst>
              </a:tr>
            </a:tbl>
          </a:graphicData>
        </a:graphic>
      </p:graphicFrame>
      <p:sp>
        <p:nvSpPr>
          <p:cNvPr id="4" name="Text Placeholder 3">
            <a:extLst>
              <a:ext uri="{FF2B5EF4-FFF2-40B4-BE49-F238E27FC236}">
                <a16:creationId xmlns:a16="http://schemas.microsoft.com/office/drawing/2014/main" id="{1AACCAD6-8220-4F75-BF61-37D84BCFCA8B}"/>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778505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91247-FB48-4446-B3C5-CC0395856920}"/>
              </a:ext>
            </a:extLst>
          </p:cNvPr>
          <p:cNvSpPr>
            <a:spLocks noGrp="1"/>
          </p:cNvSpPr>
          <p:nvPr>
            <p:ph type="title"/>
          </p:nvPr>
        </p:nvSpPr>
        <p:spPr/>
        <p:txBody>
          <a:bodyPr/>
          <a:lstStyle/>
          <a:p>
            <a:r>
              <a:rPr lang="en-US"/>
              <a:t>Facebook TABLA DE FB COMPLETA | Santa Fe - 17 of 23</a:t>
            </a:r>
          </a:p>
        </p:txBody>
      </p:sp>
      <p:graphicFrame>
        <p:nvGraphicFramePr>
          <p:cNvPr id="5" name="Table Placeholder 4">
            <a:extLst>
              <a:ext uri="{FF2B5EF4-FFF2-40B4-BE49-F238E27FC236}">
                <a16:creationId xmlns:a16="http://schemas.microsoft.com/office/drawing/2014/main" id="{5B59D655-25E4-42AB-A4DB-AC471BDDB6B9}"/>
              </a:ext>
            </a:extLst>
          </p:cNvPr>
          <p:cNvGraphicFramePr>
            <a:graphicFrameLocks noGrp="1"/>
          </p:cNvGraphicFramePr>
          <p:nvPr>
            <p:ph type="tbl" sz="quarter" idx="13"/>
            <p:extLst>
              <p:ext uri="{D42A27DB-BD31-4B8C-83A1-F6EECF244321}">
                <p14:modId xmlns:p14="http://schemas.microsoft.com/office/powerpoint/2010/main" val="40839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03667488"/>
                    </a:ext>
                  </a:extLst>
                </a:gridCol>
                <a:gridCol w="493776">
                  <a:extLst>
                    <a:ext uri="{9D8B030D-6E8A-4147-A177-3AD203B41FA5}">
                      <a16:colId xmlns:a16="http://schemas.microsoft.com/office/drawing/2014/main" val="2368466884"/>
                    </a:ext>
                  </a:extLst>
                </a:gridCol>
                <a:gridCol w="493776">
                  <a:extLst>
                    <a:ext uri="{9D8B030D-6E8A-4147-A177-3AD203B41FA5}">
                      <a16:colId xmlns:a16="http://schemas.microsoft.com/office/drawing/2014/main" val="2159201762"/>
                    </a:ext>
                  </a:extLst>
                </a:gridCol>
                <a:gridCol w="493776">
                  <a:extLst>
                    <a:ext uri="{9D8B030D-6E8A-4147-A177-3AD203B41FA5}">
                      <a16:colId xmlns:a16="http://schemas.microsoft.com/office/drawing/2014/main" val="95848272"/>
                    </a:ext>
                  </a:extLst>
                </a:gridCol>
                <a:gridCol w="493776">
                  <a:extLst>
                    <a:ext uri="{9D8B030D-6E8A-4147-A177-3AD203B41FA5}">
                      <a16:colId xmlns:a16="http://schemas.microsoft.com/office/drawing/2014/main" val="4163031891"/>
                    </a:ext>
                  </a:extLst>
                </a:gridCol>
                <a:gridCol w="493776">
                  <a:extLst>
                    <a:ext uri="{9D8B030D-6E8A-4147-A177-3AD203B41FA5}">
                      <a16:colId xmlns:a16="http://schemas.microsoft.com/office/drawing/2014/main" val="2121888227"/>
                    </a:ext>
                  </a:extLst>
                </a:gridCol>
                <a:gridCol w="493776">
                  <a:extLst>
                    <a:ext uri="{9D8B030D-6E8A-4147-A177-3AD203B41FA5}">
                      <a16:colId xmlns:a16="http://schemas.microsoft.com/office/drawing/2014/main" val="1572337226"/>
                    </a:ext>
                  </a:extLst>
                </a:gridCol>
                <a:gridCol w="493776">
                  <a:extLst>
                    <a:ext uri="{9D8B030D-6E8A-4147-A177-3AD203B41FA5}">
                      <a16:colId xmlns:a16="http://schemas.microsoft.com/office/drawing/2014/main" val="3487240200"/>
                    </a:ext>
                  </a:extLst>
                </a:gridCol>
                <a:gridCol w="493776">
                  <a:extLst>
                    <a:ext uri="{9D8B030D-6E8A-4147-A177-3AD203B41FA5}">
                      <a16:colId xmlns:a16="http://schemas.microsoft.com/office/drawing/2014/main" val="334010761"/>
                    </a:ext>
                  </a:extLst>
                </a:gridCol>
                <a:gridCol w="493776">
                  <a:extLst>
                    <a:ext uri="{9D8B030D-6E8A-4147-A177-3AD203B41FA5}">
                      <a16:colId xmlns:a16="http://schemas.microsoft.com/office/drawing/2014/main" val="2893516472"/>
                    </a:ext>
                  </a:extLst>
                </a:gridCol>
                <a:gridCol w="493776">
                  <a:extLst>
                    <a:ext uri="{9D8B030D-6E8A-4147-A177-3AD203B41FA5}">
                      <a16:colId xmlns:a16="http://schemas.microsoft.com/office/drawing/2014/main" val="2195750968"/>
                    </a:ext>
                  </a:extLst>
                </a:gridCol>
                <a:gridCol w="493776">
                  <a:extLst>
                    <a:ext uri="{9D8B030D-6E8A-4147-A177-3AD203B41FA5}">
                      <a16:colId xmlns:a16="http://schemas.microsoft.com/office/drawing/2014/main" val="1247373682"/>
                    </a:ext>
                  </a:extLst>
                </a:gridCol>
                <a:gridCol w="493776">
                  <a:extLst>
                    <a:ext uri="{9D8B030D-6E8A-4147-A177-3AD203B41FA5}">
                      <a16:colId xmlns:a16="http://schemas.microsoft.com/office/drawing/2014/main" val="1396054328"/>
                    </a:ext>
                  </a:extLst>
                </a:gridCol>
                <a:gridCol w="493776">
                  <a:extLst>
                    <a:ext uri="{9D8B030D-6E8A-4147-A177-3AD203B41FA5}">
                      <a16:colId xmlns:a16="http://schemas.microsoft.com/office/drawing/2014/main" val="1770409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6743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- 2019-04-18 12:00:01 </a:t>
                      </a:r>
                      <a:r>
                        <a:rPr kumimoji="0" lang="es-ES" sz="1000" b="0" i="0" u="none" strike="noStrike" kern="1200" cap="none" spc="0" normalizeH="0" baseline="0" noProof="0">
                          <a:ln>
                            <a:noFill/>
                          </a:ln>
                          <a:solidFill>
                            <a:prstClr val="black"/>
                          </a:solidFill>
                          <a:effectLst/>
                          <a:uLnTx/>
                          <a:uFillTx/>
                          <a:latin typeface="+mn-lt"/>
                          <a:ea typeface="+mn-ea"/>
                          <a:cs typeface="+mn-cs"/>
                        </a:rPr>
                        <a:t> 
 Queremos una ciudad preparada ante el riesgo y las emergencias.
#Propuestas para el #ConcejoMunicipal. #MásParaSantaFe.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700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- 2019-04-17 16:00:01 </a:t>
                      </a:r>
                      <a:r>
                        <a:rPr kumimoji="0" lang="es-ES" sz="1000" b="0" i="0" u="none" strike="noStrike" kern="1200" cap="none" spc="0" normalizeH="0" baseline="0" noProof="0">
                          <a:ln>
                            <a:noFill/>
                          </a:ln>
                          <a:solidFill>
                            <a:prstClr val="black"/>
                          </a:solidFill>
                          <a:effectLst/>
                          <a:uLnTx/>
                          <a:uFillTx/>
                          <a:latin typeface="+mn-lt"/>
                          <a:ea typeface="+mn-ea"/>
                          <a:cs typeface="+mn-cs"/>
                        </a:rPr>
                        <a:t> 
 Queremos una ciudad en la que chicos y chicas practiquen deportes en los #ClubesDeBarrio, los y las jóvenes puedan aprender y se les facilite el acceso al primer empleo.
#Propuestas para el #ConcejoMunicipal. #MásParaSantaFe.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0833836"/>
                  </a:ext>
                </a:extLst>
              </a:tr>
            </a:tbl>
          </a:graphicData>
        </a:graphic>
      </p:graphicFrame>
      <p:sp>
        <p:nvSpPr>
          <p:cNvPr id="4" name="Text Placeholder 3">
            <a:extLst>
              <a:ext uri="{FF2B5EF4-FFF2-40B4-BE49-F238E27FC236}">
                <a16:creationId xmlns:a16="http://schemas.microsoft.com/office/drawing/2014/main" id="{E906F1E5-E11E-41FC-9641-9451BCACADDB}"/>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33307019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81164-4D68-4B95-B2AE-B946F5F5C61F}"/>
              </a:ext>
            </a:extLst>
          </p:cNvPr>
          <p:cNvSpPr>
            <a:spLocks noGrp="1"/>
          </p:cNvSpPr>
          <p:nvPr>
            <p:ph type="title"/>
          </p:nvPr>
        </p:nvSpPr>
        <p:spPr/>
        <p:txBody>
          <a:bodyPr/>
          <a:lstStyle/>
          <a:p>
            <a:r>
              <a:rPr lang="en-US"/>
              <a:t>Facebook TABLA DE FB COMPLETA | Santa Fe - 18 of 23</a:t>
            </a:r>
          </a:p>
        </p:txBody>
      </p:sp>
      <p:graphicFrame>
        <p:nvGraphicFramePr>
          <p:cNvPr id="5" name="Table Placeholder 4">
            <a:extLst>
              <a:ext uri="{FF2B5EF4-FFF2-40B4-BE49-F238E27FC236}">
                <a16:creationId xmlns:a16="http://schemas.microsoft.com/office/drawing/2014/main" id="{86E793CC-2932-43EC-B914-924B9A79B2C5}"/>
              </a:ext>
            </a:extLst>
          </p:cNvPr>
          <p:cNvGraphicFramePr>
            <a:graphicFrameLocks noGrp="1"/>
          </p:cNvGraphicFramePr>
          <p:nvPr>
            <p:ph type="tbl" sz="quarter" idx="13"/>
            <p:extLst>
              <p:ext uri="{D42A27DB-BD31-4B8C-83A1-F6EECF244321}">
                <p14:modId xmlns:p14="http://schemas.microsoft.com/office/powerpoint/2010/main" val="360159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62795607"/>
                    </a:ext>
                  </a:extLst>
                </a:gridCol>
                <a:gridCol w="493776">
                  <a:extLst>
                    <a:ext uri="{9D8B030D-6E8A-4147-A177-3AD203B41FA5}">
                      <a16:colId xmlns:a16="http://schemas.microsoft.com/office/drawing/2014/main" val="2003850463"/>
                    </a:ext>
                  </a:extLst>
                </a:gridCol>
                <a:gridCol w="493776">
                  <a:extLst>
                    <a:ext uri="{9D8B030D-6E8A-4147-A177-3AD203B41FA5}">
                      <a16:colId xmlns:a16="http://schemas.microsoft.com/office/drawing/2014/main" val="3548270863"/>
                    </a:ext>
                  </a:extLst>
                </a:gridCol>
                <a:gridCol w="493776">
                  <a:extLst>
                    <a:ext uri="{9D8B030D-6E8A-4147-A177-3AD203B41FA5}">
                      <a16:colId xmlns:a16="http://schemas.microsoft.com/office/drawing/2014/main" val="2763864482"/>
                    </a:ext>
                  </a:extLst>
                </a:gridCol>
                <a:gridCol w="493776">
                  <a:extLst>
                    <a:ext uri="{9D8B030D-6E8A-4147-A177-3AD203B41FA5}">
                      <a16:colId xmlns:a16="http://schemas.microsoft.com/office/drawing/2014/main" val="2495250769"/>
                    </a:ext>
                  </a:extLst>
                </a:gridCol>
                <a:gridCol w="493776">
                  <a:extLst>
                    <a:ext uri="{9D8B030D-6E8A-4147-A177-3AD203B41FA5}">
                      <a16:colId xmlns:a16="http://schemas.microsoft.com/office/drawing/2014/main" val="2848759648"/>
                    </a:ext>
                  </a:extLst>
                </a:gridCol>
                <a:gridCol w="493776">
                  <a:extLst>
                    <a:ext uri="{9D8B030D-6E8A-4147-A177-3AD203B41FA5}">
                      <a16:colId xmlns:a16="http://schemas.microsoft.com/office/drawing/2014/main" val="2930781868"/>
                    </a:ext>
                  </a:extLst>
                </a:gridCol>
                <a:gridCol w="493776">
                  <a:extLst>
                    <a:ext uri="{9D8B030D-6E8A-4147-A177-3AD203B41FA5}">
                      <a16:colId xmlns:a16="http://schemas.microsoft.com/office/drawing/2014/main" val="2903537058"/>
                    </a:ext>
                  </a:extLst>
                </a:gridCol>
                <a:gridCol w="493776">
                  <a:extLst>
                    <a:ext uri="{9D8B030D-6E8A-4147-A177-3AD203B41FA5}">
                      <a16:colId xmlns:a16="http://schemas.microsoft.com/office/drawing/2014/main" val="1813598869"/>
                    </a:ext>
                  </a:extLst>
                </a:gridCol>
                <a:gridCol w="493776">
                  <a:extLst>
                    <a:ext uri="{9D8B030D-6E8A-4147-A177-3AD203B41FA5}">
                      <a16:colId xmlns:a16="http://schemas.microsoft.com/office/drawing/2014/main" val="770947667"/>
                    </a:ext>
                  </a:extLst>
                </a:gridCol>
                <a:gridCol w="493776">
                  <a:extLst>
                    <a:ext uri="{9D8B030D-6E8A-4147-A177-3AD203B41FA5}">
                      <a16:colId xmlns:a16="http://schemas.microsoft.com/office/drawing/2014/main" val="620720003"/>
                    </a:ext>
                  </a:extLst>
                </a:gridCol>
                <a:gridCol w="493776">
                  <a:extLst>
                    <a:ext uri="{9D8B030D-6E8A-4147-A177-3AD203B41FA5}">
                      <a16:colId xmlns:a16="http://schemas.microsoft.com/office/drawing/2014/main" val="4083981655"/>
                    </a:ext>
                  </a:extLst>
                </a:gridCol>
                <a:gridCol w="493776">
                  <a:extLst>
                    <a:ext uri="{9D8B030D-6E8A-4147-A177-3AD203B41FA5}">
                      <a16:colId xmlns:a16="http://schemas.microsoft.com/office/drawing/2014/main" val="2840660981"/>
                    </a:ext>
                  </a:extLst>
                </a:gridCol>
                <a:gridCol w="493776">
                  <a:extLst>
                    <a:ext uri="{9D8B030D-6E8A-4147-A177-3AD203B41FA5}">
                      <a16:colId xmlns:a16="http://schemas.microsoft.com/office/drawing/2014/main" val="284864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5853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- 2019-04-18 21:00:01 </a:t>
                      </a:r>
                      <a:r>
                        <a:rPr kumimoji="0" lang="es-ES" sz="1000" b="0" i="0" u="none" strike="noStrike" kern="1200" cap="none" spc="0" normalizeH="0" baseline="0" noProof="0">
                          <a:ln>
                            <a:noFill/>
                          </a:ln>
                          <a:solidFill>
                            <a:prstClr val="black"/>
                          </a:solidFill>
                          <a:effectLst/>
                          <a:uLnTx/>
                          <a:uFillTx/>
                          <a:latin typeface="+mn-lt"/>
                          <a:ea typeface="+mn-ea"/>
                          <a:cs typeface="+mn-cs"/>
                        </a:rPr>
                        <a:t> 
 La más exquisita tradición santafesina 👌
🔙 Desde 1851, se producen en nuestra ciudad los alfajores Merengo. Con Jorge Henn visitamos la fábrica y conocimos su historia. Nos contaron que priorizan insumos y maquinaria nacional ✅ Además, han incorporado productos aptos para celíacos y diabéticos 🙌
Por supuesto que también hubo tiempo para probar algunas de sus exquisiteces. ¡Felicitaciones!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0561616"/>
                  </a:ext>
                </a:extLst>
              </a:tr>
            </a:tbl>
          </a:graphicData>
        </a:graphic>
      </p:graphicFrame>
      <p:sp>
        <p:nvSpPr>
          <p:cNvPr id="4" name="Text Placeholder 3">
            <a:extLst>
              <a:ext uri="{FF2B5EF4-FFF2-40B4-BE49-F238E27FC236}">
                <a16:creationId xmlns:a16="http://schemas.microsoft.com/office/drawing/2014/main" id="{B3210AB4-A08E-4E98-98B2-66C37ADDDCCF}"/>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14336670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8FC78-BB52-496D-92BD-61066AEAD0FB}"/>
              </a:ext>
            </a:extLst>
          </p:cNvPr>
          <p:cNvSpPr>
            <a:spLocks noGrp="1"/>
          </p:cNvSpPr>
          <p:nvPr>
            <p:ph type="title"/>
          </p:nvPr>
        </p:nvSpPr>
        <p:spPr/>
        <p:txBody>
          <a:bodyPr/>
          <a:lstStyle/>
          <a:p>
            <a:r>
              <a:rPr lang="en-US"/>
              <a:t>Facebook TABLA DE FB COMPLETA | Santa Fe - 19 of 23</a:t>
            </a:r>
          </a:p>
        </p:txBody>
      </p:sp>
      <p:graphicFrame>
        <p:nvGraphicFramePr>
          <p:cNvPr id="5" name="Table Placeholder 4">
            <a:extLst>
              <a:ext uri="{FF2B5EF4-FFF2-40B4-BE49-F238E27FC236}">
                <a16:creationId xmlns:a16="http://schemas.microsoft.com/office/drawing/2014/main" id="{DFDDD260-DCCC-490B-8158-372E0059CA1A}"/>
              </a:ext>
            </a:extLst>
          </p:cNvPr>
          <p:cNvGraphicFramePr>
            <a:graphicFrameLocks noGrp="1"/>
          </p:cNvGraphicFramePr>
          <p:nvPr>
            <p:ph type="tbl" sz="quarter" idx="13"/>
            <p:extLst>
              <p:ext uri="{D42A27DB-BD31-4B8C-83A1-F6EECF244321}">
                <p14:modId xmlns:p14="http://schemas.microsoft.com/office/powerpoint/2010/main" val="117588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37187946"/>
                    </a:ext>
                  </a:extLst>
                </a:gridCol>
                <a:gridCol w="493776">
                  <a:extLst>
                    <a:ext uri="{9D8B030D-6E8A-4147-A177-3AD203B41FA5}">
                      <a16:colId xmlns:a16="http://schemas.microsoft.com/office/drawing/2014/main" val="3352896074"/>
                    </a:ext>
                  </a:extLst>
                </a:gridCol>
                <a:gridCol w="493776">
                  <a:extLst>
                    <a:ext uri="{9D8B030D-6E8A-4147-A177-3AD203B41FA5}">
                      <a16:colId xmlns:a16="http://schemas.microsoft.com/office/drawing/2014/main" val="1660123398"/>
                    </a:ext>
                  </a:extLst>
                </a:gridCol>
                <a:gridCol w="493776">
                  <a:extLst>
                    <a:ext uri="{9D8B030D-6E8A-4147-A177-3AD203B41FA5}">
                      <a16:colId xmlns:a16="http://schemas.microsoft.com/office/drawing/2014/main" val="2397206390"/>
                    </a:ext>
                  </a:extLst>
                </a:gridCol>
                <a:gridCol w="493776">
                  <a:extLst>
                    <a:ext uri="{9D8B030D-6E8A-4147-A177-3AD203B41FA5}">
                      <a16:colId xmlns:a16="http://schemas.microsoft.com/office/drawing/2014/main" val="3513751228"/>
                    </a:ext>
                  </a:extLst>
                </a:gridCol>
                <a:gridCol w="493776">
                  <a:extLst>
                    <a:ext uri="{9D8B030D-6E8A-4147-A177-3AD203B41FA5}">
                      <a16:colId xmlns:a16="http://schemas.microsoft.com/office/drawing/2014/main" val="3045663792"/>
                    </a:ext>
                  </a:extLst>
                </a:gridCol>
                <a:gridCol w="493776">
                  <a:extLst>
                    <a:ext uri="{9D8B030D-6E8A-4147-A177-3AD203B41FA5}">
                      <a16:colId xmlns:a16="http://schemas.microsoft.com/office/drawing/2014/main" val="2020253550"/>
                    </a:ext>
                  </a:extLst>
                </a:gridCol>
                <a:gridCol w="493776">
                  <a:extLst>
                    <a:ext uri="{9D8B030D-6E8A-4147-A177-3AD203B41FA5}">
                      <a16:colId xmlns:a16="http://schemas.microsoft.com/office/drawing/2014/main" val="36847906"/>
                    </a:ext>
                  </a:extLst>
                </a:gridCol>
                <a:gridCol w="493776">
                  <a:extLst>
                    <a:ext uri="{9D8B030D-6E8A-4147-A177-3AD203B41FA5}">
                      <a16:colId xmlns:a16="http://schemas.microsoft.com/office/drawing/2014/main" val="3999357901"/>
                    </a:ext>
                  </a:extLst>
                </a:gridCol>
                <a:gridCol w="493776">
                  <a:extLst>
                    <a:ext uri="{9D8B030D-6E8A-4147-A177-3AD203B41FA5}">
                      <a16:colId xmlns:a16="http://schemas.microsoft.com/office/drawing/2014/main" val="793847833"/>
                    </a:ext>
                  </a:extLst>
                </a:gridCol>
                <a:gridCol w="493776">
                  <a:extLst>
                    <a:ext uri="{9D8B030D-6E8A-4147-A177-3AD203B41FA5}">
                      <a16:colId xmlns:a16="http://schemas.microsoft.com/office/drawing/2014/main" val="2579555903"/>
                    </a:ext>
                  </a:extLst>
                </a:gridCol>
                <a:gridCol w="493776">
                  <a:extLst>
                    <a:ext uri="{9D8B030D-6E8A-4147-A177-3AD203B41FA5}">
                      <a16:colId xmlns:a16="http://schemas.microsoft.com/office/drawing/2014/main" val="1768046017"/>
                    </a:ext>
                  </a:extLst>
                </a:gridCol>
                <a:gridCol w="493776">
                  <a:extLst>
                    <a:ext uri="{9D8B030D-6E8A-4147-A177-3AD203B41FA5}">
                      <a16:colId xmlns:a16="http://schemas.microsoft.com/office/drawing/2014/main" val="405713562"/>
                    </a:ext>
                  </a:extLst>
                </a:gridCol>
                <a:gridCol w="493776">
                  <a:extLst>
                    <a:ext uri="{9D8B030D-6E8A-4147-A177-3AD203B41FA5}">
                      <a16:colId xmlns:a16="http://schemas.microsoft.com/office/drawing/2014/main" val="107477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5853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- 2019-04-17 21:00:01 </a:t>
                      </a:r>
                      <a:r>
                        <a:rPr kumimoji="0" lang="es-ES" sz="1000" b="0" i="0" u="none" strike="noStrike" kern="1200" cap="none" spc="0" normalizeH="0" baseline="0" noProof="0">
                          <a:ln>
                            <a:noFill/>
                          </a:ln>
                          <a:solidFill>
                            <a:prstClr val="black"/>
                          </a:solidFill>
                          <a:effectLst/>
                          <a:uLnTx/>
                          <a:uFillTx/>
                          <a:latin typeface="+mn-lt"/>
                          <a:ea typeface="+mn-ea"/>
                          <a:cs typeface="+mn-cs"/>
                        </a:rPr>
                        <a:t> 
 Barrio Cabal es ejemplo de organización y trabajo cooperativo 💪🏽✅
La “Feria de emprendedores artesanales”, de la cual participaron más de 30 vecinos y vecinas 👫 del barrio ofreciendo sus productos, se realizó en la plaza 🌳 donde antes había un basural, recuperada por ellos mismos 🙌🏼
Como muchos otros santafesinos, con Jorge Henn recorrimos los stands para conocer todo lo que los emprendedores tienen para ofrecer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8561265"/>
                  </a:ext>
                </a:extLst>
              </a:tr>
            </a:tbl>
          </a:graphicData>
        </a:graphic>
      </p:graphicFrame>
      <p:sp>
        <p:nvSpPr>
          <p:cNvPr id="4" name="Text Placeholder 3">
            <a:extLst>
              <a:ext uri="{FF2B5EF4-FFF2-40B4-BE49-F238E27FC236}">
                <a16:creationId xmlns:a16="http://schemas.microsoft.com/office/drawing/2014/main" id="{7FF3263B-91D0-457D-8E32-3D12ADC1CDEE}"/>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648245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A7EA2-63C2-4F8E-8611-D2968F72C6CF}"/>
              </a:ext>
            </a:extLst>
          </p:cNvPr>
          <p:cNvSpPr>
            <a:spLocks noGrp="1"/>
          </p:cNvSpPr>
          <p:nvPr>
            <p:ph type="title"/>
          </p:nvPr>
        </p:nvSpPr>
        <p:spPr/>
        <p:txBody>
          <a:bodyPr/>
          <a:lstStyle/>
          <a:p>
            <a:r>
              <a:rPr lang="en-US"/>
              <a:t>Facebook TABLA DE FB COMPLETA | Santa Fe - 20 of 23</a:t>
            </a:r>
          </a:p>
        </p:txBody>
      </p:sp>
      <p:graphicFrame>
        <p:nvGraphicFramePr>
          <p:cNvPr id="5" name="Table Placeholder 4">
            <a:extLst>
              <a:ext uri="{FF2B5EF4-FFF2-40B4-BE49-F238E27FC236}">
                <a16:creationId xmlns:a16="http://schemas.microsoft.com/office/drawing/2014/main" id="{EAA206E0-054B-4689-A4C2-01CADB559AAB}"/>
              </a:ext>
            </a:extLst>
          </p:cNvPr>
          <p:cNvGraphicFramePr>
            <a:graphicFrameLocks noGrp="1"/>
          </p:cNvGraphicFramePr>
          <p:nvPr>
            <p:ph type="tbl" sz="quarter" idx="13"/>
            <p:extLst>
              <p:ext uri="{D42A27DB-BD31-4B8C-83A1-F6EECF244321}">
                <p14:modId xmlns:p14="http://schemas.microsoft.com/office/powerpoint/2010/main" val="1646201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80781139"/>
                    </a:ext>
                  </a:extLst>
                </a:gridCol>
                <a:gridCol w="493776">
                  <a:extLst>
                    <a:ext uri="{9D8B030D-6E8A-4147-A177-3AD203B41FA5}">
                      <a16:colId xmlns:a16="http://schemas.microsoft.com/office/drawing/2014/main" val="1251828812"/>
                    </a:ext>
                  </a:extLst>
                </a:gridCol>
                <a:gridCol w="493776">
                  <a:extLst>
                    <a:ext uri="{9D8B030D-6E8A-4147-A177-3AD203B41FA5}">
                      <a16:colId xmlns:a16="http://schemas.microsoft.com/office/drawing/2014/main" val="4245329581"/>
                    </a:ext>
                  </a:extLst>
                </a:gridCol>
                <a:gridCol w="493776">
                  <a:extLst>
                    <a:ext uri="{9D8B030D-6E8A-4147-A177-3AD203B41FA5}">
                      <a16:colId xmlns:a16="http://schemas.microsoft.com/office/drawing/2014/main" val="404294533"/>
                    </a:ext>
                  </a:extLst>
                </a:gridCol>
                <a:gridCol w="493776">
                  <a:extLst>
                    <a:ext uri="{9D8B030D-6E8A-4147-A177-3AD203B41FA5}">
                      <a16:colId xmlns:a16="http://schemas.microsoft.com/office/drawing/2014/main" val="1838537849"/>
                    </a:ext>
                  </a:extLst>
                </a:gridCol>
                <a:gridCol w="493776">
                  <a:extLst>
                    <a:ext uri="{9D8B030D-6E8A-4147-A177-3AD203B41FA5}">
                      <a16:colId xmlns:a16="http://schemas.microsoft.com/office/drawing/2014/main" val="2342408942"/>
                    </a:ext>
                  </a:extLst>
                </a:gridCol>
                <a:gridCol w="493776">
                  <a:extLst>
                    <a:ext uri="{9D8B030D-6E8A-4147-A177-3AD203B41FA5}">
                      <a16:colId xmlns:a16="http://schemas.microsoft.com/office/drawing/2014/main" val="1879914645"/>
                    </a:ext>
                  </a:extLst>
                </a:gridCol>
                <a:gridCol w="493776">
                  <a:extLst>
                    <a:ext uri="{9D8B030D-6E8A-4147-A177-3AD203B41FA5}">
                      <a16:colId xmlns:a16="http://schemas.microsoft.com/office/drawing/2014/main" val="740473018"/>
                    </a:ext>
                  </a:extLst>
                </a:gridCol>
                <a:gridCol w="493776">
                  <a:extLst>
                    <a:ext uri="{9D8B030D-6E8A-4147-A177-3AD203B41FA5}">
                      <a16:colId xmlns:a16="http://schemas.microsoft.com/office/drawing/2014/main" val="411334722"/>
                    </a:ext>
                  </a:extLst>
                </a:gridCol>
                <a:gridCol w="493776">
                  <a:extLst>
                    <a:ext uri="{9D8B030D-6E8A-4147-A177-3AD203B41FA5}">
                      <a16:colId xmlns:a16="http://schemas.microsoft.com/office/drawing/2014/main" val="895165421"/>
                    </a:ext>
                  </a:extLst>
                </a:gridCol>
                <a:gridCol w="493776">
                  <a:extLst>
                    <a:ext uri="{9D8B030D-6E8A-4147-A177-3AD203B41FA5}">
                      <a16:colId xmlns:a16="http://schemas.microsoft.com/office/drawing/2014/main" val="1891151216"/>
                    </a:ext>
                  </a:extLst>
                </a:gridCol>
                <a:gridCol w="493776">
                  <a:extLst>
                    <a:ext uri="{9D8B030D-6E8A-4147-A177-3AD203B41FA5}">
                      <a16:colId xmlns:a16="http://schemas.microsoft.com/office/drawing/2014/main" val="2335049864"/>
                    </a:ext>
                  </a:extLst>
                </a:gridCol>
                <a:gridCol w="493776">
                  <a:extLst>
                    <a:ext uri="{9D8B030D-6E8A-4147-A177-3AD203B41FA5}">
                      <a16:colId xmlns:a16="http://schemas.microsoft.com/office/drawing/2014/main" val="1222174032"/>
                    </a:ext>
                  </a:extLst>
                </a:gridCol>
                <a:gridCol w="493776">
                  <a:extLst>
                    <a:ext uri="{9D8B030D-6E8A-4147-A177-3AD203B41FA5}">
                      <a16:colId xmlns:a16="http://schemas.microsoft.com/office/drawing/2014/main" val="2540779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9036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- 2019-04-15 21:00:01 </a:t>
                      </a:r>
                      <a:r>
                        <a:rPr kumimoji="0" lang="es-ES" sz="1000" b="0" i="0" u="none" strike="noStrike" kern="1200" cap="none" spc="0" normalizeH="0" baseline="0" noProof="0">
                          <a:ln>
                            <a:noFill/>
                          </a:ln>
                          <a:solidFill>
                            <a:prstClr val="black"/>
                          </a:solidFill>
                          <a:effectLst/>
                          <a:uLnTx/>
                          <a:uFillTx/>
                          <a:latin typeface="+mn-lt"/>
                          <a:ea typeface="+mn-ea"/>
                          <a:cs typeface="+mn-cs"/>
                        </a:rPr>
                        <a:t> 
 La selección argentina de #HockeySubacuático 🥽🌊 se está preparando para competir en el mundial de este año en #Inglaterra ✈️
Muchos de quienes entrenan 🏊‍♂️ en el Club Regatas Santa Fe Fe 🏊‍♀️ viajarán a representarnos 🏒. Con ellos, junto a Jorge Henny Virginia Coudannes, estuvimos compartiendo una cena-bingo. ¡Éxitos!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1528630"/>
                  </a:ext>
                </a:extLst>
              </a:tr>
            </a:tbl>
          </a:graphicData>
        </a:graphic>
      </p:graphicFrame>
      <p:sp>
        <p:nvSpPr>
          <p:cNvPr id="4" name="Text Placeholder 3">
            <a:extLst>
              <a:ext uri="{FF2B5EF4-FFF2-40B4-BE49-F238E27FC236}">
                <a16:creationId xmlns:a16="http://schemas.microsoft.com/office/drawing/2014/main" id="{474FA977-8F53-42AF-AC26-044CA45415CD}"/>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23205576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A055-A795-43B9-8121-F1C9ADECE018}"/>
              </a:ext>
            </a:extLst>
          </p:cNvPr>
          <p:cNvSpPr>
            <a:spLocks noGrp="1"/>
          </p:cNvSpPr>
          <p:nvPr>
            <p:ph type="title"/>
          </p:nvPr>
        </p:nvSpPr>
        <p:spPr/>
        <p:txBody>
          <a:bodyPr/>
          <a:lstStyle/>
          <a:p>
            <a:r>
              <a:rPr lang="en-US"/>
              <a:t>Facebook TABLA DE FB COMPLETA | Santa Fe - 21 of 23</a:t>
            </a:r>
          </a:p>
        </p:txBody>
      </p:sp>
      <p:graphicFrame>
        <p:nvGraphicFramePr>
          <p:cNvPr id="5" name="Table Placeholder 4">
            <a:extLst>
              <a:ext uri="{FF2B5EF4-FFF2-40B4-BE49-F238E27FC236}">
                <a16:creationId xmlns:a16="http://schemas.microsoft.com/office/drawing/2014/main" id="{88DC3DEB-6FE3-429A-A6CF-B86AECCF6C77}"/>
              </a:ext>
            </a:extLst>
          </p:cNvPr>
          <p:cNvGraphicFramePr>
            <a:graphicFrameLocks noGrp="1"/>
          </p:cNvGraphicFramePr>
          <p:nvPr>
            <p:ph type="tbl" sz="quarter" idx="13"/>
            <p:extLst>
              <p:ext uri="{D42A27DB-BD31-4B8C-83A1-F6EECF244321}">
                <p14:modId xmlns:p14="http://schemas.microsoft.com/office/powerpoint/2010/main" val="1134824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31537308"/>
                    </a:ext>
                  </a:extLst>
                </a:gridCol>
                <a:gridCol w="493776">
                  <a:extLst>
                    <a:ext uri="{9D8B030D-6E8A-4147-A177-3AD203B41FA5}">
                      <a16:colId xmlns:a16="http://schemas.microsoft.com/office/drawing/2014/main" val="2213144261"/>
                    </a:ext>
                  </a:extLst>
                </a:gridCol>
                <a:gridCol w="493776">
                  <a:extLst>
                    <a:ext uri="{9D8B030D-6E8A-4147-A177-3AD203B41FA5}">
                      <a16:colId xmlns:a16="http://schemas.microsoft.com/office/drawing/2014/main" val="1216236323"/>
                    </a:ext>
                  </a:extLst>
                </a:gridCol>
                <a:gridCol w="493776">
                  <a:extLst>
                    <a:ext uri="{9D8B030D-6E8A-4147-A177-3AD203B41FA5}">
                      <a16:colId xmlns:a16="http://schemas.microsoft.com/office/drawing/2014/main" val="1868314716"/>
                    </a:ext>
                  </a:extLst>
                </a:gridCol>
                <a:gridCol w="493776">
                  <a:extLst>
                    <a:ext uri="{9D8B030D-6E8A-4147-A177-3AD203B41FA5}">
                      <a16:colId xmlns:a16="http://schemas.microsoft.com/office/drawing/2014/main" val="1864270394"/>
                    </a:ext>
                  </a:extLst>
                </a:gridCol>
                <a:gridCol w="493776">
                  <a:extLst>
                    <a:ext uri="{9D8B030D-6E8A-4147-A177-3AD203B41FA5}">
                      <a16:colId xmlns:a16="http://schemas.microsoft.com/office/drawing/2014/main" val="3558381352"/>
                    </a:ext>
                  </a:extLst>
                </a:gridCol>
                <a:gridCol w="493776">
                  <a:extLst>
                    <a:ext uri="{9D8B030D-6E8A-4147-A177-3AD203B41FA5}">
                      <a16:colId xmlns:a16="http://schemas.microsoft.com/office/drawing/2014/main" val="109245895"/>
                    </a:ext>
                  </a:extLst>
                </a:gridCol>
                <a:gridCol w="493776">
                  <a:extLst>
                    <a:ext uri="{9D8B030D-6E8A-4147-A177-3AD203B41FA5}">
                      <a16:colId xmlns:a16="http://schemas.microsoft.com/office/drawing/2014/main" val="2987496815"/>
                    </a:ext>
                  </a:extLst>
                </a:gridCol>
                <a:gridCol w="493776">
                  <a:extLst>
                    <a:ext uri="{9D8B030D-6E8A-4147-A177-3AD203B41FA5}">
                      <a16:colId xmlns:a16="http://schemas.microsoft.com/office/drawing/2014/main" val="1991417909"/>
                    </a:ext>
                  </a:extLst>
                </a:gridCol>
                <a:gridCol w="493776">
                  <a:extLst>
                    <a:ext uri="{9D8B030D-6E8A-4147-A177-3AD203B41FA5}">
                      <a16:colId xmlns:a16="http://schemas.microsoft.com/office/drawing/2014/main" val="3457383505"/>
                    </a:ext>
                  </a:extLst>
                </a:gridCol>
                <a:gridCol w="493776">
                  <a:extLst>
                    <a:ext uri="{9D8B030D-6E8A-4147-A177-3AD203B41FA5}">
                      <a16:colId xmlns:a16="http://schemas.microsoft.com/office/drawing/2014/main" val="272319269"/>
                    </a:ext>
                  </a:extLst>
                </a:gridCol>
                <a:gridCol w="493776">
                  <a:extLst>
                    <a:ext uri="{9D8B030D-6E8A-4147-A177-3AD203B41FA5}">
                      <a16:colId xmlns:a16="http://schemas.microsoft.com/office/drawing/2014/main" val="156379323"/>
                    </a:ext>
                  </a:extLst>
                </a:gridCol>
                <a:gridCol w="493776">
                  <a:extLst>
                    <a:ext uri="{9D8B030D-6E8A-4147-A177-3AD203B41FA5}">
                      <a16:colId xmlns:a16="http://schemas.microsoft.com/office/drawing/2014/main" val="3755925242"/>
                    </a:ext>
                  </a:extLst>
                </a:gridCol>
                <a:gridCol w="493776">
                  <a:extLst>
                    <a:ext uri="{9D8B030D-6E8A-4147-A177-3AD203B41FA5}">
                      <a16:colId xmlns:a16="http://schemas.microsoft.com/office/drawing/2014/main" val="899199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0253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- 2019-04-19 12:47:31 </a:t>
                      </a:r>
                      <a:r>
                        <a:rPr kumimoji="0" lang="es-ES" sz="1000" b="0" i="0" u="none" strike="noStrike" kern="1200" cap="none" spc="0" normalizeH="0" baseline="0" noProof="0">
                          <a:ln>
                            <a:noFill/>
                          </a:ln>
                          <a:solidFill>
                            <a:prstClr val="black"/>
                          </a:solidFill>
                          <a:effectLst/>
                          <a:uLnTx/>
                          <a:uFillTx/>
                          <a:latin typeface="+mn-lt"/>
                          <a:ea typeface="+mn-ea"/>
                          <a:cs typeface="+mn-cs"/>
                        </a:rPr>
                        <a:t> 
 Vos también sos parte del equipo. 
#ElEquipoSomosTodos. 
Emilio Jatón intendente.
Jorge Henn senador. 
Miguel Lifschitz diputado. 
Antonio Bonfatti gobernador.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9836886"/>
                  </a:ext>
                </a:extLst>
              </a:tr>
            </a:tbl>
          </a:graphicData>
        </a:graphic>
      </p:graphicFrame>
      <p:sp>
        <p:nvSpPr>
          <p:cNvPr id="4" name="Text Placeholder 3">
            <a:extLst>
              <a:ext uri="{FF2B5EF4-FFF2-40B4-BE49-F238E27FC236}">
                <a16:creationId xmlns:a16="http://schemas.microsoft.com/office/drawing/2014/main" id="{AED72562-1031-49B5-9DA5-A641D6AB04C2}"/>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3533680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805A-4E40-46DD-922D-0F86815D1B1A}"/>
              </a:ext>
            </a:extLst>
          </p:cNvPr>
          <p:cNvSpPr>
            <a:spLocks noGrp="1"/>
          </p:cNvSpPr>
          <p:nvPr>
            <p:ph type="title"/>
          </p:nvPr>
        </p:nvSpPr>
        <p:spPr/>
        <p:txBody>
          <a:bodyPr/>
          <a:lstStyle/>
          <a:p>
            <a:r>
              <a:rPr lang="en-US"/>
              <a:t>Facebook TABLA DE FB COMPLETA | Santa Fe - 22 of 23</a:t>
            </a:r>
          </a:p>
        </p:txBody>
      </p:sp>
      <p:graphicFrame>
        <p:nvGraphicFramePr>
          <p:cNvPr id="5" name="Table Placeholder 4">
            <a:extLst>
              <a:ext uri="{FF2B5EF4-FFF2-40B4-BE49-F238E27FC236}">
                <a16:creationId xmlns:a16="http://schemas.microsoft.com/office/drawing/2014/main" id="{868942BC-DF5B-433D-BD75-BF06314D8031}"/>
              </a:ext>
            </a:extLst>
          </p:cNvPr>
          <p:cNvGraphicFramePr>
            <a:graphicFrameLocks noGrp="1"/>
          </p:cNvGraphicFramePr>
          <p:nvPr>
            <p:ph type="tbl" sz="quarter" idx="13"/>
            <p:extLst>
              <p:ext uri="{D42A27DB-BD31-4B8C-83A1-F6EECF244321}">
                <p14:modId xmlns:p14="http://schemas.microsoft.com/office/powerpoint/2010/main" val="3662653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95160991"/>
                    </a:ext>
                  </a:extLst>
                </a:gridCol>
                <a:gridCol w="493776">
                  <a:extLst>
                    <a:ext uri="{9D8B030D-6E8A-4147-A177-3AD203B41FA5}">
                      <a16:colId xmlns:a16="http://schemas.microsoft.com/office/drawing/2014/main" val="521889105"/>
                    </a:ext>
                  </a:extLst>
                </a:gridCol>
                <a:gridCol w="493776">
                  <a:extLst>
                    <a:ext uri="{9D8B030D-6E8A-4147-A177-3AD203B41FA5}">
                      <a16:colId xmlns:a16="http://schemas.microsoft.com/office/drawing/2014/main" val="2977214252"/>
                    </a:ext>
                  </a:extLst>
                </a:gridCol>
                <a:gridCol w="493776">
                  <a:extLst>
                    <a:ext uri="{9D8B030D-6E8A-4147-A177-3AD203B41FA5}">
                      <a16:colId xmlns:a16="http://schemas.microsoft.com/office/drawing/2014/main" val="234392159"/>
                    </a:ext>
                  </a:extLst>
                </a:gridCol>
                <a:gridCol w="493776">
                  <a:extLst>
                    <a:ext uri="{9D8B030D-6E8A-4147-A177-3AD203B41FA5}">
                      <a16:colId xmlns:a16="http://schemas.microsoft.com/office/drawing/2014/main" val="937356884"/>
                    </a:ext>
                  </a:extLst>
                </a:gridCol>
                <a:gridCol w="493776">
                  <a:extLst>
                    <a:ext uri="{9D8B030D-6E8A-4147-A177-3AD203B41FA5}">
                      <a16:colId xmlns:a16="http://schemas.microsoft.com/office/drawing/2014/main" val="271760568"/>
                    </a:ext>
                  </a:extLst>
                </a:gridCol>
                <a:gridCol w="493776">
                  <a:extLst>
                    <a:ext uri="{9D8B030D-6E8A-4147-A177-3AD203B41FA5}">
                      <a16:colId xmlns:a16="http://schemas.microsoft.com/office/drawing/2014/main" val="1381274003"/>
                    </a:ext>
                  </a:extLst>
                </a:gridCol>
                <a:gridCol w="493776">
                  <a:extLst>
                    <a:ext uri="{9D8B030D-6E8A-4147-A177-3AD203B41FA5}">
                      <a16:colId xmlns:a16="http://schemas.microsoft.com/office/drawing/2014/main" val="2751741646"/>
                    </a:ext>
                  </a:extLst>
                </a:gridCol>
                <a:gridCol w="493776">
                  <a:extLst>
                    <a:ext uri="{9D8B030D-6E8A-4147-A177-3AD203B41FA5}">
                      <a16:colId xmlns:a16="http://schemas.microsoft.com/office/drawing/2014/main" val="3497310063"/>
                    </a:ext>
                  </a:extLst>
                </a:gridCol>
                <a:gridCol w="493776">
                  <a:extLst>
                    <a:ext uri="{9D8B030D-6E8A-4147-A177-3AD203B41FA5}">
                      <a16:colId xmlns:a16="http://schemas.microsoft.com/office/drawing/2014/main" val="19632947"/>
                    </a:ext>
                  </a:extLst>
                </a:gridCol>
                <a:gridCol w="493776">
                  <a:extLst>
                    <a:ext uri="{9D8B030D-6E8A-4147-A177-3AD203B41FA5}">
                      <a16:colId xmlns:a16="http://schemas.microsoft.com/office/drawing/2014/main" val="2344297392"/>
                    </a:ext>
                  </a:extLst>
                </a:gridCol>
                <a:gridCol w="493776">
                  <a:extLst>
                    <a:ext uri="{9D8B030D-6E8A-4147-A177-3AD203B41FA5}">
                      <a16:colId xmlns:a16="http://schemas.microsoft.com/office/drawing/2014/main" val="3406487378"/>
                    </a:ext>
                  </a:extLst>
                </a:gridCol>
                <a:gridCol w="493776">
                  <a:extLst>
                    <a:ext uri="{9D8B030D-6E8A-4147-A177-3AD203B41FA5}">
                      <a16:colId xmlns:a16="http://schemas.microsoft.com/office/drawing/2014/main" val="4223548791"/>
                    </a:ext>
                  </a:extLst>
                </a:gridCol>
                <a:gridCol w="493776">
                  <a:extLst>
                    <a:ext uri="{9D8B030D-6E8A-4147-A177-3AD203B41FA5}">
                      <a16:colId xmlns:a16="http://schemas.microsoft.com/office/drawing/2014/main" val="85354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8983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- 2019-04-19 21:00:01 </a:t>
                      </a:r>
                      <a:r>
                        <a:rPr kumimoji="0" lang="es-ES" sz="1000" b="0" i="0" u="none" strike="noStrike" kern="1200" cap="none" spc="0" normalizeH="0" baseline="0" noProof="0">
                          <a:ln>
                            <a:noFill/>
                          </a:ln>
                          <a:solidFill>
                            <a:prstClr val="black"/>
                          </a:solidFill>
                          <a:effectLst/>
                          <a:uLnTx/>
                          <a:uFillTx/>
                          <a:latin typeface="+mn-lt"/>
                          <a:ea typeface="+mn-ea"/>
                          <a:cs typeface="+mn-cs"/>
                        </a:rPr>
                        <a:t> 
 Hace un tiempo conocimos al equipo de #FútbolFemenino 👭 del Club #GeneralAlvear ⚽️
Con Jorge Henn y Virginia Coudannes compartimos una cena para seguir fortaleciendo a este gran grupo de mujeres que se esfuerzan y trabajan en equipo para poder entrenar y disfrutar del fútbol 💪
➕ Deportes ➕ #ClubesDeBarrio ➕ #MásParaSantaFe.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5424795"/>
                  </a:ext>
                </a:extLst>
              </a:tr>
            </a:tbl>
          </a:graphicData>
        </a:graphic>
      </p:graphicFrame>
      <p:sp>
        <p:nvSpPr>
          <p:cNvPr id="4" name="Text Placeholder 3">
            <a:extLst>
              <a:ext uri="{FF2B5EF4-FFF2-40B4-BE49-F238E27FC236}">
                <a16:creationId xmlns:a16="http://schemas.microsoft.com/office/drawing/2014/main" id="{ECBD62B1-7EAE-4335-A2A2-D48E8E3B88B5}"/>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19623415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D2FA9-DB29-4FD1-92AA-B55BEDD96687}"/>
              </a:ext>
            </a:extLst>
          </p:cNvPr>
          <p:cNvSpPr>
            <a:spLocks noGrp="1"/>
          </p:cNvSpPr>
          <p:nvPr>
            <p:ph type="title"/>
          </p:nvPr>
        </p:nvSpPr>
        <p:spPr/>
        <p:txBody>
          <a:bodyPr/>
          <a:lstStyle/>
          <a:p>
            <a:r>
              <a:rPr lang="en-US"/>
              <a:t>Facebook TABLA DE FB COMPLETA | Santa Fe - 23 of 23</a:t>
            </a:r>
          </a:p>
        </p:txBody>
      </p:sp>
      <p:graphicFrame>
        <p:nvGraphicFramePr>
          <p:cNvPr id="5" name="Table Placeholder 4">
            <a:extLst>
              <a:ext uri="{FF2B5EF4-FFF2-40B4-BE49-F238E27FC236}">
                <a16:creationId xmlns:a16="http://schemas.microsoft.com/office/drawing/2014/main" id="{0E412D35-33D5-4C23-8A21-67A0D9C85F6A}"/>
              </a:ext>
            </a:extLst>
          </p:cNvPr>
          <p:cNvGraphicFramePr>
            <a:graphicFrameLocks noGrp="1"/>
          </p:cNvGraphicFramePr>
          <p:nvPr>
            <p:ph type="tbl" sz="quarter" idx="13"/>
            <p:extLst>
              <p:ext uri="{D42A27DB-BD31-4B8C-83A1-F6EECF244321}">
                <p14:modId xmlns:p14="http://schemas.microsoft.com/office/powerpoint/2010/main" val="2770544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58419718"/>
                    </a:ext>
                  </a:extLst>
                </a:gridCol>
                <a:gridCol w="493776">
                  <a:extLst>
                    <a:ext uri="{9D8B030D-6E8A-4147-A177-3AD203B41FA5}">
                      <a16:colId xmlns:a16="http://schemas.microsoft.com/office/drawing/2014/main" val="2049066204"/>
                    </a:ext>
                  </a:extLst>
                </a:gridCol>
                <a:gridCol w="493776">
                  <a:extLst>
                    <a:ext uri="{9D8B030D-6E8A-4147-A177-3AD203B41FA5}">
                      <a16:colId xmlns:a16="http://schemas.microsoft.com/office/drawing/2014/main" val="3213792968"/>
                    </a:ext>
                  </a:extLst>
                </a:gridCol>
                <a:gridCol w="493776">
                  <a:extLst>
                    <a:ext uri="{9D8B030D-6E8A-4147-A177-3AD203B41FA5}">
                      <a16:colId xmlns:a16="http://schemas.microsoft.com/office/drawing/2014/main" val="40287246"/>
                    </a:ext>
                  </a:extLst>
                </a:gridCol>
                <a:gridCol w="493776">
                  <a:extLst>
                    <a:ext uri="{9D8B030D-6E8A-4147-A177-3AD203B41FA5}">
                      <a16:colId xmlns:a16="http://schemas.microsoft.com/office/drawing/2014/main" val="1802110703"/>
                    </a:ext>
                  </a:extLst>
                </a:gridCol>
                <a:gridCol w="493776">
                  <a:extLst>
                    <a:ext uri="{9D8B030D-6E8A-4147-A177-3AD203B41FA5}">
                      <a16:colId xmlns:a16="http://schemas.microsoft.com/office/drawing/2014/main" val="410359135"/>
                    </a:ext>
                  </a:extLst>
                </a:gridCol>
                <a:gridCol w="493776">
                  <a:extLst>
                    <a:ext uri="{9D8B030D-6E8A-4147-A177-3AD203B41FA5}">
                      <a16:colId xmlns:a16="http://schemas.microsoft.com/office/drawing/2014/main" val="3823525360"/>
                    </a:ext>
                  </a:extLst>
                </a:gridCol>
                <a:gridCol w="493776">
                  <a:extLst>
                    <a:ext uri="{9D8B030D-6E8A-4147-A177-3AD203B41FA5}">
                      <a16:colId xmlns:a16="http://schemas.microsoft.com/office/drawing/2014/main" val="3172428982"/>
                    </a:ext>
                  </a:extLst>
                </a:gridCol>
                <a:gridCol w="493776">
                  <a:extLst>
                    <a:ext uri="{9D8B030D-6E8A-4147-A177-3AD203B41FA5}">
                      <a16:colId xmlns:a16="http://schemas.microsoft.com/office/drawing/2014/main" val="3260181104"/>
                    </a:ext>
                  </a:extLst>
                </a:gridCol>
                <a:gridCol w="493776">
                  <a:extLst>
                    <a:ext uri="{9D8B030D-6E8A-4147-A177-3AD203B41FA5}">
                      <a16:colId xmlns:a16="http://schemas.microsoft.com/office/drawing/2014/main" val="3883929192"/>
                    </a:ext>
                  </a:extLst>
                </a:gridCol>
                <a:gridCol w="493776">
                  <a:extLst>
                    <a:ext uri="{9D8B030D-6E8A-4147-A177-3AD203B41FA5}">
                      <a16:colId xmlns:a16="http://schemas.microsoft.com/office/drawing/2014/main" val="3885472428"/>
                    </a:ext>
                  </a:extLst>
                </a:gridCol>
                <a:gridCol w="493776">
                  <a:extLst>
                    <a:ext uri="{9D8B030D-6E8A-4147-A177-3AD203B41FA5}">
                      <a16:colId xmlns:a16="http://schemas.microsoft.com/office/drawing/2014/main" val="2077839505"/>
                    </a:ext>
                  </a:extLst>
                </a:gridCol>
                <a:gridCol w="493776">
                  <a:extLst>
                    <a:ext uri="{9D8B030D-6E8A-4147-A177-3AD203B41FA5}">
                      <a16:colId xmlns:a16="http://schemas.microsoft.com/office/drawing/2014/main" val="3744101119"/>
                    </a:ext>
                  </a:extLst>
                </a:gridCol>
                <a:gridCol w="493776">
                  <a:extLst>
                    <a:ext uri="{9D8B030D-6E8A-4147-A177-3AD203B41FA5}">
                      <a16:colId xmlns:a16="http://schemas.microsoft.com/office/drawing/2014/main" val="185056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4426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- 2019-04-19 12:00:01 </a:t>
                      </a:r>
                      <a:r>
                        <a:rPr kumimoji="0" lang="es-ES" sz="1000" b="0" i="0" u="none" strike="noStrike" kern="1200" cap="none" spc="0" normalizeH="0" baseline="0" noProof="0">
                          <a:ln>
                            <a:noFill/>
                          </a:ln>
                          <a:solidFill>
                            <a:prstClr val="black"/>
                          </a:solidFill>
                          <a:effectLst/>
                          <a:uLnTx/>
                          <a:uFillTx/>
                          <a:latin typeface="+mn-lt"/>
                          <a:ea typeface="+mn-ea"/>
                          <a:cs typeface="+mn-cs"/>
                        </a:rPr>
                        <a:t> 
 Queremos una ciudad en la que los reclamos de los vecinos sean escuchados y sus derechos respetados.
#Propuestas para el #ConcejoMunicipal. #MásParaSantaFe.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0767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Lucas Simoniello - 2019-04-22 12:00:01 </a:t>
                      </a:r>
                      <a:r>
                        <a:rPr kumimoji="0" lang="es-ES" sz="1000" b="0" i="0" u="none" strike="noStrike" kern="1200" cap="none" spc="0" normalizeH="0" baseline="0" noProof="0">
                          <a:ln>
                            <a:noFill/>
                          </a:ln>
                          <a:solidFill>
                            <a:prstClr val="black"/>
                          </a:solidFill>
                          <a:effectLst/>
                          <a:uLnTx/>
                          <a:uFillTx/>
                          <a:latin typeface="+mn-lt"/>
                          <a:ea typeface="+mn-ea"/>
                          <a:cs typeface="+mn-cs"/>
                        </a:rPr>
                        <a:t> 
 Queremos una ciudad con más oportunidades para adquirir la vivienda propia y donde los inquilinos sean acompañados e informados sobre sus derechos y responsabilidades.
#Propuestas para el #ConcejoMunicipal. #MásParaSantaFe.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07095426"/>
                  </a:ext>
                </a:extLst>
              </a:tr>
            </a:tbl>
          </a:graphicData>
        </a:graphic>
      </p:graphicFrame>
      <p:sp>
        <p:nvSpPr>
          <p:cNvPr id="4" name="Text Placeholder 3">
            <a:extLst>
              <a:ext uri="{FF2B5EF4-FFF2-40B4-BE49-F238E27FC236}">
                <a16:creationId xmlns:a16="http://schemas.microsoft.com/office/drawing/2014/main" id="{1E5F0662-D05F-4278-A0E5-8B3BF3125F05}"/>
              </a:ext>
            </a:extLst>
          </p:cNvPr>
          <p:cNvSpPr>
            <a:spLocks noGrp="1"/>
          </p:cNvSpPr>
          <p:nvPr>
            <p:ph type="body" sz="quarter" idx="14"/>
          </p:nvPr>
        </p:nvSpPr>
        <p:spPr/>
        <p:txBody>
          <a:bodyPr/>
          <a:lstStyle/>
          <a:p>
            <a:r>
              <a:rPr lang="en-US"/>
              <a:t>11/04/2019 - 23/04/2019</a:t>
            </a:r>
          </a:p>
        </p:txBody>
      </p:sp>
    </p:spTree>
    <p:extLst>
      <p:ext uri="{BB962C8B-B14F-4D97-AF65-F5344CB8AC3E}">
        <p14:creationId xmlns:p14="http://schemas.microsoft.com/office/powerpoint/2010/main" val="9797512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1890</Words>
  <Application>Microsoft Office PowerPoint</Application>
  <PresentationFormat>On-screen Show (4:3)</PresentationFormat>
  <Paragraphs>996</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Sta Fe FB</vt:lpstr>
      <vt:lpstr>Facebook Key Metrics Table | Santa Fe</vt:lpstr>
      <vt:lpstr>Facebook Fans Total | Santa Fe</vt:lpstr>
      <vt:lpstr>Facebook Fans Change | Santa Fe</vt:lpstr>
      <vt:lpstr>Facebook Key Metrics Radar | Santa Fe</vt:lpstr>
      <vt:lpstr>Facebook Fans Change Rate | Santa Fe</vt:lpstr>
      <vt:lpstr>Facebook Fans Change Per Weekday | Santa Fe</vt:lpstr>
      <vt:lpstr>Facebook Fan Distribution Development | Santa Fe</vt:lpstr>
      <vt:lpstr>Facebook Own Posts | Santa Fe</vt:lpstr>
      <vt:lpstr>Facebook Own Posts By Hour | Santa Fe</vt:lpstr>
      <vt:lpstr>Facebook Own Posts By Weekday | Santa Fe</vt:lpstr>
      <vt:lpstr>Facebook Own Posts App Usage | Santa Fe</vt:lpstr>
      <vt:lpstr>Facebook Post Type Distribution Per Profile | Santa Fe</vt:lpstr>
      <vt:lpstr>Facebook Sponsored Posts Distribution | Santa Fe</vt:lpstr>
      <vt:lpstr>Facebook Hashtag Detection | Santa Fe - 1 of 3</vt:lpstr>
      <vt:lpstr>Facebook Hashtag Detection | Santa Fe - 2 of 3</vt:lpstr>
      <vt:lpstr>Facebook Hashtag Detection | Santa Fe - 3 of 3</vt:lpstr>
      <vt:lpstr>Facebook User Posts | Santa Fe</vt:lpstr>
      <vt:lpstr>Facebook User Posts Table | Santa Fe</vt:lpstr>
      <vt:lpstr>Facebook Interactions Distribution | Santa Fe</vt:lpstr>
      <vt:lpstr>Facebook Interaction Rate | Santa Fe</vt:lpstr>
      <vt:lpstr>Facebook Interaction Rate By Post Type | Santa Fe</vt:lpstr>
      <vt:lpstr>Facebook Interaction Rate By Hour | Santa Fe</vt:lpstr>
      <vt:lpstr>Facebook Interaction Rate By Weekday | Santa Fe</vt:lpstr>
      <vt:lpstr>Facebook TABLA DE FB COMPLETA | Santa Fe - 1 of 23</vt:lpstr>
      <vt:lpstr>Facebook TABLA DE FB COMPLETA | Santa Fe - 2 of 23</vt:lpstr>
      <vt:lpstr>Facebook TABLA DE FB COMPLETA | Santa Fe - 3 of 23</vt:lpstr>
      <vt:lpstr>Facebook TABLA DE FB COMPLETA | Santa Fe - 4 of 23</vt:lpstr>
      <vt:lpstr>Facebook TABLA DE FB COMPLETA | Santa Fe - 5 of 23</vt:lpstr>
      <vt:lpstr>Facebook TABLA DE FB COMPLETA | Santa Fe - 6 of 23</vt:lpstr>
      <vt:lpstr>Facebook TABLA DE FB COMPLETA | Santa Fe - 7 of 23</vt:lpstr>
      <vt:lpstr>Facebook TABLA DE FB COMPLETA | Santa Fe - 8 of 23</vt:lpstr>
      <vt:lpstr>Facebook TABLA DE FB COMPLETA | Santa Fe - 9 of 23</vt:lpstr>
      <vt:lpstr>Facebook TABLA DE FB COMPLETA | Santa Fe - 10 of 23</vt:lpstr>
      <vt:lpstr>Facebook TABLA DE FB COMPLETA | Santa Fe - 11 of 23</vt:lpstr>
      <vt:lpstr>Facebook TABLA DE FB COMPLETA | Santa Fe - 12 of 23</vt:lpstr>
      <vt:lpstr>Facebook TABLA DE FB COMPLETA | Santa Fe - 13 of 23</vt:lpstr>
      <vt:lpstr>Facebook TABLA DE FB COMPLETA | Santa Fe - 14 of 23</vt:lpstr>
      <vt:lpstr>Facebook TABLA DE FB COMPLETA | Santa Fe - 15 of 23</vt:lpstr>
      <vt:lpstr>Facebook TABLA DE FB COMPLETA | Santa Fe - 16 of 23</vt:lpstr>
      <vt:lpstr>Facebook TABLA DE FB COMPLETA | Santa Fe - 17 of 23</vt:lpstr>
      <vt:lpstr>Facebook TABLA DE FB COMPLETA | Santa Fe - 18 of 23</vt:lpstr>
      <vt:lpstr>Facebook TABLA DE FB COMPLETA | Santa Fe - 19 of 23</vt:lpstr>
      <vt:lpstr>Facebook TABLA DE FB COMPLETA | Santa Fe - 20 of 23</vt:lpstr>
      <vt:lpstr>Facebook TABLA DE FB COMPLETA | Santa Fe - 21 of 23</vt:lpstr>
      <vt:lpstr>Facebook TABLA DE FB COMPLETA | Santa Fe - 22 of 23</vt:lpstr>
      <vt:lpstr>Facebook TABLA DE FB COMPLETA | Santa Fe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 Fe FB</dc:title>
  <dc:creator>Frederik Peiniger</dc:creator>
  <cp:lastModifiedBy>Frederik Peiniger</cp:lastModifiedBy>
  <cp:revision>1</cp:revision>
  <dcterms:created xsi:type="dcterms:W3CDTF">2019-04-23T20:34:14Z</dcterms:created>
  <dcterms:modified xsi:type="dcterms:W3CDTF">2019-04-23T20:35:35Z</dcterms:modified>
</cp:coreProperties>
</file>