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7"/>
      <p:bold r:id="rId48"/>
      <p:italic r:id="rId49"/>
      <p:boldItalic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1.fntdata"/><Relationship Id="rId50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2.fntdata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31">
                  <c:v>2216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5AD-4497-93B2-18A855DB6A4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31">
                  <c:v>30598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5AD-4497-93B2-18A855DB6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8968608"/>
        <c:axId val="348967952"/>
      </c:lineChart>
      <c:catAx>
        <c:axId val="34896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67952"/>
        <c:crosses val="autoZero"/>
        <c:auto val="1"/>
        <c:lblAlgn val="ctr"/>
        <c:lblOffset val="100"/>
        <c:noMultiLvlLbl val="0"/>
      </c:catAx>
      <c:valAx>
        <c:axId val="348967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896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B3-49E2-9D64-6003BE33EA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B3-49E2-9D64-6003BE33EA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9359672"/>
        <c:axId val="179364264"/>
      </c:lineChart>
      <c:catAx>
        <c:axId val="179359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364264"/>
        <c:crosses val="autoZero"/>
        <c:auto val="1"/>
        <c:lblAlgn val="ctr"/>
        <c:lblOffset val="100"/>
        <c:noMultiLvlLbl val="0"/>
      </c:catAx>
      <c:valAx>
        <c:axId val="179364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359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7.2423000000000002</c:v>
                </c:pt>
                <c:pt idx="1">
                  <c:v>100</c:v>
                </c:pt>
                <c:pt idx="2">
                  <c:v>35.248800000000003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948-424A-889A-34E446DB29F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97.5</c:v>
                </c:pt>
                <c:pt idx="2">
                  <c:v>100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948-424A-889A-34E446DB29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9363608"/>
        <c:axId val="179364592"/>
      </c:radarChart>
      <c:catAx>
        <c:axId val="179363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364592"/>
        <c:crosses val="autoZero"/>
        <c:auto val="1"/>
        <c:lblAlgn val="ctr"/>
        <c:lblOffset val="100"/>
        <c:noMultiLvlLbl val="0"/>
      </c:catAx>
      <c:valAx>
        <c:axId val="17936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363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E0-4CF9-86F1-38FA752C14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E0-4CF9-86F1-38FA752C1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8215696"/>
        <c:axId val="178217008"/>
      </c:lineChart>
      <c:catAx>
        <c:axId val="17821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17008"/>
        <c:crosses val="autoZero"/>
        <c:auto val="1"/>
        <c:lblAlgn val="ctr"/>
        <c:lblOffset val="100"/>
        <c:noMultiLvlLbl val="0"/>
      </c:catAx>
      <c:valAx>
        <c:axId val="178217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1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0-A951-4FEA-8ED7-5AB35CA240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</c:numCache>
            </c:numRef>
          </c:val>
          <c:extLst>
            <c:ext xmlns:c16="http://schemas.microsoft.com/office/drawing/2014/chart" uri="{C3380CC4-5D6E-409C-BE32-E72D297353CC}">
              <c16:uniqueId val="{00000001-A951-4FEA-8ED7-5AB35CA240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8219632"/>
        <c:axId val="178217992"/>
      </c:barChart>
      <c:catAx>
        <c:axId val="17821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17992"/>
        <c:crosses val="autoZero"/>
        <c:auto val="1"/>
        <c:lblAlgn val="ctr"/>
        <c:lblOffset val="100"/>
        <c:noMultiLvlLbl val="0"/>
      </c:catAx>
      <c:valAx>
        <c:axId val="17821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821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31">
                  <c:v>2216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A0-44FA-9D5B-522E7AC290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31">
                  <c:v>30598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EA0-44FA-9D5B-522E7AC290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7194688"/>
        <c:axId val="177196000"/>
      </c:areaChart>
      <c:catAx>
        <c:axId val="1771946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96000"/>
        <c:crosses val="autoZero"/>
        <c:auto val="1"/>
        <c:lblAlgn val="ctr"/>
        <c:lblOffset val="100"/>
        <c:noMultiLvlLbl val="0"/>
      </c:catAx>
      <c:valAx>
        <c:axId val="177196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9468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2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3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2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2</c:v>
                </c:pt>
                <c:pt idx="24">
                  <c:v>0</c:v>
                </c:pt>
                <c:pt idx="25">
                  <c:v>2</c:v>
                </c:pt>
                <c:pt idx="26">
                  <c:v>1</c:v>
                </c:pt>
                <c:pt idx="27">
                  <c:v>1</c:v>
                </c:pt>
                <c:pt idx="28">
                  <c:v>2</c:v>
                </c:pt>
                <c:pt idx="29">
                  <c:v>1</c:v>
                </c:pt>
                <c:pt idx="30">
                  <c:v>1</c:v>
                </c:pt>
                <c:pt idx="3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42-4EE7-BD7E-F422CA8ADA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3</c:v>
                </c:pt>
                <c:pt idx="16">
                  <c:v>3</c:v>
                </c:pt>
                <c:pt idx="17">
                  <c:v>1</c:v>
                </c:pt>
                <c:pt idx="18">
                  <c:v>5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1</c:v>
                </c:pt>
                <c:pt idx="24">
                  <c:v>1</c:v>
                </c:pt>
                <c:pt idx="25">
                  <c:v>1</c:v>
                </c:pt>
                <c:pt idx="26">
                  <c:v>2</c:v>
                </c:pt>
                <c:pt idx="27">
                  <c:v>1</c:v>
                </c:pt>
                <c:pt idx="28">
                  <c:v>1</c:v>
                </c:pt>
                <c:pt idx="29">
                  <c:v>1</c:v>
                </c:pt>
                <c:pt idx="30">
                  <c:v>1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42-4EE7-BD7E-F422CA8AD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193048"/>
        <c:axId val="177196656"/>
      </c:lineChart>
      <c:catAx>
        <c:axId val="17719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96656"/>
        <c:crosses val="autoZero"/>
        <c:auto val="1"/>
        <c:lblAlgn val="ctr"/>
        <c:lblOffset val="100"/>
        <c:noMultiLvlLbl val="0"/>
      </c:catAx>
      <c:valAx>
        <c:axId val="177196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9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3</c:v>
                </c:pt>
                <c:pt idx="10">
                  <c:v>4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9</c:v>
                </c:pt>
                <c:pt idx="16">
                  <c:v>0</c:v>
                </c:pt>
                <c:pt idx="17">
                  <c:v>0</c:v>
                </c:pt>
                <c:pt idx="18">
                  <c:v>1</c:v>
                </c:pt>
                <c:pt idx="19">
                  <c:v>2</c:v>
                </c:pt>
                <c:pt idx="20">
                  <c:v>7</c:v>
                </c:pt>
                <c:pt idx="21">
                  <c:v>12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FB-4917-97E0-F0DC4415B8F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5</c:v>
                </c:pt>
                <c:pt idx="11">
                  <c:v>3</c:v>
                </c:pt>
                <c:pt idx="12">
                  <c:v>3</c:v>
                </c:pt>
                <c:pt idx="13">
                  <c:v>0</c:v>
                </c:pt>
                <c:pt idx="14">
                  <c:v>2</c:v>
                </c:pt>
                <c:pt idx="15">
                  <c:v>4</c:v>
                </c:pt>
                <c:pt idx="16">
                  <c:v>0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0</c:v>
                </c:pt>
                <c:pt idx="21">
                  <c:v>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FB-4917-97E0-F0DC4415B8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7194032"/>
        <c:axId val="177197312"/>
      </c:lineChart>
      <c:catAx>
        <c:axId val="177194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97312"/>
        <c:crosses val="autoZero"/>
        <c:auto val="1"/>
        <c:lblAlgn val="ctr"/>
        <c:lblOffset val="100"/>
        <c:noMultiLvlLbl val="0"/>
      </c:catAx>
      <c:valAx>
        <c:axId val="177197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194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4</c:v>
                </c:pt>
                <c:pt idx="3">
                  <c:v>8</c:v>
                </c:pt>
                <c:pt idx="4">
                  <c:v>4</c:v>
                </c:pt>
                <c:pt idx="5">
                  <c:v>7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09B-4047-9011-3B5FF01CD6C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6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9B-4047-9011-3B5FF01CD6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77200592"/>
        <c:axId val="177201576"/>
      </c:barChart>
      <c:catAx>
        <c:axId val="17720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201576"/>
        <c:crosses val="autoZero"/>
        <c:auto val="1"/>
        <c:lblAlgn val="ctr"/>
        <c:lblOffset val="100"/>
        <c:noMultiLvlLbl val="0"/>
      </c:catAx>
      <c:valAx>
        <c:axId val="17720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720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Desktop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40</c:v>
                </c:pt>
                <c:pt idx="1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6-4EF7-8BCB-1F0835DA18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947368"/>
        <c:axId val="350945072"/>
      </c:barChart>
      <c:catAx>
        <c:axId val="350947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45072"/>
        <c:crosses val="autoZero"/>
        <c:auto val="1"/>
        <c:lblAlgn val="ctr"/>
        <c:lblOffset val="100"/>
        <c:noMultiLvlLbl val="0"/>
      </c:catAx>
      <c:valAx>
        <c:axId val="35094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47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5A-4854-A503-CCB67888988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1</c:v>
                </c:pt>
                <c:pt idx="1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5A-4854-A503-CCB67888988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29</c:v>
                </c:pt>
                <c:pt idx="1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5A-4854-A503-CCB67888988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5</c:v>
                </c:pt>
                <c:pt idx="1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15A-4854-A503-CCB6788898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945728"/>
        <c:axId val="350954584"/>
      </c:barChart>
      <c:catAx>
        <c:axId val="350945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54584"/>
        <c:crosses val="autoZero"/>
        <c:auto val="1"/>
        <c:lblAlgn val="ctr"/>
        <c:lblOffset val="100"/>
        <c:noMultiLvlLbl val="0"/>
      </c:catAx>
      <c:valAx>
        <c:axId val="35095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45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37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95-4D2F-890F-D88FB317A1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0</c:v>
                </c:pt>
                <c:pt idx="1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95-4D2F-890F-D88FB317A1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3</c:v>
                </c:pt>
                <c:pt idx="1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95-4D2F-890F-D88FB317A1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50960816"/>
        <c:axId val="350958848"/>
      </c:barChart>
      <c:catAx>
        <c:axId val="350960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58848"/>
        <c:crosses val="autoZero"/>
        <c:auto val="1"/>
        <c:lblAlgn val="ctr"/>
        <c:lblOffset val="100"/>
        <c:noMultiLvlLbl val="0"/>
      </c:catAx>
      <c:valAx>
        <c:axId val="350958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960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  <c:pt idx="3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08-43AC-AC6D-44E44E15F39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308-43AC-AC6D-44E44E15F3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1267992"/>
        <c:axId val="461267664"/>
      </c:lineChart>
      <c:catAx>
        <c:axId val="461267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267664"/>
        <c:crosses val="autoZero"/>
        <c:auto val="1"/>
        <c:lblAlgn val="ctr"/>
        <c:lblOffset val="100"/>
        <c:noMultiLvlLbl val="0"/>
      </c:catAx>
      <c:valAx>
        <c:axId val="461267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1267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5926</c:v>
                </c:pt>
                <c:pt idx="1">
                  <c:v>14300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25-4D21-8D5B-88AA7A2E158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452</c:v>
                </c:pt>
                <c:pt idx="1">
                  <c:v>1199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25-4D21-8D5B-88AA7A2E158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Sheet1!$D$2:$D$3</c:f>
              <c:numCache>
                <c:formatCode>General</c:formatCode>
                <c:ptCount val="2"/>
                <c:pt idx="0">
                  <c:v>93</c:v>
                </c:pt>
                <c:pt idx="1">
                  <c:v>419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25-4D21-8D5B-88AA7A2E158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Sheet1!$E$2:$E$3</c:f>
              <c:numCache>
                <c:formatCode>General</c:formatCode>
                <c:ptCount val="2"/>
                <c:pt idx="0">
                  <c:v>8</c:v>
                </c:pt>
                <c:pt idx="1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625-4D21-8D5B-88AA7A2E158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Sheet1!$F$2:$F$3</c:f>
              <c:numCache>
                <c:formatCode>General</c:formatCode>
                <c:ptCount val="2"/>
                <c:pt idx="0">
                  <c:v>3</c:v>
                </c:pt>
                <c:pt idx="1">
                  <c:v>204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625-4D21-8D5B-88AA7A2E158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Sheet1!$G$2:$G$3</c:f>
              <c:numCache>
                <c:formatCode>General</c:formatCode>
                <c:ptCount val="2"/>
                <c:pt idx="0">
                  <c:v>19</c:v>
                </c:pt>
                <c:pt idx="1">
                  <c:v>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625-4D21-8D5B-88AA7A2E1582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Sheet1!$H$2:$H$3</c:f>
              <c:numCache>
                <c:formatCode>General</c:formatCode>
                <c:ptCount val="2"/>
                <c:pt idx="0">
                  <c:v>364</c:v>
                </c:pt>
                <c:pt idx="1">
                  <c:v>2538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625-4D21-8D5B-88AA7A2E1582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Lucas Simoniello</c:v>
                </c:pt>
                <c:pt idx="1">
                  <c:v>Paco Garibaldi</c:v>
                </c:pt>
              </c:strCache>
            </c:strRef>
          </c:cat>
          <c:val>
            <c:numRef>
              <c:f>Sheet1!$I$2:$I$3</c:f>
              <c:numCache>
                <c:formatCode>General</c:formatCode>
                <c:ptCount val="2"/>
                <c:pt idx="0">
                  <c:v>1005</c:v>
                </c:pt>
                <c:pt idx="1">
                  <c:v>3043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625-4D21-8D5B-88AA7A2E15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60343768"/>
        <c:axId val="460345080"/>
      </c:barChart>
      <c:catAx>
        <c:axId val="460343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345080"/>
        <c:crosses val="autoZero"/>
        <c:auto val="1"/>
        <c:lblAlgn val="ctr"/>
        <c:lblOffset val="100"/>
        <c:noMultiLvlLbl val="0"/>
      </c:catAx>
      <c:valAx>
        <c:axId val="460345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0343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Sheet1!$B$2:$B$33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570-4B60-9330-DE6E720CDD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Sheet1!$A$2:$A$33</c:f>
              <c:strCache>
                <c:ptCount val="32"/>
                <c:pt idx="0">
                  <c:v>10/3/2019</c:v>
                </c:pt>
                <c:pt idx="1">
                  <c:v>11/3/2019</c:v>
                </c:pt>
                <c:pt idx="2">
                  <c:v>12/3/2019</c:v>
                </c:pt>
                <c:pt idx="3">
                  <c:v>13/03/2019</c:v>
                </c:pt>
                <c:pt idx="4">
                  <c:v>14/03/2019</c:v>
                </c:pt>
                <c:pt idx="5">
                  <c:v>15/03/2019</c:v>
                </c:pt>
                <c:pt idx="6">
                  <c:v>16/03/2019</c:v>
                </c:pt>
                <c:pt idx="7">
                  <c:v>17/03/2019</c:v>
                </c:pt>
                <c:pt idx="8">
                  <c:v>18/03/2019</c:v>
                </c:pt>
                <c:pt idx="9">
                  <c:v>19/03/2019</c:v>
                </c:pt>
                <c:pt idx="10">
                  <c:v>20/03/2019</c:v>
                </c:pt>
                <c:pt idx="11">
                  <c:v>21/03/2019</c:v>
                </c:pt>
                <c:pt idx="12">
                  <c:v>22/03/2019</c:v>
                </c:pt>
                <c:pt idx="13">
                  <c:v>23/03/2019</c:v>
                </c:pt>
                <c:pt idx="14">
                  <c:v>24/03/2019</c:v>
                </c:pt>
                <c:pt idx="15">
                  <c:v>25/03/2019</c:v>
                </c:pt>
                <c:pt idx="16">
                  <c:v>26/03/2019</c:v>
                </c:pt>
                <c:pt idx="17">
                  <c:v>27/03/2019</c:v>
                </c:pt>
                <c:pt idx="18">
                  <c:v>28/03/2019</c:v>
                </c:pt>
                <c:pt idx="19">
                  <c:v>29/03/2019</c:v>
                </c:pt>
                <c:pt idx="20">
                  <c:v>30/03/2019</c:v>
                </c:pt>
                <c:pt idx="21">
                  <c:v>31/03/2019</c:v>
                </c:pt>
                <c:pt idx="22">
                  <c:v>1/4/2019</c:v>
                </c:pt>
                <c:pt idx="23">
                  <c:v>2/4/2019</c:v>
                </c:pt>
                <c:pt idx="24">
                  <c:v>3/4/2019</c:v>
                </c:pt>
                <c:pt idx="25">
                  <c:v>4/4/2019</c:v>
                </c:pt>
                <c:pt idx="26">
                  <c:v>5/4/2019</c:v>
                </c:pt>
                <c:pt idx="27">
                  <c:v>6/4/2019</c:v>
                </c:pt>
                <c:pt idx="28">
                  <c:v>7/4/2019</c:v>
                </c:pt>
                <c:pt idx="29">
                  <c:v>8/4/2019</c:v>
                </c:pt>
                <c:pt idx="30">
                  <c:v>9/4/2019</c:v>
                </c:pt>
                <c:pt idx="31">
                  <c:v>10/4/2019</c:v>
                </c:pt>
              </c:strCache>
            </c:strRef>
          </c:cat>
          <c:val>
            <c:numRef>
              <c:f>Sheet1!$C$2:$C$33</c:f>
              <c:numCache>
                <c:formatCode>General</c:formatCode>
                <c:ptCount val="3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570-4B60-9330-DE6E720CDD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125032"/>
        <c:axId val="466130608"/>
      </c:lineChart>
      <c:catAx>
        <c:axId val="466125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30608"/>
        <c:crosses val="autoZero"/>
        <c:auto val="1"/>
        <c:lblAlgn val="ctr"/>
        <c:lblOffset val="100"/>
        <c:noMultiLvlLbl val="0"/>
      </c:catAx>
      <c:valAx>
        <c:axId val="466130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25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2">
                  <c:v>6.4079422382670996</c:v>
                </c:pt>
                <c:pt idx="3">
                  <c:v>7.2202166064981999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4B-4399-8BB0-A987320731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Link</c:v>
                </c:pt>
                <c:pt idx="1">
                  <c:v>Live Video</c:v>
                </c:pt>
                <c:pt idx="2">
                  <c:v>Photo</c:v>
                </c:pt>
                <c:pt idx="3">
                  <c:v>Video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3">
                  <c:v>9.4777436433753998E-2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4B-4399-8BB0-A987320731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6121096"/>
        <c:axId val="466121424"/>
      </c:barChart>
      <c:catAx>
        <c:axId val="46612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21424"/>
        <c:crosses val="autoZero"/>
        <c:auto val="1"/>
        <c:lblAlgn val="ctr"/>
        <c:lblOffset val="100"/>
        <c:noMultiLvlLbl val="0"/>
      </c:catAx>
      <c:valAx>
        <c:axId val="466121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21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8.3937198067632792</c:v>
                </c:pt>
                <c:pt idx="10">
                  <c:v>12.9076086956522</c:v>
                </c:pt>
                <c:pt idx="11">
                  <c:v>0</c:v>
                </c:pt>
                <c:pt idx="12">
                  <c:v>4.3025362318840603</c:v>
                </c:pt>
                <c:pt idx="13">
                  <c:v>0</c:v>
                </c:pt>
                <c:pt idx="14">
                  <c:v>0</c:v>
                </c:pt>
                <c:pt idx="15">
                  <c:v>11.176529790660201</c:v>
                </c:pt>
                <c:pt idx="16">
                  <c:v>0</c:v>
                </c:pt>
                <c:pt idx="17">
                  <c:v>0</c:v>
                </c:pt>
                <c:pt idx="18">
                  <c:v>2.9891304347826102</c:v>
                </c:pt>
                <c:pt idx="19">
                  <c:v>7.2916666666666696</c:v>
                </c:pt>
                <c:pt idx="20">
                  <c:v>6.7870082815734998</c:v>
                </c:pt>
                <c:pt idx="21">
                  <c:v>8.7786835748792296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5A-4C44-B469-C2ED0969046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0.82693250531132501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1.5688838045432301</c:v>
                </c:pt>
                <c:pt idx="9">
                  <c:v>0.31377676090864498</c:v>
                </c:pt>
                <c:pt idx="10">
                  <c:v>5.6224873345317903</c:v>
                </c:pt>
                <c:pt idx="11">
                  <c:v>2.3892792940022902</c:v>
                </c:pt>
                <c:pt idx="12">
                  <c:v>2.64858092280874</c:v>
                </c:pt>
                <c:pt idx="13">
                  <c:v>0</c:v>
                </c:pt>
                <c:pt idx="14">
                  <c:v>3.2341885929073402</c:v>
                </c:pt>
                <c:pt idx="15">
                  <c:v>0.65125020428174496</c:v>
                </c:pt>
                <c:pt idx="16">
                  <c:v>0</c:v>
                </c:pt>
                <c:pt idx="17">
                  <c:v>0.56218336329465601</c:v>
                </c:pt>
                <c:pt idx="18">
                  <c:v>0.68066677561693101</c:v>
                </c:pt>
                <c:pt idx="19">
                  <c:v>1.76303317535545</c:v>
                </c:pt>
                <c:pt idx="20">
                  <c:v>0</c:v>
                </c:pt>
                <c:pt idx="21">
                  <c:v>0.19447622160483699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5A-4C44-B469-C2ED096904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6124048"/>
        <c:axId val="466124376"/>
      </c:lineChart>
      <c:catAx>
        <c:axId val="466124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24376"/>
        <c:crosses val="autoZero"/>
        <c:auto val="1"/>
        <c:lblAlgn val="ctr"/>
        <c:lblOffset val="100"/>
        <c:noMultiLvlLbl val="0"/>
      </c:catAx>
      <c:valAx>
        <c:axId val="466124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24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Lucas Simoniello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10.649819494584801</c:v>
                </c:pt>
                <c:pt idx="1">
                  <c:v>16.027376654632999</c:v>
                </c:pt>
                <c:pt idx="2">
                  <c:v>7.5135379061371799</c:v>
                </c:pt>
                <c:pt idx="3">
                  <c:v>7.8181407942238303</c:v>
                </c:pt>
                <c:pt idx="4">
                  <c:v>7.9648014440433199</c:v>
                </c:pt>
                <c:pt idx="5">
                  <c:v>6.4853017019081998</c:v>
                </c:pt>
                <c:pt idx="6">
                  <c:v>5.9792418772563201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AB-480E-A853-5C2E7EF1DD1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Paco Garibaldi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1.4141914037332</c:v>
                </c:pt>
                <c:pt idx="1">
                  <c:v>1.2209014594791401</c:v>
                </c:pt>
                <c:pt idx="2">
                  <c:v>0.97119637449070795</c:v>
                </c:pt>
                <c:pt idx="3">
                  <c:v>3.3882933525066998</c:v>
                </c:pt>
                <c:pt idx="4">
                  <c:v>2.8230603307405699</c:v>
                </c:pt>
                <c:pt idx="5">
                  <c:v>1.5646447480227501</c:v>
                </c:pt>
                <c:pt idx="6">
                  <c:v>0.60788286816131798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0AB-480E-A853-5C2E7EF1DD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6133232"/>
        <c:axId val="466133560"/>
      </c:barChart>
      <c:catAx>
        <c:axId val="466133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33560"/>
        <c:crosses val="autoZero"/>
        <c:auto val="1"/>
        <c:lblAlgn val="ctr"/>
        <c:lblOffset val="100"/>
        <c:noMultiLvlLbl val="0"/>
      </c:catAx>
      <c:valAx>
        <c:axId val="466133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6133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78550-7B8B-40C8-BD6E-BF15D0599B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Sta Fe FB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C00B3-4ACE-424C-A1E9-D602195F271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5014196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854476-BC69-4634-AF64-D6F4D2509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Santa Fe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A3B8CF-85F3-465F-89CE-18FC62E52C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8012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1463660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20578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29823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1399967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3573385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166935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221203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5407295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551946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42436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6027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Paco Garibaldi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530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Lucas Simoniello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8871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2C590-6F4A-4140-9D08-5DE7D68985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482245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F002B-5D52-414D-B476-1EA6B9EDC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9C5701D-F9A9-4059-B03A-5EF4E8EA337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5909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A1AF76-92D3-495F-98B7-3152B2F01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5049C5-9330-43DE-B82E-1CE353A7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25642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D62AC4-71D7-439C-921F-0B86E0613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C622AE-E32C-41E0-AC62-DA28BC8407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98841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74AF16-5087-4897-B350-C618C86BD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3F843-EF69-43F6-B12C-B2E75CB9FC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236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016DC0-EEF8-4288-8C7B-F777612DE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6B96E6-37E8-4B16-8F0D-E317BF10EE0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5189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92B19-9DC8-47D8-ACED-50FEEBD145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658B4B-AF55-4D4B-931E-987C27FD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8188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8D57A7-2229-4105-8E89-66A721513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4B7A21-5795-49B1-9396-C4AF2BC158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74803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8A57B7-779A-4654-AF5B-6DA34B1384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12797-C639-417D-AE61-30669E7767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8783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BDD8D-41D2-48BE-A924-27DF33D1F3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7D96CA-A1A9-4B48-8C7B-8180B38CF5C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4123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BF4C5-6D8D-47F4-AA77-CB4B5F0C77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1A5402-6E6C-41D2-B2A4-9C230C9A0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571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4507B-9689-42B3-B0CA-F9D41B1C21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Development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C17A19-8017-4E42-89AD-766D5DB7813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3102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C7C738-17E2-4E52-ABA9-4A54E73F1E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86186-EE3E-4A98-87E9-2D5B547F7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0529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73ED7-D2E5-4392-B388-4F6C9DA0D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4C32D4-34FF-4825-A20A-4E77422A3D5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89127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F6D8DA-DEC8-403C-B0EE-C55570A88A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B4E76C-D118-41F4-B8D8-58315874E6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525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E3FCB-FDAE-4D4A-8F0E-CFE911EB2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1664F5-09D8-46CF-93FC-FE0B37F0C5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91571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90D39-CEB4-4D1E-BAE4-43EB79527F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2AF726-BC60-4C14-8C4E-E03FA7C7C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3944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509675-39F0-49F0-A683-A5C5B2B626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36AF144-46C9-46E5-A8CA-E0B3124DE8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9579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3B76AC-8CB3-4052-8375-BABFD49D4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AF2A05-31C2-4075-AE57-E66B972C1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99408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680F5-BB62-4663-AA24-BF9DE50999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App Usage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147C6FF-0D9E-44A6-9B94-8DFB49A01B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240807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2CA753-B932-4A2D-87F7-6119E89C9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9BD19C-5C1B-48A6-BAE8-4282617A4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3450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C8E929-0EDF-441C-AF04-92DF1C9AA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3F83C3-D2B1-425B-9647-A32C42CDEC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990039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0E1EB0-4394-40AB-B48C-47C29035E8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745FF0-5E4A-4EC0-A92C-EDAB56CBB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80188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5AE6B-7B50-4569-A773-C7F9DE896B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EE3C7C-C147-4C58-8517-7614B7A210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255398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75646D-8B4A-4ABE-8E15-D69418904B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1B679-8DD2-465B-A882-E4746FBC8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71810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733AF-E8D8-4A70-96D7-1D1598D9D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Santa Fe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0DC622-FDE3-413B-B4F4-3D82031633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12681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188861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96583778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8534355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62005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9028985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750578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73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#SantaFePuedeMás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512.52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84.44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688.16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337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#EquipoJatón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436.89473684211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91.526315789474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599.42105263158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178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02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#Centenario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266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#FrenteProgresista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110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672.25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104.625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868.625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9345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#AlFrenteConBonfatti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971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#SantaFeNoSeDetiene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5931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#SanLorenzo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332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#RegularizaciónDominial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58875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0491C-9323-4EDE-80FC-65970AC0DB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128033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271070-BFC7-410A-A11E-B203F85E4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Santa Fe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45406C4-5526-4AB7-9E3C-5478D8CE6C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41463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7716134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5307373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17693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740570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59491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617742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25202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#Avanza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179.61538461538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26.923076923077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216.92307692308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349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#DerechosDelConsumidor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3210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#MásParaSantaFe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171.54545454545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8.5454545454545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45206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#autismo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90180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#pavimentación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3259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#FacundoQuiroga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541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#gastronómico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610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#Costanera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414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#NuevaOportunidad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049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#Surgir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784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8DA8D1-17F6-40D3-9BD6-E88DBA41F9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3133746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7F0C7-F8F6-46C8-8E8B-C794BC884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Santa Fe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98F14C-6AFE-4718-9DD9-ACD903D1A2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49844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12394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681040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885467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716171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207067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518008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1548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#PensamientosEnMovimiento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543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#CulturaDeLaPaz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8925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#LeyDelDeporte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71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#EntreTodos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11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#Yapeyú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6058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C9742E-9B00-4459-89BA-5DB2EC793C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65748981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1E621-A673-43B3-8FB8-52A52BF95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2D29473-9484-48A0-9377-332D38981E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8593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D14E32-65F1-4255-BE87-2D66F2A49B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98C1F8-553E-4D13-94B4-312F7EDA0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95827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BAAC2-4050-4A93-A454-CECCFC36C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Table | Santa Fe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B212B2-1E1B-41C6-A71B-90A97A87CB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4956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56201155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21289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3117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0519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76480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957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3644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4531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- 2019-03-12 17:52:07 </a:t>
                      </a:r>
                      <a:r>
                        <a:rPr lang="es-ES" sz="1000"/>
                        <a:t> 
 Vago. Si no fuera por el malandra de tu papá no serias nada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181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- 2019-03-19 11:07:17 </a:t>
                      </a:r>
                      <a:r>
                        <a:rPr lang="es-ES" sz="1000"/>
                        <a:t> 
 VAMOS LUCAS , SIEMPRE MIRANDO POSITIVAMENTE PARA SANTA FE Y PARA TODOS LOS SANTAFESINOS, MI APOYO ES TOTAL HACIA VOS, MAS SI ESTAS ACOMPAÑADO T APOYADO  DE JORGE NI QUE HABLAR.-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22/03/2019 10:11:58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7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- 2019-03-23 00:10:59 </a:t>
                      </a:r>
                      <a:r>
                        <a:rPr lang="es-ES" sz="1000"/>
                        <a:t> 
 Capo Lucas..muchas bendiciones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54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- 2019-04-02 15:27:47 </a:t>
                      </a:r>
                      <a:r>
                        <a:rPr lang="es-ES" sz="1000"/>
                        <a:t> 
 Ola Lucas un gusto trabajar con ustedes un saludo grande para vos y tu papá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07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- 2019-04-06 03:23:42 </a:t>
                      </a:r>
                      <a:r>
                        <a:rPr lang="es-ES" sz="1000"/>
                        <a:t> 
 Hola Lucas Simoniello  Pasó para comentarte  que estoy formando un equipo  femenino de fútbol y necesitamos de tu colaboración  Gracias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54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- 2019-04-08 08:53:52 </a:t>
                      </a:r>
                      <a:r>
                        <a:rPr lang="es-ES" sz="1000"/>
                        <a:t> 
 HOLA LUCAS! DIOS TE BENDIGA!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965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Lucas Simoniello - 2019-04-10 01:02:39 </a:t>
                      </a:r>
                      <a:r>
                        <a:rPr lang="es-ES" sz="1000"/>
                        <a:t> 
 Muy enojada xq no cumplio ni vino a ver el barrio ni a saber que necesidades tiene la gente del barrio y asi piensa que la gente le crea. Una lastima crri que gente nueva y joven cambiaria un poco td este desastre lastima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3406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24CCE5-06B5-489E-8714-98E875C2B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5953135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E36799-08AC-4333-AB10-FB3ECB633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4A12591-855A-4F6D-948B-075B8D6878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44154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B5980E-1625-4D1C-BFE9-12F4DCCB29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053A2C-B2F7-405D-9787-B43529C4E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7727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01D6C-A10E-41C8-87E2-AAE5B3F44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852089A-CD23-41CA-8EA8-B886943249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08939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8D5067-CE9D-4929-BC47-875EC42D1B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01412-9381-45D3-92B4-617FC1A6F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56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E651C-E409-49A7-BB95-041A6DE3E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37F4348-A636-4A0F-8E3F-892EE1A61F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5337102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B74D16-45BE-4437-9C65-18ECFC5FF3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3C2245-E43F-43C0-8236-297D98FB1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59581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AD5BA6-F410-4C24-ADC7-5F980BF7E5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0DBBD48-9D09-4AB5-8D8B-CF69C1B9BB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95064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F4DF94-2503-43E0-85EB-DC4D106783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E5D12-8499-4FC1-88B2-E669D5730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31911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6582B9-FD5B-4DD0-9414-14D910E8E6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Santa Fe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309F17-A4C2-43DD-B54F-D5DF4F9C7C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505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8424B4-5118-4CA6-B838-178703CF23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E4D216-6686-4713-ADE6-6A1055630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1588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8266C-C56F-44E6-8808-10F7590705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5E33F7-A4BE-4EAB-9F83-3F70560122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3416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83219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06250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054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19258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0531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48950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80983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07314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63585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79439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11807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506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3130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715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8938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10:44:13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VOLVIÓ LA CASILLA DE CASTRACIÓN
Nuevamente la casilla de castración recorre los barrios de #SantaFe🐶🐱🐶🐱. 
La iniciativa de Emilio Jatón, con más de 10.000  intervenciones,  por 3er año consecutivo propone una ayuda concreta para salud de las mascotas y la tenencia responsable. Así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69649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86F414-86E9-49FF-9EEB-FB1A359B0B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3354191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7661B3-63E8-4B39-8C97-A382AFBD2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0E99E1-4E23-425A-A782-E2BAD0D0441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628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079332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8512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66846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37445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62042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7571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245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3191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460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955759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22205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207089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39886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0232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656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- 2019-03-11 19:45:23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PASO ADELANTE EN LA CIUDAD
Junto a Emilio Jatón presentamos la lista de precandidatos a concejales de Santa Fe, llamada ADELANTE, un gran equipo plural y paritario.
"Adelante" para trabajar por un Concejo que acompañe al próximo Intendente que haga de Santa Fe una ciudad a la altura de su historia y de su gente. 
Porque sabemos que #SantaFePuedeMás.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2709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877FD6-9292-430A-B668-FA4830CF92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88215939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6F7A8E-E40C-464A-965B-219229918A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B2148D-D047-4833-9AD9-61F857BF4F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20446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9111604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7987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309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3459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9188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6231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461557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63693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43909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637462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525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92129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5912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718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744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- 2019-03-14 11:07:24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EJEMPLO DE COMPROMISO Y TRANSFORMACIÓN
Junto a Emilio Jatón y Antonio Bonfatti conocimos al grupo FÉNIX, integrado por jóvenes que se capacitan en el #Entrevero en #serigrafía y #sublimado, no sólo como salida laboral, sino para expresar quienes son y qué sienten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7112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EBEC96-5F27-4867-BF64-F14726A64F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2297783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1B4BE-1367-4823-A3E4-569C51FCED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292B07-3A4B-48E3-87A5-FE3F0EC576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63774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967455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7205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93189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1031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35449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032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7742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5642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29320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5362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821335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41003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2825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6849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9179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- 2019-03-19 12:16:05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100 nuevas cuadras pavimentadas para la ciudad!
El Gobierno Provincial avanzará con la pavimentación de 100 nuevas calles para nuestra ciudad y otro tanto para Laguna Paiva, Monte Vera y Arroyo Aguiar. 
Una provincia que apuesta por hacer de Santa Fe, la mejor capital del país!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902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A9A18-6FCB-44CD-9ED0-C15EA5447D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17514886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3B74-193D-44DF-A63B-F77CE021D0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86CCA8-172D-4C83-BDFD-BCA1E01FBA2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4767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839663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7090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220635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43627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52557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730241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9362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47682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12306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5250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59783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978402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18835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794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5617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14:05:04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AJUSTE QUE MÁS DUELE 
¿Hasta cuándo tendremos que padecer este tipo de decisiones del Gobierno Nacional de Cambiemos Estamos hablando de un recorte a las cirugías en nuestro Hospital de Niños. 
Los niños de Santa Fe ahora tendrán que viajar a Rosario para poder operarse.
La nota completa --&gt; https://bit.ly/2Y0Ilvp
#ConLaSaludNo #SensibilidadCero #GraciasCambiemos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49706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687823-2339-4D5E-9266-1B8BEF253C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5911074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B120C-2164-4E4E-B0A5-020C6EE89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F60E1F8-63BD-4941-ABCC-0F4AEAB7F2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8711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78889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99744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532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824590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83609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1268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0148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132556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430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88747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81999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23944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97729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61777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39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- 2019-04-05 10:00:29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PORQUE LOS QUEREMOS, LOS CUIDAMOS
En #Centenario una nueva jornada de castración alegra a los vecinos y sus mascotas. Ya son más de 10.000 las intervenciones y se siguen sumando barrio a barrio. Una iniciativa de Emilio Jatón que nos demuestra que 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7592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- 2019-03-23 10:38:17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VAMOS A HACER DE SANTA FE LA MEJOR CAPITAL DEL PAÍS
Somos el #EquipoJatón y estamos convencidos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63350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3A1BCA-6CD7-415C-A573-8BACF5773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52548251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779CC-68D6-4998-83D5-007EF7B6BA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BA8E69-2F0F-4F76-81BB-12567CDE7A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0279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42472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2388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0707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553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79942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5915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83646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50115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75293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29712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9000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19300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3180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55653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546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- 2019-03-19 15:19:50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Caminando por la feria de la #Costanera me encontré con Emilio Jatón. Dialogamos y, como siempre, coincidimos en que a una mejor #SantaFe la hacemos trabajando en equipo y escuchando a vecinos y vecinas.
#Avanza 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879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- 2019-03-20 10:06:50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Somos muchos los que sabemos que #SantaFePuedeMás y este es nuestro #EquipoJatón  para hacerlo posible 💪 Emilio 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9408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10498-8A07-40AB-8F40-A4BCDBA134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5671505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B4B366-9795-4928-82EB-3D9AC6084A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8574B-5D43-426B-9FCB-3F37D3166B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56086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1835242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95315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76715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54859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99275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959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16933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654005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9134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933846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31544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63963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98906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53071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105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- 2019-03-21 08:31:10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CIUDAD Y UN CONCEJO CERCA DE LA GENTE
Como nos dice siempre Emilio, la ciudad necesita volver a retomar la cercanía, la confianza y la escucha. Somos el #EquipoJatón y estamos seguros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046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7BDA9-B460-4CD9-A7B1-161C2A0F17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9508672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A750A5-A49C-4681-8CFB-20969F634B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69F7D2A-D13C-4053-A5A5-97989ED9F0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9007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7991419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16515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02083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7804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480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6863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759913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168267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57336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60103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764004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5464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0712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36263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9375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- 2019-03-13 08:05:40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VENIMOS a PROPONER LA SANTA FE DEL FUTURO
Hace tiempo recorremos con Emilio Jatón la ciudad. Ahora nuestro compromiso llega al concejo con un equipo de hombres y mujeres con vocación y muy comprometidos en trabajar juntos, porque sabemos que #SantaFePuedeMás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73953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5FBBDA-7396-48D4-B8FC-4462AD5E0A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01647925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7679B3-FCB3-438F-9DAA-7D76C30A4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BDB726-DC8A-406C-BE41-06E5770BF1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77971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4923453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24939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7173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85785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65449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52271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085573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8490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8234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62769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40193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3848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5317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80072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901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- 2019-03-16 15:22:18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 PUERTO SE REACTIVA NUEVAMENTE
Años atrás parecía impensado. Hoy estamos cada vez más cerca de que nuestra ciudad vuelva a tener una terminal portuaria activa que potencie nuestras #EconomíasRegionales. Hoy suma más #tecnología con un escáner de contenedores.
#SantaFePuedeMás
Gobierno de Santa Fe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94813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C0DBC-E965-4A2A-8E20-78B365727B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55562196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1AFAF1-DE7A-41B9-AF3D-3DE8327FA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B15F7E-1772-4DA0-905F-BAB8536BDE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31842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4439844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2593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16662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3095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6745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1443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01573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796209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4769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12291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7236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5381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4704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7969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488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- 2019-03-29 00:34:15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ESTRATEGIA PARA LA JUVENTUD
Los jóvenes son grandes protagonistas que aportan iniciativas y fortalecen la innovación en clave de #EconomíaSocial
El Gobierno de Santa Fe con #EmprendeJoven los apoya e incluye en su estrategia productiva.
Compartimos un encuentro con ellos, Antonio Bonfatti Emilio Jatón y Valeria Lopez Delzar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7093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9C772-7940-4525-981B-D4A89D5334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4353845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3EEB13-9D4A-4060-992E-15D21AA75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- 12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590025-C6B4-4478-B825-2E78FB6831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26553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8060783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63976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228177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31005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183837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3413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78545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92641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2793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73219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59593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80464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08854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14753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4166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- 2019-04-08 10:46:39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Si pienso en mi infancia recuerdo mi familia, mis pasatiempos, el barrio #SargentoCabral, el fútbol, los encuentros en la vereda...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930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- 2019-03-28 18:47:18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MI COMPROMISO ES POR SANTA FE
Formo parte del #EquipoJatón y quiero seguir trabajando con este equipo desde el concejo para seguir transformando la ciudad. Porque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8282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1AFD9-E569-4291-A78D-1F922E3C82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16304869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BD9E7-B251-417F-83C0-D946E9BBE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- 13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60E0F6-C603-4985-ACD2-EF21EBD39E8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0868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070612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45705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83489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9129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877710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57231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44166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2054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85435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9375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00888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756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3145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935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76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- 2019-04-01 12:42:00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GRAN EQUIPO PARA SANTA FE
Somos un equipo de hombres y mujeres comprometidos con Santa Fe y sus vecinos y cada uno sabe cuál es su lugar para jugar el mejor partido. Somos el #EquipoJatón y sabemos que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6227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- 2019-04-02 10:14:02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Hay vecinos del norte de la ciudad que se tienen que tomar uno o dos colectivos para ir a un parque.
Más espacios públicos 🌳 en todos los barrios es #MásParaSantaFe 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5635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4764E-E180-4893-BF39-374E524667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4987725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A3B84-5B49-4D33-84EA-F86A497788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- 14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0B1BA3-F4D9-4006-AB87-0A92CDB7B7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9652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2427307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1825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64774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8140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39030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52064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826542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1297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801861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76196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28638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84870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22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0321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08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- 2019-03-15 17:14:06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¡QUE LINDO VOLVER A LA ESCUELA! 
Arrancaron las clases y nos volvemos a encontrar con estudiantes y docentes que apuestan a la solidaridad, la inclusión, y a las ganas de participar y de seguir generando oportunidades. Ellos hacen de Santa Fe una ciudad más grande.
Sólo así #SantaFePuedeMás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2929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3DAC32-49F3-4BB7-83ED-5EAA1DFA217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3826817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60F52-A9EC-4D14-8507-942BC63C34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- 15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E3F9ED-CA83-4B9B-A99B-D041999783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94419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2204456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738480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07578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0762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07764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30995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97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41273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629610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3944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0789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6099296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98119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764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158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- 2019-04-07 20:12:45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🚌 Si el transporte público no tiene usuarios satisfechos no funciona como un verdadero servicio público.
🚍 Queremos que el usuario viaje mejor, más rápido y seguro pero que también sepa a que corresponde la tarifa que paga.
➡️🗞 #MásParaSantaFe #Transporte #Servicios #Movilidad #SantaFe #Avanza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4839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5756B9-ADB6-4C7C-A22D-FF3F6A8D3C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05255816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70893C-DB80-4165-A7D6-074C64B49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- 16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BEF5AD-77FD-4759-AD45-19EFA26403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448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42100866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76077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78182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319835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62406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9411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72343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9653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262707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02185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56295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0502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7725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37377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3577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Paco Garibaldi - 2019-04-07 19:13:38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UNA CIUDAD CON LA FUERZA DE LOS JÓVENES
Los sueños de las nuevas generaciones son el motor para la ciudad del futuro. Por eso bancamos con ganas sus proyectos y sus iniciativas y queremos acompañarlos desde el Concejo. 💪💪💪
#SantaFePuedeMás #EquipoJatón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835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432A3A-9BC1-46A0-B6C3-03CDE3513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38861591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C03EF-EB65-422C-A2B7-299C820A4F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- 17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DC40B3-F58F-4E0D-95C2-9EE9E4FC39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778865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224045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18237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33960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1178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3265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02510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3831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95636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418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9160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78636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2200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7792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95716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942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- 2019-03-28 21:00:00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escritura es como el DNI de la casa 🏠 100 familias 👪 de los barrios #LaEsmeralda #UPCN #ElVergel y #LasDelicias hoy viven la alegría de tenerla en sus manos 😁 gracias al trabajo del Gobierno de Santa Fe 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26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08F4B-B17F-46AD-A10A-19CA587E7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8203184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906E4B-91EE-4FA0-8179-88239E9385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- 18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4DBC55-A3FC-49CD-8D0D-54B5DB478C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243380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26733160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70502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28536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9010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00904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66896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061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56511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9216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08795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40592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53214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755475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9116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436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- 2019-04-04 09:00:00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Un municipio más cerca de vecinos y vecinas 🙋‍♂️🙋‍♀️
Cuestiones cotidianas como: el estado de calles 🛣 y plazas o parques 🌳, estacionamientos indebidos 🚗, recolección de basura 🗑, funcionamiento de semáforos🚦, tendidos de cables en situaciones peligrosas ⚠ deben poder reclamarse en forma más rápida y efectiva ✔
👀 Seguí leyendo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8263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77A440-07C0-43FE-8A50-AB99E8FB04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32653683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4E16-7580-463B-BAED-9B305E7DA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- 19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70DCD7-2C18-466E-8CAD-4D5F7FE733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3339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3325206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195955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399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7538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1723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93750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38244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85469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10674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79836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756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5112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08548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09082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0715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- 2019-03-29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militantes, jóvenes, vecinos y referentes de instituciones de la ciudad nos une la certeza de que hay mucho #MásParaSantaFe y lo vamos a conseguir dentro del #FrenteProgresista junto a: Antonio Bonfatti y Victoria Tejeda gobernando la provincia✅; 
Miguel Lifschitz diputado✅, 
Jorge Henn senador ✅ y 
Emilio Jatón intendente de Santa Fe ✅
#Avanza.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4984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2CB111-D429-434A-ABE4-E63B3CDF9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2883602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94213-7CBC-4805-8FD1-B796AD244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- 20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80F3C6-76E6-4650-A120-D9124A6ACA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298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602927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55963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00708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8022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51525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66841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96101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0678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879156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682652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41906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99255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990738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809506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503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- 2019-03-27 19:07:32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📢 El #FrenteProgresista va a saldar una deuda histórica con vecinos y vecinas de #LaCosta.
Después de una audiencia pública con una masiva participación en la que quedó expresada claramente la necesidad de esta obra, ENARGAS autorizó a ENERFE - Santa Fe Gas y Energías Renovables SAPEM para que desarrolle la obra, mantenga y opere el gasoducto👷‍♂🚧🛠
En primera instancia serán beneficiadas más de 11.000 familias de #Colastiné y #Rincón 👪. La segunda etapa se proyecta hasta #ArroyoLeyes y #SantaRosaDeCalchines 🏡
Seguí leyendo ⤵️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4998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779799-56F4-4E25-AF42-7FBBBFBA2A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2813247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A0213-EF02-4E8F-87A2-64899AF02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TABLA DE FB COMPLETA | Santa Fe - 21 of 21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7BAE2C-75AB-4151-AF79-8310B1E29D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46630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907415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29218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04843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32447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10990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5023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5102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9288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11752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968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04050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836590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387219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5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2470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Lucas Simoniello - 2019-04-01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barrio #Schneider, los chicos de la Escuelita "La Santafesina" Oficial. nos desafiaron a jugar un partidito ⚽️ 
No es que me quiera agrandar, pero adivinen quién hizo el único gol del partido... Una pista: Jorge Henn no fue 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94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0A97D-31F1-4762-98DB-EF224B7DFC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10/03/2019 - 10/04/2019</a:t>
            </a:r>
          </a:p>
        </p:txBody>
      </p:sp>
    </p:spTree>
    <p:extLst>
      <p:ext uri="{BB962C8B-B14F-4D97-AF65-F5344CB8AC3E}">
        <p14:creationId xmlns:p14="http://schemas.microsoft.com/office/powerpoint/2010/main" val="11889116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1906</Words>
  <Application>Microsoft Office PowerPoint</Application>
  <PresentationFormat>On-screen Show (4:3)</PresentationFormat>
  <Paragraphs>1006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8" baseType="lpstr">
      <vt:lpstr>Arial</vt:lpstr>
      <vt:lpstr>Calibri</vt:lpstr>
      <vt:lpstr>quintly_template</vt:lpstr>
      <vt:lpstr>Sta Fe FB</vt:lpstr>
      <vt:lpstr>Facebook Key Metrics Table | Santa Fe</vt:lpstr>
      <vt:lpstr>Facebook Fans Total | Santa Fe</vt:lpstr>
      <vt:lpstr>Facebook Fans Change | Santa Fe</vt:lpstr>
      <vt:lpstr>Facebook Key Metrics Radar | Santa Fe</vt:lpstr>
      <vt:lpstr>Facebook Fans Change Rate | Santa Fe</vt:lpstr>
      <vt:lpstr>Facebook Fans Change Per Weekday | Santa Fe</vt:lpstr>
      <vt:lpstr>Facebook Fan Distribution Development | Santa Fe</vt:lpstr>
      <vt:lpstr>Facebook Own Posts | Santa Fe</vt:lpstr>
      <vt:lpstr>Facebook Own Posts By Hour | Santa Fe</vt:lpstr>
      <vt:lpstr>Facebook Own Posts By Weekday | Santa Fe</vt:lpstr>
      <vt:lpstr>Facebook Own Posts App Usage | Santa Fe</vt:lpstr>
      <vt:lpstr>Facebook Post Type Distribution Per Profile | Santa Fe</vt:lpstr>
      <vt:lpstr>Facebook Sponsored Posts Distribution | Santa Fe</vt:lpstr>
      <vt:lpstr>Facebook Hashtag Detection | Santa Fe - 1 of 3</vt:lpstr>
      <vt:lpstr>Facebook Hashtag Detection | Santa Fe - 2 of 3</vt:lpstr>
      <vt:lpstr>Facebook Hashtag Detection | Santa Fe - 3 of 3</vt:lpstr>
      <vt:lpstr>Facebook User Posts | Santa Fe</vt:lpstr>
      <vt:lpstr>Facebook User Posts Table | Santa Fe</vt:lpstr>
      <vt:lpstr>Facebook Interactions Distribution | Santa Fe</vt:lpstr>
      <vt:lpstr>Facebook Interaction Rate | Santa Fe</vt:lpstr>
      <vt:lpstr>Facebook Interaction Rate By Post Type | Santa Fe</vt:lpstr>
      <vt:lpstr>Facebook Interaction Rate By Hour | Santa Fe</vt:lpstr>
      <vt:lpstr>Facebook Interaction Rate By Weekday | Santa Fe</vt:lpstr>
      <vt:lpstr>Facebook TABLA DE FB COMPLETA | Santa Fe - 1 of 21</vt:lpstr>
      <vt:lpstr>Facebook TABLA DE FB COMPLETA | Santa Fe - 2 of 21</vt:lpstr>
      <vt:lpstr>Facebook TABLA DE FB COMPLETA | Santa Fe - 3 of 21</vt:lpstr>
      <vt:lpstr>Facebook TABLA DE FB COMPLETA | Santa Fe - 4 of 21</vt:lpstr>
      <vt:lpstr>Facebook TABLA DE FB COMPLETA | Santa Fe - 5 of 21</vt:lpstr>
      <vt:lpstr>Facebook TABLA DE FB COMPLETA | Santa Fe - 6 of 21</vt:lpstr>
      <vt:lpstr>Facebook TABLA DE FB COMPLETA | Santa Fe - 7 of 21</vt:lpstr>
      <vt:lpstr>Facebook TABLA DE FB COMPLETA | Santa Fe - 8 of 21</vt:lpstr>
      <vt:lpstr>Facebook TABLA DE FB COMPLETA | Santa Fe - 9 of 21</vt:lpstr>
      <vt:lpstr>Facebook TABLA DE FB COMPLETA | Santa Fe - 10 of 21</vt:lpstr>
      <vt:lpstr>Facebook TABLA DE FB COMPLETA | Santa Fe - 11 of 21</vt:lpstr>
      <vt:lpstr>Facebook TABLA DE FB COMPLETA | Santa Fe - 12 of 21</vt:lpstr>
      <vt:lpstr>Facebook TABLA DE FB COMPLETA | Santa Fe - 13 of 21</vt:lpstr>
      <vt:lpstr>Facebook TABLA DE FB COMPLETA | Santa Fe - 14 of 21</vt:lpstr>
      <vt:lpstr>Facebook TABLA DE FB COMPLETA | Santa Fe - 15 of 21</vt:lpstr>
      <vt:lpstr>Facebook TABLA DE FB COMPLETA | Santa Fe - 16 of 21</vt:lpstr>
      <vt:lpstr>Facebook TABLA DE FB COMPLETA | Santa Fe - 17 of 21</vt:lpstr>
      <vt:lpstr>Facebook TABLA DE FB COMPLETA | Santa Fe - 18 of 21</vt:lpstr>
      <vt:lpstr>Facebook TABLA DE FB COMPLETA | Santa Fe - 19 of 21</vt:lpstr>
      <vt:lpstr>Facebook TABLA DE FB COMPLETA | Santa Fe - 20 of 21</vt:lpstr>
      <vt:lpstr>Facebook TABLA DE FB COMPLETA | Santa Fe - 21 of 21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 Fe FB</dc:title>
  <dc:creator>Frederik Peiniger</dc:creator>
  <cp:lastModifiedBy>Frederik Peiniger</cp:lastModifiedBy>
  <cp:revision>1</cp:revision>
  <dcterms:created xsi:type="dcterms:W3CDTF">2019-04-11T12:51:04Z</dcterms:created>
  <dcterms:modified xsi:type="dcterms:W3CDTF">2019-04-11T12:52:24Z</dcterms:modified>
</cp:coreProperties>
</file>