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 id="289" r:id="rId33"/>
    <p:sldId id="291" r:id="rId34"/>
    <p:sldId id="292" r:id="rId35"/>
    <p:sldId id="293" r:id="rId36"/>
    <p:sldId id="294" r:id="rId37"/>
    <p:sldId id="295" r:id="rId38"/>
    <p:sldId id="296" r:id="rId39"/>
    <p:sldId id="297" r:id="rId40"/>
    <p:sldId id="298" r:id="rId41"/>
    <p:sldId id="299"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 id="332" r:id="rId73"/>
    <p:sldId id="333" r:id="rId74"/>
    <p:sldId id="334" r:id="rId75"/>
    <p:sldId id="335" r:id="rId76"/>
    <p:sldId id="336" r:id="rId77"/>
    <p:sldId id="337" r:id="rId78"/>
  </p:sldIdLst>
  <p:sldSz cx="9144000" cy="6858000" type="screen4x3"/>
  <p:notesSz cx="6858000" cy="9144000"/>
  <p:embeddedFontLst>
    <p:embeddedFont>
      <p:font typeface="Calibri" panose="020F0502020204030204" pitchFamily="34" charset="0"/>
      <p:regular r:id="rId79"/>
      <p:bold r:id="rId80"/>
      <p:italic r:id="rId81"/>
      <p:boldItalic r:id="rId8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3" autoAdjust="0"/>
    <p:restoredTop sz="94692" autoAdjust="0"/>
  </p:normalViewPr>
  <p:slideViewPr>
    <p:cSldViewPr snapToGrid="0">
      <p:cViewPr varScale="1">
        <p:scale>
          <a:sx n="98" d="100"/>
          <a:sy n="98" d="100"/>
        </p:scale>
        <p:origin x="978"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font" Target="fonts/font1.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4.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2.fntdata"/><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font" Target="fonts/font3.fntdata"/><Relationship Id="rId86"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Sheet1!$B$2:$B$29</c:f>
              <c:numCache>
                <c:formatCode>General</c:formatCode>
                <c:ptCount val="28"/>
              </c:numCache>
            </c:numRef>
          </c:val>
          <c:smooth val="0"/>
          <c:extLst>
            <c:ext xmlns:c16="http://schemas.microsoft.com/office/drawing/2014/chart" uri="{C3380CC4-5D6E-409C-BE32-E72D297353CC}">
              <c16:uniqueId val="{00000000-4AA8-4B6C-8299-239C50282CC5}"/>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Sheet1!$C$2:$C$29</c:f>
              <c:numCache>
                <c:formatCode>General</c:formatCode>
                <c:ptCount val="28"/>
              </c:numCache>
            </c:numRef>
          </c:val>
          <c:smooth val="0"/>
          <c:extLst>
            <c:ext xmlns:c16="http://schemas.microsoft.com/office/drawing/2014/chart" uri="{C3380CC4-5D6E-409C-BE32-E72D297353CC}">
              <c16:uniqueId val="{00000001-4AA8-4B6C-8299-239C50282CC5}"/>
            </c:ext>
          </c:extLst>
        </c:ser>
        <c:dLbls>
          <c:showLegendKey val="0"/>
          <c:showVal val="0"/>
          <c:showCatName val="0"/>
          <c:showSerName val="0"/>
          <c:showPercent val="0"/>
          <c:showBubbleSize val="0"/>
        </c:dLbls>
        <c:smooth val="0"/>
        <c:axId val="346236984"/>
        <c:axId val="346238296"/>
      </c:lineChart>
      <c:catAx>
        <c:axId val="346236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38296"/>
        <c:crosses val="autoZero"/>
        <c:auto val="1"/>
        <c:lblAlgn val="ctr"/>
        <c:lblOffset val="100"/>
        <c:noMultiLvlLbl val="0"/>
      </c:catAx>
      <c:valAx>
        <c:axId val="346238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36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Sheet1!$B$2:$B$29</c:f>
              <c:numCache>
                <c:formatCode>General</c:formatCode>
                <c:ptCount val="28"/>
              </c:numCache>
            </c:numRef>
          </c:val>
          <c:smooth val="0"/>
          <c:extLst>
            <c:ext xmlns:c16="http://schemas.microsoft.com/office/drawing/2014/chart" uri="{C3380CC4-5D6E-409C-BE32-E72D297353CC}">
              <c16:uniqueId val="{00000000-BF4A-44A8-B811-E2A0FC39BFA9}"/>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Sheet1!$C$2:$C$29</c:f>
              <c:numCache>
                <c:formatCode>General</c:formatCode>
                <c:ptCount val="28"/>
              </c:numCache>
            </c:numRef>
          </c:val>
          <c:smooth val="0"/>
          <c:extLst>
            <c:ext xmlns:c16="http://schemas.microsoft.com/office/drawing/2014/chart" uri="{C3380CC4-5D6E-409C-BE32-E72D297353CC}">
              <c16:uniqueId val="{00000001-BF4A-44A8-B811-E2A0FC39BFA9}"/>
            </c:ext>
          </c:extLst>
        </c:ser>
        <c:dLbls>
          <c:showLegendKey val="0"/>
          <c:showVal val="0"/>
          <c:showCatName val="0"/>
          <c:showSerName val="0"/>
          <c:showPercent val="0"/>
          <c:showBubbleSize val="0"/>
        </c:dLbls>
        <c:smooth val="0"/>
        <c:axId val="349360000"/>
        <c:axId val="349360328"/>
      </c:lineChart>
      <c:catAx>
        <c:axId val="349360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360328"/>
        <c:crosses val="autoZero"/>
        <c:auto val="1"/>
        <c:lblAlgn val="ctr"/>
        <c:lblOffset val="100"/>
        <c:noMultiLvlLbl val="0"/>
      </c:catAx>
      <c:valAx>
        <c:axId val="349360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360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0</c:v>
                </c:pt>
                <c:pt idx="1">
                  <c:v>92.307699999999997</c:v>
                </c:pt>
                <c:pt idx="2">
                  <c:v>28.660399999999999</c:v>
                </c:pt>
                <c:pt idx="3">
                  <c:v>0</c:v>
                </c:pt>
                <c:pt idx="4">
                  <c:v>0</c:v>
                </c:pt>
                <c:pt idx="5">
                  <c:v>0</c:v>
                </c:pt>
              </c:numCache>
            </c:numRef>
          </c:val>
          <c:extLst>
            <c:ext xmlns:c16="http://schemas.microsoft.com/office/drawing/2014/chart" uri="{C3380CC4-5D6E-409C-BE32-E72D297353CC}">
              <c16:uniqueId val="{00000000-A6E0-4400-BD63-2B4B4C73077C}"/>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c:v>
                </c:pt>
                <c:pt idx="1">
                  <c:v>100</c:v>
                </c:pt>
                <c:pt idx="2">
                  <c:v>100</c:v>
                </c:pt>
                <c:pt idx="3">
                  <c:v>0</c:v>
                </c:pt>
                <c:pt idx="4">
                  <c:v>0</c:v>
                </c:pt>
                <c:pt idx="5">
                  <c:v>0</c:v>
                </c:pt>
              </c:numCache>
            </c:numRef>
          </c:val>
          <c:extLst>
            <c:ext xmlns:c16="http://schemas.microsoft.com/office/drawing/2014/chart" uri="{C3380CC4-5D6E-409C-BE32-E72D297353CC}">
              <c16:uniqueId val="{00000001-A6E0-4400-BD63-2B4B4C73077C}"/>
            </c:ext>
          </c:extLst>
        </c:ser>
        <c:dLbls>
          <c:showLegendKey val="0"/>
          <c:showVal val="0"/>
          <c:showCatName val="0"/>
          <c:showSerName val="0"/>
          <c:showPercent val="0"/>
          <c:showBubbleSize val="0"/>
        </c:dLbls>
        <c:axId val="349964776"/>
        <c:axId val="349966744"/>
      </c:radarChart>
      <c:catAx>
        <c:axId val="349964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966744"/>
        <c:crosses val="autoZero"/>
        <c:auto val="1"/>
        <c:lblAlgn val="ctr"/>
        <c:lblOffset val="100"/>
        <c:noMultiLvlLbl val="0"/>
      </c:catAx>
      <c:valAx>
        <c:axId val="349966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964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Sheet1!$B$2:$B$29</c:f>
              <c:numCache>
                <c:formatCode>General</c:formatCode>
                <c:ptCount val="28"/>
              </c:numCache>
            </c:numRef>
          </c:val>
          <c:smooth val="0"/>
          <c:extLst>
            <c:ext xmlns:c16="http://schemas.microsoft.com/office/drawing/2014/chart" uri="{C3380CC4-5D6E-409C-BE32-E72D297353CC}">
              <c16:uniqueId val="{00000000-582E-4CF6-A5CC-4EFCA90BB5BB}"/>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Sheet1!$C$2:$C$29</c:f>
              <c:numCache>
                <c:formatCode>General</c:formatCode>
                <c:ptCount val="28"/>
              </c:numCache>
            </c:numRef>
          </c:val>
          <c:smooth val="0"/>
          <c:extLst>
            <c:ext xmlns:c16="http://schemas.microsoft.com/office/drawing/2014/chart" uri="{C3380CC4-5D6E-409C-BE32-E72D297353CC}">
              <c16:uniqueId val="{00000001-582E-4CF6-A5CC-4EFCA90BB5BB}"/>
            </c:ext>
          </c:extLst>
        </c:ser>
        <c:dLbls>
          <c:showLegendKey val="0"/>
          <c:showVal val="0"/>
          <c:showCatName val="0"/>
          <c:showSerName val="0"/>
          <c:showPercent val="0"/>
          <c:showBubbleSize val="0"/>
        </c:dLbls>
        <c:smooth val="0"/>
        <c:axId val="349961168"/>
        <c:axId val="349968384"/>
      </c:lineChart>
      <c:catAx>
        <c:axId val="34996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968384"/>
        <c:crosses val="autoZero"/>
        <c:auto val="1"/>
        <c:lblAlgn val="ctr"/>
        <c:lblOffset val="100"/>
        <c:noMultiLvlLbl val="0"/>
      </c:catAx>
      <c:valAx>
        <c:axId val="349968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96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Lucas Simoniello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5C8B-4302-95F5-6D1BC4353D28}"/>
            </c:ext>
          </c:extLst>
        </c:ser>
        <c:ser>
          <c:idx val="1"/>
          <c:order val="1"/>
          <c:tx>
            <c:strRef>
              <c:f>Sheet1!$C$1</c:f>
              <c:strCache>
                <c:ptCount val="1"/>
                <c:pt idx="0">
                  <c:v>Paco Garibaldi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5C8B-4302-95F5-6D1BC4353D28}"/>
            </c:ext>
          </c:extLst>
        </c:ser>
        <c:dLbls>
          <c:showLegendKey val="0"/>
          <c:showVal val="0"/>
          <c:showCatName val="0"/>
          <c:showSerName val="0"/>
          <c:showPercent val="0"/>
          <c:showBubbleSize val="0"/>
        </c:dLbls>
        <c:gapWidth val="219"/>
        <c:overlap val="-27"/>
        <c:axId val="349120992"/>
        <c:axId val="349127880"/>
      </c:barChart>
      <c:catAx>
        <c:axId val="349120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127880"/>
        <c:crosses val="autoZero"/>
        <c:auto val="1"/>
        <c:lblAlgn val="ctr"/>
        <c:lblOffset val="100"/>
        <c:noMultiLvlLbl val="0"/>
      </c:catAx>
      <c:valAx>
        <c:axId val="349127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120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Lucas Simoniello</c:v>
                </c:pt>
              </c:strCache>
            </c:strRef>
          </c:tx>
          <c:spPr>
            <a:solidFill>
              <a:schemeClr val="accent1"/>
            </a:solidFill>
            <a:ln>
              <a:noFill/>
            </a:ln>
            <a:effectLst/>
          </c:spP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Sheet1!$B$2:$B$29</c:f>
              <c:numCache>
                <c:formatCode>General</c:formatCode>
                <c:ptCount val="28"/>
              </c:numCache>
            </c:numRef>
          </c:val>
          <c:extLst>
            <c:ext xmlns:c16="http://schemas.microsoft.com/office/drawing/2014/chart" uri="{C3380CC4-5D6E-409C-BE32-E72D297353CC}">
              <c16:uniqueId val="{00000000-9EE3-41AD-92EE-67E1D0B1F070}"/>
            </c:ext>
          </c:extLst>
        </c:ser>
        <c:ser>
          <c:idx val="1"/>
          <c:order val="1"/>
          <c:tx>
            <c:strRef>
              <c:f>Sheet1!$C$1</c:f>
              <c:strCache>
                <c:ptCount val="1"/>
                <c:pt idx="0">
                  <c:v>Paco Garibaldi</c:v>
                </c:pt>
              </c:strCache>
            </c:strRef>
          </c:tx>
          <c:spPr>
            <a:solidFill>
              <a:schemeClr val="accent2"/>
            </a:solidFill>
            <a:ln>
              <a:noFill/>
            </a:ln>
            <a:effectLst/>
          </c:spP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Sheet1!$C$2:$C$29</c:f>
              <c:numCache>
                <c:formatCode>General</c:formatCode>
                <c:ptCount val="28"/>
              </c:numCache>
            </c:numRef>
          </c:val>
          <c:extLst>
            <c:ext xmlns:c16="http://schemas.microsoft.com/office/drawing/2014/chart" uri="{C3380CC4-5D6E-409C-BE32-E72D297353CC}">
              <c16:uniqueId val="{00000001-9EE3-41AD-92EE-67E1D0B1F070}"/>
            </c:ext>
          </c:extLst>
        </c:ser>
        <c:dLbls>
          <c:showLegendKey val="0"/>
          <c:showVal val="0"/>
          <c:showCatName val="0"/>
          <c:showSerName val="0"/>
          <c:showPercent val="0"/>
          <c:showBubbleSize val="0"/>
        </c:dLbls>
        <c:axId val="349121648"/>
        <c:axId val="349127224"/>
      </c:areaChart>
      <c:catAx>
        <c:axId val="34912164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127224"/>
        <c:crosses val="autoZero"/>
        <c:auto val="1"/>
        <c:lblAlgn val="ctr"/>
        <c:lblOffset val="100"/>
        <c:noMultiLvlLbl val="0"/>
      </c:catAx>
      <c:valAx>
        <c:axId val="349127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12164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Sheet1!$B$2:$B$29</c:f>
              <c:numCache>
                <c:formatCode>General</c:formatCode>
                <c:ptCount val="28"/>
                <c:pt idx="0">
                  <c:v>0</c:v>
                </c:pt>
                <c:pt idx="1">
                  <c:v>0</c:v>
                </c:pt>
                <c:pt idx="2">
                  <c:v>0</c:v>
                </c:pt>
                <c:pt idx="3">
                  <c:v>1</c:v>
                </c:pt>
                <c:pt idx="4">
                  <c:v>0</c:v>
                </c:pt>
                <c:pt idx="5">
                  <c:v>0</c:v>
                </c:pt>
                <c:pt idx="6">
                  <c:v>1</c:v>
                </c:pt>
                <c:pt idx="7">
                  <c:v>1</c:v>
                </c:pt>
                <c:pt idx="8">
                  <c:v>0</c:v>
                </c:pt>
                <c:pt idx="9">
                  <c:v>0</c:v>
                </c:pt>
                <c:pt idx="10">
                  <c:v>2</c:v>
                </c:pt>
                <c:pt idx="11">
                  <c:v>1</c:v>
                </c:pt>
                <c:pt idx="12">
                  <c:v>1</c:v>
                </c:pt>
                <c:pt idx="13">
                  <c:v>1</c:v>
                </c:pt>
                <c:pt idx="14">
                  <c:v>0</c:v>
                </c:pt>
                <c:pt idx="15">
                  <c:v>1</c:v>
                </c:pt>
                <c:pt idx="16">
                  <c:v>1</c:v>
                </c:pt>
                <c:pt idx="17">
                  <c:v>0</c:v>
                </c:pt>
                <c:pt idx="18">
                  <c:v>2</c:v>
                </c:pt>
                <c:pt idx="19">
                  <c:v>1</c:v>
                </c:pt>
                <c:pt idx="20">
                  <c:v>2</c:v>
                </c:pt>
                <c:pt idx="21">
                  <c:v>1</c:v>
                </c:pt>
                <c:pt idx="22">
                  <c:v>1</c:v>
                </c:pt>
                <c:pt idx="23">
                  <c:v>1</c:v>
                </c:pt>
                <c:pt idx="24">
                  <c:v>1</c:v>
                </c:pt>
                <c:pt idx="25">
                  <c:v>2</c:v>
                </c:pt>
                <c:pt idx="26">
                  <c:v>1</c:v>
                </c:pt>
                <c:pt idx="27">
                  <c:v>2</c:v>
                </c:pt>
              </c:numCache>
            </c:numRef>
          </c:val>
          <c:smooth val="0"/>
          <c:extLst>
            <c:ext xmlns:c16="http://schemas.microsoft.com/office/drawing/2014/chart" uri="{C3380CC4-5D6E-409C-BE32-E72D297353CC}">
              <c16:uniqueId val="{00000000-223E-4B5F-95A1-CB2C73E56099}"/>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Sheet1!$C$2:$C$29</c:f>
              <c:numCache>
                <c:formatCode>General</c:formatCode>
                <c:ptCount val="28"/>
                <c:pt idx="0">
                  <c:v>0</c:v>
                </c:pt>
                <c:pt idx="1">
                  <c:v>1</c:v>
                </c:pt>
                <c:pt idx="2">
                  <c:v>1</c:v>
                </c:pt>
                <c:pt idx="3">
                  <c:v>1</c:v>
                </c:pt>
                <c:pt idx="4">
                  <c:v>1</c:v>
                </c:pt>
                <c:pt idx="5">
                  <c:v>1</c:v>
                </c:pt>
                <c:pt idx="6">
                  <c:v>1</c:v>
                </c:pt>
                <c:pt idx="7">
                  <c:v>1</c:v>
                </c:pt>
                <c:pt idx="8">
                  <c:v>1</c:v>
                </c:pt>
                <c:pt idx="9">
                  <c:v>0</c:v>
                </c:pt>
                <c:pt idx="10">
                  <c:v>1</c:v>
                </c:pt>
                <c:pt idx="11">
                  <c:v>0</c:v>
                </c:pt>
                <c:pt idx="12">
                  <c:v>1</c:v>
                </c:pt>
                <c:pt idx="13">
                  <c:v>1</c:v>
                </c:pt>
                <c:pt idx="14">
                  <c:v>0</c:v>
                </c:pt>
                <c:pt idx="15">
                  <c:v>1</c:v>
                </c:pt>
                <c:pt idx="16">
                  <c:v>0</c:v>
                </c:pt>
                <c:pt idx="17">
                  <c:v>2</c:v>
                </c:pt>
                <c:pt idx="18">
                  <c:v>1</c:v>
                </c:pt>
                <c:pt idx="19">
                  <c:v>2</c:v>
                </c:pt>
                <c:pt idx="20">
                  <c:v>1</c:v>
                </c:pt>
                <c:pt idx="21">
                  <c:v>1</c:v>
                </c:pt>
                <c:pt idx="22">
                  <c:v>1</c:v>
                </c:pt>
                <c:pt idx="23">
                  <c:v>2</c:v>
                </c:pt>
                <c:pt idx="24">
                  <c:v>1</c:v>
                </c:pt>
                <c:pt idx="25">
                  <c:v>1</c:v>
                </c:pt>
                <c:pt idx="26">
                  <c:v>0</c:v>
                </c:pt>
                <c:pt idx="27">
                  <c:v>2</c:v>
                </c:pt>
              </c:numCache>
            </c:numRef>
          </c:val>
          <c:smooth val="0"/>
          <c:extLst>
            <c:ext xmlns:c16="http://schemas.microsoft.com/office/drawing/2014/chart" uri="{C3380CC4-5D6E-409C-BE32-E72D297353CC}">
              <c16:uniqueId val="{00000001-223E-4B5F-95A1-CB2C73E56099}"/>
            </c:ext>
          </c:extLst>
        </c:ser>
        <c:dLbls>
          <c:showLegendKey val="0"/>
          <c:showVal val="0"/>
          <c:showCatName val="0"/>
          <c:showSerName val="0"/>
          <c:showPercent val="0"/>
          <c:showBubbleSize val="0"/>
        </c:dLbls>
        <c:smooth val="0"/>
        <c:axId val="349126240"/>
        <c:axId val="349125912"/>
      </c:lineChart>
      <c:catAx>
        <c:axId val="349126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125912"/>
        <c:crosses val="autoZero"/>
        <c:auto val="1"/>
        <c:lblAlgn val="ctr"/>
        <c:lblOffset val="100"/>
        <c:noMultiLvlLbl val="0"/>
      </c:catAx>
      <c:valAx>
        <c:axId val="349125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12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0</c:v>
                </c:pt>
                <c:pt idx="12">
                  <c:v>2</c:v>
                </c:pt>
                <c:pt idx="13">
                  <c:v>2</c:v>
                </c:pt>
                <c:pt idx="14">
                  <c:v>2</c:v>
                </c:pt>
                <c:pt idx="15">
                  <c:v>8</c:v>
                </c:pt>
                <c:pt idx="16">
                  <c:v>0</c:v>
                </c:pt>
                <c:pt idx="17">
                  <c:v>0</c:v>
                </c:pt>
                <c:pt idx="18">
                  <c:v>2</c:v>
                </c:pt>
                <c:pt idx="19">
                  <c:v>0</c:v>
                </c:pt>
                <c:pt idx="20">
                  <c:v>3</c:v>
                </c:pt>
                <c:pt idx="21">
                  <c:v>1</c:v>
                </c:pt>
                <c:pt idx="22">
                  <c:v>0</c:v>
                </c:pt>
                <c:pt idx="23">
                  <c:v>0</c:v>
                </c:pt>
              </c:numCache>
            </c:numRef>
          </c:val>
          <c:smooth val="0"/>
          <c:extLst>
            <c:ext xmlns:c16="http://schemas.microsoft.com/office/drawing/2014/chart" uri="{C3380CC4-5D6E-409C-BE32-E72D297353CC}">
              <c16:uniqueId val="{00000000-CF09-4024-9866-3B324B2AF607}"/>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3</c:v>
                </c:pt>
                <c:pt idx="9">
                  <c:v>2</c:v>
                </c:pt>
                <c:pt idx="10">
                  <c:v>3</c:v>
                </c:pt>
                <c:pt idx="11">
                  <c:v>3</c:v>
                </c:pt>
                <c:pt idx="12">
                  <c:v>2</c:v>
                </c:pt>
                <c:pt idx="13">
                  <c:v>0</c:v>
                </c:pt>
                <c:pt idx="14">
                  <c:v>4</c:v>
                </c:pt>
                <c:pt idx="15">
                  <c:v>4</c:v>
                </c:pt>
                <c:pt idx="16">
                  <c:v>0</c:v>
                </c:pt>
                <c:pt idx="17">
                  <c:v>1</c:v>
                </c:pt>
                <c:pt idx="18">
                  <c:v>2</c:v>
                </c:pt>
                <c:pt idx="19">
                  <c:v>1</c:v>
                </c:pt>
                <c:pt idx="20">
                  <c:v>0</c:v>
                </c:pt>
                <c:pt idx="21">
                  <c:v>1</c:v>
                </c:pt>
                <c:pt idx="22">
                  <c:v>0</c:v>
                </c:pt>
                <c:pt idx="23">
                  <c:v>0</c:v>
                </c:pt>
              </c:numCache>
            </c:numRef>
          </c:val>
          <c:smooth val="0"/>
          <c:extLst>
            <c:ext xmlns:c16="http://schemas.microsoft.com/office/drawing/2014/chart" uri="{C3380CC4-5D6E-409C-BE32-E72D297353CC}">
              <c16:uniqueId val="{00000001-CF09-4024-9866-3B324B2AF607}"/>
            </c:ext>
          </c:extLst>
        </c:ser>
        <c:dLbls>
          <c:showLegendKey val="0"/>
          <c:showVal val="0"/>
          <c:showCatName val="0"/>
          <c:showSerName val="0"/>
          <c:showPercent val="0"/>
          <c:showBubbleSize val="0"/>
        </c:dLbls>
        <c:smooth val="0"/>
        <c:axId val="349133128"/>
        <c:axId val="349128536"/>
      </c:lineChart>
      <c:catAx>
        <c:axId val="349133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128536"/>
        <c:crosses val="autoZero"/>
        <c:auto val="1"/>
        <c:lblAlgn val="ctr"/>
        <c:lblOffset val="100"/>
        <c:noMultiLvlLbl val="0"/>
      </c:catAx>
      <c:valAx>
        <c:axId val="349128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13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Lucas Simoniello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2</c:v>
                </c:pt>
                <c:pt idx="2">
                  <c:v>4</c:v>
                </c:pt>
                <c:pt idx="3">
                  <c:v>5</c:v>
                </c:pt>
                <c:pt idx="4">
                  <c:v>3</c:v>
                </c:pt>
                <c:pt idx="5">
                  <c:v>6</c:v>
                </c:pt>
                <c:pt idx="6">
                  <c:v>2</c:v>
                </c:pt>
              </c:numCache>
            </c:numRef>
          </c:val>
          <c:extLst>
            <c:ext xmlns:c16="http://schemas.microsoft.com/office/drawing/2014/chart" uri="{C3380CC4-5D6E-409C-BE32-E72D297353CC}">
              <c16:uniqueId val="{00000000-AB12-4C82-97B4-C89F16579178}"/>
            </c:ext>
          </c:extLst>
        </c:ser>
        <c:ser>
          <c:idx val="1"/>
          <c:order val="1"/>
          <c:tx>
            <c:strRef>
              <c:f>Sheet1!$C$1</c:f>
              <c:strCache>
                <c:ptCount val="1"/>
                <c:pt idx="0">
                  <c:v>Paco Garibaldi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3</c:v>
                </c:pt>
                <c:pt idx="2">
                  <c:v>5</c:v>
                </c:pt>
                <c:pt idx="3">
                  <c:v>3</c:v>
                </c:pt>
                <c:pt idx="4">
                  <c:v>4</c:v>
                </c:pt>
                <c:pt idx="5">
                  <c:v>5</c:v>
                </c:pt>
                <c:pt idx="6">
                  <c:v>2</c:v>
                </c:pt>
              </c:numCache>
            </c:numRef>
          </c:val>
          <c:extLst>
            <c:ext xmlns:c16="http://schemas.microsoft.com/office/drawing/2014/chart" uri="{C3380CC4-5D6E-409C-BE32-E72D297353CC}">
              <c16:uniqueId val="{00000001-AB12-4C82-97B4-C89F16579178}"/>
            </c:ext>
          </c:extLst>
        </c:ser>
        <c:dLbls>
          <c:showLegendKey val="0"/>
          <c:showVal val="0"/>
          <c:showCatName val="0"/>
          <c:showSerName val="0"/>
          <c:showPercent val="0"/>
          <c:showBubbleSize val="0"/>
        </c:dLbls>
        <c:gapWidth val="219"/>
        <c:overlap val="-27"/>
        <c:axId val="218735184"/>
        <c:axId val="218727640"/>
      </c:barChart>
      <c:catAx>
        <c:axId val="218735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727640"/>
        <c:crosses val="autoZero"/>
        <c:auto val="1"/>
        <c:lblAlgn val="ctr"/>
        <c:lblOffset val="100"/>
        <c:noMultiLvlLbl val="0"/>
      </c:catAx>
      <c:valAx>
        <c:axId val="218727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73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Lucas Simoniello</c:v>
                </c:pt>
                <c:pt idx="1">
                  <c:v>Paco Garibaldi</c:v>
                </c:pt>
              </c:strCache>
            </c:strRef>
          </c:cat>
          <c:val>
            <c:numRef>
              <c:f>Sheet1!$B$2:$B$3</c:f>
              <c:numCache>
                <c:formatCode>General</c:formatCode>
                <c:ptCount val="2"/>
                <c:pt idx="0">
                  <c:v>2</c:v>
                </c:pt>
                <c:pt idx="1">
                  <c:v>3</c:v>
                </c:pt>
              </c:numCache>
            </c:numRef>
          </c:val>
          <c:extLst>
            <c:ext xmlns:c16="http://schemas.microsoft.com/office/drawing/2014/chart" uri="{C3380CC4-5D6E-409C-BE32-E72D297353CC}">
              <c16:uniqueId val="{00000000-7425-48B2-84B9-6FF17288ACD8}"/>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Lucas Simoniello</c:v>
                </c:pt>
                <c:pt idx="1">
                  <c:v>Paco Garibaldi</c:v>
                </c:pt>
              </c:strCache>
            </c:strRef>
          </c:cat>
          <c:val>
            <c:numRef>
              <c:f>Sheet1!$C$2:$C$3</c:f>
              <c:numCache>
                <c:formatCode>General</c:formatCode>
                <c:ptCount val="2"/>
                <c:pt idx="0">
                  <c:v>21</c:v>
                </c:pt>
                <c:pt idx="1">
                  <c:v>13</c:v>
                </c:pt>
              </c:numCache>
            </c:numRef>
          </c:val>
          <c:extLst>
            <c:ext xmlns:c16="http://schemas.microsoft.com/office/drawing/2014/chart" uri="{C3380CC4-5D6E-409C-BE32-E72D297353CC}">
              <c16:uniqueId val="{00000001-7425-48B2-84B9-6FF17288ACD8}"/>
            </c:ext>
          </c:extLst>
        </c:ser>
        <c:ser>
          <c:idx val="2"/>
          <c:order val="2"/>
          <c:tx>
            <c:strRef>
              <c:f>Sheet1!$D$1</c:f>
              <c:strCache>
                <c:ptCount val="1"/>
                <c:pt idx="0">
                  <c:v>Video</c:v>
                </c:pt>
              </c:strCache>
            </c:strRef>
          </c:tx>
          <c:spPr>
            <a:solidFill>
              <a:schemeClr val="accent3"/>
            </a:solidFill>
            <a:ln>
              <a:noFill/>
            </a:ln>
            <a:effectLst/>
          </c:spPr>
          <c:invertIfNegative val="0"/>
          <c:cat>
            <c:strRef>
              <c:f>Sheet1!$A$2:$A$3</c:f>
              <c:strCache>
                <c:ptCount val="2"/>
                <c:pt idx="0">
                  <c:v>Lucas Simoniello</c:v>
                </c:pt>
                <c:pt idx="1">
                  <c:v>Paco Garibaldi</c:v>
                </c:pt>
              </c:strCache>
            </c:strRef>
          </c:cat>
          <c:val>
            <c:numRef>
              <c:f>Sheet1!$D$2:$D$3</c:f>
              <c:numCache>
                <c:formatCode>General</c:formatCode>
                <c:ptCount val="2"/>
                <c:pt idx="0">
                  <c:v>1</c:v>
                </c:pt>
                <c:pt idx="1">
                  <c:v>9</c:v>
                </c:pt>
              </c:numCache>
            </c:numRef>
          </c:val>
          <c:extLst>
            <c:ext xmlns:c16="http://schemas.microsoft.com/office/drawing/2014/chart" uri="{C3380CC4-5D6E-409C-BE32-E72D297353CC}">
              <c16:uniqueId val="{00000002-7425-48B2-84B9-6FF17288ACD8}"/>
            </c:ext>
          </c:extLst>
        </c:ser>
        <c:ser>
          <c:idx val="3"/>
          <c:order val="3"/>
          <c:tx>
            <c:strRef>
              <c:f>Sheet1!$E$1</c:f>
              <c:strCache>
                <c:ptCount val="1"/>
                <c:pt idx="0">
                  <c:v>Status</c:v>
                </c:pt>
              </c:strCache>
            </c:strRef>
          </c:tx>
          <c:spPr>
            <a:solidFill>
              <a:schemeClr val="accent4"/>
            </a:solidFill>
            <a:ln>
              <a:noFill/>
            </a:ln>
            <a:effectLst/>
          </c:spPr>
          <c:invertIfNegative val="0"/>
          <c:cat>
            <c:strRef>
              <c:f>Sheet1!$A$2:$A$3</c:f>
              <c:strCache>
                <c:ptCount val="2"/>
                <c:pt idx="0">
                  <c:v>Lucas Simoniello</c:v>
                </c:pt>
                <c:pt idx="1">
                  <c:v>Paco Garibaldi</c:v>
                </c:pt>
              </c:strCache>
            </c:strRef>
          </c:cat>
          <c:val>
            <c:numRef>
              <c:f>Sheet1!$E$2:$E$3</c:f>
              <c:numCache>
                <c:formatCode>General</c:formatCode>
                <c:ptCount val="2"/>
                <c:pt idx="0">
                  <c:v>0</c:v>
                </c:pt>
                <c:pt idx="1">
                  <c:v>1</c:v>
                </c:pt>
              </c:numCache>
            </c:numRef>
          </c:val>
          <c:extLst>
            <c:ext xmlns:c16="http://schemas.microsoft.com/office/drawing/2014/chart" uri="{C3380CC4-5D6E-409C-BE32-E72D297353CC}">
              <c16:uniqueId val="{00000003-7425-48B2-84B9-6FF17288ACD8}"/>
            </c:ext>
          </c:extLst>
        </c:ser>
        <c:dLbls>
          <c:showLegendKey val="0"/>
          <c:showVal val="0"/>
          <c:showCatName val="0"/>
          <c:showSerName val="0"/>
          <c:showPercent val="0"/>
          <c:showBubbleSize val="0"/>
        </c:dLbls>
        <c:gapWidth val="150"/>
        <c:overlap val="100"/>
        <c:axId val="218742728"/>
        <c:axId val="218738464"/>
      </c:barChart>
      <c:catAx>
        <c:axId val="218742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738464"/>
        <c:crosses val="autoZero"/>
        <c:auto val="1"/>
        <c:lblAlgn val="ctr"/>
        <c:lblOffset val="100"/>
        <c:noMultiLvlLbl val="0"/>
      </c:catAx>
      <c:valAx>
        <c:axId val="218738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742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Sheet1!$A$2:$A$3</c:f>
              <c:strCache>
                <c:ptCount val="2"/>
                <c:pt idx="0">
                  <c:v>Lucas Simoniello</c:v>
                </c:pt>
                <c:pt idx="1">
                  <c:v>Paco Garibaldi</c:v>
                </c:pt>
              </c:strCache>
            </c:strRef>
          </c:cat>
          <c:val>
            <c:numRef>
              <c:f>Sheet1!$B$2:$B$3</c:f>
              <c:numCache>
                <c:formatCode>General</c:formatCode>
                <c:ptCount val="2"/>
                <c:pt idx="0">
                  <c:v>24</c:v>
                </c:pt>
                <c:pt idx="1">
                  <c:v>26</c:v>
                </c:pt>
              </c:numCache>
            </c:numRef>
          </c:val>
          <c:extLst>
            <c:ext xmlns:c16="http://schemas.microsoft.com/office/drawing/2014/chart" uri="{C3380CC4-5D6E-409C-BE32-E72D297353CC}">
              <c16:uniqueId val="{00000000-B0D8-4CCB-9A7E-3EC14B728000}"/>
            </c:ext>
          </c:extLst>
        </c:ser>
        <c:dLbls>
          <c:showLegendKey val="0"/>
          <c:showVal val="0"/>
          <c:showCatName val="0"/>
          <c:showSerName val="0"/>
          <c:showPercent val="0"/>
          <c:showBubbleSize val="0"/>
        </c:dLbls>
        <c:gapWidth val="150"/>
        <c:overlap val="100"/>
        <c:axId val="218747648"/>
        <c:axId val="218740104"/>
      </c:barChart>
      <c:catAx>
        <c:axId val="21874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740104"/>
        <c:crosses val="autoZero"/>
        <c:auto val="1"/>
        <c:lblAlgn val="ctr"/>
        <c:lblOffset val="100"/>
        <c:noMultiLvlLbl val="0"/>
      </c:catAx>
      <c:valAx>
        <c:axId val="2187401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74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Sheet1!$A$2:$A$3</c:f>
              <c:strCache>
                <c:ptCount val="2"/>
                <c:pt idx="0">
                  <c:v>Lucas Simoniello</c:v>
                </c:pt>
                <c:pt idx="1">
                  <c:v>Paco Garibaldi</c:v>
                </c:pt>
              </c:strCache>
            </c:strRef>
          </c:cat>
          <c:val>
            <c:numRef>
              <c:f>Sheet1!$B$2:$B$3</c:f>
              <c:numCache>
                <c:formatCode>General</c:formatCode>
                <c:ptCount val="2"/>
                <c:pt idx="0">
                  <c:v>24</c:v>
                </c:pt>
                <c:pt idx="1">
                  <c:v>16</c:v>
                </c:pt>
              </c:numCache>
            </c:numRef>
          </c:val>
          <c:extLst>
            <c:ext xmlns:c16="http://schemas.microsoft.com/office/drawing/2014/chart" uri="{C3380CC4-5D6E-409C-BE32-E72D297353CC}">
              <c16:uniqueId val="{00000000-DD1C-4AE4-9C0D-B72983829A21}"/>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Sheet1!$A$2:$A$3</c:f>
              <c:strCache>
                <c:ptCount val="2"/>
                <c:pt idx="0">
                  <c:v>Lucas Simoniello</c:v>
                </c:pt>
                <c:pt idx="1">
                  <c:v>Paco Garibaldi</c:v>
                </c:pt>
              </c:strCache>
            </c:strRef>
          </c:cat>
          <c:val>
            <c:numRef>
              <c:f>Sheet1!$C$2:$C$3</c:f>
              <c:numCache>
                <c:formatCode>General</c:formatCode>
                <c:ptCount val="2"/>
                <c:pt idx="0">
                  <c:v>0</c:v>
                </c:pt>
                <c:pt idx="1">
                  <c:v>10</c:v>
                </c:pt>
              </c:numCache>
            </c:numRef>
          </c:val>
          <c:extLst>
            <c:ext xmlns:c16="http://schemas.microsoft.com/office/drawing/2014/chart" uri="{C3380CC4-5D6E-409C-BE32-E72D297353CC}">
              <c16:uniqueId val="{00000001-DD1C-4AE4-9C0D-B72983829A21}"/>
            </c:ext>
          </c:extLst>
        </c:ser>
        <c:ser>
          <c:idx val="2"/>
          <c:order val="2"/>
          <c:tx>
            <c:strRef>
              <c:f>Sheet1!$D$1</c:f>
              <c:strCache>
                <c:ptCount val="1"/>
                <c:pt idx="0">
                  <c:v>Not yet tagged</c:v>
                </c:pt>
              </c:strCache>
            </c:strRef>
          </c:tx>
          <c:spPr>
            <a:solidFill>
              <a:schemeClr val="accent3"/>
            </a:solidFill>
            <a:ln>
              <a:noFill/>
            </a:ln>
            <a:effectLst/>
          </c:spPr>
          <c:invertIfNegative val="0"/>
          <c:cat>
            <c:strRef>
              <c:f>Sheet1!$A$2:$A$3</c:f>
              <c:strCache>
                <c:ptCount val="2"/>
                <c:pt idx="0">
                  <c:v>Lucas Simoniello</c:v>
                </c:pt>
                <c:pt idx="1">
                  <c:v>Paco Garibaldi</c:v>
                </c:pt>
              </c:strCache>
            </c:strRef>
          </c:cat>
          <c:val>
            <c:numRef>
              <c:f>Sheet1!$D$2:$D$3</c:f>
              <c:numCache>
                <c:formatCode>General</c:formatCode>
                <c:ptCount val="2"/>
                <c:pt idx="0">
                  <c:v>0</c:v>
                </c:pt>
                <c:pt idx="1">
                  <c:v>0</c:v>
                </c:pt>
              </c:numCache>
            </c:numRef>
          </c:val>
          <c:extLst>
            <c:ext xmlns:c16="http://schemas.microsoft.com/office/drawing/2014/chart" uri="{C3380CC4-5D6E-409C-BE32-E72D297353CC}">
              <c16:uniqueId val="{00000002-DD1C-4AE4-9C0D-B72983829A21}"/>
            </c:ext>
          </c:extLst>
        </c:ser>
        <c:dLbls>
          <c:showLegendKey val="0"/>
          <c:showVal val="0"/>
          <c:showCatName val="0"/>
          <c:showSerName val="0"/>
          <c:showPercent val="0"/>
          <c:showBubbleSize val="0"/>
        </c:dLbls>
        <c:gapWidth val="150"/>
        <c:overlap val="100"/>
        <c:axId val="469761824"/>
        <c:axId val="469768384"/>
      </c:barChart>
      <c:catAx>
        <c:axId val="469761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768384"/>
        <c:crosses val="autoZero"/>
        <c:auto val="1"/>
        <c:lblAlgn val="ctr"/>
        <c:lblOffset val="100"/>
        <c:noMultiLvlLbl val="0"/>
      </c:catAx>
      <c:valAx>
        <c:axId val="4697683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76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Sheet1!$B$2:$B$29</c:f>
              <c:numCache>
                <c:formatCode>General</c:formatCode>
                <c:ptCount val="28"/>
                <c:pt idx="0">
                  <c:v>2</c:v>
                </c:pt>
                <c:pt idx="1">
                  <c:v>0</c:v>
                </c:pt>
                <c:pt idx="2">
                  <c:v>1</c:v>
                </c:pt>
                <c:pt idx="3">
                  <c:v>1</c:v>
                </c:pt>
                <c:pt idx="4">
                  <c:v>1</c:v>
                </c:pt>
                <c:pt idx="5">
                  <c:v>0</c:v>
                </c:pt>
                <c:pt idx="6">
                  <c:v>0</c:v>
                </c:pt>
                <c:pt idx="7">
                  <c:v>0</c:v>
                </c:pt>
                <c:pt idx="8">
                  <c:v>0</c:v>
                </c:pt>
                <c:pt idx="9">
                  <c:v>0</c:v>
                </c:pt>
                <c:pt idx="10">
                  <c:v>1</c:v>
                </c:pt>
                <c:pt idx="11">
                  <c:v>0</c:v>
                </c:pt>
                <c:pt idx="12">
                  <c:v>0</c:v>
                </c:pt>
                <c:pt idx="13">
                  <c:v>0</c:v>
                </c:pt>
                <c:pt idx="14">
                  <c:v>0</c:v>
                </c:pt>
                <c:pt idx="15">
                  <c:v>0</c:v>
                </c:pt>
                <c:pt idx="16">
                  <c:v>1</c:v>
                </c:pt>
                <c:pt idx="17">
                  <c:v>0</c:v>
                </c:pt>
                <c:pt idx="18">
                  <c:v>0</c:v>
                </c:pt>
                <c:pt idx="19">
                  <c:v>0</c:v>
                </c:pt>
                <c:pt idx="20">
                  <c:v>0</c:v>
                </c:pt>
                <c:pt idx="21">
                  <c:v>0</c:v>
                </c:pt>
                <c:pt idx="22">
                  <c:v>0</c:v>
                </c:pt>
                <c:pt idx="23">
                  <c:v>1</c:v>
                </c:pt>
                <c:pt idx="24">
                  <c:v>0</c:v>
                </c:pt>
                <c:pt idx="25">
                  <c:v>0</c:v>
                </c:pt>
                <c:pt idx="26">
                  <c:v>0</c:v>
                </c:pt>
                <c:pt idx="27">
                  <c:v>1</c:v>
                </c:pt>
              </c:numCache>
            </c:numRef>
          </c:val>
          <c:smooth val="0"/>
          <c:extLst>
            <c:ext xmlns:c16="http://schemas.microsoft.com/office/drawing/2014/chart" uri="{C3380CC4-5D6E-409C-BE32-E72D297353CC}">
              <c16:uniqueId val="{00000000-F2E5-4338-AE9E-D267E9A511BB}"/>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F2E5-4338-AE9E-D267E9A511BB}"/>
            </c:ext>
          </c:extLst>
        </c:ser>
        <c:dLbls>
          <c:showLegendKey val="0"/>
          <c:showVal val="0"/>
          <c:showCatName val="0"/>
          <c:showSerName val="0"/>
          <c:showPercent val="0"/>
          <c:showBubbleSize val="0"/>
        </c:dLbls>
        <c:smooth val="0"/>
        <c:axId val="488689432"/>
        <c:axId val="488689760"/>
      </c:lineChart>
      <c:catAx>
        <c:axId val="488689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89760"/>
        <c:crosses val="autoZero"/>
        <c:auto val="1"/>
        <c:lblAlgn val="ctr"/>
        <c:lblOffset val="100"/>
        <c:noMultiLvlLbl val="0"/>
      </c:catAx>
      <c:valAx>
        <c:axId val="48868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8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72FC-4D22-950B-38E182B78199}"/>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72FC-4D22-950B-38E182B78199}"/>
            </c:ext>
          </c:extLst>
        </c:ser>
        <c:dLbls>
          <c:showLegendKey val="0"/>
          <c:showVal val="0"/>
          <c:showCatName val="0"/>
          <c:showSerName val="0"/>
          <c:showPercent val="0"/>
          <c:showBubbleSize val="0"/>
        </c:dLbls>
        <c:smooth val="0"/>
        <c:axId val="488688776"/>
        <c:axId val="488686480"/>
      </c:lineChart>
      <c:catAx>
        <c:axId val="488688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86480"/>
        <c:crosses val="autoZero"/>
        <c:auto val="1"/>
        <c:lblAlgn val="ctr"/>
        <c:lblOffset val="100"/>
        <c:noMultiLvlLbl val="0"/>
      </c:catAx>
      <c:valAx>
        <c:axId val="488686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88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Lucas Simoniello</c:v>
                </c:pt>
                <c:pt idx="1">
                  <c:v>Paco Garibaldi</c:v>
                </c:pt>
              </c:strCache>
            </c:strRef>
          </c:cat>
          <c:val>
            <c:numRef>
              <c:f>Sheet1!$B$2:$B$3</c:f>
              <c:numCache>
                <c:formatCode>General</c:formatCode>
                <c:ptCount val="2"/>
                <c:pt idx="0">
                  <c:v>3656</c:v>
                </c:pt>
                <c:pt idx="1">
                  <c:v>10262</c:v>
                </c:pt>
              </c:numCache>
            </c:numRef>
          </c:val>
          <c:extLst>
            <c:ext xmlns:c16="http://schemas.microsoft.com/office/drawing/2014/chart" uri="{C3380CC4-5D6E-409C-BE32-E72D297353CC}">
              <c16:uniqueId val="{00000000-D576-4F35-92A1-F52CE5425209}"/>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Lucas Simoniello</c:v>
                </c:pt>
                <c:pt idx="1">
                  <c:v>Paco Garibaldi</c:v>
                </c:pt>
              </c:strCache>
            </c:strRef>
          </c:cat>
          <c:val>
            <c:numRef>
              <c:f>Sheet1!$C$2:$C$3</c:f>
              <c:numCache>
                <c:formatCode>General</c:formatCode>
                <c:ptCount val="2"/>
                <c:pt idx="0">
                  <c:v>233</c:v>
                </c:pt>
                <c:pt idx="1">
                  <c:v>762</c:v>
                </c:pt>
              </c:numCache>
            </c:numRef>
          </c:val>
          <c:extLst>
            <c:ext xmlns:c16="http://schemas.microsoft.com/office/drawing/2014/chart" uri="{C3380CC4-5D6E-409C-BE32-E72D297353CC}">
              <c16:uniqueId val="{00000001-D576-4F35-92A1-F52CE5425209}"/>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Lucas Simoniello</c:v>
                </c:pt>
                <c:pt idx="1">
                  <c:v>Paco Garibaldi</c:v>
                </c:pt>
              </c:strCache>
            </c:strRef>
          </c:cat>
          <c:val>
            <c:numRef>
              <c:f>Sheet1!$D$2:$D$3</c:f>
              <c:numCache>
                <c:formatCode>General</c:formatCode>
                <c:ptCount val="2"/>
                <c:pt idx="0">
                  <c:v>72</c:v>
                </c:pt>
                <c:pt idx="1">
                  <c:v>316</c:v>
                </c:pt>
              </c:numCache>
            </c:numRef>
          </c:val>
          <c:extLst>
            <c:ext xmlns:c16="http://schemas.microsoft.com/office/drawing/2014/chart" uri="{C3380CC4-5D6E-409C-BE32-E72D297353CC}">
              <c16:uniqueId val="{00000002-D576-4F35-92A1-F52CE5425209}"/>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Lucas Simoniello</c:v>
                </c:pt>
                <c:pt idx="1">
                  <c:v>Paco Garibaldi</c:v>
                </c:pt>
              </c:strCache>
            </c:strRef>
          </c:cat>
          <c:val>
            <c:numRef>
              <c:f>Sheet1!$E$2:$E$3</c:f>
              <c:numCache>
                <c:formatCode>General</c:formatCode>
                <c:ptCount val="2"/>
                <c:pt idx="0">
                  <c:v>0</c:v>
                </c:pt>
                <c:pt idx="1">
                  <c:v>32</c:v>
                </c:pt>
              </c:numCache>
            </c:numRef>
          </c:val>
          <c:extLst>
            <c:ext xmlns:c16="http://schemas.microsoft.com/office/drawing/2014/chart" uri="{C3380CC4-5D6E-409C-BE32-E72D297353CC}">
              <c16:uniqueId val="{00000003-D576-4F35-92A1-F52CE5425209}"/>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Lucas Simoniello</c:v>
                </c:pt>
                <c:pt idx="1">
                  <c:v>Paco Garibaldi</c:v>
                </c:pt>
              </c:strCache>
            </c:strRef>
          </c:cat>
          <c:val>
            <c:numRef>
              <c:f>Sheet1!$F$2:$F$3</c:f>
              <c:numCache>
                <c:formatCode>General</c:formatCode>
                <c:ptCount val="2"/>
                <c:pt idx="0">
                  <c:v>2</c:v>
                </c:pt>
                <c:pt idx="1">
                  <c:v>373</c:v>
                </c:pt>
              </c:numCache>
            </c:numRef>
          </c:val>
          <c:extLst>
            <c:ext xmlns:c16="http://schemas.microsoft.com/office/drawing/2014/chart" uri="{C3380CC4-5D6E-409C-BE32-E72D297353CC}">
              <c16:uniqueId val="{00000004-D576-4F35-92A1-F52CE5425209}"/>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Lucas Simoniello</c:v>
                </c:pt>
                <c:pt idx="1">
                  <c:v>Paco Garibaldi</c:v>
                </c:pt>
              </c:strCache>
            </c:strRef>
          </c:cat>
          <c:val>
            <c:numRef>
              <c:f>Sheet1!$G$2:$G$3</c:f>
              <c:numCache>
                <c:formatCode>General</c:formatCode>
                <c:ptCount val="2"/>
                <c:pt idx="0">
                  <c:v>16</c:v>
                </c:pt>
                <c:pt idx="1">
                  <c:v>559</c:v>
                </c:pt>
              </c:numCache>
            </c:numRef>
          </c:val>
          <c:extLst>
            <c:ext xmlns:c16="http://schemas.microsoft.com/office/drawing/2014/chart" uri="{C3380CC4-5D6E-409C-BE32-E72D297353CC}">
              <c16:uniqueId val="{00000005-D576-4F35-92A1-F52CE542520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Lucas Simoniello</c:v>
                </c:pt>
                <c:pt idx="1">
                  <c:v>Paco Garibaldi</c:v>
                </c:pt>
              </c:strCache>
            </c:strRef>
          </c:cat>
          <c:val>
            <c:numRef>
              <c:f>Sheet1!$H$2:$H$3</c:f>
              <c:numCache>
                <c:formatCode>General</c:formatCode>
                <c:ptCount val="2"/>
                <c:pt idx="0">
                  <c:v>221</c:v>
                </c:pt>
                <c:pt idx="1">
                  <c:v>1828</c:v>
                </c:pt>
              </c:numCache>
            </c:numRef>
          </c:val>
          <c:extLst>
            <c:ext xmlns:c16="http://schemas.microsoft.com/office/drawing/2014/chart" uri="{C3380CC4-5D6E-409C-BE32-E72D297353CC}">
              <c16:uniqueId val="{00000006-D576-4F35-92A1-F52CE542520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Lucas Simoniello</c:v>
                </c:pt>
                <c:pt idx="1">
                  <c:v>Paco Garibaldi</c:v>
                </c:pt>
              </c:strCache>
            </c:strRef>
          </c:cat>
          <c:val>
            <c:numRef>
              <c:f>Sheet1!$I$2:$I$3</c:f>
              <c:numCache>
                <c:formatCode>General</c:formatCode>
                <c:ptCount val="2"/>
                <c:pt idx="0">
                  <c:v>494</c:v>
                </c:pt>
                <c:pt idx="1">
                  <c:v>2246</c:v>
                </c:pt>
              </c:numCache>
            </c:numRef>
          </c:val>
          <c:extLst>
            <c:ext xmlns:c16="http://schemas.microsoft.com/office/drawing/2014/chart" uri="{C3380CC4-5D6E-409C-BE32-E72D297353CC}">
              <c16:uniqueId val="{00000007-D576-4F35-92A1-F52CE5425209}"/>
            </c:ext>
          </c:extLst>
        </c:ser>
        <c:dLbls>
          <c:showLegendKey val="0"/>
          <c:showVal val="0"/>
          <c:showCatName val="0"/>
          <c:showSerName val="0"/>
          <c:showPercent val="0"/>
          <c:showBubbleSize val="0"/>
        </c:dLbls>
        <c:gapWidth val="150"/>
        <c:overlap val="100"/>
        <c:axId val="488696976"/>
        <c:axId val="488703864"/>
      </c:barChart>
      <c:catAx>
        <c:axId val="488696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703864"/>
        <c:crosses val="autoZero"/>
        <c:auto val="1"/>
        <c:lblAlgn val="ctr"/>
        <c:lblOffset val="100"/>
        <c:noMultiLvlLbl val="0"/>
      </c:catAx>
      <c:valAx>
        <c:axId val="488703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9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B4B5-41E0-831D-C244129C801A}"/>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B4B5-41E0-831D-C244129C801A}"/>
            </c:ext>
          </c:extLst>
        </c:ser>
        <c:dLbls>
          <c:showLegendKey val="0"/>
          <c:showVal val="0"/>
          <c:showCatName val="0"/>
          <c:showSerName val="0"/>
          <c:showPercent val="0"/>
          <c:showBubbleSize val="0"/>
        </c:dLbls>
        <c:smooth val="0"/>
        <c:axId val="488700912"/>
        <c:axId val="488697304"/>
      </c:lineChart>
      <c:catAx>
        <c:axId val="488700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97304"/>
        <c:crosses val="autoZero"/>
        <c:auto val="1"/>
        <c:lblAlgn val="ctr"/>
        <c:lblOffset val="100"/>
        <c:noMultiLvlLbl val="0"/>
      </c:catAx>
      <c:valAx>
        <c:axId val="488697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70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Lucas Simoniello</c:v>
                </c:pt>
              </c:strCache>
            </c:strRef>
          </c:tx>
          <c:spPr>
            <a:solidFill>
              <a:schemeClr val="accent1"/>
            </a:solidFill>
            <a:ln>
              <a:noFill/>
            </a:ln>
            <a:effectLst/>
          </c:spPr>
          <c:invertIfNegative val="0"/>
          <c:cat>
            <c:strRef>
              <c:f>Sheet1!$A$2:$A$5</c:f>
              <c:strCache>
                <c:ptCount val="4"/>
                <c:pt idx="0">
                  <c:v>Link</c:v>
                </c:pt>
                <c:pt idx="1">
                  <c:v>Photo</c:v>
                </c:pt>
                <c:pt idx="2">
                  <c:v>Video</c:v>
                </c:pt>
                <c:pt idx="3">
                  <c:v>Status</c:v>
                </c:pt>
              </c:strCache>
            </c:strRef>
          </c:cat>
          <c:val>
            <c:numRef>
              <c:f>Sheet1!$B$2:$B$5</c:f>
              <c:numCache>
                <c:formatCode>General</c:formatCode>
                <c:ptCount val="4"/>
                <c:pt idx="3">
                  <c:v>0</c:v>
                </c:pt>
              </c:numCache>
            </c:numRef>
          </c:val>
          <c:extLst>
            <c:ext xmlns:c16="http://schemas.microsoft.com/office/drawing/2014/chart" uri="{C3380CC4-5D6E-409C-BE32-E72D297353CC}">
              <c16:uniqueId val="{00000000-44B3-4B70-B8CA-AEB5C7B15A4D}"/>
            </c:ext>
          </c:extLst>
        </c:ser>
        <c:ser>
          <c:idx val="1"/>
          <c:order val="1"/>
          <c:tx>
            <c:strRef>
              <c:f>Sheet1!$C$1</c:f>
              <c:strCache>
                <c:ptCount val="1"/>
                <c:pt idx="0">
                  <c:v>Paco Garibaldi</c:v>
                </c:pt>
              </c:strCache>
            </c:strRef>
          </c:tx>
          <c:spPr>
            <a:solidFill>
              <a:schemeClr val="accent2"/>
            </a:solidFill>
            <a:ln>
              <a:noFill/>
            </a:ln>
            <a:effectLst/>
          </c:spPr>
          <c:invertIfNegative val="0"/>
          <c:cat>
            <c:strRef>
              <c:f>Sheet1!$A$2:$A$5</c:f>
              <c:strCache>
                <c:ptCount val="4"/>
                <c:pt idx="0">
                  <c:v>Link</c:v>
                </c:pt>
                <c:pt idx="1">
                  <c:v>Photo</c:v>
                </c:pt>
                <c:pt idx="2">
                  <c:v>Video</c:v>
                </c:pt>
                <c:pt idx="3">
                  <c:v>Status</c:v>
                </c:pt>
              </c:strCache>
            </c:strRef>
          </c:cat>
          <c:val>
            <c:numRef>
              <c:f>Sheet1!$C$2:$C$5</c:f>
              <c:numCache>
                <c:formatCode>General</c:formatCode>
                <c:ptCount val="4"/>
              </c:numCache>
            </c:numRef>
          </c:val>
          <c:extLst>
            <c:ext xmlns:c16="http://schemas.microsoft.com/office/drawing/2014/chart" uri="{C3380CC4-5D6E-409C-BE32-E72D297353CC}">
              <c16:uniqueId val="{00000001-44B3-4B70-B8CA-AEB5C7B15A4D}"/>
            </c:ext>
          </c:extLst>
        </c:ser>
        <c:dLbls>
          <c:showLegendKey val="0"/>
          <c:showVal val="0"/>
          <c:showCatName val="0"/>
          <c:showSerName val="0"/>
          <c:showPercent val="0"/>
          <c:showBubbleSize val="0"/>
        </c:dLbls>
        <c:gapWidth val="219"/>
        <c:overlap val="-27"/>
        <c:axId val="488699272"/>
        <c:axId val="488715016"/>
      </c:barChart>
      <c:catAx>
        <c:axId val="488699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715016"/>
        <c:crosses val="autoZero"/>
        <c:auto val="1"/>
        <c:lblAlgn val="ctr"/>
        <c:lblOffset val="100"/>
        <c:noMultiLvlLbl val="0"/>
      </c:catAx>
      <c:valAx>
        <c:axId val="488715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99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Lucas Simoniello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B5FE-4264-8056-D4645892F2A2}"/>
            </c:ext>
          </c:extLst>
        </c:ser>
        <c:ser>
          <c:idx val="1"/>
          <c:order val="1"/>
          <c:tx>
            <c:strRef>
              <c:f>Sheet1!$C$1</c:f>
              <c:strCache>
                <c:ptCount val="1"/>
                <c:pt idx="0">
                  <c:v>Paco Garibaldi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B5FE-4264-8056-D4645892F2A2}"/>
            </c:ext>
          </c:extLst>
        </c:ser>
        <c:dLbls>
          <c:showLegendKey val="0"/>
          <c:showVal val="0"/>
          <c:showCatName val="0"/>
          <c:showSerName val="0"/>
          <c:showPercent val="0"/>
          <c:showBubbleSize val="0"/>
        </c:dLbls>
        <c:gapWidth val="219"/>
        <c:overlap val="-27"/>
        <c:axId val="488715672"/>
        <c:axId val="488711408"/>
      </c:barChart>
      <c:catAx>
        <c:axId val="488715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711408"/>
        <c:crosses val="autoZero"/>
        <c:auto val="1"/>
        <c:lblAlgn val="ctr"/>
        <c:lblOffset val="100"/>
        <c:noMultiLvlLbl val="0"/>
      </c:catAx>
      <c:valAx>
        <c:axId val="488711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715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73765-BF67-4F4E-8DC0-98C7B341C4AD}"/>
              </a:ext>
            </a:extLst>
          </p:cNvPr>
          <p:cNvSpPr>
            <a:spLocks noGrp="1"/>
          </p:cNvSpPr>
          <p:nvPr>
            <p:ph type="ctrTitle"/>
          </p:nvPr>
        </p:nvSpPr>
        <p:spPr/>
        <p:txBody>
          <a:bodyPr/>
          <a:lstStyle/>
          <a:p>
            <a:r>
              <a:rPr lang="en-US"/>
              <a:t>FACEBOOK NUEVO</a:t>
            </a:r>
          </a:p>
        </p:txBody>
      </p:sp>
      <p:sp>
        <p:nvSpPr>
          <p:cNvPr id="3" name="Subtitle 2">
            <a:extLst>
              <a:ext uri="{FF2B5EF4-FFF2-40B4-BE49-F238E27FC236}">
                <a16:creationId xmlns:a16="http://schemas.microsoft.com/office/drawing/2014/main" id="{F54F32E4-637B-4D68-954A-FA7D36DA88B5}"/>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518171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01713-662C-419A-9E79-33993FA0A1E7}"/>
              </a:ext>
            </a:extLst>
          </p:cNvPr>
          <p:cNvSpPr>
            <a:spLocks noGrp="1"/>
          </p:cNvSpPr>
          <p:nvPr>
            <p:ph type="title"/>
          </p:nvPr>
        </p:nvSpPr>
        <p:spPr/>
        <p:txBody>
          <a:bodyPr/>
          <a:lstStyle/>
          <a:p>
            <a:r>
              <a:rPr lang="en-US"/>
              <a:t>Facebook Key Metrics Table | Santa Fe</a:t>
            </a:r>
          </a:p>
        </p:txBody>
      </p:sp>
      <p:graphicFrame>
        <p:nvGraphicFramePr>
          <p:cNvPr id="5" name="Table Placeholder 4">
            <a:extLst>
              <a:ext uri="{FF2B5EF4-FFF2-40B4-BE49-F238E27FC236}">
                <a16:creationId xmlns:a16="http://schemas.microsoft.com/office/drawing/2014/main" id="{3ABAEBBC-941C-4D51-9529-0CFE3DAA5251}"/>
              </a:ext>
            </a:extLst>
          </p:cNvPr>
          <p:cNvGraphicFramePr>
            <a:graphicFrameLocks noGrp="1"/>
          </p:cNvGraphicFramePr>
          <p:nvPr>
            <p:ph type="tbl" sz="quarter" idx="13"/>
            <p:extLst>
              <p:ext uri="{D42A27DB-BD31-4B8C-83A1-F6EECF244321}">
                <p14:modId xmlns:p14="http://schemas.microsoft.com/office/powerpoint/2010/main" val="563341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32625791"/>
                    </a:ext>
                  </a:extLst>
                </a:gridCol>
                <a:gridCol w="740664">
                  <a:extLst>
                    <a:ext uri="{9D8B030D-6E8A-4147-A177-3AD203B41FA5}">
                      <a16:colId xmlns:a16="http://schemas.microsoft.com/office/drawing/2014/main" val="1925690037"/>
                    </a:ext>
                  </a:extLst>
                </a:gridCol>
                <a:gridCol w="740664">
                  <a:extLst>
                    <a:ext uri="{9D8B030D-6E8A-4147-A177-3AD203B41FA5}">
                      <a16:colId xmlns:a16="http://schemas.microsoft.com/office/drawing/2014/main" val="3300391957"/>
                    </a:ext>
                  </a:extLst>
                </a:gridCol>
                <a:gridCol w="740664">
                  <a:extLst>
                    <a:ext uri="{9D8B030D-6E8A-4147-A177-3AD203B41FA5}">
                      <a16:colId xmlns:a16="http://schemas.microsoft.com/office/drawing/2014/main" val="3646670944"/>
                    </a:ext>
                  </a:extLst>
                </a:gridCol>
                <a:gridCol w="740664">
                  <a:extLst>
                    <a:ext uri="{9D8B030D-6E8A-4147-A177-3AD203B41FA5}">
                      <a16:colId xmlns:a16="http://schemas.microsoft.com/office/drawing/2014/main" val="25600575"/>
                    </a:ext>
                  </a:extLst>
                </a:gridCol>
                <a:gridCol w="740664">
                  <a:extLst>
                    <a:ext uri="{9D8B030D-6E8A-4147-A177-3AD203B41FA5}">
                      <a16:colId xmlns:a16="http://schemas.microsoft.com/office/drawing/2014/main" val="871975124"/>
                    </a:ext>
                  </a:extLst>
                </a:gridCol>
                <a:gridCol w="740664">
                  <a:extLst>
                    <a:ext uri="{9D8B030D-6E8A-4147-A177-3AD203B41FA5}">
                      <a16:colId xmlns:a16="http://schemas.microsoft.com/office/drawing/2014/main" val="2918947301"/>
                    </a:ext>
                  </a:extLst>
                </a:gridCol>
                <a:gridCol w="740664">
                  <a:extLst>
                    <a:ext uri="{9D8B030D-6E8A-4147-A177-3AD203B41FA5}">
                      <a16:colId xmlns:a16="http://schemas.microsoft.com/office/drawing/2014/main" val="2834121151"/>
                    </a:ext>
                  </a:extLst>
                </a:gridCol>
                <a:gridCol w="740664">
                  <a:extLst>
                    <a:ext uri="{9D8B030D-6E8A-4147-A177-3AD203B41FA5}">
                      <a16:colId xmlns:a16="http://schemas.microsoft.com/office/drawing/2014/main" val="2960470045"/>
                    </a:ext>
                  </a:extLst>
                </a:gridCol>
                <a:gridCol w="740664">
                  <a:extLst>
                    <a:ext uri="{9D8B030D-6E8A-4147-A177-3AD203B41FA5}">
                      <a16:colId xmlns:a16="http://schemas.microsoft.com/office/drawing/2014/main" val="7403568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55567438"/>
                  </a:ext>
                </a:extLst>
              </a:tr>
              <a:tr h="370840">
                <a:tc>
                  <a:txBody>
                    <a:bodyPr/>
                    <a:lstStyle/>
                    <a:p>
                      <a:r>
                        <a:rPr lang="en-US" sz="1000"/>
                        <a:t>Lucas Simoniello</a:t>
                      </a:r>
                    </a:p>
                  </a:txBody>
                  <a:tcPr/>
                </a:tc>
                <a:tc>
                  <a:txBody>
                    <a:bodyPr/>
                    <a:lstStyle/>
                    <a:p>
                      <a:r>
                        <a:rPr lang="en-US" sz="1000"/>
                        <a:t>n/a</a:t>
                      </a:r>
                    </a:p>
                  </a:txBody>
                  <a:tcPr/>
                </a:tc>
                <a:tc>
                  <a:txBody>
                    <a:bodyPr/>
                    <a:lstStyle/>
                    <a:p>
                      <a:r>
                        <a:rPr lang="en-US" sz="1000"/>
                        <a:t>n/a</a:t>
                      </a:r>
                    </a:p>
                  </a:txBody>
                  <a:tcPr/>
                </a:tc>
                <a:tc>
                  <a:txBody>
                    <a:bodyPr/>
                    <a:lstStyle/>
                    <a:p>
                      <a:r>
                        <a:rPr lang="en-US" sz="1000"/>
                        <a:t>24</a:t>
                      </a:r>
                    </a:p>
                  </a:txBody>
                  <a:tcPr/>
                </a:tc>
                <a:tc>
                  <a:txBody>
                    <a:bodyPr/>
                    <a:lstStyle/>
                    <a:p>
                      <a:r>
                        <a:rPr lang="en-US" sz="1000"/>
                        <a:t>3979</a:t>
                      </a:r>
                    </a:p>
                  </a:txBody>
                  <a:tcPr/>
                </a:tc>
                <a:tc>
                  <a:txBody>
                    <a:bodyPr/>
                    <a:lstStyle/>
                    <a:p>
                      <a:r>
                        <a:rPr lang="en-US" sz="1000"/>
                        <a:t>221</a:t>
                      </a:r>
                    </a:p>
                  </a:txBody>
                  <a:tcPr/>
                </a:tc>
                <a:tc>
                  <a:txBody>
                    <a:bodyPr/>
                    <a:lstStyle/>
                    <a:p>
                      <a:r>
                        <a:rPr lang="en-US" sz="1000"/>
                        <a:t>494</a:t>
                      </a:r>
                    </a:p>
                  </a:txBody>
                  <a:tcPr/>
                </a:tc>
                <a:tc>
                  <a:txBody>
                    <a:bodyPr/>
                    <a:lstStyle/>
                    <a:p>
                      <a:r>
                        <a:rPr lang="en-US" sz="1000"/>
                        <a:t>9</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162935773"/>
                  </a:ext>
                </a:extLst>
              </a:tr>
              <a:tr h="370840">
                <a:tc>
                  <a:txBody>
                    <a:bodyPr/>
                    <a:lstStyle/>
                    <a:p>
                      <a:r>
                        <a:rPr lang="en-US" sz="1000"/>
                        <a:t>Paco Garibaldi</a:t>
                      </a:r>
                    </a:p>
                  </a:txBody>
                  <a:tcPr/>
                </a:tc>
                <a:tc>
                  <a:txBody>
                    <a:bodyPr/>
                    <a:lstStyle/>
                    <a:p>
                      <a:r>
                        <a:rPr lang="en-US" sz="1000"/>
                        <a:t>n/a</a:t>
                      </a:r>
                    </a:p>
                  </a:txBody>
                  <a:tcPr/>
                </a:tc>
                <a:tc>
                  <a:txBody>
                    <a:bodyPr/>
                    <a:lstStyle/>
                    <a:p>
                      <a:r>
                        <a:rPr lang="en-US" sz="1000"/>
                        <a:t>n/a</a:t>
                      </a:r>
                    </a:p>
                  </a:txBody>
                  <a:tcPr/>
                </a:tc>
                <a:tc>
                  <a:txBody>
                    <a:bodyPr/>
                    <a:lstStyle/>
                    <a:p>
                      <a:r>
                        <a:rPr lang="en-US" sz="1000"/>
                        <a:t>26</a:t>
                      </a:r>
                    </a:p>
                  </a:txBody>
                  <a:tcPr/>
                </a:tc>
                <a:tc>
                  <a:txBody>
                    <a:bodyPr/>
                    <a:lstStyle/>
                    <a:p>
                      <a:r>
                        <a:rPr lang="en-US" sz="1000"/>
                        <a:t>12304</a:t>
                      </a:r>
                    </a:p>
                  </a:txBody>
                  <a:tcPr/>
                </a:tc>
                <a:tc>
                  <a:txBody>
                    <a:bodyPr/>
                    <a:lstStyle/>
                    <a:p>
                      <a:r>
                        <a:rPr lang="en-US" sz="1000"/>
                        <a:t>1828</a:t>
                      </a:r>
                    </a:p>
                  </a:txBody>
                  <a:tcPr/>
                </a:tc>
                <a:tc>
                  <a:txBody>
                    <a:bodyPr/>
                    <a:lstStyle/>
                    <a:p>
                      <a:r>
                        <a:rPr lang="en-US" sz="1000"/>
                        <a:t>2246</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636886452"/>
                  </a:ext>
                </a:extLst>
              </a:tr>
            </a:tbl>
          </a:graphicData>
        </a:graphic>
      </p:graphicFrame>
      <p:sp>
        <p:nvSpPr>
          <p:cNvPr id="4" name="Text Placeholder 3">
            <a:extLst>
              <a:ext uri="{FF2B5EF4-FFF2-40B4-BE49-F238E27FC236}">
                <a16:creationId xmlns:a16="http://schemas.microsoft.com/office/drawing/2014/main" id="{5E30665A-722E-4E2F-8CE1-903364275266}"/>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4137588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A3639-F946-4A36-87F3-D61A7D235951}"/>
              </a:ext>
            </a:extLst>
          </p:cNvPr>
          <p:cNvSpPr>
            <a:spLocks noGrp="1"/>
          </p:cNvSpPr>
          <p:nvPr>
            <p:ph type="title"/>
          </p:nvPr>
        </p:nvSpPr>
        <p:spPr/>
        <p:txBody>
          <a:bodyPr/>
          <a:lstStyle/>
          <a:p>
            <a:r>
              <a:rPr lang="en-US"/>
              <a:t>Facebook Fans Total | Santa Fe</a:t>
            </a:r>
          </a:p>
        </p:txBody>
      </p:sp>
      <p:graphicFrame>
        <p:nvGraphicFramePr>
          <p:cNvPr id="6" name="Chart Placeholder 5">
            <a:extLst>
              <a:ext uri="{FF2B5EF4-FFF2-40B4-BE49-F238E27FC236}">
                <a16:creationId xmlns:a16="http://schemas.microsoft.com/office/drawing/2014/main" id="{556B79A4-1CC6-4CBE-AFB7-A2741D27E93C}"/>
              </a:ext>
            </a:extLst>
          </p:cNvPr>
          <p:cNvGraphicFramePr>
            <a:graphicFrameLocks noGrp="1"/>
          </p:cNvGraphicFramePr>
          <p:nvPr>
            <p:ph type="chart" sz="quarter" idx="13"/>
            <p:extLst>
              <p:ext uri="{D42A27DB-BD31-4B8C-83A1-F6EECF244321}">
                <p14:modId xmlns:p14="http://schemas.microsoft.com/office/powerpoint/2010/main" val="11155281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FF0AEC-F0E8-42B6-AAF1-81D56BF84C8C}"/>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002448EE-0A61-493A-A570-0CDE5E64F2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7814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6885D-35B0-4918-A6E2-F8362011C6C4}"/>
              </a:ext>
            </a:extLst>
          </p:cNvPr>
          <p:cNvSpPr>
            <a:spLocks noGrp="1"/>
          </p:cNvSpPr>
          <p:nvPr>
            <p:ph type="title"/>
          </p:nvPr>
        </p:nvSpPr>
        <p:spPr/>
        <p:txBody>
          <a:bodyPr/>
          <a:lstStyle/>
          <a:p>
            <a:r>
              <a:rPr lang="en-US"/>
              <a:t>Facebook Fans Change | Santa Fe</a:t>
            </a:r>
          </a:p>
        </p:txBody>
      </p:sp>
      <p:graphicFrame>
        <p:nvGraphicFramePr>
          <p:cNvPr id="6" name="Chart Placeholder 5">
            <a:extLst>
              <a:ext uri="{FF2B5EF4-FFF2-40B4-BE49-F238E27FC236}">
                <a16:creationId xmlns:a16="http://schemas.microsoft.com/office/drawing/2014/main" id="{3E11591A-53C0-4C8F-8F6C-D4BE033C0CAB}"/>
              </a:ext>
            </a:extLst>
          </p:cNvPr>
          <p:cNvGraphicFramePr>
            <a:graphicFrameLocks noGrp="1"/>
          </p:cNvGraphicFramePr>
          <p:nvPr>
            <p:ph type="chart" sz="quarter" idx="13"/>
            <p:extLst>
              <p:ext uri="{D42A27DB-BD31-4B8C-83A1-F6EECF244321}">
                <p14:modId xmlns:p14="http://schemas.microsoft.com/office/powerpoint/2010/main" val="3957105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1F2D1D-3F44-4B07-A806-55FAA09BA10D}"/>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29DC7F16-D893-4401-B4A2-640C8B06C9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557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41CF2-F078-42E6-B5DA-B325F0A4CC40}"/>
              </a:ext>
            </a:extLst>
          </p:cNvPr>
          <p:cNvSpPr>
            <a:spLocks noGrp="1"/>
          </p:cNvSpPr>
          <p:nvPr>
            <p:ph type="title"/>
          </p:nvPr>
        </p:nvSpPr>
        <p:spPr/>
        <p:txBody>
          <a:bodyPr/>
          <a:lstStyle/>
          <a:p>
            <a:r>
              <a:rPr lang="en-US"/>
              <a:t>Facebook Key Metrics Radar | Santa Fe</a:t>
            </a:r>
          </a:p>
        </p:txBody>
      </p:sp>
      <p:graphicFrame>
        <p:nvGraphicFramePr>
          <p:cNvPr id="6" name="Chart Placeholder 5">
            <a:extLst>
              <a:ext uri="{FF2B5EF4-FFF2-40B4-BE49-F238E27FC236}">
                <a16:creationId xmlns:a16="http://schemas.microsoft.com/office/drawing/2014/main" id="{5806AD29-F781-4BE3-B2EC-7592BC1B3269}"/>
              </a:ext>
            </a:extLst>
          </p:cNvPr>
          <p:cNvGraphicFramePr>
            <a:graphicFrameLocks noGrp="1"/>
          </p:cNvGraphicFramePr>
          <p:nvPr>
            <p:ph type="chart" sz="quarter" idx="13"/>
            <p:extLst>
              <p:ext uri="{D42A27DB-BD31-4B8C-83A1-F6EECF244321}">
                <p14:modId xmlns:p14="http://schemas.microsoft.com/office/powerpoint/2010/main" val="27994674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ABEA4D-7F55-4D14-957E-00605D4D3852}"/>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BAB7E5BB-4966-4B14-AE66-BF8F5324CE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9194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D59E8-522C-40D9-A5B2-C6DC71D3C683}"/>
              </a:ext>
            </a:extLst>
          </p:cNvPr>
          <p:cNvSpPr>
            <a:spLocks noGrp="1"/>
          </p:cNvSpPr>
          <p:nvPr>
            <p:ph type="title"/>
          </p:nvPr>
        </p:nvSpPr>
        <p:spPr/>
        <p:txBody>
          <a:bodyPr/>
          <a:lstStyle/>
          <a:p>
            <a:r>
              <a:rPr lang="en-US"/>
              <a:t>Facebook Fans Change Rate | Santa Fe</a:t>
            </a:r>
          </a:p>
        </p:txBody>
      </p:sp>
      <p:graphicFrame>
        <p:nvGraphicFramePr>
          <p:cNvPr id="6" name="Chart Placeholder 5">
            <a:extLst>
              <a:ext uri="{FF2B5EF4-FFF2-40B4-BE49-F238E27FC236}">
                <a16:creationId xmlns:a16="http://schemas.microsoft.com/office/drawing/2014/main" id="{21D42B0E-3E76-4913-9107-F581F03AA0CB}"/>
              </a:ext>
            </a:extLst>
          </p:cNvPr>
          <p:cNvGraphicFramePr>
            <a:graphicFrameLocks noGrp="1"/>
          </p:cNvGraphicFramePr>
          <p:nvPr>
            <p:ph type="chart" sz="quarter" idx="13"/>
            <p:extLst>
              <p:ext uri="{D42A27DB-BD31-4B8C-83A1-F6EECF244321}">
                <p14:modId xmlns:p14="http://schemas.microsoft.com/office/powerpoint/2010/main" val="12282153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B51503-FB02-4628-B31D-89111617D8E0}"/>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B6E8D9CF-9821-444D-984B-A3C2045351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9764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6E52B-95D7-410F-9A89-5663A18696B2}"/>
              </a:ext>
            </a:extLst>
          </p:cNvPr>
          <p:cNvSpPr>
            <a:spLocks noGrp="1"/>
          </p:cNvSpPr>
          <p:nvPr>
            <p:ph type="title"/>
          </p:nvPr>
        </p:nvSpPr>
        <p:spPr/>
        <p:txBody>
          <a:bodyPr/>
          <a:lstStyle/>
          <a:p>
            <a:r>
              <a:rPr lang="en-US"/>
              <a:t>Facebook Fans Change Per Weekday | Santa Fe</a:t>
            </a:r>
          </a:p>
        </p:txBody>
      </p:sp>
      <p:graphicFrame>
        <p:nvGraphicFramePr>
          <p:cNvPr id="6" name="Chart Placeholder 5">
            <a:extLst>
              <a:ext uri="{FF2B5EF4-FFF2-40B4-BE49-F238E27FC236}">
                <a16:creationId xmlns:a16="http://schemas.microsoft.com/office/drawing/2014/main" id="{4984BDEB-7437-4F73-8406-1288E6DD471F}"/>
              </a:ext>
            </a:extLst>
          </p:cNvPr>
          <p:cNvGraphicFramePr>
            <a:graphicFrameLocks noGrp="1"/>
          </p:cNvGraphicFramePr>
          <p:nvPr>
            <p:ph type="chart" sz="quarter" idx="13"/>
            <p:extLst>
              <p:ext uri="{D42A27DB-BD31-4B8C-83A1-F6EECF244321}">
                <p14:modId xmlns:p14="http://schemas.microsoft.com/office/powerpoint/2010/main" val="27666773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42ACA8-3E21-435B-8CC6-A815E0D9B3F8}"/>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C5169968-0DD2-47EA-A6DC-7145FF2BC0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4282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C55C8-52DA-4DD6-99FA-6279B6768B7E}"/>
              </a:ext>
            </a:extLst>
          </p:cNvPr>
          <p:cNvSpPr>
            <a:spLocks noGrp="1"/>
          </p:cNvSpPr>
          <p:nvPr>
            <p:ph type="title"/>
          </p:nvPr>
        </p:nvSpPr>
        <p:spPr/>
        <p:txBody>
          <a:bodyPr/>
          <a:lstStyle/>
          <a:p>
            <a:r>
              <a:rPr lang="en-US"/>
              <a:t>Facebook Fan Distribution Development | Santa Fe</a:t>
            </a:r>
          </a:p>
        </p:txBody>
      </p:sp>
      <p:graphicFrame>
        <p:nvGraphicFramePr>
          <p:cNvPr id="6" name="Chart Placeholder 5">
            <a:extLst>
              <a:ext uri="{FF2B5EF4-FFF2-40B4-BE49-F238E27FC236}">
                <a16:creationId xmlns:a16="http://schemas.microsoft.com/office/drawing/2014/main" id="{31323D73-48DA-4D0B-9231-1D5C9C7B1C55}"/>
              </a:ext>
            </a:extLst>
          </p:cNvPr>
          <p:cNvGraphicFramePr>
            <a:graphicFrameLocks noGrp="1"/>
          </p:cNvGraphicFramePr>
          <p:nvPr>
            <p:ph type="chart" sz="quarter" idx="13"/>
            <p:extLst>
              <p:ext uri="{D42A27DB-BD31-4B8C-83A1-F6EECF244321}">
                <p14:modId xmlns:p14="http://schemas.microsoft.com/office/powerpoint/2010/main" val="26595141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2C44C3-310A-48A0-BD81-D3D15FCC38C4}"/>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F4AB5932-5809-4FA2-A147-D20362F249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9362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ACAA2-CC0A-45FD-9DFB-45AA8EA6732F}"/>
              </a:ext>
            </a:extLst>
          </p:cNvPr>
          <p:cNvSpPr>
            <a:spLocks noGrp="1"/>
          </p:cNvSpPr>
          <p:nvPr>
            <p:ph type="title"/>
          </p:nvPr>
        </p:nvSpPr>
        <p:spPr/>
        <p:txBody>
          <a:bodyPr/>
          <a:lstStyle/>
          <a:p>
            <a:r>
              <a:rPr lang="en-US"/>
              <a:t>Facebook Own Posts | Santa Fe</a:t>
            </a:r>
          </a:p>
        </p:txBody>
      </p:sp>
      <p:graphicFrame>
        <p:nvGraphicFramePr>
          <p:cNvPr id="6" name="Chart Placeholder 5">
            <a:extLst>
              <a:ext uri="{FF2B5EF4-FFF2-40B4-BE49-F238E27FC236}">
                <a16:creationId xmlns:a16="http://schemas.microsoft.com/office/drawing/2014/main" id="{637AC7A4-42CC-48B1-8E4A-B8B24780A9CB}"/>
              </a:ext>
            </a:extLst>
          </p:cNvPr>
          <p:cNvGraphicFramePr>
            <a:graphicFrameLocks noGrp="1"/>
          </p:cNvGraphicFramePr>
          <p:nvPr>
            <p:ph type="chart" sz="quarter" idx="13"/>
            <p:extLst>
              <p:ext uri="{D42A27DB-BD31-4B8C-83A1-F6EECF244321}">
                <p14:modId xmlns:p14="http://schemas.microsoft.com/office/powerpoint/2010/main" val="498775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6614B9-0725-43AA-A5EC-814AB4A8239E}"/>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AB4DAFBB-C045-465A-8912-44364D1D76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2724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57598-8F14-4EE1-81A4-118CDC86ECFE}"/>
              </a:ext>
            </a:extLst>
          </p:cNvPr>
          <p:cNvSpPr>
            <a:spLocks noGrp="1"/>
          </p:cNvSpPr>
          <p:nvPr>
            <p:ph type="title"/>
          </p:nvPr>
        </p:nvSpPr>
        <p:spPr/>
        <p:txBody>
          <a:bodyPr/>
          <a:lstStyle/>
          <a:p>
            <a:r>
              <a:rPr lang="en-US"/>
              <a:t>Facebook Own Posts By Hour | Santa Fe</a:t>
            </a:r>
          </a:p>
        </p:txBody>
      </p:sp>
      <p:graphicFrame>
        <p:nvGraphicFramePr>
          <p:cNvPr id="6" name="Chart Placeholder 5">
            <a:extLst>
              <a:ext uri="{FF2B5EF4-FFF2-40B4-BE49-F238E27FC236}">
                <a16:creationId xmlns:a16="http://schemas.microsoft.com/office/drawing/2014/main" id="{E22F5ABF-6964-4B42-80F1-AA1275CCE1C0}"/>
              </a:ext>
            </a:extLst>
          </p:cNvPr>
          <p:cNvGraphicFramePr>
            <a:graphicFrameLocks noGrp="1"/>
          </p:cNvGraphicFramePr>
          <p:nvPr>
            <p:ph type="chart" sz="quarter" idx="13"/>
            <p:extLst>
              <p:ext uri="{D42A27DB-BD31-4B8C-83A1-F6EECF244321}">
                <p14:modId xmlns:p14="http://schemas.microsoft.com/office/powerpoint/2010/main" val="1877781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5CD525-B375-4823-A023-9D1EEC5C6FCD}"/>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36AA6CCE-B573-4A21-BB39-4E31DE0F69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080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C8C4A-D85C-4EF4-BB92-E23B2B861A09}"/>
              </a:ext>
            </a:extLst>
          </p:cNvPr>
          <p:cNvSpPr>
            <a:spLocks noGrp="1"/>
          </p:cNvSpPr>
          <p:nvPr>
            <p:ph type="title"/>
          </p:nvPr>
        </p:nvSpPr>
        <p:spPr/>
        <p:txBody>
          <a:bodyPr/>
          <a:lstStyle/>
          <a:p>
            <a:r>
              <a:rPr lang="en-US"/>
              <a:t>Facebook Own Posts with Reactions Table | Santa Fe - 1 of 15</a:t>
            </a:r>
          </a:p>
        </p:txBody>
      </p:sp>
      <p:graphicFrame>
        <p:nvGraphicFramePr>
          <p:cNvPr id="5" name="Table Placeholder 4">
            <a:extLst>
              <a:ext uri="{FF2B5EF4-FFF2-40B4-BE49-F238E27FC236}">
                <a16:creationId xmlns:a16="http://schemas.microsoft.com/office/drawing/2014/main" id="{8357BDE6-6CA1-4751-856E-8454B8C73BAE}"/>
              </a:ext>
            </a:extLst>
          </p:cNvPr>
          <p:cNvGraphicFramePr>
            <a:graphicFrameLocks noGrp="1"/>
          </p:cNvGraphicFramePr>
          <p:nvPr>
            <p:ph type="tbl" sz="quarter" idx="13"/>
            <p:extLst>
              <p:ext uri="{D42A27DB-BD31-4B8C-83A1-F6EECF244321}">
                <p14:modId xmlns:p14="http://schemas.microsoft.com/office/powerpoint/2010/main" val="1120904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75832435"/>
                    </a:ext>
                  </a:extLst>
                </a:gridCol>
                <a:gridCol w="822960">
                  <a:extLst>
                    <a:ext uri="{9D8B030D-6E8A-4147-A177-3AD203B41FA5}">
                      <a16:colId xmlns:a16="http://schemas.microsoft.com/office/drawing/2014/main" val="1846653245"/>
                    </a:ext>
                  </a:extLst>
                </a:gridCol>
                <a:gridCol w="822960">
                  <a:extLst>
                    <a:ext uri="{9D8B030D-6E8A-4147-A177-3AD203B41FA5}">
                      <a16:colId xmlns:a16="http://schemas.microsoft.com/office/drawing/2014/main" val="2726857422"/>
                    </a:ext>
                  </a:extLst>
                </a:gridCol>
                <a:gridCol w="822960">
                  <a:extLst>
                    <a:ext uri="{9D8B030D-6E8A-4147-A177-3AD203B41FA5}">
                      <a16:colId xmlns:a16="http://schemas.microsoft.com/office/drawing/2014/main" val="2582358748"/>
                    </a:ext>
                  </a:extLst>
                </a:gridCol>
                <a:gridCol w="822960">
                  <a:extLst>
                    <a:ext uri="{9D8B030D-6E8A-4147-A177-3AD203B41FA5}">
                      <a16:colId xmlns:a16="http://schemas.microsoft.com/office/drawing/2014/main" val="1774009464"/>
                    </a:ext>
                  </a:extLst>
                </a:gridCol>
                <a:gridCol w="822960">
                  <a:extLst>
                    <a:ext uri="{9D8B030D-6E8A-4147-A177-3AD203B41FA5}">
                      <a16:colId xmlns:a16="http://schemas.microsoft.com/office/drawing/2014/main" val="2930563827"/>
                    </a:ext>
                  </a:extLst>
                </a:gridCol>
                <a:gridCol w="822960">
                  <a:extLst>
                    <a:ext uri="{9D8B030D-6E8A-4147-A177-3AD203B41FA5}">
                      <a16:colId xmlns:a16="http://schemas.microsoft.com/office/drawing/2014/main" val="835506186"/>
                    </a:ext>
                  </a:extLst>
                </a:gridCol>
                <a:gridCol w="822960">
                  <a:extLst>
                    <a:ext uri="{9D8B030D-6E8A-4147-A177-3AD203B41FA5}">
                      <a16:colId xmlns:a16="http://schemas.microsoft.com/office/drawing/2014/main" val="595180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08048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- 2019-03-14 11:07:24 </a:t>
                      </a:r>
                      <a:r>
                        <a:rPr kumimoji="0" lang="es-ES" sz="1000" b="0" i="0" u="none" strike="noStrike" kern="1200" cap="none" spc="0" normalizeH="0" baseline="0" noProof="0">
                          <a:ln>
                            <a:noFill/>
                          </a:ln>
                          <a:solidFill>
                            <a:prstClr val="black"/>
                          </a:solidFill>
                          <a:effectLst/>
                          <a:uLnTx/>
                          <a:uFillTx/>
                          <a:latin typeface="+mn-lt"/>
                          <a:ea typeface="+mn-ea"/>
                          <a:cs typeface="+mn-cs"/>
                        </a:rPr>
                        <a:t> 
 EJEMPLO DE COMPROMISO Y TRANSFORMACIÓN
Junto a Emilio Jatón y Antonio Bonfatti conocimos al grupo FÉNIX, integrado por jóvenes que se capacitan en el #Entrevero en #serigrafía y #sublimado, no sólo como salida laboral, sino para expresar quienes son y qué sienten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980047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- 2019-03-11 19:45:23 </a:t>
                      </a:r>
                      <a:r>
                        <a:rPr kumimoji="0" lang="es-ES" sz="1000" b="0" i="0" u="none" strike="noStrike" kern="1200" cap="none" spc="0" normalizeH="0" baseline="0" noProof="0">
                          <a:ln>
                            <a:noFill/>
                          </a:ln>
                          <a:solidFill>
                            <a:prstClr val="black"/>
                          </a:solidFill>
                          <a:effectLst/>
                          <a:uLnTx/>
                          <a:uFillTx/>
                          <a:latin typeface="+mn-lt"/>
                          <a:ea typeface="+mn-ea"/>
                          <a:cs typeface="+mn-cs"/>
                        </a:rPr>
                        <a:t> 
 UN PASO ADELANTE EN LA CIUDAD
Junto a Emilio Jatón presentamos la lista de precandidatos a concejales de Santa Fe, llamada ADELANTE, un gran equipo plural y paritario.
"Adelante" para trabajar por un Concejo que acompañe al próximo Intendente que haga de Santa Fe una ciudad a la altura de su historia y de su gente. 
Porque sabemos que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980112412"/>
                  </a:ext>
                </a:extLst>
              </a:tr>
            </a:tbl>
          </a:graphicData>
        </a:graphic>
      </p:graphicFrame>
      <p:sp>
        <p:nvSpPr>
          <p:cNvPr id="4" name="Text Placeholder 3">
            <a:extLst>
              <a:ext uri="{FF2B5EF4-FFF2-40B4-BE49-F238E27FC236}">
                <a16:creationId xmlns:a16="http://schemas.microsoft.com/office/drawing/2014/main" id="{E40B3432-7AB0-4EF1-9FB7-23D3E5E65CB3}"/>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099426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7A417-EF81-4B26-B86A-2C45BC2CF39F}"/>
              </a:ext>
            </a:extLst>
          </p:cNvPr>
          <p:cNvSpPr>
            <a:spLocks noGrp="1"/>
          </p:cNvSpPr>
          <p:nvPr>
            <p:ph type="title"/>
          </p:nvPr>
        </p:nvSpPr>
        <p:spPr/>
        <p:txBody>
          <a:bodyPr/>
          <a:lstStyle/>
          <a:p>
            <a:r>
              <a:rPr lang="en-US"/>
              <a:t>Facebook Own Posts with Reactions Table | Santa Fe - 2 of 15</a:t>
            </a:r>
          </a:p>
        </p:txBody>
      </p:sp>
      <p:graphicFrame>
        <p:nvGraphicFramePr>
          <p:cNvPr id="5" name="Table Placeholder 4">
            <a:extLst>
              <a:ext uri="{FF2B5EF4-FFF2-40B4-BE49-F238E27FC236}">
                <a16:creationId xmlns:a16="http://schemas.microsoft.com/office/drawing/2014/main" id="{1A743EFE-1BD5-4AE1-98EC-A49155282353}"/>
              </a:ext>
            </a:extLst>
          </p:cNvPr>
          <p:cNvGraphicFramePr>
            <a:graphicFrameLocks noGrp="1"/>
          </p:cNvGraphicFramePr>
          <p:nvPr>
            <p:ph type="tbl" sz="quarter" idx="13"/>
            <p:extLst>
              <p:ext uri="{D42A27DB-BD31-4B8C-83A1-F6EECF244321}">
                <p14:modId xmlns:p14="http://schemas.microsoft.com/office/powerpoint/2010/main" val="2622053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242304"/>
                    </a:ext>
                  </a:extLst>
                </a:gridCol>
                <a:gridCol w="822960">
                  <a:extLst>
                    <a:ext uri="{9D8B030D-6E8A-4147-A177-3AD203B41FA5}">
                      <a16:colId xmlns:a16="http://schemas.microsoft.com/office/drawing/2014/main" val="3010210634"/>
                    </a:ext>
                  </a:extLst>
                </a:gridCol>
                <a:gridCol w="822960">
                  <a:extLst>
                    <a:ext uri="{9D8B030D-6E8A-4147-A177-3AD203B41FA5}">
                      <a16:colId xmlns:a16="http://schemas.microsoft.com/office/drawing/2014/main" val="1087692876"/>
                    </a:ext>
                  </a:extLst>
                </a:gridCol>
                <a:gridCol w="822960">
                  <a:extLst>
                    <a:ext uri="{9D8B030D-6E8A-4147-A177-3AD203B41FA5}">
                      <a16:colId xmlns:a16="http://schemas.microsoft.com/office/drawing/2014/main" val="2612429013"/>
                    </a:ext>
                  </a:extLst>
                </a:gridCol>
                <a:gridCol w="822960">
                  <a:extLst>
                    <a:ext uri="{9D8B030D-6E8A-4147-A177-3AD203B41FA5}">
                      <a16:colId xmlns:a16="http://schemas.microsoft.com/office/drawing/2014/main" val="629690909"/>
                    </a:ext>
                  </a:extLst>
                </a:gridCol>
                <a:gridCol w="822960">
                  <a:extLst>
                    <a:ext uri="{9D8B030D-6E8A-4147-A177-3AD203B41FA5}">
                      <a16:colId xmlns:a16="http://schemas.microsoft.com/office/drawing/2014/main" val="1984144098"/>
                    </a:ext>
                  </a:extLst>
                </a:gridCol>
                <a:gridCol w="822960">
                  <a:extLst>
                    <a:ext uri="{9D8B030D-6E8A-4147-A177-3AD203B41FA5}">
                      <a16:colId xmlns:a16="http://schemas.microsoft.com/office/drawing/2014/main" val="4200747281"/>
                    </a:ext>
                  </a:extLst>
                </a:gridCol>
                <a:gridCol w="822960">
                  <a:extLst>
                    <a:ext uri="{9D8B030D-6E8A-4147-A177-3AD203B41FA5}">
                      <a16:colId xmlns:a16="http://schemas.microsoft.com/office/drawing/2014/main" val="1729045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73515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- 2019-03-19 12:16:05 </a:t>
                      </a:r>
                      <a:r>
                        <a:rPr kumimoji="0" lang="es-ES" sz="1000" b="0" i="0" u="none" strike="noStrike" kern="1200" cap="none" spc="0" normalizeH="0" baseline="0" noProof="0">
                          <a:ln>
                            <a:noFill/>
                          </a:ln>
                          <a:solidFill>
                            <a:prstClr val="black"/>
                          </a:solidFill>
                          <a:effectLst/>
                          <a:uLnTx/>
                          <a:uFillTx/>
                          <a:latin typeface="+mn-lt"/>
                          <a:ea typeface="+mn-ea"/>
                          <a:cs typeface="+mn-cs"/>
                        </a:rPr>
                        <a:t> 
 100 nuevas cuadras pavimentadas para la ciudad!
El Gobierno Provincial avanzará con la pavimentación de 100 nuevas calles para nuestra ciudad y otro tanto para Laguna Paiva, Monte Vera y Arroyo Aguiar. 
Una provincia que apuesta por hacer de Santa Fe, la mejor capital del país!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014550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- 2019-03-03 18:43:19 </a:t>
                      </a:r>
                      <a:r>
                        <a:rPr kumimoji="0" lang="es-ES" sz="1000" b="0" i="0" u="none" strike="noStrike" kern="1200" cap="none" spc="0" normalizeH="0" baseline="0" noProof="0">
                          <a:ln>
                            <a:noFill/>
                          </a:ln>
                          <a:solidFill>
                            <a:prstClr val="black"/>
                          </a:solidFill>
                          <a:effectLst/>
                          <a:uLnTx/>
                          <a:uFillTx/>
                          <a:latin typeface="+mn-lt"/>
                          <a:ea typeface="+mn-ea"/>
                          <a:cs typeface="+mn-cs"/>
                        </a:rPr>
                        <a:t> 
 HASTA SIEMPRE MAESTRO
Nos quedan sus obras, los recuerdos de esas costas de pescadores, perros y canoas.
Santa Fe siempre le va a agradecer  su generosidad y el amor con el que mostró nuestra cultura al mundo, como un verdadero embajador. 
Gracias #JuanArancio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27516025"/>
                  </a:ext>
                </a:extLst>
              </a:tr>
            </a:tbl>
          </a:graphicData>
        </a:graphic>
      </p:graphicFrame>
      <p:sp>
        <p:nvSpPr>
          <p:cNvPr id="4" name="Text Placeholder 3">
            <a:extLst>
              <a:ext uri="{FF2B5EF4-FFF2-40B4-BE49-F238E27FC236}">
                <a16:creationId xmlns:a16="http://schemas.microsoft.com/office/drawing/2014/main" id="{0EA78197-51EC-4F37-A92B-4C07E32F5AB7}"/>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7150260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11E3A-A255-4321-BB83-875BBF7C1BF5}"/>
              </a:ext>
            </a:extLst>
          </p:cNvPr>
          <p:cNvSpPr>
            <a:spLocks noGrp="1"/>
          </p:cNvSpPr>
          <p:nvPr>
            <p:ph type="title"/>
          </p:nvPr>
        </p:nvSpPr>
        <p:spPr/>
        <p:txBody>
          <a:bodyPr/>
          <a:lstStyle/>
          <a:p>
            <a:r>
              <a:rPr lang="en-US"/>
              <a:t>Facebook Own Posts with Reactions Table | Santa Fe - 3 of 15</a:t>
            </a:r>
          </a:p>
        </p:txBody>
      </p:sp>
      <p:graphicFrame>
        <p:nvGraphicFramePr>
          <p:cNvPr id="5" name="Table Placeholder 4">
            <a:extLst>
              <a:ext uri="{FF2B5EF4-FFF2-40B4-BE49-F238E27FC236}">
                <a16:creationId xmlns:a16="http://schemas.microsoft.com/office/drawing/2014/main" id="{AF59CBA4-3C43-4D36-A8EA-C69CEC921770}"/>
              </a:ext>
            </a:extLst>
          </p:cNvPr>
          <p:cNvGraphicFramePr>
            <a:graphicFrameLocks noGrp="1"/>
          </p:cNvGraphicFramePr>
          <p:nvPr>
            <p:ph type="tbl" sz="quarter" idx="13"/>
            <p:extLst>
              <p:ext uri="{D42A27DB-BD31-4B8C-83A1-F6EECF244321}">
                <p14:modId xmlns:p14="http://schemas.microsoft.com/office/powerpoint/2010/main" val="3092731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81358454"/>
                    </a:ext>
                  </a:extLst>
                </a:gridCol>
                <a:gridCol w="822960">
                  <a:extLst>
                    <a:ext uri="{9D8B030D-6E8A-4147-A177-3AD203B41FA5}">
                      <a16:colId xmlns:a16="http://schemas.microsoft.com/office/drawing/2014/main" val="3028295565"/>
                    </a:ext>
                  </a:extLst>
                </a:gridCol>
                <a:gridCol w="822960">
                  <a:extLst>
                    <a:ext uri="{9D8B030D-6E8A-4147-A177-3AD203B41FA5}">
                      <a16:colId xmlns:a16="http://schemas.microsoft.com/office/drawing/2014/main" val="4185601193"/>
                    </a:ext>
                  </a:extLst>
                </a:gridCol>
                <a:gridCol w="822960">
                  <a:extLst>
                    <a:ext uri="{9D8B030D-6E8A-4147-A177-3AD203B41FA5}">
                      <a16:colId xmlns:a16="http://schemas.microsoft.com/office/drawing/2014/main" val="3945362963"/>
                    </a:ext>
                  </a:extLst>
                </a:gridCol>
                <a:gridCol w="822960">
                  <a:extLst>
                    <a:ext uri="{9D8B030D-6E8A-4147-A177-3AD203B41FA5}">
                      <a16:colId xmlns:a16="http://schemas.microsoft.com/office/drawing/2014/main" val="3823524788"/>
                    </a:ext>
                  </a:extLst>
                </a:gridCol>
                <a:gridCol w="822960">
                  <a:extLst>
                    <a:ext uri="{9D8B030D-6E8A-4147-A177-3AD203B41FA5}">
                      <a16:colId xmlns:a16="http://schemas.microsoft.com/office/drawing/2014/main" val="2835862455"/>
                    </a:ext>
                  </a:extLst>
                </a:gridCol>
                <a:gridCol w="822960">
                  <a:extLst>
                    <a:ext uri="{9D8B030D-6E8A-4147-A177-3AD203B41FA5}">
                      <a16:colId xmlns:a16="http://schemas.microsoft.com/office/drawing/2014/main" val="3829628833"/>
                    </a:ext>
                  </a:extLst>
                </a:gridCol>
                <a:gridCol w="822960">
                  <a:extLst>
                    <a:ext uri="{9D8B030D-6E8A-4147-A177-3AD203B41FA5}">
                      <a16:colId xmlns:a16="http://schemas.microsoft.com/office/drawing/2014/main" val="3564525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17674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- 2019-03-15 14:05:04 </a:t>
                      </a:r>
                      <a:r>
                        <a:rPr kumimoji="0" lang="es-ES" sz="1000" b="0" i="0" u="none" strike="noStrike" kern="1200" cap="none" spc="0" normalizeH="0" baseline="0" noProof="0">
                          <a:ln>
                            <a:noFill/>
                          </a:ln>
                          <a:solidFill>
                            <a:prstClr val="black"/>
                          </a:solidFill>
                          <a:effectLst/>
                          <a:uLnTx/>
                          <a:uFillTx/>
                          <a:latin typeface="+mn-lt"/>
                          <a:ea typeface="+mn-ea"/>
                          <a:cs typeface="+mn-cs"/>
                        </a:rPr>
                        <a:t> 
 EL AJUSTE QUE MÁS DUELE 
¿Hasta cuándo tendremos que padecer este tipo de decisiones del Gobierno Nacional de Cambiemos Estamos hablando de un recorte a las cirugías en nuestro Hospital de Niños. 
Los niños de Santa Fe ahora tendrán que viajar a Rosario para poder operarse.
La nota completa --&gt; https://bit.ly/2Y0Ilvp
#ConLaSaludNo #SensibilidadCero #GraciasCambiemos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extLst>
                  <a:ext uri="{0D108BD9-81ED-4DB2-BD59-A6C34878D82A}">
                    <a16:rowId xmlns:a16="http://schemas.microsoft.com/office/drawing/2014/main" val="2305993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- 2019-03-19 15:19:50 </a:t>
                      </a:r>
                      <a:r>
                        <a:rPr kumimoji="0" lang="es-ES" sz="1000" b="0" i="0" u="none" strike="noStrike" kern="1200" cap="none" spc="0" normalizeH="0" baseline="0" noProof="0">
                          <a:ln>
                            <a:noFill/>
                          </a:ln>
                          <a:solidFill>
                            <a:prstClr val="black"/>
                          </a:solidFill>
                          <a:effectLst/>
                          <a:uLnTx/>
                          <a:uFillTx/>
                          <a:latin typeface="+mn-lt"/>
                          <a:ea typeface="+mn-ea"/>
                          <a:cs typeface="+mn-cs"/>
                        </a:rPr>
                        <a:t> 
 Caminando por la feria de la #Costanera me encontré con Emilio Jatón. Dialogamos y, como siempre, coincidimos en que a una mejor #SantaFe la hacemos trabajando en equipo y escuchando a vecinos y vecinas.
#Avanza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726137569"/>
                  </a:ext>
                </a:extLst>
              </a:tr>
            </a:tbl>
          </a:graphicData>
        </a:graphic>
      </p:graphicFrame>
      <p:sp>
        <p:nvSpPr>
          <p:cNvPr id="4" name="Text Placeholder 3">
            <a:extLst>
              <a:ext uri="{FF2B5EF4-FFF2-40B4-BE49-F238E27FC236}">
                <a16:creationId xmlns:a16="http://schemas.microsoft.com/office/drawing/2014/main" id="{A1EBCDAF-C6D1-4B4B-BD2A-AD910DDF309B}"/>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726780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4F188-4165-42DF-8728-D2506CC3F56C}"/>
              </a:ext>
            </a:extLst>
          </p:cNvPr>
          <p:cNvSpPr>
            <a:spLocks noGrp="1"/>
          </p:cNvSpPr>
          <p:nvPr>
            <p:ph type="title"/>
          </p:nvPr>
        </p:nvSpPr>
        <p:spPr/>
        <p:txBody>
          <a:bodyPr/>
          <a:lstStyle/>
          <a:p>
            <a:r>
              <a:rPr lang="en-US"/>
              <a:t>Facebook Own Posts with Reactions Table | Santa Fe - 4 of 15</a:t>
            </a:r>
          </a:p>
        </p:txBody>
      </p:sp>
      <p:graphicFrame>
        <p:nvGraphicFramePr>
          <p:cNvPr id="5" name="Table Placeholder 4">
            <a:extLst>
              <a:ext uri="{FF2B5EF4-FFF2-40B4-BE49-F238E27FC236}">
                <a16:creationId xmlns:a16="http://schemas.microsoft.com/office/drawing/2014/main" id="{9B49C51E-92A2-4235-8E26-11BDA839EA6D}"/>
              </a:ext>
            </a:extLst>
          </p:cNvPr>
          <p:cNvGraphicFramePr>
            <a:graphicFrameLocks noGrp="1"/>
          </p:cNvGraphicFramePr>
          <p:nvPr>
            <p:ph type="tbl" sz="quarter" idx="13"/>
            <p:extLst>
              <p:ext uri="{D42A27DB-BD31-4B8C-83A1-F6EECF244321}">
                <p14:modId xmlns:p14="http://schemas.microsoft.com/office/powerpoint/2010/main" val="4289203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2190802"/>
                    </a:ext>
                  </a:extLst>
                </a:gridCol>
                <a:gridCol w="822960">
                  <a:extLst>
                    <a:ext uri="{9D8B030D-6E8A-4147-A177-3AD203B41FA5}">
                      <a16:colId xmlns:a16="http://schemas.microsoft.com/office/drawing/2014/main" val="1498899688"/>
                    </a:ext>
                  </a:extLst>
                </a:gridCol>
                <a:gridCol w="822960">
                  <a:extLst>
                    <a:ext uri="{9D8B030D-6E8A-4147-A177-3AD203B41FA5}">
                      <a16:colId xmlns:a16="http://schemas.microsoft.com/office/drawing/2014/main" val="3835360582"/>
                    </a:ext>
                  </a:extLst>
                </a:gridCol>
                <a:gridCol w="822960">
                  <a:extLst>
                    <a:ext uri="{9D8B030D-6E8A-4147-A177-3AD203B41FA5}">
                      <a16:colId xmlns:a16="http://schemas.microsoft.com/office/drawing/2014/main" val="1002896560"/>
                    </a:ext>
                  </a:extLst>
                </a:gridCol>
                <a:gridCol w="822960">
                  <a:extLst>
                    <a:ext uri="{9D8B030D-6E8A-4147-A177-3AD203B41FA5}">
                      <a16:colId xmlns:a16="http://schemas.microsoft.com/office/drawing/2014/main" val="2099046942"/>
                    </a:ext>
                  </a:extLst>
                </a:gridCol>
                <a:gridCol w="822960">
                  <a:extLst>
                    <a:ext uri="{9D8B030D-6E8A-4147-A177-3AD203B41FA5}">
                      <a16:colId xmlns:a16="http://schemas.microsoft.com/office/drawing/2014/main" val="974382715"/>
                    </a:ext>
                  </a:extLst>
                </a:gridCol>
                <a:gridCol w="822960">
                  <a:extLst>
                    <a:ext uri="{9D8B030D-6E8A-4147-A177-3AD203B41FA5}">
                      <a16:colId xmlns:a16="http://schemas.microsoft.com/office/drawing/2014/main" val="2654337336"/>
                    </a:ext>
                  </a:extLst>
                </a:gridCol>
                <a:gridCol w="822960">
                  <a:extLst>
                    <a:ext uri="{9D8B030D-6E8A-4147-A177-3AD203B41FA5}">
                      <a16:colId xmlns:a16="http://schemas.microsoft.com/office/drawing/2014/main" val="84833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86165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- 2019-03-23 10:38:17 </a:t>
                      </a:r>
                      <a:r>
                        <a:rPr kumimoji="0" lang="es-ES" sz="1000" b="0" i="0" u="none" strike="noStrike" kern="1200" cap="none" spc="0" normalizeH="0" baseline="0" noProof="0">
                          <a:ln>
                            <a:noFill/>
                          </a:ln>
                          <a:solidFill>
                            <a:prstClr val="black"/>
                          </a:solidFill>
                          <a:effectLst/>
                          <a:uLnTx/>
                          <a:uFillTx/>
                          <a:latin typeface="+mn-lt"/>
                          <a:ea typeface="+mn-ea"/>
                          <a:cs typeface="+mn-cs"/>
                        </a:rPr>
                        <a:t> 
 VAMOS A HACER DE SANTA FE LA MEJOR CAPITAL DEL PAÍS
Somos el #EquipoJatón y estamos convencidos que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555760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- 2019-03-20 10:06:50 </a:t>
                      </a:r>
                      <a:r>
                        <a:rPr kumimoji="0" lang="es-ES" sz="1000" b="0" i="0" u="none" strike="noStrike" kern="1200" cap="none" spc="0" normalizeH="0" baseline="0" noProof="0">
                          <a:ln>
                            <a:noFill/>
                          </a:ln>
                          <a:solidFill>
                            <a:prstClr val="black"/>
                          </a:solidFill>
                          <a:effectLst/>
                          <a:uLnTx/>
                          <a:uFillTx/>
                          <a:latin typeface="+mn-lt"/>
                          <a:ea typeface="+mn-ea"/>
                          <a:cs typeface="+mn-cs"/>
                        </a:rPr>
                        <a:t> 
 Somos muchos los que sabemos que #SantaFePuedeMás y este es nuestro #EquipoJatón  para hacerlo posible 💪 Emilio Jatón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483175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- 2019-03-08 14:54:14 </a:t>
                      </a:r>
                      <a:r>
                        <a:rPr kumimoji="0" lang="es-ES" sz="1000" b="0" i="0" u="none" strike="noStrike" kern="1200" cap="none" spc="0" normalizeH="0" baseline="0" noProof="0">
                          <a:ln>
                            <a:noFill/>
                          </a:ln>
                          <a:solidFill>
                            <a:prstClr val="black"/>
                          </a:solidFill>
                          <a:effectLst/>
                          <a:uLnTx/>
                          <a:uFillTx/>
                          <a:latin typeface="+mn-lt"/>
                          <a:ea typeface="+mn-ea"/>
                          <a:cs typeface="+mn-cs"/>
                        </a:rPr>
                        <a:t> 
 LA PROVINCIA RECUPERA BIENES DEL DELITO Y LOS DEVUELVE A LOS SANTAFESINOS
Por segunda vez se subastaron vehículos incautados por las fuerzas de seguridad. Esto se reinvierte en políticas sociales como la salud, la educación y el deporte. Así Santa Fe se pone a la vanguardia y es la única provincia que, por ley, cuenta con la extinción de dominio.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92233754"/>
                  </a:ext>
                </a:extLst>
              </a:tr>
            </a:tbl>
          </a:graphicData>
        </a:graphic>
      </p:graphicFrame>
      <p:sp>
        <p:nvSpPr>
          <p:cNvPr id="4" name="Text Placeholder 3">
            <a:extLst>
              <a:ext uri="{FF2B5EF4-FFF2-40B4-BE49-F238E27FC236}">
                <a16:creationId xmlns:a16="http://schemas.microsoft.com/office/drawing/2014/main" id="{8C305FB0-4055-4020-9D48-EE5772C34138}"/>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109072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3D89D-C6FC-4074-BAC6-DCD602FF3094}"/>
              </a:ext>
            </a:extLst>
          </p:cNvPr>
          <p:cNvSpPr>
            <a:spLocks noGrp="1"/>
          </p:cNvSpPr>
          <p:nvPr>
            <p:ph type="title"/>
          </p:nvPr>
        </p:nvSpPr>
        <p:spPr/>
        <p:txBody>
          <a:bodyPr/>
          <a:lstStyle/>
          <a:p>
            <a:r>
              <a:rPr lang="en-US"/>
              <a:t>Facebook Own Posts with Reactions Table | Santa Fe - 5 of 15</a:t>
            </a:r>
          </a:p>
        </p:txBody>
      </p:sp>
      <p:graphicFrame>
        <p:nvGraphicFramePr>
          <p:cNvPr id="5" name="Table Placeholder 4">
            <a:extLst>
              <a:ext uri="{FF2B5EF4-FFF2-40B4-BE49-F238E27FC236}">
                <a16:creationId xmlns:a16="http://schemas.microsoft.com/office/drawing/2014/main" id="{7F80ED35-8747-4AE4-B06F-8B3EE67E38DB}"/>
              </a:ext>
            </a:extLst>
          </p:cNvPr>
          <p:cNvGraphicFramePr>
            <a:graphicFrameLocks noGrp="1"/>
          </p:cNvGraphicFramePr>
          <p:nvPr>
            <p:ph type="tbl" sz="quarter" idx="13"/>
            <p:extLst>
              <p:ext uri="{D42A27DB-BD31-4B8C-83A1-F6EECF244321}">
                <p14:modId xmlns:p14="http://schemas.microsoft.com/office/powerpoint/2010/main" val="983344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44358810"/>
                    </a:ext>
                  </a:extLst>
                </a:gridCol>
                <a:gridCol w="822960">
                  <a:extLst>
                    <a:ext uri="{9D8B030D-6E8A-4147-A177-3AD203B41FA5}">
                      <a16:colId xmlns:a16="http://schemas.microsoft.com/office/drawing/2014/main" val="2676938905"/>
                    </a:ext>
                  </a:extLst>
                </a:gridCol>
                <a:gridCol w="822960">
                  <a:extLst>
                    <a:ext uri="{9D8B030D-6E8A-4147-A177-3AD203B41FA5}">
                      <a16:colId xmlns:a16="http://schemas.microsoft.com/office/drawing/2014/main" val="2359932960"/>
                    </a:ext>
                  </a:extLst>
                </a:gridCol>
                <a:gridCol w="822960">
                  <a:extLst>
                    <a:ext uri="{9D8B030D-6E8A-4147-A177-3AD203B41FA5}">
                      <a16:colId xmlns:a16="http://schemas.microsoft.com/office/drawing/2014/main" val="3773212941"/>
                    </a:ext>
                  </a:extLst>
                </a:gridCol>
                <a:gridCol w="822960">
                  <a:extLst>
                    <a:ext uri="{9D8B030D-6E8A-4147-A177-3AD203B41FA5}">
                      <a16:colId xmlns:a16="http://schemas.microsoft.com/office/drawing/2014/main" val="1477972612"/>
                    </a:ext>
                  </a:extLst>
                </a:gridCol>
                <a:gridCol w="822960">
                  <a:extLst>
                    <a:ext uri="{9D8B030D-6E8A-4147-A177-3AD203B41FA5}">
                      <a16:colId xmlns:a16="http://schemas.microsoft.com/office/drawing/2014/main" val="1017946810"/>
                    </a:ext>
                  </a:extLst>
                </a:gridCol>
                <a:gridCol w="822960">
                  <a:extLst>
                    <a:ext uri="{9D8B030D-6E8A-4147-A177-3AD203B41FA5}">
                      <a16:colId xmlns:a16="http://schemas.microsoft.com/office/drawing/2014/main" val="2141838550"/>
                    </a:ext>
                  </a:extLst>
                </a:gridCol>
                <a:gridCol w="822960">
                  <a:extLst>
                    <a:ext uri="{9D8B030D-6E8A-4147-A177-3AD203B41FA5}">
                      <a16:colId xmlns:a16="http://schemas.microsoft.com/office/drawing/2014/main" val="4293369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91618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- 2019-03-16 15:22:18 </a:t>
                      </a:r>
                      <a:r>
                        <a:rPr kumimoji="0" lang="es-ES" sz="1000" b="0" i="0" u="none" strike="noStrike" kern="1200" cap="none" spc="0" normalizeH="0" baseline="0" noProof="0">
                          <a:ln>
                            <a:noFill/>
                          </a:ln>
                          <a:solidFill>
                            <a:prstClr val="black"/>
                          </a:solidFill>
                          <a:effectLst/>
                          <a:uLnTx/>
                          <a:uFillTx/>
                          <a:latin typeface="+mn-lt"/>
                          <a:ea typeface="+mn-ea"/>
                          <a:cs typeface="+mn-cs"/>
                        </a:rPr>
                        <a:t> 
 EL PUERTO SE REACTIVA NUEVAMENTE
Años atrás parecía impensado. Hoy estamos cada vez más cerca de que nuestra ciudad vuelva a tener una terminal portuaria activa que potencie nuestras #EconomíasRegionales. Hoy suma más #tecnología con un escáner de contenedores.
#SantaFePuedeMás
Gobierno de Santa 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554737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- 2019-03-21 08:31:10 </a:t>
                      </a:r>
                      <a:r>
                        <a:rPr kumimoji="0" lang="es-ES" sz="1000" b="0" i="0" u="none" strike="noStrike" kern="1200" cap="none" spc="0" normalizeH="0" baseline="0" noProof="0">
                          <a:ln>
                            <a:noFill/>
                          </a:ln>
                          <a:solidFill>
                            <a:prstClr val="black"/>
                          </a:solidFill>
                          <a:effectLst/>
                          <a:uLnTx/>
                          <a:uFillTx/>
                          <a:latin typeface="+mn-lt"/>
                          <a:ea typeface="+mn-ea"/>
                          <a:cs typeface="+mn-cs"/>
                        </a:rPr>
                        <a:t> 
 UNA CIUDAD Y UN CONCEJO CERCA DE LA GENTE
Como nos dice siempre Emilio, la ciudad necesita volver a retomar la cercanía, la confianza y la escucha. Somos el #EquipoJatón y estamos seguros que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901150788"/>
                  </a:ext>
                </a:extLst>
              </a:tr>
            </a:tbl>
          </a:graphicData>
        </a:graphic>
      </p:graphicFrame>
      <p:sp>
        <p:nvSpPr>
          <p:cNvPr id="4" name="Text Placeholder 3">
            <a:extLst>
              <a:ext uri="{FF2B5EF4-FFF2-40B4-BE49-F238E27FC236}">
                <a16:creationId xmlns:a16="http://schemas.microsoft.com/office/drawing/2014/main" id="{358B5AE3-5721-4396-9FF1-0FA74232CA58}"/>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720848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6D997-3044-4F0A-AAA1-50B3590C9B1A}"/>
              </a:ext>
            </a:extLst>
          </p:cNvPr>
          <p:cNvSpPr>
            <a:spLocks noGrp="1"/>
          </p:cNvSpPr>
          <p:nvPr>
            <p:ph type="title"/>
          </p:nvPr>
        </p:nvSpPr>
        <p:spPr/>
        <p:txBody>
          <a:bodyPr/>
          <a:lstStyle/>
          <a:p>
            <a:r>
              <a:rPr lang="en-US"/>
              <a:t>Facebook Own Posts with Reactions Table | Santa Fe - 6 of 15</a:t>
            </a:r>
          </a:p>
        </p:txBody>
      </p:sp>
      <p:graphicFrame>
        <p:nvGraphicFramePr>
          <p:cNvPr id="5" name="Table Placeholder 4">
            <a:extLst>
              <a:ext uri="{FF2B5EF4-FFF2-40B4-BE49-F238E27FC236}">
                <a16:creationId xmlns:a16="http://schemas.microsoft.com/office/drawing/2014/main" id="{11028D88-5BFD-4795-9C4C-5442D5A18A4B}"/>
              </a:ext>
            </a:extLst>
          </p:cNvPr>
          <p:cNvGraphicFramePr>
            <a:graphicFrameLocks noGrp="1"/>
          </p:cNvGraphicFramePr>
          <p:nvPr>
            <p:ph type="tbl" sz="quarter" idx="13"/>
            <p:extLst>
              <p:ext uri="{D42A27DB-BD31-4B8C-83A1-F6EECF244321}">
                <p14:modId xmlns:p14="http://schemas.microsoft.com/office/powerpoint/2010/main" val="3415310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21703420"/>
                    </a:ext>
                  </a:extLst>
                </a:gridCol>
                <a:gridCol w="822960">
                  <a:extLst>
                    <a:ext uri="{9D8B030D-6E8A-4147-A177-3AD203B41FA5}">
                      <a16:colId xmlns:a16="http://schemas.microsoft.com/office/drawing/2014/main" val="3869431151"/>
                    </a:ext>
                  </a:extLst>
                </a:gridCol>
                <a:gridCol w="822960">
                  <a:extLst>
                    <a:ext uri="{9D8B030D-6E8A-4147-A177-3AD203B41FA5}">
                      <a16:colId xmlns:a16="http://schemas.microsoft.com/office/drawing/2014/main" val="2190700584"/>
                    </a:ext>
                  </a:extLst>
                </a:gridCol>
                <a:gridCol w="822960">
                  <a:extLst>
                    <a:ext uri="{9D8B030D-6E8A-4147-A177-3AD203B41FA5}">
                      <a16:colId xmlns:a16="http://schemas.microsoft.com/office/drawing/2014/main" val="3229320054"/>
                    </a:ext>
                  </a:extLst>
                </a:gridCol>
                <a:gridCol w="822960">
                  <a:extLst>
                    <a:ext uri="{9D8B030D-6E8A-4147-A177-3AD203B41FA5}">
                      <a16:colId xmlns:a16="http://schemas.microsoft.com/office/drawing/2014/main" val="2159132270"/>
                    </a:ext>
                  </a:extLst>
                </a:gridCol>
                <a:gridCol w="822960">
                  <a:extLst>
                    <a:ext uri="{9D8B030D-6E8A-4147-A177-3AD203B41FA5}">
                      <a16:colId xmlns:a16="http://schemas.microsoft.com/office/drawing/2014/main" val="318955609"/>
                    </a:ext>
                  </a:extLst>
                </a:gridCol>
                <a:gridCol w="822960">
                  <a:extLst>
                    <a:ext uri="{9D8B030D-6E8A-4147-A177-3AD203B41FA5}">
                      <a16:colId xmlns:a16="http://schemas.microsoft.com/office/drawing/2014/main" val="3732631529"/>
                    </a:ext>
                  </a:extLst>
                </a:gridCol>
                <a:gridCol w="822960">
                  <a:extLst>
                    <a:ext uri="{9D8B030D-6E8A-4147-A177-3AD203B41FA5}">
                      <a16:colId xmlns:a16="http://schemas.microsoft.com/office/drawing/2014/main" val="3459929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92170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- 2019-03-13 08:05:40 </a:t>
                      </a:r>
                      <a:r>
                        <a:rPr kumimoji="0" lang="es-ES" sz="1000" b="0" i="0" u="none" strike="noStrike" kern="1200" cap="none" spc="0" normalizeH="0" baseline="0" noProof="0">
                          <a:ln>
                            <a:noFill/>
                          </a:ln>
                          <a:solidFill>
                            <a:prstClr val="black"/>
                          </a:solidFill>
                          <a:effectLst/>
                          <a:uLnTx/>
                          <a:uFillTx/>
                          <a:latin typeface="+mn-lt"/>
                          <a:ea typeface="+mn-ea"/>
                          <a:cs typeface="+mn-cs"/>
                        </a:rPr>
                        <a:t> 
 VENIMOS a PROPONER LA SANTA FE DEL FUTURO
Hace tiempo recorremos con Emilio Jatón la ciudad. Ahora nuestro compromiso llega al concejo con un equipo de hombres y mujeres con vocación y muy comprometidos en trabajar juntos, porque sabemos que #SantaFePuedeMás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3872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- 2019-03-15 17:14:06 </a:t>
                      </a:r>
                      <a:r>
                        <a:rPr kumimoji="0" lang="es-ES" sz="1000" b="0" i="0" u="none" strike="noStrike" kern="1200" cap="none" spc="0" normalizeH="0" baseline="0" noProof="0">
                          <a:ln>
                            <a:noFill/>
                          </a:ln>
                          <a:solidFill>
                            <a:prstClr val="black"/>
                          </a:solidFill>
                          <a:effectLst/>
                          <a:uLnTx/>
                          <a:uFillTx/>
                          <a:latin typeface="+mn-lt"/>
                          <a:ea typeface="+mn-ea"/>
                          <a:cs typeface="+mn-cs"/>
                        </a:rPr>
                        <a:t> 
 ¡QUE LINDO VOLVER A LA ESCUELA! 
Arrancaron las clases y nos volvemos a encontrar con estudiantes y docentes que apuestan a la solidaridad, la inclusión, y a las ganas de participar y de seguir generando oportunidades. Ellos hacen de Santa Fe una ciudad más grande.
Sólo así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64131706"/>
                  </a:ext>
                </a:extLst>
              </a:tr>
            </a:tbl>
          </a:graphicData>
        </a:graphic>
      </p:graphicFrame>
      <p:sp>
        <p:nvSpPr>
          <p:cNvPr id="4" name="Text Placeholder 3">
            <a:extLst>
              <a:ext uri="{FF2B5EF4-FFF2-40B4-BE49-F238E27FC236}">
                <a16:creationId xmlns:a16="http://schemas.microsoft.com/office/drawing/2014/main" id="{BD2338BA-706B-47CB-A94C-D8A26E844893}"/>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308731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C295B-C59F-4CCC-9FF5-CD6E3F74420A}"/>
              </a:ext>
            </a:extLst>
          </p:cNvPr>
          <p:cNvSpPr>
            <a:spLocks noGrp="1"/>
          </p:cNvSpPr>
          <p:nvPr>
            <p:ph type="title"/>
          </p:nvPr>
        </p:nvSpPr>
        <p:spPr/>
        <p:txBody>
          <a:bodyPr/>
          <a:lstStyle/>
          <a:p>
            <a:r>
              <a:rPr lang="en-US"/>
              <a:t>Facebook Own Posts with Reactions Table | Santa Fe - 7 of 15</a:t>
            </a:r>
          </a:p>
        </p:txBody>
      </p:sp>
      <p:graphicFrame>
        <p:nvGraphicFramePr>
          <p:cNvPr id="5" name="Table Placeholder 4">
            <a:extLst>
              <a:ext uri="{FF2B5EF4-FFF2-40B4-BE49-F238E27FC236}">
                <a16:creationId xmlns:a16="http://schemas.microsoft.com/office/drawing/2014/main" id="{8680E2ED-6277-45EF-898C-7623ECC3E824}"/>
              </a:ext>
            </a:extLst>
          </p:cNvPr>
          <p:cNvGraphicFramePr>
            <a:graphicFrameLocks noGrp="1"/>
          </p:cNvGraphicFramePr>
          <p:nvPr>
            <p:ph type="tbl" sz="quarter" idx="13"/>
            <p:extLst>
              <p:ext uri="{D42A27DB-BD31-4B8C-83A1-F6EECF244321}">
                <p14:modId xmlns:p14="http://schemas.microsoft.com/office/powerpoint/2010/main" val="2122721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74325279"/>
                    </a:ext>
                  </a:extLst>
                </a:gridCol>
                <a:gridCol w="822960">
                  <a:extLst>
                    <a:ext uri="{9D8B030D-6E8A-4147-A177-3AD203B41FA5}">
                      <a16:colId xmlns:a16="http://schemas.microsoft.com/office/drawing/2014/main" val="526237386"/>
                    </a:ext>
                  </a:extLst>
                </a:gridCol>
                <a:gridCol w="822960">
                  <a:extLst>
                    <a:ext uri="{9D8B030D-6E8A-4147-A177-3AD203B41FA5}">
                      <a16:colId xmlns:a16="http://schemas.microsoft.com/office/drawing/2014/main" val="1955093880"/>
                    </a:ext>
                  </a:extLst>
                </a:gridCol>
                <a:gridCol w="822960">
                  <a:extLst>
                    <a:ext uri="{9D8B030D-6E8A-4147-A177-3AD203B41FA5}">
                      <a16:colId xmlns:a16="http://schemas.microsoft.com/office/drawing/2014/main" val="1594849790"/>
                    </a:ext>
                  </a:extLst>
                </a:gridCol>
                <a:gridCol w="822960">
                  <a:extLst>
                    <a:ext uri="{9D8B030D-6E8A-4147-A177-3AD203B41FA5}">
                      <a16:colId xmlns:a16="http://schemas.microsoft.com/office/drawing/2014/main" val="1263008982"/>
                    </a:ext>
                  </a:extLst>
                </a:gridCol>
                <a:gridCol w="822960">
                  <a:extLst>
                    <a:ext uri="{9D8B030D-6E8A-4147-A177-3AD203B41FA5}">
                      <a16:colId xmlns:a16="http://schemas.microsoft.com/office/drawing/2014/main" val="1199523432"/>
                    </a:ext>
                  </a:extLst>
                </a:gridCol>
                <a:gridCol w="822960">
                  <a:extLst>
                    <a:ext uri="{9D8B030D-6E8A-4147-A177-3AD203B41FA5}">
                      <a16:colId xmlns:a16="http://schemas.microsoft.com/office/drawing/2014/main" val="4039709439"/>
                    </a:ext>
                  </a:extLst>
                </a:gridCol>
                <a:gridCol w="822960">
                  <a:extLst>
                    <a:ext uri="{9D8B030D-6E8A-4147-A177-3AD203B41FA5}">
                      <a16:colId xmlns:a16="http://schemas.microsoft.com/office/drawing/2014/main" val="3284581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55353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- 2019-03-06 13:58:13 </a:t>
                      </a:r>
                      <a:r>
                        <a:rPr kumimoji="0" lang="es-ES" sz="1000" b="0" i="0" u="none" strike="noStrike" kern="1200" cap="none" spc="0" normalizeH="0" baseline="0" noProof="0">
                          <a:ln>
                            <a:noFill/>
                          </a:ln>
                          <a:solidFill>
                            <a:prstClr val="black"/>
                          </a:solidFill>
                          <a:effectLst/>
                          <a:uLnTx/>
                          <a:uFillTx/>
                          <a:latin typeface="+mn-lt"/>
                          <a:ea typeface="+mn-ea"/>
                          <a:cs typeface="+mn-cs"/>
                        </a:rPr>
                        <a:t> 
 Mirando a los chicos del Club Defensores de Peñaloza ⚽ me acordé del primer torneo que jugué cuando era chico, cuando lo único que importaba era jugar y divertirse.
Vi en sus caras 😁 lo que genera este deporte: la alegría de compartir, el trabajo en equipo y el sentido de pertenencia a nuestro club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61621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- 2019-03-02 15:45:00 </a:t>
                      </a:r>
                      <a:r>
                        <a:rPr kumimoji="0" lang="es-ES" sz="1000" b="0" i="0" u="none" strike="noStrike" kern="1200" cap="none" spc="0" normalizeH="0" baseline="0" noProof="0">
                          <a:ln>
                            <a:noFill/>
                          </a:ln>
                          <a:solidFill>
                            <a:prstClr val="black"/>
                          </a:solidFill>
                          <a:effectLst/>
                          <a:uLnTx/>
                          <a:uFillTx/>
                          <a:latin typeface="+mn-lt"/>
                          <a:ea typeface="+mn-ea"/>
                          <a:cs typeface="+mn-cs"/>
                        </a:rPr>
                        <a:t> 
 TODOS QUEREMOS VIVIR MEJOR
Junto a Emilio Jatón hace tiempo que trabajamos para vivir en una ciudad mejor, porque todos queremos lo mismo. ¿Nos acompañás?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93124817"/>
                  </a:ext>
                </a:extLst>
              </a:tr>
            </a:tbl>
          </a:graphicData>
        </a:graphic>
      </p:graphicFrame>
      <p:sp>
        <p:nvSpPr>
          <p:cNvPr id="4" name="Text Placeholder 3">
            <a:extLst>
              <a:ext uri="{FF2B5EF4-FFF2-40B4-BE49-F238E27FC236}">
                <a16:creationId xmlns:a16="http://schemas.microsoft.com/office/drawing/2014/main" id="{4E6C2B2B-161B-48B9-9E5D-5CB93C0F43A5}"/>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7546426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6680B-1572-4C01-8CC7-4480C24734AA}"/>
              </a:ext>
            </a:extLst>
          </p:cNvPr>
          <p:cNvSpPr>
            <a:spLocks noGrp="1"/>
          </p:cNvSpPr>
          <p:nvPr>
            <p:ph type="title"/>
          </p:nvPr>
        </p:nvSpPr>
        <p:spPr/>
        <p:txBody>
          <a:bodyPr/>
          <a:lstStyle/>
          <a:p>
            <a:r>
              <a:rPr lang="en-US"/>
              <a:t>Facebook Own Posts with Reactions Table | Santa Fe - 8 of 15</a:t>
            </a:r>
          </a:p>
        </p:txBody>
      </p:sp>
      <p:graphicFrame>
        <p:nvGraphicFramePr>
          <p:cNvPr id="5" name="Table Placeholder 4">
            <a:extLst>
              <a:ext uri="{FF2B5EF4-FFF2-40B4-BE49-F238E27FC236}">
                <a16:creationId xmlns:a16="http://schemas.microsoft.com/office/drawing/2014/main" id="{1D4C105F-9411-495B-9A23-704D196D2C1C}"/>
              </a:ext>
            </a:extLst>
          </p:cNvPr>
          <p:cNvGraphicFramePr>
            <a:graphicFrameLocks noGrp="1"/>
          </p:cNvGraphicFramePr>
          <p:nvPr>
            <p:ph type="tbl" sz="quarter" idx="13"/>
            <p:extLst>
              <p:ext uri="{D42A27DB-BD31-4B8C-83A1-F6EECF244321}">
                <p14:modId xmlns:p14="http://schemas.microsoft.com/office/powerpoint/2010/main" val="2826935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12060921"/>
                    </a:ext>
                  </a:extLst>
                </a:gridCol>
                <a:gridCol w="822960">
                  <a:extLst>
                    <a:ext uri="{9D8B030D-6E8A-4147-A177-3AD203B41FA5}">
                      <a16:colId xmlns:a16="http://schemas.microsoft.com/office/drawing/2014/main" val="1310221347"/>
                    </a:ext>
                  </a:extLst>
                </a:gridCol>
                <a:gridCol w="822960">
                  <a:extLst>
                    <a:ext uri="{9D8B030D-6E8A-4147-A177-3AD203B41FA5}">
                      <a16:colId xmlns:a16="http://schemas.microsoft.com/office/drawing/2014/main" val="1331824705"/>
                    </a:ext>
                  </a:extLst>
                </a:gridCol>
                <a:gridCol w="822960">
                  <a:extLst>
                    <a:ext uri="{9D8B030D-6E8A-4147-A177-3AD203B41FA5}">
                      <a16:colId xmlns:a16="http://schemas.microsoft.com/office/drawing/2014/main" val="1418159555"/>
                    </a:ext>
                  </a:extLst>
                </a:gridCol>
                <a:gridCol w="822960">
                  <a:extLst>
                    <a:ext uri="{9D8B030D-6E8A-4147-A177-3AD203B41FA5}">
                      <a16:colId xmlns:a16="http://schemas.microsoft.com/office/drawing/2014/main" val="1227342003"/>
                    </a:ext>
                  </a:extLst>
                </a:gridCol>
                <a:gridCol w="822960">
                  <a:extLst>
                    <a:ext uri="{9D8B030D-6E8A-4147-A177-3AD203B41FA5}">
                      <a16:colId xmlns:a16="http://schemas.microsoft.com/office/drawing/2014/main" val="2453350864"/>
                    </a:ext>
                  </a:extLst>
                </a:gridCol>
                <a:gridCol w="822960">
                  <a:extLst>
                    <a:ext uri="{9D8B030D-6E8A-4147-A177-3AD203B41FA5}">
                      <a16:colId xmlns:a16="http://schemas.microsoft.com/office/drawing/2014/main" val="1969225706"/>
                    </a:ext>
                  </a:extLst>
                </a:gridCol>
                <a:gridCol w="822960">
                  <a:extLst>
                    <a:ext uri="{9D8B030D-6E8A-4147-A177-3AD203B41FA5}">
                      <a16:colId xmlns:a16="http://schemas.microsoft.com/office/drawing/2014/main" val="3735049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61582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- 2019-03-08 21:53:44 </a:t>
                      </a:r>
                      <a:r>
                        <a:rPr kumimoji="0" lang="es-ES" sz="1000" b="0" i="0" u="none" strike="noStrike" kern="1200" cap="none" spc="0" normalizeH="0" baseline="0" noProof="0">
                          <a:ln>
                            <a:noFill/>
                          </a:ln>
                          <a:solidFill>
                            <a:prstClr val="black"/>
                          </a:solidFill>
                          <a:effectLst/>
                          <a:uLnTx/>
                          <a:uFillTx/>
                          <a:latin typeface="+mn-lt"/>
                          <a:ea typeface="+mn-ea"/>
                          <a:cs typeface="+mn-cs"/>
                        </a:rPr>
                        <a:t> 
 Hace 7 años que Patricia Cabrera se pone al hombro el Club #LosCanarios ⚽️ de barrio #LosTroncos.
Con ganas y fuerza acompaña a los chicos en lo deportivo pero principalmente en su crecimiento como personas 👦
Como ella, muchas mujeres santafesinas se comprometen y luchan por avanzar en la igualdad de oportunidades para chicos y chicas de nuestra ciudad 💪
#8M #DíaDeLaMujerTrabajadora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67750620"/>
                  </a:ext>
                </a:extLst>
              </a:tr>
            </a:tbl>
          </a:graphicData>
        </a:graphic>
      </p:graphicFrame>
      <p:sp>
        <p:nvSpPr>
          <p:cNvPr id="4" name="Text Placeholder 3">
            <a:extLst>
              <a:ext uri="{FF2B5EF4-FFF2-40B4-BE49-F238E27FC236}">
                <a16:creationId xmlns:a16="http://schemas.microsoft.com/office/drawing/2014/main" id="{2CE8AD79-03EB-45A9-A3B9-F5365FA6CCAE}"/>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0171483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A4653-60C4-4347-8EA1-E9C5C946DB26}"/>
              </a:ext>
            </a:extLst>
          </p:cNvPr>
          <p:cNvSpPr>
            <a:spLocks noGrp="1"/>
          </p:cNvSpPr>
          <p:nvPr>
            <p:ph type="title"/>
          </p:nvPr>
        </p:nvSpPr>
        <p:spPr/>
        <p:txBody>
          <a:bodyPr/>
          <a:lstStyle/>
          <a:p>
            <a:r>
              <a:rPr lang="en-US"/>
              <a:t>Facebook Own Posts with Reactions Table | Santa Fe - 9 of 15</a:t>
            </a:r>
          </a:p>
        </p:txBody>
      </p:sp>
      <p:graphicFrame>
        <p:nvGraphicFramePr>
          <p:cNvPr id="5" name="Table Placeholder 4">
            <a:extLst>
              <a:ext uri="{FF2B5EF4-FFF2-40B4-BE49-F238E27FC236}">
                <a16:creationId xmlns:a16="http://schemas.microsoft.com/office/drawing/2014/main" id="{23CCFC9E-42E8-459E-9E89-5E926CB00A09}"/>
              </a:ext>
            </a:extLst>
          </p:cNvPr>
          <p:cNvGraphicFramePr>
            <a:graphicFrameLocks noGrp="1"/>
          </p:cNvGraphicFramePr>
          <p:nvPr>
            <p:ph type="tbl" sz="quarter" idx="13"/>
            <p:extLst>
              <p:ext uri="{D42A27DB-BD31-4B8C-83A1-F6EECF244321}">
                <p14:modId xmlns:p14="http://schemas.microsoft.com/office/powerpoint/2010/main" val="1625372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22783362"/>
                    </a:ext>
                  </a:extLst>
                </a:gridCol>
                <a:gridCol w="822960">
                  <a:extLst>
                    <a:ext uri="{9D8B030D-6E8A-4147-A177-3AD203B41FA5}">
                      <a16:colId xmlns:a16="http://schemas.microsoft.com/office/drawing/2014/main" val="2683927777"/>
                    </a:ext>
                  </a:extLst>
                </a:gridCol>
                <a:gridCol w="822960">
                  <a:extLst>
                    <a:ext uri="{9D8B030D-6E8A-4147-A177-3AD203B41FA5}">
                      <a16:colId xmlns:a16="http://schemas.microsoft.com/office/drawing/2014/main" val="2918277377"/>
                    </a:ext>
                  </a:extLst>
                </a:gridCol>
                <a:gridCol w="822960">
                  <a:extLst>
                    <a:ext uri="{9D8B030D-6E8A-4147-A177-3AD203B41FA5}">
                      <a16:colId xmlns:a16="http://schemas.microsoft.com/office/drawing/2014/main" val="4008644556"/>
                    </a:ext>
                  </a:extLst>
                </a:gridCol>
                <a:gridCol w="822960">
                  <a:extLst>
                    <a:ext uri="{9D8B030D-6E8A-4147-A177-3AD203B41FA5}">
                      <a16:colId xmlns:a16="http://schemas.microsoft.com/office/drawing/2014/main" val="3798098514"/>
                    </a:ext>
                  </a:extLst>
                </a:gridCol>
                <a:gridCol w="822960">
                  <a:extLst>
                    <a:ext uri="{9D8B030D-6E8A-4147-A177-3AD203B41FA5}">
                      <a16:colId xmlns:a16="http://schemas.microsoft.com/office/drawing/2014/main" val="376224225"/>
                    </a:ext>
                  </a:extLst>
                </a:gridCol>
                <a:gridCol w="822960">
                  <a:extLst>
                    <a:ext uri="{9D8B030D-6E8A-4147-A177-3AD203B41FA5}">
                      <a16:colId xmlns:a16="http://schemas.microsoft.com/office/drawing/2014/main" val="3756385438"/>
                    </a:ext>
                  </a:extLst>
                </a:gridCol>
                <a:gridCol w="822960">
                  <a:extLst>
                    <a:ext uri="{9D8B030D-6E8A-4147-A177-3AD203B41FA5}">
                      <a16:colId xmlns:a16="http://schemas.microsoft.com/office/drawing/2014/main" val="3099405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49912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- 2019-03-02 13:49:11 </a:t>
                      </a:r>
                      <a:r>
                        <a:rPr kumimoji="0" lang="es-ES" sz="1000" b="0" i="0" u="none" strike="noStrike" kern="1200" cap="none" spc="0" normalizeH="0" baseline="0" noProof="0">
                          <a:ln>
                            <a:noFill/>
                          </a:ln>
                          <a:solidFill>
                            <a:prstClr val="black"/>
                          </a:solidFill>
                          <a:effectLst/>
                          <a:uLnTx/>
                          <a:uFillTx/>
                          <a:latin typeface="+mn-lt"/>
                          <a:ea typeface="+mn-ea"/>
                          <a:cs typeface="+mn-cs"/>
                        </a:rPr>
                        <a:t> 
 Nani vive en barrio #LaEsmeraldaEste y nos conocimos hace un tiempo, cuando le entregamos la escritura de su casa gracias al programa de Regularización Dominial del Gobierno de Santa Fe.
El miércoles tuve la alegría de encontrarla nuevamente, ahora en la escuela Gregoria Pérez de Denis, donde estuvimos con Jorge Henn.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16546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- 2019-03-03 15:00:00 </a:t>
                      </a:r>
                      <a:r>
                        <a:rPr kumimoji="0" lang="es-ES" sz="1000" b="0" i="0" u="none" strike="noStrike" kern="1200" cap="none" spc="0" normalizeH="0" baseline="0" noProof="0">
                          <a:ln>
                            <a:noFill/>
                          </a:ln>
                          <a:solidFill>
                            <a:prstClr val="black"/>
                          </a:solidFill>
                          <a:effectLst/>
                          <a:uLnTx/>
                          <a:uFillTx/>
                          <a:latin typeface="+mn-lt"/>
                          <a:ea typeface="+mn-ea"/>
                          <a:cs typeface="+mn-cs"/>
                        </a:rPr>
                        <a:t> 
 Santa Fe #Avanza ➡ con la fuerza de santafesinos 🙋‍♂ y santafesinas 🙋‍♀ que día a día, desde sus lugares, trabajan para mejorar la ciudad.
Junto a Jorge Henn estuvimos en 📌 #SantaRosaDeLima. Dialogamos con Nely Fleitas, que lleva adelante la asociación #GranitoDeVida, a través de la cual realizan una copa de leche para chicos y chicas del barrio 👧👦
#SantaFeNoSeDetiene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914953125"/>
                  </a:ext>
                </a:extLst>
              </a:tr>
            </a:tbl>
          </a:graphicData>
        </a:graphic>
      </p:graphicFrame>
      <p:sp>
        <p:nvSpPr>
          <p:cNvPr id="4" name="Text Placeholder 3">
            <a:extLst>
              <a:ext uri="{FF2B5EF4-FFF2-40B4-BE49-F238E27FC236}">
                <a16:creationId xmlns:a16="http://schemas.microsoft.com/office/drawing/2014/main" id="{8B07C17F-BF52-4FFE-A2DD-813A4ABEAD58}"/>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137014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C6731-E129-45EE-96B2-EB6CC541C566}"/>
              </a:ext>
            </a:extLst>
          </p:cNvPr>
          <p:cNvSpPr>
            <a:spLocks noGrp="1"/>
          </p:cNvSpPr>
          <p:nvPr>
            <p:ph type="title"/>
          </p:nvPr>
        </p:nvSpPr>
        <p:spPr/>
        <p:txBody>
          <a:bodyPr/>
          <a:lstStyle/>
          <a:p>
            <a:r>
              <a:rPr lang="en-US"/>
              <a:t>Facebook Own Posts with Reactions Table | Santa Fe - 10 of 15</a:t>
            </a:r>
          </a:p>
        </p:txBody>
      </p:sp>
      <p:graphicFrame>
        <p:nvGraphicFramePr>
          <p:cNvPr id="5" name="Table Placeholder 4">
            <a:extLst>
              <a:ext uri="{FF2B5EF4-FFF2-40B4-BE49-F238E27FC236}">
                <a16:creationId xmlns:a16="http://schemas.microsoft.com/office/drawing/2014/main" id="{41B9904A-30CD-4D6A-92F7-BCB782D893AC}"/>
              </a:ext>
            </a:extLst>
          </p:cNvPr>
          <p:cNvGraphicFramePr>
            <a:graphicFrameLocks noGrp="1"/>
          </p:cNvGraphicFramePr>
          <p:nvPr>
            <p:ph type="tbl" sz="quarter" idx="13"/>
            <p:extLst>
              <p:ext uri="{D42A27DB-BD31-4B8C-83A1-F6EECF244321}">
                <p14:modId xmlns:p14="http://schemas.microsoft.com/office/powerpoint/2010/main" val="1038707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60010724"/>
                    </a:ext>
                  </a:extLst>
                </a:gridCol>
                <a:gridCol w="822960">
                  <a:extLst>
                    <a:ext uri="{9D8B030D-6E8A-4147-A177-3AD203B41FA5}">
                      <a16:colId xmlns:a16="http://schemas.microsoft.com/office/drawing/2014/main" val="1871393791"/>
                    </a:ext>
                  </a:extLst>
                </a:gridCol>
                <a:gridCol w="822960">
                  <a:extLst>
                    <a:ext uri="{9D8B030D-6E8A-4147-A177-3AD203B41FA5}">
                      <a16:colId xmlns:a16="http://schemas.microsoft.com/office/drawing/2014/main" val="3796552444"/>
                    </a:ext>
                  </a:extLst>
                </a:gridCol>
                <a:gridCol w="822960">
                  <a:extLst>
                    <a:ext uri="{9D8B030D-6E8A-4147-A177-3AD203B41FA5}">
                      <a16:colId xmlns:a16="http://schemas.microsoft.com/office/drawing/2014/main" val="3901816868"/>
                    </a:ext>
                  </a:extLst>
                </a:gridCol>
                <a:gridCol w="822960">
                  <a:extLst>
                    <a:ext uri="{9D8B030D-6E8A-4147-A177-3AD203B41FA5}">
                      <a16:colId xmlns:a16="http://schemas.microsoft.com/office/drawing/2014/main" val="281846625"/>
                    </a:ext>
                  </a:extLst>
                </a:gridCol>
                <a:gridCol w="822960">
                  <a:extLst>
                    <a:ext uri="{9D8B030D-6E8A-4147-A177-3AD203B41FA5}">
                      <a16:colId xmlns:a16="http://schemas.microsoft.com/office/drawing/2014/main" val="3254392353"/>
                    </a:ext>
                  </a:extLst>
                </a:gridCol>
                <a:gridCol w="822960">
                  <a:extLst>
                    <a:ext uri="{9D8B030D-6E8A-4147-A177-3AD203B41FA5}">
                      <a16:colId xmlns:a16="http://schemas.microsoft.com/office/drawing/2014/main" val="1010163409"/>
                    </a:ext>
                  </a:extLst>
                </a:gridCol>
                <a:gridCol w="822960">
                  <a:extLst>
                    <a:ext uri="{9D8B030D-6E8A-4147-A177-3AD203B41FA5}">
                      <a16:colId xmlns:a16="http://schemas.microsoft.com/office/drawing/2014/main" val="1988366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10352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- 2019-03-07 14:58:00 </a:t>
                      </a:r>
                      <a:r>
                        <a:rPr kumimoji="0" lang="es-ES" sz="1000" b="0" i="0" u="none" strike="noStrike" kern="1200" cap="none" spc="0" normalizeH="0" baseline="0" noProof="0">
                          <a:ln>
                            <a:noFill/>
                          </a:ln>
                          <a:solidFill>
                            <a:prstClr val="black"/>
                          </a:solidFill>
                          <a:effectLst/>
                          <a:uLnTx/>
                          <a:uFillTx/>
                          <a:latin typeface="+mn-lt"/>
                          <a:ea typeface="+mn-ea"/>
                          <a:cs typeface="+mn-cs"/>
                        </a:rPr>
                        <a:t> 
 Las "pibas" se la juegan, pisan la pelota y corren por sus sueños 🏃‍♀️
Así se vive el entrenamiento del equipo de #FútbolFemenino 👭 del Club #GeneralAlvear ⚽️
Una actividad que crece año a año y que necesita acompañamiento con decisiones concretas para lograr mejores espacios y políticas que igualen 💯
#Avanza➡️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93517367"/>
                  </a:ext>
                </a:extLst>
              </a:tr>
            </a:tbl>
          </a:graphicData>
        </a:graphic>
      </p:graphicFrame>
      <p:sp>
        <p:nvSpPr>
          <p:cNvPr id="4" name="Text Placeholder 3">
            <a:extLst>
              <a:ext uri="{FF2B5EF4-FFF2-40B4-BE49-F238E27FC236}">
                <a16:creationId xmlns:a16="http://schemas.microsoft.com/office/drawing/2014/main" id="{9864AD51-C9E7-415B-A7D0-CA754FCEAE16}"/>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39451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AA49-07A2-4921-8898-64F7D405A827}"/>
              </a:ext>
            </a:extLst>
          </p:cNvPr>
          <p:cNvSpPr>
            <a:spLocks noGrp="1"/>
          </p:cNvSpPr>
          <p:nvPr>
            <p:ph type="title"/>
          </p:nvPr>
        </p:nvSpPr>
        <p:spPr/>
        <p:txBody>
          <a:bodyPr/>
          <a:lstStyle/>
          <a:p>
            <a:r>
              <a:rPr lang="en-US"/>
              <a:t>Facebook Own Posts with Reactions Table | Santa Fe - 11 of 15</a:t>
            </a:r>
          </a:p>
        </p:txBody>
      </p:sp>
      <p:graphicFrame>
        <p:nvGraphicFramePr>
          <p:cNvPr id="5" name="Table Placeholder 4">
            <a:extLst>
              <a:ext uri="{FF2B5EF4-FFF2-40B4-BE49-F238E27FC236}">
                <a16:creationId xmlns:a16="http://schemas.microsoft.com/office/drawing/2014/main" id="{F7FBFF50-6BF8-4588-8984-75637F841AA9}"/>
              </a:ext>
            </a:extLst>
          </p:cNvPr>
          <p:cNvGraphicFramePr>
            <a:graphicFrameLocks noGrp="1"/>
          </p:cNvGraphicFramePr>
          <p:nvPr>
            <p:ph type="tbl" sz="quarter" idx="13"/>
            <p:extLst>
              <p:ext uri="{D42A27DB-BD31-4B8C-83A1-F6EECF244321}">
                <p14:modId xmlns:p14="http://schemas.microsoft.com/office/powerpoint/2010/main" val="452518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82855928"/>
                    </a:ext>
                  </a:extLst>
                </a:gridCol>
                <a:gridCol w="822960">
                  <a:extLst>
                    <a:ext uri="{9D8B030D-6E8A-4147-A177-3AD203B41FA5}">
                      <a16:colId xmlns:a16="http://schemas.microsoft.com/office/drawing/2014/main" val="3776976670"/>
                    </a:ext>
                  </a:extLst>
                </a:gridCol>
                <a:gridCol w="822960">
                  <a:extLst>
                    <a:ext uri="{9D8B030D-6E8A-4147-A177-3AD203B41FA5}">
                      <a16:colId xmlns:a16="http://schemas.microsoft.com/office/drawing/2014/main" val="2932391646"/>
                    </a:ext>
                  </a:extLst>
                </a:gridCol>
                <a:gridCol w="822960">
                  <a:extLst>
                    <a:ext uri="{9D8B030D-6E8A-4147-A177-3AD203B41FA5}">
                      <a16:colId xmlns:a16="http://schemas.microsoft.com/office/drawing/2014/main" val="687617952"/>
                    </a:ext>
                  </a:extLst>
                </a:gridCol>
                <a:gridCol w="822960">
                  <a:extLst>
                    <a:ext uri="{9D8B030D-6E8A-4147-A177-3AD203B41FA5}">
                      <a16:colId xmlns:a16="http://schemas.microsoft.com/office/drawing/2014/main" val="361369700"/>
                    </a:ext>
                  </a:extLst>
                </a:gridCol>
                <a:gridCol w="822960">
                  <a:extLst>
                    <a:ext uri="{9D8B030D-6E8A-4147-A177-3AD203B41FA5}">
                      <a16:colId xmlns:a16="http://schemas.microsoft.com/office/drawing/2014/main" val="285942455"/>
                    </a:ext>
                  </a:extLst>
                </a:gridCol>
                <a:gridCol w="822960">
                  <a:extLst>
                    <a:ext uri="{9D8B030D-6E8A-4147-A177-3AD203B41FA5}">
                      <a16:colId xmlns:a16="http://schemas.microsoft.com/office/drawing/2014/main" val="1205777797"/>
                    </a:ext>
                  </a:extLst>
                </a:gridCol>
                <a:gridCol w="822960">
                  <a:extLst>
                    <a:ext uri="{9D8B030D-6E8A-4147-A177-3AD203B41FA5}">
                      <a16:colId xmlns:a16="http://schemas.microsoft.com/office/drawing/2014/main" val="552440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40665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- 2019-03-14 09:19:35 </a:t>
                      </a:r>
                      <a:r>
                        <a:rPr kumimoji="0" lang="es-ES" sz="1000" b="0" i="0" u="none" strike="noStrike" kern="1200" cap="none" spc="0" normalizeH="0" baseline="0" noProof="0">
                          <a:ln>
                            <a:noFill/>
                          </a:ln>
                          <a:solidFill>
                            <a:prstClr val="black"/>
                          </a:solidFill>
                          <a:effectLst/>
                          <a:uLnTx/>
                          <a:uFillTx/>
                          <a:latin typeface="+mn-lt"/>
                          <a:ea typeface="+mn-ea"/>
                          <a:cs typeface="+mn-cs"/>
                        </a:rPr>
                        <a:t> 
 Somos un Frente consolidado en la provincia. Somos el #FrenteProgresista que quiere continuar transformando #SantaFe.
Por esto vamos #AlFrenteConBonfatti, para seguir creciendo con el compromiso de siempre:
✔ Antonio Bonfatti Gobernador.
✔ Victoria Tejeda Vicegobernadora.
✔ Miguel Lifschitz Diputado provincial.
#SantaFeNoSeDetiene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46466708"/>
                  </a:ext>
                </a:extLst>
              </a:tr>
            </a:tbl>
          </a:graphicData>
        </a:graphic>
      </p:graphicFrame>
      <p:sp>
        <p:nvSpPr>
          <p:cNvPr id="4" name="Text Placeholder 3">
            <a:extLst>
              <a:ext uri="{FF2B5EF4-FFF2-40B4-BE49-F238E27FC236}">
                <a16:creationId xmlns:a16="http://schemas.microsoft.com/office/drawing/2014/main" id="{72A0F39B-A0AA-46FC-A1FF-DE468F29EE5A}"/>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5771656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3FF35-E6AE-4016-B070-70E8B807BAC2}"/>
              </a:ext>
            </a:extLst>
          </p:cNvPr>
          <p:cNvSpPr>
            <a:spLocks noGrp="1"/>
          </p:cNvSpPr>
          <p:nvPr>
            <p:ph type="title"/>
          </p:nvPr>
        </p:nvSpPr>
        <p:spPr/>
        <p:txBody>
          <a:bodyPr/>
          <a:lstStyle/>
          <a:p>
            <a:r>
              <a:rPr lang="en-US"/>
              <a:t>Facebook Own Posts with Reactions Table | Santa Fe - 12 of 15</a:t>
            </a:r>
          </a:p>
        </p:txBody>
      </p:sp>
      <p:graphicFrame>
        <p:nvGraphicFramePr>
          <p:cNvPr id="5" name="Table Placeholder 4">
            <a:extLst>
              <a:ext uri="{FF2B5EF4-FFF2-40B4-BE49-F238E27FC236}">
                <a16:creationId xmlns:a16="http://schemas.microsoft.com/office/drawing/2014/main" id="{CED35394-D998-4893-955E-E88518EF42C9}"/>
              </a:ext>
            </a:extLst>
          </p:cNvPr>
          <p:cNvGraphicFramePr>
            <a:graphicFrameLocks noGrp="1"/>
          </p:cNvGraphicFramePr>
          <p:nvPr>
            <p:ph type="tbl" sz="quarter" idx="13"/>
            <p:extLst>
              <p:ext uri="{D42A27DB-BD31-4B8C-83A1-F6EECF244321}">
                <p14:modId xmlns:p14="http://schemas.microsoft.com/office/powerpoint/2010/main" val="166251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40841808"/>
                    </a:ext>
                  </a:extLst>
                </a:gridCol>
                <a:gridCol w="822960">
                  <a:extLst>
                    <a:ext uri="{9D8B030D-6E8A-4147-A177-3AD203B41FA5}">
                      <a16:colId xmlns:a16="http://schemas.microsoft.com/office/drawing/2014/main" val="1990690040"/>
                    </a:ext>
                  </a:extLst>
                </a:gridCol>
                <a:gridCol w="822960">
                  <a:extLst>
                    <a:ext uri="{9D8B030D-6E8A-4147-A177-3AD203B41FA5}">
                      <a16:colId xmlns:a16="http://schemas.microsoft.com/office/drawing/2014/main" val="891129235"/>
                    </a:ext>
                  </a:extLst>
                </a:gridCol>
                <a:gridCol w="822960">
                  <a:extLst>
                    <a:ext uri="{9D8B030D-6E8A-4147-A177-3AD203B41FA5}">
                      <a16:colId xmlns:a16="http://schemas.microsoft.com/office/drawing/2014/main" val="2586571673"/>
                    </a:ext>
                  </a:extLst>
                </a:gridCol>
                <a:gridCol w="822960">
                  <a:extLst>
                    <a:ext uri="{9D8B030D-6E8A-4147-A177-3AD203B41FA5}">
                      <a16:colId xmlns:a16="http://schemas.microsoft.com/office/drawing/2014/main" val="1585356476"/>
                    </a:ext>
                  </a:extLst>
                </a:gridCol>
                <a:gridCol w="822960">
                  <a:extLst>
                    <a:ext uri="{9D8B030D-6E8A-4147-A177-3AD203B41FA5}">
                      <a16:colId xmlns:a16="http://schemas.microsoft.com/office/drawing/2014/main" val="4189346106"/>
                    </a:ext>
                  </a:extLst>
                </a:gridCol>
                <a:gridCol w="822960">
                  <a:extLst>
                    <a:ext uri="{9D8B030D-6E8A-4147-A177-3AD203B41FA5}">
                      <a16:colId xmlns:a16="http://schemas.microsoft.com/office/drawing/2014/main" val="2134362587"/>
                    </a:ext>
                  </a:extLst>
                </a:gridCol>
                <a:gridCol w="822960">
                  <a:extLst>
                    <a:ext uri="{9D8B030D-6E8A-4147-A177-3AD203B41FA5}">
                      <a16:colId xmlns:a16="http://schemas.microsoft.com/office/drawing/2014/main" val="3687344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40225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- 2019-03-21 15:00:02 </a:t>
                      </a:r>
                      <a:r>
                        <a:rPr kumimoji="0" lang="es-ES" sz="1000" b="0" i="0" u="none" strike="noStrike" kern="1200" cap="none" spc="0" normalizeH="0" baseline="0" noProof="0">
                          <a:ln>
                            <a:noFill/>
                          </a:ln>
                          <a:solidFill>
                            <a:prstClr val="black"/>
                          </a:solidFill>
                          <a:effectLst/>
                          <a:uLnTx/>
                          <a:uFillTx/>
                          <a:latin typeface="+mn-lt"/>
                          <a:ea typeface="+mn-ea"/>
                          <a:cs typeface="+mn-cs"/>
                        </a:rPr>
                        <a:t> 
 🥊⛹️‍♀️ El deporte como derecho 🥎🤾‍♂️
Acompañamos a Jorge Henn y Fabián Palo Oliver en la presentación de una nueva #LeyDelDeporte. ¿Por qué es necesaria? Para:
⚽️ Proteger a los 1500 clubes de la provincia.
🎾 Acompañar a los 220.000 deportistas santafesinos/as.
⚾️ Fortalecer la educación física, el deporte escolar y el deporte comunitario.
🏈 Crear centros de mediano y alto rendimiento, y de evaluación deportiva.
🏊‍♂️ Incorporar la perspectiva de género.
🏒 Este proyecto se debe seguir enriqueciendo con el aporte de instituciones, clubes, deportistas y entrenadores/as.
🚣‍♂️ Si querés leerlo completo podés solicitarlo por mail: hennjorge@gmail.com o fpalooliver@gmail.com. 
🏆 Mandá tus sugerencias, dudas y propuestas. Construyamos una ley que garantice el deporte como un derecho, sin distinción de edad, género o capacidad🥋
👀 Seguí leyendo 👉 https://bit.ly/2UOR9lU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25402067"/>
                  </a:ext>
                </a:extLst>
              </a:tr>
            </a:tbl>
          </a:graphicData>
        </a:graphic>
      </p:graphicFrame>
      <p:sp>
        <p:nvSpPr>
          <p:cNvPr id="4" name="Text Placeholder 3">
            <a:extLst>
              <a:ext uri="{FF2B5EF4-FFF2-40B4-BE49-F238E27FC236}">
                <a16:creationId xmlns:a16="http://schemas.microsoft.com/office/drawing/2014/main" id="{E5C2E083-9EBA-4FDA-8CAA-991987923948}"/>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4064268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6CF18-3EFD-4BDB-AA4D-1A92FA49B274}"/>
              </a:ext>
            </a:extLst>
          </p:cNvPr>
          <p:cNvSpPr>
            <a:spLocks noGrp="1"/>
          </p:cNvSpPr>
          <p:nvPr>
            <p:ph type="title"/>
          </p:nvPr>
        </p:nvSpPr>
        <p:spPr/>
        <p:txBody>
          <a:bodyPr/>
          <a:lstStyle/>
          <a:p>
            <a:r>
              <a:rPr lang="en-US"/>
              <a:t>Facebook Own Posts with Reactions Table | Santa Fe - 13 of 15</a:t>
            </a:r>
          </a:p>
        </p:txBody>
      </p:sp>
      <p:graphicFrame>
        <p:nvGraphicFramePr>
          <p:cNvPr id="5" name="Table Placeholder 4">
            <a:extLst>
              <a:ext uri="{FF2B5EF4-FFF2-40B4-BE49-F238E27FC236}">
                <a16:creationId xmlns:a16="http://schemas.microsoft.com/office/drawing/2014/main" id="{47163CE6-908A-4333-8711-DDDFDC1F0A3D}"/>
              </a:ext>
            </a:extLst>
          </p:cNvPr>
          <p:cNvGraphicFramePr>
            <a:graphicFrameLocks noGrp="1"/>
          </p:cNvGraphicFramePr>
          <p:nvPr>
            <p:ph type="tbl" sz="quarter" idx="13"/>
            <p:extLst>
              <p:ext uri="{D42A27DB-BD31-4B8C-83A1-F6EECF244321}">
                <p14:modId xmlns:p14="http://schemas.microsoft.com/office/powerpoint/2010/main" val="567463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589769"/>
                    </a:ext>
                  </a:extLst>
                </a:gridCol>
                <a:gridCol w="822960">
                  <a:extLst>
                    <a:ext uri="{9D8B030D-6E8A-4147-A177-3AD203B41FA5}">
                      <a16:colId xmlns:a16="http://schemas.microsoft.com/office/drawing/2014/main" val="2272924084"/>
                    </a:ext>
                  </a:extLst>
                </a:gridCol>
                <a:gridCol w="822960">
                  <a:extLst>
                    <a:ext uri="{9D8B030D-6E8A-4147-A177-3AD203B41FA5}">
                      <a16:colId xmlns:a16="http://schemas.microsoft.com/office/drawing/2014/main" val="1480190774"/>
                    </a:ext>
                  </a:extLst>
                </a:gridCol>
                <a:gridCol w="822960">
                  <a:extLst>
                    <a:ext uri="{9D8B030D-6E8A-4147-A177-3AD203B41FA5}">
                      <a16:colId xmlns:a16="http://schemas.microsoft.com/office/drawing/2014/main" val="3837139316"/>
                    </a:ext>
                  </a:extLst>
                </a:gridCol>
                <a:gridCol w="822960">
                  <a:extLst>
                    <a:ext uri="{9D8B030D-6E8A-4147-A177-3AD203B41FA5}">
                      <a16:colId xmlns:a16="http://schemas.microsoft.com/office/drawing/2014/main" val="1671118882"/>
                    </a:ext>
                  </a:extLst>
                </a:gridCol>
                <a:gridCol w="822960">
                  <a:extLst>
                    <a:ext uri="{9D8B030D-6E8A-4147-A177-3AD203B41FA5}">
                      <a16:colId xmlns:a16="http://schemas.microsoft.com/office/drawing/2014/main" val="1746105603"/>
                    </a:ext>
                  </a:extLst>
                </a:gridCol>
                <a:gridCol w="822960">
                  <a:extLst>
                    <a:ext uri="{9D8B030D-6E8A-4147-A177-3AD203B41FA5}">
                      <a16:colId xmlns:a16="http://schemas.microsoft.com/office/drawing/2014/main" val="578913158"/>
                    </a:ext>
                  </a:extLst>
                </a:gridCol>
                <a:gridCol w="822960">
                  <a:extLst>
                    <a:ext uri="{9D8B030D-6E8A-4147-A177-3AD203B41FA5}">
                      <a16:colId xmlns:a16="http://schemas.microsoft.com/office/drawing/2014/main" val="2221243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66566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- 2019-02-27 10:47:51 </a:t>
                      </a:r>
                      <a:r>
                        <a:rPr kumimoji="0" lang="es-ES" sz="1000" b="0" i="0" u="none" strike="noStrike" kern="1200" cap="none" spc="0" normalizeH="0" baseline="0" noProof="0">
                          <a:ln>
                            <a:noFill/>
                          </a:ln>
                          <a:solidFill>
                            <a:prstClr val="black"/>
                          </a:solidFill>
                          <a:effectLst/>
                          <a:uLnTx/>
                          <a:uFillTx/>
                          <a:latin typeface="+mn-lt"/>
                          <a:ea typeface="+mn-ea"/>
                          <a:cs typeface="+mn-cs"/>
                        </a:rPr>
                        <a:t> 
 ¡Nos reunimos para juntar fuerzas! 🤝 Con militantes radicales 🙋‍♂️ y amigos 🙋‍♀️ comenzamos a transitar con alegría el camino para reafirmar nuestra pertenencia al #FrenteProgresista. 
🔙Nos impulsa el respaldo de años de trabajo y la esperanza de seguir construyendo 🔜, con miradas jóvenes, que aportan una nueva perspectiva para la ciudad, priorizando siempre 🗣 el diálogo con cada vecina y vecino.
Con Jorge Henn conocemos las distintas realidades de la ciudad, nos importa el esfuerzo diario de los santafesinos de todos los barrios que hoy no se sienten acompañados.
Nuestra lista, junto a Virginia Coudannes y referentes de instituciones barriales, asociaciones civiles y partidos como PARES y SI, expresa la pluralidad de ideas que enriquece el debate acerca de la Santa Fe que queremos construir para el presente y el futuro, una ciudad que pueda crecer integrándonos a todos 💯 ¡Queremos que te sumes!
#SantaFe #Avanza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33768014"/>
                  </a:ext>
                </a:extLst>
              </a:tr>
            </a:tbl>
          </a:graphicData>
        </a:graphic>
      </p:graphicFrame>
      <p:sp>
        <p:nvSpPr>
          <p:cNvPr id="4" name="Text Placeholder 3">
            <a:extLst>
              <a:ext uri="{FF2B5EF4-FFF2-40B4-BE49-F238E27FC236}">
                <a16:creationId xmlns:a16="http://schemas.microsoft.com/office/drawing/2014/main" id="{EC6E6126-C92B-46F8-9F8C-5D26C2F482C4}"/>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117419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550D3-2474-4E0B-9F7E-A09B125FFB48}"/>
              </a:ext>
            </a:extLst>
          </p:cNvPr>
          <p:cNvSpPr>
            <a:spLocks noGrp="1"/>
          </p:cNvSpPr>
          <p:nvPr>
            <p:ph type="title"/>
          </p:nvPr>
        </p:nvSpPr>
        <p:spPr/>
        <p:txBody>
          <a:bodyPr/>
          <a:lstStyle/>
          <a:p>
            <a:r>
              <a:rPr lang="en-US"/>
              <a:t>Facebook Own Posts with Reactions Table | Santa Fe - 14 of 15</a:t>
            </a:r>
          </a:p>
        </p:txBody>
      </p:sp>
      <p:graphicFrame>
        <p:nvGraphicFramePr>
          <p:cNvPr id="5" name="Table Placeholder 4">
            <a:extLst>
              <a:ext uri="{FF2B5EF4-FFF2-40B4-BE49-F238E27FC236}">
                <a16:creationId xmlns:a16="http://schemas.microsoft.com/office/drawing/2014/main" id="{48DAD412-9B8E-434D-A0D6-8D63E7A638ED}"/>
              </a:ext>
            </a:extLst>
          </p:cNvPr>
          <p:cNvGraphicFramePr>
            <a:graphicFrameLocks noGrp="1"/>
          </p:cNvGraphicFramePr>
          <p:nvPr>
            <p:ph type="tbl" sz="quarter" idx="13"/>
            <p:extLst>
              <p:ext uri="{D42A27DB-BD31-4B8C-83A1-F6EECF244321}">
                <p14:modId xmlns:p14="http://schemas.microsoft.com/office/powerpoint/2010/main" val="4016390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81174837"/>
                    </a:ext>
                  </a:extLst>
                </a:gridCol>
                <a:gridCol w="822960">
                  <a:extLst>
                    <a:ext uri="{9D8B030D-6E8A-4147-A177-3AD203B41FA5}">
                      <a16:colId xmlns:a16="http://schemas.microsoft.com/office/drawing/2014/main" val="2892088310"/>
                    </a:ext>
                  </a:extLst>
                </a:gridCol>
                <a:gridCol w="822960">
                  <a:extLst>
                    <a:ext uri="{9D8B030D-6E8A-4147-A177-3AD203B41FA5}">
                      <a16:colId xmlns:a16="http://schemas.microsoft.com/office/drawing/2014/main" val="2049155482"/>
                    </a:ext>
                  </a:extLst>
                </a:gridCol>
                <a:gridCol w="822960">
                  <a:extLst>
                    <a:ext uri="{9D8B030D-6E8A-4147-A177-3AD203B41FA5}">
                      <a16:colId xmlns:a16="http://schemas.microsoft.com/office/drawing/2014/main" val="1909335202"/>
                    </a:ext>
                  </a:extLst>
                </a:gridCol>
                <a:gridCol w="822960">
                  <a:extLst>
                    <a:ext uri="{9D8B030D-6E8A-4147-A177-3AD203B41FA5}">
                      <a16:colId xmlns:a16="http://schemas.microsoft.com/office/drawing/2014/main" val="3478180638"/>
                    </a:ext>
                  </a:extLst>
                </a:gridCol>
                <a:gridCol w="822960">
                  <a:extLst>
                    <a:ext uri="{9D8B030D-6E8A-4147-A177-3AD203B41FA5}">
                      <a16:colId xmlns:a16="http://schemas.microsoft.com/office/drawing/2014/main" val="1966525380"/>
                    </a:ext>
                  </a:extLst>
                </a:gridCol>
                <a:gridCol w="822960">
                  <a:extLst>
                    <a:ext uri="{9D8B030D-6E8A-4147-A177-3AD203B41FA5}">
                      <a16:colId xmlns:a16="http://schemas.microsoft.com/office/drawing/2014/main" val="1673989069"/>
                    </a:ext>
                  </a:extLst>
                </a:gridCol>
                <a:gridCol w="822960">
                  <a:extLst>
                    <a:ext uri="{9D8B030D-6E8A-4147-A177-3AD203B41FA5}">
                      <a16:colId xmlns:a16="http://schemas.microsoft.com/office/drawing/2014/main" val="2713098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83109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- 2019-03-09 15:24:47 </a:t>
                      </a:r>
                      <a:r>
                        <a:rPr kumimoji="0" lang="es-ES" sz="1000" b="0" i="0" u="none" strike="noStrike" kern="1200" cap="none" spc="0" normalizeH="0" baseline="0" noProof="0">
                          <a:ln>
                            <a:noFill/>
                          </a:ln>
                          <a:solidFill>
                            <a:prstClr val="black"/>
                          </a:solidFill>
                          <a:effectLst/>
                          <a:uLnTx/>
                          <a:uFillTx/>
                          <a:latin typeface="+mn-lt"/>
                          <a:ea typeface="+mn-ea"/>
                          <a:cs typeface="+mn-cs"/>
                        </a:rPr>
                        <a:t> 
 🌳 LO QUE PASA CUANDO NO SE PREVIENE 🌿
La última tormenta dejó 2500 árboles destruidos, poniendo en evidencia la total falta de acción de la Municipalidad para cuidar nuestro arbolado público.
¿Qué está esperando el intendente para cumplir con la ordenanza N°11.924 que regula estas cuestiones?
#LaCuestiónEsPrevenir
#SantaFePuedeMás
#MásÁrbolesParaMiCiudad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632672938"/>
                  </a:ext>
                </a:extLst>
              </a:tr>
            </a:tbl>
          </a:graphicData>
        </a:graphic>
      </p:graphicFrame>
      <p:sp>
        <p:nvSpPr>
          <p:cNvPr id="4" name="Text Placeholder 3">
            <a:extLst>
              <a:ext uri="{FF2B5EF4-FFF2-40B4-BE49-F238E27FC236}">
                <a16:creationId xmlns:a16="http://schemas.microsoft.com/office/drawing/2014/main" id="{9094A4AD-8AE5-4158-BA8F-C822835CAEA2}"/>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41735628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A414B-D5E7-4148-ABBF-C25526B9074D}"/>
              </a:ext>
            </a:extLst>
          </p:cNvPr>
          <p:cNvSpPr>
            <a:spLocks noGrp="1"/>
          </p:cNvSpPr>
          <p:nvPr>
            <p:ph type="title"/>
          </p:nvPr>
        </p:nvSpPr>
        <p:spPr/>
        <p:txBody>
          <a:bodyPr/>
          <a:lstStyle/>
          <a:p>
            <a:r>
              <a:rPr lang="en-US"/>
              <a:t>Facebook Own Posts with Reactions Table | Santa Fe - 15 of 15</a:t>
            </a:r>
          </a:p>
        </p:txBody>
      </p:sp>
      <p:graphicFrame>
        <p:nvGraphicFramePr>
          <p:cNvPr id="5" name="Table Placeholder 4">
            <a:extLst>
              <a:ext uri="{FF2B5EF4-FFF2-40B4-BE49-F238E27FC236}">
                <a16:creationId xmlns:a16="http://schemas.microsoft.com/office/drawing/2014/main" id="{3FE964FD-DFF0-45E7-9408-C88A82B41EE7}"/>
              </a:ext>
            </a:extLst>
          </p:cNvPr>
          <p:cNvGraphicFramePr>
            <a:graphicFrameLocks noGrp="1"/>
          </p:cNvGraphicFramePr>
          <p:nvPr>
            <p:ph type="tbl" sz="quarter" idx="13"/>
            <p:extLst>
              <p:ext uri="{D42A27DB-BD31-4B8C-83A1-F6EECF244321}">
                <p14:modId xmlns:p14="http://schemas.microsoft.com/office/powerpoint/2010/main" val="296399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35692652"/>
                    </a:ext>
                  </a:extLst>
                </a:gridCol>
                <a:gridCol w="822960">
                  <a:extLst>
                    <a:ext uri="{9D8B030D-6E8A-4147-A177-3AD203B41FA5}">
                      <a16:colId xmlns:a16="http://schemas.microsoft.com/office/drawing/2014/main" val="2107175745"/>
                    </a:ext>
                  </a:extLst>
                </a:gridCol>
                <a:gridCol w="822960">
                  <a:extLst>
                    <a:ext uri="{9D8B030D-6E8A-4147-A177-3AD203B41FA5}">
                      <a16:colId xmlns:a16="http://schemas.microsoft.com/office/drawing/2014/main" val="518765079"/>
                    </a:ext>
                  </a:extLst>
                </a:gridCol>
                <a:gridCol w="822960">
                  <a:extLst>
                    <a:ext uri="{9D8B030D-6E8A-4147-A177-3AD203B41FA5}">
                      <a16:colId xmlns:a16="http://schemas.microsoft.com/office/drawing/2014/main" val="418728064"/>
                    </a:ext>
                  </a:extLst>
                </a:gridCol>
                <a:gridCol w="822960">
                  <a:extLst>
                    <a:ext uri="{9D8B030D-6E8A-4147-A177-3AD203B41FA5}">
                      <a16:colId xmlns:a16="http://schemas.microsoft.com/office/drawing/2014/main" val="1030130171"/>
                    </a:ext>
                  </a:extLst>
                </a:gridCol>
                <a:gridCol w="822960">
                  <a:extLst>
                    <a:ext uri="{9D8B030D-6E8A-4147-A177-3AD203B41FA5}">
                      <a16:colId xmlns:a16="http://schemas.microsoft.com/office/drawing/2014/main" val="2844461920"/>
                    </a:ext>
                  </a:extLst>
                </a:gridCol>
                <a:gridCol w="822960">
                  <a:extLst>
                    <a:ext uri="{9D8B030D-6E8A-4147-A177-3AD203B41FA5}">
                      <a16:colId xmlns:a16="http://schemas.microsoft.com/office/drawing/2014/main" val="2162218318"/>
                    </a:ext>
                  </a:extLst>
                </a:gridCol>
                <a:gridCol w="822960">
                  <a:extLst>
                    <a:ext uri="{9D8B030D-6E8A-4147-A177-3AD203B41FA5}">
                      <a16:colId xmlns:a16="http://schemas.microsoft.com/office/drawing/2014/main" val="427692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05304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- 2019-03-11 15:00:01 </a:t>
                      </a:r>
                      <a:r>
                        <a:rPr kumimoji="0" lang="es-ES" sz="1000" b="0" i="0" u="none" strike="noStrike" kern="1200" cap="none" spc="0" normalizeH="0" baseline="0" noProof="0">
                          <a:ln>
                            <a:noFill/>
                          </a:ln>
                          <a:solidFill>
                            <a:prstClr val="black"/>
                          </a:solidFill>
                          <a:effectLst/>
                          <a:uLnTx/>
                          <a:uFillTx/>
                          <a:latin typeface="+mn-lt"/>
                          <a:ea typeface="+mn-ea"/>
                          <a:cs typeface="+mn-cs"/>
                        </a:rPr>
                        <a:t> 
 La cancha como experiencia compartida donde se juega la solidaridad, el compañerismo, el respeto, la amistad 🏃‍♂️
Es algo que tienen muy en claro los referentes de los clubes que participan en la Liga Infantil de los Barrios ⚽️, la cual está conformada por 18 clubes con alrededor de 2000 chicos y chicas 👦👧
Allí donde cada historia encierra sueños, donde se #avanza en la conquista de la igualdad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68782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- 2019-03-23 15:00:01 </a:t>
                      </a:r>
                      <a:r>
                        <a:rPr kumimoji="0" lang="es-ES" sz="1000" b="0" i="0" u="none" strike="noStrike" kern="1200" cap="none" spc="0" normalizeH="0" baseline="0" noProof="0">
                          <a:ln>
                            <a:noFill/>
                          </a:ln>
                          <a:solidFill>
                            <a:prstClr val="black"/>
                          </a:solidFill>
                          <a:effectLst/>
                          <a:uLnTx/>
                          <a:uFillTx/>
                          <a:latin typeface="+mn-lt"/>
                          <a:ea typeface="+mn-ea"/>
                          <a:cs typeface="+mn-cs"/>
                        </a:rPr>
                        <a:t> 
 Con Jorge Henn y Virginia Coudannes visitamos 📍#CoronelDorrego. Recordamos 💬 junto a las vecinas 👱‍♀️👵 cómo era antes el barrio y dialogamos sobre cuánto cambió en los últimos años 💯 gracias al #PlanAbre del Gobierno de Santa Fe, la construcción del #CentroDeSalud 🏥 y la creación de El Alero. Nacer hasta los cien años 🎪
Santa Fe #Avanza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16356377"/>
                  </a:ext>
                </a:extLst>
              </a:tr>
            </a:tbl>
          </a:graphicData>
        </a:graphic>
      </p:graphicFrame>
      <p:sp>
        <p:nvSpPr>
          <p:cNvPr id="4" name="Text Placeholder 3">
            <a:extLst>
              <a:ext uri="{FF2B5EF4-FFF2-40B4-BE49-F238E27FC236}">
                <a16:creationId xmlns:a16="http://schemas.microsoft.com/office/drawing/2014/main" id="{FDB0F8D3-7F2B-4A26-A822-AA8A57DF8AAA}"/>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5422527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A78CA-81AC-41C6-B209-618AC9E4E731}"/>
              </a:ext>
            </a:extLst>
          </p:cNvPr>
          <p:cNvSpPr>
            <a:spLocks noGrp="1"/>
          </p:cNvSpPr>
          <p:nvPr>
            <p:ph type="title"/>
          </p:nvPr>
        </p:nvSpPr>
        <p:spPr/>
        <p:txBody>
          <a:bodyPr/>
          <a:lstStyle/>
          <a:p>
            <a:r>
              <a:rPr lang="en-US"/>
              <a:t>Facebook Own Posts By Weekday | Santa Fe</a:t>
            </a:r>
          </a:p>
        </p:txBody>
      </p:sp>
      <p:graphicFrame>
        <p:nvGraphicFramePr>
          <p:cNvPr id="6" name="Chart Placeholder 5">
            <a:extLst>
              <a:ext uri="{FF2B5EF4-FFF2-40B4-BE49-F238E27FC236}">
                <a16:creationId xmlns:a16="http://schemas.microsoft.com/office/drawing/2014/main" id="{782D5E7B-655C-4999-8FD6-A2409D65E368}"/>
              </a:ext>
            </a:extLst>
          </p:cNvPr>
          <p:cNvGraphicFramePr>
            <a:graphicFrameLocks noGrp="1"/>
          </p:cNvGraphicFramePr>
          <p:nvPr>
            <p:ph type="chart" sz="quarter" idx="13"/>
            <p:extLst>
              <p:ext uri="{D42A27DB-BD31-4B8C-83A1-F6EECF244321}">
                <p14:modId xmlns:p14="http://schemas.microsoft.com/office/powerpoint/2010/main" val="37900491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573125-8A4C-477D-ADE4-170AA1F21152}"/>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3622A76E-E8BA-4F0E-9EF4-D08E83CF10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53079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70BD0-FD89-4821-800C-9C6031451891}"/>
              </a:ext>
            </a:extLst>
          </p:cNvPr>
          <p:cNvSpPr>
            <a:spLocks noGrp="1"/>
          </p:cNvSpPr>
          <p:nvPr>
            <p:ph type="title"/>
          </p:nvPr>
        </p:nvSpPr>
        <p:spPr/>
        <p:txBody>
          <a:bodyPr/>
          <a:lstStyle/>
          <a:p>
            <a:r>
              <a:rPr lang="en-US"/>
              <a:t>Facebook Post Type Distribution Per Profile | Santa Fe</a:t>
            </a:r>
          </a:p>
        </p:txBody>
      </p:sp>
      <p:graphicFrame>
        <p:nvGraphicFramePr>
          <p:cNvPr id="6" name="Chart Placeholder 5">
            <a:extLst>
              <a:ext uri="{FF2B5EF4-FFF2-40B4-BE49-F238E27FC236}">
                <a16:creationId xmlns:a16="http://schemas.microsoft.com/office/drawing/2014/main" id="{83D3D000-6CAA-4600-9C59-579AB7C8E743}"/>
              </a:ext>
            </a:extLst>
          </p:cNvPr>
          <p:cNvGraphicFramePr>
            <a:graphicFrameLocks noGrp="1"/>
          </p:cNvGraphicFramePr>
          <p:nvPr>
            <p:ph type="chart" sz="quarter" idx="13"/>
            <p:extLst>
              <p:ext uri="{D42A27DB-BD31-4B8C-83A1-F6EECF244321}">
                <p14:modId xmlns:p14="http://schemas.microsoft.com/office/powerpoint/2010/main" val="2646000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733A95-649F-45AF-A097-9F63D0732F5F}"/>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0475F6E1-B714-4AFA-8AD2-88349C7D56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95835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3F26B-FD34-4DA9-8461-F989C0C94550}"/>
              </a:ext>
            </a:extLst>
          </p:cNvPr>
          <p:cNvSpPr>
            <a:spLocks noGrp="1"/>
          </p:cNvSpPr>
          <p:nvPr>
            <p:ph type="title"/>
          </p:nvPr>
        </p:nvSpPr>
        <p:spPr/>
        <p:txBody>
          <a:bodyPr/>
          <a:lstStyle/>
          <a:p>
            <a:r>
              <a:rPr lang="en-US"/>
              <a:t>Facebook Own Posts App Usage | Santa Fe</a:t>
            </a:r>
          </a:p>
        </p:txBody>
      </p:sp>
      <p:graphicFrame>
        <p:nvGraphicFramePr>
          <p:cNvPr id="6" name="Chart Placeholder 5">
            <a:extLst>
              <a:ext uri="{FF2B5EF4-FFF2-40B4-BE49-F238E27FC236}">
                <a16:creationId xmlns:a16="http://schemas.microsoft.com/office/drawing/2014/main" id="{CAB07657-9439-4B6F-981A-21A62FDD5C4D}"/>
              </a:ext>
            </a:extLst>
          </p:cNvPr>
          <p:cNvGraphicFramePr>
            <a:graphicFrameLocks noGrp="1"/>
          </p:cNvGraphicFramePr>
          <p:nvPr>
            <p:ph type="chart" sz="quarter" idx="13"/>
            <p:extLst>
              <p:ext uri="{D42A27DB-BD31-4B8C-83A1-F6EECF244321}">
                <p14:modId xmlns:p14="http://schemas.microsoft.com/office/powerpoint/2010/main" val="3525842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2DF414-5930-4E70-8BE2-49B0AB3AB14A}"/>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F72DAD1C-9698-4BC6-AFEB-5791E4CB09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413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47C55-B2A0-4CE9-A2A6-65D5F769E188}"/>
              </a:ext>
            </a:extLst>
          </p:cNvPr>
          <p:cNvSpPr>
            <a:spLocks noGrp="1"/>
          </p:cNvSpPr>
          <p:nvPr>
            <p:ph type="title"/>
          </p:nvPr>
        </p:nvSpPr>
        <p:spPr/>
        <p:txBody>
          <a:bodyPr/>
          <a:lstStyle/>
          <a:p>
            <a:r>
              <a:rPr lang="en-US"/>
              <a:t>Facebook Hashtag Detection | Santa Fe - 1 of 3</a:t>
            </a:r>
          </a:p>
        </p:txBody>
      </p:sp>
      <p:graphicFrame>
        <p:nvGraphicFramePr>
          <p:cNvPr id="5" name="Table Placeholder 4">
            <a:extLst>
              <a:ext uri="{FF2B5EF4-FFF2-40B4-BE49-F238E27FC236}">
                <a16:creationId xmlns:a16="http://schemas.microsoft.com/office/drawing/2014/main" id="{368D8076-91CC-4596-B8D6-E472700971E3}"/>
              </a:ext>
            </a:extLst>
          </p:cNvPr>
          <p:cNvGraphicFramePr>
            <a:graphicFrameLocks noGrp="1"/>
          </p:cNvGraphicFramePr>
          <p:nvPr>
            <p:ph type="tbl" sz="quarter" idx="13"/>
            <p:extLst>
              <p:ext uri="{D42A27DB-BD31-4B8C-83A1-F6EECF244321}">
                <p14:modId xmlns:p14="http://schemas.microsoft.com/office/powerpoint/2010/main" val="1041105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88429575"/>
                    </a:ext>
                  </a:extLst>
                </a:gridCol>
                <a:gridCol w="1234440">
                  <a:extLst>
                    <a:ext uri="{9D8B030D-6E8A-4147-A177-3AD203B41FA5}">
                      <a16:colId xmlns:a16="http://schemas.microsoft.com/office/drawing/2014/main" val="1923067894"/>
                    </a:ext>
                  </a:extLst>
                </a:gridCol>
                <a:gridCol w="1234440">
                  <a:extLst>
                    <a:ext uri="{9D8B030D-6E8A-4147-A177-3AD203B41FA5}">
                      <a16:colId xmlns:a16="http://schemas.microsoft.com/office/drawing/2014/main" val="2526374984"/>
                    </a:ext>
                  </a:extLst>
                </a:gridCol>
                <a:gridCol w="1234440">
                  <a:extLst>
                    <a:ext uri="{9D8B030D-6E8A-4147-A177-3AD203B41FA5}">
                      <a16:colId xmlns:a16="http://schemas.microsoft.com/office/drawing/2014/main" val="3829092238"/>
                    </a:ext>
                  </a:extLst>
                </a:gridCol>
                <a:gridCol w="1234440">
                  <a:extLst>
                    <a:ext uri="{9D8B030D-6E8A-4147-A177-3AD203B41FA5}">
                      <a16:colId xmlns:a16="http://schemas.microsoft.com/office/drawing/2014/main" val="3150503278"/>
                    </a:ext>
                  </a:extLst>
                </a:gridCol>
                <a:gridCol w="1234440">
                  <a:extLst>
                    <a:ext uri="{9D8B030D-6E8A-4147-A177-3AD203B41FA5}">
                      <a16:colId xmlns:a16="http://schemas.microsoft.com/office/drawing/2014/main" val="2045434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102730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#SantaFeNoSeDetiene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extLst>
                  <a:ext uri="{0D108BD9-81ED-4DB2-BD59-A6C34878D82A}">
                    <a16:rowId xmlns:a16="http://schemas.microsoft.com/office/drawing/2014/main" val="1354069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#EbertTips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857458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#EstudiantesSantafesinos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972881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#SantaFePuedeMás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541.46153846154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732.30769230769</a:t>
                      </a:r>
                    </a:p>
                  </a:txBody>
                  <a:tcPr/>
                </a:tc>
                <a:extLst>
                  <a:ext uri="{0D108BD9-81ED-4DB2-BD59-A6C34878D82A}">
                    <a16:rowId xmlns:a16="http://schemas.microsoft.com/office/drawing/2014/main" val="3630623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#JuanArancio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a:t>
                      </a:r>
                    </a:p>
                  </a:txBody>
                  <a:tcPr/>
                </a:tc>
                <a:extLst>
                  <a:ext uri="{0D108BD9-81ED-4DB2-BD59-A6C34878D82A}">
                    <a16:rowId xmlns:a16="http://schemas.microsoft.com/office/drawing/2014/main" val="169482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#Temporal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2572565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#LaCuestiónEsPrevenir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extLst>
                  <a:ext uri="{0D108BD9-81ED-4DB2-BD59-A6C34878D82A}">
                    <a16:rowId xmlns:a16="http://schemas.microsoft.com/office/drawing/2014/main" val="3716761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#MásÁrbolesParaMiCiudad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extLst>
                  <a:ext uri="{0D108BD9-81ED-4DB2-BD59-A6C34878D82A}">
                    <a16:rowId xmlns:a16="http://schemas.microsoft.com/office/drawing/2014/main" val="312757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275.85714285714</a:t>
                      </a:r>
                    </a:p>
                  </a:txBody>
                  <a:tcPr/>
                </a:tc>
                <a:extLst>
                  <a:ext uri="{0D108BD9-81ED-4DB2-BD59-A6C34878D82A}">
                    <a16:rowId xmlns:a16="http://schemas.microsoft.com/office/drawing/2014/main" val="1564244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#AlFrenteConBonfatti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extLst>
                  <a:ext uri="{0D108BD9-81ED-4DB2-BD59-A6C34878D82A}">
                    <a16:rowId xmlns:a16="http://schemas.microsoft.com/office/drawing/2014/main" val="2823534699"/>
                  </a:ext>
                </a:extLst>
              </a:tr>
            </a:tbl>
          </a:graphicData>
        </a:graphic>
      </p:graphicFrame>
      <p:sp>
        <p:nvSpPr>
          <p:cNvPr id="4" name="Text Placeholder 3">
            <a:extLst>
              <a:ext uri="{FF2B5EF4-FFF2-40B4-BE49-F238E27FC236}">
                <a16:creationId xmlns:a16="http://schemas.microsoft.com/office/drawing/2014/main" id="{0F033F85-B964-459B-8CDD-D3B19C382AA1}"/>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7171620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9A434-2500-477F-A2A3-9D5DD2F4BD5A}"/>
              </a:ext>
            </a:extLst>
          </p:cNvPr>
          <p:cNvSpPr>
            <a:spLocks noGrp="1"/>
          </p:cNvSpPr>
          <p:nvPr>
            <p:ph type="title"/>
          </p:nvPr>
        </p:nvSpPr>
        <p:spPr/>
        <p:txBody>
          <a:bodyPr/>
          <a:lstStyle/>
          <a:p>
            <a:r>
              <a:rPr lang="en-US"/>
              <a:t>Facebook Hashtag Detection | Santa Fe - 2 of 3</a:t>
            </a:r>
          </a:p>
        </p:txBody>
      </p:sp>
      <p:graphicFrame>
        <p:nvGraphicFramePr>
          <p:cNvPr id="5" name="Table Placeholder 4">
            <a:extLst>
              <a:ext uri="{FF2B5EF4-FFF2-40B4-BE49-F238E27FC236}">
                <a16:creationId xmlns:a16="http://schemas.microsoft.com/office/drawing/2014/main" id="{19BD983D-3182-4693-BD2D-2E17FDC7325C}"/>
              </a:ext>
            </a:extLst>
          </p:cNvPr>
          <p:cNvGraphicFramePr>
            <a:graphicFrameLocks noGrp="1"/>
          </p:cNvGraphicFramePr>
          <p:nvPr>
            <p:ph type="tbl" sz="quarter" idx="13"/>
            <p:extLst>
              <p:ext uri="{D42A27DB-BD31-4B8C-83A1-F6EECF244321}">
                <p14:modId xmlns:p14="http://schemas.microsoft.com/office/powerpoint/2010/main" val="863206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04916501"/>
                    </a:ext>
                  </a:extLst>
                </a:gridCol>
                <a:gridCol w="1234440">
                  <a:extLst>
                    <a:ext uri="{9D8B030D-6E8A-4147-A177-3AD203B41FA5}">
                      <a16:colId xmlns:a16="http://schemas.microsoft.com/office/drawing/2014/main" val="995973427"/>
                    </a:ext>
                  </a:extLst>
                </a:gridCol>
                <a:gridCol w="1234440">
                  <a:extLst>
                    <a:ext uri="{9D8B030D-6E8A-4147-A177-3AD203B41FA5}">
                      <a16:colId xmlns:a16="http://schemas.microsoft.com/office/drawing/2014/main" val="2167729341"/>
                    </a:ext>
                  </a:extLst>
                </a:gridCol>
                <a:gridCol w="1234440">
                  <a:extLst>
                    <a:ext uri="{9D8B030D-6E8A-4147-A177-3AD203B41FA5}">
                      <a16:colId xmlns:a16="http://schemas.microsoft.com/office/drawing/2014/main" val="4036539742"/>
                    </a:ext>
                  </a:extLst>
                </a:gridCol>
                <a:gridCol w="1234440">
                  <a:extLst>
                    <a:ext uri="{9D8B030D-6E8A-4147-A177-3AD203B41FA5}">
                      <a16:colId xmlns:a16="http://schemas.microsoft.com/office/drawing/2014/main" val="4021416139"/>
                    </a:ext>
                  </a:extLst>
                </a:gridCol>
                <a:gridCol w="1234440">
                  <a:extLst>
                    <a:ext uri="{9D8B030D-6E8A-4147-A177-3AD203B41FA5}">
                      <a16:colId xmlns:a16="http://schemas.microsoft.com/office/drawing/2014/main" val="3119085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630238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#Entrevero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a:t>
                      </a:r>
                    </a:p>
                  </a:txBody>
                  <a:tcPr/>
                </a:tc>
                <a:extLst>
                  <a:ext uri="{0D108BD9-81ED-4DB2-BD59-A6C34878D82A}">
                    <a16:rowId xmlns:a16="http://schemas.microsoft.com/office/drawing/2014/main" val="3465502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#serigrafía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a:t>
                      </a:r>
                    </a:p>
                  </a:txBody>
                  <a:tcPr/>
                </a:tc>
                <a:extLst>
                  <a:ext uri="{0D108BD9-81ED-4DB2-BD59-A6C34878D82A}">
                    <a16:rowId xmlns:a16="http://schemas.microsoft.com/office/drawing/2014/main" val="1939891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#sublimado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a:t>
                      </a:r>
                    </a:p>
                  </a:txBody>
                  <a:tcPr/>
                </a:tc>
                <a:extLst>
                  <a:ext uri="{0D108BD9-81ED-4DB2-BD59-A6C34878D82A}">
                    <a16:rowId xmlns:a16="http://schemas.microsoft.com/office/drawing/2014/main" val="2576525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#ConLaSaludNo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a:t>
                      </a:r>
                    </a:p>
                  </a:txBody>
                  <a:tcPr/>
                </a:tc>
                <a:extLst>
                  <a:ext uri="{0D108BD9-81ED-4DB2-BD59-A6C34878D82A}">
                    <a16:rowId xmlns:a16="http://schemas.microsoft.com/office/drawing/2014/main" val="2135497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#SensibilidadCero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a:t>
                      </a:r>
                    </a:p>
                  </a:txBody>
                  <a:tcPr/>
                </a:tc>
                <a:extLst>
                  <a:ext uri="{0D108BD9-81ED-4DB2-BD59-A6C34878D82A}">
                    <a16:rowId xmlns:a16="http://schemas.microsoft.com/office/drawing/2014/main" val="1981230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#GraciasCambiemos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a:t>
                      </a:r>
                    </a:p>
                  </a:txBody>
                  <a:tcPr/>
                </a:tc>
                <a:extLst>
                  <a:ext uri="{0D108BD9-81ED-4DB2-BD59-A6C34878D82A}">
                    <a16:rowId xmlns:a16="http://schemas.microsoft.com/office/drawing/2014/main" val="4285154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#EconomíasRegionales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extLst>
                  <a:ext uri="{0D108BD9-81ED-4DB2-BD59-A6C34878D82A}">
                    <a16:rowId xmlns:a16="http://schemas.microsoft.com/office/drawing/2014/main" val="3902494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#tecnología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extLst>
                  <a:ext uri="{0D108BD9-81ED-4DB2-BD59-A6C34878D82A}">
                    <a16:rowId xmlns:a16="http://schemas.microsoft.com/office/drawing/2014/main" val="861722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#CasillaDeCastracion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3763493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#EquipoJatón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710.25</a:t>
                      </a:r>
                    </a:p>
                  </a:txBody>
                  <a:tcPr/>
                </a:tc>
                <a:extLst>
                  <a:ext uri="{0D108BD9-81ED-4DB2-BD59-A6C34878D82A}">
                    <a16:rowId xmlns:a16="http://schemas.microsoft.com/office/drawing/2014/main" val="769029855"/>
                  </a:ext>
                </a:extLst>
              </a:tr>
            </a:tbl>
          </a:graphicData>
        </a:graphic>
      </p:graphicFrame>
      <p:sp>
        <p:nvSpPr>
          <p:cNvPr id="4" name="Text Placeholder 3">
            <a:extLst>
              <a:ext uri="{FF2B5EF4-FFF2-40B4-BE49-F238E27FC236}">
                <a16:creationId xmlns:a16="http://schemas.microsoft.com/office/drawing/2014/main" id="{41AC0EAA-CD15-4627-B953-C99FFB1E0E12}"/>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1333146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40297-4155-4BA0-B831-23ABFC84BB87}"/>
              </a:ext>
            </a:extLst>
          </p:cNvPr>
          <p:cNvSpPr>
            <a:spLocks noGrp="1"/>
          </p:cNvSpPr>
          <p:nvPr>
            <p:ph type="title"/>
          </p:nvPr>
        </p:nvSpPr>
        <p:spPr/>
        <p:txBody>
          <a:bodyPr/>
          <a:lstStyle/>
          <a:p>
            <a:r>
              <a:rPr lang="en-US"/>
              <a:t>Facebook Hashtag Detection | Santa Fe - 3 of 3</a:t>
            </a:r>
          </a:p>
        </p:txBody>
      </p:sp>
      <p:graphicFrame>
        <p:nvGraphicFramePr>
          <p:cNvPr id="5" name="Table Placeholder 4">
            <a:extLst>
              <a:ext uri="{FF2B5EF4-FFF2-40B4-BE49-F238E27FC236}">
                <a16:creationId xmlns:a16="http://schemas.microsoft.com/office/drawing/2014/main" id="{5E528638-8C41-4302-82FF-1B5987FDE00A}"/>
              </a:ext>
            </a:extLst>
          </p:cNvPr>
          <p:cNvGraphicFramePr>
            <a:graphicFrameLocks noGrp="1"/>
          </p:cNvGraphicFramePr>
          <p:nvPr>
            <p:ph type="tbl" sz="quarter" idx="13"/>
            <p:extLst>
              <p:ext uri="{D42A27DB-BD31-4B8C-83A1-F6EECF244321}">
                <p14:modId xmlns:p14="http://schemas.microsoft.com/office/powerpoint/2010/main" val="2315017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99285658"/>
                    </a:ext>
                  </a:extLst>
                </a:gridCol>
                <a:gridCol w="1234440">
                  <a:extLst>
                    <a:ext uri="{9D8B030D-6E8A-4147-A177-3AD203B41FA5}">
                      <a16:colId xmlns:a16="http://schemas.microsoft.com/office/drawing/2014/main" val="338916468"/>
                    </a:ext>
                  </a:extLst>
                </a:gridCol>
                <a:gridCol w="1234440">
                  <a:extLst>
                    <a:ext uri="{9D8B030D-6E8A-4147-A177-3AD203B41FA5}">
                      <a16:colId xmlns:a16="http://schemas.microsoft.com/office/drawing/2014/main" val="876300864"/>
                    </a:ext>
                  </a:extLst>
                </a:gridCol>
                <a:gridCol w="1234440">
                  <a:extLst>
                    <a:ext uri="{9D8B030D-6E8A-4147-A177-3AD203B41FA5}">
                      <a16:colId xmlns:a16="http://schemas.microsoft.com/office/drawing/2014/main" val="446303934"/>
                    </a:ext>
                  </a:extLst>
                </a:gridCol>
                <a:gridCol w="1234440">
                  <a:extLst>
                    <a:ext uri="{9D8B030D-6E8A-4147-A177-3AD203B41FA5}">
                      <a16:colId xmlns:a16="http://schemas.microsoft.com/office/drawing/2014/main" val="3645695204"/>
                    </a:ext>
                  </a:extLst>
                </a:gridCol>
                <a:gridCol w="1234440">
                  <a:extLst>
                    <a:ext uri="{9D8B030D-6E8A-4147-A177-3AD203B41FA5}">
                      <a16:colId xmlns:a16="http://schemas.microsoft.com/office/drawing/2014/main" val="903368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122380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#FrenteProgresista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extLst>
                  <a:ext uri="{0D108BD9-81ED-4DB2-BD59-A6C34878D82A}">
                    <a16:rowId xmlns:a16="http://schemas.microsoft.com/office/drawing/2014/main" val="3766018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#Avanza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210.69230769231</a:t>
                      </a:r>
                    </a:p>
                  </a:txBody>
                  <a:tcPr/>
                </a:tc>
                <a:extLst>
                  <a:ext uri="{0D108BD9-81ED-4DB2-BD59-A6C34878D82A}">
                    <a16:rowId xmlns:a16="http://schemas.microsoft.com/office/drawing/2014/main" val="1689050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#LaEsmeraldaEste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extLst>
                  <a:ext uri="{0D108BD9-81ED-4DB2-BD59-A6C34878D82A}">
                    <a16:rowId xmlns:a16="http://schemas.microsoft.com/office/drawing/2014/main" val="1198269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#SantaRosaDeLima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extLst>
                  <a:ext uri="{0D108BD9-81ED-4DB2-BD59-A6C34878D82A}">
                    <a16:rowId xmlns:a16="http://schemas.microsoft.com/office/drawing/2014/main" val="2261545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#GranitoDeVida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extLst>
                  <a:ext uri="{0D108BD9-81ED-4DB2-BD59-A6C34878D82A}">
                    <a16:rowId xmlns:a16="http://schemas.microsoft.com/office/drawing/2014/main" val="2588275065"/>
                  </a:ext>
                </a:extLst>
              </a:tr>
            </a:tbl>
          </a:graphicData>
        </a:graphic>
      </p:graphicFrame>
      <p:sp>
        <p:nvSpPr>
          <p:cNvPr id="4" name="Text Placeholder 3">
            <a:extLst>
              <a:ext uri="{FF2B5EF4-FFF2-40B4-BE49-F238E27FC236}">
                <a16:creationId xmlns:a16="http://schemas.microsoft.com/office/drawing/2014/main" id="{42D00051-F008-42A1-9173-8DD86A9E519C}"/>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5015591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B3C7D-FEB8-46C4-8855-A5D832B793EF}"/>
              </a:ext>
            </a:extLst>
          </p:cNvPr>
          <p:cNvSpPr>
            <a:spLocks noGrp="1"/>
          </p:cNvSpPr>
          <p:nvPr>
            <p:ph type="title"/>
          </p:nvPr>
        </p:nvSpPr>
        <p:spPr/>
        <p:txBody>
          <a:bodyPr/>
          <a:lstStyle/>
          <a:p>
            <a:r>
              <a:rPr lang="en-US"/>
              <a:t>Facebook Sponsored Posts Distribution | Santa Fe</a:t>
            </a:r>
          </a:p>
        </p:txBody>
      </p:sp>
      <p:graphicFrame>
        <p:nvGraphicFramePr>
          <p:cNvPr id="6" name="Chart Placeholder 5">
            <a:extLst>
              <a:ext uri="{FF2B5EF4-FFF2-40B4-BE49-F238E27FC236}">
                <a16:creationId xmlns:a16="http://schemas.microsoft.com/office/drawing/2014/main" id="{30B36889-E133-4A07-967E-9D96755848DF}"/>
              </a:ext>
            </a:extLst>
          </p:cNvPr>
          <p:cNvGraphicFramePr>
            <a:graphicFrameLocks noGrp="1"/>
          </p:cNvGraphicFramePr>
          <p:nvPr>
            <p:ph type="chart" sz="quarter" idx="13"/>
            <p:extLst>
              <p:ext uri="{D42A27DB-BD31-4B8C-83A1-F6EECF244321}">
                <p14:modId xmlns:p14="http://schemas.microsoft.com/office/powerpoint/2010/main" val="1307104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5FE6CB-2611-4E51-AA5E-0528AF6ED9EF}"/>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35F7E8F8-CCA0-4118-B039-A007C9FAA8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30771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C9D45-B458-4897-A684-2F86DD7FEE97}"/>
              </a:ext>
            </a:extLst>
          </p:cNvPr>
          <p:cNvSpPr>
            <a:spLocks noGrp="1"/>
          </p:cNvSpPr>
          <p:nvPr>
            <p:ph type="title"/>
          </p:nvPr>
        </p:nvSpPr>
        <p:spPr/>
        <p:txBody>
          <a:bodyPr/>
          <a:lstStyle/>
          <a:p>
            <a:r>
              <a:rPr lang="en-US"/>
              <a:t>Facebook User Posts Table | Santa Fe - 1 of 3</a:t>
            </a:r>
          </a:p>
        </p:txBody>
      </p:sp>
      <p:graphicFrame>
        <p:nvGraphicFramePr>
          <p:cNvPr id="5" name="Table Placeholder 4">
            <a:extLst>
              <a:ext uri="{FF2B5EF4-FFF2-40B4-BE49-F238E27FC236}">
                <a16:creationId xmlns:a16="http://schemas.microsoft.com/office/drawing/2014/main" id="{B4DE1240-6ABE-4EA1-81FD-E44ECF2D6057}"/>
              </a:ext>
            </a:extLst>
          </p:cNvPr>
          <p:cNvGraphicFramePr>
            <a:graphicFrameLocks noGrp="1"/>
          </p:cNvGraphicFramePr>
          <p:nvPr>
            <p:ph type="tbl" sz="quarter" idx="13"/>
            <p:extLst>
              <p:ext uri="{D42A27DB-BD31-4B8C-83A1-F6EECF244321}">
                <p14:modId xmlns:p14="http://schemas.microsoft.com/office/powerpoint/2010/main" val="3850421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84145500"/>
                    </a:ext>
                  </a:extLst>
                </a:gridCol>
                <a:gridCol w="1645920">
                  <a:extLst>
                    <a:ext uri="{9D8B030D-6E8A-4147-A177-3AD203B41FA5}">
                      <a16:colId xmlns:a16="http://schemas.microsoft.com/office/drawing/2014/main" val="3974798498"/>
                    </a:ext>
                  </a:extLst>
                </a:gridCol>
                <a:gridCol w="822960">
                  <a:extLst>
                    <a:ext uri="{9D8B030D-6E8A-4147-A177-3AD203B41FA5}">
                      <a16:colId xmlns:a16="http://schemas.microsoft.com/office/drawing/2014/main" val="1765753188"/>
                    </a:ext>
                  </a:extLst>
                </a:gridCol>
                <a:gridCol w="822960">
                  <a:extLst>
                    <a:ext uri="{9D8B030D-6E8A-4147-A177-3AD203B41FA5}">
                      <a16:colId xmlns:a16="http://schemas.microsoft.com/office/drawing/2014/main" val="19452238"/>
                    </a:ext>
                  </a:extLst>
                </a:gridCol>
                <a:gridCol w="822960">
                  <a:extLst>
                    <a:ext uri="{9D8B030D-6E8A-4147-A177-3AD203B41FA5}">
                      <a16:colId xmlns:a16="http://schemas.microsoft.com/office/drawing/2014/main" val="659426570"/>
                    </a:ext>
                  </a:extLst>
                </a:gridCol>
                <a:gridCol w="822960">
                  <a:extLst>
                    <a:ext uri="{9D8B030D-6E8A-4147-A177-3AD203B41FA5}">
                      <a16:colId xmlns:a16="http://schemas.microsoft.com/office/drawing/2014/main" val="724576911"/>
                    </a:ext>
                  </a:extLst>
                </a:gridCol>
                <a:gridCol w="822960">
                  <a:extLst>
                    <a:ext uri="{9D8B030D-6E8A-4147-A177-3AD203B41FA5}">
                      <a16:colId xmlns:a16="http://schemas.microsoft.com/office/drawing/2014/main" val="3154845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57531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Lucas Simoniello - 2019-03-06 02:16:10 </a:t>
                      </a:r>
                      <a:r>
                        <a:rPr kumimoji="0" lang="en-US" sz="1000" b="0" i="0" u="none" strike="noStrike" kern="1200" cap="none" spc="0" normalizeH="0" baseline="0" noProof="0">
                          <a:ln>
                            <a:noFill/>
                          </a:ln>
                          <a:solidFill>
                            <a:prstClr val="black"/>
                          </a:solidFill>
                          <a:effectLst/>
                          <a:uLnTx/>
                          <a:uFillTx/>
                          <a:latin typeface="+mn-lt"/>
                          <a:ea typeface="+mn-ea"/>
                          <a:cs typeface="+mn-cs"/>
                        </a:rPr>
                        <a:t> 
 Jorge Henn Lucas Simoniello
Gracias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https://scontent.xx.fbcdn.net/v/t1.0-9/s720x720/53369428_2208970882499396_3067785725240934400_o.jpg?_nc_cat=111&amp;_nc_ht=scontent.xx&amp;oh=b4f6ec697e73fc3583c2195066b1be17&amp;oe=5D41E57F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27976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- 2019-02-24 02:19:11 </a:t>
                      </a:r>
                      <a:r>
                        <a:rPr kumimoji="0" lang="es-ES" sz="1000" b="0" i="0" u="none" strike="noStrike" kern="1200" cap="none" spc="0" normalizeH="0" baseline="0" noProof="0">
                          <a:ln>
                            <a:noFill/>
                          </a:ln>
                          <a:solidFill>
                            <a:prstClr val="black"/>
                          </a:solidFill>
                          <a:effectLst/>
                          <a:uLnTx/>
                          <a:uFillTx/>
                          <a:latin typeface="+mn-lt"/>
                          <a:ea typeface="+mn-ea"/>
                          <a:cs typeface="+mn-cs"/>
                        </a:rPr>
                        <a:t> 
 Momentode gran saludo y mejor augurio para Lucas pero asegurandole que asume una gran responsabilidad por innumerables item que no podrán ser obviados. El derrotero que le espeta es arduo, dificil y complejo; él sabe como recorrerlo, que nunca olvide la huella del apellido Simoniello.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70679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- 2019-02-24 17:36:40 </a:t>
                      </a:r>
                      <a:r>
                        <a:rPr kumimoji="0" lang="es-ES" sz="1000" b="0" i="0" u="none" strike="noStrike" kern="1200" cap="none" spc="0" normalizeH="0" baseline="0" noProof="0">
                          <a:ln>
                            <a:noFill/>
                          </a:ln>
                          <a:solidFill>
                            <a:prstClr val="black"/>
                          </a:solidFill>
                          <a:effectLst/>
                          <a:uLnTx/>
                          <a:uFillTx/>
                          <a:latin typeface="+mn-lt"/>
                          <a:ea typeface="+mn-ea"/>
                          <a:cs typeface="+mn-cs"/>
                        </a:rPr>
                        <a:t> 
 Un verdadero orgullo, grasias por ser una persona tan humilde y vuena!!!!tienrs la misma escuela de tu padre, teabajo,honestidad y don de gente@!!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24448673"/>
                  </a:ext>
                </a:extLst>
              </a:tr>
            </a:tbl>
          </a:graphicData>
        </a:graphic>
      </p:graphicFrame>
      <p:sp>
        <p:nvSpPr>
          <p:cNvPr id="4" name="Text Placeholder 3">
            <a:extLst>
              <a:ext uri="{FF2B5EF4-FFF2-40B4-BE49-F238E27FC236}">
                <a16:creationId xmlns:a16="http://schemas.microsoft.com/office/drawing/2014/main" id="{35E9DA17-D6C0-4FCE-96D7-9E4F08D44BDB}"/>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4779207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6D9FD-0BC6-4AB3-AB83-08DEE9EEE2B0}"/>
              </a:ext>
            </a:extLst>
          </p:cNvPr>
          <p:cNvSpPr>
            <a:spLocks noGrp="1"/>
          </p:cNvSpPr>
          <p:nvPr>
            <p:ph type="title"/>
          </p:nvPr>
        </p:nvSpPr>
        <p:spPr/>
        <p:txBody>
          <a:bodyPr/>
          <a:lstStyle/>
          <a:p>
            <a:r>
              <a:rPr lang="en-US"/>
              <a:t>Facebook User Posts Table | Santa Fe - 2 of 3</a:t>
            </a:r>
          </a:p>
        </p:txBody>
      </p:sp>
      <p:graphicFrame>
        <p:nvGraphicFramePr>
          <p:cNvPr id="5" name="Table Placeholder 4">
            <a:extLst>
              <a:ext uri="{FF2B5EF4-FFF2-40B4-BE49-F238E27FC236}">
                <a16:creationId xmlns:a16="http://schemas.microsoft.com/office/drawing/2014/main" id="{EDFA77C8-48E5-4972-94F6-2FE275021706}"/>
              </a:ext>
            </a:extLst>
          </p:cNvPr>
          <p:cNvGraphicFramePr>
            <a:graphicFrameLocks noGrp="1"/>
          </p:cNvGraphicFramePr>
          <p:nvPr>
            <p:ph type="tbl" sz="quarter" idx="13"/>
            <p:extLst>
              <p:ext uri="{D42A27DB-BD31-4B8C-83A1-F6EECF244321}">
                <p14:modId xmlns:p14="http://schemas.microsoft.com/office/powerpoint/2010/main" val="3875991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95013054"/>
                    </a:ext>
                  </a:extLst>
                </a:gridCol>
                <a:gridCol w="1645920">
                  <a:extLst>
                    <a:ext uri="{9D8B030D-6E8A-4147-A177-3AD203B41FA5}">
                      <a16:colId xmlns:a16="http://schemas.microsoft.com/office/drawing/2014/main" val="373114836"/>
                    </a:ext>
                  </a:extLst>
                </a:gridCol>
                <a:gridCol w="822960">
                  <a:extLst>
                    <a:ext uri="{9D8B030D-6E8A-4147-A177-3AD203B41FA5}">
                      <a16:colId xmlns:a16="http://schemas.microsoft.com/office/drawing/2014/main" val="3495777669"/>
                    </a:ext>
                  </a:extLst>
                </a:gridCol>
                <a:gridCol w="822960">
                  <a:extLst>
                    <a:ext uri="{9D8B030D-6E8A-4147-A177-3AD203B41FA5}">
                      <a16:colId xmlns:a16="http://schemas.microsoft.com/office/drawing/2014/main" val="327188747"/>
                    </a:ext>
                  </a:extLst>
                </a:gridCol>
                <a:gridCol w="822960">
                  <a:extLst>
                    <a:ext uri="{9D8B030D-6E8A-4147-A177-3AD203B41FA5}">
                      <a16:colId xmlns:a16="http://schemas.microsoft.com/office/drawing/2014/main" val="3869992028"/>
                    </a:ext>
                  </a:extLst>
                </a:gridCol>
                <a:gridCol w="822960">
                  <a:extLst>
                    <a:ext uri="{9D8B030D-6E8A-4147-A177-3AD203B41FA5}">
                      <a16:colId xmlns:a16="http://schemas.microsoft.com/office/drawing/2014/main" val="796810422"/>
                    </a:ext>
                  </a:extLst>
                </a:gridCol>
                <a:gridCol w="822960">
                  <a:extLst>
                    <a:ext uri="{9D8B030D-6E8A-4147-A177-3AD203B41FA5}">
                      <a16:colId xmlns:a16="http://schemas.microsoft.com/office/drawing/2014/main" val="1264915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997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- 2019-02-26 14:24:35 </a:t>
                      </a:r>
                      <a:r>
                        <a:rPr kumimoji="0" lang="es-ES" sz="1000" b="0" i="0" u="none" strike="noStrike" kern="1200" cap="none" spc="0" normalizeH="0" baseline="0" noProof="0">
                          <a:ln>
                            <a:noFill/>
                          </a:ln>
                          <a:solidFill>
                            <a:prstClr val="black"/>
                          </a:solidFill>
                          <a:effectLst/>
                          <a:uLnTx/>
                          <a:uFillTx/>
                          <a:latin typeface="+mn-lt"/>
                          <a:ea typeface="+mn-ea"/>
                          <a:cs typeface="+mn-cs"/>
                        </a:rPr>
                        <a:t> 
 Te felicito de corazon y todos los que estsn en la lista, verdaderos hejemplos de hoestidad,dedicasion y teabajo, aver cuando los veo , los quiero y extraño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02788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- 2019-02-27 23:31:44 </a:t>
                      </a:r>
                      <a:r>
                        <a:rPr kumimoji="0" lang="es-ES" sz="1000" b="0" i="0" u="none" strike="noStrike" kern="1200" cap="none" spc="0" normalizeH="0" baseline="0" noProof="0">
                          <a:ln>
                            <a:noFill/>
                          </a:ln>
                          <a:solidFill>
                            <a:prstClr val="black"/>
                          </a:solidFill>
                          <a:effectLst/>
                          <a:uLnTx/>
                          <a:uFillTx/>
                          <a:latin typeface="+mn-lt"/>
                          <a:ea typeface="+mn-ea"/>
                          <a:cs typeface="+mn-cs"/>
                        </a:rPr>
                        <a:t> 
 Te felicito Lucas!!!!vamos que se puede!!!!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825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- 2019-02-28 02:29:12 </a:t>
                      </a:r>
                      <a:r>
                        <a:rPr kumimoji="0" lang="es-ES" sz="1000" b="0" i="0" u="none" strike="noStrike" kern="1200" cap="none" spc="0" normalizeH="0" baseline="0" noProof="0">
                          <a:ln>
                            <a:noFill/>
                          </a:ln>
                          <a:solidFill>
                            <a:prstClr val="black"/>
                          </a:solidFill>
                          <a:effectLst/>
                          <a:uLnTx/>
                          <a:uFillTx/>
                          <a:latin typeface="+mn-lt"/>
                          <a:ea typeface="+mn-ea"/>
                          <a:cs typeface="+mn-cs"/>
                        </a:rPr>
                        <a:t> 
 Hla estoy necesitando ayuda tengo una hija especial  no tengo trabajo x favor necesito ayuda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93246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- 2019-03-12 17:52:07 </a:t>
                      </a:r>
                      <a:r>
                        <a:rPr kumimoji="0" lang="es-ES" sz="1000" b="0" i="0" u="none" strike="noStrike" kern="1200" cap="none" spc="0" normalizeH="0" baseline="0" noProof="0">
                          <a:ln>
                            <a:noFill/>
                          </a:ln>
                          <a:solidFill>
                            <a:prstClr val="black"/>
                          </a:solidFill>
                          <a:effectLst/>
                          <a:uLnTx/>
                          <a:uFillTx/>
                          <a:latin typeface="+mn-lt"/>
                          <a:ea typeface="+mn-ea"/>
                          <a:cs typeface="+mn-cs"/>
                        </a:rPr>
                        <a:t> 
 Vago. Si no fuera por el malandra de tu papá no serias nada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97590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- 2019-03-19 11:07:17 </a:t>
                      </a:r>
                      <a:r>
                        <a:rPr kumimoji="0" lang="es-ES" sz="1000" b="0" i="0" u="none" strike="noStrike" kern="1200" cap="none" spc="0" normalizeH="0" baseline="0" noProof="0">
                          <a:ln>
                            <a:noFill/>
                          </a:ln>
                          <a:solidFill>
                            <a:prstClr val="black"/>
                          </a:solidFill>
                          <a:effectLst/>
                          <a:uLnTx/>
                          <a:uFillTx/>
                          <a:latin typeface="+mn-lt"/>
                          <a:ea typeface="+mn-ea"/>
                          <a:cs typeface="+mn-cs"/>
                        </a:rPr>
                        <a:t> 
 VAMOS LUCAS , SIEMPRE MIRANDO POSITIVAMENTE PARA SANTA FE Y PARA TODOS LOS SANTAFESINOS, MI APOYO ES TOTAL HACIA VOS, MAS SI ESTAS ACOMPAÑADO T APOYADO  DE JORGE NI QUE HABLAR.-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22/03/2019 10:11:58</a:t>
                      </a:r>
                    </a:p>
                  </a:txBody>
                  <a:tcPr/>
                </a:tc>
                <a:extLst>
                  <a:ext uri="{0D108BD9-81ED-4DB2-BD59-A6C34878D82A}">
                    <a16:rowId xmlns:a16="http://schemas.microsoft.com/office/drawing/2014/main" val="2758757219"/>
                  </a:ext>
                </a:extLst>
              </a:tr>
            </a:tbl>
          </a:graphicData>
        </a:graphic>
      </p:graphicFrame>
      <p:sp>
        <p:nvSpPr>
          <p:cNvPr id="4" name="Text Placeholder 3">
            <a:extLst>
              <a:ext uri="{FF2B5EF4-FFF2-40B4-BE49-F238E27FC236}">
                <a16:creationId xmlns:a16="http://schemas.microsoft.com/office/drawing/2014/main" id="{06DF6F26-13CC-4C28-A9ED-E34558D9607C}"/>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8773312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BBD3C-F83B-4F90-B5A8-F7E407938815}"/>
              </a:ext>
            </a:extLst>
          </p:cNvPr>
          <p:cNvSpPr>
            <a:spLocks noGrp="1"/>
          </p:cNvSpPr>
          <p:nvPr>
            <p:ph type="title"/>
          </p:nvPr>
        </p:nvSpPr>
        <p:spPr/>
        <p:txBody>
          <a:bodyPr/>
          <a:lstStyle/>
          <a:p>
            <a:r>
              <a:rPr lang="en-US"/>
              <a:t>Facebook User Posts Table | Santa Fe - 3 of 3</a:t>
            </a:r>
          </a:p>
        </p:txBody>
      </p:sp>
      <p:graphicFrame>
        <p:nvGraphicFramePr>
          <p:cNvPr id="5" name="Table Placeholder 4">
            <a:extLst>
              <a:ext uri="{FF2B5EF4-FFF2-40B4-BE49-F238E27FC236}">
                <a16:creationId xmlns:a16="http://schemas.microsoft.com/office/drawing/2014/main" id="{F0A538E1-E293-4F9A-823D-8C69338B1D2C}"/>
              </a:ext>
            </a:extLst>
          </p:cNvPr>
          <p:cNvGraphicFramePr>
            <a:graphicFrameLocks noGrp="1"/>
          </p:cNvGraphicFramePr>
          <p:nvPr>
            <p:ph type="tbl" sz="quarter" idx="13"/>
            <p:extLst>
              <p:ext uri="{D42A27DB-BD31-4B8C-83A1-F6EECF244321}">
                <p14:modId xmlns:p14="http://schemas.microsoft.com/office/powerpoint/2010/main" val="1054494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50801249"/>
                    </a:ext>
                  </a:extLst>
                </a:gridCol>
                <a:gridCol w="1645920">
                  <a:extLst>
                    <a:ext uri="{9D8B030D-6E8A-4147-A177-3AD203B41FA5}">
                      <a16:colId xmlns:a16="http://schemas.microsoft.com/office/drawing/2014/main" val="4151682559"/>
                    </a:ext>
                  </a:extLst>
                </a:gridCol>
                <a:gridCol w="822960">
                  <a:extLst>
                    <a:ext uri="{9D8B030D-6E8A-4147-A177-3AD203B41FA5}">
                      <a16:colId xmlns:a16="http://schemas.microsoft.com/office/drawing/2014/main" val="4106421950"/>
                    </a:ext>
                  </a:extLst>
                </a:gridCol>
                <a:gridCol w="822960">
                  <a:extLst>
                    <a:ext uri="{9D8B030D-6E8A-4147-A177-3AD203B41FA5}">
                      <a16:colId xmlns:a16="http://schemas.microsoft.com/office/drawing/2014/main" val="2490016168"/>
                    </a:ext>
                  </a:extLst>
                </a:gridCol>
                <a:gridCol w="822960">
                  <a:extLst>
                    <a:ext uri="{9D8B030D-6E8A-4147-A177-3AD203B41FA5}">
                      <a16:colId xmlns:a16="http://schemas.microsoft.com/office/drawing/2014/main" val="2993531438"/>
                    </a:ext>
                  </a:extLst>
                </a:gridCol>
                <a:gridCol w="822960">
                  <a:extLst>
                    <a:ext uri="{9D8B030D-6E8A-4147-A177-3AD203B41FA5}">
                      <a16:colId xmlns:a16="http://schemas.microsoft.com/office/drawing/2014/main" val="4055065493"/>
                    </a:ext>
                  </a:extLst>
                </a:gridCol>
                <a:gridCol w="822960">
                  <a:extLst>
                    <a:ext uri="{9D8B030D-6E8A-4147-A177-3AD203B41FA5}">
                      <a16:colId xmlns:a16="http://schemas.microsoft.com/office/drawing/2014/main" val="3913200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2307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- 2019-03-23 00:10:59 </a:t>
                      </a:r>
                      <a:r>
                        <a:rPr kumimoji="0" lang="es-ES" sz="1000" b="0" i="0" u="none" strike="noStrike" kern="1200" cap="none" spc="0" normalizeH="0" baseline="0" noProof="0">
                          <a:ln>
                            <a:noFill/>
                          </a:ln>
                          <a:solidFill>
                            <a:prstClr val="black"/>
                          </a:solidFill>
                          <a:effectLst/>
                          <a:uLnTx/>
                          <a:uFillTx/>
                          <a:latin typeface="+mn-lt"/>
                          <a:ea typeface="+mn-ea"/>
                          <a:cs typeface="+mn-cs"/>
                        </a:rPr>
                        <a:t> 
 Capo Lucas..muchas bendiciones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89610234"/>
                  </a:ext>
                </a:extLst>
              </a:tr>
            </a:tbl>
          </a:graphicData>
        </a:graphic>
      </p:graphicFrame>
      <p:sp>
        <p:nvSpPr>
          <p:cNvPr id="4" name="Text Placeholder 3">
            <a:extLst>
              <a:ext uri="{FF2B5EF4-FFF2-40B4-BE49-F238E27FC236}">
                <a16:creationId xmlns:a16="http://schemas.microsoft.com/office/drawing/2014/main" id="{E66155DA-AC92-4B6E-970C-BA7DC95D692D}"/>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5895575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0BEE7-4A44-4E6F-AB20-39E97A5815AE}"/>
              </a:ext>
            </a:extLst>
          </p:cNvPr>
          <p:cNvSpPr>
            <a:spLocks noGrp="1"/>
          </p:cNvSpPr>
          <p:nvPr>
            <p:ph type="title"/>
          </p:nvPr>
        </p:nvSpPr>
        <p:spPr/>
        <p:txBody>
          <a:bodyPr/>
          <a:lstStyle/>
          <a:p>
            <a:r>
              <a:rPr lang="en-US"/>
              <a:t>Facebook User Posts | Santa Fe</a:t>
            </a:r>
          </a:p>
        </p:txBody>
      </p:sp>
      <p:graphicFrame>
        <p:nvGraphicFramePr>
          <p:cNvPr id="6" name="Chart Placeholder 5">
            <a:extLst>
              <a:ext uri="{FF2B5EF4-FFF2-40B4-BE49-F238E27FC236}">
                <a16:creationId xmlns:a16="http://schemas.microsoft.com/office/drawing/2014/main" id="{2F347832-CBE9-445A-A849-335089BD3882}"/>
              </a:ext>
            </a:extLst>
          </p:cNvPr>
          <p:cNvGraphicFramePr>
            <a:graphicFrameLocks noGrp="1"/>
          </p:cNvGraphicFramePr>
          <p:nvPr>
            <p:ph type="chart" sz="quarter" idx="13"/>
            <p:extLst>
              <p:ext uri="{D42A27DB-BD31-4B8C-83A1-F6EECF244321}">
                <p14:modId xmlns:p14="http://schemas.microsoft.com/office/powerpoint/2010/main" val="38594896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6E7277-D27B-4A2F-9290-67731917BE83}"/>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1D77427D-0D42-4DD3-BB19-0E218FC189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88247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7E8E4-1513-4428-9AB3-A4DFDFDDBBC8}"/>
              </a:ext>
            </a:extLst>
          </p:cNvPr>
          <p:cNvSpPr>
            <a:spLocks noGrp="1"/>
          </p:cNvSpPr>
          <p:nvPr>
            <p:ph type="title"/>
          </p:nvPr>
        </p:nvSpPr>
        <p:spPr/>
        <p:txBody>
          <a:bodyPr/>
          <a:lstStyle/>
          <a:p>
            <a:r>
              <a:rPr lang="en-US"/>
              <a:t>Facebook Interaction Rate | Santa Fe</a:t>
            </a:r>
          </a:p>
        </p:txBody>
      </p:sp>
      <p:graphicFrame>
        <p:nvGraphicFramePr>
          <p:cNvPr id="6" name="Chart Placeholder 5">
            <a:extLst>
              <a:ext uri="{FF2B5EF4-FFF2-40B4-BE49-F238E27FC236}">
                <a16:creationId xmlns:a16="http://schemas.microsoft.com/office/drawing/2014/main" id="{4313CF75-91B8-4E3C-9C68-E3D2DF9C2EA4}"/>
              </a:ext>
            </a:extLst>
          </p:cNvPr>
          <p:cNvGraphicFramePr>
            <a:graphicFrameLocks noGrp="1"/>
          </p:cNvGraphicFramePr>
          <p:nvPr>
            <p:ph type="chart" sz="quarter" idx="13"/>
            <p:extLst>
              <p:ext uri="{D42A27DB-BD31-4B8C-83A1-F6EECF244321}">
                <p14:modId xmlns:p14="http://schemas.microsoft.com/office/powerpoint/2010/main" val="33866661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BEF65A-505E-4C3A-8494-04FA67BE9699}"/>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07A74181-A7AF-4854-8CB2-0D8FF24596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11352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94CE-8D05-4709-B1DD-97D0EEC9F794}"/>
              </a:ext>
            </a:extLst>
          </p:cNvPr>
          <p:cNvSpPr>
            <a:spLocks noGrp="1"/>
          </p:cNvSpPr>
          <p:nvPr>
            <p:ph type="title"/>
          </p:nvPr>
        </p:nvSpPr>
        <p:spPr/>
        <p:txBody>
          <a:bodyPr/>
          <a:lstStyle/>
          <a:p>
            <a:r>
              <a:rPr lang="en-US"/>
              <a:t>Facebook Interactions Distribution | Santa Fe</a:t>
            </a:r>
          </a:p>
        </p:txBody>
      </p:sp>
      <p:graphicFrame>
        <p:nvGraphicFramePr>
          <p:cNvPr id="6" name="Chart Placeholder 5">
            <a:extLst>
              <a:ext uri="{FF2B5EF4-FFF2-40B4-BE49-F238E27FC236}">
                <a16:creationId xmlns:a16="http://schemas.microsoft.com/office/drawing/2014/main" id="{752CCBB8-9B83-41E5-B047-7888E71871EA}"/>
              </a:ext>
            </a:extLst>
          </p:cNvPr>
          <p:cNvGraphicFramePr>
            <a:graphicFrameLocks noGrp="1"/>
          </p:cNvGraphicFramePr>
          <p:nvPr>
            <p:ph type="chart" sz="quarter" idx="13"/>
            <p:extLst>
              <p:ext uri="{D42A27DB-BD31-4B8C-83A1-F6EECF244321}">
                <p14:modId xmlns:p14="http://schemas.microsoft.com/office/powerpoint/2010/main" val="1911269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E294E8-8441-404E-9D81-C5ED31F7B488}"/>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3943C52E-CB05-46BE-9F2E-5547CAEEC1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22157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B9B80-598E-4D68-8AA4-E2A4E2D7C0BA}"/>
              </a:ext>
            </a:extLst>
          </p:cNvPr>
          <p:cNvSpPr>
            <a:spLocks noGrp="1"/>
          </p:cNvSpPr>
          <p:nvPr>
            <p:ph type="title"/>
          </p:nvPr>
        </p:nvSpPr>
        <p:spPr/>
        <p:txBody>
          <a:bodyPr/>
          <a:lstStyle/>
          <a:p>
            <a:r>
              <a:rPr lang="en-US"/>
              <a:t>Facebook Interaction Rate By Hour | Santa Fe</a:t>
            </a:r>
          </a:p>
        </p:txBody>
      </p:sp>
      <p:graphicFrame>
        <p:nvGraphicFramePr>
          <p:cNvPr id="6" name="Chart Placeholder 5">
            <a:extLst>
              <a:ext uri="{FF2B5EF4-FFF2-40B4-BE49-F238E27FC236}">
                <a16:creationId xmlns:a16="http://schemas.microsoft.com/office/drawing/2014/main" id="{33C05698-370D-4F40-9771-9433424D076F}"/>
              </a:ext>
            </a:extLst>
          </p:cNvPr>
          <p:cNvGraphicFramePr>
            <a:graphicFrameLocks noGrp="1"/>
          </p:cNvGraphicFramePr>
          <p:nvPr>
            <p:ph type="chart" sz="quarter" idx="13"/>
            <p:extLst>
              <p:ext uri="{D42A27DB-BD31-4B8C-83A1-F6EECF244321}">
                <p14:modId xmlns:p14="http://schemas.microsoft.com/office/powerpoint/2010/main" val="4074209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8A243A-0326-4B9C-9A99-B4733B510D94}"/>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D456531F-4C37-4192-B0ED-3A3A2061D8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45671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A04C2-436F-41DF-8C26-5E3CB4F0E277}"/>
              </a:ext>
            </a:extLst>
          </p:cNvPr>
          <p:cNvSpPr>
            <a:spLocks noGrp="1"/>
          </p:cNvSpPr>
          <p:nvPr>
            <p:ph type="title"/>
          </p:nvPr>
        </p:nvSpPr>
        <p:spPr/>
        <p:txBody>
          <a:bodyPr/>
          <a:lstStyle/>
          <a:p>
            <a:r>
              <a:rPr lang="en-US"/>
              <a:t>Facebook Interaction Rate By Post Type | Santa Fe</a:t>
            </a:r>
          </a:p>
        </p:txBody>
      </p:sp>
      <p:graphicFrame>
        <p:nvGraphicFramePr>
          <p:cNvPr id="6" name="Chart Placeholder 5">
            <a:extLst>
              <a:ext uri="{FF2B5EF4-FFF2-40B4-BE49-F238E27FC236}">
                <a16:creationId xmlns:a16="http://schemas.microsoft.com/office/drawing/2014/main" id="{B24DA079-838B-47E8-ABE5-D34E236F80F8}"/>
              </a:ext>
            </a:extLst>
          </p:cNvPr>
          <p:cNvGraphicFramePr>
            <a:graphicFrameLocks noGrp="1"/>
          </p:cNvGraphicFramePr>
          <p:nvPr>
            <p:ph type="chart" sz="quarter" idx="13"/>
            <p:extLst>
              <p:ext uri="{D42A27DB-BD31-4B8C-83A1-F6EECF244321}">
                <p14:modId xmlns:p14="http://schemas.microsoft.com/office/powerpoint/2010/main" val="1158614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8528E6-B6AB-4065-BACD-E2DCEDF961D4}"/>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C2536942-8C2D-427D-8D94-1A71B637F1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65895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9F479-76ED-4B0B-BFB9-8CCA98413970}"/>
              </a:ext>
            </a:extLst>
          </p:cNvPr>
          <p:cNvSpPr>
            <a:spLocks noGrp="1"/>
          </p:cNvSpPr>
          <p:nvPr>
            <p:ph type="title"/>
          </p:nvPr>
        </p:nvSpPr>
        <p:spPr/>
        <p:txBody>
          <a:bodyPr/>
          <a:lstStyle/>
          <a:p>
            <a:r>
              <a:rPr lang="en-US"/>
              <a:t>Facebook Interaction Rate By Weekday | Santa Fe</a:t>
            </a:r>
          </a:p>
        </p:txBody>
      </p:sp>
      <p:graphicFrame>
        <p:nvGraphicFramePr>
          <p:cNvPr id="6" name="Chart Placeholder 5">
            <a:extLst>
              <a:ext uri="{FF2B5EF4-FFF2-40B4-BE49-F238E27FC236}">
                <a16:creationId xmlns:a16="http://schemas.microsoft.com/office/drawing/2014/main" id="{04BA110F-3A79-47CB-9A97-DA989F0FE8C1}"/>
              </a:ext>
            </a:extLst>
          </p:cNvPr>
          <p:cNvGraphicFramePr>
            <a:graphicFrameLocks noGrp="1"/>
          </p:cNvGraphicFramePr>
          <p:nvPr>
            <p:ph type="chart" sz="quarter" idx="13"/>
            <p:extLst>
              <p:ext uri="{D42A27DB-BD31-4B8C-83A1-F6EECF244321}">
                <p14:modId xmlns:p14="http://schemas.microsoft.com/office/powerpoint/2010/main" val="37680761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17CAC3-6CBD-4531-9582-2B868EFD2C92}"/>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2BA90BBA-9A3F-434F-9834-D5E3DF5BAA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73806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FFCA0-E697-43CD-8457-224ABC463EDD}"/>
              </a:ext>
            </a:extLst>
          </p:cNvPr>
          <p:cNvSpPr>
            <a:spLocks noGrp="1"/>
          </p:cNvSpPr>
          <p:nvPr>
            <p:ph type="title"/>
          </p:nvPr>
        </p:nvSpPr>
        <p:spPr/>
        <p:txBody>
          <a:bodyPr/>
          <a:lstStyle/>
          <a:p>
            <a:r>
              <a:rPr lang="en-US"/>
              <a:t>Facebook Own Posts Table | Santa Fe - 1 of 13</a:t>
            </a:r>
          </a:p>
        </p:txBody>
      </p:sp>
      <p:graphicFrame>
        <p:nvGraphicFramePr>
          <p:cNvPr id="5" name="Table Placeholder 4">
            <a:extLst>
              <a:ext uri="{FF2B5EF4-FFF2-40B4-BE49-F238E27FC236}">
                <a16:creationId xmlns:a16="http://schemas.microsoft.com/office/drawing/2014/main" id="{54D04878-1AF4-4A20-8AD8-8688702A5586}"/>
              </a:ext>
            </a:extLst>
          </p:cNvPr>
          <p:cNvGraphicFramePr>
            <a:graphicFrameLocks noGrp="1"/>
          </p:cNvGraphicFramePr>
          <p:nvPr>
            <p:ph type="tbl" sz="quarter" idx="13"/>
            <p:extLst>
              <p:ext uri="{D42A27DB-BD31-4B8C-83A1-F6EECF244321}">
                <p14:modId xmlns:p14="http://schemas.microsoft.com/office/powerpoint/2010/main" val="3743057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71700098"/>
                    </a:ext>
                  </a:extLst>
                </a:gridCol>
                <a:gridCol w="658368">
                  <a:extLst>
                    <a:ext uri="{9D8B030D-6E8A-4147-A177-3AD203B41FA5}">
                      <a16:colId xmlns:a16="http://schemas.microsoft.com/office/drawing/2014/main" val="3632865450"/>
                    </a:ext>
                  </a:extLst>
                </a:gridCol>
                <a:gridCol w="658368">
                  <a:extLst>
                    <a:ext uri="{9D8B030D-6E8A-4147-A177-3AD203B41FA5}">
                      <a16:colId xmlns:a16="http://schemas.microsoft.com/office/drawing/2014/main" val="1184882323"/>
                    </a:ext>
                  </a:extLst>
                </a:gridCol>
                <a:gridCol w="658368">
                  <a:extLst>
                    <a:ext uri="{9D8B030D-6E8A-4147-A177-3AD203B41FA5}">
                      <a16:colId xmlns:a16="http://schemas.microsoft.com/office/drawing/2014/main" val="704415025"/>
                    </a:ext>
                  </a:extLst>
                </a:gridCol>
                <a:gridCol w="658368">
                  <a:extLst>
                    <a:ext uri="{9D8B030D-6E8A-4147-A177-3AD203B41FA5}">
                      <a16:colId xmlns:a16="http://schemas.microsoft.com/office/drawing/2014/main" val="445165050"/>
                    </a:ext>
                  </a:extLst>
                </a:gridCol>
                <a:gridCol w="658368">
                  <a:extLst>
                    <a:ext uri="{9D8B030D-6E8A-4147-A177-3AD203B41FA5}">
                      <a16:colId xmlns:a16="http://schemas.microsoft.com/office/drawing/2014/main" val="2610331074"/>
                    </a:ext>
                  </a:extLst>
                </a:gridCol>
                <a:gridCol w="658368">
                  <a:extLst>
                    <a:ext uri="{9D8B030D-6E8A-4147-A177-3AD203B41FA5}">
                      <a16:colId xmlns:a16="http://schemas.microsoft.com/office/drawing/2014/main" val="4274167194"/>
                    </a:ext>
                  </a:extLst>
                </a:gridCol>
                <a:gridCol w="658368">
                  <a:extLst>
                    <a:ext uri="{9D8B030D-6E8A-4147-A177-3AD203B41FA5}">
                      <a16:colId xmlns:a16="http://schemas.microsoft.com/office/drawing/2014/main" val="3006037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9601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- 2019-03-11 19:45:23 </a:t>
                      </a:r>
                      <a:r>
                        <a:rPr kumimoji="0" lang="es-ES" sz="1000" b="0" i="0" u="none" strike="noStrike" kern="1200" cap="none" spc="0" normalizeH="0" baseline="0" noProof="0">
                          <a:ln>
                            <a:noFill/>
                          </a:ln>
                          <a:solidFill>
                            <a:prstClr val="black"/>
                          </a:solidFill>
                          <a:effectLst/>
                          <a:uLnTx/>
                          <a:uFillTx/>
                          <a:latin typeface="+mn-lt"/>
                          <a:ea typeface="+mn-ea"/>
                          <a:cs typeface="+mn-cs"/>
                        </a:rPr>
                        <a:t> 
 UN PASO ADELANTE EN LA CIUDAD
Junto a Emilio Jatón presentamos la lista de precandidatos a concejales de Santa Fe, llamada ADELANTE, un gran equipo plural y paritario.
"Adelante" para trabajar por un Concejo que acompañe al próximo Intendente que haga de Santa Fe una ciudad a la altura de su historia y de su gente. 
Porque sabemos que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66197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- 2019-03-14 11:07:24 </a:t>
                      </a:r>
                      <a:r>
                        <a:rPr kumimoji="0" lang="es-ES" sz="1000" b="0" i="0" u="none" strike="noStrike" kern="1200" cap="none" spc="0" normalizeH="0" baseline="0" noProof="0">
                          <a:ln>
                            <a:noFill/>
                          </a:ln>
                          <a:solidFill>
                            <a:prstClr val="black"/>
                          </a:solidFill>
                          <a:effectLst/>
                          <a:uLnTx/>
                          <a:uFillTx/>
                          <a:latin typeface="+mn-lt"/>
                          <a:ea typeface="+mn-ea"/>
                          <a:cs typeface="+mn-cs"/>
                        </a:rPr>
                        <a:t> 
 EJEMPLO DE COMPROMISO Y TRANSFORMACIÓN
Junto a Emilio Jatón y Antonio Bonfatti conocimos al grupo FÉNIX, integrado por jóvenes que se capacitan en el #Entrevero en #serigrafía y #sublimado, no sólo como salida laboral, sino para expresar quienes son y qué sienten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07782649"/>
                  </a:ext>
                </a:extLst>
              </a:tr>
            </a:tbl>
          </a:graphicData>
        </a:graphic>
      </p:graphicFrame>
      <p:sp>
        <p:nvSpPr>
          <p:cNvPr id="4" name="Text Placeholder 3">
            <a:extLst>
              <a:ext uri="{FF2B5EF4-FFF2-40B4-BE49-F238E27FC236}">
                <a16:creationId xmlns:a16="http://schemas.microsoft.com/office/drawing/2014/main" id="{7E0FD500-E496-4C72-A2A2-6829371DFB7A}"/>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9210339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E7758-005E-45A5-91CC-A8CCF0F7CDDC}"/>
              </a:ext>
            </a:extLst>
          </p:cNvPr>
          <p:cNvSpPr>
            <a:spLocks noGrp="1"/>
          </p:cNvSpPr>
          <p:nvPr>
            <p:ph type="title"/>
          </p:nvPr>
        </p:nvSpPr>
        <p:spPr/>
        <p:txBody>
          <a:bodyPr/>
          <a:lstStyle/>
          <a:p>
            <a:r>
              <a:rPr lang="en-US"/>
              <a:t>Facebook Own Posts Table | Santa Fe - 2 of 13</a:t>
            </a:r>
          </a:p>
        </p:txBody>
      </p:sp>
      <p:graphicFrame>
        <p:nvGraphicFramePr>
          <p:cNvPr id="5" name="Table Placeholder 4">
            <a:extLst>
              <a:ext uri="{FF2B5EF4-FFF2-40B4-BE49-F238E27FC236}">
                <a16:creationId xmlns:a16="http://schemas.microsoft.com/office/drawing/2014/main" id="{E8CB90A9-CA97-4B8E-A080-D9EEE12A65F5}"/>
              </a:ext>
            </a:extLst>
          </p:cNvPr>
          <p:cNvGraphicFramePr>
            <a:graphicFrameLocks noGrp="1"/>
          </p:cNvGraphicFramePr>
          <p:nvPr>
            <p:ph type="tbl" sz="quarter" idx="13"/>
            <p:extLst>
              <p:ext uri="{D42A27DB-BD31-4B8C-83A1-F6EECF244321}">
                <p14:modId xmlns:p14="http://schemas.microsoft.com/office/powerpoint/2010/main" val="908427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59690414"/>
                    </a:ext>
                  </a:extLst>
                </a:gridCol>
                <a:gridCol w="658368">
                  <a:extLst>
                    <a:ext uri="{9D8B030D-6E8A-4147-A177-3AD203B41FA5}">
                      <a16:colId xmlns:a16="http://schemas.microsoft.com/office/drawing/2014/main" val="807131598"/>
                    </a:ext>
                  </a:extLst>
                </a:gridCol>
                <a:gridCol w="658368">
                  <a:extLst>
                    <a:ext uri="{9D8B030D-6E8A-4147-A177-3AD203B41FA5}">
                      <a16:colId xmlns:a16="http://schemas.microsoft.com/office/drawing/2014/main" val="3649093344"/>
                    </a:ext>
                  </a:extLst>
                </a:gridCol>
                <a:gridCol w="658368">
                  <a:extLst>
                    <a:ext uri="{9D8B030D-6E8A-4147-A177-3AD203B41FA5}">
                      <a16:colId xmlns:a16="http://schemas.microsoft.com/office/drawing/2014/main" val="4198705072"/>
                    </a:ext>
                  </a:extLst>
                </a:gridCol>
                <a:gridCol w="658368">
                  <a:extLst>
                    <a:ext uri="{9D8B030D-6E8A-4147-A177-3AD203B41FA5}">
                      <a16:colId xmlns:a16="http://schemas.microsoft.com/office/drawing/2014/main" val="2691527792"/>
                    </a:ext>
                  </a:extLst>
                </a:gridCol>
                <a:gridCol w="658368">
                  <a:extLst>
                    <a:ext uri="{9D8B030D-6E8A-4147-A177-3AD203B41FA5}">
                      <a16:colId xmlns:a16="http://schemas.microsoft.com/office/drawing/2014/main" val="2956584301"/>
                    </a:ext>
                  </a:extLst>
                </a:gridCol>
                <a:gridCol w="658368">
                  <a:extLst>
                    <a:ext uri="{9D8B030D-6E8A-4147-A177-3AD203B41FA5}">
                      <a16:colId xmlns:a16="http://schemas.microsoft.com/office/drawing/2014/main" val="1684457554"/>
                    </a:ext>
                  </a:extLst>
                </a:gridCol>
                <a:gridCol w="658368">
                  <a:extLst>
                    <a:ext uri="{9D8B030D-6E8A-4147-A177-3AD203B41FA5}">
                      <a16:colId xmlns:a16="http://schemas.microsoft.com/office/drawing/2014/main" val="3786752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3869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- 2019-03-19 12:16:05 </a:t>
                      </a:r>
                      <a:r>
                        <a:rPr kumimoji="0" lang="es-ES" sz="1000" b="0" i="0" u="none" strike="noStrike" kern="1200" cap="none" spc="0" normalizeH="0" baseline="0" noProof="0">
                          <a:ln>
                            <a:noFill/>
                          </a:ln>
                          <a:solidFill>
                            <a:prstClr val="black"/>
                          </a:solidFill>
                          <a:effectLst/>
                          <a:uLnTx/>
                          <a:uFillTx/>
                          <a:latin typeface="+mn-lt"/>
                          <a:ea typeface="+mn-ea"/>
                          <a:cs typeface="+mn-cs"/>
                        </a:rPr>
                        <a:t> 
 100 nuevas cuadras pavimentadas para la ciudad!
El Gobierno Provincial avanzará con la pavimentación de 100 nuevas calles para nuestra ciudad y otro tanto para Laguna Paiva, Monte Vera y Arroyo Aguiar. 
Una provincia que apuesta por hacer de Santa Fe, la mejor capital del país!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2930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- 2019-03-15 14:05:04 </a:t>
                      </a:r>
                      <a:r>
                        <a:rPr kumimoji="0" lang="es-ES" sz="1000" b="0" i="0" u="none" strike="noStrike" kern="1200" cap="none" spc="0" normalizeH="0" baseline="0" noProof="0">
                          <a:ln>
                            <a:noFill/>
                          </a:ln>
                          <a:solidFill>
                            <a:prstClr val="black"/>
                          </a:solidFill>
                          <a:effectLst/>
                          <a:uLnTx/>
                          <a:uFillTx/>
                          <a:latin typeface="+mn-lt"/>
                          <a:ea typeface="+mn-ea"/>
                          <a:cs typeface="+mn-cs"/>
                        </a:rPr>
                        <a:t> 
 EL AJUSTE QUE MÁS DUELE 
¿Hasta cuándo tendremos que padecer este tipo de decisiones del Gobierno Nacional de Cambiemos Estamos hablando de un recorte a las cirugías en nuestro Hospital de Niños. 
Los niños de Santa Fe ahora tendrán que viajar a Rosario para poder operarse.
La nota completa --&gt; https://bit.ly/2Y0Ilvp
#ConLaSaludNo #SensibilidadCero #GraciasCambiemos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7859426"/>
                  </a:ext>
                </a:extLst>
              </a:tr>
            </a:tbl>
          </a:graphicData>
        </a:graphic>
      </p:graphicFrame>
      <p:sp>
        <p:nvSpPr>
          <p:cNvPr id="4" name="Text Placeholder 3">
            <a:extLst>
              <a:ext uri="{FF2B5EF4-FFF2-40B4-BE49-F238E27FC236}">
                <a16:creationId xmlns:a16="http://schemas.microsoft.com/office/drawing/2014/main" id="{35E5D115-C17A-470C-A097-1787207746A9}"/>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4942139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A62E6-A771-46F5-A18D-83672B752E11}"/>
              </a:ext>
            </a:extLst>
          </p:cNvPr>
          <p:cNvSpPr>
            <a:spLocks noGrp="1"/>
          </p:cNvSpPr>
          <p:nvPr>
            <p:ph type="title"/>
          </p:nvPr>
        </p:nvSpPr>
        <p:spPr/>
        <p:txBody>
          <a:bodyPr/>
          <a:lstStyle/>
          <a:p>
            <a:r>
              <a:rPr lang="en-US"/>
              <a:t>Facebook Own Posts Table | Santa Fe - 3 of 13</a:t>
            </a:r>
          </a:p>
        </p:txBody>
      </p:sp>
      <p:graphicFrame>
        <p:nvGraphicFramePr>
          <p:cNvPr id="5" name="Table Placeholder 4">
            <a:extLst>
              <a:ext uri="{FF2B5EF4-FFF2-40B4-BE49-F238E27FC236}">
                <a16:creationId xmlns:a16="http://schemas.microsoft.com/office/drawing/2014/main" id="{1665A34E-4EB0-451D-8033-0EBBB64FA2AE}"/>
              </a:ext>
            </a:extLst>
          </p:cNvPr>
          <p:cNvGraphicFramePr>
            <a:graphicFrameLocks noGrp="1"/>
          </p:cNvGraphicFramePr>
          <p:nvPr>
            <p:ph type="tbl" sz="quarter" idx="13"/>
            <p:extLst>
              <p:ext uri="{D42A27DB-BD31-4B8C-83A1-F6EECF244321}">
                <p14:modId xmlns:p14="http://schemas.microsoft.com/office/powerpoint/2010/main" val="3743792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80675869"/>
                    </a:ext>
                  </a:extLst>
                </a:gridCol>
                <a:gridCol w="658368">
                  <a:extLst>
                    <a:ext uri="{9D8B030D-6E8A-4147-A177-3AD203B41FA5}">
                      <a16:colId xmlns:a16="http://schemas.microsoft.com/office/drawing/2014/main" val="454873569"/>
                    </a:ext>
                  </a:extLst>
                </a:gridCol>
                <a:gridCol w="658368">
                  <a:extLst>
                    <a:ext uri="{9D8B030D-6E8A-4147-A177-3AD203B41FA5}">
                      <a16:colId xmlns:a16="http://schemas.microsoft.com/office/drawing/2014/main" val="1952517343"/>
                    </a:ext>
                  </a:extLst>
                </a:gridCol>
                <a:gridCol w="658368">
                  <a:extLst>
                    <a:ext uri="{9D8B030D-6E8A-4147-A177-3AD203B41FA5}">
                      <a16:colId xmlns:a16="http://schemas.microsoft.com/office/drawing/2014/main" val="3776964506"/>
                    </a:ext>
                  </a:extLst>
                </a:gridCol>
                <a:gridCol w="658368">
                  <a:extLst>
                    <a:ext uri="{9D8B030D-6E8A-4147-A177-3AD203B41FA5}">
                      <a16:colId xmlns:a16="http://schemas.microsoft.com/office/drawing/2014/main" val="1687917382"/>
                    </a:ext>
                  </a:extLst>
                </a:gridCol>
                <a:gridCol w="658368">
                  <a:extLst>
                    <a:ext uri="{9D8B030D-6E8A-4147-A177-3AD203B41FA5}">
                      <a16:colId xmlns:a16="http://schemas.microsoft.com/office/drawing/2014/main" val="3882089720"/>
                    </a:ext>
                  </a:extLst>
                </a:gridCol>
                <a:gridCol w="658368">
                  <a:extLst>
                    <a:ext uri="{9D8B030D-6E8A-4147-A177-3AD203B41FA5}">
                      <a16:colId xmlns:a16="http://schemas.microsoft.com/office/drawing/2014/main" val="3206886291"/>
                    </a:ext>
                  </a:extLst>
                </a:gridCol>
                <a:gridCol w="658368">
                  <a:extLst>
                    <a:ext uri="{9D8B030D-6E8A-4147-A177-3AD203B41FA5}">
                      <a16:colId xmlns:a16="http://schemas.microsoft.com/office/drawing/2014/main" val="4090025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22853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- 2019-03-03 18:43:19 </a:t>
                      </a:r>
                      <a:r>
                        <a:rPr kumimoji="0" lang="es-ES" sz="1000" b="0" i="0" u="none" strike="noStrike" kern="1200" cap="none" spc="0" normalizeH="0" baseline="0" noProof="0">
                          <a:ln>
                            <a:noFill/>
                          </a:ln>
                          <a:solidFill>
                            <a:prstClr val="black"/>
                          </a:solidFill>
                          <a:effectLst/>
                          <a:uLnTx/>
                          <a:uFillTx/>
                          <a:latin typeface="+mn-lt"/>
                          <a:ea typeface="+mn-ea"/>
                          <a:cs typeface="+mn-cs"/>
                        </a:rPr>
                        <a:t> 
 HASTA SIEMPRE MAESTRO
Nos quedan sus obras, los recuerdos de esas costas de pescadores, perros y canoas.
Santa Fe siempre le va a agradecer  su generosidad y el amor con el que mostró nuestra cultura al mundo, como un verdadero embajador. 
Gracias #JuanArancio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44600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- 2019-03-23 10:38:17 </a:t>
                      </a:r>
                      <a:r>
                        <a:rPr kumimoji="0" lang="es-ES" sz="1000" b="0" i="0" u="none" strike="noStrike" kern="1200" cap="none" spc="0" normalizeH="0" baseline="0" noProof="0">
                          <a:ln>
                            <a:noFill/>
                          </a:ln>
                          <a:solidFill>
                            <a:prstClr val="black"/>
                          </a:solidFill>
                          <a:effectLst/>
                          <a:uLnTx/>
                          <a:uFillTx/>
                          <a:latin typeface="+mn-lt"/>
                          <a:ea typeface="+mn-ea"/>
                          <a:cs typeface="+mn-cs"/>
                        </a:rPr>
                        <a:t> 
 VAMOS A HACER DE SANTA FE LA MEJOR CAPITAL DEL PAÍS
Somos el #EquipoJatón y estamos convencidos que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21889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- 2019-03-19 15:19:50 </a:t>
                      </a:r>
                      <a:r>
                        <a:rPr kumimoji="0" lang="es-ES" sz="1000" b="0" i="0" u="none" strike="noStrike" kern="1200" cap="none" spc="0" normalizeH="0" baseline="0" noProof="0">
                          <a:ln>
                            <a:noFill/>
                          </a:ln>
                          <a:solidFill>
                            <a:prstClr val="black"/>
                          </a:solidFill>
                          <a:effectLst/>
                          <a:uLnTx/>
                          <a:uFillTx/>
                          <a:latin typeface="+mn-lt"/>
                          <a:ea typeface="+mn-ea"/>
                          <a:cs typeface="+mn-cs"/>
                        </a:rPr>
                        <a:t> 
 Caminando por la feria de la #Costanera me encontré con Emilio Jatón. Dialogamos y, como siempre, coincidimos en que a una mejor #SantaFe la hacemos trabajando en equipo y escuchando a vecinos y vecinas.
#Avanza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6758672"/>
                  </a:ext>
                </a:extLst>
              </a:tr>
            </a:tbl>
          </a:graphicData>
        </a:graphic>
      </p:graphicFrame>
      <p:sp>
        <p:nvSpPr>
          <p:cNvPr id="4" name="Text Placeholder 3">
            <a:extLst>
              <a:ext uri="{FF2B5EF4-FFF2-40B4-BE49-F238E27FC236}">
                <a16:creationId xmlns:a16="http://schemas.microsoft.com/office/drawing/2014/main" id="{07F2A413-F3CA-4649-974C-2689BD962B1C}"/>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7694828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A670B-64F8-41B7-A727-6083AC63AAFC}"/>
              </a:ext>
            </a:extLst>
          </p:cNvPr>
          <p:cNvSpPr>
            <a:spLocks noGrp="1"/>
          </p:cNvSpPr>
          <p:nvPr>
            <p:ph type="title"/>
          </p:nvPr>
        </p:nvSpPr>
        <p:spPr/>
        <p:txBody>
          <a:bodyPr/>
          <a:lstStyle/>
          <a:p>
            <a:r>
              <a:rPr lang="en-US"/>
              <a:t>Facebook Own Posts Table | Santa Fe - 4 of 13</a:t>
            </a:r>
          </a:p>
        </p:txBody>
      </p:sp>
      <p:graphicFrame>
        <p:nvGraphicFramePr>
          <p:cNvPr id="5" name="Table Placeholder 4">
            <a:extLst>
              <a:ext uri="{FF2B5EF4-FFF2-40B4-BE49-F238E27FC236}">
                <a16:creationId xmlns:a16="http://schemas.microsoft.com/office/drawing/2014/main" id="{6C70D9BC-CB11-4259-A9BE-74DE5709524E}"/>
              </a:ext>
            </a:extLst>
          </p:cNvPr>
          <p:cNvGraphicFramePr>
            <a:graphicFrameLocks noGrp="1"/>
          </p:cNvGraphicFramePr>
          <p:nvPr>
            <p:ph type="tbl" sz="quarter" idx="13"/>
            <p:extLst>
              <p:ext uri="{D42A27DB-BD31-4B8C-83A1-F6EECF244321}">
                <p14:modId xmlns:p14="http://schemas.microsoft.com/office/powerpoint/2010/main" val="3362291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92512911"/>
                    </a:ext>
                  </a:extLst>
                </a:gridCol>
                <a:gridCol w="658368">
                  <a:extLst>
                    <a:ext uri="{9D8B030D-6E8A-4147-A177-3AD203B41FA5}">
                      <a16:colId xmlns:a16="http://schemas.microsoft.com/office/drawing/2014/main" val="285750617"/>
                    </a:ext>
                  </a:extLst>
                </a:gridCol>
                <a:gridCol w="658368">
                  <a:extLst>
                    <a:ext uri="{9D8B030D-6E8A-4147-A177-3AD203B41FA5}">
                      <a16:colId xmlns:a16="http://schemas.microsoft.com/office/drawing/2014/main" val="2958690390"/>
                    </a:ext>
                  </a:extLst>
                </a:gridCol>
                <a:gridCol w="658368">
                  <a:extLst>
                    <a:ext uri="{9D8B030D-6E8A-4147-A177-3AD203B41FA5}">
                      <a16:colId xmlns:a16="http://schemas.microsoft.com/office/drawing/2014/main" val="2649661260"/>
                    </a:ext>
                  </a:extLst>
                </a:gridCol>
                <a:gridCol w="658368">
                  <a:extLst>
                    <a:ext uri="{9D8B030D-6E8A-4147-A177-3AD203B41FA5}">
                      <a16:colId xmlns:a16="http://schemas.microsoft.com/office/drawing/2014/main" val="3154965313"/>
                    </a:ext>
                  </a:extLst>
                </a:gridCol>
                <a:gridCol w="658368">
                  <a:extLst>
                    <a:ext uri="{9D8B030D-6E8A-4147-A177-3AD203B41FA5}">
                      <a16:colId xmlns:a16="http://schemas.microsoft.com/office/drawing/2014/main" val="3738133148"/>
                    </a:ext>
                  </a:extLst>
                </a:gridCol>
                <a:gridCol w="658368">
                  <a:extLst>
                    <a:ext uri="{9D8B030D-6E8A-4147-A177-3AD203B41FA5}">
                      <a16:colId xmlns:a16="http://schemas.microsoft.com/office/drawing/2014/main" val="44920196"/>
                    </a:ext>
                  </a:extLst>
                </a:gridCol>
                <a:gridCol w="658368">
                  <a:extLst>
                    <a:ext uri="{9D8B030D-6E8A-4147-A177-3AD203B41FA5}">
                      <a16:colId xmlns:a16="http://schemas.microsoft.com/office/drawing/2014/main" val="1670131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59548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- 2019-03-20 10:06:50 </a:t>
                      </a:r>
                      <a:r>
                        <a:rPr kumimoji="0" lang="es-ES" sz="1000" b="0" i="0" u="none" strike="noStrike" kern="1200" cap="none" spc="0" normalizeH="0" baseline="0" noProof="0">
                          <a:ln>
                            <a:noFill/>
                          </a:ln>
                          <a:solidFill>
                            <a:prstClr val="black"/>
                          </a:solidFill>
                          <a:effectLst/>
                          <a:uLnTx/>
                          <a:uFillTx/>
                          <a:latin typeface="+mn-lt"/>
                          <a:ea typeface="+mn-ea"/>
                          <a:cs typeface="+mn-cs"/>
                        </a:rPr>
                        <a:t> 
 Somos muchos los que sabemos que #SantaFePuedeMás y este es nuestro #EquipoJatón  para hacerlo posible 💪 Emilio Jatón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7287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- 2019-03-08 14:54:14 </a:t>
                      </a:r>
                      <a:r>
                        <a:rPr kumimoji="0" lang="es-ES" sz="1000" b="0" i="0" u="none" strike="noStrike" kern="1200" cap="none" spc="0" normalizeH="0" baseline="0" noProof="0">
                          <a:ln>
                            <a:noFill/>
                          </a:ln>
                          <a:solidFill>
                            <a:prstClr val="black"/>
                          </a:solidFill>
                          <a:effectLst/>
                          <a:uLnTx/>
                          <a:uFillTx/>
                          <a:latin typeface="+mn-lt"/>
                          <a:ea typeface="+mn-ea"/>
                          <a:cs typeface="+mn-cs"/>
                        </a:rPr>
                        <a:t> 
 LA PROVINCIA RECUPERA BIENES DEL DELITO Y LOS DEVUELVE A LOS SANTAFESINOS
Por segunda vez se subastaron vehículos incautados por las fuerzas de seguridad. Esto se reinvierte en políticas sociales como la salud, la educación y el deporte. Así Santa Fe se pone a la vanguardia y es la única provincia que, por ley, cuenta con la extinción de dominio.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3624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- 2019-03-21 08:31:10 </a:t>
                      </a:r>
                      <a:r>
                        <a:rPr kumimoji="0" lang="es-ES" sz="1000" b="0" i="0" u="none" strike="noStrike" kern="1200" cap="none" spc="0" normalizeH="0" baseline="0" noProof="0">
                          <a:ln>
                            <a:noFill/>
                          </a:ln>
                          <a:solidFill>
                            <a:prstClr val="black"/>
                          </a:solidFill>
                          <a:effectLst/>
                          <a:uLnTx/>
                          <a:uFillTx/>
                          <a:latin typeface="+mn-lt"/>
                          <a:ea typeface="+mn-ea"/>
                          <a:cs typeface="+mn-cs"/>
                        </a:rPr>
                        <a:t> 
 UNA CIUDAD Y UN CONCEJO CERCA DE LA GENTE
Como nos dice siempre Emilio, la ciudad necesita volver a retomar la cercanía, la confianza y la escucha. Somos el #EquipoJatón y estamos seguros que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80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- 2019-03-13 08:05:40 </a:t>
                      </a:r>
                      <a:r>
                        <a:rPr kumimoji="0" lang="es-ES" sz="1000" b="0" i="0" u="none" strike="noStrike" kern="1200" cap="none" spc="0" normalizeH="0" baseline="0" noProof="0">
                          <a:ln>
                            <a:noFill/>
                          </a:ln>
                          <a:solidFill>
                            <a:prstClr val="black"/>
                          </a:solidFill>
                          <a:effectLst/>
                          <a:uLnTx/>
                          <a:uFillTx/>
                          <a:latin typeface="+mn-lt"/>
                          <a:ea typeface="+mn-ea"/>
                          <a:cs typeface="+mn-cs"/>
                        </a:rPr>
                        <a:t> 
 VENIMOS a PROPONER LA SANTA FE DEL FUTURO
Hace tiempo recorremos con Emilio Jatón la ciudad. Ahora nuestro compromiso llega al concejo con un equipo de hombres y mujeres con vocación y muy comprometidos en trabajar juntos, porque sabemos que #SantaFePuedeMás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58942958"/>
                  </a:ext>
                </a:extLst>
              </a:tr>
            </a:tbl>
          </a:graphicData>
        </a:graphic>
      </p:graphicFrame>
      <p:sp>
        <p:nvSpPr>
          <p:cNvPr id="4" name="Text Placeholder 3">
            <a:extLst>
              <a:ext uri="{FF2B5EF4-FFF2-40B4-BE49-F238E27FC236}">
                <a16:creationId xmlns:a16="http://schemas.microsoft.com/office/drawing/2014/main" id="{3BD09BEA-3CFA-4BF6-A47A-246586D415AA}"/>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0780477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80772-C6C2-4A23-B34E-EF57E7FC671F}"/>
              </a:ext>
            </a:extLst>
          </p:cNvPr>
          <p:cNvSpPr>
            <a:spLocks noGrp="1"/>
          </p:cNvSpPr>
          <p:nvPr>
            <p:ph type="title"/>
          </p:nvPr>
        </p:nvSpPr>
        <p:spPr/>
        <p:txBody>
          <a:bodyPr/>
          <a:lstStyle/>
          <a:p>
            <a:r>
              <a:rPr lang="en-US"/>
              <a:t>Facebook Own Posts Table | Santa Fe - 5 of 13</a:t>
            </a:r>
          </a:p>
        </p:txBody>
      </p:sp>
      <p:graphicFrame>
        <p:nvGraphicFramePr>
          <p:cNvPr id="5" name="Table Placeholder 4">
            <a:extLst>
              <a:ext uri="{FF2B5EF4-FFF2-40B4-BE49-F238E27FC236}">
                <a16:creationId xmlns:a16="http://schemas.microsoft.com/office/drawing/2014/main" id="{18B33C8C-D416-4D82-8DD6-4368EC4F09F6}"/>
              </a:ext>
            </a:extLst>
          </p:cNvPr>
          <p:cNvGraphicFramePr>
            <a:graphicFrameLocks noGrp="1"/>
          </p:cNvGraphicFramePr>
          <p:nvPr>
            <p:ph type="tbl" sz="quarter" idx="13"/>
            <p:extLst>
              <p:ext uri="{D42A27DB-BD31-4B8C-83A1-F6EECF244321}">
                <p14:modId xmlns:p14="http://schemas.microsoft.com/office/powerpoint/2010/main" val="668207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39399723"/>
                    </a:ext>
                  </a:extLst>
                </a:gridCol>
                <a:gridCol w="658368">
                  <a:extLst>
                    <a:ext uri="{9D8B030D-6E8A-4147-A177-3AD203B41FA5}">
                      <a16:colId xmlns:a16="http://schemas.microsoft.com/office/drawing/2014/main" val="3189424087"/>
                    </a:ext>
                  </a:extLst>
                </a:gridCol>
                <a:gridCol w="658368">
                  <a:extLst>
                    <a:ext uri="{9D8B030D-6E8A-4147-A177-3AD203B41FA5}">
                      <a16:colId xmlns:a16="http://schemas.microsoft.com/office/drawing/2014/main" val="195847865"/>
                    </a:ext>
                  </a:extLst>
                </a:gridCol>
                <a:gridCol w="658368">
                  <a:extLst>
                    <a:ext uri="{9D8B030D-6E8A-4147-A177-3AD203B41FA5}">
                      <a16:colId xmlns:a16="http://schemas.microsoft.com/office/drawing/2014/main" val="1969594486"/>
                    </a:ext>
                  </a:extLst>
                </a:gridCol>
                <a:gridCol w="658368">
                  <a:extLst>
                    <a:ext uri="{9D8B030D-6E8A-4147-A177-3AD203B41FA5}">
                      <a16:colId xmlns:a16="http://schemas.microsoft.com/office/drawing/2014/main" val="4224128486"/>
                    </a:ext>
                  </a:extLst>
                </a:gridCol>
                <a:gridCol w="658368">
                  <a:extLst>
                    <a:ext uri="{9D8B030D-6E8A-4147-A177-3AD203B41FA5}">
                      <a16:colId xmlns:a16="http://schemas.microsoft.com/office/drawing/2014/main" val="99799836"/>
                    </a:ext>
                  </a:extLst>
                </a:gridCol>
                <a:gridCol w="658368">
                  <a:extLst>
                    <a:ext uri="{9D8B030D-6E8A-4147-A177-3AD203B41FA5}">
                      <a16:colId xmlns:a16="http://schemas.microsoft.com/office/drawing/2014/main" val="112358420"/>
                    </a:ext>
                  </a:extLst>
                </a:gridCol>
                <a:gridCol w="658368">
                  <a:extLst>
                    <a:ext uri="{9D8B030D-6E8A-4147-A177-3AD203B41FA5}">
                      <a16:colId xmlns:a16="http://schemas.microsoft.com/office/drawing/2014/main" val="1889181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9145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- 2019-03-16 15:22:18 </a:t>
                      </a:r>
                      <a:r>
                        <a:rPr kumimoji="0" lang="es-ES" sz="1000" b="0" i="0" u="none" strike="noStrike" kern="1200" cap="none" spc="0" normalizeH="0" baseline="0" noProof="0">
                          <a:ln>
                            <a:noFill/>
                          </a:ln>
                          <a:solidFill>
                            <a:prstClr val="black"/>
                          </a:solidFill>
                          <a:effectLst/>
                          <a:uLnTx/>
                          <a:uFillTx/>
                          <a:latin typeface="+mn-lt"/>
                          <a:ea typeface="+mn-ea"/>
                          <a:cs typeface="+mn-cs"/>
                        </a:rPr>
                        <a:t> 
 EL PUERTO SE REACTIVA NUEVAMENTE
Años atrás parecía impensado. Hoy estamos cada vez más cerca de que nuestra ciudad vuelva a tener una terminal portuaria activa que potencie nuestras #EconomíasRegionales. Hoy suma más #tecnología con un escáner de contenedores.
#SantaFePuedeMás
Gobierno de Santa 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9247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- 2019-03-02 15:45:00 </a:t>
                      </a:r>
                      <a:r>
                        <a:rPr kumimoji="0" lang="es-ES" sz="1000" b="0" i="0" u="none" strike="noStrike" kern="1200" cap="none" spc="0" normalizeH="0" baseline="0" noProof="0">
                          <a:ln>
                            <a:noFill/>
                          </a:ln>
                          <a:solidFill>
                            <a:prstClr val="black"/>
                          </a:solidFill>
                          <a:effectLst/>
                          <a:uLnTx/>
                          <a:uFillTx/>
                          <a:latin typeface="+mn-lt"/>
                          <a:ea typeface="+mn-ea"/>
                          <a:cs typeface="+mn-cs"/>
                        </a:rPr>
                        <a:t> 
 TODOS QUEREMOS VIVIR MEJOR
Junto a Emilio Jatón hace tiempo que trabajamos para vivir en una ciudad mejor, porque todos queremos lo mismo. ¿Nos acompañás?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75301729"/>
                  </a:ext>
                </a:extLst>
              </a:tr>
            </a:tbl>
          </a:graphicData>
        </a:graphic>
      </p:graphicFrame>
      <p:sp>
        <p:nvSpPr>
          <p:cNvPr id="4" name="Text Placeholder 3">
            <a:extLst>
              <a:ext uri="{FF2B5EF4-FFF2-40B4-BE49-F238E27FC236}">
                <a16:creationId xmlns:a16="http://schemas.microsoft.com/office/drawing/2014/main" id="{6A2BFEEB-B85B-4B7F-8544-3FDF2A9E776F}"/>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6092446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C5513-E97A-4A5E-AF25-D8EE4292E390}"/>
              </a:ext>
            </a:extLst>
          </p:cNvPr>
          <p:cNvSpPr>
            <a:spLocks noGrp="1"/>
          </p:cNvSpPr>
          <p:nvPr>
            <p:ph type="title"/>
          </p:nvPr>
        </p:nvSpPr>
        <p:spPr/>
        <p:txBody>
          <a:bodyPr/>
          <a:lstStyle/>
          <a:p>
            <a:r>
              <a:rPr lang="en-US"/>
              <a:t>Facebook Own Posts Table | Santa Fe - 6 of 13</a:t>
            </a:r>
          </a:p>
        </p:txBody>
      </p:sp>
      <p:graphicFrame>
        <p:nvGraphicFramePr>
          <p:cNvPr id="5" name="Table Placeholder 4">
            <a:extLst>
              <a:ext uri="{FF2B5EF4-FFF2-40B4-BE49-F238E27FC236}">
                <a16:creationId xmlns:a16="http://schemas.microsoft.com/office/drawing/2014/main" id="{33C8FB6E-EC1C-4E67-8AAB-E929EFE71F00}"/>
              </a:ext>
            </a:extLst>
          </p:cNvPr>
          <p:cNvGraphicFramePr>
            <a:graphicFrameLocks noGrp="1"/>
          </p:cNvGraphicFramePr>
          <p:nvPr>
            <p:ph type="tbl" sz="quarter" idx="13"/>
            <p:extLst>
              <p:ext uri="{D42A27DB-BD31-4B8C-83A1-F6EECF244321}">
                <p14:modId xmlns:p14="http://schemas.microsoft.com/office/powerpoint/2010/main" val="2351646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3412968"/>
                    </a:ext>
                  </a:extLst>
                </a:gridCol>
                <a:gridCol w="658368">
                  <a:extLst>
                    <a:ext uri="{9D8B030D-6E8A-4147-A177-3AD203B41FA5}">
                      <a16:colId xmlns:a16="http://schemas.microsoft.com/office/drawing/2014/main" val="2660599589"/>
                    </a:ext>
                  </a:extLst>
                </a:gridCol>
                <a:gridCol w="658368">
                  <a:extLst>
                    <a:ext uri="{9D8B030D-6E8A-4147-A177-3AD203B41FA5}">
                      <a16:colId xmlns:a16="http://schemas.microsoft.com/office/drawing/2014/main" val="1965417781"/>
                    </a:ext>
                  </a:extLst>
                </a:gridCol>
                <a:gridCol w="658368">
                  <a:extLst>
                    <a:ext uri="{9D8B030D-6E8A-4147-A177-3AD203B41FA5}">
                      <a16:colId xmlns:a16="http://schemas.microsoft.com/office/drawing/2014/main" val="3142876340"/>
                    </a:ext>
                  </a:extLst>
                </a:gridCol>
                <a:gridCol w="658368">
                  <a:extLst>
                    <a:ext uri="{9D8B030D-6E8A-4147-A177-3AD203B41FA5}">
                      <a16:colId xmlns:a16="http://schemas.microsoft.com/office/drawing/2014/main" val="27558727"/>
                    </a:ext>
                  </a:extLst>
                </a:gridCol>
                <a:gridCol w="658368">
                  <a:extLst>
                    <a:ext uri="{9D8B030D-6E8A-4147-A177-3AD203B41FA5}">
                      <a16:colId xmlns:a16="http://schemas.microsoft.com/office/drawing/2014/main" val="304179849"/>
                    </a:ext>
                  </a:extLst>
                </a:gridCol>
                <a:gridCol w="658368">
                  <a:extLst>
                    <a:ext uri="{9D8B030D-6E8A-4147-A177-3AD203B41FA5}">
                      <a16:colId xmlns:a16="http://schemas.microsoft.com/office/drawing/2014/main" val="2746952921"/>
                    </a:ext>
                  </a:extLst>
                </a:gridCol>
                <a:gridCol w="658368">
                  <a:extLst>
                    <a:ext uri="{9D8B030D-6E8A-4147-A177-3AD203B41FA5}">
                      <a16:colId xmlns:a16="http://schemas.microsoft.com/office/drawing/2014/main" val="3286403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3674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- 2019-03-15 17:14:06 </a:t>
                      </a:r>
                      <a:r>
                        <a:rPr kumimoji="0" lang="es-ES" sz="1000" b="0" i="0" u="none" strike="noStrike" kern="1200" cap="none" spc="0" normalizeH="0" baseline="0" noProof="0">
                          <a:ln>
                            <a:noFill/>
                          </a:ln>
                          <a:solidFill>
                            <a:prstClr val="black"/>
                          </a:solidFill>
                          <a:effectLst/>
                          <a:uLnTx/>
                          <a:uFillTx/>
                          <a:latin typeface="+mn-lt"/>
                          <a:ea typeface="+mn-ea"/>
                          <a:cs typeface="+mn-cs"/>
                        </a:rPr>
                        <a:t> 
 ¡QUE LINDO VOLVER A LA ESCUELA! 
Arrancaron las clases y nos volvemos a encontrar con estudiantes y docentes que apuestan a la solidaridad, la inclusión, y a las ganas de participar y de seguir generando oportunidades. Ellos hacen de Santa Fe una ciudad más grande.
Sólo así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05199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- 2019-03-06 13:58:13 </a:t>
                      </a:r>
                      <a:r>
                        <a:rPr kumimoji="0" lang="es-ES" sz="1000" b="0" i="0" u="none" strike="noStrike" kern="1200" cap="none" spc="0" normalizeH="0" baseline="0" noProof="0">
                          <a:ln>
                            <a:noFill/>
                          </a:ln>
                          <a:solidFill>
                            <a:prstClr val="black"/>
                          </a:solidFill>
                          <a:effectLst/>
                          <a:uLnTx/>
                          <a:uFillTx/>
                          <a:latin typeface="+mn-lt"/>
                          <a:ea typeface="+mn-ea"/>
                          <a:cs typeface="+mn-cs"/>
                        </a:rPr>
                        <a:t> 
 Mirando a los chicos del Club Defensores de Peñaloza ⚽ me acordé del primer torneo que jugué cuando era chico, cuando lo único que importaba era jugar y divertirse.
Vi en sus caras 😁 lo que genera este deporte: la alegría de compartir, el trabajo en equipo y el sentido de pertenencia a nuestro club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6333312"/>
                  </a:ext>
                </a:extLst>
              </a:tr>
            </a:tbl>
          </a:graphicData>
        </a:graphic>
      </p:graphicFrame>
      <p:sp>
        <p:nvSpPr>
          <p:cNvPr id="4" name="Text Placeholder 3">
            <a:extLst>
              <a:ext uri="{FF2B5EF4-FFF2-40B4-BE49-F238E27FC236}">
                <a16:creationId xmlns:a16="http://schemas.microsoft.com/office/drawing/2014/main" id="{D2C19D63-BD16-4B13-A40C-5B56163D3269}"/>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9247295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61D9C-3D77-4FF2-AF58-CA4B6EFCE163}"/>
              </a:ext>
            </a:extLst>
          </p:cNvPr>
          <p:cNvSpPr>
            <a:spLocks noGrp="1"/>
          </p:cNvSpPr>
          <p:nvPr>
            <p:ph type="title"/>
          </p:nvPr>
        </p:nvSpPr>
        <p:spPr/>
        <p:txBody>
          <a:bodyPr/>
          <a:lstStyle/>
          <a:p>
            <a:r>
              <a:rPr lang="en-US"/>
              <a:t>Facebook Own Posts Table | Santa Fe - 7 of 13</a:t>
            </a:r>
          </a:p>
        </p:txBody>
      </p:sp>
      <p:graphicFrame>
        <p:nvGraphicFramePr>
          <p:cNvPr id="5" name="Table Placeholder 4">
            <a:extLst>
              <a:ext uri="{FF2B5EF4-FFF2-40B4-BE49-F238E27FC236}">
                <a16:creationId xmlns:a16="http://schemas.microsoft.com/office/drawing/2014/main" id="{A836A3DC-E083-4CD6-99D6-2388F8E78909}"/>
              </a:ext>
            </a:extLst>
          </p:cNvPr>
          <p:cNvGraphicFramePr>
            <a:graphicFrameLocks noGrp="1"/>
          </p:cNvGraphicFramePr>
          <p:nvPr>
            <p:ph type="tbl" sz="quarter" idx="13"/>
            <p:extLst>
              <p:ext uri="{D42A27DB-BD31-4B8C-83A1-F6EECF244321}">
                <p14:modId xmlns:p14="http://schemas.microsoft.com/office/powerpoint/2010/main" val="3894253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73862718"/>
                    </a:ext>
                  </a:extLst>
                </a:gridCol>
                <a:gridCol w="658368">
                  <a:extLst>
                    <a:ext uri="{9D8B030D-6E8A-4147-A177-3AD203B41FA5}">
                      <a16:colId xmlns:a16="http://schemas.microsoft.com/office/drawing/2014/main" val="2819247169"/>
                    </a:ext>
                  </a:extLst>
                </a:gridCol>
                <a:gridCol w="658368">
                  <a:extLst>
                    <a:ext uri="{9D8B030D-6E8A-4147-A177-3AD203B41FA5}">
                      <a16:colId xmlns:a16="http://schemas.microsoft.com/office/drawing/2014/main" val="856312217"/>
                    </a:ext>
                  </a:extLst>
                </a:gridCol>
                <a:gridCol w="658368">
                  <a:extLst>
                    <a:ext uri="{9D8B030D-6E8A-4147-A177-3AD203B41FA5}">
                      <a16:colId xmlns:a16="http://schemas.microsoft.com/office/drawing/2014/main" val="3946454167"/>
                    </a:ext>
                  </a:extLst>
                </a:gridCol>
                <a:gridCol w="658368">
                  <a:extLst>
                    <a:ext uri="{9D8B030D-6E8A-4147-A177-3AD203B41FA5}">
                      <a16:colId xmlns:a16="http://schemas.microsoft.com/office/drawing/2014/main" val="2546994806"/>
                    </a:ext>
                  </a:extLst>
                </a:gridCol>
                <a:gridCol w="658368">
                  <a:extLst>
                    <a:ext uri="{9D8B030D-6E8A-4147-A177-3AD203B41FA5}">
                      <a16:colId xmlns:a16="http://schemas.microsoft.com/office/drawing/2014/main" val="298985683"/>
                    </a:ext>
                  </a:extLst>
                </a:gridCol>
                <a:gridCol w="658368">
                  <a:extLst>
                    <a:ext uri="{9D8B030D-6E8A-4147-A177-3AD203B41FA5}">
                      <a16:colId xmlns:a16="http://schemas.microsoft.com/office/drawing/2014/main" val="176967198"/>
                    </a:ext>
                  </a:extLst>
                </a:gridCol>
                <a:gridCol w="658368">
                  <a:extLst>
                    <a:ext uri="{9D8B030D-6E8A-4147-A177-3AD203B41FA5}">
                      <a16:colId xmlns:a16="http://schemas.microsoft.com/office/drawing/2014/main" val="767983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0661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- 2019-03-08 21:53:44 </a:t>
                      </a:r>
                      <a:r>
                        <a:rPr kumimoji="0" lang="es-ES" sz="1000" b="0" i="0" u="none" strike="noStrike" kern="1200" cap="none" spc="0" normalizeH="0" baseline="0" noProof="0">
                          <a:ln>
                            <a:noFill/>
                          </a:ln>
                          <a:solidFill>
                            <a:prstClr val="black"/>
                          </a:solidFill>
                          <a:effectLst/>
                          <a:uLnTx/>
                          <a:uFillTx/>
                          <a:latin typeface="+mn-lt"/>
                          <a:ea typeface="+mn-ea"/>
                          <a:cs typeface="+mn-cs"/>
                        </a:rPr>
                        <a:t> 
 Hace 7 años que Patricia Cabrera se pone al hombro el Club #LosCanarios ⚽️ de barrio #LosTroncos.
Con ganas y fuerza acompaña a los chicos en lo deportivo pero principalmente en su crecimiento como personas 👦
Como ella, muchas mujeres santafesinas se comprometen y luchan por avanzar en la igualdad de oportunidades para chicos y chicas de nuestra ciudad 💪
#8M #DíaDeLaMujerTrabajadora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72096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- 2019-03-02 13:49:11 </a:t>
                      </a:r>
                      <a:r>
                        <a:rPr kumimoji="0" lang="es-ES" sz="1000" b="0" i="0" u="none" strike="noStrike" kern="1200" cap="none" spc="0" normalizeH="0" baseline="0" noProof="0">
                          <a:ln>
                            <a:noFill/>
                          </a:ln>
                          <a:solidFill>
                            <a:prstClr val="black"/>
                          </a:solidFill>
                          <a:effectLst/>
                          <a:uLnTx/>
                          <a:uFillTx/>
                          <a:latin typeface="+mn-lt"/>
                          <a:ea typeface="+mn-ea"/>
                          <a:cs typeface="+mn-cs"/>
                        </a:rPr>
                        <a:t> 
 Nani vive en barrio #LaEsmeraldaEste y nos conocimos hace un tiempo, cuando le entregamos la escritura de su casa gracias al programa de Regularización Dominial del Gobierno de Santa Fe.
El miércoles tuve la alegría de encontrarla nuevamente, ahora en la escuela Gregoria Pérez de Denis, donde estuvimos con Jorge Henn.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9467527"/>
                  </a:ext>
                </a:extLst>
              </a:tr>
            </a:tbl>
          </a:graphicData>
        </a:graphic>
      </p:graphicFrame>
      <p:sp>
        <p:nvSpPr>
          <p:cNvPr id="4" name="Text Placeholder 3">
            <a:extLst>
              <a:ext uri="{FF2B5EF4-FFF2-40B4-BE49-F238E27FC236}">
                <a16:creationId xmlns:a16="http://schemas.microsoft.com/office/drawing/2014/main" id="{74A8605B-80A7-49E5-A32F-51F3C60D465B}"/>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41179168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37A27-6A89-432E-926F-1D2927DE6BD9}"/>
              </a:ext>
            </a:extLst>
          </p:cNvPr>
          <p:cNvSpPr>
            <a:spLocks noGrp="1"/>
          </p:cNvSpPr>
          <p:nvPr>
            <p:ph type="title"/>
          </p:nvPr>
        </p:nvSpPr>
        <p:spPr/>
        <p:txBody>
          <a:bodyPr/>
          <a:lstStyle/>
          <a:p>
            <a:r>
              <a:rPr lang="en-US"/>
              <a:t>Facebook Own Posts Table | Santa Fe - 8 of 13</a:t>
            </a:r>
          </a:p>
        </p:txBody>
      </p:sp>
      <p:graphicFrame>
        <p:nvGraphicFramePr>
          <p:cNvPr id="5" name="Table Placeholder 4">
            <a:extLst>
              <a:ext uri="{FF2B5EF4-FFF2-40B4-BE49-F238E27FC236}">
                <a16:creationId xmlns:a16="http://schemas.microsoft.com/office/drawing/2014/main" id="{F9F8D164-89E1-4BC9-9ADD-0D3A5ED1A8E8}"/>
              </a:ext>
            </a:extLst>
          </p:cNvPr>
          <p:cNvGraphicFramePr>
            <a:graphicFrameLocks noGrp="1"/>
          </p:cNvGraphicFramePr>
          <p:nvPr>
            <p:ph type="tbl" sz="quarter" idx="13"/>
            <p:extLst>
              <p:ext uri="{D42A27DB-BD31-4B8C-83A1-F6EECF244321}">
                <p14:modId xmlns:p14="http://schemas.microsoft.com/office/powerpoint/2010/main" val="3742851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18373462"/>
                    </a:ext>
                  </a:extLst>
                </a:gridCol>
                <a:gridCol w="658368">
                  <a:extLst>
                    <a:ext uri="{9D8B030D-6E8A-4147-A177-3AD203B41FA5}">
                      <a16:colId xmlns:a16="http://schemas.microsoft.com/office/drawing/2014/main" val="1732961452"/>
                    </a:ext>
                  </a:extLst>
                </a:gridCol>
                <a:gridCol w="658368">
                  <a:extLst>
                    <a:ext uri="{9D8B030D-6E8A-4147-A177-3AD203B41FA5}">
                      <a16:colId xmlns:a16="http://schemas.microsoft.com/office/drawing/2014/main" val="4056108657"/>
                    </a:ext>
                  </a:extLst>
                </a:gridCol>
                <a:gridCol w="658368">
                  <a:extLst>
                    <a:ext uri="{9D8B030D-6E8A-4147-A177-3AD203B41FA5}">
                      <a16:colId xmlns:a16="http://schemas.microsoft.com/office/drawing/2014/main" val="3329568457"/>
                    </a:ext>
                  </a:extLst>
                </a:gridCol>
                <a:gridCol w="658368">
                  <a:extLst>
                    <a:ext uri="{9D8B030D-6E8A-4147-A177-3AD203B41FA5}">
                      <a16:colId xmlns:a16="http://schemas.microsoft.com/office/drawing/2014/main" val="1617698904"/>
                    </a:ext>
                  </a:extLst>
                </a:gridCol>
                <a:gridCol w="658368">
                  <a:extLst>
                    <a:ext uri="{9D8B030D-6E8A-4147-A177-3AD203B41FA5}">
                      <a16:colId xmlns:a16="http://schemas.microsoft.com/office/drawing/2014/main" val="103491950"/>
                    </a:ext>
                  </a:extLst>
                </a:gridCol>
                <a:gridCol w="658368">
                  <a:extLst>
                    <a:ext uri="{9D8B030D-6E8A-4147-A177-3AD203B41FA5}">
                      <a16:colId xmlns:a16="http://schemas.microsoft.com/office/drawing/2014/main" val="371863544"/>
                    </a:ext>
                  </a:extLst>
                </a:gridCol>
                <a:gridCol w="658368">
                  <a:extLst>
                    <a:ext uri="{9D8B030D-6E8A-4147-A177-3AD203B41FA5}">
                      <a16:colId xmlns:a16="http://schemas.microsoft.com/office/drawing/2014/main" val="1904659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8428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- 2019-03-09 15:24:47 </a:t>
                      </a:r>
                      <a:r>
                        <a:rPr kumimoji="0" lang="es-ES" sz="1000" b="0" i="0" u="none" strike="noStrike" kern="1200" cap="none" spc="0" normalizeH="0" baseline="0" noProof="0">
                          <a:ln>
                            <a:noFill/>
                          </a:ln>
                          <a:solidFill>
                            <a:prstClr val="black"/>
                          </a:solidFill>
                          <a:effectLst/>
                          <a:uLnTx/>
                          <a:uFillTx/>
                          <a:latin typeface="+mn-lt"/>
                          <a:ea typeface="+mn-ea"/>
                          <a:cs typeface="+mn-cs"/>
                        </a:rPr>
                        <a:t> 
 🌳 LO QUE PASA CUANDO NO SE PREVIENE 🌿
La última tormenta dejó 2500 árboles destruidos, poniendo en evidencia la total falta de acción de la Municipalidad para cuidar nuestro arbolado público.
¿Qué está esperando el intendente para cumplir con la ordenanza N°11.924 que regula estas cuestiones?
#LaCuestiónEsPrevenir
#SantaFePuedeMás
#MásÁrbolesParaMiCiudad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50178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- 2019-03-03 15:00:00 </a:t>
                      </a:r>
                      <a:r>
                        <a:rPr kumimoji="0" lang="es-ES" sz="1000" b="0" i="0" u="none" strike="noStrike" kern="1200" cap="none" spc="0" normalizeH="0" baseline="0" noProof="0">
                          <a:ln>
                            <a:noFill/>
                          </a:ln>
                          <a:solidFill>
                            <a:prstClr val="black"/>
                          </a:solidFill>
                          <a:effectLst/>
                          <a:uLnTx/>
                          <a:uFillTx/>
                          <a:latin typeface="+mn-lt"/>
                          <a:ea typeface="+mn-ea"/>
                          <a:cs typeface="+mn-cs"/>
                        </a:rPr>
                        <a:t> 
 Santa Fe #Avanza ➡ con la fuerza de santafesinos 🙋‍♂ y santafesinas 🙋‍♀ que día a día, desde sus lugares, trabajan para mejorar la ciudad.
Junto a Jorge Henn estuvimos en 📌 #SantaRosaDeLima. Dialogamos con Nely Fleitas, que lleva adelante la asociación #GranitoDeVida, a través de la cual realizan una copa de leche para chicos y chicas del barrio 👧👦
#SantaFeNoSeDetiene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8253008"/>
                  </a:ext>
                </a:extLst>
              </a:tr>
            </a:tbl>
          </a:graphicData>
        </a:graphic>
      </p:graphicFrame>
      <p:sp>
        <p:nvSpPr>
          <p:cNvPr id="4" name="Text Placeholder 3">
            <a:extLst>
              <a:ext uri="{FF2B5EF4-FFF2-40B4-BE49-F238E27FC236}">
                <a16:creationId xmlns:a16="http://schemas.microsoft.com/office/drawing/2014/main" id="{F13B4187-5E06-45FA-A911-8353BB706C1B}"/>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3158306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0880E-E2AB-4AD0-AAFF-7E36FA3C83B8}"/>
              </a:ext>
            </a:extLst>
          </p:cNvPr>
          <p:cNvSpPr>
            <a:spLocks noGrp="1"/>
          </p:cNvSpPr>
          <p:nvPr>
            <p:ph type="title"/>
          </p:nvPr>
        </p:nvSpPr>
        <p:spPr/>
        <p:txBody>
          <a:bodyPr/>
          <a:lstStyle/>
          <a:p>
            <a:r>
              <a:rPr lang="en-US"/>
              <a:t>Facebook Own Posts Table | Santa Fe - 9 of 13</a:t>
            </a:r>
          </a:p>
        </p:txBody>
      </p:sp>
      <p:graphicFrame>
        <p:nvGraphicFramePr>
          <p:cNvPr id="5" name="Table Placeholder 4">
            <a:extLst>
              <a:ext uri="{FF2B5EF4-FFF2-40B4-BE49-F238E27FC236}">
                <a16:creationId xmlns:a16="http://schemas.microsoft.com/office/drawing/2014/main" id="{E6170651-A6C9-49D3-939C-7C37359BF445}"/>
              </a:ext>
            </a:extLst>
          </p:cNvPr>
          <p:cNvGraphicFramePr>
            <a:graphicFrameLocks noGrp="1"/>
          </p:cNvGraphicFramePr>
          <p:nvPr>
            <p:ph type="tbl" sz="quarter" idx="13"/>
            <p:extLst>
              <p:ext uri="{D42A27DB-BD31-4B8C-83A1-F6EECF244321}">
                <p14:modId xmlns:p14="http://schemas.microsoft.com/office/powerpoint/2010/main" val="2465784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60260111"/>
                    </a:ext>
                  </a:extLst>
                </a:gridCol>
                <a:gridCol w="658368">
                  <a:extLst>
                    <a:ext uri="{9D8B030D-6E8A-4147-A177-3AD203B41FA5}">
                      <a16:colId xmlns:a16="http://schemas.microsoft.com/office/drawing/2014/main" val="2262481582"/>
                    </a:ext>
                  </a:extLst>
                </a:gridCol>
                <a:gridCol w="658368">
                  <a:extLst>
                    <a:ext uri="{9D8B030D-6E8A-4147-A177-3AD203B41FA5}">
                      <a16:colId xmlns:a16="http://schemas.microsoft.com/office/drawing/2014/main" val="3279377847"/>
                    </a:ext>
                  </a:extLst>
                </a:gridCol>
                <a:gridCol w="658368">
                  <a:extLst>
                    <a:ext uri="{9D8B030D-6E8A-4147-A177-3AD203B41FA5}">
                      <a16:colId xmlns:a16="http://schemas.microsoft.com/office/drawing/2014/main" val="3369779051"/>
                    </a:ext>
                  </a:extLst>
                </a:gridCol>
                <a:gridCol w="658368">
                  <a:extLst>
                    <a:ext uri="{9D8B030D-6E8A-4147-A177-3AD203B41FA5}">
                      <a16:colId xmlns:a16="http://schemas.microsoft.com/office/drawing/2014/main" val="2425094319"/>
                    </a:ext>
                  </a:extLst>
                </a:gridCol>
                <a:gridCol w="658368">
                  <a:extLst>
                    <a:ext uri="{9D8B030D-6E8A-4147-A177-3AD203B41FA5}">
                      <a16:colId xmlns:a16="http://schemas.microsoft.com/office/drawing/2014/main" val="356270284"/>
                    </a:ext>
                  </a:extLst>
                </a:gridCol>
                <a:gridCol w="658368">
                  <a:extLst>
                    <a:ext uri="{9D8B030D-6E8A-4147-A177-3AD203B41FA5}">
                      <a16:colId xmlns:a16="http://schemas.microsoft.com/office/drawing/2014/main" val="941965453"/>
                    </a:ext>
                  </a:extLst>
                </a:gridCol>
                <a:gridCol w="658368">
                  <a:extLst>
                    <a:ext uri="{9D8B030D-6E8A-4147-A177-3AD203B41FA5}">
                      <a16:colId xmlns:a16="http://schemas.microsoft.com/office/drawing/2014/main" val="38740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1512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- 2019-03-07 14:58:00 </a:t>
                      </a:r>
                      <a:r>
                        <a:rPr kumimoji="0" lang="es-ES" sz="1000" b="0" i="0" u="none" strike="noStrike" kern="1200" cap="none" spc="0" normalizeH="0" baseline="0" noProof="0">
                          <a:ln>
                            <a:noFill/>
                          </a:ln>
                          <a:solidFill>
                            <a:prstClr val="black"/>
                          </a:solidFill>
                          <a:effectLst/>
                          <a:uLnTx/>
                          <a:uFillTx/>
                          <a:latin typeface="+mn-lt"/>
                          <a:ea typeface="+mn-ea"/>
                          <a:cs typeface="+mn-cs"/>
                        </a:rPr>
                        <a:t> 
 Las "pibas" se la juegan, pisan la pelota y corren por sus sueños 🏃‍♀️
Así se vive el entrenamiento del equipo de #FútbolFemenino 👭 del Club #GeneralAlvear ⚽️
Una actividad que crece año a año y que necesita acompañamiento con decisiones concretas para lograr mejores espacios y políticas que igualen 💯
#Avanza➡️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3570336"/>
                  </a:ext>
                </a:extLst>
              </a:tr>
            </a:tbl>
          </a:graphicData>
        </a:graphic>
      </p:graphicFrame>
      <p:sp>
        <p:nvSpPr>
          <p:cNvPr id="4" name="Text Placeholder 3">
            <a:extLst>
              <a:ext uri="{FF2B5EF4-FFF2-40B4-BE49-F238E27FC236}">
                <a16:creationId xmlns:a16="http://schemas.microsoft.com/office/drawing/2014/main" id="{DEF3E0A7-F5DD-42EC-A126-23E8822C6CC6}"/>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8153698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F3E9B-20DB-427A-96C2-CE41F485A3C5}"/>
              </a:ext>
            </a:extLst>
          </p:cNvPr>
          <p:cNvSpPr>
            <a:spLocks noGrp="1"/>
          </p:cNvSpPr>
          <p:nvPr>
            <p:ph type="title"/>
          </p:nvPr>
        </p:nvSpPr>
        <p:spPr/>
        <p:txBody>
          <a:bodyPr/>
          <a:lstStyle/>
          <a:p>
            <a:r>
              <a:rPr lang="en-US"/>
              <a:t>Facebook Own Posts Table | Santa Fe - 10 of 13</a:t>
            </a:r>
          </a:p>
        </p:txBody>
      </p:sp>
      <p:graphicFrame>
        <p:nvGraphicFramePr>
          <p:cNvPr id="5" name="Table Placeholder 4">
            <a:extLst>
              <a:ext uri="{FF2B5EF4-FFF2-40B4-BE49-F238E27FC236}">
                <a16:creationId xmlns:a16="http://schemas.microsoft.com/office/drawing/2014/main" id="{6601266B-0F03-4D29-8CEE-48710F701E88}"/>
              </a:ext>
            </a:extLst>
          </p:cNvPr>
          <p:cNvGraphicFramePr>
            <a:graphicFrameLocks noGrp="1"/>
          </p:cNvGraphicFramePr>
          <p:nvPr>
            <p:ph type="tbl" sz="quarter" idx="13"/>
            <p:extLst>
              <p:ext uri="{D42A27DB-BD31-4B8C-83A1-F6EECF244321}">
                <p14:modId xmlns:p14="http://schemas.microsoft.com/office/powerpoint/2010/main" val="1913042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52696068"/>
                    </a:ext>
                  </a:extLst>
                </a:gridCol>
                <a:gridCol w="658368">
                  <a:extLst>
                    <a:ext uri="{9D8B030D-6E8A-4147-A177-3AD203B41FA5}">
                      <a16:colId xmlns:a16="http://schemas.microsoft.com/office/drawing/2014/main" val="440954317"/>
                    </a:ext>
                  </a:extLst>
                </a:gridCol>
                <a:gridCol w="658368">
                  <a:extLst>
                    <a:ext uri="{9D8B030D-6E8A-4147-A177-3AD203B41FA5}">
                      <a16:colId xmlns:a16="http://schemas.microsoft.com/office/drawing/2014/main" val="874489504"/>
                    </a:ext>
                  </a:extLst>
                </a:gridCol>
                <a:gridCol w="658368">
                  <a:extLst>
                    <a:ext uri="{9D8B030D-6E8A-4147-A177-3AD203B41FA5}">
                      <a16:colId xmlns:a16="http://schemas.microsoft.com/office/drawing/2014/main" val="1740608801"/>
                    </a:ext>
                  </a:extLst>
                </a:gridCol>
                <a:gridCol w="658368">
                  <a:extLst>
                    <a:ext uri="{9D8B030D-6E8A-4147-A177-3AD203B41FA5}">
                      <a16:colId xmlns:a16="http://schemas.microsoft.com/office/drawing/2014/main" val="2998463554"/>
                    </a:ext>
                  </a:extLst>
                </a:gridCol>
                <a:gridCol w="658368">
                  <a:extLst>
                    <a:ext uri="{9D8B030D-6E8A-4147-A177-3AD203B41FA5}">
                      <a16:colId xmlns:a16="http://schemas.microsoft.com/office/drawing/2014/main" val="548825304"/>
                    </a:ext>
                  </a:extLst>
                </a:gridCol>
                <a:gridCol w="658368">
                  <a:extLst>
                    <a:ext uri="{9D8B030D-6E8A-4147-A177-3AD203B41FA5}">
                      <a16:colId xmlns:a16="http://schemas.microsoft.com/office/drawing/2014/main" val="335808964"/>
                    </a:ext>
                  </a:extLst>
                </a:gridCol>
                <a:gridCol w="658368">
                  <a:extLst>
                    <a:ext uri="{9D8B030D-6E8A-4147-A177-3AD203B41FA5}">
                      <a16:colId xmlns:a16="http://schemas.microsoft.com/office/drawing/2014/main" val="1010906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56874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- 2019-02-27 10:47:51 </a:t>
                      </a:r>
                      <a:r>
                        <a:rPr kumimoji="0" lang="es-ES" sz="1000" b="0" i="0" u="none" strike="noStrike" kern="1200" cap="none" spc="0" normalizeH="0" baseline="0" noProof="0">
                          <a:ln>
                            <a:noFill/>
                          </a:ln>
                          <a:solidFill>
                            <a:prstClr val="black"/>
                          </a:solidFill>
                          <a:effectLst/>
                          <a:uLnTx/>
                          <a:uFillTx/>
                          <a:latin typeface="+mn-lt"/>
                          <a:ea typeface="+mn-ea"/>
                          <a:cs typeface="+mn-cs"/>
                        </a:rPr>
                        <a:t> 
 ¡Nos reunimos para juntar fuerzas! 🤝 Con militantes radicales 🙋‍♂️ y amigos 🙋‍♀️ comenzamos a transitar con alegría el camino para reafirmar nuestra pertenencia al #FrenteProgresista. 
🔙Nos impulsa el respaldo de años de trabajo y la esperanza de seguir construyendo 🔜, con miradas jóvenes, que aportan una nueva perspectiva para la ciudad, priorizando siempre 🗣 el diálogo con cada vecina y vecino.
Con Jorge Henn conocemos las distintas realidades de la ciudad, nos importa el esfuerzo diario de los santafesinos de todos los barrios que hoy no se sienten acompañados.
Nuestra lista, junto a Virginia Coudannes y referentes de instituciones barriales, asociaciones civiles y partidos como PARES y SI, expresa la pluralidad de ideas que enriquece el debate acerca de la Santa Fe que queremos construir para el presente y el futuro, una ciudad que pueda crecer integrándonos a todos 💯 ¡Queremos que te sumes!
#SantaFe #Avanza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0049880"/>
                  </a:ext>
                </a:extLst>
              </a:tr>
            </a:tbl>
          </a:graphicData>
        </a:graphic>
      </p:graphicFrame>
      <p:sp>
        <p:nvSpPr>
          <p:cNvPr id="4" name="Text Placeholder 3">
            <a:extLst>
              <a:ext uri="{FF2B5EF4-FFF2-40B4-BE49-F238E27FC236}">
                <a16:creationId xmlns:a16="http://schemas.microsoft.com/office/drawing/2014/main" id="{C8133EF5-0960-4B59-B950-B5CC1DD3A8B1}"/>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7371856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53EF3-EF52-4F46-99CD-67E5F377D3BF}"/>
              </a:ext>
            </a:extLst>
          </p:cNvPr>
          <p:cNvSpPr>
            <a:spLocks noGrp="1"/>
          </p:cNvSpPr>
          <p:nvPr>
            <p:ph type="title"/>
          </p:nvPr>
        </p:nvSpPr>
        <p:spPr/>
        <p:txBody>
          <a:bodyPr/>
          <a:lstStyle/>
          <a:p>
            <a:r>
              <a:rPr lang="en-US"/>
              <a:t>Facebook Own Posts Table | Santa Fe - 11 of 13</a:t>
            </a:r>
          </a:p>
        </p:txBody>
      </p:sp>
      <p:graphicFrame>
        <p:nvGraphicFramePr>
          <p:cNvPr id="5" name="Table Placeholder 4">
            <a:extLst>
              <a:ext uri="{FF2B5EF4-FFF2-40B4-BE49-F238E27FC236}">
                <a16:creationId xmlns:a16="http://schemas.microsoft.com/office/drawing/2014/main" id="{04302C20-85E5-4B02-B23E-899CE0B441C4}"/>
              </a:ext>
            </a:extLst>
          </p:cNvPr>
          <p:cNvGraphicFramePr>
            <a:graphicFrameLocks noGrp="1"/>
          </p:cNvGraphicFramePr>
          <p:nvPr>
            <p:ph type="tbl" sz="quarter" idx="13"/>
            <p:extLst>
              <p:ext uri="{D42A27DB-BD31-4B8C-83A1-F6EECF244321}">
                <p14:modId xmlns:p14="http://schemas.microsoft.com/office/powerpoint/2010/main" val="18435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68340902"/>
                    </a:ext>
                  </a:extLst>
                </a:gridCol>
                <a:gridCol w="658368">
                  <a:extLst>
                    <a:ext uri="{9D8B030D-6E8A-4147-A177-3AD203B41FA5}">
                      <a16:colId xmlns:a16="http://schemas.microsoft.com/office/drawing/2014/main" val="55723416"/>
                    </a:ext>
                  </a:extLst>
                </a:gridCol>
                <a:gridCol w="658368">
                  <a:extLst>
                    <a:ext uri="{9D8B030D-6E8A-4147-A177-3AD203B41FA5}">
                      <a16:colId xmlns:a16="http://schemas.microsoft.com/office/drawing/2014/main" val="3386821870"/>
                    </a:ext>
                  </a:extLst>
                </a:gridCol>
                <a:gridCol w="658368">
                  <a:extLst>
                    <a:ext uri="{9D8B030D-6E8A-4147-A177-3AD203B41FA5}">
                      <a16:colId xmlns:a16="http://schemas.microsoft.com/office/drawing/2014/main" val="3326617244"/>
                    </a:ext>
                  </a:extLst>
                </a:gridCol>
                <a:gridCol w="658368">
                  <a:extLst>
                    <a:ext uri="{9D8B030D-6E8A-4147-A177-3AD203B41FA5}">
                      <a16:colId xmlns:a16="http://schemas.microsoft.com/office/drawing/2014/main" val="273348418"/>
                    </a:ext>
                  </a:extLst>
                </a:gridCol>
                <a:gridCol w="658368">
                  <a:extLst>
                    <a:ext uri="{9D8B030D-6E8A-4147-A177-3AD203B41FA5}">
                      <a16:colId xmlns:a16="http://schemas.microsoft.com/office/drawing/2014/main" val="2305477943"/>
                    </a:ext>
                  </a:extLst>
                </a:gridCol>
                <a:gridCol w="658368">
                  <a:extLst>
                    <a:ext uri="{9D8B030D-6E8A-4147-A177-3AD203B41FA5}">
                      <a16:colId xmlns:a16="http://schemas.microsoft.com/office/drawing/2014/main" val="365561843"/>
                    </a:ext>
                  </a:extLst>
                </a:gridCol>
                <a:gridCol w="658368">
                  <a:extLst>
                    <a:ext uri="{9D8B030D-6E8A-4147-A177-3AD203B41FA5}">
                      <a16:colId xmlns:a16="http://schemas.microsoft.com/office/drawing/2014/main" val="2683917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4181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- 2019-03-21 15:00:02 </a:t>
                      </a:r>
                      <a:r>
                        <a:rPr kumimoji="0" lang="es-ES" sz="1000" b="0" i="0" u="none" strike="noStrike" kern="1200" cap="none" spc="0" normalizeH="0" baseline="0" noProof="0">
                          <a:ln>
                            <a:noFill/>
                          </a:ln>
                          <a:solidFill>
                            <a:prstClr val="black"/>
                          </a:solidFill>
                          <a:effectLst/>
                          <a:uLnTx/>
                          <a:uFillTx/>
                          <a:latin typeface="+mn-lt"/>
                          <a:ea typeface="+mn-ea"/>
                          <a:cs typeface="+mn-cs"/>
                        </a:rPr>
                        <a:t> 
 🥊⛹️‍♀️ El deporte como derecho 🥎🤾‍♂️
Acompañamos a Jorge Henn y Fabián Palo Oliver en la presentación de una nueva #LeyDelDeporte. ¿Por qué es necesaria? Para:
⚽️ Proteger a los 1500 clubes de la provincia.
🎾 Acompañar a los 220.000 deportistas santafesinos/as.
⚾️ Fortalecer la educación física, el deporte escolar y el deporte comunitario.
🏈 Crear centros de mediano y alto rendimiento, y de evaluación deportiva.
🏊‍♂️ Incorporar la perspectiva de género.
🏒 Este proyecto se debe seguir enriqueciendo con el aporte de instituciones, clubes, deportistas y entrenadores/as.
🚣‍♂️ Si querés leerlo completo podés solicitarlo por mail: hennjorge@gmail.com o fpalooliver@gmail.com. 
🏆 Mandá tus sugerencias, dudas y propuestas. Construyamos una ley que garantice el deporte como un derecho, sin distinción de edad, género o capacidad🥋
👀 Seguí leyendo 👉 https://bit.ly/2UOR9lU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9307991"/>
                  </a:ext>
                </a:extLst>
              </a:tr>
            </a:tbl>
          </a:graphicData>
        </a:graphic>
      </p:graphicFrame>
      <p:sp>
        <p:nvSpPr>
          <p:cNvPr id="4" name="Text Placeholder 3">
            <a:extLst>
              <a:ext uri="{FF2B5EF4-FFF2-40B4-BE49-F238E27FC236}">
                <a16:creationId xmlns:a16="http://schemas.microsoft.com/office/drawing/2014/main" id="{6CBD14E6-2700-4E2A-B459-03343920A3DA}"/>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6644471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B1E89-A73F-44D1-8A9C-FE5A27E58830}"/>
              </a:ext>
            </a:extLst>
          </p:cNvPr>
          <p:cNvSpPr>
            <a:spLocks noGrp="1"/>
          </p:cNvSpPr>
          <p:nvPr>
            <p:ph type="title"/>
          </p:nvPr>
        </p:nvSpPr>
        <p:spPr/>
        <p:txBody>
          <a:bodyPr/>
          <a:lstStyle/>
          <a:p>
            <a:r>
              <a:rPr lang="en-US"/>
              <a:t>Facebook Own Posts Table | Santa Fe - 12 of 13</a:t>
            </a:r>
          </a:p>
        </p:txBody>
      </p:sp>
      <p:graphicFrame>
        <p:nvGraphicFramePr>
          <p:cNvPr id="5" name="Table Placeholder 4">
            <a:extLst>
              <a:ext uri="{FF2B5EF4-FFF2-40B4-BE49-F238E27FC236}">
                <a16:creationId xmlns:a16="http://schemas.microsoft.com/office/drawing/2014/main" id="{5714B6F0-A7E1-49C4-B686-3C54CFAED36E}"/>
              </a:ext>
            </a:extLst>
          </p:cNvPr>
          <p:cNvGraphicFramePr>
            <a:graphicFrameLocks noGrp="1"/>
          </p:cNvGraphicFramePr>
          <p:nvPr>
            <p:ph type="tbl" sz="quarter" idx="13"/>
            <p:extLst>
              <p:ext uri="{D42A27DB-BD31-4B8C-83A1-F6EECF244321}">
                <p14:modId xmlns:p14="http://schemas.microsoft.com/office/powerpoint/2010/main" val="4278255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17821150"/>
                    </a:ext>
                  </a:extLst>
                </a:gridCol>
                <a:gridCol w="658368">
                  <a:extLst>
                    <a:ext uri="{9D8B030D-6E8A-4147-A177-3AD203B41FA5}">
                      <a16:colId xmlns:a16="http://schemas.microsoft.com/office/drawing/2014/main" val="3279511800"/>
                    </a:ext>
                  </a:extLst>
                </a:gridCol>
                <a:gridCol w="658368">
                  <a:extLst>
                    <a:ext uri="{9D8B030D-6E8A-4147-A177-3AD203B41FA5}">
                      <a16:colId xmlns:a16="http://schemas.microsoft.com/office/drawing/2014/main" val="1026695230"/>
                    </a:ext>
                  </a:extLst>
                </a:gridCol>
                <a:gridCol w="658368">
                  <a:extLst>
                    <a:ext uri="{9D8B030D-6E8A-4147-A177-3AD203B41FA5}">
                      <a16:colId xmlns:a16="http://schemas.microsoft.com/office/drawing/2014/main" val="3016617786"/>
                    </a:ext>
                  </a:extLst>
                </a:gridCol>
                <a:gridCol w="658368">
                  <a:extLst>
                    <a:ext uri="{9D8B030D-6E8A-4147-A177-3AD203B41FA5}">
                      <a16:colId xmlns:a16="http://schemas.microsoft.com/office/drawing/2014/main" val="1924906918"/>
                    </a:ext>
                  </a:extLst>
                </a:gridCol>
                <a:gridCol w="658368">
                  <a:extLst>
                    <a:ext uri="{9D8B030D-6E8A-4147-A177-3AD203B41FA5}">
                      <a16:colId xmlns:a16="http://schemas.microsoft.com/office/drawing/2014/main" val="1825496406"/>
                    </a:ext>
                  </a:extLst>
                </a:gridCol>
                <a:gridCol w="658368">
                  <a:extLst>
                    <a:ext uri="{9D8B030D-6E8A-4147-A177-3AD203B41FA5}">
                      <a16:colId xmlns:a16="http://schemas.microsoft.com/office/drawing/2014/main" val="3197749421"/>
                    </a:ext>
                  </a:extLst>
                </a:gridCol>
                <a:gridCol w="658368">
                  <a:extLst>
                    <a:ext uri="{9D8B030D-6E8A-4147-A177-3AD203B41FA5}">
                      <a16:colId xmlns:a16="http://schemas.microsoft.com/office/drawing/2014/main" val="4168640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0127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- 2019-03-14 09:19:35 </a:t>
                      </a:r>
                      <a:r>
                        <a:rPr kumimoji="0" lang="es-ES" sz="1000" b="0" i="0" u="none" strike="noStrike" kern="1200" cap="none" spc="0" normalizeH="0" baseline="0" noProof="0">
                          <a:ln>
                            <a:noFill/>
                          </a:ln>
                          <a:solidFill>
                            <a:prstClr val="black"/>
                          </a:solidFill>
                          <a:effectLst/>
                          <a:uLnTx/>
                          <a:uFillTx/>
                          <a:latin typeface="+mn-lt"/>
                          <a:ea typeface="+mn-ea"/>
                          <a:cs typeface="+mn-cs"/>
                        </a:rPr>
                        <a:t> 
 Somos un Frente consolidado en la provincia. Somos el #FrenteProgresista que quiere continuar transformando #SantaFe.
Por esto vamos #AlFrenteConBonfatti, para seguir creciendo con el compromiso de siempre:
✔ Antonio Bonfatti Gobernador.
✔ Victoria Tejeda Vicegobernadora.
✔ Miguel Lifschitz Diputado provincial.
#SantaFeNoSeDetiene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557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- 2019-02-25 10:05:05 </a:t>
                      </a:r>
                      <a:r>
                        <a:rPr kumimoji="0" lang="es-ES" sz="1000" b="0" i="0" u="none" strike="noStrike" kern="1200" cap="none" spc="0" normalizeH="0" baseline="0" noProof="0">
                          <a:ln>
                            <a:noFill/>
                          </a:ln>
                          <a:solidFill>
                            <a:prstClr val="black"/>
                          </a:solidFill>
                          <a:effectLst/>
                          <a:uLnTx/>
                          <a:uFillTx/>
                          <a:latin typeface="+mn-lt"/>
                          <a:ea typeface="+mn-ea"/>
                          <a:cs typeface="+mn-cs"/>
                        </a:rPr>
                        <a:t> 
 LA VOCACIÓN DE AYUDAR AL OTRO 
Su convicción, dedicación y el interés por los demás lo llevo a ser médico. Y con el compromiso de siempre, el valor del trabajo y de los hechos, será el próximo Gobernador de nuestra provincia. 
#SantaFeNoSeDetiene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3553537"/>
                  </a:ext>
                </a:extLst>
              </a:tr>
            </a:tbl>
          </a:graphicData>
        </a:graphic>
      </p:graphicFrame>
      <p:sp>
        <p:nvSpPr>
          <p:cNvPr id="4" name="Text Placeholder 3">
            <a:extLst>
              <a:ext uri="{FF2B5EF4-FFF2-40B4-BE49-F238E27FC236}">
                <a16:creationId xmlns:a16="http://schemas.microsoft.com/office/drawing/2014/main" id="{1860B396-E958-4D53-B121-54D9FE8AE366}"/>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2743256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29D66-D4D4-4440-9ED7-CE8322B24F6E}"/>
              </a:ext>
            </a:extLst>
          </p:cNvPr>
          <p:cNvSpPr>
            <a:spLocks noGrp="1"/>
          </p:cNvSpPr>
          <p:nvPr>
            <p:ph type="title"/>
          </p:nvPr>
        </p:nvSpPr>
        <p:spPr/>
        <p:txBody>
          <a:bodyPr/>
          <a:lstStyle/>
          <a:p>
            <a:r>
              <a:rPr lang="en-US"/>
              <a:t>Facebook Own Posts Table | Santa Fe - 13 of 13</a:t>
            </a:r>
          </a:p>
        </p:txBody>
      </p:sp>
      <p:graphicFrame>
        <p:nvGraphicFramePr>
          <p:cNvPr id="5" name="Table Placeholder 4">
            <a:extLst>
              <a:ext uri="{FF2B5EF4-FFF2-40B4-BE49-F238E27FC236}">
                <a16:creationId xmlns:a16="http://schemas.microsoft.com/office/drawing/2014/main" id="{E3F7FE9B-D697-4AF8-8E81-634C6C9F38A6}"/>
              </a:ext>
            </a:extLst>
          </p:cNvPr>
          <p:cNvGraphicFramePr>
            <a:graphicFrameLocks noGrp="1"/>
          </p:cNvGraphicFramePr>
          <p:nvPr>
            <p:ph type="tbl" sz="quarter" idx="13"/>
            <p:extLst>
              <p:ext uri="{D42A27DB-BD31-4B8C-83A1-F6EECF244321}">
                <p14:modId xmlns:p14="http://schemas.microsoft.com/office/powerpoint/2010/main" val="268043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20762000"/>
                    </a:ext>
                  </a:extLst>
                </a:gridCol>
                <a:gridCol w="658368">
                  <a:extLst>
                    <a:ext uri="{9D8B030D-6E8A-4147-A177-3AD203B41FA5}">
                      <a16:colId xmlns:a16="http://schemas.microsoft.com/office/drawing/2014/main" val="2230792112"/>
                    </a:ext>
                  </a:extLst>
                </a:gridCol>
                <a:gridCol w="658368">
                  <a:extLst>
                    <a:ext uri="{9D8B030D-6E8A-4147-A177-3AD203B41FA5}">
                      <a16:colId xmlns:a16="http://schemas.microsoft.com/office/drawing/2014/main" val="538438762"/>
                    </a:ext>
                  </a:extLst>
                </a:gridCol>
                <a:gridCol w="658368">
                  <a:extLst>
                    <a:ext uri="{9D8B030D-6E8A-4147-A177-3AD203B41FA5}">
                      <a16:colId xmlns:a16="http://schemas.microsoft.com/office/drawing/2014/main" val="363339760"/>
                    </a:ext>
                  </a:extLst>
                </a:gridCol>
                <a:gridCol w="658368">
                  <a:extLst>
                    <a:ext uri="{9D8B030D-6E8A-4147-A177-3AD203B41FA5}">
                      <a16:colId xmlns:a16="http://schemas.microsoft.com/office/drawing/2014/main" val="830444261"/>
                    </a:ext>
                  </a:extLst>
                </a:gridCol>
                <a:gridCol w="658368">
                  <a:extLst>
                    <a:ext uri="{9D8B030D-6E8A-4147-A177-3AD203B41FA5}">
                      <a16:colId xmlns:a16="http://schemas.microsoft.com/office/drawing/2014/main" val="3144605073"/>
                    </a:ext>
                  </a:extLst>
                </a:gridCol>
                <a:gridCol w="658368">
                  <a:extLst>
                    <a:ext uri="{9D8B030D-6E8A-4147-A177-3AD203B41FA5}">
                      <a16:colId xmlns:a16="http://schemas.microsoft.com/office/drawing/2014/main" val="1592459097"/>
                    </a:ext>
                  </a:extLst>
                </a:gridCol>
                <a:gridCol w="658368">
                  <a:extLst>
                    <a:ext uri="{9D8B030D-6E8A-4147-A177-3AD203B41FA5}">
                      <a16:colId xmlns:a16="http://schemas.microsoft.com/office/drawing/2014/main" val="811776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196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- 2019-03-11 15:00:01 </a:t>
                      </a:r>
                      <a:r>
                        <a:rPr kumimoji="0" lang="es-ES" sz="1000" b="0" i="0" u="none" strike="noStrike" kern="1200" cap="none" spc="0" normalizeH="0" baseline="0" noProof="0">
                          <a:ln>
                            <a:noFill/>
                          </a:ln>
                          <a:solidFill>
                            <a:prstClr val="black"/>
                          </a:solidFill>
                          <a:effectLst/>
                          <a:uLnTx/>
                          <a:uFillTx/>
                          <a:latin typeface="+mn-lt"/>
                          <a:ea typeface="+mn-ea"/>
                          <a:cs typeface="+mn-cs"/>
                        </a:rPr>
                        <a:t> 
 La cancha como experiencia compartida donde se juega la solidaridad, el compañerismo, el respeto, la amistad 🏃‍♂️
Es algo que tienen muy en claro los referentes de los clubes que participan en la Liga Infantil de los Barrios ⚽️, la cual está conformada por 18 clubes con alrededor de 2000 chicos y chicas 👦👧
Allí donde cada historia encierra sueños, donde se #avanza en la conquista de la igualdad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5127987"/>
                  </a:ext>
                </a:extLst>
              </a:tr>
            </a:tbl>
          </a:graphicData>
        </a:graphic>
      </p:graphicFrame>
      <p:sp>
        <p:nvSpPr>
          <p:cNvPr id="4" name="Text Placeholder 3">
            <a:extLst>
              <a:ext uri="{FF2B5EF4-FFF2-40B4-BE49-F238E27FC236}">
                <a16:creationId xmlns:a16="http://schemas.microsoft.com/office/drawing/2014/main" id="{60B34ECD-15D5-40BD-8D82-BA47AA28A6DC}"/>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762488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E6E8E-5ECF-4CC8-BF42-37E222651688}"/>
              </a:ext>
            </a:extLst>
          </p:cNvPr>
          <p:cNvSpPr>
            <a:spLocks noGrp="1"/>
          </p:cNvSpPr>
          <p:nvPr>
            <p:ph type="title"/>
          </p:nvPr>
        </p:nvSpPr>
        <p:spPr/>
        <p:txBody>
          <a:bodyPr/>
          <a:lstStyle/>
          <a:p>
            <a:r>
              <a:rPr lang="en-US"/>
              <a:t>Facebook TABLA DE FB COMPLETA | Santa Fe - 1 of 23</a:t>
            </a:r>
          </a:p>
        </p:txBody>
      </p:sp>
      <p:graphicFrame>
        <p:nvGraphicFramePr>
          <p:cNvPr id="5" name="Table Placeholder 4">
            <a:extLst>
              <a:ext uri="{FF2B5EF4-FFF2-40B4-BE49-F238E27FC236}">
                <a16:creationId xmlns:a16="http://schemas.microsoft.com/office/drawing/2014/main" id="{07A27D95-D79D-4BFD-8921-18C5E49435C7}"/>
              </a:ext>
            </a:extLst>
          </p:cNvPr>
          <p:cNvGraphicFramePr>
            <a:graphicFrameLocks noGrp="1"/>
          </p:cNvGraphicFramePr>
          <p:nvPr>
            <p:ph type="tbl" sz="quarter" idx="13"/>
            <p:extLst>
              <p:ext uri="{D42A27DB-BD31-4B8C-83A1-F6EECF244321}">
                <p14:modId xmlns:p14="http://schemas.microsoft.com/office/powerpoint/2010/main" val="3294598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014690256"/>
                    </a:ext>
                  </a:extLst>
                </a:gridCol>
                <a:gridCol w="493776">
                  <a:extLst>
                    <a:ext uri="{9D8B030D-6E8A-4147-A177-3AD203B41FA5}">
                      <a16:colId xmlns:a16="http://schemas.microsoft.com/office/drawing/2014/main" val="2860808945"/>
                    </a:ext>
                  </a:extLst>
                </a:gridCol>
                <a:gridCol w="493776">
                  <a:extLst>
                    <a:ext uri="{9D8B030D-6E8A-4147-A177-3AD203B41FA5}">
                      <a16:colId xmlns:a16="http://schemas.microsoft.com/office/drawing/2014/main" val="4259558487"/>
                    </a:ext>
                  </a:extLst>
                </a:gridCol>
                <a:gridCol w="493776">
                  <a:extLst>
                    <a:ext uri="{9D8B030D-6E8A-4147-A177-3AD203B41FA5}">
                      <a16:colId xmlns:a16="http://schemas.microsoft.com/office/drawing/2014/main" val="1642281336"/>
                    </a:ext>
                  </a:extLst>
                </a:gridCol>
                <a:gridCol w="493776">
                  <a:extLst>
                    <a:ext uri="{9D8B030D-6E8A-4147-A177-3AD203B41FA5}">
                      <a16:colId xmlns:a16="http://schemas.microsoft.com/office/drawing/2014/main" val="47664247"/>
                    </a:ext>
                  </a:extLst>
                </a:gridCol>
                <a:gridCol w="493776">
                  <a:extLst>
                    <a:ext uri="{9D8B030D-6E8A-4147-A177-3AD203B41FA5}">
                      <a16:colId xmlns:a16="http://schemas.microsoft.com/office/drawing/2014/main" val="1590085881"/>
                    </a:ext>
                  </a:extLst>
                </a:gridCol>
                <a:gridCol w="493776">
                  <a:extLst>
                    <a:ext uri="{9D8B030D-6E8A-4147-A177-3AD203B41FA5}">
                      <a16:colId xmlns:a16="http://schemas.microsoft.com/office/drawing/2014/main" val="113555053"/>
                    </a:ext>
                  </a:extLst>
                </a:gridCol>
                <a:gridCol w="493776">
                  <a:extLst>
                    <a:ext uri="{9D8B030D-6E8A-4147-A177-3AD203B41FA5}">
                      <a16:colId xmlns:a16="http://schemas.microsoft.com/office/drawing/2014/main" val="1415680426"/>
                    </a:ext>
                  </a:extLst>
                </a:gridCol>
                <a:gridCol w="493776">
                  <a:extLst>
                    <a:ext uri="{9D8B030D-6E8A-4147-A177-3AD203B41FA5}">
                      <a16:colId xmlns:a16="http://schemas.microsoft.com/office/drawing/2014/main" val="2602599466"/>
                    </a:ext>
                  </a:extLst>
                </a:gridCol>
                <a:gridCol w="493776">
                  <a:extLst>
                    <a:ext uri="{9D8B030D-6E8A-4147-A177-3AD203B41FA5}">
                      <a16:colId xmlns:a16="http://schemas.microsoft.com/office/drawing/2014/main" val="2830545281"/>
                    </a:ext>
                  </a:extLst>
                </a:gridCol>
                <a:gridCol w="493776">
                  <a:extLst>
                    <a:ext uri="{9D8B030D-6E8A-4147-A177-3AD203B41FA5}">
                      <a16:colId xmlns:a16="http://schemas.microsoft.com/office/drawing/2014/main" val="3079806828"/>
                    </a:ext>
                  </a:extLst>
                </a:gridCol>
                <a:gridCol w="493776">
                  <a:extLst>
                    <a:ext uri="{9D8B030D-6E8A-4147-A177-3AD203B41FA5}">
                      <a16:colId xmlns:a16="http://schemas.microsoft.com/office/drawing/2014/main" val="1290796109"/>
                    </a:ext>
                  </a:extLst>
                </a:gridCol>
                <a:gridCol w="493776">
                  <a:extLst>
                    <a:ext uri="{9D8B030D-6E8A-4147-A177-3AD203B41FA5}">
                      <a16:colId xmlns:a16="http://schemas.microsoft.com/office/drawing/2014/main" val="3919321931"/>
                    </a:ext>
                  </a:extLst>
                </a:gridCol>
                <a:gridCol w="493776">
                  <a:extLst>
                    <a:ext uri="{9D8B030D-6E8A-4147-A177-3AD203B41FA5}">
                      <a16:colId xmlns:a16="http://schemas.microsoft.com/office/drawing/2014/main" val="618815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234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- 2019-03-11 19:45:23 </a:t>
                      </a:r>
                      <a:r>
                        <a:rPr kumimoji="0" lang="es-ES" sz="1000" b="0" i="0" u="none" strike="noStrike" kern="1200" cap="none" spc="0" normalizeH="0" baseline="0" noProof="0">
                          <a:ln>
                            <a:noFill/>
                          </a:ln>
                          <a:solidFill>
                            <a:prstClr val="black"/>
                          </a:solidFill>
                          <a:effectLst/>
                          <a:uLnTx/>
                          <a:uFillTx/>
                          <a:latin typeface="+mn-lt"/>
                          <a:ea typeface="+mn-ea"/>
                          <a:cs typeface="+mn-cs"/>
                        </a:rPr>
                        <a:t> 
 UN PASO ADELANTE EN LA CIUDAD
Junto a Emilio Jatón presentamos la lista de precandidatos a concejales de Santa Fe, llamada ADELANTE, un gran equipo plural y paritario.
"Adelante" para trabajar por un Concejo que acompañe al próximo Intendente que haga de Santa Fe una ciudad a la altura de su historia y de su gente. 
Porque sabemos que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61463580"/>
                  </a:ext>
                </a:extLst>
              </a:tr>
            </a:tbl>
          </a:graphicData>
        </a:graphic>
      </p:graphicFrame>
      <p:sp>
        <p:nvSpPr>
          <p:cNvPr id="4" name="Text Placeholder 3">
            <a:extLst>
              <a:ext uri="{FF2B5EF4-FFF2-40B4-BE49-F238E27FC236}">
                <a16:creationId xmlns:a16="http://schemas.microsoft.com/office/drawing/2014/main" id="{84C0FB60-70F0-4593-852E-59F12A995A70}"/>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8059498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A1729-489C-4F31-B9E8-5187A69D104C}"/>
              </a:ext>
            </a:extLst>
          </p:cNvPr>
          <p:cNvSpPr>
            <a:spLocks noGrp="1"/>
          </p:cNvSpPr>
          <p:nvPr>
            <p:ph type="title"/>
          </p:nvPr>
        </p:nvSpPr>
        <p:spPr/>
        <p:txBody>
          <a:bodyPr/>
          <a:lstStyle/>
          <a:p>
            <a:r>
              <a:rPr lang="en-US"/>
              <a:t>Facebook TABLA DE FB COMPLETA | Santa Fe - 2 of 23</a:t>
            </a:r>
          </a:p>
        </p:txBody>
      </p:sp>
      <p:graphicFrame>
        <p:nvGraphicFramePr>
          <p:cNvPr id="5" name="Table Placeholder 4">
            <a:extLst>
              <a:ext uri="{FF2B5EF4-FFF2-40B4-BE49-F238E27FC236}">
                <a16:creationId xmlns:a16="http://schemas.microsoft.com/office/drawing/2014/main" id="{8A01B7BD-2086-4238-9F16-C2E6CBDE8E20}"/>
              </a:ext>
            </a:extLst>
          </p:cNvPr>
          <p:cNvGraphicFramePr>
            <a:graphicFrameLocks noGrp="1"/>
          </p:cNvGraphicFramePr>
          <p:nvPr>
            <p:ph type="tbl" sz="quarter" idx="13"/>
            <p:extLst>
              <p:ext uri="{D42A27DB-BD31-4B8C-83A1-F6EECF244321}">
                <p14:modId xmlns:p14="http://schemas.microsoft.com/office/powerpoint/2010/main" val="335179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855197511"/>
                    </a:ext>
                  </a:extLst>
                </a:gridCol>
                <a:gridCol w="493776">
                  <a:extLst>
                    <a:ext uri="{9D8B030D-6E8A-4147-A177-3AD203B41FA5}">
                      <a16:colId xmlns:a16="http://schemas.microsoft.com/office/drawing/2014/main" val="2820408587"/>
                    </a:ext>
                  </a:extLst>
                </a:gridCol>
                <a:gridCol w="493776">
                  <a:extLst>
                    <a:ext uri="{9D8B030D-6E8A-4147-A177-3AD203B41FA5}">
                      <a16:colId xmlns:a16="http://schemas.microsoft.com/office/drawing/2014/main" val="1227801735"/>
                    </a:ext>
                  </a:extLst>
                </a:gridCol>
                <a:gridCol w="493776">
                  <a:extLst>
                    <a:ext uri="{9D8B030D-6E8A-4147-A177-3AD203B41FA5}">
                      <a16:colId xmlns:a16="http://schemas.microsoft.com/office/drawing/2014/main" val="3316393560"/>
                    </a:ext>
                  </a:extLst>
                </a:gridCol>
                <a:gridCol w="493776">
                  <a:extLst>
                    <a:ext uri="{9D8B030D-6E8A-4147-A177-3AD203B41FA5}">
                      <a16:colId xmlns:a16="http://schemas.microsoft.com/office/drawing/2014/main" val="3428809141"/>
                    </a:ext>
                  </a:extLst>
                </a:gridCol>
                <a:gridCol w="493776">
                  <a:extLst>
                    <a:ext uri="{9D8B030D-6E8A-4147-A177-3AD203B41FA5}">
                      <a16:colId xmlns:a16="http://schemas.microsoft.com/office/drawing/2014/main" val="1500549749"/>
                    </a:ext>
                  </a:extLst>
                </a:gridCol>
                <a:gridCol w="493776">
                  <a:extLst>
                    <a:ext uri="{9D8B030D-6E8A-4147-A177-3AD203B41FA5}">
                      <a16:colId xmlns:a16="http://schemas.microsoft.com/office/drawing/2014/main" val="1158612935"/>
                    </a:ext>
                  </a:extLst>
                </a:gridCol>
                <a:gridCol w="493776">
                  <a:extLst>
                    <a:ext uri="{9D8B030D-6E8A-4147-A177-3AD203B41FA5}">
                      <a16:colId xmlns:a16="http://schemas.microsoft.com/office/drawing/2014/main" val="4012263213"/>
                    </a:ext>
                  </a:extLst>
                </a:gridCol>
                <a:gridCol w="493776">
                  <a:extLst>
                    <a:ext uri="{9D8B030D-6E8A-4147-A177-3AD203B41FA5}">
                      <a16:colId xmlns:a16="http://schemas.microsoft.com/office/drawing/2014/main" val="2325507092"/>
                    </a:ext>
                  </a:extLst>
                </a:gridCol>
                <a:gridCol w="493776">
                  <a:extLst>
                    <a:ext uri="{9D8B030D-6E8A-4147-A177-3AD203B41FA5}">
                      <a16:colId xmlns:a16="http://schemas.microsoft.com/office/drawing/2014/main" val="3905692039"/>
                    </a:ext>
                  </a:extLst>
                </a:gridCol>
                <a:gridCol w="493776">
                  <a:extLst>
                    <a:ext uri="{9D8B030D-6E8A-4147-A177-3AD203B41FA5}">
                      <a16:colId xmlns:a16="http://schemas.microsoft.com/office/drawing/2014/main" val="785445067"/>
                    </a:ext>
                  </a:extLst>
                </a:gridCol>
                <a:gridCol w="493776">
                  <a:extLst>
                    <a:ext uri="{9D8B030D-6E8A-4147-A177-3AD203B41FA5}">
                      <a16:colId xmlns:a16="http://schemas.microsoft.com/office/drawing/2014/main" val="1567082681"/>
                    </a:ext>
                  </a:extLst>
                </a:gridCol>
                <a:gridCol w="493776">
                  <a:extLst>
                    <a:ext uri="{9D8B030D-6E8A-4147-A177-3AD203B41FA5}">
                      <a16:colId xmlns:a16="http://schemas.microsoft.com/office/drawing/2014/main" val="3754345538"/>
                    </a:ext>
                  </a:extLst>
                </a:gridCol>
                <a:gridCol w="493776">
                  <a:extLst>
                    <a:ext uri="{9D8B030D-6E8A-4147-A177-3AD203B41FA5}">
                      <a16:colId xmlns:a16="http://schemas.microsoft.com/office/drawing/2014/main" val="1584693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7537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- 2019-03-14 11:07:24 </a:t>
                      </a:r>
                      <a:r>
                        <a:rPr kumimoji="0" lang="es-ES" sz="1000" b="0" i="0" u="none" strike="noStrike" kern="1200" cap="none" spc="0" normalizeH="0" baseline="0" noProof="0">
                          <a:ln>
                            <a:noFill/>
                          </a:ln>
                          <a:solidFill>
                            <a:prstClr val="black"/>
                          </a:solidFill>
                          <a:effectLst/>
                          <a:uLnTx/>
                          <a:uFillTx/>
                          <a:latin typeface="+mn-lt"/>
                          <a:ea typeface="+mn-ea"/>
                          <a:cs typeface="+mn-cs"/>
                        </a:rPr>
                        <a:t> 
 EJEMPLO DE COMPROMISO Y TRANSFORMACIÓN
Junto a Emilio Jatón y Antonio Bonfatti conocimos al grupo FÉNIX, integrado por jóvenes que se capacitan en el #Entrevero en #serigrafía y #sublimado, no sólo como salida laboral, sino para expresar quienes son y qué sienten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26184157"/>
                  </a:ext>
                </a:extLst>
              </a:tr>
            </a:tbl>
          </a:graphicData>
        </a:graphic>
      </p:graphicFrame>
      <p:sp>
        <p:nvSpPr>
          <p:cNvPr id="4" name="Text Placeholder 3">
            <a:extLst>
              <a:ext uri="{FF2B5EF4-FFF2-40B4-BE49-F238E27FC236}">
                <a16:creationId xmlns:a16="http://schemas.microsoft.com/office/drawing/2014/main" id="{F4614B6A-B028-49EA-AE7A-8A10E0262A6E}"/>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5954383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5C7DE-B3E0-4F8E-AEA6-C9C3D82E910E}"/>
              </a:ext>
            </a:extLst>
          </p:cNvPr>
          <p:cNvSpPr>
            <a:spLocks noGrp="1"/>
          </p:cNvSpPr>
          <p:nvPr>
            <p:ph type="title"/>
          </p:nvPr>
        </p:nvSpPr>
        <p:spPr/>
        <p:txBody>
          <a:bodyPr/>
          <a:lstStyle/>
          <a:p>
            <a:r>
              <a:rPr lang="en-US"/>
              <a:t>Facebook TABLA DE FB COMPLETA | Santa Fe - 3 of 23</a:t>
            </a:r>
          </a:p>
        </p:txBody>
      </p:sp>
      <p:graphicFrame>
        <p:nvGraphicFramePr>
          <p:cNvPr id="5" name="Table Placeholder 4">
            <a:extLst>
              <a:ext uri="{FF2B5EF4-FFF2-40B4-BE49-F238E27FC236}">
                <a16:creationId xmlns:a16="http://schemas.microsoft.com/office/drawing/2014/main" id="{B2E7A479-8D43-4758-BD38-F2401398D5D5}"/>
              </a:ext>
            </a:extLst>
          </p:cNvPr>
          <p:cNvGraphicFramePr>
            <a:graphicFrameLocks noGrp="1"/>
          </p:cNvGraphicFramePr>
          <p:nvPr>
            <p:ph type="tbl" sz="quarter" idx="13"/>
            <p:extLst>
              <p:ext uri="{D42A27DB-BD31-4B8C-83A1-F6EECF244321}">
                <p14:modId xmlns:p14="http://schemas.microsoft.com/office/powerpoint/2010/main" val="480870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477870424"/>
                    </a:ext>
                  </a:extLst>
                </a:gridCol>
                <a:gridCol w="493776">
                  <a:extLst>
                    <a:ext uri="{9D8B030D-6E8A-4147-A177-3AD203B41FA5}">
                      <a16:colId xmlns:a16="http://schemas.microsoft.com/office/drawing/2014/main" val="2624516391"/>
                    </a:ext>
                  </a:extLst>
                </a:gridCol>
                <a:gridCol w="493776">
                  <a:extLst>
                    <a:ext uri="{9D8B030D-6E8A-4147-A177-3AD203B41FA5}">
                      <a16:colId xmlns:a16="http://schemas.microsoft.com/office/drawing/2014/main" val="1860264599"/>
                    </a:ext>
                  </a:extLst>
                </a:gridCol>
                <a:gridCol w="493776">
                  <a:extLst>
                    <a:ext uri="{9D8B030D-6E8A-4147-A177-3AD203B41FA5}">
                      <a16:colId xmlns:a16="http://schemas.microsoft.com/office/drawing/2014/main" val="340989139"/>
                    </a:ext>
                  </a:extLst>
                </a:gridCol>
                <a:gridCol w="493776">
                  <a:extLst>
                    <a:ext uri="{9D8B030D-6E8A-4147-A177-3AD203B41FA5}">
                      <a16:colId xmlns:a16="http://schemas.microsoft.com/office/drawing/2014/main" val="563154427"/>
                    </a:ext>
                  </a:extLst>
                </a:gridCol>
                <a:gridCol w="493776">
                  <a:extLst>
                    <a:ext uri="{9D8B030D-6E8A-4147-A177-3AD203B41FA5}">
                      <a16:colId xmlns:a16="http://schemas.microsoft.com/office/drawing/2014/main" val="1861546078"/>
                    </a:ext>
                  </a:extLst>
                </a:gridCol>
                <a:gridCol w="493776">
                  <a:extLst>
                    <a:ext uri="{9D8B030D-6E8A-4147-A177-3AD203B41FA5}">
                      <a16:colId xmlns:a16="http://schemas.microsoft.com/office/drawing/2014/main" val="1544691066"/>
                    </a:ext>
                  </a:extLst>
                </a:gridCol>
                <a:gridCol w="493776">
                  <a:extLst>
                    <a:ext uri="{9D8B030D-6E8A-4147-A177-3AD203B41FA5}">
                      <a16:colId xmlns:a16="http://schemas.microsoft.com/office/drawing/2014/main" val="900765857"/>
                    </a:ext>
                  </a:extLst>
                </a:gridCol>
                <a:gridCol w="493776">
                  <a:extLst>
                    <a:ext uri="{9D8B030D-6E8A-4147-A177-3AD203B41FA5}">
                      <a16:colId xmlns:a16="http://schemas.microsoft.com/office/drawing/2014/main" val="744820415"/>
                    </a:ext>
                  </a:extLst>
                </a:gridCol>
                <a:gridCol w="493776">
                  <a:extLst>
                    <a:ext uri="{9D8B030D-6E8A-4147-A177-3AD203B41FA5}">
                      <a16:colId xmlns:a16="http://schemas.microsoft.com/office/drawing/2014/main" val="3859598302"/>
                    </a:ext>
                  </a:extLst>
                </a:gridCol>
                <a:gridCol w="493776">
                  <a:extLst>
                    <a:ext uri="{9D8B030D-6E8A-4147-A177-3AD203B41FA5}">
                      <a16:colId xmlns:a16="http://schemas.microsoft.com/office/drawing/2014/main" val="236517335"/>
                    </a:ext>
                  </a:extLst>
                </a:gridCol>
                <a:gridCol w="493776">
                  <a:extLst>
                    <a:ext uri="{9D8B030D-6E8A-4147-A177-3AD203B41FA5}">
                      <a16:colId xmlns:a16="http://schemas.microsoft.com/office/drawing/2014/main" val="2643622108"/>
                    </a:ext>
                  </a:extLst>
                </a:gridCol>
                <a:gridCol w="493776">
                  <a:extLst>
                    <a:ext uri="{9D8B030D-6E8A-4147-A177-3AD203B41FA5}">
                      <a16:colId xmlns:a16="http://schemas.microsoft.com/office/drawing/2014/main" val="4192016698"/>
                    </a:ext>
                  </a:extLst>
                </a:gridCol>
                <a:gridCol w="493776">
                  <a:extLst>
                    <a:ext uri="{9D8B030D-6E8A-4147-A177-3AD203B41FA5}">
                      <a16:colId xmlns:a16="http://schemas.microsoft.com/office/drawing/2014/main" val="3145720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5141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- 2019-03-19 12:16:05 </a:t>
                      </a:r>
                      <a:r>
                        <a:rPr kumimoji="0" lang="es-ES" sz="1000" b="0" i="0" u="none" strike="noStrike" kern="1200" cap="none" spc="0" normalizeH="0" baseline="0" noProof="0">
                          <a:ln>
                            <a:noFill/>
                          </a:ln>
                          <a:solidFill>
                            <a:prstClr val="black"/>
                          </a:solidFill>
                          <a:effectLst/>
                          <a:uLnTx/>
                          <a:uFillTx/>
                          <a:latin typeface="+mn-lt"/>
                          <a:ea typeface="+mn-ea"/>
                          <a:cs typeface="+mn-cs"/>
                        </a:rPr>
                        <a:t> 
 100 nuevas cuadras pavimentadas para la ciudad!
El Gobierno Provincial avanzará con la pavimentación de 100 nuevas calles para nuestra ciudad y otro tanto para Laguna Paiva, Monte Vera y Arroyo Aguiar. 
Una provincia que apuesta por hacer de Santa Fe, la mejor capital del país!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04301677"/>
                  </a:ext>
                </a:extLst>
              </a:tr>
            </a:tbl>
          </a:graphicData>
        </a:graphic>
      </p:graphicFrame>
      <p:sp>
        <p:nvSpPr>
          <p:cNvPr id="4" name="Text Placeholder 3">
            <a:extLst>
              <a:ext uri="{FF2B5EF4-FFF2-40B4-BE49-F238E27FC236}">
                <a16:creationId xmlns:a16="http://schemas.microsoft.com/office/drawing/2014/main" id="{881F9FC3-C5C2-4786-831D-A38319B73483}"/>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4909472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AC931-DA7E-447D-9ECE-AEFA716A17F5}"/>
              </a:ext>
            </a:extLst>
          </p:cNvPr>
          <p:cNvSpPr>
            <a:spLocks noGrp="1"/>
          </p:cNvSpPr>
          <p:nvPr>
            <p:ph type="title"/>
          </p:nvPr>
        </p:nvSpPr>
        <p:spPr/>
        <p:txBody>
          <a:bodyPr/>
          <a:lstStyle/>
          <a:p>
            <a:r>
              <a:rPr lang="en-US"/>
              <a:t>Facebook TABLA DE FB COMPLETA | Santa Fe - 4 of 23</a:t>
            </a:r>
          </a:p>
        </p:txBody>
      </p:sp>
      <p:graphicFrame>
        <p:nvGraphicFramePr>
          <p:cNvPr id="5" name="Table Placeholder 4">
            <a:extLst>
              <a:ext uri="{FF2B5EF4-FFF2-40B4-BE49-F238E27FC236}">
                <a16:creationId xmlns:a16="http://schemas.microsoft.com/office/drawing/2014/main" id="{A9514AE7-840E-47B4-B621-2953D109D85F}"/>
              </a:ext>
            </a:extLst>
          </p:cNvPr>
          <p:cNvGraphicFramePr>
            <a:graphicFrameLocks noGrp="1"/>
          </p:cNvGraphicFramePr>
          <p:nvPr>
            <p:ph type="tbl" sz="quarter" idx="13"/>
            <p:extLst>
              <p:ext uri="{D42A27DB-BD31-4B8C-83A1-F6EECF244321}">
                <p14:modId xmlns:p14="http://schemas.microsoft.com/office/powerpoint/2010/main" val="3515479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372233865"/>
                    </a:ext>
                  </a:extLst>
                </a:gridCol>
                <a:gridCol w="493776">
                  <a:extLst>
                    <a:ext uri="{9D8B030D-6E8A-4147-A177-3AD203B41FA5}">
                      <a16:colId xmlns:a16="http://schemas.microsoft.com/office/drawing/2014/main" val="425412077"/>
                    </a:ext>
                  </a:extLst>
                </a:gridCol>
                <a:gridCol w="493776">
                  <a:extLst>
                    <a:ext uri="{9D8B030D-6E8A-4147-A177-3AD203B41FA5}">
                      <a16:colId xmlns:a16="http://schemas.microsoft.com/office/drawing/2014/main" val="3904227316"/>
                    </a:ext>
                  </a:extLst>
                </a:gridCol>
                <a:gridCol w="493776">
                  <a:extLst>
                    <a:ext uri="{9D8B030D-6E8A-4147-A177-3AD203B41FA5}">
                      <a16:colId xmlns:a16="http://schemas.microsoft.com/office/drawing/2014/main" val="2354430030"/>
                    </a:ext>
                  </a:extLst>
                </a:gridCol>
                <a:gridCol w="493776">
                  <a:extLst>
                    <a:ext uri="{9D8B030D-6E8A-4147-A177-3AD203B41FA5}">
                      <a16:colId xmlns:a16="http://schemas.microsoft.com/office/drawing/2014/main" val="2898016477"/>
                    </a:ext>
                  </a:extLst>
                </a:gridCol>
                <a:gridCol w="493776">
                  <a:extLst>
                    <a:ext uri="{9D8B030D-6E8A-4147-A177-3AD203B41FA5}">
                      <a16:colId xmlns:a16="http://schemas.microsoft.com/office/drawing/2014/main" val="2431337285"/>
                    </a:ext>
                  </a:extLst>
                </a:gridCol>
                <a:gridCol w="493776">
                  <a:extLst>
                    <a:ext uri="{9D8B030D-6E8A-4147-A177-3AD203B41FA5}">
                      <a16:colId xmlns:a16="http://schemas.microsoft.com/office/drawing/2014/main" val="1589507857"/>
                    </a:ext>
                  </a:extLst>
                </a:gridCol>
                <a:gridCol w="493776">
                  <a:extLst>
                    <a:ext uri="{9D8B030D-6E8A-4147-A177-3AD203B41FA5}">
                      <a16:colId xmlns:a16="http://schemas.microsoft.com/office/drawing/2014/main" val="2797911120"/>
                    </a:ext>
                  </a:extLst>
                </a:gridCol>
                <a:gridCol w="493776">
                  <a:extLst>
                    <a:ext uri="{9D8B030D-6E8A-4147-A177-3AD203B41FA5}">
                      <a16:colId xmlns:a16="http://schemas.microsoft.com/office/drawing/2014/main" val="88664102"/>
                    </a:ext>
                  </a:extLst>
                </a:gridCol>
                <a:gridCol w="493776">
                  <a:extLst>
                    <a:ext uri="{9D8B030D-6E8A-4147-A177-3AD203B41FA5}">
                      <a16:colId xmlns:a16="http://schemas.microsoft.com/office/drawing/2014/main" val="3555902846"/>
                    </a:ext>
                  </a:extLst>
                </a:gridCol>
                <a:gridCol w="493776">
                  <a:extLst>
                    <a:ext uri="{9D8B030D-6E8A-4147-A177-3AD203B41FA5}">
                      <a16:colId xmlns:a16="http://schemas.microsoft.com/office/drawing/2014/main" val="902470977"/>
                    </a:ext>
                  </a:extLst>
                </a:gridCol>
                <a:gridCol w="493776">
                  <a:extLst>
                    <a:ext uri="{9D8B030D-6E8A-4147-A177-3AD203B41FA5}">
                      <a16:colId xmlns:a16="http://schemas.microsoft.com/office/drawing/2014/main" val="1303057849"/>
                    </a:ext>
                  </a:extLst>
                </a:gridCol>
                <a:gridCol w="493776">
                  <a:extLst>
                    <a:ext uri="{9D8B030D-6E8A-4147-A177-3AD203B41FA5}">
                      <a16:colId xmlns:a16="http://schemas.microsoft.com/office/drawing/2014/main" val="2356441868"/>
                    </a:ext>
                  </a:extLst>
                </a:gridCol>
                <a:gridCol w="493776">
                  <a:extLst>
                    <a:ext uri="{9D8B030D-6E8A-4147-A177-3AD203B41FA5}">
                      <a16:colId xmlns:a16="http://schemas.microsoft.com/office/drawing/2014/main" val="1558238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50949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- 2019-03-15 14:05:04 </a:t>
                      </a:r>
                      <a:r>
                        <a:rPr kumimoji="0" lang="es-ES" sz="1000" b="0" i="0" u="none" strike="noStrike" kern="1200" cap="none" spc="0" normalizeH="0" baseline="0" noProof="0">
                          <a:ln>
                            <a:noFill/>
                          </a:ln>
                          <a:solidFill>
                            <a:prstClr val="black"/>
                          </a:solidFill>
                          <a:effectLst/>
                          <a:uLnTx/>
                          <a:uFillTx/>
                          <a:latin typeface="+mn-lt"/>
                          <a:ea typeface="+mn-ea"/>
                          <a:cs typeface="+mn-cs"/>
                        </a:rPr>
                        <a:t> 
 EL AJUSTE QUE MÁS DUELE 
¿Hasta cuándo tendremos que padecer este tipo de decisiones del Gobierno Nacional de Cambiemos Estamos hablando de un recorte a las cirugías en nuestro Hospital de Niños. 
Los niños de Santa Fe ahora tendrán que viajar a Rosario para poder operarse.
La nota completa --&gt; https://bit.ly/2Y0Ilvp
#ConLaSaludNo #SensibilidadCero #GraciasCambiemos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5972071"/>
                  </a:ext>
                </a:extLst>
              </a:tr>
            </a:tbl>
          </a:graphicData>
        </a:graphic>
      </p:graphicFrame>
      <p:sp>
        <p:nvSpPr>
          <p:cNvPr id="4" name="Text Placeholder 3">
            <a:extLst>
              <a:ext uri="{FF2B5EF4-FFF2-40B4-BE49-F238E27FC236}">
                <a16:creationId xmlns:a16="http://schemas.microsoft.com/office/drawing/2014/main" id="{25CE50D9-5DE2-48B3-983A-3FD35422DE9E}"/>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8715418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0F3C8-1973-4534-96BA-783625D9D595}"/>
              </a:ext>
            </a:extLst>
          </p:cNvPr>
          <p:cNvSpPr>
            <a:spLocks noGrp="1"/>
          </p:cNvSpPr>
          <p:nvPr>
            <p:ph type="title"/>
          </p:nvPr>
        </p:nvSpPr>
        <p:spPr/>
        <p:txBody>
          <a:bodyPr/>
          <a:lstStyle/>
          <a:p>
            <a:r>
              <a:rPr lang="en-US"/>
              <a:t>Facebook TABLA DE FB COMPLETA | Santa Fe - 5 of 23</a:t>
            </a:r>
          </a:p>
        </p:txBody>
      </p:sp>
      <p:graphicFrame>
        <p:nvGraphicFramePr>
          <p:cNvPr id="5" name="Table Placeholder 4">
            <a:extLst>
              <a:ext uri="{FF2B5EF4-FFF2-40B4-BE49-F238E27FC236}">
                <a16:creationId xmlns:a16="http://schemas.microsoft.com/office/drawing/2014/main" id="{8AE41E92-09EC-4198-8FD3-B7752FCEE1FE}"/>
              </a:ext>
            </a:extLst>
          </p:cNvPr>
          <p:cNvGraphicFramePr>
            <a:graphicFrameLocks noGrp="1"/>
          </p:cNvGraphicFramePr>
          <p:nvPr>
            <p:ph type="tbl" sz="quarter" idx="13"/>
            <p:extLst>
              <p:ext uri="{D42A27DB-BD31-4B8C-83A1-F6EECF244321}">
                <p14:modId xmlns:p14="http://schemas.microsoft.com/office/powerpoint/2010/main" val="1161782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184652553"/>
                    </a:ext>
                  </a:extLst>
                </a:gridCol>
                <a:gridCol w="493776">
                  <a:extLst>
                    <a:ext uri="{9D8B030D-6E8A-4147-A177-3AD203B41FA5}">
                      <a16:colId xmlns:a16="http://schemas.microsoft.com/office/drawing/2014/main" val="237540029"/>
                    </a:ext>
                  </a:extLst>
                </a:gridCol>
                <a:gridCol w="493776">
                  <a:extLst>
                    <a:ext uri="{9D8B030D-6E8A-4147-A177-3AD203B41FA5}">
                      <a16:colId xmlns:a16="http://schemas.microsoft.com/office/drawing/2014/main" val="1654771899"/>
                    </a:ext>
                  </a:extLst>
                </a:gridCol>
                <a:gridCol w="493776">
                  <a:extLst>
                    <a:ext uri="{9D8B030D-6E8A-4147-A177-3AD203B41FA5}">
                      <a16:colId xmlns:a16="http://schemas.microsoft.com/office/drawing/2014/main" val="354265683"/>
                    </a:ext>
                  </a:extLst>
                </a:gridCol>
                <a:gridCol w="493776">
                  <a:extLst>
                    <a:ext uri="{9D8B030D-6E8A-4147-A177-3AD203B41FA5}">
                      <a16:colId xmlns:a16="http://schemas.microsoft.com/office/drawing/2014/main" val="3773844326"/>
                    </a:ext>
                  </a:extLst>
                </a:gridCol>
                <a:gridCol w="493776">
                  <a:extLst>
                    <a:ext uri="{9D8B030D-6E8A-4147-A177-3AD203B41FA5}">
                      <a16:colId xmlns:a16="http://schemas.microsoft.com/office/drawing/2014/main" val="2537463303"/>
                    </a:ext>
                  </a:extLst>
                </a:gridCol>
                <a:gridCol w="493776">
                  <a:extLst>
                    <a:ext uri="{9D8B030D-6E8A-4147-A177-3AD203B41FA5}">
                      <a16:colId xmlns:a16="http://schemas.microsoft.com/office/drawing/2014/main" val="3399570780"/>
                    </a:ext>
                  </a:extLst>
                </a:gridCol>
                <a:gridCol w="493776">
                  <a:extLst>
                    <a:ext uri="{9D8B030D-6E8A-4147-A177-3AD203B41FA5}">
                      <a16:colId xmlns:a16="http://schemas.microsoft.com/office/drawing/2014/main" val="836020583"/>
                    </a:ext>
                  </a:extLst>
                </a:gridCol>
                <a:gridCol w="493776">
                  <a:extLst>
                    <a:ext uri="{9D8B030D-6E8A-4147-A177-3AD203B41FA5}">
                      <a16:colId xmlns:a16="http://schemas.microsoft.com/office/drawing/2014/main" val="2265131432"/>
                    </a:ext>
                  </a:extLst>
                </a:gridCol>
                <a:gridCol w="493776">
                  <a:extLst>
                    <a:ext uri="{9D8B030D-6E8A-4147-A177-3AD203B41FA5}">
                      <a16:colId xmlns:a16="http://schemas.microsoft.com/office/drawing/2014/main" val="3418690043"/>
                    </a:ext>
                  </a:extLst>
                </a:gridCol>
                <a:gridCol w="493776">
                  <a:extLst>
                    <a:ext uri="{9D8B030D-6E8A-4147-A177-3AD203B41FA5}">
                      <a16:colId xmlns:a16="http://schemas.microsoft.com/office/drawing/2014/main" val="2828928229"/>
                    </a:ext>
                  </a:extLst>
                </a:gridCol>
                <a:gridCol w="493776">
                  <a:extLst>
                    <a:ext uri="{9D8B030D-6E8A-4147-A177-3AD203B41FA5}">
                      <a16:colId xmlns:a16="http://schemas.microsoft.com/office/drawing/2014/main" val="1143347817"/>
                    </a:ext>
                  </a:extLst>
                </a:gridCol>
                <a:gridCol w="493776">
                  <a:extLst>
                    <a:ext uri="{9D8B030D-6E8A-4147-A177-3AD203B41FA5}">
                      <a16:colId xmlns:a16="http://schemas.microsoft.com/office/drawing/2014/main" val="1382849684"/>
                    </a:ext>
                  </a:extLst>
                </a:gridCol>
                <a:gridCol w="493776">
                  <a:extLst>
                    <a:ext uri="{9D8B030D-6E8A-4147-A177-3AD203B41FA5}">
                      <a16:colId xmlns:a16="http://schemas.microsoft.com/office/drawing/2014/main" val="1434612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15732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- 2019-03-03 18:43:19 </a:t>
                      </a:r>
                      <a:r>
                        <a:rPr kumimoji="0" lang="es-ES" sz="1000" b="0" i="0" u="none" strike="noStrike" kern="1200" cap="none" spc="0" normalizeH="0" baseline="0" noProof="0">
                          <a:ln>
                            <a:noFill/>
                          </a:ln>
                          <a:solidFill>
                            <a:prstClr val="black"/>
                          </a:solidFill>
                          <a:effectLst/>
                          <a:uLnTx/>
                          <a:uFillTx/>
                          <a:latin typeface="+mn-lt"/>
                          <a:ea typeface="+mn-ea"/>
                          <a:cs typeface="+mn-cs"/>
                        </a:rPr>
                        <a:t> 
 HASTA SIEMPRE MAESTRO
Nos quedan sus obras, los recuerdos de esas costas de pescadores, perros y canoas.
Santa Fe siempre le va a agradecer  su generosidad y el amor con el que mostró nuestra cultura al mundo, como un verdadero embajador. 
Gracias #JuanArancio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64068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- 2019-03-23 10:38:17 </a:t>
                      </a:r>
                      <a:r>
                        <a:rPr kumimoji="0" lang="es-ES" sz="1000" b="0" i="0" u="none" strike="noStrike" kern="1200" cap="none" spc="0" normalizeH="0" baseline="0" noProof="0">
                          <a:ln>
                            <a:noFill/>
                          </a:ln>
                          <a:solidFill>
                            <a:prstClr val="black"/>
                          </a:solidFill>
                          <a:effectLst/>
                          <a:uLnTx/>
                          <a:uFillTx/>
                          <a:latin typeface="+mn-lt"/>
                          <a:ea typeface="+mn-ea"/>
                          <a:cs typeface="+mn-cs"/>
                        </a:rPr>
                        <a:t> 
 VAMOS A HACER DE SANTA FE LA MEJOR CAPITAL DEL PAÍS
Somos el #EquipoJatón y estamos convencidos que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22161517"/>
                  </a:ext>
                </a:extLst>
              </a:tr>
            </a:tbl>
          </a:graphicData>
        </a:graphic>
      </p:graphicFrame>
      <p:sp>
        <p:nvSpPr>
          <p:cNvPr id="4" name="Text Placeholder 3">
            <a:extLst>
              <a:ext uri="{FF2B5EF4-FFF2-40B4-BE49-F238E27FC236}">
                <a16:creationId xmlns:a16="http://schemas.microsoft.com/office/drawing/2014/main" id="{B1EA47BB-E16C-4008-8315-A8D26889A5B7}"/>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4099446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6361B-1D97-4A67-A7E6-BC65CAAB02FD}"/>
              </a:ext>
            </a:extLst>
          </p:cNvPr>
          <p:cNvSpPr>
            <a:spLocks noGrp="1"/>
          </p:cNvSpPr>
          <p:nvPr>
            <p:ph type="title"/>
          </p:nvPr>
        </p:nvSpPr>
        <p:spPr/>
        <p:txBody>
          <a:bodyPr/>
          <a:lstStyle/>
          <a:p>
            <a:r>
              <a:rPr lang="en-US"/>
              <a:t>Facebook TABLA DE FB COMPLETA | Santa Fe - 6 of 23</a:t>
            </a:r>
          </a:p>
        </p:txBody>
      </p:sp>
      <p:graphicFrame>
        <p:nvGraphicFramePr>
          <p:cNvPr id="5" name="Table Placeholder 4">
            <a:extLst>
              <a:ext uri="{FF2B5EF4-FFF2-40B4-BE49-F238E27FC236}">
                <a16:creationId xmlns:a16="http://schemas.microsoft.com/office/drawing/2014/main" id="{B09F63EE-ABB2-4F03-AB1E-98301D6AF2E1}"/>
              </a:ext>
            </a:extLst>
          </p:cNvPr>
          <p:cNvGraphicFramePr>
            <a:graphicFrameLocks noGrp="1"/>
          </p:cNvGraphicFramePr>
          <p:nvPr>
            <p:ph type="tbl" sz="quarter" idx="13"/>
            <p:extLst>
              <p:ext uri="{D42A27DB-BD31-4B8C-83A1-F6EECF244321}">
                <p14:modId xmlns:p14="http://schemas.microsoft.com/office/powerpoint/2010/main" val="768672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096506645"/>
                    </a:ext>
                  </a:extLst>
                </a:gridCol>
                <a:gridCol w="493776">
                  <a:extLst>
                    <a:ext uri="{9D8B030D-6E8A-4147-A177-3AD203B41FA5}">
                      <a16:colId xmlns:a16="http://schemas.microsoft.com/office/drawing/2014/main" val="748803542"/>
                    </a:ext>
                  </a:extLst>
                </a:gridCol>
                <a:gridCol w="493776">
                  <a:extLst>
                    <a:ext uri="{9D8B030D-6E8A-4147-A177-3AD203B41FA5}">
                      <a16:colId xmlns:a16="http://schemas.microsoft.com/office/drawing/2014/main" val="626232069"/>
                    </a:ext>
                  </a:extLst>
                </a:gridCol>
                <a:gridCol w="493776">
                  <a:extLst>
                    <a:ext uri="{9D8B030D-6E8A-4147-A177-3AD203B41FA5}">
                      <a16:colId xmlns:a16="http://schemas.microsoft.com/office/drawing/2014/main" val="523100652"/>
                    </a:ext>
                  </a:extLst>
                </a:gridCol>
                <a:gridCol w="493776">
                  <a:extLst>
                    <a:ext uri="{9D8B030D-6E8A-4147-A177-3AD203B41FA5}">
                      <a16:colId xmlns:a16="http://schemas.microsoft.com/office/drawing/2014/main" val="2911483680"/>
                    </a:ext>
                  </a:extLst>
                </a:gridCol>
                <a:gridCol w="493776">
                  <a:extLst>
                    <a:ext uri="{9D8B030D-6E8A-4147-A177-3AD203B41FA5}">
                      <a16:colId xmlns:a16="http://schemas.microsoft.com/office/drawing/2014/main" val="2445342737"/>
                    </a:ext>
                  </a:extLst>
                </a:gridCol>
                <a:gridCol w="493776">
                  <a:extLst>
                    <a:ext uri="{9D8B030D-6E8A-4147-A177-3AD203B41FA5}">
                      <a16:colId xmlns:a16="http://schemas.microsoft.com/office/drawing/2014/main" val="2189756020"/>
                    </a:ext>
                  </a:extLst>
                </a:gridCol>
                <a:gridCol w="493776">
                  <a:extLst>
                    <a:ext uri="{9D8B030D-6E8A-4147-A177-3AD203B41FA5}">
                      <a16:colId xmlns:a16="http://schemas.microsoft.com/office/drawing/2014/main" val="3669095290"/>
                    </a:ext>
                  </a:extLst>
                </a:gridCol>
                <a:gridCol w="493776">
                  <a:extLst>
                    <a:ext uri="{9D8B030D-6E8A-4147-A177-3AD203B41FA5}">
                      <a16:colId xmlns:a16="http://schemas.microsoft.com/office/drawing/2014/main" val="3833242381"/>
                    </a:ext>
                  </a:extLst>
                </a:gridCol>
                <a:gridCol w="493776">
                  <a:extLst>
                    <a:ext uri="{9D8B030D-6E8A-4147-A177-3AD203B41FA5}">
                      <a16:colId xmlns:a16="http://schemas.microsoft.com/office/drawing/2014/main" val="1196789581"/>
                    </a:ext>
                  </a:extLst>
                </a:gridCol>
                <a:gridCol w="493776">
                  <a:extLst>
                    <a:ext uri="{9D8B030D-6E8A-4147-A177-3AD203B41FA5}">
                      <a16:colId xmlns:a16="http://schemas.microsoft.com/office/drawing/2014/main" val="540994258"/>
                    </a:ext>
                  </a:extLst>
                </a:gridCol>
                <a:gridCol w="493776">
                  <a:extLst>
                    <a:ext uri="{9D8B030D-6E8A-4147-A177-3AD203B41FA5}">
                      <a16:colId xmlns:a16="http://schemas.microsoft.com/office/drawing/2014/main" val="3516702131"/>
                    </a:ext>
                  </a:extLst>
                </a:gridCol>
                <a:gridCol w="493776">
                  <a:extLst>
                    <a:ext uri="{9D8B030D-6E8A-4147-A177-3AD203B41FA5}">
                      <a16:colId xmlns:a16="http://schemas.microsoft.com/office/drawing/2014/main" val="1018035122"/>
                    </a:ext>
                  </a:extLst>
                </a:gridCol>
                <a:gridCol w="493776">
                  <a:extLst>
                    <a:ext uri="{9D8B030D-6E8A-4147-A177-3AD203B41FA5}">
                      <a16:colId xmlns:a16="http://schemas.microsoft.com/office/drawing/2014/main" val="3059513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33235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- 2019-03-19 15:19:50 </a:t>
                      </a:r>
                      <a:r>
                        <a:rPr kumimoji="0" lang="es-ES" sz="1000" b="0" i="0" u="none" strike="noStrike" kern="1200" cap="none" spc="0" normalizeH="0" baseline="0" noProof="0">
                          <a:ln>
                            <a:noFill/>
                          </a:ln>
                          <a:solidFill>
                            <a:prstClr val="black"/>
                          </a:solidFill>
                          <a:effectLst/>
                          <a:uLnTx/>
                          <a:uFillTx/>
                          <a:latin typeface="+mn-lt"/>
                          <a:ea typeface="+mn-ea"/>
                          <a:cs typeface="+mn-cs"/>
                        </a:rPr>
                        <a:t> 
 Caminando por la feria de la #Costanera me encontré con Emilio Jatón. Dialogamos y, como siempre, coincidimos en que a una mejor #SantaFe la hacemos trabajando en equipo y escuchando a vecinos y vecinas.
#Avanza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5037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- 2019-03-20 10:06:50 </a:t>
                      </a:r>
                      <a:r>
                        <a:rPr kumimoji="0" lang="es-ES" sz="1000" b="0" i="0" u="none" strike="noStrike" kern="1200" cap="none" spc="0" normalizeH="0" baseline="0" noProof="0">
                          <a:ln>
                            <a:noFill/>
                          </a:ln>
                          <a:solidFill>
                            <a:prstClr val="black"/>
                          </a:solidFill>
                          <a:effectLst/>
                          <a:uLnTx/>
                          <a:uFillTx/>
                          <a:latin typeface="+mn-lt"/>
                          <a:ea typeface="+mn-ea"/>
                          <a:cs typeface="+mn-cs"/>
                        </a:rPr>
                        <a:t> 
 Somos muchos los que sabemos que #SantaFePuedeMás y este es nuestro #EquipoJatón  para hacerlo posible 💪 Emilio Jatón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7894314"/>
                  </a:ext>
                </a:extLst>
              </a:tr>
            </a:tbl>
          </a:graphicData>
        </a:graphic>
      </p:graphicFrame>
      <p:sp>
        <p:nvSpPr>
          <p:cNvPr id="4" name="Text Placeholder 3">
            <a:extLst>
              <a:ext uri="{FF2B5EF4-FFF2-40B4-BE49-F238E27FC236}">
                <a16:creationId xmlns:a16="http://schemas.microsoft.com/office/drawing/2014/main" id="{C1ED4249-BD5F-4608-8B2A-D39DE0770919}"/>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41186282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BB3C7-3746-4FDB-9DC4-A2FEFF4FABF1}"/>
              </a:ext>
            </a:extLst>
          </p:cNvPr>
          <p:cNvSpPr>
            <a:spLocks noGrp="1"/>
          </p:cNvSpPr>
          <p:nvPr>
            <p:ph type="title"/>
          </p:nvPr>
        </p:nvSpPr>
        <p:spPr/>
        <p:txBody>
          <a:bodyPr/>
          <a:lstStyle/>
          <a:p>
            <a:r>
              <a:rPr lang="en-US"/>
              <a:t>Facebook TABLA DE FB COMPLETA | Santa Fe - 7 of 23</a:t>
            </a:r>
          </a:p>
        </p:txBody>
      </p:sp>
      <p:graphicFrame>
        <p:nvGraphicFramePr>
          <p:cNvPr id="5" name="Table Placeholder 4">
            <a:extLst>
              <a:ext uri="{FF2B5EF4-FFF2-40B4-BE49-F238E27FC236}">
                <a16:creationId xmlns:a16="http://schemas.microsoft.com/office/drawing/2014/main" id="{DB5AECEF-6FE1-4EBB-9061-1E80A3247113}"/>
              </a:ext>
            </a:extLst>
          </p:cNvPr>
          <p:cNvGraphicFramePr>
            <a:graphicFrameLocks noGrp="1"/>
          </p:cNvGraphicFramePr>
          <p:nvPr>
            <p:ph type="tbl" sz="quarter" idx="13"/>
            <p:extLst>
              <p:ext uri="{D42A27DB-BD31-4B8C-83A1-F6EECF244321}">
                <p14:modId xmlns:p14="http://schemas.microsoft.com/office/powerpoint/2010/main" val="3288765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134509456"/>
                    </a:ext>
                  </a:extLst>
                </a:gridCol>
                <a:gridCol w="493776">
                  <a:extLst>
                    <a:ext uri="{9D8B030D-6E8A-4147-A177-3AD203B41FA5}">
                      <a16:colId xmlns:a16="http://schemas.microsoft.com/office/drawing/2014/main" val="1517550429"/>
                    </a:ext>
                  </a:extLst>
                </a:gridCol>
                <a:gridCol w="493776">
                  <a:extLst>
                    <a:ext uri="{9D8B030D-6E8A-4147-A177-3AD203B41FA5}">
                      <a16:colId xmlns:a16="http://schemas.microsoft.com/office/drawing/2014/main" val="1877298623"/>
                    </a:ext>
                  </a:extLst>
                </a:gridCol>
                <a:gridCol w="493776">
                  <a:extLst>
                    <a:ext uri="{9D8B030D-6E8A-4147-A177-3AD203B41FA5}">
                      <a16:colId xmlns:a16="http://schemas.microsoft.com/office/drawing/2014/main" val="1406436927"/>
                    </a:ext>
                  </a:extLst>
                </a:gridCol>
                <a:gridCol w="493776">
                  <a:extLst>
                    <a:ext uri="{9D8B030D-6E8A-4147-A177-3AD203B41FA5}">
                      <a16:colId xmlns:a16="http://schemas.microsoft.com/office/drawing/2014/main" val="3760815344"/>
                    </a:ext>
                  </a:extLst>
                </a:gridCol>
                <a:gridCol w="493776">
                  <a:extLst>
                    <a:ext uri="{9D8B030D-6E8A-4147-A177-3AD203B41FA5}">
                      <a16:colId xmlns:a16="http://schemas.microsoft.com/office/drawing/2014/main" val="1905927360"/>
                    </a:ext>
                  </a:extLst>
                </a:gridCol>
                <a:gridCol w="493776">
                  <a:extLst>
                    <a:ext uri="{9D8B030D-6E8A-4147-A177-3AD203B41FA5}">
                      <a16:colId xmlns:a16="http://schemas.microsoft.com/office/drawing/2014/main" val="3068428679"/>
                    </a:ext>
                  </a:extLst>
                </a:gridCol>
                <a:gridCol w="493776">
                  <a:extLst>
                    <a:ext uri="{9D8B030D-6E8A-4147-A177-3AD203B41FA5}">
                      <a16:colId xmlns:a16="http://schemas.microsoft.com/office/drawing/2014/main" val="213588002"/>
                    </a:ext>
                  </a:extLst>
                </a:gridCol>
                <a:gridCol w="493776">
                  <a:extLst>
                    <a:ext uri="{9D8B030D-6E8A-4147-A177-3AD203B41FA5}">
                      <a16:colId xmlns:a16="http://schemas.microsoft.com/office/drawing/2014/main" val="2730944827"/>
                    </a:ext>
                  </a:extLst>
                </a:gridCol>
                <a:gridCol w="493776">
                  <a:extLst>
                    <a:ext uri="{9D8B030D-6E8A-4147-A177-3AD203B41FA5}">
                      <a16:colId xmlns:a16="http://schemas.microsoft.com/office/drawing/2014/main" val="950036060"/>
                    </a:ext>
                  </a:extLst>
                </a:gridCol>
                <a:gridCol w="493776">
                  <a:extLst>
                    <a:ext uri="{9D8B030D-6E8A-4147-A177-3AD203B41FA5}">
                      <a16:colId xmlns:a16="http://schemas.microsoft.com/office/drawing/2014/main" val="1367835628"/>
                    </a:ext>
                  </a:extLst>
                </a:gridCol>
                <a:gridCol w="493776">
                  <a:extLst>
                    <a:ext uri="{9D8B030D-6E8A-4147-A177-3AD203B41FA5}">
                      <a16:colId xmlns:a16="http://schemas.microsoft.com/office/drawing/2014/main" val="56453224"/>
                    </a:ext>
                  </a:extLst>
                </a:gridCol>
                <a:gridCol w="493776">
                  <a:extLst>
                    <a:ext uri="{9D8B030D-6E8A-4147-A177-3AD203B41FA5}">
                      <a16:colId xmlns:a16="http://schemas.microsoft.com/office/drawing/2014/main" val="523790633"/>
                    </a:ext>
                  </a:extLst>
                </a:gridCol>
                <a:gridCol w="493776">
                  <a:extLst>
                    <a:ext uri="{9D8B030D-6E8A-4147-A177-3AD203B41FA5}">
                      <a16:colId xmlns:a16="http://schemas.microsoft.com/office/drawing/2014/main" val="2150707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9043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- 2019-03-08 14:54:14 </a:t>
                      </a:r>
                      <a:r>
                        <a:rPr kumimoji="0" lang="es-ES" sz="1000" b="0" i="0" u="none" strike="noStrike" kern="1200" cap="none" spc="0" normalizeH="0" baseline="0" noProof="0">
                          <a:ln>
                            <a:noFill/>
                          </a:ln>
                          <a:solidFill>
                            <a:prstClr val="black"/>
                          </a:solidFill>
                          <a:effectLst/>
                          <a:uLnTx/>
                          <a:uFillTx/>
                          <a:latin typeface="+mn-lt"/>
                          <a:ea typeface="+mn-ea"/>
                          <a:cs typeface="+mn-cs"/>
                        </a:rPr>
                        <a:t> 
 LA PROVINCIA RECUPERA BIENES DEL DELITO Y LOS DEVUELVE A LOS SANTAFESINOS
Por segunda vez se subastaron vehículos incautados por las fuerzas de seguridad. Esto se reinvierte en políticas sociales como la salud, la educación y el deporte. Así Santa Fe se pone a la vanguardia y es la única provincia que, por ley, cuenta con la extinción de dominio.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47490989"/>
                  </a:ext>
                </a:extLst>
              </a:tr>
            </a:tbl>
          </a:graphicData>
        </a:graphic>
      </p:graphicFrame>
      <p:sp>
        <p:nvSpPr>
          <p:cNvPr id="4" name="Text Placeholder 3">
            <a:extLst>
              <a:ext uri="{FF2B5EF4-FFF2-40B4-BE49-F238E27FC236}">
                <a16:creationId xmlns:a16="http://schemas.microsoft.com/office/drawing/2014/main" id="{B93939A3-C41D-4E63-8F79-458B97F5F991}"/>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4287429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DDDA7-A0CC-4A57-A7CA-13735759BF19}"/>
              </a:ext>
            </a:extLst>
          </p:cNvPr>
          <p:cNvSpPr>
            <a:spLocks noGrp="1"/>
          </p:cNvSpPr>
          <p:nvPr>
            <p:ph type="title"/>
          </p:nvPr>
        </p:nvSpPr>
        <p:spPr/>
        <p:txBody>
          <a:bodyPr/>
          <a:lstStyle/>
          <a:p>
            <a:r>
              <a:rPr lang="en-US"/>
              <a:t>Facebook TABLA DE FB COMPLETA | Santa Fe - 8 of 23</a:t>
            </a:r>
          </a:p>
        </p:txBody>
      </p:sp>
      <p:graphicFrame>
        <p:nvGraphicFramePr>
          <p:cNvPr id="5" name="Table Placeholder 4">
            <a:extLst>
              <a:ext uri="{FF2B5EF4-FFF2-40B4-BE49-F238E27FC236}">
                <a16:creationId xmlns:a16="http://schemas.microsoft.com/office/drawing/2014/main" id="{059D1AF7-2B53-406C-BA84-0F475D480435}"/>
              </a:ext>
            </a:extLst>
          </p:cNvPr>
          <p:cNvGraphicFramePr>
            <a:graphicFrameLocks noGrp="1"/>
          </p:cNvGraphicFramePr>
          <p:nvPr>
            <p:ph type="tbl" sz="quarter" idx="13"/>
            <p:extLst>
              <p:ext uri="{D42A27DB-BD31-4B8C-83A1-F6EECF244321}">
                <p14:modId xmlns:p14="http://schemas.microsoft.com/office/powerpoint/2010/main" val="822674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27029093"/>
                    </a:ext>
                  </a:extLst>
                </a:gridCol>
                <a:gridCol w="493776">
                  <a:extLst>
                    <a:ext uri="{9D8B030D-6E8A-4147-A177-3AD203B41FA5}">
                      <a16:colId xmlns:a16="http://schemas.microsoft.com/office/drawing/2014/main" val="712119866"/>
                    </a:ext>
                  </a:extLst>
                </a:gridCol>
                <a:gridCol w="493776">
                  <a:extLst>
                    <a:ext uri="{9D8B030D-6E8A-4147-A177-3AD203B41FA5}">
                      <a16:colId xmlns:a16="http://schemas.microsoft.com/office/drawing/2014/main" val="3702346411"/>
                    </a:ext>
                  </a:extLst>
                </a:gridCol>
                <a:gridCol w="493776">
                  <a:extLst>
                    <a:ext uri="{9D8B030D-6E8A-4147-A177-3AD203B41FA5}">
                      <a16:colId xmlns:a16="http://schemas.microsoft.com/office/drawing/2014/main" val="2407610797"/>
                    </a:ext>
                  </a:extLst>
                </a:gridCol>
                <a:gridCol w="493776">
                  <a:extLst>
                    <a:ext uri="{9D8B030D-6E8A-4147-A177-3AD203B41FA5}">
                      <a16:colId xmlns:a16="http://schemas.microsoft.com/office/drawing/2014/main" val="661276409"/>
                    </a:ext>
                  </a:extLst>
                </a:gridCol>
                <a:gridCol w="493776">
                  <a:extLst>
                    <a:ext uri="{9D8B030D-6E8A-4147-A177-3AD203B41FA5}">
                      <a16:colId xmlns:a16="http://schemas.microsoft.com/office/drawing/2014/main" val="1980942290"/>
                    </a:ext>
                  </a:extLst>
                </a:gridCol>
                <a:gridCol w="493776">
                  <a:extLst>
                    <a:ext uri="{9D8B030D-6E8A-4147-A177-3AD203B41FA5}">
                      <a16:colId xmlns:a16="http://schemas.microsoft.com/office/drawing/2014/main" val="1501862038"/>
                    </a:ext>
                  </a:extLst>
                </a:gridCol>
                <a:gridCol w="493776">
                  <a:extLst>
                    <a:ext uri="{9D8B030D-6E8A-4147-A177-3AD203B41FA5}">
                      <a16:colId xmlns:a16="http://schemas.microsoft.com/office/drawing/2014/main" val="2003432464"/>
                    </a:ext>
                  </a:extLst>
                </a:gridCol>
                <a:gridCol w="493776">
                  <a:extLst>
                    <a:ext uri="{9D8B030D-6E8A-4147-A177-3AD203B41FA5}">
                      <a16:colId xmlns:a16="http://schemas.microsoft.com/office/drawing/2014/main" val="3350615983"/>
                    </a:ext>
                  </a:extLst>
                </a:gridCol>
                <a:gridCol w="493776">
                  <a:extLst>
                    <a:ext uri="{9D8B030D-6E8A-4147-A177-3AD203B41FA5}">
                      <a16:colId xmlns:a16="http://schemas.microsoft.com/office/drawing/2014/main" val="1576413319"/>
                    </a:ext>
                  </a:extLst>
                </a:gridCol>
                <a:gridCol w="493776">
                  <a:extLst>
                    <a:ext uri="{9D8B030D-6E8A-4147-A177-3AD203B41FA5}">
                      <a16:colId xmlns:a16="http://schemas.microsoft.com/office/drawing/2014/main" val="2564538475"/>
                    </a:ext>
                  </a:extLst>
                </a:gridCol>
                <a:gridCol w="493776">
                  <a:extLst>
                    <a:ext uri="{9D8B030D-6E8A-4147-A177-3AD203B41FA5}">
                      <a16:colId xmlns:a16="http://schemas.microsoft.com/office/drawing/2014/main" val="4142060727"/>
                    </a:ext>
                  </a:extLst>
                </a:gridCol>
                <a:gridCol w="493776">
                  <a:extLst>
                    <a:ext uri="{9D8B030D-6E8A-4147-A177-3AD203B41FA5}">
                      <a16:colId xmlns:a16="http://schemas.microsoft.com/office/drawing/2014/main" val="4176950768"/>
                    </a:ext>
                  </a:extLst>
                </a:gridCol>
                <a:gridCol w="493776">
                  <a:extLst>
                    <a:ext uri="{9D8B030D-6E8A-4147-A177-3AD203B41FA5}">
                      <a16:colId xmlns:a16="http://schemas.microsoft.com/office/drawing/2014/main" val="328911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82237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- 2019-03-21 08:31:10 </a:t>
                      </a:r>
                      <a:r>
                        <a:rPr kumimoji="0" lang="es-ES" sz="1000" b="0" i="0" u="none" strike="noStrike" kern="1200" cap="none" spc="0" normalizeH="0" baseline="0" noProof="0">
                          <a:ln>
                            <a:noFill/>
                          </a:ln>
                          <a:solidFill>
                            <a:prstClr val="black"/>
                          </a:solidFill>
                          <a:effectLst/>
                          <a:uLnTx/>
                          <a:uFillTx/>
                          <a:latin typeface="+mn-lt"/>
                          <a:ea typeface="+mn-ea"/>
                          <a:cs typeface="+mn-cs"/>
                        </a:rPr>
                        <a:t> 
 UNA CIUDAD Y UN CONCEJO CERCA DE LA GENTE
Como nos dice siempre Emilio, la ciudad necesita volver a retomar la cercanía, la confianza y la escucha. Somos el #EquipoJatón y estamos seguros que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77850897"/>
                  </a:ext>
                </a:extLst>
              </a:tr>
            </a:tbl>
          </a:graphicData>
        </a:graphic>
      </p:graphicFrame>
      <p:sp>
        <p:nvSpPr>
          <p:cNvPr id="4" name="Text Placeholder 3">
            <a:extLst>
              <a:ext uri="{FF2B5EF4-FFF2-40B4-BE49-F238E27FC236}">
                <a16:creationId xmlns:a16="http://schemas.microsoft.com/office/drawing/2014/main" id="{CED56B67-332F-4FA4-93A5-A75E2C3BACB5}"/>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7056543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44B1F-C430-4698-96BA-198053E6951D}"/>
              </a:ext>
            </a:extLst>
          </p:cNvPr>
          <p:cNvSpPr>
            <a:spLocks noGrp="1"/>
          </p:cNvSpPr>
          <p:nvPr>
            <p:ph type="title"/>
          </p:nvPr>
        </p:nvSpPr>
        <p:spPr/>
        <p:txBody>
          <a:bodyPr/>
          <a:lstStyle/>
          <a:p>
            <a:r>
              <a:rPr lang="en-US"/>
              <a:t>Facebook TABLA DE FB COMPLETA | Santa Fe - 9 of 23</a:t>
            </a:r>
          </a:p>
        </p:txBody>
      </p:sp>
      <p:graphicFrame>
        <p:nvGraphicFramePr>
          <p:cNvPr id="5" name="Table Placeholder 4">
            <a:extLst>
              <a:ext uri="{FF2B5EF4-FFF2-40B4-BE49-F238E27FC236}">
                <a16:creationId xmlns:a16="http://schemas.microsoft.com/office/drawing/2014/main" id="{AD712FF8-EA13-4A6B-979A-C0F2117569F2}"/>
              </a:ext>
            </a:extLst>
          </p:cNvPr>
          <p:cNvGraphicFramePr>
            <a:graphicFrameLocks noGrp="1"/>
          </p:cNvGraphicFramePr>
          <p:nvPr>
            <p:ph type="tbl" sz="quarter" idx="13"/>
            <p:extLst>
              <p:ext uri="{D42A27DB-BD31-4B8C-83A1-F6EECF244321}">
                <p14:modId xmlns:p14="http://schemas.microsoft.com/office/powerpoint/2010/main" val="1017763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484445224"/>
                    </a:ext>
                  </a:extLst>
                </a:gridCol>
                <a:gridCol w="493776">
                  <a:extLst>
                    <a:ext uri="{9D8B030D-6E8A-4147-A177-3AD203B41FA5}">
                      <a16:colId xmlns:a16="http://schemas.microsoft.com/office/drawing/2014/main" val="222259807"/>
                    </a:ext>
                  </a:extLst>
                </a:gridCol>
                <a:gridCol w="493776">
                  <a:extLst>
                    <a:ext uri="{9D8B030D-6E8A-4147-A177-3AD203B41FA5}">
                      <a16:colId xmlns:a16="http://schemas.microsoft.com/office/drawing/2014/main" val="1036861010"/>
                    </a:ext>
                  </a:extLst>
                </a:gridCol>
                <a:gridCol w="493776">
                  <a:extLst>
                    <a:ext uri="{9D8B030D-6E8A-4147-A177-3AD203B41FA5}">
                      <a16:colId xmlns:a16="http://schemas.microsoft.com/office/drawing/2014/main" val="777137493"/>
                    </a:ext>
                  </a:extLst>
                </a:gridCol>
                <a:gridCol w="493776">
                  <a:extLst>
                    <a:ext uri="{9D8B030D-6E8A-4147-A177-3AD203B41FA5}">
                      <a16:colId xmlns:a16="http://schemas.microsoft.com/office/drawing/2014/main" val="2597796471"/>
                    </a:ext>
                  </a:extLst>
                </a:gridCol>
                <a:gridCol w="493776">
                  <a:extLst>
                    <a:ext uri="{9D8B030D-6E8A-4147-A177-3AD203B41FA5}">
                      <a16:colId xmlns:a16="http://schemas.microsoft.com/office/drawing/2014/main" val="3720725595"/>
                    </a:ext>
                  </a:extLst>
                </a:gridCol>
                <a:gridCol w="493776">
                  <a:extLst>
                    <a:ext uri="{9D8B030D-6E8A-4147-A177-3AD203B41FA5}">
                      <a16:colId xmlns:a16="http://schemas.microsoft.com/office/drawing/2014/main" val="539133451"/>
                    </a:ext>
                  </a:extLst>
                </a:gridCol>
                <a:gridCol w="493776">
                  <a:extLst>
                    <a:ext uri="{9D8B030D-6E8A-4147-A177-3AD203B41FA5}">
                      <a16:colId xmlns:a16="http://schemas.microsoft.com/office/drawing/2014/main" val="2887434332"/>
                    </a:ext>
                  </a:extLst>
                </a:gridCol>
                <a:gridCol w="493776">
                  <a:extLst>
                    <a:ext uri="{9D8B030D-6E8A-4147-A177-3AD203B41FA5}">
                      <a16:colId xmlns:a16="http://schemas.microsoft.com/office/drawing/2014/main" val="1436330839"/>
                    </a:ext>
                  </a:extLst>
                </a:gridCol>
                <a:gridCol w="493776">
                  <a:extLst>
                    <a:ext uri="{9D8B030D-6E8A-4147-A177-3AD203B41FA5}">
                      <a16:colId xmlns:a16="http://schemas.microsoft.com/office/drawing/2014/main" val="3783447997"/>
                    </a:ext>
                  </a:extLst>
                </a:gridCol>
                <a:gridCol w="493776">
                  <a:extLst>
                    <a:ext uri="{9D8B030D-6E8A-4147-A177-3AD203B41FA5}">
                      <a16:colId xmlns:a16="http://schemas.microsoft.com/office/drawing/2014/main" val="2762503528"/>
                    </a:ext>
                  </a:extLst>
                </a:gridCol>
                <a:gridCol w="493776">
                  <a:extLst>
                    <a:ext uri="{9D8B030D-6E8A-4147-A177-3AD203B41FA5}">
                      <a16:colId xmlns:a16="http://schemas.microsoft.com/office/drawing/2014/main" val="1470780576"/>
                    </a:ext>
                  </a:extLst>
                </a:gridCol>
                <a:gridCol w="493776">
                  <a:extLst>
                    <a:ext uri="{9D8B030D-6E8A-4147-A177-3AD203B41FA5}">
                      <a16:colId xmlns:a16="http://schemas.microsoft.com/office/drawing/2014/main" val="426823319"/>
                    </a:ext>
                  </a:extLst>
                </a:gridCol>
                <a:gridCol w="493776">
                  <a:extLst>
                    <a:ext uri="{9D8B030D-6E8A-4147-A177-3AD203B41FA5}">
                      <a16:colId xmlns:a16="http://schemas.microsoft.com/office/drawing/2014/main" val="3814527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1592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- 2019-03-13 08:05:40 </a:t>
                      </a:r>
                      <a:r>
                        <a:rPr kumimoji="0" lang="es-ES" sz="1000" b="0" i="0" u="none" strike="noStrike" kern="1200" cap="none" spc="0" normalizeH="0" baseline="0" noProof="0">
                          <a:ln>
                            <a:noFill/>
                          </a:ln>
                          <a:solidFill>
                            <a:prstClr val="black"/>
                          </a:solidFill>
                          <a:effectLst/>
                          <a:uLnTx/>
                          <a:uFillTx/>
                          <a:latin typeface="+mn-lt"/>
                          <a:ea typeface="+mn-ea"/>
                          <a:cs typeface="+mn-cs"/>
                        </a:rPr>
                        <a:t> 
 VENIMOS a PROPONER LA SANTA FE DEL FUTURO
Hace tiempo recorremos con Emilio Jatón la ciudad. Ahora nuestro compromiso llega al concejo con un equipo de hombres y mujeres con vocación y muy comprometidos en trabajar juntos, porque sabemos que #SantaFePuedeMás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92834609"/>
                  </a:ext>
                </a:extLst>
              </a:tr>
            </a:tbl>
          </a:graphicData>
        </a:graphic>
      </p:graphicFrame>
      <p:sp>
        <p:nvSpPr>
          <p:cNvPr id="4" name="Text Placeholder 3">
            <a:extLst>
              <a:ext uri="{FF2B5EF4-FFF2-40B4-BE49-F238E27FC236}">
                <a16:creationId xmlns:a16="http://schemas.microsoft.com/office/drawing/2014/main" id="{5C978F03-5653-4353-A55E-8B9969681705}"/>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9622918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FD892-24E6-4A69-8D5A-0A05D65EB8E9}"/>
              </a:ext>
            </a:extLst>
          </p:cNvPr>
          <p:cNvSpPr>
            <a:spLocks noGrp="1"/>
          </p:cNvSpPr>
          <p:nvPr>
            <p:ph type="title"/>
          </p:nvPr>
        </p:nvSpPr>
        <p:spPr/>
        <p:txBody>
          <a:bodyPr/>
          <a:lstStyle/>
          <a:p>
            <a:r>
              <a:rPr lang="en-US"/>
              <a:t>Facebook TABLA DE FB COMPLETA | Santa Fe - 10 of 23</a:t>
            </a:r>
          </a:p>
        </p:txBody>
      </p:sp>
      <p:graphicFrame>
        <p:nvGraphicFramePr>
          <p:cNvPr id="5" name="Table Placeholder 4">
            <a:extLst>
              <a:ext uri="{FF2B5EF4-FFF2-40B4-BE49-F238E27FC236}">
                <a16:creationId xmlns:a16="http://schemas.microsoft.com/office/drawing/2014/main" id="{F82B25D7-17EF-4778-B537-13773C8DAC05}"/>
              </a:ext>
            </a:extLst>
          </p:cNvPr>
          <p:cNvGraphicFramePr>
            <a:graphicFrameLocks noGrp="1"/>
          </p:cNvGraphicFramePr>
          <p:nvPr>
            <p:ph type="tbl" sz="quarter" idx="13"/>
            <p:extLst>
              <p:ext uri="{D42A27DB-BD31-4B8C-83A1-F6EECF244321}">
                <p14:modId xmlns:p14="http://schemas.microsoft.com/office/powerpoint/2010/main" val="3448899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095623369"/>
                    </a:ext>
                  </a:extLst>
                </a:gridCol>
                <a:gridCol w="493776">
                  <a:extLst>
                    <a:ext uri="{9D8B030D-6E8A-4147-A177-3AD203B41FA5}">
                      <a16:colId xmlns:a16="http://schemas.microsoft.com/office/drawing/2014/main" val="932197474"/>
                    </a:ext>
                  </a:extLst>
                </a:gridCol>
                <a:gridCol w="493776">
                  <a:extLst>
                    <a:ext uri="{9D8B030D-6E8A-4147-A177-3AD203B41FA5}">
                      <a16:colId xmlns:a16="http://schemas.microsoft.com/office/drawing/2014/main" val="4176039296"/>
                    </a:ext>
                  </a:extLst>
                </a:gridCol>
                <a:gridCol w="493776">
                  <a:extLst>
                    <a:ext uri="{9D8B030D-6E8A-4147-A177-3AD203B41FA5}">
                      <a16:colId xmlns:a16="http://schemas.microsoft.com/office/drawing/2014/main" val="620495654"/>
                    </a:ext>
                  </a:extLst>
                </a:gridCol>
                <a:gridCol w="493776">
                  <a:extLst>
                    <a:ext uri="{9D8B030D-6E8A-4147-A177-3AD203B41FA5}">
                      <a16:colId xmlns:a16="http://schemas.microsoft.com/office/drawing/2014/main" val="3063131268"/>
                    </a:ext>
                  </a:extLst>
                </a:gridCol>
                <a:gridCol w="493776">
                  <a:extLst>
                    <a:ext uri="{9D8B030D-6E8A-4147-A177-3AD203B41FA5}">
                      <a16:colId xmlns:a16="http://schemas.microsoft.com/office/drawing/2014/main" val="2707564992"/>
                    </a:ext>
                  </a:extLst>
                </a:gridCol>
                <a:gridCol w="493776">
                  <a:extLst>
                    <a:ext uri="{9D8B030D-6E8A-4147-A177-3AD203B41FA5}">
                      <a16:colId xmlns:a16="http://schemas.microsoft.com/office/drawing/2014/main" val="1427010366"/>
                    </a:ext>
                  </a:extLst>
                </a:gridCol>
                <a:gridCol w="493776">
                  <a:extLst>
                    <a:ext uri="{9D8B030D-6E8A-4147-A177-3AD203B41FA5}">
                      <a16:colId xmlns:a16="http://schemas.microsoft.com/office/drawing/2014/main" val="4034003760"/>
                    </a:ext>
                  </a:extLst>
                </a:gridCol>
                <a:gridCol w="493776">
                  <a:extLst>
                    <a:ext uri="{9D8B030D-6E8A-4147-A177-3AD203B41FA5}">
                      <a16:colId xmlns:a16="http://schemas.microsoft.com/office/drawing/2014/main" val="2232442500"/>
                    </a:ext>
                  </a:extLst>
                </a:gridCol>
                <a:gridCol w="493776">
                  <a:extLst>
                    <a:ext uri="{9D8B030D-6E8A-4147-A177-3AD203B41FA5}">
                      <a16:colId xmlns:a16="http://schemas.microsoft.com/office/drawing/2014/main" val="2456071768"/>
                    </a:ext>
                  </a:extLst>
                </a:gridCol>
                <a:gridCol w="493776">
                  <a:extLst>
                    <a:ext uri="{9D8B030D-6E8A-4147-A177-3AD203B41FA5}">
                      <a16:colId xmlns:a16="http://schemas.microsoft.com/office/drawing/2014/main" val="2637995011"/>
                    </a:ext>
                  </a:extLst>
                </a:gridCol>
                <a:gridCol w="493776">
                  <a:extLst>
                    <a:ext uri="{9D8B030D-6E8A-4147-A177-3AD203B41FA5}">
                      <a16:colId xmlns:a16="http://schemas.microsoft.com/office/drawing/2014/main" val="1403907384"/>
                    </a:ext>
                  </a:extLst>
                </a:gridCol>
                <a:gridCol w="493776">
                  <a:extLst>
                    <a:ext uri="{9D8B030D-6E8A-4147-A177-3AD203B41FA5}">
                      <a16:colId xmlns:a16="http://schemas.microsoft.com/office/drawing/2014/main" val="3824787688"/>
                    </a:ext>
                  </a:extLst>
                </a:gridCol>
                <a:gridCol w="493776">
                  <a:extLst>
                    <a:ext uri="{9D8B030D-6E8A-4147-A177-3AD203B41FA5}">
                      <a16:colId xmlns:a16="http://schemas.microsoft.com/office/drawing/2014/main" val="844227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34730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- 2019-03-16 15:22:18 </a:t>
                      </a:r>
                      <a:r>
                        <a:rPr kumimoji="0" lang="es-ES" sz="1000" b="0" i="0" u="none" strike="noStrike" kern="1200" cap="none" spc="0" normalizeH="0" baseline="0" noProof="0">
                          <a:ln>
                            <a:noFill/>
                          </a:ln>
                          <a:solidFill>
                            <a:prstClr val="black"/>
                          </a:solidFill>
                          <a:effectLst/>
                          <a:uLnTx/>
                          <a:uFillTx/>
                          <a:latin typeface="+mn-lt"/>
                          <a:ea typeface="+mn-ea"/>
                          <a:cs typeface="+mn-cs"/>
                        </a:rPr>
                        <a:t> 
 EL PUERTO SE REACTIVA NUEVAMENTE
Años atrás parecía impensado. Hoy estamos cada vez más cerca de que nuestra ciudad vuelva a tener una terminal portuaria activa que potencie nuestras #EconomíasRegionales. Hoy suma más #tecnología con un escáner de contenedores.
#SantaFePuedeMás
Gobierno de Santa 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9531538"/>
                  </a:ext>
                </a:extLst>
              </a:tr>
            </a:tbl>
          </a:graphicData>
        </a:graphic>
      </p:graphicFrame>
      <p:sp>
        <p:nvSpPr>
          <p:cNvPr id="4" name="Text Placeholder 3">
            <a:extLst>
              <a:ext uri="{FF2B5EF4-FFF2-40B4-BE49-F238E27FC236}">
                <a16:creationId xmlns:a16="http://schemas.microsoft.com/office/drawing/2014/main" id="{95AE1E93-B584-4662-986A-D85CFFA73E10}"/>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41254619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FD8F2-A997-4FE0-A17A-F9DACBE3AC87}"/>
              </a:ext>
            </a:extLst>
          </p:cNvPr>
          <p:cNvSpPr>
            <a:spLocks noGrp="1"/>
          </p:cNvSpPr>
          <p:nvPr>
            <p:ph type="title"/>
          </p:nvPr>
        </p:nvSpPr>
        <p:spPr/>
        <p:txBody>
          <a:bodyPr/>
          <a:lstStyle/>
          <a:p>
            <a:r>
              <a:rPr lang="en-US"/>
              <a:t>Facebook TABLA DE FB COMPLETA | Santa Fe - 11 of 23</a:t>
            </a:r>
          </a:p>
        </p:txBody>
      </p:sp>
      <p:graphicFrame>
        <p:nvGraphicFramePr>
          <p:cNvPr id="5" name="Table Placeholder 4">
            <a:extLst>
              <a:ext uri="{FF2B5EF4-FFF2-40B4-BE49-F238E27FC236}">
                <a16:creationId xmlns:a16="http://schemas.microsoft.com/office/drawing/2014/main" id="{3AF8EC35-197E-4C72-A9DD-7AAC1E43828A}"/>
              </a:ext>
            </a:extLst>
          </p:cNvPr>
          <p:cNvGraphicFramePr>
            <a:graphicFrameLocks noGrp="1"/>
          </p:cNvGraphicFramePr>
          <p:nvPr>
            <p:ph type="tbl" sz="quarter" idx="13"/>
            <p:extLst>
              <p:ext uri="{D42A27DB-BD31-4B8C-83A1-F6EECF244321}">
                <p14:modId xmlns:p14="http://schemas.microsoft.com/office/powerpoint/2010/main" val="2708214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017522697"/>
                    </a:ext>
                  </a:extLst>
                </a:gridCol>
                <a:gridCol w="493776">
                  <a:extLst>
                    <a:ext uri="{9D8B030D-6E8A-4147-A177-3AD203B41FA5}">
                      <a16:colId xmlns:a16="http://schemas.microsoft.com/office/drawing/2014/main" val="924322266"/>
                    </a:ext>
                  </a:extLst>
                </a:gridCol>
                <a:gridCol w="493776">
                  <a:extLst>
                    <a:ext uri="{9D8B030D-6E8A-4147-A177-3AD203B41FA5}">
                      <a16:colId xmlns:a16="http://schemas.microsoft.com/office/drawing/2014/main" val="379136351"/>
                    </a:ext>
                  </a:extLst>
                </a:gridCol>
                <a:gridCol w="493776">
                  <a:extLst>
                    <a:ext uri="{9D8B030D-6E8A-4147-A177-3AD203B41FA5}">
                      <a16:colId xmlns:a16="http://schemas.microsoft.com/office/drawing/2014/main" val="3463185889"/>
                    </a:ext>
                  </a:extLst>
                </a:gridCol>
                <a:gridCol w="493776">
                  <a:extLst>
                    <a:ext uri="{9D8B030D-6E8A-4147-A177-3AD203B41FA5}">
                      <a16:colId xmlns:a16="http://schemas.microsoft.com/office/drawing/2014/main" val="453477338"/>
                    </a:ext>
                  </a:extLst>
                </a:gridCol>
                <a:gridCol w="493776">
                  <a:extLst>
                    <a:ext uri="{9D8B030D-6E8A-4147-A177-3AD203B41FA5}">
                      <a16:colId xmlns:a16="http://schemas.microsoft.com/office/drawing/2014/main" val="118914122"/>
                    </a:ext>
                  </a:extLst>
                </a:gridCol>
                <a:gridCol w="493776">
                  <a:extLst>
                    <a:ext uri="{9D8B030D-6E8A-4147-A177-3AD203B41FA5}">
                      <a16:colId xmlns:a16="http://schemas.microsoft.com/office/drawing/2014/main" val="1135477191"/>
                    </a:ext>
                  </a:extLst>
                </a:gridCol>
                <a:gridCol w="493776">
                  <a:extLst>
                    <a:ext uri="{9D8B030D-6E8A-4147-A177-3AD203B41FA5}">
                      <a16:colId xmlns:a16="http://schemas.microsoft.com/office/drawing/2014/main" val="2273733073"/>
                    </a:ext>
                  </a:extLst>
                </a:gridCol>
                <a:gridCol w="493776">
                  <a:extLst>
                    <a:ext uri="{9D8B030D-6E8A-4147-A177-3AD203B41FA5}">
                      <a16:colId xmlns:a16="http://schemas.microsoft.com/office/drawing/2014/main" val="3573353350"/>
                    </a:ext>
                  </a:extLst>
                </a:gridCol>
                <a:gridCol w="493776">
                  <a:extLst>
                    <a:ext uri="{9D8B030D-6E8A-4147-A177-3AD203B41FA5}">
                      <a16:colId xmlns:a16="http://schemas.microsoft.com/office/drawing/2014/main" val="2972446888"/>
                    </a:ext>
                  </a:extLst>
                </a:gridCol>
                <a:gridCol w="493776">
                  <a:extLst>
                    <a:ext uri="{9D8B030D-6E8A-4147-A177-3AD203B41FA5}">
                      <a16:colId xmlns:a16="http://schemas.microsoft.com/office/drawing/2014/main" val="863834724"/>
                    </a:ext>
                  </a:extLst>
                </a:gridCol>
                <a:gridCol w="493776">
                  <a:extLst>
                    <a:ext uri="{9D8B030D-6E8A-4147-A177-3AD203B41FA5}">
                      <a16:colId xmlns:a16="http://schemas.microsoft.com/office/drawing/2014/main" val="904994972"/>
                    </a:ext>
                  </a:extLst>
                </a:gridCol>
                <a:gridCol w="493776">
                  <a:extLst>
                    <a:ext uri="{9D8B030D-6E8A-4147-A177-3AD203B41FA5}">
                      <a16:colId xmlns:a16="http://schemas.microsoft.com/office/drawing/2014/main" val="2495786209"/>
                    </a:ext>
                  </a:extLst>
                </a:gridCol>
                <a:gridCol w="493776">
                  <a:extLst>
                    <a:ext uri="{9D8B030D-6E8A-4147-A177-3AD203B41FA5}">
                      <a16:colId xmlns:a16="http://schemas.microsoft.com/office/drawing/2014/main" val="516765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2231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- 2019-03-02 15:45:00 </a:t>
                      </a:r>
                      <a:r>
                        <a:rPr kumimoji="0" lang="es-ES" sz="1000" b="0" i="0" u="none" strike="noStrike" kern="1200" cap="none" spc="0" normalizeH="0" baseline="0" noProof="0">
                          <a:ln>
                            <a:noFill/>
                          </a:ln>
                          <a:solidFill>
                            <a:prstClr val="black"/>
                          </a:solidFill>
                          <a:effectLst/>
                          <a:uLnTx/>
                          <a:uFillTx/>
                          <a:latin typeface="+mn-lt"/>
                          <a:ea typeface="+mn-ea"/>
                          <a:cs typeface="+mn-cs"/>
                        </a:rPr>
                        <a:t> 
 TODOS QUEREMOS VIVIR MEJOR
Junto a Emilio Jatón hace tiempo que trabajamos para vivir en una ciudad mejor, porque todos queremos lo mismo. ¿Nos acompañás?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15133399"/>
                  </a:ext>
                </a:extLst>
              </a:tr>
            </a:tbl>
          </a:graphicData>
        </a:graphic>
      </p:graphicFrame>
      <p:sp>
        <p:nvSpPr>
          <p:cNvPr id="4" name="Text Placeholder 3">
            <a:extLst>
              <a:ext uri="{FF2B5EF4-FFF2-40B4-BE49-F238E27FC236}">
                <a16:creationId xmlns:a16="http://schemas.microsoft.com/office/drawing/2014/main" id="{10B9FE95-F25A-4A22-B088-D31D06D509E1}"/>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8393997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C7253-54D9-489A-9D69-8298836D1D6F}"/>
              </a:ext>
            </a:extLst>
          </p:cNvPr>
          <p:cNvSpPr>
            <a:spLocks noGrp="1"/>
          </p:cNvSpPr>
          <p:nvPr>
            <p:ph type="title"/>
          </p:nvPr>
        </p:nvSpPr>
        <p:spPr/>
        <p:txBody>
          <a:bodyPr/>
          <a:lstStyle/>
          <a:p>
            <a:r>
              <a:rPr lang="en-US"/>
              <a:t>Facebook TABLA DE FB COMPLETA | Santa Fe - 12 of 23</a:t>
            </a:r>
          </a:p>
        </p:txBody>
      </p:sp>
      <p:graphicFrame>
        <p:nvGraphicFramePr>
          <p:cNvPr id="5" name="Table Placeholder 4">
            <a:extLst>
              <a:ext uri="{FF2B5EF4-FFF2-40B4-BE49-F238E27FC236}">
                <a16:creationId xmlns:a16="http://schemas.microsoft.com/office/drawing/2014/main" id="{73F556E5-53AE-4465-943F-E18C991F846E}"/>
              </a:ext>
            </a:extLst>
          </p:cNvPr>
          <p:cNvGraphicFramePr>
            <a:graphicFrameLocks noGrp="1"/>
          </p:cNvGraphicFramePr>
          <p:nvPr>
            <p:ph type="tbl" sz="quarter" idx="13"/>
            <p:extLst>
              <p:ext uri="{D42A27DB-BD31-4B8C-83A1-F6EECF244321}">
                <p14:modId xmlns:p14="http://schemas.microsoft.com/office/powerpoint/2010/main" val="349133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392939381"/>
                    </a:ext>
                  </a:extLst>
                </a:gridCol>
                <a:gridCol w="493776">
                  <a:extLst>
                    <a:ext uri="{9D8B030D-6E8A-4147-A177-3AD203B41FA5}">
                      <a16:colId xmlns:a16="http://schemas.microsoft.com/office/drawing/2014/main" val="1599317572"/>
                    </a:ext>
                  </a:extLst>
                </a:gridCol>
                <a:gridCol w="493776">
                  <a:extLst>
                    <a:ext uri="{9D8B030D-6E8A-4147-A177-3AD203B41FA5}">
                      <a16:colId xmlns:a16="http://schemas.microsoft.com/office/drawing/2014/main" val="3628082620"/>
                    </a:ext>
                  </a:extLst>
                </a:gridCol>
                <a:gridCol w="493776">
                  <a:extLst>
                    <a:ext uri="{9D8B030D-6E8A-4147-A177-3AD203B41FA5}">
                      <a16:colId xmlns:a16="http://schemas.microsoft.com/office/drawing/2014/main" val="2080824655"/>
                    </a:ext>
                  </a:extLst>
                </a:gridCol>
                <a:gridCol w="493776">
                  <a:extLst>
                    <a:ext uri="{9D8B030D-6E8A-4147-A177-3AD203B41FA5}">
                      <a16:colId xmlns:a16="http://schemas.microsoft.com/office/drawing/2014/main" val="1103529470"/>
                    </a:ext>
                  </a:extLst>
                </a:gridCol>
                <a:gridCol w="493776">
                  <a:extLst>
                    <a:ext uri="{9D8B030D-6E8A-4147-A177-3AD203B41FA5}">
                      <a16:colId xmlns:a16="http://schemas.microsoft.com/office/drawing/2014/main" val="338530282"/>
                    </a:ext>
                  </a:extLst>
                </a:gridCol>
                <a:gridCol w="493776">
                  <a:extLst>
                    <a:ext uri="{9D8B030D-6E8A-4147-A177-3AD203B41FA5}">
                      <a16:colId xmlns:a16="http://schemas.microsoft.com/office/drawing/2014/main" val="4008599018"/>
                    </a:ext>
                  </a:extLst>
                </a:gridCol>
                <a:gridCol w="493776">
                  <a:extLst>
                    <a:ext uri="{9D8B030D-6E8A-4147-A177-3AD203B41FA5}">
                      <a16:colId xmlns:a16="http://schemas.microsoft.com/office/drawing/2014/main" val="1453388164"/>
                    </a:ext>
                  </a:extLst>
                </a:gridCol>
                <a:gridCol w="493776">
                  <a:extLst>
                    <a:ext uri="{9D8B030D-6E8A-4147-A177-3AD203B41FA5}">
                      <a16:colId xmlns:a16="http://schemas.microsoft.com/office/drawing/2014/main" val="1169995339"/>
                    </a:ext>
                  </a:extLst>
                </a:gridCol>
                <a:gridCol w="493776">
                  <a:extLst>
                    <a:ext uri="{9D8B030D-6E8A-4147-A177-3AD203B41FA5}">
                      <a16:colId xmlns:a16="http://schemas.microsoft.com/office/drawing/2014/main" val="399585320"/>
                    </a:ext>
                  </a:extLst>
                </a:gridCol>
                <a:gridCol w="493776">
                  <a:extLst>
                    <a:ext uri="{9D8B030D-6E8A-4147-A177-3AD203B41FA5}">
                      <a16:colId xmlns:a16="http://schemas.microsoft.com/office/drawing/2014/main" val="993287941"/>
                    </a:ext>
                  </a:extLst>
                </a:gridCol>
                <a:gridCol w="493776">
                  <a:extLst>
                    <a:ext uri="{9D8B030D-6E8A-4147-A177-3AD203B41FA5}">
                      <a16:colId xmlns:a16="http://schemas.microsoft.com/office/drawing/2014/main" val="1405286555"/>
                    </a:ext>
                  </a:extLst>
                </a:gridCol>
                <a:gridCol w="493776">
                  <a:extLst>
                    <a:ext uri="{9D8B030D-6E8A-4147-A177-3AD203B41FA5}">
                      <a16:colId xmlns:a16="http://schemas.microsoft.com/office/drawing/2014/main" val="510985601"/>
                    </a:ext>
                  </a:extLst>
                </a:gridCol>
                <a:gridCol w="493776">
                  <a:extLst>
                    <a:ext uri="{9D8B030D-6E8A-4147-A177-3AD203B41FA5}">
                      <a16:colId xmlns:a16="http://schemas.microsoft.com/office/drawing/2014/main" val="2582358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9183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- 2019-03-15 17:14:06 </a:t>
                      </a:r>
                      <a:r>
                        <a:rPr kumimoji="0" lang="es-ES" sz="1000" b="0" i="0" u="none" strike="noStrike" kern="1200" cap="none" spc="0" normalizeH="0" baseline="0" noProof="0">
                          <a:ln>
                            <a:noFill/>
                          </a:ln>
                          <a:solidFill>
                            <a:prstClr val="black"/>
                          </a:solidFill>
                          <a:effectLst/>
                          <a:uLnTx/>
                          <a:uFillTx/>
                          <a:latin typeface="+mn-lt"/>
                          <a:ea typeface="+mn-ea"/>
                          <a:cs typeface="+mn-cs"/>
                        </a:rPr>
                        <a:t> 
 ¡QUE LINDO VOLVER A LA ESCUELA! 
Arrancaron las clases y nos volvemos a encontrar con estudiantes y docentes que apuestan a la solidaridad, la inclusión, y a las ganas de participar y de seguir generando oportunidades. Ellos hacen de Santa Fe una ciudad más grande.
Sólo así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2246392"/>
                  </a:ext>
                </a:extLst>
              </a:tr>
            </a:tbl>
          </a:graphicData>
        </a:graphic>
      </p:graphicFrame>
      <p:sp>
        <p:nvSpPr>
          <p:cNvPr id="4" name="Text Placeholder 3">
            <a:extLst>
              <a:ext uri="{FF2B5EF4-FFF2-40B4-BE49-F238E27FC236}">
                <a16:creationId xmlns:a16="http://schemas.microsoft.com/office/drawing/2014/main" id="{2BB1B138-338E-4C53-BAC7-F5C0F7B246A5}"/>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8531935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83D76-35B6-4237-80F9-AD449457C2E3}"/>
              </a:ext>
            </a:extLst>
          </p:cNvPr>
          <p:cNvSpPr>
            <a:spLocks noGrp="1"/>
          </p:cNvSpPr>
          <p:nvPr>
            <p:ph type="title"/>
          </p:nvPr>
        </p:nvSpPr>
        <p:spPr/>
        <p:txBody>
          <a:bodyPr/>
          <a:lstStyle/>
          <a:p>
            <a:r>
              <a:rPr lang="en-US"/>
              <a:t>Facebook TABLA DE FB COMPLETA | Santa Fe - 13 of 23</a:t>
            </a:r>
          </a:p>
        </p:txBody>
      </p:sp>
      <p:graphicFrame>
        <p:nvGraphicFramePr>
          <p:cNvPr id="5" name="Table Placeholder 4">
            <a:extLst>
              <a:ext uri="{FF2B5EF4-FFF2-40B4-BE49-F238E27FC236}">
                <a16:creationId xmlns:a16="http://schemas.microsoft.com/office/drawing/2014/main" id="{288CF82E-7FF0-4AFA-851A-74340BEBB40D}"/>
              </a:ext>
            </a:extLst>
          </p:cNvPr>
          <p:cNvGraphicFramePr>
            <a:graphicFrameLocks noGrp="1"/>
          </p:cNvGraphicFramePr>
          <p:nvPr>
            <p:ph type="tbl" sz="quarter" idx="13"/>
            <p:extLst>
              <p:ext uri="{D42A27DB-BD31-4B8C-83A1-F6EECF244321}">
                <p14:modId xmlns:p14="http://schemas.microsoft.com/office/powerpoint/2010/main" val="2805377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051137364"/>
                    </a:ext>
                  </a:extLst>
                </a:gridCol>
                <a:gridCol w="493776">
                  <a:extLst>
                    <a:ext uri="{9D8B030D-6E8A-4147-A177-3AD203B41FA5}">
                      <a16:colId xmlns:a16="http://schemas.microsoft.com/office/drawing/2014/main" val="999192507"/>
                    </a:ext>
                  </a:extLst>
                </a:gridCol>
                <a:gridCol w="493776">
                  <a:extLst>
                    <a:ext uri="{9D8B030D-6E8A-4147-A177-3AD203B41FA5}">
                      <a16:colId xmlns:a16="http://schemas.microsoft.com/office/drawing/2014/main" val="1455570317"/>
                    </a:ext>
                  </a:extLst>
                </a:gridCol>
                <a:gridCol w="493776">
                  <a:extLst>
                    <a:ext uri="{9D8B030D-6E8A-4147-A177-3AD203B41FA5}">
                      <a16:colId xmlns:a16="http://schemas.microsoft.com/office/drawing/2014/main" val="3963746784"/>
                    </a:ext>
                  </a:extLst>
                </a:gridCol>
                <a:gridCol w="493776">
                  <a:extLst>
                    <a:ext uri="{9D8B030D-6E8A-4147-A177-3AD203B41FA5}">
                      <a16:colId xmlns:a16="http://schemas.microsoft.com/office/drawing/2014/main" val="2895912043"/>
                    </a:ext>
                  </a:extLst>
                </a:gridCol>
                <a:gridCol w="493776">
                  <a:extLst>
                    <a:ext uri="{9D8B030D-6E8A-4147-A177-3AD203B41FA5}">
                      <a16:colId xmlns:a16="http://schemas.microsoft.com/office/drawing/2014/main" val="3587894556"/>
                    </a:ext>
                  </a:extLst>
                </a:gridCol>
                <a:gridCol w="493776">
                  <a:extLst>
                    <a:ext uri="{9D8B030D-6E8A-4147-A177-3AD203B41FA5}">
                      <a16:colId xmlns:a16="http://schemas.microsoft.com/office/drawing/2014/main" val="2668099263"/>
                    </a:ext>
                  </a:extLst>
                </a:gridCol>
                <a:gridCol w="493776">
                  <a:extLst>
                    <a:ext uri="{9D8B030D-6E8A-4147-A177-3AD203B41FA5}">
                      <a16:colId xmlns:a16="http://schemas.microsoft.com/office/drawing/2014/main" val="2864229701"/>
                    </a:ext>
                  </a:extLst>
                </a:gridCol>
                <a:gridCol w="493776">
                  <a:extLst>
                    <a:ext uri="{9D8B030D-6E8A-4147-A177-3AD203B41FA5}">
                      <a16:colId xmlns:a16="http://schemas.microsoft.com/office/drawing/2014/main" val="2539396876"/>
                    </a:ext>
                  </a:extLst>
                </a:gridCol>
                <a:gridCol w="493776">
                  <a:extLst>
                    <a:ext uri="{9D8B030D-6E8A-4147-A177-3AD203B41FA5}">
                      <a16:colId xmlns:a16="http://schemas.microsoft.com/office/drawing/2014/main" val="2387678495"/>
                    </a:ext>
                  </a:extLst>
                </a:gridCol>
                <a:gridCol w="493776">
                  <a:extLst>
                    <a:ext uri="{9D8B030D-6E8A-4147-A177-3AD203B41FA5}">
                      <a16:colId xmlns:a16="http://schemas.microsoft.com/office/drawing/2014/main" val="725110889"/>
                    </a:ext>
                  </a:extLst>
                </a:gridCol>
                <a:gridCol w="493776">
                  <a:extLst>
                    <a:ext uri="{9D8B030D-6E8A-4147-A177-3AD203B41FA5}">
                      <a16:colId xmlns:a16="http://schemas.microsoft.com/office/drawing/2014/main" val="2147174691"/>
                    </a:ext>
                  </a:extLst>
                </a:gridCol>
                <a:gridCol w="493776">
                  <a:extLst>
                    <a:ext uri="{9D8B030D-6E8A-4147-A177-3AD203B41FA5}">
                      <a16:colId xmlns:a16="http://schemas.microsoft.com/office/drawing/2014/main" val="3548556585"/>
                    </a:ext>
                  </a:extLst>
                </a:gridCol>
                <a:gridCol w="493776">
                  <a:extLst>
                    <a:ext uri="{9D8B030D-6E8A-4147-A177-3AD203B41FA5}">
                      <a16:colId xmlns:a16="http://schemas.microsoft.com/office/drawing/2014/main" val="1304548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3157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- 2019-03-06 13:58:13 </a:t>
                      </a:r>
                      <a:r>
                        <a:rPr kumimoji="0" lang="es-ES" sz="1000" b="0" i="0" u="none" strike="noStrike" kern="1200" cap="none" spc="0" normalizeH="0" baseline="0" noProof="0">
                          <a:ln>
                            <a:noFill/>
                          </a:ln>
                          <a:solidFill>
                            <a:prstClr val="black"/>
                          </a:solidFill>
                          <a:effectLst/>
                          <a:uLnTx/>
                          <a:uFillTx/>
                          <a:latin typeface="+mn-lt"/>
                          <a:ea typeface="+mn-ea"/>
                          <a:cs typeface="+mn-cs"/>
                        </a:rPr>
                        <a:t> 
 Mirando a los chicos del Club Defensores de Peñaloza ⚽ me acordé del primer torneo que jugué cuando era chico, cuando lo único que importaba era jugar y divertirse.
Vi en sus caras 😁 lo que genera este deporte: la alegría de compartir, el trabajo en equipo y el sentido de pertenencia a nuestro club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5262833"/>
                  </a:ext>
                </a:extLst>
              </a:tr>
            </a:tbl>
          </a:graphicData>
        </a:graphic>
      </p:graphicFrame>
      <p:sp>
        <p:nvSpPr>
          <p:cNvPr id="4" name="Text Placeholder 3">
            <a:extLst>
              <a:ext uri="{FF2B5EF4-FFF2-40B4-BE49-F238E27FC236}">
                <a16:creationId xmlns:a16="http://schemas.microsoft.com/office/drawing/2014/main" id="{139E2B48-B199-4E5C-B5F7-254C00E04A18}"/>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0420136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87C95-6D23-49F1-865A-A47EB1D9520C}"/>
              </a:ext>
            </a:extLst>
          </p:cNvPr>
          <p:cNvSpPr>
            <a:spLocks noGrp="1"/>
          </p:cNvSpPr>
          <p:nvPr>
            <p:ph type="title"/>
          </p:nvPr>
        </p:nvSpPr>
        <p:spPr/>
        <p:txBody>
          <a:bodyPr/>
          <a:lstStyle/>
          <a:p>
            <a:r>
              <a:rPr lang="en-US"/>
              <a:t>Facebook TABLA DE FB COMPLETA | Santa Fe - 14 of 23</a:t>
            </a:r>
          </a:p>
        </p:txBody>
      </p:sp>
      <p:graphicFrame>
        <p:nvGraphicFramePr>
          <p:cNvPr id="5" name="Table Placeholder 4">
            <a:extLst>
              <a:ext uri="{FF2B5EF4-FFF2-40B4-BE49-F238E27FC236}">
                <a16:creationId xmlns:a16="http://schemas.microsoft.com/office/drawing/2014/main" id="{CE6EAA83-3119-4AAE-9901-F4A5E6A0FC35}"/>
              </a:ext>
            </a:extLst>
          </p:cNvPr>
          <p:cNvGraphicFramePr>
            <a:graphicFrameLocks noGrp="1"/>
          </p:cNvGraphicFramePr>
          <p:nvPr>
            <p:ph type="tbl" sz="quarter" idx="13"/>
            <p:extLst>
              <p:ext uri="{D42A27DB-BD31-4B8C-83A1-F6EECF244321}">
                <p14:modId xmlns:p14="http://schemas.microsoft.com/office/powerpoint/2010/main" val="3483859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09145490"/>
                    </a:ext>
                  </a:extLst>
                </a:gridCol>
                <a:gridCol w="493776">
                  <a:extLst>
                    <a:ext uri="{9D8B030D-6E8A-4147-A177-3AD203B41FA5}">
                      <a16:colId xmlns:a16="http://schemas.microsoft.com/office/drawing/2014/main" val="1391804926"/>
                    </a:ext>
                  </a:extLst>
                </a:gridCol>
                <a:gridCol w="493776">
                  <a:extLst>
                    <a:ext uri="{9D8B030D-6E8A-4147-A177-3AD203B41FA5}">
                      <a16:colId xmlns:a16="http://schemas.microsoft.com/office/drawing/2014/main" val="2927116954"/>
                    </a:ext>
                  </a:extLst>
                </a:gridCol>
                <a:gridCol w="493776">
                  <a:extLst>
                    <a:ext uri="{9D8B030D-6E8A-4147-A177-3AD203B41FA5}">
                      <a16:colId xmlns:a16="http://schemas.microsoft.com/office/drawing/2014/main" val="3952919590"/>
                    </a:ext>
                  </a:extLst>
                </a:gridCol>
                <a:gridCol w="493776">
                  <a:extLst>
                    <a:ext uri="{9D8B030D-6E8A-4147-A177-3AD203B41FA5}">
                      <a16:colId xmlns:a16="http://schemas.microsoft.com/office/drawing/2014/main" val="1718631480"/>
                    </a:ext>
                  </a:extLst>
                </a:gridCol>
                <a:gridCol w="493776">
                  <a:extLst>
                    <a:ext uri="{9D8B030D-6E8A-4147-A177-3AD203B41FA5}">
                      <a16:colId xmlns:a16="http://schemas.microsoft.com/office/drawing/2014/main" val="3413602091"/>
                    </a:ext>
                  </a:extLst>
                </a:gridCol>
                <a:gridCol w="493776">
                  <a:extLst>
                    <a:ext uri="{9D8B030D-6E8A-4147-A177-3AD203B41FA5}">
                      <a16:colId xmlns:a16="http://schemas.microsoft.com/office/drawing/2014/main" val="4116101309"/>
                    </a:ext>
                  </a:extLst>
                </a:gridCol>
                <a:gridCol w="493776">
                  <a:extLst>
                    <a:ext uri="{9D8B030D-6E8A-4147-A177-3AD203B41FA5}">
                      <a16:colId xmlns:a16="http://schemas.microsoft.com/office/drawing/2014/main" val="2586688425"/>
                    </a:ext>
                  </a:extLst>
                </a:gridCol>
                <a:gridCol w="493776">
                  <a:extLst>
                    <a:ext uri="{9D8B030D-6E8A-4147-A177-3AD203B41FA5}">
                      <a16:colId xmlns:a16="http://schemas.microsoft.com/office/drawing/2014/main" val="1726656836"/>
                    </a:ext>
                  </a:extLst>
                </a:gridCol>
                <a:gridCol w="493776">
                  <a:extLst>
                    <a:ext uri="{9D8B030D-6E8A-4147-A177-3AD203B41FA5}">
                      <a16:colId xmlns:a16="http://schemas.microsoft.com/office/drawing/2014/main" val="3001211733"/>
                    </a:ext>
                  </a:extLst>
                </a:gridCol>
                <a:gridCol w="493776">
                  <a:extLst>
                    <a:ext uri="{9D8B030D-6E8A-4147-A177-3AD203B41FA5}">
                      <a16:colId xmlns:a16="http://schemas.microsoft.com/office/drawing/2014/main" val="1797318970"/>
                    </a:ext>
                  </a:extLst>
                </a:gridCol>
                <a:gridCol w="493776">
                  <a:extLst>
                    <a:ext uri="{9D8B030D-6E8A-4147-A177-3AD203B41FA5}">
                      <a16:colId xmlns:a16="http://schemas.microsoft.com/office/drawing/2014/main" val="600294499"/>
                    </a:ext>
                  </a:extLst>
                </a:gridCol>
                <a:gridCol w="493776">
                  <a:extLst>
                    <a:ext uri="{9D8B030D-6E8A-4147-A177-3AD203B41FA5}">
                      <a16:colId xmlns:a16="http://schemas.microsoft.com/office/drawing/2014/main" val="4270423882"/>
                    </a:ext>
                  </a:extLst>
                </a:gridCol>
                <a:gridCol w="493776">
                  <a:extLst>
                    <a:ext uri="{9D8B030D-6E8A-4147-A177-3AD203B41FA5}">
                      <a16:colId xmlns:a16="http://schemas.microsoft.com/office/drawing/2014/main" val="578301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94379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- 2019-03-08 21:53:44 </a:t>
                      </a:r>
                      <a:r>
                        <a:rPr kumimoji="0" lang="es-ES" sz="1000" b="0" i="0" u="none" strike="noStrike" kern="1200" cap="none" spc="0" normalizeH="0" baseline="0" noProof="0">
                          <a:ln>
                            <a:noFill/>
                          </a:ln>
                          <a:solidFill>
                            <a:prstClr val="black"/>
                          </a:solidFill>
                          <a:effectLst/>
                          <a:uLnTx/>
                          <a:uFillTx/>
                          <a:latin typeface="+mn-lt"/>
                          <a:ea typeface="+mn-ea"/>
                          <a:cs typeface="+mn-cs"/>
                        </a:rPr>
                        <a:t> 
 Hace 7 años que Patricia Cabrera se pone al hombro el Club #LosCanarios ⚽️ de barrio #LosTroncos.
Con ganas y fuerza acompaña a los chicos en lo deportivo pero principalmente en su crecimiento como personas 👦
Como ella, muchas mujeres santafesinas se comprometen y luchan por avanzar en la igualdad de oportunidades para chicos y chicas de nuestra ciudad 💪
#8M #DíaDeLaMujerTrabajadora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8872194"/>
                  </a:ext>
                </a:extLst>
              </a:tr>
            </a:tbl>
          </a:graphicData>
        </a:graphic>
      </p:graphicFrame>
      <p:sp>
        <p:nvSpPr>
          <p:cNvPr id="4" name="Text Placeholder 3">
            <a:extLst>
              <a:ext uri="{FF2B5EF4-FFF2-40B4-BE49-F238E27FC236}">
                <a16:creationId xmlns:a16="http://schemas.microsoft.com/office/drawing/2014/main" id="{03809626-7E0C-4C03-B1E8-789AE1957045}"/>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9786546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7DB7F-7548-4D85-8B3A-8865EE475885}"/>
              </a:ext>
            </a:extLst>
          </p:cNvPr>
          <p:cNvSpPr>
            <a:spLocks noGrp="1"/>
          </p:cNvSpPr>
          <p:nvPr>
            <p:ph type="title"/>
          </p:nvPr>
        </p:nvSpPr>
        <p:spPr/>
        <p:txBody>
          <a:bodyPr/>
          <a:lstStyle/>
          <a:p>
            <a:r>
              <a:rPr lang="en-US"/>
              <a:t>Facebook TABLA DE FB COMPLETA | Santa Fe - 15 of 23</a:t>
            </a:r>
          </a:p>
        </p:txBody>
      </p:sp>
      <p:graphicFrame>
        <p:nvGraphicFramePr>
          <p:cNvPr id="5" name="Table Placeholder 4">
            <a:extLst>
              <a:ext uri="{FF2B5EF4-FFF2-40B4-BE49-F238E27FC236}">
                <a16:creationId xmlns:a16="http://schemas.microsoft.com/office/drawing/2014/main" id="{A2AD8F00-80C5-4167-8437-3E5609A6B35C}"/>
              </a:ext>
            </a:extLst>
          </p:cNvPr>
          <p:cNvGraphicFramePr>
            <a:graphicFrameLocks noGrp="1"/>
          </p:cNvGraphicFramePr>
          <p:nvPr>
            <p:ph type="tbl" sz="quarter" idx="13"/>
            <p:extLst>
              <p:ext uri="{D42A27DB-BD31-4B8C-83A1-F6EECF244321}">
                <p14:modId xmlns:p14="http://schemas.microsoft.com/office/powerpoint/2010/main" val="2414753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572704213"/>
                    </a:ext>
                  </a:extLst>
                </a:gridCol>
                <a:gridCol w="493776">
                  <a:extLst>
                    <a:ext uri="{9D8B030D-6E8A-4147-A177-3AD203B41FA5}">
                      <a16:colId xmlns:a16="http://schemas.microsoft.com/office/drawing/2014/main" val="2448378786"/>
                    </a:ext>
                  </a:extLst>
                </a:gridCol>
                <a:gridCol w="493776">
                  <a:extLst>
                    <a:ext uri="{9D8B030D-6E8A-4147-A177-3AD203B41FA5}">
                      <a16:colId xmlns:a16="http://schemas.microsoft.com/office/drawing/2014/main" val="218864470"/>
                    </a:ext>
                  </a:extLst>
                </a:gridCol>
                <a:gridCol w="493776">
                  <a:extLst>
                    <a:ext uri="{9D8B030D-6E8A-4147-A177-3AD203B41FA5}">
                      <a16:colId xmlns:a16="http://schemas.microsoft.com/office/drawing/2014/main" val="2373590347"/>
                    </a:ext>
                  </a:extLst>
                </a:gridCol>
                <a:gridCol w="493776">
                  <a:extLst>
                    <a:ext uri="{9D8B030D-6E8A-4147-A177-3AD203B41FA5}">
                      <a16:colId xmlns:a16="http://schemas.microsoft.com/office/drawing/2014/main" val="4275822133"/>
                    </a:ext>
                  </a:extLst>
                </a:gridCol>
                <a:gridCol w="493776">
                  <a:extLst>
                    <a:ext uri="{9D8B030D-6E8A-4147-A177-3AD203B41FA5}">
                      <a16:colId xmlns:a16="http://schemas.microsoft.com/office/drawing/2014/main" val="3315632509"/>
                    </a:ext>
                  </a:extLst>
                </a:gridCol>
                <a:gridCol w="493776">
                  <a:extLst>
                    <a:ext uri="{9D8B030D-6E8A-4147-A177-3AD203B41FA5}">
                      <a16:colId xmlns:a16="http://schemas.microsoft.com/office/drawing/2014/main" val="3039029174"/>
                    </a:ext>
                  </a:extLst>
                </a:gridCol>
                <a:gridCol w="493776">
                  <a:extLst>
                    <a:ext uri="{9D8B030D-6E8A-4147-A177-3AD203B41FA5}">
                      <a16:colId xmlns:a16="http://schemas.microsoft.com/office/drawing/2014/main" val="386647745"/>
                    </a:ext>
                  </a:extLst>
                </a:gridCol>
                <a:gridCol w="493776">
                  <a:extLst>
                    <a:ext uri="{9D8B030D-6E8A-4147-A177-3AD203B41FA5}">
                      <a16:colId xmlns:a16="http://schemas.microsoft.com/office/drawing/2014/main" val="2347690473"/>
                    </a:ext>
                  </a:extLst>
                </a:gridCol>
                <a:gridCol w="493776">
                  <a:extLst>
                    <a:ext uri="{9D8B030D-6E8A-4147-A177-3AD203B41FA5}">
                      <a16:colId xmlns:a16="http://schemas.microsoft.com/office/drawing/2014/main" val="2902442370"/>
                    </a:ext>
                  </a:extLst>
                </a:gridCol>
                <a:gridCol w="493776">
                  <a:extLst>
                    <a:ext uri="{9D8B030D-6E8A-4147-A177-3AD203B41FA5}">
                      <a16:colId xmlns:a16="http://schemas.microsoft.com/office/drawing/2014/main" val="1835959885"/>
                    </a:ext>
                  </a:extLst>
                </a:gridCol>
                <a:gridCol w="493776">
                  <a:extLst>
                    <a:ext uri="{9D8B030D-6E8A-4147-A177-3AD203B41FA5}">
                      <a16:colId xmlns:a16="http://schemas.microsoft.com/office/drawing/2014/main" val="3508936806"/>
                    </a:ext>
                  </a:extLst>
                </a:gridCol>
                <a:gridCol w="493776">
                  <a:extLst>
                    <a:ext uri="{9D8B030D-6E8A-4147-A177-3AD203B41FA5}">
                      <a16:colId xmlns:a16="http://schemas.microsoft.com/office/drawing/2014/main" val="1435154338"/>
                    </a:ext>
                  </a:extLst>
                </a:gridCol>
                <a:gridCol w="493776">
                  <a:extLst>
                    <a:ext uri="{9D8B030D-6E8A-4147-A177-3AD203B41FA5}">
                      <a16:colId xmlns:a16="http://schemas.microsoft.com/office/drawing/2014/main" val="1600891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05514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- 2019-03-02 13:49:11 </a:t>
                      </a:r>
                      <a:r>
                        <a:rPr kumimoji="0" lang="es-ES" sz="1000" b="0" i="0" u="none" strike="noStrike" kern="1200" cap="none" spc="0" normalizeH="0" baseline="0" noProof="0">
                          <a:ln>
                            <a:noFill/>
                          </a:ln>
                          <a:solidFill>
                            <a:prstClr val="black"/>
                          </a:solidFill>
                          <a:effectLst/>
                          <a:uLnTx/>
                          <a:uFillTx/>
                          <a:latin typeface="+mn-lt"/>
                          <a:ea typeface="+mn-ea"/>
                          <a:cs typeface="+mn-cs"/>
                        </a:rPr>
                        <a:t> 
 Nani vive en barrio #LaEsmeraldaEste y nos conocimos hace un tiempo, cuando le entregamos la escritura de su casa gracias al programa de Regularización Dominial del Gobierno de Santa Fe.
El miércoles tuve la alegría de encontrarla nuevamente, ahora en la escuela Gregoria Pérez de Denis, donde estuvimos con Jorge Henn.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8732481"/>
                  </a:ext>
                </a:extLst>
              </a:tr>
            </a:tbl>
          </a:graphicData>
        </a:graphic>
      </p:graphicFrame>
      <p:sp>
        <p:nvSpPr>
          <p:cNvPr id="4" name="Text Placeholder 3">
            <a:extLst>
              <a:ext uri="{FF2B5EF4-FFF2-40B4-BE49-F238E27FC236}">
                <a16:creationId xmlns:a16="http://schemas.microsoft.com/office/drawing/2014/main" id="{0280A844-D5FB-4C54-A34E-C1194FE7D54B}"/>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4283545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39444-B815-4355-8716-C04691D23A76}"/>
              </a:ext>
            </a:extLst>
          </p:cNvPr>
          <p:cNvSpPr>
            <a:spLocks noGrp="1"/>
          </p:cNvSpPr>
          <p:nvPr>
            <p:ph type="title"/>
          </p:nvPr>
        </p:nvSpPr>
        <p:spPr/>
        <p:txBody>
          <a:bodyPr/>
          <a:lstStyle/>
          <a:p>
            <a:r>
              <a:rPr lang="en-US"/>
              <a:t>Facebook TABLA DE FB COMPLETA | Santa Fe - 16 of 23</a:t>
            </a:r>
          </a:p>
        </p:txBody>
      </p:sp>
      <p:graphicFrame>
        <p:nvGraphicFramePr>
          <p:cNvPr id="5" name="Table Placeholder 4">
            <a:extLst>
              <a:ext uri="{FF2B5EF4-FFF2-40B4-BE49-F238E27FC236}">
                <a16:creationId xmlns:a16="http://schemas.microsoft.com/office/drawing/2014/main" id="{A399ACE1-A972-4C8B-ACED-5D40EBA68E69}"/>
              </a:ext>
            </a:extLst>
          </p:cNvPr>
          <p:cNvGraphicFramePr>
            <a:graphicFrameLocks noGrp="1"/>
          </p:cNvGraphicFramePr>
          <p:nvPr>
            <p:ph type="tbl" sz="quarter" idx="13"/>
            <p:extLst>
              <p:ext uri="{D42A27DB-BD31-4B8C-83A1-F6EECF244321}">
                <p14:modId xmlns:p14="http://schemas.microsoft.com/office/powerpoint/2010/main" val="2395721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833887299"/>
                    </a:ext>
                  </a:extLst>
                </a:gridCol>
                <a:gridCol w="493776">
                  <a:extLst>
                    <a:ext uri="{9D8B030D-6E8A-4147-A177-3AD203B41FA5}">
                      <a16:colId xmlns:a16="http://schemas.microsoft.com/office/drawing/2014/main" val="3769080452"/>
                    </a:ext>
                  </a:extLst>
                </a:gridCol>
                <a:gridCol w="493776">
                  <a:extLst>
                    <a:ext uri="{9D8B030D-6E8A-4147-A177-3AD203B41FA5}">
                      <a16:colId xmlns:a16="http://schemas.microsoft.com/office/drawing/2014/main" val="45829913"/>
                    </a:ext>
                  </a:extLst>
                </a:gridCol>
                <a:gridCol w="493776">
                  <a:extLst>
                    <a:ext uri="{9D8B030D-6E8A-4147-A177-3AD203B41FA5}">
                      <a16:colId xmlns:a16="http://schemas.microsoft.com/office/drawing/2014/main" val="3920561243"/>
                    </a:ext>
                  </a:extLst>
                </a:gridCol>
                <a:gridCol w="493776">
                  <a:extLst>
                    <a:ext uri="{9D8B030D-6E8A-4147-A177-3AD203B41FA5}">
                      <a16:colId xmlns:a16="http://schemas.microsoft.com/office/drawing/2014/main" val="3842606480"/>
                    </a:ext>
                  </a:extLst>
                </a:gridCol>
                <a:gridCol w="493776">
                  <a:extLst>
                    <a:ext uri="{9D8B030D-6E8A-4147-A177-3AD203B41FA5}">
                      <a16:colId xmlns:a16="http://schemas.microsoft.com/office/drawing/2014/main" val="390120715"/>
                    </a:ext>
                  </a:extLst>
                </a:gridCol>
                <a:gridCol w="493776">
                  <a:extLst>
                    <a:ext uri="{9D8B030D-6E8A-4147-A177-3AD203B41FA5}">
                      <a16:colId xmlns:a16="http://schemas.microsoft.com/office/drawing/2014/main" val="3786643259"/>
                    </a:ext>
                  </a:extLst>
                </a:gridCol>
                <a:gridCol w="493776">
                  <a:extLst>
                    <a:ext uri="{9D8B030D-6E8A-4147-A177-3AD203B41FA5}">
                      <a16:colId xmlns:a16="http://schemas.microsoft.com/office/drawing/2014/main" val="3061240973"/>
                    </a:ext>
                  </a:extLst>
                </a:gridCol>
                <a:gridCol w="493776">
                  <a:extLst>
                    <a:ext uri="{9D8B030D-6E8A-4147-A177-3AD203B41FA5}">
                      <a16:colId xmlns:a16="http://schemas.microsoft.com/office/drawing/2014/main" val="3307459866"/>
                    </a:ext>
                  </a:extLst>
                </a:gridCol>
                <a:gridCol w="493776">
                  <a:extLst>
                    <a:ext uri="{9D8B030D-6E8A-4147-A177-3AD203B41FA5}">
                      <a16:colId xmlns:a16="http://schemas.microsoft.com/office/drawing/2014/main" val="140566711"/>
                    </a:ext>
                  </a:extLst>
                </a:gridCol>
                <a:gridCol w="493776">
                  <a:extLst>
                    <a:ext uri="{9D8B030D-6E8A-4147-A177-3AD203B41FA5}">
                      <a16:colId xmlns:a16="http://schemas.microsoft.com/office/drawing/2014/main" val="418697108"/>
                    </a:ext>
                  </a:extLst>
                </a:gridCol>
                <a:gridCol w="493776">
                  <a:extLst>
                    <a:ext uri="{9D8B030D-6E8A-4147-A177-3AD203B41FA5}">
                      <a16:colId xmlns:a16="http://schemas.microsoft.com/office/drawing/2014/main" val="367248891"/>
                    </a:ext>
                  </a:extLst>
                </a:gridCol>
                <a:gridCol w="493776">
                  <a:extLst>
                    <a:ext uri="{9D8B030D-6E8A-4147-A177-3AD203B41FA5}">
                      <a16:colId xmlns:a16="http://schemas.microsoft.com/office/drawing/2014/main" val="2447554593"/>
                    </a:ext>
                  </a:extLst>
                </a:gridCol>
                <a:gridCol w="493776">
                  <a:extLst>
                    <a:ext uri="{9D8B030D-6E8A-4147-A177-3AD203B41FA5}">
                      <a16:colId xmlns:a16="http://schemas.microsoft.com/office/drawing/2014/main" val="1504594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2707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- 2019-03-09 15:24:47 </a:t>
                      </a:r>
                      <a:r>
                        <a:rPr kumimoji="0" lang="es-ES" sz="1000" b="0" i="0" u="none" strike="noStrike" kern="1200" cap="none" spc="0" normalizeH="0" baseline="0" noProof="0">
                          <a:ln>
                            <a:noFill/>
                          </a:ln>
                          <a:solidFill>
                            <a:prstClr val="black"/>
                          </a:solidFill>
                          <a:effectLst/>
                          <a:uLnTx/>
                          <a:uFillTx/>
                          <a:latin typeface="+mn-lt"/>
                          <a:ea typeface="+mn-ea"/>
                          <a:cs typeface="+mn-cs"/>
                        </a:rPr>
                        <a:t> 
 🌳 LO QUE PASA CUANDO NO SE PREVIENE 🌿
La última tormenta dejó 2500 árboles destruidos, poniendo en evidencia la total falta de acción de la Municipalidad para cuidar nuestro arbolado público.
¿Qué está esperando el intendente para cumplir con la ordenanza N°11.924 que regula estas cuestiones?
#LaCuestiónEsPrevenir
#SantaFePuedeMás
#MásÁrbolesParaMiCiudad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1368690"/>
                  </a:ext>
                </a:extLst>
              </a:tr>
            </a:tbl>
          </a:graphicData>
        </a:graphic>
      </p:graphicFrame>
      <p:sp>
        <p:nvSpPr>
          <p:cNvPr id="4" name="Text Placeholder 3">
            <a:extLst>
              <a:ext uri="{FF2B5EF4-FFF2-40B4-BE49-F238E27FC236}">
                <a16:creationId xmlns:a16="http://schemas.microsoft.com/office/drawing/2014/main" id="{4E723BCF-D879-461B-8C08-CAC60DB46E7E}"/>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44154977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EC817-41E6-47EB-B160-F8DE65849C19}"/>
              </a:ext>
            </a:extLst>
          </p:cNvPr>
          <p:cNvSpPr>
            <a:spLocks noGrp="1"/>
          </p:cNvSpPr>
          <p:nvPr>
            <p:ph type="title"/>
          </p:nvPr>
        </p:nvSpPr>
        <p:spPr/>
        <p:txBody>
          <a:bodyPr/>
          <a:lstStyle/>
          <a:p>
            <a:r>
              <a:rPr lang="en-US"/>
              <a:t>Facebook TABLA DE FB COMPLETA | Santa Fe - 17 of 23</a:t>
            </a:r>
          </a:p>
        </p:txBody>
      </p:sp>
      <p:graphicFrame>
        <p:nvGraphicFramePr>
          <p:cNvPr id="5" name="Table Placeholder 4">
            <a:extLst>
              <a:ext uri="{FF2B5EF4-FFF2-40B4-BE49-F238E27FC236}">
                <a16:creationId xmlns:a16="http://schemas.microsoft.com/office/drawing/2014/main" id="{DF7A88F6-BB56-417C-AA7D-83E6EC414488}"/>
              </a:ext>
            </a:extLst>
          </p:cNvPr>
          <p:cNvGraphicFramePr>
            <a:graphicFrameLocks noGrp="1"/>
          </p:cNvGraphicFramePr>
          <p:nvPr>
            <p:ph type="tbl" sz="quarter" idx="13"/>
            <p:extLst>
              <p:ext uri="{D42A27DB-BD31-4B8C-83A1-F6EECF244321}">
                <p14:modId xmlns:p14="http://schemas.microsoft.com/office/powerpoint/2010/main" val="30253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670436624"/>
                    </a:ext>
                  </a:extLst>
                </a:gridCol>
                <a:gridCol w="493776">
                  <a:extLst>
                    <a:ext uri="{9D8B030D-6E8A-4147-A177-3AD203B41FA5}">
                      <a16:colId xmlns:a16="http://schemas.microsoft.com/office/drawing/2014/main" val="666993250"/>
                    </a:ext>
                  </a:extLst>
                </a:gridCol>
                <a:gridCol w="493776">
                  <a:extLst>
                    <a:ext uri="{9D8B030D-6E8A-4147-A177-3AD203B41FA5}">
                      <a16:colId xmlns:a16="http://schemas.microsoft.com/office/drawing/2014/main" val="2299870481"/>
                    </a:ext>
                  </a:extLst>
                </a:gridCol>
                <a:gridCol w="493776">
                  <a:extLst>
                    <a:ext uri="{9D8B030D-6E8A-4147-A177-3AD203B41FA5}">
                      <a16:colId xmlns:a16="http://schemas.microsoft.com/office/drawing/2014/main" val="1075935323"/>
                    </a:ext>
                  </a:extLst>
                </a:gridCol>
                <a:gridCol w="493776">
                  <a:extLst>
                    <a:ext uri="{9D8B030D-6E8A-4147-A177-3AD203B41FA5}">
                      <a16:colId xmlns:a16="http://schemas.microsoft.com/office/drawing/2014/main" val="433688723"/>
                    </a:ext>
                  </a:extLst>
                </a:gridCol>
                <a:gridCol w="493776">
                  <a:extLst>
                    <a:ext uri="{9D8B030D-6E8A-4147-A177-3AD203B41FA5}">
                      <a16:colId xmlns:a16="http://schemas.microsoft.com/office/drawing/2014/main" val="2066580442"/>
                    </a:ext>
                  </a:extLst>
                </a:gridCol>
                <a:gridCol w="493776">
                  <a:extLst>
                    <a:ext uri="{9D8B030D-6E8A-4147-A177-3AD203B41FA5}">
                      <a16:colId xmlns:a16="http://schemas.microsoft.com/office/drawing/2014/main" val="948122564"/>
                    </a:ext>
                  </a:extLst>
                </a:gridCol>
                <a:gridCol w="493776">
                  <a:extLst>
                    <a:ext uri="{9D8B030D-6E8A-4147-A177-3AD203B41FA5}">
                      <a16:colId xmlns:a16="http://schemas.microsoft.com/office/drawing/2014/main" val="3155359691"/>
                    </a:ext>
                  </a:extLst>
                </a:gridCol>
                <a:gridCol w="493776">
                  <a:extLst>
                    <a:ext uri="{9D8B030D-6E8A-4147-A177-3AD203B41FA5}">
                      <a16:colId xmlns:a16="http://schemas.microsoft.com/office/drawing/2014/main" val="797319848"/>
                    </a:ext>
                  </a:extLst>
                </a:gridCol>
                <a:gridCol w="493776">
                  <a:extLst>
                    <a:ext uri="{9D8B030D-6E8A-4147-A177-3AD203B41FA5}">
                      <a16:colId xmlns:a16="http://schemas.microsoft.com/office/drawing/2014/main" val="956616373"/>
                    </a:ext>
                  </a:extLst>
                </a:gridCol>
                <a:gridCol w="493776">
                  <a:extLst>
                    <a:ext uri="{9D8B030D-6E8A-4147-A177-3AD203B41FA5}">
                      <a16:colId xmlns:a16="http://schemas.microsoft.com/office/drawing/2014/main" val="242636226"/>
                    </a:ext>
                  </a:extLst>
                </a:gridCol>
                <a:gridCol w="493776">
                  <a:extLst>
                    <a:ext uri="{9D8B030D-6E8A-4147-A177-3AD203B41FA5}">
                      <a16:colId xmlns:a16="http://schemas.microsoft.com/office/drawing/2014/main" val="3356400617"/>
                    </a:ext>
                  </a:extLst>
                </a:gridCol>
                <a:gridCol w="493776">
                  <a:extLst>
                    <a:ext uri="{9D8B030D-6E8A-4147-A177-3AD203B41FA5}">
                      <a16:colId xmlns:a16="http://schemas.microsoft.com/office/drawing/2014/main" val="1890663292"/>
                    </a:ext>
                  </a:extLst>
                </a:gridCol>
                <a:gridCol w="493776">
                  <a:extLst>
                    <a:ext uri="{9D8B030D-6E8A-4147-A177-3AD203B41FA5}">
                      <a16:colId xmlns:a16="http://schemas.microsoft.com/office/drawing/2014/main" val="708772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68475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- 2019-03-03 15:00:00 </a:t>
                      </a:r>
                      <a:r>
                        <a:rPr kumimoji="0" lang="es-ES" sz="1000" b="0" i="0" u="none" strike="noStrike" kern="1200" cap="none" spc="0" normalizeH="0" baseline="0" noProof="0">
                          <a:ln>
                            <a:noFill/>
                          </a:ln>
                          <a:solidFill>
                            <a:prstClr val="black"/>
                          </a:solidFill>
                          <a:effectLst/>
                          <a:uLnTx/>
                          <a:uFillTx/>
                          <a:latin typeface="+mn-lt"/>
                          <a:ea typeface="+mn-ea"/>
                          <a:cs typeface="+mn-cs"/>
                        </a:rPr>
                        <a:t> 
 Santa Fe #Avanza ➡ con la fuerza de santafesinos 🙋‍♂ y santafesinas 🙋‍♀ que día a día, desde sus lugares, trabajan para mejorar la ciudad.
Junto a Jorge Henn estuvimos en 📌 #SantaRosaDeLima. Dialogamos con Nely Fleitas, que lleva adelante la asociación #GranitoDeVida, a través de la cual realizan una copa de leche para chicos y chicas del barrio 👧👦
#SantaFeNoSeDetiene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86425258"/>
                  </a:ext>
                </a:extLst>
              </a:tr>
            </a:tbl>
          </a:graphicData>
        </a:graphic>
      </p:graphicFrame>
      <p:sp>
        <p:nvSpPr>
          <p:cNvPr id="4" name="Text Placeholder 3">
            <a:extLst>
              <a:ext uri="{FF2B5EF4-FFF2-40B4-BE49-F238E27FC236}">
                <a16:creationId xmlns:a16="http://schemas.microsoft.com/office/drawing/2014/main" id="{88A2FCB5-94FA-416B-AACF-0AFB657B865E}"/>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7187351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3B087-2BEF-4B73-85F7-7A3489F68014}"/>
              </a:ext>
            </a:extLst>
          </p:cNvPr>
          <p:cNvSpPr>
            <a:spLocks noGrp="1"/>
          </p:cNvSpPr>
          <p:nvPr>
            <p:ph type="title"/>
          </p:nvPr>
        </p:nvSpPr>
        <p:spPr/>
        <p:txBody>
          <a:bodyPr/>
          <a:lstStyle/>
          <a:p>
            <a:r>
              <a:rPr lang="en-US"/>
              <a:t>Facebook TABLA DE FB COMPLETA | Santa Fe - 18 of 23</a:t>
            </a:r>
          </a:p>
        </p:txBody>
      </p:sp>
      <p:graphicFrame>
        <p:nvGraphicFramePr>
          <p:cNvPr id="5" name="Table Placeholder 4">
            <a:extLst>
              <a:ext uri="{FF2B5EF4-FFF2-40B4-BE49-F238E27FC236}">
                <a16:creationId xmlns:a16="http://schemas.microsoft.com/office/drawing/2014/main" id="{1A00FA8D-0D6C-4FE4-8FC6-70B0D76BF005}"/>
              </a:ext>
            </a:extLst>
          </p:cNvPr>
          <p:cNvGraphicFramePr>
            <a:graphicFrameLocks noGrp="1"/>
          </p:cNvGraphicFramePr>
          <p:nvPr>
            <p:ph type="tbl" sz="quarter" idx="13"/>
            <p:extLst>
              <p:ext uri="{D42A27DB-BD31-4B8C-83A1-F6EECF244321}">
                <p14:modId xmlns:p14="http://schemas.microsoft.com/office/powerpoint/2010/main" val="3235637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011104980"/>
                    </a:ext>
                  </a:extLst>
                </a:gridCol>
                <a:gridCol w="493776">
                  <a:extLst>
                    <a:ext uri="{9D8B030D-6E8A-4147-A177-3AD203B41FA5}">
                      <a16:colId xmlns:a16="http://schemas.microsoft.com/office/drawing/2014/main" val="1618159776"/>
                    </a:ext>
                  </a:extLst>
                </a:gridCol>
                <a:gridCol w="493776">
                  <a:extLst>
                    <a:ext uri="{9D8B030D-6E8A-4147-A177-3AD203B41FA5}">
                      <a16:colId xmlns:a16="http://schemas.microsoft.com/office/drawing/2014/main" val="1938955816"/>
                    </a:ext>
                  </a:extLst>
                </a:gridCol>
                <a:gridCol w="493776">
                  <a:extLst>
                    <a:ext uri="{9D8B030D-6E8A-4147-A177-3AD203B41FA5}">
                      <a16:colId xmlns:a16="http://schemas.microsoft.com/office/drawing/2014/main" val="3400653149"/>
                    </a:ext>
                  </a:extLst>
                </a:gridCol>
                <a:gridCol w="493776">
                  <a:extLst>
                    <a:ext uri="{9D8B030D-6E8A-4147-A177-3AD203B41FA5}">
                      <a16:colId xmlns:a16="http://schemas.microsoft.com/office/drawing/2014/main" val="1050330099"/>
                    </a:ext>
                  </a:extLst>
                </a:gridCol>
                <a:gridCol w="493776">
                  <a:extLst>
                    <a:ext uri="{9D8B030D-6E8A-4147-A177-3AD203B41FA5}">
                      <a16:colId xmlns:a16="http://schemas.microsoft.com/office/drawing/2014/main" val="1344356409"/>
                    </a:ext>
                  </a:extLst>
                </a:gridCol>
                <a:gridCol w="493776">
                  <a:extLst>
                    <a:ext uri="{9D8B030D-6E8A-4147-A177-3AD203B41FA5}">
                      <a16:colId xmlns:a16="http://schemas.microsoft.com/office/drawing/2014/main" val="3968840379"/>
                    </a:ext>
                  </a:extLst>
                </a:gridCol>
                <a:gridCol w="493776">
                  <a:extLst>
                    <a:ext uri="{9D8B030D-6E8A-4147-A177-3AD203B41FA5}">
                      <a16:colId xmlns:a16="http://schemas.microsoft.com/office/drawing/2014/main" val="1439367870"/>
                    </a:ext>
                  </a:extLst>
                </a:gridCol>
                <a:gridCol w="493776">
                  <a:extLst>
                    <a:ext uri="{9D8B030D-6E8A-4147-A177-3AD203B41FA5}">
                      <a16:colId xmlns:a16="http://schemas.microsoft.com/office/drawing/2014/main" val="3084959251"/>
                    </a:ext>
                  </a:extLst>
                </a:gridCol>
                <a:gridCol w="493776">
                  <a:extLst>
                    <a:ext uri="{9D8B030D-6E8A-4147-A177-3AD203B41FA5}">
                      <a16:colId xmlns:a16="http://schemas.microsoft.com/office/drawing/2014/main" val="2083756964"/>
                    </a:ext>
                  </a:extLst>
                </a:gridCol>
                <a:gridCol w="493776">
                  <a:extLst>
                    <a:ext uri="{9D8B030D-6E8A-4147-A177-3AD203B41FA5}">
                      <a16:colId xmlns:a16="http://schemas.microsoft.com/office/drawing/2014/main" val="931226958"/>
                    </a:ext>
                  </a:extLst>
                </a:gridCol>
                <a:gridCol w="493776">
                  <a:extLst>
                    <a:ext uri="{9D8B030D-6E8A-4147-A177-3AD203B41FA5}">
                      <a16:colId xmlns:a16="http://schemas.microsoft.com/office/drawing/2014/main" val="783921307"/>
                    </a:ext>
                  </a:extLst>
                </a:gridCol>
                <a:gridCol w="493776">
                  <a:extLst>
                    <a:ext uri="{9D8B030D-6E8A-4147-A177-3AD203B41FA5}">
                      <a16:colId xmlns:a16="http://schemas.microsoft.com/office/drawing/2014/main" val="1541922019"/>
                    </a:ext>
                  </a:extLst>
                </a:gridCol>
                <a:gridCol w="493776">
                  <a:extLst>
                    <a:ext uri="{9D8B030D-6E8A-4147-A177-3AD203B41FA5}">
                      <a16:colId xmlns:a16="http://schemas.microsoft.com/office/drawing/2014/main" val="3507356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5674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- 2019-03-07 14:58:00 </a:t>
                      </a:r>
                      <a:r>
                        <a:rPr kumimoji="0" lang="es-ES" sz="1000" b="0" i="0" u="none" strike="noStrike" kern="1200" cap="none" spc="0" normalizeH="0" baseline="0" noProof="0">
                          <a:ln>
                            <a:noFill/>
                          </a:ln>
                          <a:solidFill>
                            <a:prstClr val="black"/>
                          </a:solidFill>
                          <a:effectLst/>
                          <a:uLnTx/>
                          <a:uFillTx/>
                          <a:latin typeface="+mn-lt"/>
                          <a:ea typeface="+mn-ea"/>
                          <a:cs typeface="+mn-cs"/>
                        </a:rPr>
                        <a:t> 
 Las "pibas" se la juegan, pisan la pelota y corren por sus sueños 🏃‍♀️
Así se vive el entrenamiento del equipo de #FútbolFemenino 👭 del Club #GeneralAlvear ⚽️
Una actividad que crece año a año y que necesita acompañamiento con decisiones concretas para lograr mejores espacios y políticas que igualen 💯
#Avanza➡️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024352"/>
                  </a:ext>
                </a:extLst>
              </a:tr>
            </a:tbl>
          </a:graphicData>
        </a:graphic>
      </p:graphicFrame>
      <p:sp>
        <p:nvSpPr>
          <p:cNvPr id="4" name="Text Placeholder 3">
            <a:extLst>
              <a:ext uri="{FF2B5EF4-FFF2-40B4-BE49-F238E27FC236}">
                <a16:creationId xmlns:a16="http://schemas.microsoft.com/office/drawing/2014/main" id="{85C43102-5791-410E-9A10-66DA8162A91B}"/>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8507944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2FEF-357A-445D-A8EB-68A55A536F61}"/>
              </a:ext>
            </a:extLst>
          </p:cNvPr>
          <p:cNvSpPr>
            <a:spLocks noGrp="1"/>
          </p:cNvSpPr>
          <p:nvPr>
            <p:ph type="title"/>
          </p:nvPr>
        </p:nvSpPr>
        <p:spPr/>
        <p:txBody>
          <a:bodyPr/>
          <a:lstStyle/>
          <a:p>
            <a:r>
              <a:rPr lang="en-US"/>
              <a:t>Facebook TABLA DE FB COMPLETA | Santa Fe - 19 of 23</a:t>
            </a:r>
          </a:p>
        </p:txBody>
      </p:sp>
      <p:graphicFrame>
        <p:nvGraphicFramePr>
          <p:cNvPr id="5" name="Table Placeholder 4">
            <a:extLst>
              <a:ext uri="{FF2B5EF4-FFF2-40B4-BE49-F238E27FC236}">
                <a16:creationId xmlns:a16="http://schemas.microsoft.com/office/drawing/2014/main" id="{0A4099F0-0AC5-4B60-BA61-67760B59B57B}"/>
              </a:ext>
            </a:extLst>
          </p:cNvPr>
          <p:cNvGraphicFramePr>
            <a:graphicFrameLocks noGrp="1"/>
          </p:cNvGraphicFramePr>
          <p:nvPr>
            <p:ph type="tbl" sz="quarter" idx="13"/>
            <p:extLst>
              <p:ext uri="{D42A27DB-BD31-4B8C-83A1-F6EECF244321}">
                <p14:modId xmlns:p14="http://schemas.microsoft.com/office/powerpoint/2010/main" val="3037583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801941525"/>
                    </a:ext>
                  </a:extLst>
                </a:gridCol>
                <a:gridCol w="493776">
                  <a:extLst>
                    <a:ext uri="{9D8B030D-6E8A-4147-A177-3AD203B41FA5}">
                      <a16:colId xmlns:a16="http://schemas.microsoft.com/office/drawing/2014/main" val="494558970"/>
                    </a:ext>
                  </a:extLst>
                </a:gridCol>
                <a:gridCol w="493776">
                  <a:extLst>
                    <a:ext uri="{9D8B030D-6E8A-4147-A177-3AD203B41FA5}">
                      <a16:colId xmlns:a16="http://schemas.microsoft.com/office/drawing/2014/main" val="3197966094"/>
                    </a:ext>
                  </a:extLst>
                </a:gridCol>
                <a:gridCol w="493776">
                  <a:extLst>
                    <a:ext uri="{9D8B030D-6E8A-4147-A177-3AD203B41FA5}">
                      <a16:colId xmlns:a16="http://schemas.microsoft.com/office/drawing/2014/main" val="3643682887"/>
                    </a:ext>
                  </a:extLst>
                </a:gridCol>
                <a:gridCol w="493776">
                  <a:extLst>
                    <a:ext uri="{9D8B030D-6E8A-4147-A177-3AD203B41FA5}">
                      <a16:colId xmlns:a16="http://schemas.microsoft.com/office/drawing/2014/main" val="3324353455"/>
                    </a:ext>
                  </a:extLst>
                </a:gridCol>
                <a:gridCol w="493776">
                  <a:extLst>
                    <a:ext uri="{9D8B030D-6E8A-4147-A177-3AD203B41FA5}">
                      <a16:colId xmlns:a16="http://schemas.microsoft.com/office/drawing/2014/main" val="1222924238"/>
                    </a:ext>
                  </a:extLst>
                </a:gridCol>
                <a:gridCol w="493776">
                  <a:extLst>
                    <a:ext uri="{9D8B030D-6E8A-4147-A177-3AD203B41FA5}">
                      <a16:colId xmlns:a16="http://schemas.microsoft.com/office/drawing/2014/main" val="2194846458"/>
                    </a:ext>
                  </a:extLst>
                </a:gridCol>
                <a:gridCol w="493776">
                  <a:extLst>
                    <a:ext uri="{9D8B030D-6E8A-4147-A177-3AD203B41FA5}">
                      <a16:colId xmlns:a16="http://schemas.microsoft.com/office/drawing/2014/main" val="2894773719"/>
                    </a:ext>
                  </a:extLst>
                </a:gridCol>
                <a:gridCol w="493776">
                  <a:extLst>
                    <a:ext uri="{9D8B030D-6E8A-4147-A177-3AD203B41FA5}">
                      <a16:colId xmlns:a16="http://schemas.microsoft.com/office/drawing/2014/main" val="342403319"/>
                    </a:ext>
                  </a:extLst>
                </a:gridCol>
                <a:gridCol w="493776">
                  <a:extLst>
                    <a:ext uri="{9D8B030D-6E8A-4147-A177-3AD203B41FA5}">
                      <a16:colId xmlns:a16="http://schemas.microsoft.com/office/drawing/2014/main" val="3287586907"/>
                    </a:ext>
                  </a:extLst>
                </a:gridCol>
                <a:gridCol w="493776">
                  <a:extLst>
                    <a:ext uri="{9D8B030D-6E8A-4147-A177-3AD203B41FA5}">
                      <a16:colId xmlns:a16="http://schemas.microsoft.com/office/drawing/2014/main" val="2956768384"/>
                    </a:ext>
                  </a:extLst>
                </a:gridCol>
                <a:gridCol w="493776">
                  <a:extLst>
                    <a:ext uri="{9D8B030D-6E8A-4147-A177-3AD203B41FA5}">
                      <a16:colId xmlns:a16="http://schemas.microsoft.com/office/drawing/2014/main" val="1525349946"/>
                    </a:ext>
                  </a:extLst>
                </a:gridCol>
                <a:gridCol w="493776">
                  <a:extLst>
                    <a:ext uri="{9D8B030D-6E8A-4147-A177-3AD203B41FA5}">
                      <a16:colId xmlns:a16="http://schemas.microsoft.com/office/drawing/2014/main" val="426477856"/>
                    </a:ext>
                  </a:extLst>
                </a:gridCol>
                <a:gridCol w="493776">
                  <a:extLst>
                    <a:ext uri="{9D8B030D-6E8A-4147-A177-3AD203B41FA5}">
                      <a16:colId xmlns:a16="http://schemas.microsoft.com/office/drawing/2014/main" val="3449833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578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- 2019-02-27 10:47:51 </a:t>
                      </a:r>
                      <a:r>
                        <a:rPr kumimoji="0" lang="es-ES" sz="1000" b="0" i="0" u="none" strike="noStrike" kern="1200" cap="none" spc="0" normalizeH="0" baseline="0" noProof="0">
                          <a:ln>
                            <a:noFill/>
                          </a:ln>
                          <a:solidFill>
                            <a:prstClr val="black"/>
                          </a:solidFill>
                          <a:effectLst/>
                          <a:uLnTx/>
                          <a:uFillTx/>
                          <a:latin typeface="+mn-lt"/>
                          <a:ea typeface="+mn-ea"/>
                          <a:cs typeface="+mn-cs"/>
                        </a:rPr>
                        <a:t> 
 ¡Nos reunimos para juntar fuerzas! 🤝 Con militantes radicales 🙋‍♂️ y amigos 🙋‍♀️ comenzamos a transitar con alegría el camino para reafirmar nuestra pertenencia al #FrenteProgresista. 
🔙Nos impulsa el respaldo de años de trabajo y la esperanza de seguir construyendo 🔜, con miradas jóvenes, que aportan una nueva perspectiva para la ciudad, priorizando siempre 🗣 el diálogo con cada vecina y vecino.
Con Jorge Henn conocemos las distintas realidades de la ciudad, nos importa el esfuerzo diario de los santafesinos de todos los barrios que hoy no se sienten acompañados.
Nuestra lista, junto a Virginia Coudannes y referentes de instituciones barriales, asociaciones civiles y partidos como PARES y SI, expresa la pluralidad de ideas que enriquece el debate acerca de la Santa Fe que queremos construir para el presente y el futuro, una ciudad que pueda crecer integrándonos a todos 💯 ¡Queremos que te sumes!
#SantaFe #Avanza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9335727"/>
                  </a:ext>
                </a:extLst>
              </a:tr>
            </a:tbl>
          </a:graphicData>
        </a:graphic>
      </p:graphicFrame>
      <p:sp>
        <p:nvSpPr>
          <p:cNvPr id="4" name="Text Placeholder 3">
            <a:extLst>
              <a:ext uri="{FF2B5EF4-FFF2-40B4-BE49-F238E27FC236}">
                <a16:creationId xmlns:a16="http://schemas.microsoft.com/office/drawing/2014/main" id="{472FE7FF-E9C5-4DCE-ACF8-FAC27F3F4073}"/>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4155160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5CA68-2C42-4CFF-B111-18CBE44C16A8}"/>
              </a:ext>
            </a:extLst>
          </p:cNvPr>
          <p:cNvSpPr>
            <a:spLocks noGrp="1"/>
          </p:cNvSpPr>
          <p:nvPr>
            <p:ph type="title"/>
          </p:nvPr>
        </p:nvSpPr>
        <p:spPr/>
        <p:txBody>
          <a:bodyPr/>
          <a:lstStyle/>
          <a:p>
            <a:r>
              <a:rPr lang="en-US"/>
              <a:t>Facebook TABLA DE FB COMPLETA | Santa Fe - 20 of 23</a:t>
            </a:r>
          </a:p>
        </p:txBody>
      </p:sp>
      <p:graphicFrame>
        <p:nvGraphicFramePr>
          <p:cNvPr id="5" name="Table Placeholder 4">
            <a:extLst>
              <a:ext uri="{FF2B5EF4-FFF2-40B4-BE49-F238E27FC236}">
                <a16:creationId xmlns:a16="http://schemas.microsoft.com/office/drawing/2014/main" id="{258CA89F-F154-49FD-927B-C72D34762552}"/>
              </a:ext>
            </a:extLst>
          </p:cNvPr>
          <p:cNvGraphicFramePr>
            <a:graphicFrameLocks noGrp="1"/>
          </p:cNvGraphicFramePr>
          <p:nvPr>
            <p:ph type="tbl" sz="quarter" idx="13"/>
            <p:extLst>
              <p:ext uri="{D42A27DB-BD31-4B8C-83A1-F6EECF244321}">
                <p14:modId xmlns:p14="http://schemas.microsoft.com/office/powerpoint/2010/main" val="4190576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287835081"/>
                    </a:ext>
                  </a:extLst>
                </a:gridCol>
                <a:gridCol w="493776">
                  <a:extLst>
                    <a:ext uri="{9D8B030D-6E8A-4147-A177-3AD203B41FA5}">
                      <a16:colId xmlns:a16="http://schemas.microsoft.com/office/drawing/2014/main" val="1032944032"/>
                    </a:ext>
                  </a:extLst>
                </a:gridCol>
                <a:gridCol w="493776">
                  <a:extLst>
                    <a:ext uri="{9D8B030D-6E8A-4147-A177-3AD203B41FA5}">
                      <a16:colId xmlns:a16="http://schemas.microsoft.com/office/drawing/2014/main" val="1032503158"/>
                    </a:ext>
                  </a:extLst>
                </a:gridCol>
                <a:gridCol w="493776">
                  <a:extLst>
                    <a:ext uri="{9D8B030D-6E8A-4147-A177-3AD203B41FA5}">
                      <a16:colId xmlns:a16="http://schemas.microsoft.com/office/drawing/2014/main" val="1264629264"/>
                    </a:ext>
                  </a:extLst>
                </a:gridCol>
                <a:gridCol w="493776">
                  <a:extLst>
                    <a:ext uri="{9D8B030D-6E8A-4147-A177-3AD203B41FA5}">
                      <a16:colId xmlns:a16="http://schemas.microsoft.com/office/drawing/2014/main" val="106665601"/>
                    </a:ext>
                  </a:extLst>
                </a:gridCol>
                <a:gridCol w="493776">
                  <a:extLst>
                    <a:ext uri="{9D8B030D-6E8A-4147-A177-3AD203B41FA5}">
                      <a16:colId xmlns:a16="http://schemas.microsoft.com/office/drawing/2014/main" val="616411778"/>
                    </a:ext>
                  </a:extLst>
                </a:gridCol>
                <a:gridCol w="493776">
                  <a:extLst>
                    <a:ext uri="{9D8B030D-6E8A-4147-A177-3AD203B41FA5}">
                      <a16:colId xmlns:a16="http://schemas.microsoft.com/office/drawing/2014/main" val="1539719000"/>
                    </a:ext>
                  </a:extLst>
                </a:gridCol>
                <a:gridCol w="493776">
                  <a:extLst>
                    <a:ext uri="{9D8B030D-6E8A-4147-A177-3AD203B41FA5}">
                      <a16:colId xmlns:a16="http://schemas.microsoft.com/office/drawing/2014/main" val="565429862"/>
                    </a:ext>
                  </a:extLst>
                </a:gridCol>
                <a:gridCol w="493776">
                  <a:extLst>
                    <a:ext uri="{9D8B030D-6E8A-4147-A177-3AD203B41FA5}">
                      <a16:colId xmlns:a16="http://schemas.microsoft.com/office/drawing/2014/main" val="3548008012"/>
                    </a:ext>
                  </a:extLst>
                </a:gridCol>
                <a:gridCol w="493776">
                  <a:extLst>
                    <a:ext uri="{9D8B030D-6E8A-4147-A177-3AD203B41FA5}">
                      <a16:colId xmlns:a16="http://schemas.microsoft.com/office/drawing/2014/main" val="2063156443"/>
                    </a:ext>
                  </a:extLst>
                </a:gridCol>
                <a:gridCol w="493776">
                  <a:extLst>
                    <a:ext uri="{9D8B030D-6E8A-4147-A177-3AD203B41FA5}">
                      <a16:colId xmlns:a16="http://schemas.microsoft.com/office/drawing/2014/main" val="2217301604"/>
                    </a:ext>
                  </a:extLst>
                </a:gridCol>
                <a:gridCol w="493776">
                  <a:extLst>
                    <a:ext uri="{9D8B030D-6E8A-4147-A177-3AD203B41FA5}">
                      <a16:colId xmlns:a16="http://schemas.microsoft.com/office/drawing/2014/main" val="903885143"/>
                    </a:ext>
                  </a:extLst>
                </a:gridCol>
                <a:gridCol w="493776">
                  <a:extLst>
                    <a:ext uri="{9D8B030D-6E8A-4147-A177-3AD203B41FA5}">
                      <a16:colId xmlns:a16="http://schemas.microsoft.com/office/drawing/2014/main" val="2625513726"/>
                    </a:ext>
                  </a:extLst>
                </a:gridCol>
                <a:gridCol w="493776">
                  <a:extLst>
                    <a:ext uri="{9D8B030D-6E8A-4147-A177-3AD203B41FA5}">
                      <a16:colId xmlns:a16="http://schemas.microsoft.com/office/drawing/2014/main" val="665355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3714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- 2019-03-21 15:00:02 </a:t>
                      </a:r>
                      <a:r>
                        <a:rPr kumimoji="0" lang="es-ES" sz="1000" b="0" i="0" u="none" strike="noStrike" kern="1200" cap="none" spc="0" normalizeH="0" baseline="0" noProof="0">
                          <a:ln>
                            <a:noFill/>
                          </a:ln>
                          <a:solidFill>
                            <a:prstClr val="black"/>
                          </a:solidFill>
                          <a:effectLst/>
                          <a:uLnTx/>
                          <a:uFillTx/>
                          <a:latin typeface="+mn-lt"/>
                          <a:ea typeface="+mn-ea"/>
                          <a:cs typeface="+mn-cs"/>
                        </a:rPr>
                        <a:t> 
 🥊⛹️‍♀️ El deporte como derecho 🥎🤾‍♂️
Acompañamos a Jorge Henn y Fabián Palo Oliver en la presentación de una nueva #LeyDelDeporte. ¿Por qué es necesaria? Para:
⚽️ Proteger a los 1500 clubes de la provincia.
🎾 Acompañar a los 220.000 deportistas santafesinos/as.
⚾️ Fortalecer la educación física, el deporte escolar y el deporte comunitario.
🏈 Crear centros de mediano y alto rendimiento, y de evaluación deportiva.
🏊‍♂️ Incorporar la perspectiva de género.
🏒 Este proyecto se debe seguir enriqueciendo con el aporte de instituciones, clubes, deportistas y entrenadores/as.
🚣‍♂️ Si querés leerlo completo podés solicitarlo por mail: hennjorge@gmail.com o fpalooliver@gmail.com. 
🏆 Mandá tus sugerencias, dudas y propuestas. Construyamos una ley que garantice el deporte como un derecho, sin distinción de edad, género o capacidad🥋
👀 Seguí leyendo 👉 https://bit.ly/2UOR9lU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50082109"/>
                  </a:ext>
                </a:extLst>
              </a:tr>
            </a:tbl>
          </a:graphicData>
        </a:graphic>
      </p:graphicFrame>
      <p:sp>
        <p:nvSpPr>
          <p:cNvPr id="4" name="Text Placeholder 3">
            <a:extLst>
              <a:ext uri="{FF2B5EF4-FFF2-40B4-BE49-F238E27FC236}">
                <a16:creationId xmlns:a16="http://schemas.microsoft.com/office/drawing/2014/main" id="{82F3BF43-E3E7-48BF-98DE-345A9F3B85F9}"/>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3309104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914B0-27A2-40E0-9427-733CE85FAF66}"/>
              </a:ext>
            </a:extLst>
          </p:cNvPr>
          <p:cNvSpPr>
            <a:spLocks noGrp="1"/>
          </p:cNvSpPr>
          <p:nvPr>
            <p:ph type="title"/>
          </p:nvPr>
        </p:nvSpPr>
        <p:spPr/>
        <p:txBody>
          <a:bodyPr/>
          <a:lstStyle/>
          <a:p>
            <a:r>
              <a:rPr lang="en-US"/>
              <a:t>Facebook TABLA DE FB COMPLETA | Santa Fe - 21 of 23</a:t>
            </a:r>
          </a:p>
        </p:txBody>
      </p:sp>
      <p:graphicFrame>
        <p:nvGraphicFramePr>
          <p:cNvPr id="5" name="Table Placeholder 4">
            <a:extLst>
              <a:ext uri="{FF2B5EF4-FFF2-40B4-BE49-F238E27FC236}">
                <a16:creationId xmlns:a16="http://schemas.microsoft.com/office/drawing/2014/main" id="{F5570BA1-EC0E-4844-889C-AEF81D8DFFEF}"/>
              </a:ext>
            </a:extLst>
          </p:cNvPr>
          <p:cNvGraphicFramePr>
            <a:graphicFrameLocks noGrp="1"/>
          </p:cNvGraphicFramePr>
          <p:nvPr>
            <p:ph type="tbl" sz="quarter" idx="13"/>
            <p:extLst>
              <p:ext uri="{D42A27DB-BD31-4B8C-83A1-F6EECF244321}">
                <p14:modId xmlns:p14="http://schemas.microsoft.com/office/powerpoint/2010/main" val="204764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00443931"/>
                    </a:ext>
                  </a:extLst>
                </a:gridCol>
                <a:gridCol w="493776">
                  <a:extLst>
                    <a:ext uri="{9D8B030D-6E8A-4147-A177-3AD203B41FA5}">
                      <a16:colId xmlns:a16="http://schemas.microsoft.com/office/drawing/2014/main" val="3311657191"/>
                    </a:ext>
                  </a:extLst>
                </a:gridCol>
                <a:gridCol w="493776">
                  <a:extLst>
                    <a:ext uri="{9D8B030D-6E8A-4147-A177-3AD203B41FA5}">
                      <a16:colId xmlns:a16="http://schemas.microsoft.com/office/drawing/2014/main" val="2435048109"/>
                    </a:ext>
                  </a:extLst>
                </a:gridCol>
                <a:gridCol w="493776">
                  <a:extLst>
                    <a:ext uri="{9D8B030D-6E8A-4147-A177-3AD203B41FA5}">
                      <a16:colId xmlns:a16="http://schemas.microsoft.com/office/drawing/2014/main" val="4005899105"/>
                    </a:ext>
                  </a:extLst>
                </a:gridCol>
                <a:gridCol w="493776">
                  <a:extLst>
                    <a:ext uri="{9D8B030D-6E8A-4147-A177-3AD203B41FA5}">
                      <a16:colId xmlns:a16="http://schemas.microsoft.com/office/drawing/2014/main" val="144388660"/>
                    </a:ext>
                  </a:extLst>
                </a:gridCol>
                <a:gridCol w="493776">
                  <a:extLst>
                    <a:ext uri="{9D8B030D-6E8A-4147-A177-3AD203B41FA5}">
                      <a16:colId xmlns:a16="http://schemas.microsoft.com/office/drawing/2014/main" val="697561585"/>
                    </a:ext>
                  </a:extLst>
                </a:gridCol>
                <a:gridCol w="493776">
                  <a:extLst>
                    <a:ext uri="{9D8B030D-6E8A-4147-A177-3AD203B41FA5}">
                      <a16:colId xmlns:a16="http://schemas.microsoft.com/office/drawing/2014/main" val="2981501055"/>
                    </a:ext>
                  </a:extLst>
                </a:gridCol>
                <a:gridCol w="493776">
                  <a:extLst>
                    <a:ext uri="{9D8B030D-6E8A-4147-A177-3AD203B41FA5}">
                      <a16:colId xmlns:a16="http://schemas.microsoft.com/office/drawing/2014/main" val="310919225"/>
                    </a:ext>
                  </a:extLst>
                </a:gridCol>
                <a:gridCol w="493776">
                  <a:extLst>
                    <a:ext uri="{9D8B030D-6E8A-4147-A177-3AD203B41FA5}">
                      <a16:colId xmlns:a16="http://schemas.microsoft.com/office/drawing/2014/main" val="1760312866"/>
                    </a:ext>
                  </a:extLst>
                </a:gridCol>
                <a:gridCol w="493776">
                  <a:extLst>
                    <a:ext uri="{9D8B030D-6E8A-4147-A177-3AD203B41FA5}">
                      <a16:colId xmlns:a16="http://schemas.microsoft.com/office/drawing/2014/main" val="171141070"/>
                    </a:ext>
                  </a:extLst>
                </a:gridCol>
                <a:gridCol w="493776">
                  <a:extLst>
                    <a:ext uri="{9D8B030D-6E8A-4147-A177-3AD203B41FA5}">
                      <a16:colId xmlns:a16="http://schemas.microsoft.com/office/drawing/2014/main" val="3503027272"/>
                    </a:ext>
                  </a:extLst>
                </a:gridCol>
                <a:gridCol w="493776">
                  <a:extLst>
                    <a:ext uri="{9D8B030D-6E8A-4147-A177-3AD203B41FA5}">
                      <a16:colId xmlns:a16="http://schemas.microsoft.com/office/drawing/2014/main" val="382741256"/>
                    </a:ext>
                  </a:extLst>
                </a:gridCol>
                <a:gridCol w="493776">
                  <a:extLst>
                    <a:ext uri="{9D8B030D-6E8A-4147-A177-3AD203B41FA5}">
                      <a16:colId xmlns:a16="http://schemas.microsoft.com/office/drawing/2014/main" val="423590542"/>
                    </a:ext>
                  </a:extLst>
                </a:gridCol>
                <a:gridCol w="493776">
                  <a:extLst>
                    <a:ext uri="{9D8B030D-6E8A-4147-A177-3AD203B41FA5}">
                      <a16:colId xmlns:a16="http://schemas.microsoft.com/office/drawing/2014/main" val="1378671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40450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- 2019-03-14 09:19:35 </a:t>
                      </a:r>
                      <a:r>
                        <a:rPr kumimoji="0" lang="es-ES" sz="1000" b="0" i="0" u="none" strike="noStrike" kern="1200" cap="none" spc="0" normalizeH="0" baseline="0" noProof="0">
                          <a:ln>
                            <a:noFill/>
                          </a:ln>
                          <a:solidFill>
                            <a:prstClr val="black"/>
                          </a:solidFill>
                          <a:effectLst/>
                          <a:uLnTx/>
                          <a:uFillTx/>
                          <a:latin typeface="+mn-lt"/>
                          <a:ea typeface="+mn-ea"/>
                          <a:cs typeface="+mn-cs"/>
                        </a:rPr>
                        <a:t> 
 Somos un Frente consolidado en la provincia. Somos el #FrenteProgresista que quiere continuar transformando #SantaFe.
Por esto vamos #AlFrenteConBonfatti, para seguir creciendo con el compromiso de siempre:
✔ Antonio Bonfatti Gobernador.
✔ Victoria Tejeda Vicegobernadora.
✔ Miguel Lifschitz Diputado provincial.
#SantaFeNoSeDetiene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1123154"/>
                  </a:ext>
                </a:extLst>
              </a:tr>
            </a:tbl>
          </a:graphicData>
        </a:graphic>
      </p:graphicFrame>
      <p:sp>
        <p:nvSpPr>
          <p:cNvPr id="4" name="Text Placeholder 3">
            <a:extLst>
              <a:ext uri="{FF2B5EF4-FFF2-40B4-BE49-F238E27FC236}">
                <a16:creationId xmlns:a16="http://schemas.microsoft.com/office/drawing/2014/main" id="{748C99D4-C9E5-42D0-ABEA-B7EE3B0B9CB2}"/>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412008661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63D9D-60A7-406B-9590-66F4BC5923F9}"/>
              </a:ext>
            </a:extLst>
          </p:cNvPr>
          <p:cNvSpPr>
            <a:spLocks noGrp="1"/>
          </p:cNvSpPr>
          <p:nvPr>
            <p:ph type="title"/>
          </p:nvPr>
        </p:nvSpPr>
        <p:spPr/>
        <p:txBody>
          <a:bodyPr/>
          <a:lstStyle/>
          <a:p>
            <a:r>
              <a:rPr lang="en-US"/>
              <a:t>Facebook TABLA DE FB COMPLETA | Santa Fe - 22 of 23</a:t>
            </a:r>
          </a:p>
        </p:txBody>
      </p:sp>
      <p:graphicFrame>
        <p:nvGraphicFramePr>
          <p:cNvPr id="5" name="Table Placeholder 4">
            <a:extLst>
              <a:ext uri="{FF2B5EF4-FFF2-40B4-BE49-F238E27FC236}">
                <a16:creationId xmlns:a16="http://schemas.microsoft.com/office/drawing/2014/main" id="{0910F1D2-838C-4159-895B-7861351F2EFB}"/>
              </a:ext>
            </a:extLst>
          </p:cNvPr>
          <p:cNvGraphicFramePr>
            <a:graphicFrameLocks noGrp="1"/>
          </p:cNvGraphicFramePr>
          <p:nvPr>
            <p:ph type="tbl" sz="quarter" idx="13"/>
            <p:extLst>
              <p:ext uri="{D42A27DB-BD31-4B8C-83A1-F6EECF244321}">
                <p14:modId xmlns:p14="http://schemas.microsoft.com/office/powerpoint/2010/main" val="502165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842101680"/>
                    </a:ext>
                  </a:extLst>
                </a:gridCol>
                <a:gridCol w="493776">
                  <a:extLst>
                    <a:ext uri="{9D8B030D-6E8A-4147-A177-3AD203B41FA5}">
                      <a16:colId xmlns:a16="http://schemas.microsoft.com/office/drawing/2014/main" val="1512024309"/>
                    </a:ext>
                  </a:extLst>
                </a:gridCol>
                <a:gridCol w="493776">
                  <a:extLst>
                    <a:ext uri="{9D8B030D-6E8A-4147-A177-3AD203B41FA5}">
                      <a16:colId xmlns:a16="http://schemas.microsoft.com/office/drawing/2014/main" val="245213926"/>
                    </a:ext>
                  </a:extLst>
                </a:gridCol>
                <a:gridCol w="493776">
                  <a:extLst>
                    <a:ext uri="{9D8B030D-6E8A-4147-A177-3AD203B41FA5}">
                      <a16:colId xmlns:a16="http://schemas.microsoft.com/office/drawing/2014/main" val="301163190"/>
                    </a:ext>
                  </a:extLst>
                </a:gridCol>
                <a:gridCol w="493776">
                  <a:extLst>
                    <a:ext uri="{9D8B030D-6E8A-4147-A177-3AD203B41FA5}">
                      <a16:colId xmlns:a16="http://schemas.microsoft.com/office/drawing/2014/main" val="3551417249"/>
                    </a:ext>
                  </a:extLst>
                </a:gridCol>
                <a:gridCol w="493776">
                  <a:extLst>
                    <a:ext uri="{9D8B030D-6E8A-4147-A177-3AD203B41FA5}">
                      <a16:colId xmlns:a16="http://schemas.microsoft.com/office/drawing/2014/main" val="4015782688"/>
                    </a:ext>
                  </a:extLst>
                </a:gridCol>
                <a:gridCol w="493776">
                  <a:extLst>
                    <a:ext uri="{9D8B030D-6E8A-4147-A177-3AD203B41FA5}">
                      <a16:colId xmlns:a16="http://schemas.microsoft.com/office/drawing/2014/main" val="126872709"/>
                    </a:ext>
                  </a:extLst>
                </a:gridCol>
                <a:gridCol w="493776">
                  <a:extLst>
                    <a:ext uri="{9D8B030D-6E8A-4147-A177-3AD203B41FA5}">
                      <a16:colId xmlns:a16="http://schemas.microsoft.com/office/drawing/2014/main" val="384171900"/>
                    </a:ext>
                  </a:extLst>
                </a:gridCol>
                <a:gridCol w="493776">
                  <a:extLst>
                    <a:ext uri="{9D8B030D-6E8A-4147-A177-3AD203B41FA5}">
                      <a16:colId xmlns:a16="http://schemas.microsoft.com/office/drawing/2014/main" val="2580639030"/>
                    </a:ext>
                  </a:extLst>
                </a:gridCol>
                <a:gridCol w="493776">
                  <a:extLst>
                    <a:ext uri="{9D8B030D-6E8A-4147-A177-3AD203B41FA5}">
                      <a16:colId xmlns:a16="http://schemas.microsoft.com/office/drawing/2014/main" val="3485378853"/>
                    </a:ext>
                  </a:extLst>
                </a:gridCol>
                <a:gridCol w="493776">
                  <a:extLst>
                    <a:ext uri="{9D8B030D-6E8A-4147-A177-3AD203B41FA5}">
                      <a16:colId xmlns:a16="http://schemas.microsoft.com/office/drawing/2014/main" val="3839694831"/>
                    </a:ext>
                  </a:extLst>
                </a:gridCol>
                <a:gridCol w="493776">
                  <a:extLst>
                    <a:ext uri="{9D8B030D-6E8A-4147-A177-3AD203B41FA5}">
                      <a16:colId xmlns:a16="http://schemas.microsoft.com/office/drawing/2014/main" val="1859933945"/>
                    </a:ext>
                  </a:extLst>
                </a:gridCol>
                <a:gridCol w="493776">
                  <a:extLst>
                    <a:ext uri="{9D8B030D-6E8A-4147-A177-3AD203B41FA5}">
                      <a16:colId xmlns:a16="http://schemas.microsoft.com/office/drawing/2014/main" val="3777019774"/>
                    </a:ext>
                  </a:extLst>
                </a:gridCol>
                <a:gridCol w="493776">
                  <a:extLst>
                    <a:ext uri="{9D8B030D-6E8A-4147-A177-3AD203B41FA5}">
                      <a16:colId xmlns:a16="http://schemas.microsoft.com/office/drawing/2014/main" val="2471850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9487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- 2019-02-25 10:05:05 </a:t>
                      </a:r>
                      <a:r>
                        <a:rPr kumimoji="0" lang="es-ES" sz="1000" b="0" i="0" u="none" strike="noStrike" kern="1200" cap="none" spc="0" normalizeH="0" baseline="0" noProof="0">
                          <a:ln>
                            <a:noFill/>
                          </a:ln>
                          <a:solidFill>
                            <a:prstClr val="black"/>
                          </a:solidFill>
                          <a:effectLst/>
                          <a:uLnTx/>
                          <a:uFillTx/>
                          <a:latin typeface="+mn-lt"/>
                          <a:ea typeface="+mn-ea"/>
                          <a:cs typeface="+mn-cs"/>
                        </a:rPr>
                        <a:t> 
 LA VOCACIÓN DE AYUDAR AL OTRO 
Su convicción, dedicación y el interés por los demás lo llevo a ser médico. Y con el compromiso de siempre, el valor del trabajo y de los hechos, será el próximo Gobernador de nuestra provincia. 
#SantaFeNoSeDetiene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15597480"/>
                  </a:ext>
                </a:extLst>
              </a:tr>
            </a:tbl>
          </a:graphicData>
        </a:graphic>
      </p:graphicFrame>
      <p:sp>
        <p:nvSpPr>
          <p:cNvPr id="4" name="Text Placeholder 3">
            <a:extLst>
              <a:ext uri="{FF2B5EF4-FFF2-40B4-BE49-F238E27FC236}">
                <a16:creationId xmlns:a16="http://schemas.microsoft.com/office/drawing/2014/main" id="{851694F4-4071-4DDA-B5C9-8CE382CF1A16}"/>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5104681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AE8AA-F921-4F07-8CAD-0EF5E8D6D90B}"/>
              </a:ext>
            </a:extLst>
          </p:cNvPr>
          <p:cNvSpPr>
            <a:spLocks noGrp="1"/>
          </p:cNvSpPr>
          <p:nvPr>
            <p:ph type="title"/>
          </p:nvPr>
        </p:nvSpPr>
        <p:spPr/>
        <p:txBody>
          <a:bodyPr/>
          <a:lstStyle/>
          <a:p>
            <a:r>
              <a:rPr lang="en-US"/>
              <a:t>Facebook TABLA DE FB COMPLETA | Santa Fe - 23 of 23</a:t>
            </a:r>
          </a:p>
        </p:txBody>
      </p:sp>
      <p:graphicFrame>
        <p:nvGraphicFramePr>
          <p:cNvPr id="5" name="Table Placeholder 4">
            <a:extLst>
              <a:ext uri="{FF2B5EF4-FFF2-40B4-BE49-F238E27FC236}">
                <a16:creationId xmlns:a16="http://schemas.microsoft.com/office/drawing/2014/main" id="{B82A9A86-964A-4A59-BFE0-058FB8FAE6D0}"/>
              </a:ext>
            </a:extLst>
          </p:cNvPr>
          <p:cNvGraphicFramePr>
            <a:graphicFrameLocks noGrp="1"/>
          </p:cNvGraphicFramePr>
          <p:nvPr>
            <p:ph type="tbl" sz="quarter" idx="13"/>
            <p:extLst>
              <p:ext uri="{D42A27DB-BD31-4B8C-83A1-F6EECF244321}">
                <p14:modId xmlns:p14="http://schemas.microsoft.com/office/powerpoint/2010/main" val="2646731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722341223"/>
                    </a:ext>
                  </a:extLst>
                </a:gridCol>
                <a:gridCol w="493776">
                  <a:extLst>
                    <a:ext uri="{9D8B030D-6E8A-4147-A177-3AD203B41FA5}">
                      <a16:colId xmlns:a16="http://schemas.microsoft.com/office/drawing/2014/main" val="1066049913"/>
                    </a:ext>
                  </a:extLst>
                </a:gridCol>
                <a:gridCol w="493776">
                  <a:extLst>
                    <a:ext uri="{9D8B030D-6E8A-4147-A177-3AD203B41FA5}">
                      <a16:colId xmlns:a16="http://schemas.microsoft.com/office/drawing/2014/main" val="4105358979"/>
                    </a:ext>
                  </a:extLst>
                </a:gridCol>
                <a:gridCol w="493776">
                  <a:extLst>
                    <a:ext uri="{9D8B030D-6E8A-4147-A177-3AD203B41FA5}">
                      <a16:colId xmlns:a16="http://schemas.microsoft.com/office/drawing/2014/main" val="82352676"/>
                    </a:ext>
                  </a:extLst>
                </a:gridCol>
                <a:gridCol w="493776">
                  <a:extLst>
                    <a:ext uri="{9D8B030D-6E8A-4147-A177-3AD203B41FA5}">
                      <a16:colId xmlns:a16="http://schemas.microsoft.com/office/drawing/2014/main" val="3740394671"/>
                    </a:ext>
                  </a:extLst>
                </a:gridCol>
                <a:gridCol w="493776">
                  <a:extLst>
                    <a:ext uri="{9D8B030D-6E8A-4147-A177-3AD203B41FA5}">
                      <a16:colId xmlns:a16="http://schemas.microsoft.com/office/drawing/2014/main" val="3885816037"/>
                    </a:ext>
                  </a:extLst>
                </a:gridCol>
                <a:gridCol w="493776">
                  <a:extLst>
                    <a:ext uri="{9D8B030D-6E8A-4147-A177-3AD203B41FA5}">
                      <a16:colId xmlns:a16="http://schemas.microsoft.com/office/drawing/2014/main" val="3443478013"/>
                    </a:ext>
                  </a:extLst>
                </a:gridCol>
                <a:gridCol w="493776">
                  <a:extLst>
                    <a:ext uri="{9D8B030D-6E8A-4147-A177-3AD203B41FA5}">
                      <a16:colId xmlns:a16="http://schemas.microsoft.com/office/drawing/2014/main" val="1619348048"/>
                    </a:ext>
                  </a:extLst>
                </a:gridCol>
                <a:gridCol w="493776">
                  <a:extLst>
                    <a:ext uri="{9D8B030D-6E8A-4147-A177-3AD203B41FA5}">
                      <a16:colId xmlns:a16="http://schemas.microsoft.com/office/drawing/2014/main" val="1015268960"/>
                    </a:ext>
                  </a:extLst>
                </a:gridCol>
                <a:gridCol w="493776">
                  <a:extLst>
                    <a:ext uri="{9D8B030D-6E8A-4147-A177-3AD203B41FA5}">
                      <a16:colId xmlns:a16="http://schemas.microsoft.com/office/drawing/2014/main" val="3986893293"/>
                    </a:ext>
                  </a:extLst>
                </a:gridCol>
                <a:gridCol w="493776">
                  <a:extLst>
                    <a:ext uri="{9D8B030D-6E8A-4147-A177-3AD203B41FA5}">
                      <a16:colId xmlns:a16="http://schemas.microsoft.com/office/drawing/2014/main" val="898647474"/>
                    </a:ext>
                  </a:extLst>
                </a:gridCol>
                <a:gridCol w="493776">
                  <a:extLst>
                    <a:ext uri="{9D8B030D-6E8A-4147-A177-3AD203B41FA5}">
                      <a16:colId xmlns:a16="http://schemas.microsoft.com/office/drawing/2014/main" val="1287338445"/>
                    </a:ext>
                  </a:extLst>
                </a:gridCol>
                <a:gridCol w="493776">
                  <a:extLst>
                    <a:ext uri="{9D8B030D-6E8A-4147-A177-3AD203B41FA5}">
                      <a16:colId xmlns:a16="http://schemas.microsoft.com/office/drawing/2014/main" val="1736906556"/>
                    </a:ext>
                  </a:extLst>
                </a:gridCol>
                <a:gridCol w="493776">
                  <a:extLst>
                    <a:ext uri="{9D8B030D-6E8A-4147-A177-3AD203B41FA5}">
                      <a16:colId xmlns:a16="http://schemas.microsoft.com/office/drawing/2014/main" val="3169508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8328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- 2019-03-11 15:00:01 </a:t>
                      </a:r>
                      <a:r>
                        <a:rPr kumimoji="0" lang="es-ES" sz="1000" b="0" i="0" u="none" strike="noStrike" kern="1200" cap="none" spc="0" normalizeH="0" baseline="0" noProof="0">
                          <a:ln>
                            <a:noFill/>
                          </a:ln>
                          <a:solidFill>
                            <a:prstClr val="black"/>
                          </a:solidFill>
                          <a:effectLst/>
                          <a:uLnTx/>
                          <a:uFillTx/>
                          <a:latin typeface="+mn-lt"/>
                          <a:ea typeface="+mn-ea"/>
                          <a:cs typeface="+mn-cs"/>
                        </a:rPr>
                        <a:t> 
 La cancha como experiencia compartida donde se juega la solidaridad, el compañerismo, el respeto, la amistad 🏃‍♂️
Es algo que tienen muy en claro los referentes de los clubes que participan en la Liga Infantil de los Barrios ⚽️, la cual está conformada por 18 clubes con alrededor de 2000 chicos y chicas 👦👧
Allí donde cada historia encierra sueños, donde se #avanza en la conquista de la igualdad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30059904"/>
                  </a:ext>
                </a:extLst>
              </a:tr>
            </a:tbl>
          </a:graphicData>
        </a:graphic>
      </p:graphicFrame>
      <p:sp>
        <p:nvSpPr>
          <p:cNvPr id="4" name="Text Placeholder 3">
            <a:extLst>
              <a:ext uri="{FF2B5EF4-FFF2-40B4-BE49-F238E27FC236}">
                <a16:creationId xmlns:a16="http://schemas.microsoft.com/office/drawing/2014/main" id="{77AA36E7-960F-4E3B-8841-FA66A8E24BED}"/>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8533908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3486</Words>
  <Application>Microsoft Office PowerPoint</Application>
  <PresentationFormat>On-screen Show (4:3)</PresentationFormat>
  <Paragraphs>1750</Paragraphs>
  <Slides>77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77</vt:i4>
      </vt:variant>
    </vt:vector>
  </HeadingPairs>
  <TitlesOfParts>
    <vt:vector size="80" baseType="lpstr">
      <vt:lpstr>Arial</vt:lpstr>
      <vt:lpstr>Calibri</vt:lpstr>
      <vt:lpstr>quintly_template</vt:lpstr>
      <vt:lpstr>FACEBOOK NUEVO</vt:lpstr>
      <vt:lpstr>Facebook Key Metrics Table | Santa Fe</vt:lpstr>
      <vt:lpstr>Facebook Fans Total | Santa Fe</vt:lpstr>
      <vt:lpstr>Facebook Fans Change | Santa Fe</vt:lpstr>
      <vt:lpstr>Facebook Key Metrics Radar | Santa Fe</vt:lpstr>
      <vt:lpstr>Facebook Fans Change Rate | Santa Fe</vt:lpstr>
      <vt:lpstr>Facebook Fans Change Per Weekday | Santa Fe</vt:lpstr>
      <vt:lpstr>Facebook Fan Distribution Development | Santa Fe</vt:lpstr>
      <vt:lpstr>Facebook Own Posts | Santa Fe</vt:lpstr>
      <vt:lpstr>Facebook Own Posts By Hour | Santa Fe</vt:lpstr>
      <vt:lpstr>Facebook Own Posts with Reactions Table | Santa Fe - 1 of 15</vt:lpstr>
      <vt:lpstr>Facebook Own Posts with Reactions Table | Santa Fe - 2 of 15</vt:lpstr>
      <vt:lpstr>Facebook Own Posts with Reactions Table | Santa Fe - 3 of 15</vt:lpstr>
      <vt:lpstr>Facebook Own Posts with Reactions Table | Santa Fe - 4 of 15</vt:lpstr>
      <vt:lpstr>Facebook Own Posts with Reactions Table | Santa Fe - 5 of 15</vt:lpstr>
      <vt:lpstr>Facebook Own Posts with Reactions Table | Santa Fe - 6 of 15</vt:lpstr>
      <vt:lpstr>Facebook Own Posts with Reactions Table | Santa Fe - 7 of 15</vt:lpstr>
      <vt:lpstr>Facebook Own Posts with Reactions Table | Santa Fe - 8 of 15</vt:lpstr>
      <vt:lpstr>Facebook Own Posts with Reactions Table | Santa Fe - 9 of 15</vt:lpstr>
      <vt:lpstr>Facebook Own Posts with Reactions Table | Santa Fe - 10 of 15</vt:lpstr>
      <vt:lpstr>Facebook Own Posts with Reactions Table | Santa Fe - 11 of 15</vt:lpstr>
      <vt:lpstr>Facebook Own Posts with Reactions Table | Santa Fe - 12 of 15</vt:lpstr>
      <vt:lpstr>Facebook Own Posts with Reactions Table | Santa Fe - 13 of 15</vt:lpstr>
      <vt:lpstr>Facebook Own Posts with Reactions Table | Santa Fe - 14 of 15</vt:lpstr>
      <vt:lpstr>Facebook Own Posts with Reactions Table | Santa Fe - 15 of 15</vt:lpstr>
      <vt:lpstr>Facebook Own Posts By Weekday | Santa Fe</vt:lpstr>
      <vt:lpstr>Facebook Post Type Distribution Per Profile | Santa Fe</vt:lpstr>
      <vt:lpstr>Facebook Own Posts App Usage | Santa Fe</vt:lpstr>
      <vt:lpstr>Facebook Hashtag Detection | Santa Fe - 1 of 3</vt:lpstr>
      <vt:lpstr>Facebook Hashtag Detection | Santa Fe - 2 of 3</vt:lpstr>
      <vt:lpstr>Facebook Hashtag Detection | Santa Fe - 3 of 3</vt:lpstr>
      <vt:lpstr>Facebook Sponsored Posts Distribution | Santa Fe</vt:lpstr>
      <vt:lpstr>Facebook User Posts Table | Santa Fe - 1 of 3</vt:lpstr>
      <vt:lpstr>Facebook User Posts Table | Santa Fe - 2 of 3</vt:lpstr>
      <vt:lpstr>Facebook User Posts Table | Santa Fe - 3 of 3</vt:lpstr>
      <vt:lpstr>Facebook User Posts | Santa Fe</vt:lpstr>
      <vt:lpstr>Facebook Interaction Rate | Santa Fe</vt:lpstr>
      <vt:lpstr>Facebook Interactions Distribution | Santa Fe</vt:lpstr>
      <vt:lpstr>Facebook Interaction Rate By Hour | Santa Fe</vt:lpstr>
      <vt:lpstr>Facebook Interaction Rate By Post Type | Santa Fe</vt:lpstr>
      <vt:lpstr>Facebook Interaction Rate By Weekday | Santa Fe</vt:lpstr>
      <vt:lpstr>Facebook Own Posts Table | Santa Fe - 1 of 13</vt:lpstr>
      <vt:lpstr>Facebook Own Posts Table | Santa Fe - 2 of 13</vt:lpstr>
      <vt:lpstr>Facebook Own Posts Table | Santa Fe - 3 of 13</vt:lpstr>
      <vt:lpstr>Facebook Own Posts Table | Santa Fe - 4 of 13</vt:lpstr>
      <vt:lpstr>Facebook Own Posts Table | Santa Fe - 5 of 13</vt:lpstr>
      <vt:lpstr>Facebook Own Posts Table | Santa Fe - 6 of 13</vt:lpstr>
      <vt:lpstr>Facebook Own Posts Table | Santa Fe - 7 of 13</vt:lpstr>
      <vt:lpstr>Facebook Own Posts Table | Santa Fe - 8 of 13</vt:lpstr>
      <vt:lpstr>Facebook Own Posts Table | Santa Fe - 9 of 13</vt:lpstr>
      <vt:lpstr>Facebook Own Posts Table | Santa Fe - 10 of 13</vt:lpstr>
      <vt:lpstr>Facebook Own Posts Table | Santa Fe - 11 of 13</vt:lpstr>
      <vt:lpstr>Facebook Own Posts Table | Santa Fe - 12 of 13</vt:lpstr>
      <vt:lpstr>Facebook Own Posts Table | Santa Fe - 13 of 13</vt:lpstr>
      <vt:lpstr>Facebook TABLA DE FB COMPLETA | Santa Fe - 1 of 23</vt:lpstr>
      <vt:lpstr>Facebook TABLA DE FB COMPLETA | Santa Fe - 2 of 23</vt:lpstr>
      <vt:lpstr>Facebook TABLA DE FB COMPLETA | Santa Fe - 3 of 23</vt:lpstr>
      <vt:lpstr>Facebook TABLA DE FB COMPLETA | Santa Fe - 4 of 23</vt:lpstr>
      <vt:lpstr>Facebook TABLA DE FB COMPLETA | Santa Fe - 5 of 23</vt:lpstr>
      <vt:lpstr>Facebook TABLA DE FB COMPLETA | Santa Fe - 6 of 23</vt:lpstr>
      <vt:lpstr>Facebook TABLA DE FB COMPLETA | Santa Fe - 7 of 23</vt:lpstr>
      <vt:lpstr>Facebook TABLA DE FB COMPLETA | Santa Fe - 8 of 23</vt:lpstr>
      <vt:lpstr>Facebook TABLA DE FB COMPLETA | Santa Fe - 9 of 23</vt:lpstr>
      <vt:lpstr>Facebook TABLA DE FB COMPLETA | Santa Fe - 10 of 23</vt:lpstr>
      <vt:lpstr>Facebook TABLA DE FB COMPLETA | Santa Fe - 11 of 23</vt:lpstr>
      <vt:lpstr>Facebook TABLA DE FB COMPLETA | Santa Fe - 12 of 23</vt:lpstr>
      <vt:lpstr>Facebook TABLA DE FB COMPLETA | Santa Fe - 13 of 23</vt:lpstr>
      <vt:lpstr>Facebook TABLA DE FB COMPLETA | Santa Fe - 14 of 23</vt:lpstr>
      <vt:lpstr>Facebook TABLA DE FB COMPLETA | Santa Fe - 15 of 23</vt:lpstr>
      <vt:lpstr>Facebook TABLA DE FB COMPLETA | Santa Fe - 16 of 23</vt:lpstr>
      <vt:lpstr>Facebook TABLA DE FB COMPLETA | Santa Fe - 17 of 23</vt:lpstr>
      <vt:lpstr>Facebook TABLA DE FB COMPLETA | Santa Fe - 18 of 23</vt:lpstr>
      <vt:lpstr>Facebook TABLA DE FB COMPLETA | Santa Fe - 19 of 23</vt:lpstr>
      <vt:lpstr>Facebook TABLA DE FB COMPLETA | Santa Fe - 20 of 23</vt:lpstr>
      <vt:lpstr>Facebook TABLA DE FB COMPLETA | Santa Fe - 21 of 23</vt:lpstr>
      <vt:lpstr>Facebook TABLA DE FB COMPLETA | Santa Fe - 22 of 23</vt:lpstr>
      <vt:lpstr>Facebook TABLA DE FB COMPLETA | Santa Fe - 23 of 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dc:title>
  <dc:creator>Frederik Peiniger</dc:creator>
  <cp:lastModifiedBy>Frederik Peiniger</cp:lastModifiedBy>
  <cp:revision>1</cp:revision>
  <dcterms:created xsi:type="dcterms:W3CDTF">2019-04-10T19:08:12Z</dcterms:created>
  <dcterms:modified xsi:type="dcterms:W3CDTF">2019-04-10T19:11:46Z</dcterms:modified>
</cp:coreProperties>
</file>