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2"/>
      <p:bold r:id="rId23"/>
      <p:italic r:id="rId24"/>
      <p:boldItalic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tucumanturismo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9F3-4005-BE6B-A47443DA71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48417344"/>
        <c:axId val="448423248"/>
      </c:radarChart>
      <c:catAx>
        <c:axId val="448417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8423248"/>
        <c:crosses val="autoZero"/>
        <c:auto val="1"/>
        <c:lblAlgn val="ctr"/>
        <c:lblOffset val="100"/>
        <c:noMultiLvlLbl val="0"/>
      </c:catAx>
      <c:valAx>
        <c:axId val="448423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8417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tucumanturismo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Sheet1!$A$2:$A$29</c:f>
              <c:strCache>
                <c:ptCount val="28"/>
                <c:pt idx="0">
                  <c:v>24/02/2019</c:v>
                </c:pt>
                <c:pt idx="1">
                  <c:v>25/02/2019</c:v>
                </c:pt>
                <c:pt idx="2">
                  <c:v>26/02/2019</c:v>
                </c:pt>
                <c:pt idx="3">
                  <c:v>27/02/2019</c:v>
                </c:pt>
                <c:pt idx="4">
                  <c:v>28/02/2019</c:v>
                </c:pt>
                <c:pt idx="5">
                  <c:v>1/3/2019</c:v>
                </c:pt>
                <c:pt idx="6">
                  <c:v>2/3/2019</c:v>
                </c:pt>
                <c:pt idx="7">
                  <c:v>3/3/2019</c:v>
                </c:pt>
                <c:pt idx="8">
                  <c:v>4/3/2019</c:v>
                </c:pt>
                <c:pt idx="9">
                  <c:v>5/3/2019</c:v>
                </c:pt>
                <c:pt idx="10">
                  <c:v>6/3/2019</c:v>
                </c:pt>
                <c:pt idx="11">
                  <c:v>7/3/2019</c:v>
                </c:pt>
                <c:pt idx="12">
                  <c:v>8/3/2019</c:v>
                </c:pt>
                <c:pt idx="13">
                  <c:v>9/3/2019</c:v>
                </c:pt>
                <c:pt idx="14">
                  <c:v>10/3/2019</c:v>
                </c:pt>
                <c:pt idx="15">
                  <c:v>11/3/2019</c:v>
                </c:pt>
                <c:pt idx="16">
                  <c:v>12/3/2019</c:v>
                </c:pt>
                <c:pt idx="17">
                  <c:v>13/03/2019</c:v>
                </c:pt>
                <c:pt idx="18">
                  <c:v>14/03/2019</c:v>
                </c:pt>
                <c:pt idx="19">
                  <c:v>15/03/2019</c:v>
                </c:pt>
                <c:pt idx="20">
                  <c:v>16/03/2019</c:v>
                </c:pt>
                <c:pt idx="21">
                  <c:v>17/03/2019</c:v>
                </c:pt>
                <c:pt idx="22">
                  <c:v>18/03/2019</c:v>
                </c:pt>
                <c:pt idx="23">
                  <c:v>19/03/2019</c:v>
                </c:pt>
                <c:pt idx="24">
                  <c:v>20/03/2019</c:v>
                </c:pt>
                <c:pt idx="25">
                  <c:v>21/03/2019</c:v>
                </c:pt>
                <c:pt idx="26">
                  <c:v>22/03/2019</c:v>
                </c:pt>
                <c:pt idx="27">
                  <c:v>23/03/2019</c:v>
                </c:pt>
              </c:strCache>
            </c:str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28466</c:v>
                </c:pt>
                <c:pt idx="1">
                  <c:v>28501</c:v>
                </c:pt>
                <c:pt idx="2">
                  <c:v>28530</c:v>
                </c:pt>
                <c:pt idx="3">
                  <c:v>28564</c:v>
                </c:pt>
                <c:pt idx="4">
                  <c:v>28599</c:v>
                </c:pt>
                <c:pt idx="5">
                  <c:v>28640</c:v>
                </c:pt>
                <c:pt idx="6">
                  <c:v>28686</c:v>
                </c:pt>
                <c:pt idx="7">
                  <c:v>28721</c:v>
                </c:pt>
                <c:pt idx="8">
                  <c:v>28766</c:v>
                </c:pt>
                <c:pt idx="9">
                  <c:v>28823</c:v>
                </c:pt>
                <c:pt idx="10">
                  <c:v>28872</c:v>
                </c:pt>
                <c:pt idx="11">
                  <c:v>28906</c:v>
                </c:pt>
                <c:pt idx="12">
                  <c:v>28926</c:v>
                </c:pt>
                <c:pt idx="13">
                  <c:v>28952</c:v>
                </c:pt>
                <c:pt idx="14">
                  <c:v>28982</c:v>
                </c:pt>
                <c:pt idx="15">
                  <c:v>29008</c:v>
                </c:pt>
                <c:pt idx="16">
                  <c:v>29035</c:v>
                </c:pt>
                <c:pt idx="17">
                  <c:v>29121</c:v>
                </c:pt>
                <c:pt idx="18">
                  <c:v>29201</c:v>
                </c:pt>
                <c:pt idx="19">
                  <c:v>29282</c:v>
                </c:pt>
                <c:pt idx="20">
                  <c:v>29381</c:v>
                </c:pt>
                <c:pt idx="21">
                  <c:v>29488</c:v>
                </c:pt>
                <c:pt idx="22">
                  <c:v>29585</c:v>
                </c:pt>
                <c:pt idx="23">
                  <c:v>29698</c:v>
                </c:pt>
                <c:pt idx="24">
                  <c:v>29800</c:v>
                </c:pt>
                <c:pt idx="25">
                  <c:v>29877</c:v>
                </c:pt>
                <c:pt idx="26">
                  <c:v>29950</c:v>
                </c:pt>
                <c:pt idx="27">
                  <c:v>30041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F01-4EC8-9038-F8D85C4683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48418984"/>
        <c:axId val="448427184"/>
      </c:lineChart>
      <c:catAx>
        <c:axId val="448418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8427184"/>
        <c:crosses val="autoZero"/>
        <c:auto val="1"/>
        <c:lblAlgn val="ctr"/>
        <c:lblOffset val="100"/>
        <c:noMultiLvlLbl val="0"/>
      </c:catAx>
      <c:valAx>
        <c:axId val="448427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8418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tucumanturismo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51</c:v>
                </c:pt>
                <c:pt idx="1">
                  <c:v>57</c:v>
                </c:pt>
                <c:pt idx="2">
                  <c:v>68</c:v>
                </c:pt>
                <c:pt idx="3">
                  <c:v>57</c:v>
                </c:pt>
                <c:pt idx="4">
                  <c:v>54</c:v>
                </c:pt>
                <c:pt idx="5">
                  <c:v>66</c:v>
                </c:pt>
                <c:pt idx="6">
                  <c:v>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233-4889-8EC6-7A419D04FC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48397008"/>
        <c:axId val="448403568"/>
      </c:barChart>
      <c:catAx>
        <c:axId val="448397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8403568"/>
        <c:crosses val="autoZero"/>
        <c:auto val="1"/>
        <c:lblAlgn val="ctr"/>
        <c:lblOffset val="100"/>
        <c:noMultiLvlLbl val="0"/>
      </c:catAx>
      <c:valAx>
        <c:axId val="448403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8397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tucumanturismo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2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13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284-4411-9D82-7E0A4261E0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48397992"/>
        <c:axId val="448402256"/>
      </c:lineChart>
      <c:catAx>
        <c:axId val="448397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8402256"/>
        <c:crosses val="autoZero"/>
        <c:auto val="1"/>
        <c:lblAlgn val="ctr"/>
        <c:lblOffset val="100"/>
        <c:noMultiLvlLbl val="0"/>
      </c:catAx>
      <c:valAx>
        <c:axId val="448402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8397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tucumanturismo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1.6823963890028699</c:v>
                </c:pt>
                <c:pt idx="12">
                  <c:v>0.97797838872931198</c:v>
                </c:pt>
                <c:pt idx="13">
                  <c:v>0</c:v>
                </c:pt>
                <c:pt idx="14">
                  <c:v>0</c:v>
                </c:pt>
                <c:pt idx="15">
                  <c:v>1.1882779373546699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1.86626053470534</c:v>
                </c:pt>
                <c:pt idx="21">
                  <c:v>1.3541239228559701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760-41B1-96B6-AD914C9D42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48407504"/>
        <c:axId val="343429008"/>
      </c:lineChart>
      <c:catAx>
        <c:axId val="448407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429008"/>
        <c:crosses val="autoZero"/>
        <c:auto val="1"/>
        <c:lblAlgn val="ctr"/>
        <c:lblOffset val="100"/>
        <c:noMultiLvlLbl val="0"/>
      </c:catAx>
      <c:valAx>
        <c:axId val="343429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8407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tucumanturismo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4</c:v>
                </c:pt>
                <c:pt idx="4">
                  <c:v>3</c:v>
                </c:pt>
                <c:pt idx="5">
                  <c:v>4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76B-4658-8BB0-D46BA4406F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6076112"/>
        <c:axId val="346070536"/>
      </c:barChart>
      <c:catAx>
        <c:axId val="346076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070536"/>
        <c:crosses val="autoZero"/>
        <c:auto val="1"/>
        <c:lblAlgn val="ctr"/>
        <c:lblOffset val="100"/>
        <c:noMultiLvlLbl val="0"/>
      </c:catAx>
      <c:valAx>
        <c:axId val="346070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076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tucumanturismo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Carousel</c:v>
                </c:pt>
                <c:pt idx="1">
                  <c:v>Image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1.2782968129925001</c:v>
                </c:pt>
                <c:pt idx="1">
                  <c:v>1.7168230479525699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C43-4DD6-B1BC-2D73C76A73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3423432"/>
        <c:axId val="343423760"/>
      </c:barChart>
      <c:catAx>
        <c:axId val="343423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423760"/>
        <c:crosses val="autoZero"/>
        <c:auto val="1"/>
        <c:lblAlgn val="ctr"/>
        <c:lblOffset val="100"/>
        <c:noMultiLvlLbl val="0"/>
      </c:catAx>
      <c:valAx>
        <c:axId val="343423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423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tucumanturismo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FC1-492A-BD2A-43DB86C0B71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tucumanturismo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FC1-492A-BD2A-43DB86C0B7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3426712"/>
        <c:axId val="343427696"/>
      </c:barChart>
      <c:catAx>
        <c:axId val="343426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427696"/>
        <c:crosses val="autoZero"/>
        <c:auto val="1"/>
        <c:lblAlgn val="ctr"/>
        <c:lblOffset val="100"/>
        <c:noMultiLvlLbl val="0"/>
      </c:catAx>
      <c:valAx>
        <c:axId val="343427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426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tucumanturismo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1.8117799883772601</c:v>
                </c:pt>
                <c:pt idx="1">
                  <c:v>1.2101322941236801</c:v>
                </c:pt>
                <c:pt idx="2">
                  <c:v>2.3091648719789402</c:v>
                </c:pt>
                <c:pt idx="3">
                  <c:v>1.10757870987591</c:v>
                </c:pt>
                <c:pt idx="4">
                  <c:v>2.2504814321038298</c:v>
                </c:pt>
                <c:pt idx="5">
                  <c:v>1.4972823300174301</c:v>
                </c:pt>
                <c:pt idx="6">
                  <c:v>1.7023894985129699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6F1-4B02-8BA2-14AEB1B377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80096168"/>
        <c:axId val="480093544"/>
      </c:barChart>
      <c:catAx>
        <c:axId val="480096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0093544"/>
        <c:crosses val="autoZero"/>
        <c:auto val="1"/>
        <c:lblAlgn val="ctr"/>
        <c:lblOffset val="100"/>
        <c:noMultiLvlLbl val="0"/>
      </c:catAx>
      <c:valAx>
        <c:axId val="480093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0096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tucumanturismo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9053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EFE-4D02-B593-0CCB563258F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tucumanturismo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EFE-4D02-B593-0CCB563258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80094528"/>
        <c:axId val="480100104"/>
      </c:barChart>
      <c:catAx>
        <c:axId val="480094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0100104"/>
        <c:crosses val="autoZero"/>
        <c:auto val="1"/>
        <c:lblAlgn val="ctr"/>
        <c:lblOffset val="100"/>
        <c:noMultiLvlLbl val="0"/>
      </c:catAx>
      <c:valAx>
        <c:axId val="480100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0094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tucumanturismo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8513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8F6-4809-A431-57DF8A896FF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tucumanturismo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8F6-4809-A431-57DF8A896FF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tucumanturismo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737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8F6-4809-A431-57DF8A896F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32014064"/>
        <c:axId val="532017016"/>
      </c:barChart>
      <c:catAx>
        <c:axId val="532014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2017016"/>
        <c:crosses val="autoZero"/>
        <c:auto val="1"/>
        <c:lblAlgn val="ctr"/>
        <c:lblOffset val="100"/>
        <c:noMultiLvlLbl val="0"/>
      </c:catAx>
      <c:valAx>
        <c:axId val="532017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2014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BC2353-A8E7-489C-93A6-84CC9104CEA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B6C003-3428-4D2C-BAB3-44A9D08B08A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0881605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0A4F55-987C-41DC-B310-2C9B2189EC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tucumanturismo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162460A-6EBA-478F-9A4A-6FA6928554C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264330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9811336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13992848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5756142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062778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075839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2739675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21821951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56730333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159925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482884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4000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tucumanturismo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30041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1.6652 %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4525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DC2659-1E68-4345-95C2-A73BB8BC53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24/02/2019 - 23/03/2019</a:t>
            </a:r>
          </a:p>
        </p:txBody>
      </p:sp>
    </p:spTree>
    <p:extLst>
      <p:ext uri="{BB962C8B-B14F-4D97-AF65-F5344CB8AC3E}">
        <p14:creationId xmlns:p14="http://schemas.microsoft.com/office/powerpoint/2010/main" val="28087865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537E84-096C-4CF6-A3B9-ED5FF6FEB7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Instagram Key Metrics Radar | tucumanturismo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A3CB284-9D60-410E-A7FE-96100ECDB28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001886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808805-6166-4D06-9AC5-9AFB593069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24/02/2019 - 23/03/2019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4F886F-6942-41D9-9062-EF9A540DC1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10678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39C6AE-40BA-4604-8E24-23591CB9DE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tucumanturismo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9B04C66-E7AC-45A4-929D-57B1E42BB85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546271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8D504D-86B0-4901-9350-3E03839E8C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24/02/2019 - 23/03/2019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FCF412-7397-4953-BD87-686F93CDA1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96627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857CD0-3190-477F-81E4-3E0CB7A9C1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 | tucumanturismo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8FA76EE-1156-492A-954C-98424A1756E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253545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5B7C8D-6994-4B05-8129-8C084D14F9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24/02/2019 - 23/03/2019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E3234B-809D-4647-B022-0896182FB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02610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54EB65-BF65-4C46-B741-A10586F698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 | tucumanturismo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7AE035A-E237-47F6-92F1-ED47077C263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721992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AD7674-B43D-4C85-9271-E0203EF9C6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24/02/2019 - 23/03/2019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CE7A7A-EEC0-43AA-8B49-FAA7C56ADC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29349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C415DF-12EA-45AD-9607-1D35A3C708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 | tucumanturismo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0EDF03D-F6CE-4BD9-8B0B-80F1B92FC57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33470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75EF9F-FE82-4933-B0FC-B87CF8B8CC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24/02/2019 - 23/03/2019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C1259D-BC57-40E8-AE26-29FBBE4067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01667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08200B-3E4D-48CC-9C43-C5FD80E17D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 | tucumanturismo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26D8F4A-8217-4C54-9667-AC0E70A4069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304600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7852D6-5638-43AD-A98F-4466D18EC7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24/02/2019 - 23/03/2019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E7B106-4241-4B80-9C2E-97D6D6F94C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5069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112F3-1799-491A-AB2E-DDA688FCE9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tucumanturismo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1FBCE43-162C-40DF-83FB-36654805429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065694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7DC23C-36F7-4E29-80D8-534A3CACE7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24/02/2019 - 23/03/2019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3F8EA0-F9DD-4146-8C72-BCB54EC583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38751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DAFCAD-1727-40EF-A09B-4A9579CDAB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tucumanturismo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BED4304-54C6-489C-95C7-071988F5E23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090748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2E4685-D1EC-43CD-B8BA-4A061A27FE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24/02/2019 - 23/03/2019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83A110-D556-40C0-8B95-5ED8FBC9D9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18117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3AF32E-C595-4C50-A2D4-077295C455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 | tucumanturismo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461A0D1-99FE-4B7A-980A-6C7FDD35CE6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594825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A4AA46-3030-426B-8C84-BE99EBB9C7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24/02/2019 - 23/03/2019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C671D2-25AD-4EE2-A0E0-BC2C2C345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7309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A2B101-5090-4640-BCCA-D08CFFDB2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tucumanturismo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A64F651-0EDA-4782-B8CA-31A6CFA4033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712980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924CEE-367F-452F-B814-4072DE05F6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24/02/2019 - 23/03/2019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2B9839-61DC-47E8-BF45-6B051F8410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31201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82FEF-0E32-447E-AFD7-39D5D7F3FE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tucumanturismo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17239D8-8646-480D-9347-6CFEB7DB1B0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862526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5107307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6464300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6664778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2468938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2973995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6940462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71166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4701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tucumanturismo - 2019-03-22 20:00:16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Horneadas con amor: las mejores empanadas del mundo son las nuestras: bien Tucumanas! ¿Cuál es tu secreto para hacerlas deliciosas?  #SentíTucumán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https://www.instagram.com/p/BvVAgmwgcBx/media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26/03/2019 01:05:42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3.2955 %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3616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tucumanturismo - 2019-03-10 20:15:06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Amigos que encontramos camino al Infiernillo ;) Gracias _agustin.izquierdo_ por esta hermosa foto!  #SentíTucumán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https://www.instagram.com/p/Bu2IqwlFb4g/media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26/03/2019 01:05:42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3.1330 %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7477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tucumanturismo - 2019-03-06 20:00:16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San Miguel de Tucumán a puro color! Hermosas las casitas de nuestra ciudad :) Gracias elnous por retratarlas! #SentíTucumán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https://www.instagram.com/p/Burzyk5gHl7/media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26/03/2019 01:05:42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2.8332 %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48325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tucumanturismo - 2019-03-15 20:15:08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Hermoso el Cerro San Javier! Cuando vengas, no dejes de visitarlo como lo hizo piabressy :) Muchas gracias por compartirlo! #SentíTucumán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https://www.instagram.com/p/BvDApYnnZ6y/media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26/03/2019 01:05:42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2.3257 %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79057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A5AB37-66AA-4CDC-B24F-7315C9EAA4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24/02/2019 - 23/03/2019</a:t>
            </a:r>
          </a:p>
        </p:txBody>
      </p:sp>
    </p:spTree>
    <p:extLst>
      <p:ext uri="{BB962C8B-B14F-4D97-AF65-F5344CB8AC3E}">
        <p14:creationId xmlns:p14="http://schemas.microsoft.com/office/powerpoint/2010/main" val="20987288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BD9A0B-55F5-436D-8CA6-8701CD78B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tucumanturismo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76D7013-B397-4A94-B642-ADD692ACC2A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054549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85082754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9607438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0451628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7685175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8283516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3024599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763722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2914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tucumanturismo - 2019-03-16 20:51:08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Si estás de visita por la ciudad, la cúpula de la Iglesia La Merced merece una foto para llevarla de recuerdo del viaje. #SentíTucumán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https://www.instagram.com/p/BvFpj6djgZc/media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25/03/2019 01:06:29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2.1613 %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471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tucumanturismo - 2019-02-27 20:48:08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 paseo por la Quebrada del Portugués a través de los ojos de _agustin.izquierdo_ Hermosa foto! Muchas gracias por compartirla. #SentíTucumán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https://www.instagram.com/p/BuZ3tFKIB6z/media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25/03/2019 01:06:29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1.8660 %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9028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tucumanturismo - 2019-03-11 20:00:14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mejor manera de conocer nuestros Valles: Cabalgata en familia para disfrutar del paisaje. Los esperamos!  #SentíTucumán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https://www.instagram.com/p/Bu4rwsdA896/media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25/03/2019 01:06:29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1.8271 %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3052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tucumanturismo - 2019-02-24 11:00:36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Puente del Indio! Visita obligada si venis al Valle de Choromoro. Te esperamos!!! #SentíTucumán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https://www.instagram.com/p/BuRGFJAF9Oo/media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26/03/2019 01:05:42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1.7284 %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19560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D9DED4-9ED7-4A45-ACD3-A7357DFD17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24/02/2019 - 23/03/2019</a:t>
            </a:r>
          </a:p>
        </p:txBody>
      </p:sp>
    </p:spTree>
    <p:extLst>
      <p:ext uri="{BB962C8B-B14F-4D97-AF65-F5344CB8AC3E}">
        <p14:creationId xmlns:p14="http://schemas.microsoft.com/office/powerpoint/2010/main" val="10592593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C77292-394E-4367-9545-960F69B836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tucumanturismo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92FF335-38E9-48EE-A287-0EF057B614E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443683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26644734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8897473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1699114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0341595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8521757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3617922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126603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4060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tucumanturismo - 2019-03-23 20:00:28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 paseo increíble merece una foto increíble ❤️ Gracias ventanilla_de_emergencia por copmpartir esta bella imagen en tu paso por Amaicha del Valle. // Si querés que destaquemos tu foto subila con los hashtags #SentíTucumán #TucumánTuDestino cuando estés de visita por Tucumán :)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https://www.instagram.com/p/BvXlU6SDdhB/media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26/03/2019 01:05:42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1.5545 %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5854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tucumanturismo - 2019-03-03 21:05:14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Otro paseo imperdible del finde largo en Tucumán, es la Feria de Simoca. Artesanos, productores y lugareños nos reciben con su calidez para una tarde inolvidable :) #SentíTucumán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https://www.instagram.com/p/BukM1yChuOy/media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26/03/2019 01:05:42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1.3788 %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5424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tucumanturismo - 2019-03-07 20:00:20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Monumento Histórico Nacional desde 1944, las Ruinas de San José de Lules son parte de nuestra historia, que vale la pena conocer. Los esperamos!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https://www.instagram.com/p/BuuYl-2A5hN/media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25/03/2019 01:06:29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1.3423 %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88200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9C19BD-8FBC-4C08-A3C1-E0BC7581FE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24/02/2019 - 23/03/2019</a:t>
            </a:r>
          </a:p>
        </p:txBody>
      </p:sp>
    </p:spTree>
    <p:extLst>
      <p:ext uri="{BB962C8B-B14F-4D97-AF65-F5344CB8AC3E}">
        <p14:creationId xmlns:p14="http://schemas.microsoft.com/office/powerpoint/2010/main" val="20308895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BBA92F-623B-46FD-B1F4-5D931BF46F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tucumanturismo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AD71D84-843C-4B10-8481-CD9C8D8A657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747586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73719772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0562599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6701476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4775246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3181619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3235093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043200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9655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tucumanturismo - 2019-02-28 20:26:27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Hoy comienza la Fiesta Nacional de la Pachamama, una experiencia única que nos conecta con la cultura de nuestra tierra y nuestros pueblos ancestrales. Te esperamos para rendir homenaje en Amaicha del Valle! #SentíTucumán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https://www.instagram.com/p/BucaBFyAsrt/media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25/03/2019 01:06:29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1.2588 %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6922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tucumanturismo - 2019-03-19 15:00:16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Tejedor de ilusiones, hilador de sueños, escultor de tesoros, carpintero de mundos, artesano de la vida... genio creador. Feliz #DiaInternacionalDelArtesano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https://www.instagram.com/p/BvMvypgAXQR/media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26/03/2019 01:05:42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1.1920 %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2115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tucumanturismo - 2019-03-09 15:56:24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Más de 200 mil turistas visitaron este verano nuestra provincia! Y nosotros, felices de recibirlos ;) Gracias por elegir Tucumán para disfrutar de sus vacaciones! Los esperamos pronto! #SentíTucumán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https://www.instagram.com/p/BuzGRFvhNVU/media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25/03/2019 01:06:29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1.1778 %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22514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93EF26-E457-4E19-8D8E-AAF93B086F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24/02/2019 - 23/03/2019</a:t>
            </a:r>
          </a:p>
        </p:txBody>
      </p:sp>
    </p:spTree>
    <p:extLst>
      <p:ext uri="{BB962C8B-B14F-4D97-AF65-F5344CB8AC3E}">
        <p14:creationId xmlns:p14="http://schemas.microsoft.com/office/powerpoint/2010/main" val="6886242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C8C825-C947-4F5C-82C1-6AAD542BD7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tucumanturismo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BDE1B74-DECE-464F-B9D0-3485CFA2644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662814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886359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4732813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3121181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9074430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3712891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7902431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747553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88801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tucumanturismo - 2019-03-02 12:10:09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Cuando vengas de visita, no te pierdas de degustar los sabores de la región! Como nuestros quesos únicos, elaborados con dedicación por los productores regionales. Una fiesta de sabores!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https://www.instagram.com/p/Bugqz3hFCXv/media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25/03/2019 01:06:29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1.0772 %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13277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tucumanturismo - 2019-03-01 20:10:07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Finde largo! Vení a conocer la Ciudad Sagrada de Quilmes, y descubrí mucho más sobre la cultura de nuestros antepasados. Te esperamos! #SentíTucumán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https://www.instagram.com/p/Bue88WtgU0M/media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25/03/2019 01:06:29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1.0719 %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2080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tucumanturismo - 2019-03-21 20:00:26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 cielo estrellado que invita a la contemplación ❤️ Te esperamos para vivir la experiencia! #SentíTucumán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https://www.instagram.com/p/BvSbu4FF-d9/media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26/03/2019 01:05:42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0.9539 %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0934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tucumanturismo - 2019-03-14 12:07:47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Estás pensando en Semana Santa? Estamos preparando muchas opciones para que vengas a descubrir nuestra provincia! #SentíTucumán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https://www.instagram.com/p/Bu_kE_XjB9p/media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25/03/2019 01:06:29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0.9007 %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89026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F9A671-7F8C-45D2-BA09-5502FA1975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24/02/2019 - 23/03/2019</a:t>
            </a:r>
          </a:p>
        </p:txBody>
      </p:sp>
    </p:spTree>
    <p:extLst>
      <p:ext uri="{BB962C8B-B14F-4D97-AF65-F5344CB8AC3E}">
        <p14:creationId xmlns:p14="http://schemas.microsoft.com/office/powerpoint/2010/main" val="1719226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336B14-3617-48A9-B98C-A79FB8D240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tucumanturismo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7986D4E-6501-4EEB-A9CE-DBE73624140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704139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37394766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5519590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9865303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627005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0055511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7277816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05713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12063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tucumanturismo - 2019-03-17 20:00:34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Los colores de Tucumán invitan a disfrutar de paisajes para enamorarse. Te esperamos! #SentíTucumán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https://www.instagram.com/p/BvIIkVZAVut/media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25/03/2019 01:06:29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73276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A00345-ADAD-48F3-8729-BFA5E78032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24/02/2019 - 23/03/2019</a:t>
            </a:r>
          </a:p>
        </p:txBody>
      </p:sp>
    </p:spTree>
    <p:extLst>
      <p:ext uri="{BB962C8B-B14F-4D97-AF65-F5344CB8AC3E}">
        <p14:creationId xmlns:p14="http://schemas.microsoft.com/office/powerpoint/2010/main" val="26957657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335D47-941D-4017-9CAE-A058108FA7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tucumanturismo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340F01A-168A-4667-B3E2-4D4F2B77229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485886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44651687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05982726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8202341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742366882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1982947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28740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#SentíTucumán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500.8125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512.4375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27480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#TucumánTuDestino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500.8125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512.4375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0727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#DiaInternacionalDelArtesano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35584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8E6806-524B-415C-AA1B-AF2D6145A3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24/02/2019 - 23/03/2019</a:t>
            </a:r>
          </a:p>
        </p:txBody>
      </p:sp>
    </p:spTree>
    <p:extLst>
      <p:ext uri="{BB962C8B-B14F-4D97-AF65-F5344CB8AC3E}">
        <p14:creationId xmlns:p14="http://schemas.microsoft.com/office/powerpoint/2010/main" val="32536824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C9BFED-3968-4C80-B333-2A1B78E444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by Post Type | tucumanturismo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C9368CB-F423-4357-A6CB-3FB958087F6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942546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0D9AD6-9F91-4049-B50D-007C042E5A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24/02/2019 - 23/03/2019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C4B5D3-D696-45D9-A03F-698337583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85888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794</Words>
  <Application>Microsoft Office PowerPoint</Application>
  <PresentationFormat>On-screen Show (4:3)</PresentationFormat>
  <Paragraphs>266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quintly_template</vt:lpstr>
      <vt:lpstr>Reporte Instagram</vt:lpstr>
      <vt:lpstr>Instagram Key Metrics Table | tucumanturismo</vt:lpstr>
      <vt:lpstr>Instagram Key Metrics Radar | tucumanturismo</vt:lpstr>
      <vt:lpstr>Instagram Followers Total | tucumanturismo</vt:lpstr>
      <vt:lpstr>Instagram Followers Change Per Weekday | tucumanturismo</vt:lpstr>
      <vt:lpstr>Instagram Posts By Hour | tucumanturismo</vt:lpstr>
      <vt:lpstr>Instagram Interaction Rate By Hour | tucumanturismo</vt:lpstr>
      <vt:lpstr>Instagram Posts By Weekday | tucumanturismo</vt:lpstr>
      <vt:lpstr>Instagram Interaction Rate By Post Type | tucumanturismo</vt:lpstr>
      <vt:lpstr>Instagram Post Type Distribution Per Profile | tucumanturismo</vt:lpstr>
      <vt:lpstr>Instagram Interaction Rate By Weekday | tucumanturismo</vt:lpstr>
      <vt:lpstr>Instagram Interactions Distribution | tucumanturismo</vt:lpstr>
      <vt:lpstr>Instagram Posts Table | tucumanturismo - 1 of 6</vt:lpstr>
      <vt:lpstr>Instagram Posts Table | tucumanturismo - 2 of 6</vt:lpstr>
      <vt:lpstr>Instagram Posts Table | tucumanturismo - 3 of 6</vt:lpstr>
      <vt:lpstr>Instagram Posts Table | tucumanturismo - 4 of 6</vt:lpstr>
      <vt:lpstr>Instagram Posts Table | tucumanturismo - 5 of 6</vt:lpstr>
      <vt:lpstr>Instagram Posts Table | tucumanturismo - 6 of 6</vt:lpstr>
      <vt:lpstr>Instagram Hashtag Detection | tucumanturismo</vt:lpstr>
      <vt:lpstr>Instagram Interactions by Post Type | tucumanturismo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Frederik Peiniger</dc:creator>
  <cp:lastModifiedBy>Frederik Peiniger</cp:lastModifiedBy>
  <cp:revision>1</cp:revision>
  <dcterms:created xsi:type="dcterms:W3CDTF">2019-03-26T13:36:06Z</dcterms:created>
  <dcterms:modified xsi:type="dcterms:W3CDTF">2019-03-26T13:36:36Z</dcterms:modified>
</cp:coreProperties>
</file>