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2" r:id="rId35"/>
    <p:sldId id="294" r:id="rId36"/>
    <p:sldId id="295" r:id="rId37"/>
    <p:sldId id="296" r:id="rId38"/>
    <p:sldId id="297" r:id="rId39"/>
    <p:sldId id="298" r:id="rId40"/>
    <p:sldId id="299" r:id="rId41"/>
    <p:sldId id="300" r:id="rId42"/>
    <p:sldId id="301" r:id="rId43"/>
    <p:sldId id="302"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pt idx="0">
                  <c:v>252662</c:v>
                </c:pt>
                <c:pt idx="1">
                  <c:v>252657</c:v>
                </c:pt>
                <c:pt idx="2">
                  <c:v>252647</c:v>
                </c:pt>
                <c:pt idx="3">
                  <c:v>252648</c:v>
                </c:pt>
                <c:pt idx="4">
                  <c:v>252654</c:v>
                </c:pt>
                <c:pt idx="5">
                  <c:v>252655</c:v>
                </c:pt>
                <c:pt idx="6">
                  <c:v>252644</c:v>
                </c:pt>
                <c:pt idx="7">
                  <c:v>252645</c:v>
                </c:pt>
                <c:pt idx="8">
                  <c:v>252655</c:v>
                </c:pt>
                <c:pt idx="9">
                  <c:v>252667</c:v>
                </c:pt>
                <c:pt idx="10">
                  <c:v>252674</c:v>
                </c:pt>
                <c:pt idx="11">
                  <c:v>252667</c:v>
                </c:pt>
                <c:pt idx="12">
                  <c:v>252664</c:v>
                </c:pt>
                <c:pt idx="13">
                  <c:v>252663</c:v>
                </c:pt>
                <c:pt idx="14">
                  <c:v>252653</c:v>
                </c:pt>
                <c:pt idx="15">
                  <c:v>252658</c:v>
                </c:pt>
                <c:pt idx="16">
                  <c:v>252665</c:v>
                </c:pt>
                <c:pt idx="17">
                  <c:v>252676</c:v>
                </c:pt>
                <c:pt idx="18">
                  <c:v>252684</c:v>
                </c:pt>
                <c:pt idx="19">
                  <c:v>252689</c:v>
                </c:pt>
                <c:pt idx="20">
                  <c:v>252699</c:v>
                </c:pt>
                <c:pt idx="21">
                  <c:v>252700</c:v>
                </c:pt>
                <c:pt idx="22">
                  <c:v>252698</c:v>
                </c:pt>
                <c:pt idx="23">
                  <c:v>252695</c:v>
                </c:pt>
                <c:pt idx="24">
                  <c:v>252711</c:v>
                </c:pt>
                <c:pt idx="25">
                  <c:v>252717</c:v>
                </c:pt>
                <c:pt idx="26">
                  <c:v>252716</c:v>
                </c:pt>
                <c:pt idx="27">
                  <c:v>252726</c:v>
                </c:pt>
              </c:numCache>
            </c:numRef>
          </c:val>
          <c:smooth val="0"/>
          <c:extLst>
            <c:ext xmlns:c16="http://schemas.microsoft.com/office/drawing/2014/chart" uri="{C3380CC4-5D6E-409C-BE32-E72D297353CC}">
              <c16:uniqueId val="{00000000-3A94-4878-BA44-C00EFD6FC5CE}"/>
            </c:ext>
          </c:extLst>
        </c:ser>
        <c:dLbls>
          <c:showLegendKey val="0"/>
          <c:showVal val="0"/>
          <c:showCatName val="0"/>
          <c:showSerName val="0"/>
          <c:showPercent val="0"/>
          <c:showBubbleSize val="0"/>
        </c:dLbls>
        <c:smooth val="0"/>
        <c:axId val="343429336"/>
        <c:axId val="343424416"/>
      </c:lineChart>
      <c:catAx>
        <c:axId val="343429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24416"/>
        <c:crosses val="autoZero"/>
        <c:auto val="1"/>
        <c:lblAlgn val="ctr"/>
        <c:lblOffset val="100"/>
        <c:noMultiLvlLbl val="0"/>
      </c:catAx>
      <c:valAx>
        <c:axId val="343424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2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pt idx="0">
                  <c:v>10</c:v>
                </c:pt>
                <c:pt idx="1">
                  <c:v>-5</c:v>
                </c:pt>
                <c:pt idx="2">
                  <c:v>-10</c:v>
                </c:pt>
                <c:pt idx="3">
                  <c:v>1</c:v>
                </c:pt>
                <c:pt idx="4">
                  <c:v>6</c:v>
                </c:pt>
                <c:pt idx="5">
                  <c:v>1</c:v>
                </c:pt>
                <c:pt idx="6">
                  <c:v>-11</c:v>
                </c:pt>
                <c:pt idx="7">
                  <c:v>1</c:v>
                </c:pt>
                <c:pt idx="8">
                  <c:v>10</c:v>
                </c:pt>
                <c:pt idx="9">
                  <c:v>12</c:v>
                </c:pt>
                <c:pt idx="10">
                  <c:v>7</c:v>
                </c:pt>
                <c:pt idx="11">
                  <c:v>-7</c:v>
                </c:pt>
                <c:pt idx="12">
                  <c:v>-3</c:v>
                </c:pt>
                <c:pt idx="13">
                  <c:v>-1</c:v>
                </c:pt>
                <c:pt idx="14">
                  <c:v>-10</c:v>
                </c:pt>
                <c:pt idx="15">
                  <c:v>5</c:v>
                </c:pt>
                <c:pt idx="16">
                  <c:v>7</c:v>
                </c:pt>
                <c:pt idx="17">
                  <c:v>11</c:v>
                </c:pt>
                <c:pt idx="18">
                  <c:v>8</c:v>
                </c:pt>
                <c:pt idx="19">
                  <c:v>5</c:v>
                </c:pt>
                <c:pt idx="20">
                  <c:v>10</c:v>
                </c:pt>
                <c:pt idx="21">
                  <c:v>1</c:v>
                </c:pt>
                <c:pt idx="22">
                  <c:v>-2</c:v>
                </c:pt>
                <c:pt idx="23">
                  <c:v>-3</c:v>
                </c:pt>
                <c:pt idx="24">
                  <c:v>16</c:v>
                </c:pt>
                <c:pt idx="25">
                  <c:v>6</c:v>
                </c:pt>
                <c:pt idx="26">
                  <c:v>-1</c:v>
                </c:pt>
                <c:pt idx="27">
                  <c:v>10</c:v>
                </c:pt>
              </c:numCache>
            </c:numRef>
          </c:val>
          <c:smooth val="0"/>
          <c:extLst>
            <c:ext xmlns:c16="http://schemas.microsoft.com/office/drawing/2014/chart" uri="{C3380CC4-5D6E-409C-BE32-E72D297353CC}">
              <c16:uniqueId val="{00000000-BAA6-4738-92EC-C5F92DEFFF87}"/>
            </c:ext>
          </c:extLst>
        </c:ser>
        <c:dLbls>
          <c:showLegendKey val="0"/>
          <c:showVal val="0"/>
          <c:showCatName val="0"/>
          <c:showSerName val="0"/>
          <c:showPercent val="0"/>
          <c:showBubbleSize val="0"/>
        </c:dLbls>
        <c:smooth val="0"/>
        <c:axId val="289642992"/>
        <c:axId val="346071848"/>
      </c:lineChart>
      <c:catAx>
        <c:axId val="289642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71848"/>
        <c:crosses val="autoZero"/>
        <c:auto val="1"/>
        <c:lblAlgn val="ctr"/>
        <c:lblOffset val="100"/>
        <c:noMultiLvlLbl val="0"/>
      </c:catAx>
      <c:valAx>
        <c:axId val="34607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4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2AB5-4EDF-95BC-1CAA2E1A9491}"/>
            </c:ext>
          </c:extLst>
        </c:ser>
        <c:dLbls>
          <c:showLegendKey val="0"/>
          <c:showVal val="0"/>
          <c:showCatName val="0"/>
          <c:showSerName val="0"/>
          <c:showPercent val="0"/>
          <c:showBubbleSize val="0"/>
        </c:dLbls>
        <c:axId val="346071192"/>
        <c:axId val="346071520"/>
      </c:radarChart>
      <c:catAx>
        <c:axId val="346071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71520"/>
        <c:crosses val="autoZero"/>
        <c:auto val="1"/>
        <c:lblAlgn val="ctr"/>
        <c:lblOffset val="100"/>
        <c:noMultiLvlLbl val="0"/>
      </c:catAx>
      <c:valAx>
        <c:axId val="346071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7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pt idx="0">
                  <c:v>3.95801339391733E-3</c:v>
                </c:pt>
                <c:pt idx="1">
                  <c:v>-1.9789283707086899E-3</c:v>
                </c:pt>
                <c:pt idx="2">
                  <c:v>-3.9579350661173096E-3</c:v>
                </c:pt>
                <c:pt idx="3">
                  <c:v>3.9580917248176298E-4</c:v>
                </c:pt>
                <c:pt idx="4">
                  <c:v>2.37484563503372E-3</c:v>
                </c:pt>
                <c:pt idx="5">
                  <c:v>3.9579820624252902E-4</c:v>
                </c:pt>
                <c:pt idx="6">
                  <c:v>-4.3537630365518198E-3</c:v>
                </c:pt>
                <c:pt idx="7">
                  <c:v>3.9581387248460302E-4</c:v>
                </c:pt>
                <c:pt idx="8">
                  <c:v>3.9581230580458702E-3</c:v>
                </c:pt>
                <c:pt idx="9">
                  <c:v>4.7495596762383496E-3</c:v>
                </c:pt>
                <c:pt idx="10">
                  <c:v>2.7704448938721698E-3</c:v>
                </c:pt>
                <c:pt idx="11">
                  <c:v>-2.77036814234943E-3</c:v>
                </c:pt>
                <c:pt idx="12">
                  <c:v>-1.1873335259452199E-3</c:v>
                </c:pt>
                <c:pt idx="13">
                  <c:v>-3.9578254124054101E-4</c:v>
                </c:pt>
                <c:pt idx="14">
                  <c:v>-3.9578410768494002E-3</c:v>
                </c:pt>
                <c:pt idx="15">
                  <c:v>1.9789988640546499E-3</c:v>
                </c:pt>
                <c:pt idx="16">
                  <c:v>2.7705435806505202E-3</c:v>
                </c:pt>
                <c:pt idx="17">
                  <c:v>4.3535907228939496E-3</c:v>
                </c:pt>
                <c:pt idx="18">
                  <c:v>3.1661099589988802E-3</c:v>
                </c:pt>
                <c:pt idx="19">
                  <c:v>1.9787560747811499E-3</c:v>
                </c:pt>
                <c:pt idx="20">
                  <c:v>3.9574338415997497E-3</c:v>
                </c:pt>
                <c:pt idx="21">
                  <c:v>3.9572772349712502E-4</c:v>
                </c:pt>
                <c:pt idx="22">
                  <c:v>-7.9145231499802105E-4</c:v>
                </c:pt>
                <c:pt idx="23">
                  <c:v>-1.1871878685229E-3</c:v>
                </c:pt>
                <c:pt idx="24">
                  <c:v>6.3317438018164196E-3</c:v>
                </c:pt>
                <c:pt idx="25">
                  <c:v>2.3742535940263799E-3</c:v>
                </c:pt>
                <c:pt idx="26">
                  <c:v>-3.9569953742724101E-4</c:v>
                </c:pt>
                <c:pt idx="27">
                  <c:v>3.9570110321467599E-3</c:v>
                </c:pt>
              </c:numCache>
            </c:numRef>
          </c:val>
          <c:smooth val="0"/>
          <c:extLst>
            <c:ext xmlns:c16="http://schemas.microsoft.com/office/drawing/2014/chart" uri="{C3380CC4-5D6E-409C-BE32-E72D297353CC}">
              <c16:uniqueId val="{00000000-DB0B-418B-B9C8-B3994246C06C}"/>
            </c:ext>
          </c:extLst>
        </c:ser>
        <c:dLbls>
          <c:showLegendKey val="0"/>
          <c:showVal val="0"/>
          <c:showCatName val="0"/>
          <c:showSerName val="0"/>
          <c:showPercent val="0"/>
          <c:showBubbleSize val="0"/>
        </c:dLbls>
        <c:smooth val="0"/>
        <c:axId val="176905208"/>
        <c:axId val="176898320"/>
      </c:lineChart>
      <c:catAx>
        <c:axId val="176905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898320"/>
        <c:crosses val="autoZero"/>
        <c:auto val="1"/>
        <c:lblAlgn val="ctr"/>
        <c:lblOffset val="100"/>
        <c:noMultiLvlLbl val="0"/>
      </c:catAx>
      <c:valAx>
        <c:axId val="17689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90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9</c:v>
                </c:pt>
                <c:pt idx="3">
                  <c:v>3</c:v>
                </c:pt>
                <c:pt idx="4">
                  <c:v>1</c:v>
                </c:pt>
                <c:pt idx="5">
                  <c:v>2</c:v>
                </c:pt>
                <c:pt idx="6">
                  <c:v>1</c:v>
                </c:pt>
              </c:numCache>
            </c:numRef>
          </c:val>
          <c:extLst>
            <c:ext xmlns:c16="http://schemas.microsoft.com/office/drawing/2014/chart" uri="{C3380CC4-5D6E-409C-BE32-E72D297353CC}">
              <c16:uniqueId val="{00000000-84B9-447F-9F08-78A00A6DF8C1}"/>
            </c:ext>
          </c:extLst>
        </c:ser>
        <c:dLbls>
          <c:showLegendKey val="0"/>
          <c:showVal val="0"/>
          <c:showCatName val="0"/>
          <c:showSerName val="0"/>
          <c:showPercent val="0"/>
          <c:showBubbleSize val="0"/>
        </c:dLbls>
        <c:gapWidth val="219"/>
        <c:overlap val="-27"/>
        <c:axId val="176898648"/>
        <c:axId val="176901928"/>
      </c:barChart>
      <c:catAx>
        <c:axId val="176898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901928"/>
        <c:crosses val="autoZero"/>
        <c:auto val="1"/>
        <c:lblAlgn val="ctr"/>
        <c:lblOffset val="100"/>
        <c:noMultiLvlLbl val="0"/>
      </c:catAx>
      <c:valAx>
        <c:axId val="17690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89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Ente Tucumán Turismo</c:v>
                </c:pt>
              </c:strCache>
            </c:strRef>
          </c:tx>
          <c:spPr>
            <a:solidFill>
              <a:schemeClr val="accent1"/>
            </a:solidFill>
            <a:ln>
              <a:noFill/>
            </a:ln>
            <a:effectLst/>
          </c:spP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pt idx="0">
                  <c:v>252662</c:v>
                </c:pt>
                <c:pt idx="1">
                  <c:v>252657</c:v>
                </c:pt>
                <c:pt idx="2">
                  <c:v>252647</c:v>
                </c:pt>
                <c:pt idx="3">
                  <c:v>252648</c:v>
                </c:pt>
                <c:pt idx="4">
                  <c:v>252654</c:v>
                </c:pt>
                <c:pt idx="5">
                  <c:v>252655</c:v>
                </c:pt>
                <c:pt idx="6">
                  <c:v>252644</c:v>
                </c:pt>
                <c:pt idx="7">
                  <c:v>252645</c:v>
                </c:pt>
                <c:pt idx="8">
                  <c:v>252655</c:v>
                </c:pt>
                <c:pt idx="9">
                  <c:v>252667</c:v>
                </c:pt>
                <c:pt idx="10">
                  <c:v>252674</c:v>
                </c:pt>
                <c:pt idx="11">
                  <c:v>252667</c:v>
                </c:pt>
                <c:pt idx="12">
                  <c:v>252664</c:v>
                </c:pt>
                <c:pt idx="13">
                  <c:v>252663</c:v>
                </c:pt>
                <c:pt idx="14">
                  <c:v>252653</c:v>
                </c:pt>
                <c:pt idx="15">
                  <c:v>252658</c:v>
                </c:pt>
                <c:pt idx="16">
                  <c:v>252665</c:v>
                </c:pt>
                <c:pt idx="17">
                  <c:v>252676</c:v>
                </c:pt>
                <c:pt idx="18">
                  <c:v>252684</c:v>
                </c:pt>
                <c:pt idx="19">
                  <c:v>252689</c:v>
                </c:pt>
                <c:pt idx="20">
                  <c:v>252699</c:v>
                </c:pt>
                <c:pt idx="21">
                  <c:v>252700</c:v>
                </c:pt>
                <c:pt idx="22">
                  <c:v>252698</c:v>
                </c:pt>
                <c:pt idx="23">
                  <c:v>252695</c:v>
                </c:pt>
                <c:pt idx="24">
                  <c:v>252711</c:v>
                </c:pt>
                <c:pt idx="25">
                  <c:v>252717</c:v>
                </c:pt>
                <c:pt idx="26">
                  <c:v>252716</c:v>
                </c:pt>
                <c:pt idx="27">
                  <c:v>252726</c:v>
                </c:pt>
              </c:numCache>
            </c:numRef>
          </c:val>
          <c:extLst>
            <c:ext xmlns:c16="http://schemas.microsoft.com/office/drawing/2014/chart" uri="{C3380CC4-5D6E-409C-BE32-E72D297353CC}">
              <c16:uniqueId val="{00000000-A0C5-4875-B6E2-BF034B6E9406}"/>
            </c:ext>
          </c:extLst>
        </c:ser>
        <c:dLbls>
          <c:showLegendKey val="0"/>
          <c:showVal val="0"/>
          <c:showCatName val="0"/>
          <c:showSerName val="0"/>
          <c:showPercent val="0"/>
          <c:showBubbleSize val="0"/>
        </c:dLbls>
        <c:axId val="345513288"/>
        <c:axId val="345512960"/>
      </c:areaChart>
      <c:catAx>
        <c:axId val="34551328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12960"/>
        <c:crosses val="autoZero"/>
        <c:auto val="1"/>
        <c:lblAlgn val="ctr"/>
        <c:lblOffset val="100"/>
        <c:noMultiLvlLbl val="0"/>
      </c:catAx>
      <c:valAx>
        <c:axId val="345512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1328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pt idx="0">
                  <c:v>1</c:v>
                </c:pt>
                <c:pt idx="1">
                  <c:v>0</c:v>
                </c:pt>
                <c:pt idx="2">
                  <c:v>0</c:v>
                </c:pt>
                <c:pt idx="3">
                  <c:v>1</c:v>
                </c:pt>
                <c:pt idx="4">
                  <c:v>1</c:v>
                </c:pt>
                <c:pt idx="5">
                  <c:v>1</c:v>
                </c:pt>
                <c:pt idx="6">
                  <c:v>1</c:v>
                </c:pt>
                <c:pt idx="7">
                  <c:v>1</c:v>
                </c:pt>
                <c:pt idx="8">
                  <c:v>0</c:v>
                </c:pt>
                <c:pt idx="9">
                  <c:v>0</c:v>
                </c:pt>
                <c:pt idx="10">
                  <c:v>1</c:v>
                </c:pt>
                <c:pt idx="11">
                  <c:v>1</c:v>
                </c:pt>
                <c:pt idx="12">
                  <c:v>0</c:v>
                </c:pt>
                <c:pt idx="13">
                  <c:v>1</c:v>
                </c:pt>
                <c:pt idx="14">
                  <c:v>1</c:v>
                </c:pt>
                <c:pt idx="15">
                  <c:v>1</c:v>
                </c:pt>
                <c:pt idx="16">
                  <c:v>0</c:v>
                </c:pt>
                <c:pt idx="17">
                  <c:v>0</c:v>
                </c:pt>
                <c:pt idx="18">
                  <c:v>1</c:v>
                </c:pt>
                <c:pt idx="19">
                  <c:v>1</c:v>
                </c:pt>
                <c:pt idx="20">
                  <c:v>1</c:v>
                </c:pt>
                <c:pt idx="21">
                  <c:v>0</c:v>
                </c:pt>
                <c:pt idx="22">
                  <c:v>0</c:v>
                </c:pt>
                <c:pt idx="23">
                  <c:v>1</c:v>
                </c:pt>
                <c:pt idx="24">
                  <c:v>0</c:v>
                </c:pt>
                <c:pt idx="25">
                  <c:v>1</c:v>
                </c:pt>
                <c:pt idx="26">
                  <c:v>1</c:v>
                </c:pt>
                <c:pt idx="27">
                  <c:v>1</c:v>
                </c:pt>
              </c:numCache>
            </c:numRef>
          </c:val>
          <c:smooth val="0"/>
          <c:extLst>
            <c:ext xmlns:c16="http://schemas.microsoft.com/office/drawing/2014/chart" uri="{C3380CC4-5D6E-409C-BE32-E72D297353CC}">
              <c16:uniqueId val="{00000000-7E89-4604-B120-60D7BABF8DAF}"/>
            </c:ext>
          </c:extLst>
        </c:ser>
        <c:dLbls>
          <c:showLegendKey val="0"/>
          <c:showVal val="0"/>
          <c:showCatName val="0"/>
          <c:showSerName val="0"/>
          <c:showPercent val="0"/>
          <c:showBubbleSize val="0"/>
        </c:dLbls>
        <c:smooth val="0"/>
        <c:axId val="345509680"/>
        <c:axId val="176904880"/>
      </c:lineChart>
      <c:catAx>
        <c:axId val="345509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904880"/>
        <c:crosses val="autoZero"/>
        <c:auto val="1"/>
        <c:lblAlgn val="ctr"/>
        <c:lblOffset val="100"/>
        <c:noMultiLvlLbl val="0"/>
      </c:catAx>
      <c:valAx>
        <c:axId val="17690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0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4</c:v>
                </c:pt>
                <c:pt idx="13">
                  <c:v>0</c:v>
                </c:pt>
                <c:pt idx="14">
                  <c:v>0</c:v>
                </c:pt>
                <c:pt idx="15">
                  <c:v>1</c:v>
                </c:pt>
                <c:pt idx="16">
                  <c:v>0</c:v>
                </c:pt>
                <c:pt idx="17">
                  <c:v>0</c:v>
                </c:pt>
                <c:pt idx="18">
                  <c:v>0</c:v>
                </c:pt>
                <c:pt idx="19">
                  <c:v>0</c:v>
                </c:pt>
                <c:pt idx="20">
                  <c:v>10</c:v>
                </c:pt>
                <c:pt idx="21">
                  <c:v>1</c:v>
                </c:pt>
                <c:pt idx="22">
                  <c:v>0</c:v>
                </c:pt>
                <c:pt idx="23">
                  <c:v>0</c:v>
                </c:pt>
              </c:numCache>
            </c:numRef>
          </c:val>
          <c:smooth val="0"/>
          <c:extLst>
            <c:ext xmlns:c16="http://schemas.microsoft.com/office/drawing/2014/chart" uri="{C3380CC4-5D6E-409C-BE32-E72D297353CC}">
              <c16:uniqueId val="{00000000-7E01-4E62-88B5-B7FB365FF33A}"/>
            </c:ext>
          </c:extLst>
        </c:ser>
        <c:dLbls>
          <c:showLegendKey val="0"/>
          <c:showVal val="0"/>
          <c:showCatName val="0"/>
          <c:showSerName val="0"/>
          <c:showPercent val="0"/>
          <c:showBubbleSize val="0"/>
        </c:dLbls>
        <c:smooth val="0"/>
        <c:axId val="346798632"/>
        <c:axId val="346799288"/>
      </c:lineChart>
      <c:catAx>
        <c:axId val="346798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799288"/>
        <c:crosses val="autoZero"/>
        <c:auto val="1"/>
        <c:lblAlgn val="ctr"/>
        <c:lblOffset val="100"/>
        <c:noMultiLvlLbl val="0"/>
      </c:catAx>
      <c:valAx>
        <c:axId val="346799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798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2</c:v>
                </c:pt>
                <c:pt idx="3">
                  <c:v>4</c:v>
                </c:pt>
                <c:pt idx="4">
                  <c:v>3</c:v>
                </c:pt>
                <c:pt idx="5">
                  <c:v>4</c:v>
                </c:pt>
                <c:pt idx="6">
                  <c:v>3</c:v>
                </c:pt>
              </c:numCache>
            </c:numRef>
          </c:val>
          <c:extLst>
            <c:ext xmlns:c16="http://schemas.microsoft.com/office/drawing/2014/chart" uri="{C3380CC4-5D6E-409C-BE32-E72D297353CC}">
              <c16:uniqueId val="{00000000-9091-482F-9E76-A89C35BA5094}"/>
            </c:ext>
          </c:extLst>
        </c:ser>
        <c:dLbls>
          <c:showLegendKey val="0"/>
          <c:showVal val="0"/>
          <c:showCatName val="0"/>
          <c:showSerName val="0"/>
          <c:showPercent val="0"/>
          <c:showBubbleSize val="0"/>
        </c:dLbls>
        <c:gapWidth val="219"/>
        <c:overlap val="-27"/>
        <c:axId val="448420296"/>
        <c:axId val="448416688"/>
      </c:barChart>
      <c:catAx>
        <c:axId val="448420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416688"/>
        <c:crosses val="autoZero"/>
        <c:auto val="1"/>
        <c:lblAlgn val="ctr"/>
        <c:lblOffset val="100"/>
        <c:noMultiLvlLbl val="0"/>
      </c:catAx>
      <c:valAx>
        <c:axId val="448416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42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Ente Tucumán Turismo</c:v>
                </c:pt>
              </c:strCache>
            </c:strRef>
          </c:cat>
          <c:val>
            <c:numRef>
              <c:f>Sheet1!$B$2</c:f>
              <c:numCache>
                <c:formatCode>General</c:formatCode>
                <c:ptCount val="1"/>
                <c:pt idx="0">
                  <c:v>17</c:v>
                </c:pt>
              </c:numCache>
            </c:numRef>
          </c:val>
          <c:extLst>
            <c:ext xmlns:c16="http://schemas.microsoft.com/office/drawing/2014/chart" uri="{C3380CC4-5D6E-409C-BE32-E72D297353CC}">
              <c16:uniqueId val="{00000000-E064-469C-9CF8-1E3353827D23}"/>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Ente Tucumán Turismo</c:v>
                </c:pt>
              </c:strCache>
            </c:strRef>
          </c:cat>
          <c:val>
            <c:numRef>
              <c:f>Sheet1!$C$2</c:f>
              <c:numCache>
                <c:formatCode>General</c:formatCode>
                <c:ptCount val="1"/>
                <c:pt idx="0">
                  <c:v>1</c:v>
                </c:pt>
              </c:numCache>
            </c:numRef>
          </c:val>
          <c:extLst>
            <c:ext xmlns:c16="http://schemas.microsoft.com/office/drawing/2014/chart" uri="{C3380CC4-5D6E-409C-BE32-E72D297353CC}">
              <c16:uniqueId val="{00000001-E064-469C-9CF8-1E3353827D23}"/>
            </c:ext>
          </c:extLst>
        </c:ser>
        <c:dLbls>
          <c:showLegendKey val="0"/>
          <c:showVal val="0"/>
          <c:showCatName val="0"/>
          <c:showSerName val="0"/>
          <c:showPercent val="0"/>
          <c:showBubbleSize val="0"/>
        </c:dLbls>
        <c:gapWidth val="150"/>
        <c:overlap val="100"/>
        <c:axId val="448426856"/>
        <c:axId val="448426528"/>
      </c:barChart>
      <c:catAx>
        <c:axId val="448426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426528"/>
        <c:crosses val="autoZero"/>
        <c:auto val="1"/>
        <c:lblAlgn val="ctr"/>
        <c:lblOffset val="100"/>
        <c:noMultiLvlLbl val="0"/>
      </c:catAx>
      <c:valAx>
        <c:axId val="448426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42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Ente Tucumán Turismo</c:v>
                </c:pt>
              </c:strCache>
            </c:strRef>
          </c:cat>
          <c:val>
            <c:numRef>
              <c:f>Sheet1!$B$2</c:f>
              <c:numCache>
                <c:formatCode>General</c:formatCode>
                <c:ptCount val="1"/>
                <c:pt idx="0">
                  <c:v>18</c:v>
                </c:pt>
              </c:numCache>
            </c:numRef>
          </c:val>
          <c:extLst>
            <c:ext xmlns:c16="http://schemas.microsoft.com/office/drawing/2014/chart" uri="{C3380CC4-5D6E-409C-BE32-E72D297353CC}">
              <c16:uniqueId val="{00000000-6277-4094-9765-3A2B0EAF509B}"/>
            </c:ext>
          </c:extLst>
        </c:ser>
        <c:dLbls>
          <c:showLegendKey val="0"/>
          <c:showVal val="0"/>
          <c:showCatName val="0"/>
          <c:showSerName val="0"/>
          <c:showPercent val="0"/>
          <c:showBubbleSize val="0"/>
        </c:dLbls>
        <c:gapWidth val="150"/>
        <c:overlap val="100"/>
        <c:axId val="448400944"/>
        <c:axId val="448401272"/>
      </c:barChart>
      <c:catAx>
        <c:axId val="448400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401272"/>
        <c:crosses val="autoZero"/>
        <c:auto val="1"/>
        <c:lblAlgn val="ctr"/>
        <c:lblOffset val="100"/>
        <c:noMultiLvlLbl val="0"/>
      </c:catAx>
      <c:valAx>
        <c:axId val="448401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40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Ente Tucumán Turismo</c:v>
                </c:pt>
              </c:strCache>
            </c:strRef>
          </c:cat>
          <c:val>
            <c:numRef>
              <c:f>Sheet1!$B$2</c:f>
              <c:numCache>
                <c:formatCode>General</c:formatCode>
                <c:ptCount val="1"/>
                <c:pt idx="0">
                  <c:v>18</c:v>
                </c:pt>
              </c:numCache>
            </c:numRef>
          </c:val>
          <c:extLst>
            <c:ext xmlns:c16="http://schemas.microsoft.com/office/drawing/2014/chart" uri="{C3380CC4-5D6E-409C-BE32-E72D297353CC}">
              <c16:uniqueId val="{00000000-DC98-4450-9A91-A77A156F368A}"/>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Ente Tucumán Turismo</c:v>
                </c:pt>
              </c:strCache>
            </c:strRef>
          </c:cat>
          <c:val>
            <c:numRef>
              <c:f>Sheet1!$C$2</c:f>
              <c:numCache>
                <c:formatCode>General</c:formatCode>
                <c:ptCount val="1"/>
                <c:pt idx="0">
                  <c:v>0</c:v>
                </c:pt>
              </c:numCache>
            </c:numRef>
          </c:val>
          <c:extLst>
            <c:ext xmlns:c16="http://schemas.microsoft.com/office/drawing/2014/chart" uri="{C3380CC4-5D6E-409C-BE32-E72D297353CC}">
              <c16:uniqueId val="{00000001-DC98-4450-9A91-A77A156F368A}"/>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Ente Tucumán Turismo</c:v>
                </c:pt>
              </c:strCache>
            </c:strRef>
          </c:cat>
          <c:val>
            <c:numRef>
              <c:f>Sheet1!$D$2</c:f>
              <c:numCache>
                <c:formatCode>General</c:formatCode>
                <c:ptCount val="1"/>
                <c:pt idx="0">
                  <c:v>0</c:v>
                </c:pt>
              </c:numCache>
            </c:numRef>
          </c:val>
          <c:extLst>
            <c:ext xmlns:c16="http://schemas.microsoft.com/office/drawing/2014/chart" uri="{C3380CC4-5D6E-409C-BE32-E72D297353CC}">
              <c16:uniqueId val="{00000002-DC98-4450-9A91-A77A156F368A}"/>
            </c:ext>
          </c:extLst>
        </c:ser>
        <c:dLbls>
          <c:showLegendKey val="0"/>
          <c:showVal val="0"/>
          <c:showCatName val="0"/>
          <c:showSerName val="0"/>
          <c:showPercent val="0"/>
          <c:showBubbleSize val="0"/>
        </c:dLbls>
        <c:gapWidth val="150"/>
        <c:overlap val="100"/>
        <c:axId val="448412096"/>
        <c:axId val="448407832"/>
      </c:barChart>
      <c:catAx>
        <c:axId val="44841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407832"/>
        <c:crosses val="autoZero"/>
        <c:auto val="1"/>
        <c:lblAlgn val="ctr"/>
        <c:lblOffset val="100"/>
        <c:noMultiLvlLbl val="0"/>
      </c:catAx>
      <c:valAx>
        <c:axId val="448407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41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pt idx="0">
                  <c:v>0</c:v>
                </c:pt>
                <c:pt idx="1">
                  <c:v>0</c:v>
                </c:pt>
                <c:pt idx="2">
                  <c:v>1</c:v>
                </c:pt>
                <c:pt idx="3">
                  <c:v>0</c:v>
                </c:pt>
                <c:pt idx="4">
                  <c:v>0</c:v>
                </c:pt>
                <c:pt idx="5">
                  <c:v>0</c:v>
                </c:pt>
                <c:pt idx="6">
                  <c:v>0</c:v>
                </c:pt>
                <c:pt idx="7">
                  <c:v>0</c:v>
                </c:pt>
                <c:pt idx="8">
                  <c:v>2</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9A6E-40C5-8FDE-E7F2310C74DD}"/>
            </c:ext>
          </c:extLst>
        </c:ser>
        <c:dLbls>
          <c:showLegendKey val="0"/>
          <c:showVal val="0"/>
          <c:showCatName val="0"/>
          <c:showSerName val="0"/>
          <c:showPercent val="0"/>
          <c:showBubbleSize val="0"/>
        </c:dLbls>
        <c:smooth val="0"/>
        <c:axId val="343591600"/>
        <c:axId val="343591272"/>
      </c:lineChart>
      <c:catAx>
        <c:axId val="343591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91272"/>
        <c:crosses val="autoZero"/>
        <c:auto val="1"/>
        <c:lblAlgn val="ctr"/>
        <c:lblOffset val="100"/>
        <c:noMultiLvlLbl val="0"/>
      </c:catAx>
      <c:valAx>
        <c:axId val="343591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9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pt idx="0">
                  <c:v>2.9684512995879798E-2</c:v>
                </c:pt>
                <c:pt idx="1">
                  <c:v>0</c:v>
                </c:pt>
                <c:pt idx="2">
                  <c:v>0</c:v>
                </c:pt>
                <c:pt idx="3">
                  <c:v>3.7601871385767503E-2</c:v>
                </c:pt>
                <c:pt idx="4">
                  <c:v>4.9546607771194298</c:v>
                </c:pt>
                <c:pt idx="5">
                  <c:v>2.81016726432196E-2</c:v>
                </c:pt>
                <c:pt idx="6">
                  <c:v>1.46448234507162E-2</c:v>
                </c:pt>
                <c:pt idx="7">
                  <c:v>5.6601383765298198E-2</c:v>
                </c:pt>
                <c:pt idx="8">
                  <c:v>0</c:v>
                </c:pt>
                <c:pt idx="9">
                  <c:v>0</c:v>
                </c:pt>
                <c:pt idx="10">
                  <c:v>2.1767522855898998E-2</c:v>
                </c:pt>
                <c:pt idx="11">
                  <c:v>2.2954842284402598E-2</c:v>
                </c:pt>
                <c:pt idx="12">
                  <c:v>0</c:v>
                </c:pt>
                <c:pt idx="13">
                  <c:v>2.2163910030356601E-2</c:v>
                </c:pt>
                <c:pt idx="14">
                  <c:v>4.7495032811151798E-2</c:v>
                </c:pt>
                <c:pt idx="15">
                  <c:v>1.4074528507252999</c:v>
                </c:pt>
                <c:pt idx="16">
                  <c:v>0</c:v>
                </c:pt>
                <c:pt idx="17">
                  <c:v>0</c:v>
                </c:pt>
                <c:pt idx="18">
                  <c:v>1.5038784233022E-2</c:v>
                </c:pt>
                <c:pt idx="19">
                  <c:v>6.9651662537695003E-2</c:v>
                </c:pt>
                <c:pt idx="20">
                  <c:v>0.177685263599452</c:v>
                </c:pt>
                <c:pt idx="21">
                  <c:v>0</c:v>
                </c:pt>
                <c:pt idx="22">
                  <c:v>0</c:v>
                </c:pt>
                <c:pt idx="23">
                  <c:v>3.3241523411530097E-2</c:v>
                </c:pt>
                <c:pt idx="24">
                  <c:v>0</c:v>
                </c:pt>
                <c:pt idx="25">
                  <c:v>5.65857055802211E-2</c:v>
                </c:pt>
                <c:pt idx="26">
                  <c:v>3.52173981861061E-2</c:v>
                </c:pt>
                <c:pt idx="27">
                  <c:v>6.8059243197043401E-2</c:v>
                </c:pt>
              </c:numCache>
            </c:numRef>
          </c:val>
          <c:smooth val="0"/>
          <c:extLst>
            <c:ext xmlns:c16="http://schemas.microsoft.com/office/drawing/2014/chart" uri="{C3380CC4-5D6E-409C-BE32-E72D297353CC}">
              <c16:uniqueId val="{00000000-DE26-47FC-AE6B-59B326C3E5CB}"/>
            </c:ext>
          </c:extLst>
        </c:ser>
        <c:dLbls>
          <c:showLegendKey val="0"/>
          <c:showVal val="0"/>
          <c:showCatName val="0"/>
          <c:showSerName val="0"/>
          <c:showPercent val="0"/>
          <c:showBubbleSize val="0"/>
        </c:dLbls>
        <c:smooth val="0"/>
        <c:axId val="343590944"/>
        <c:axId val="343591928"/>
      </c:lineChart>
      <c:catAx>
        <c:axId val="343590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91928"/>
        <c:crosses val="autoZero"/>
        <c:auto val="1"/>
        <c:lblAlgn val="ctr"/>
        <c:lblOffset val="100"/>
        <c:noMultiLvlLbl val="0"/>
      </c:catAx>
      <c:valAx>
        <c:axId val="34359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9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Ente Tucumán Turismo</c:v>
                </c:pt>
              </c:strCache>
            </c:strRef>
          </c:cat>
          <c:val>
            <c:numRef>
              <c:f>Sheet1!$B$2</c:f>
              <c:numCache>
                <c:formatCode>General</c:formatCode>
                <c:ptCount val="1"/>
                <c:pt idx="0">
                  <c:v>14376</c:v>
                </c:pt>
              </c:numCache>
            </c:numRef>
          </c:val>
          <c:extLst>
            <c:ext xmlns:c16="http://schemas.microsoft.com/office/drawing/2014/chart" uri="{C3380CC4-5D6E-409C-BE32-E72D297353CC}">
              <c16:uniqueId val="{00000000-6A9A-4ABF-BCDB-A1F2D4BBCA0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Ente Tucumán Turismo</c:v>
                </c:pt>
              </c:strCache>
            </c:strRef>
          </c:cat>
          <c:val>
            <c:numRef>
              <c:f>Sheet1!$C$2</c:f>
              <c:numCache>
                <c:formatCode>General</c:formatCode>
                <c:ptCount val="1"/>
                <c:pt idx="0">
                  <c:v>1284</c:v>
                </c:pt>
              </c:numCache>
            </c:numRef>
          </c:val>
          <c:extLst>
            <c:ext xmlns:c16="http://schemas.microsoft.com/office/drawing/2014/chart" uri="{C3380CC4-5D6E-409C-BE32-E72D297353CC}">
              <c16:uniqueId val="{00000001-6A9A-4ABF-BCDB-A1F2D4BBCA0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Ente Tucumán Turismo</c:v>
                </c:pt>
              </c:strCache>
            </c:strRef>
          </c:cat>
          <c:val>
            <c:numRef>
              <c:f>Sheet1!$D$2</c:f>
              <c:numCache>
                <c:formatCode>General</c:formatCode>
                <c:ptCount val="1"/>
                <c:pt idx="0">
                  <c:v>49</c:v>
                </c:pt>
              </c:numCache>
            </c:numRef>
          </c:val>
          <c:extLst>
            <c:ext xmlns:c16="http://schemas.microsoft.com/office/drawing/2014/chart" uri="{C3380CC4-5D6E-409C-BE32-E72D297353CC}">
              <c16:uniqueId val="{00000002-6A9A-4ABF-BCDB-A1F2D4BBCA0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Ente Tucumán Turismo</c:v>
                </c:pt>
              </c:strCache>
            </c:strRef>
          </c:cat>
          <c:val>
            <c:numRef>
              <c:f>Sheet1!$E$2</c:f>
              <c:numCache>
                <c:formatCode>General</c:formatCode>
                <c:ptCount val="1"/>
                <c:pt idx="0">
                  <c:v>34</c:v>
                </c:pt>
              </c:numCache>
            </c:numRef>
          </c:val>
          <c:extLst>
            <c:ext xmlns:c16="http://schemas.microsoft.com/office/drawing/2014/chart" uri="{C3380CC4-5D6E-409C-BE32-E72D297353CC}">
              <c16:uniqueId val="{00000003-6A9A-4ABF-BCDB-A1F2D4BBCA0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Ente Tucumán Turismo</c:v>
                </c:pt>
              </c:strCache>
            </c:strRef>
          </c:cat>
          <c:val>
            <c:numRef>
              <c:f>Sheet1!$F$2</c:f>
              <c:numCache>
                <c:formatCode>General</c:formatCode>
                <c:ptCount val="1"/>
                <c:pt idx="0">
                  <c:v>5</c:v>
                </c:pt>
              </c:numCache>
            </c:numRef>
          </c:val>
          <c:extLst>
            <c:ext xmlns:c16="http://schemas.microsoft.com/office/drawing/2014/chart" uri="{C3380CC4-5D6E-409C-BE32-E72D297353CC}">
              <c16:uniqueId val="{00000004-6A9A-4ABF-BCDB-A1F2D4BBCA0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Ente Tucumán Turismo</c:v>
                </c:pt>
              </c:strCache>
            </c:strRef>
          </c:cat>
          <c:val>
            <c:numRef>
              <c:f>Sheet1!$G$2</c:f>
              <c:numCache>
                <c:formatCode>General</c:formatCode>
                <c:ptCount val="1"/>
                <c:pt idx="0">
                  <c:v>3</c:v>
                </c:pt>
              </c:numCache>
            </c:numRef>
          </c:val>
          <c:extLst>
            <c:ext xmlns:c16="http://schemas.microsoft.com/office/drawing/2014/chart" uri="{C3380CC4-5D6E-409C-BE32-E72D297353CC}">
              <c16:uniqueId val="{00000005-6A9A-4ABF-BCDB-A1F2D4BBCA0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Ente Tucumán Turismo</c:v>
                </c:pt>
              </c:strCache>
            </c:strRef>
          </c:cat>
          <c:val>
            <c:numRef>
              <c:f>Sheet1!$H$2</c:f>
              <c:numCache>
                <c:formatCode>General</c:formatCode>
                <c:ptCount val="1"/>
                <c:pt idx="0">
                  <c:v>330</c:v>
                </c:pt>
              </c:numCache>
            </c:numRef>
          </c:val>
          <c:extLst>
            <c:ext xmlns:c16="http://schemas.microsoft.com/office/drawing/2014/chart" uri="{C3380CC4-5D6E-409C-BE32-E72D297353CC}">
              <c16:uniqueId val="{00000006-6A9A-4ABF-BCDB-A1F2D4BBCA0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Ente Tucumán Turismo</c:v>
                </c:pt>
              </c:strCache>
            </c:strRef>
          </c:cat>
          <c:val>
            <c:numRef>
              <c:f>Sheet1!$I$2</c:f>
              <c:numCache>
                <c:formatCode>General</c:formatCode>
                <c:ptCount val="1"/>
                <c:pt idx="0">
                  <c:v>1854</c:v>
                </c:pt>
              </c:numCache>
            </c:numRef>
          </c:val>
          <c:extLst>
            <c:ext xmlns:c16="http://schemas.microsoft.com/office/drawing/2014/chart" uri="{C3380CC4-5D6E-409C-BE32-E72D297353CC}">
              <c16:uniqueId val="{00000007-6A9A-4ABF-BCDB-A1F2D4BBCA0C}"/>
            </c:ext>
          </c:extLst>
        </c:ser>
        <c:dLbls>
          <c:showLegendKey val="0"/>
          <c:showVal val="0"/>
          <c:showCatName val="0"/>
          <c:showSerName val="0"/>
          <c:showPercent val="0"/>
          <c:showBubbleSize val="0"/>
        </c:dLbls>
        <c:gapWidth val="150"/>
        <c:overlap val="100"/>
        <c:axId val="289645288"/>
        <c:axId val="289645944"/>
      </c:barChart>
      <c:catAx>
        <c:axId val="289645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45944"/>
        <c:crosses val="autoZero"/>
        <c:auto val="1"/>
        <c:lblAlgn val="ctr"/>
        <c:lblOffset val="100"/>
        <c:noMultiLvlLbl val="0"/>
      </c:catAx>
      <c:valAx>
        <c:axId val="289645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4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5.65919758118772E-2</c:v>
                </c:pt>
                <c:pt idx="11">
                  <c:v>2.96811061950405E-2</c:v>
                </c:pt>
                <c:pt idx="12">
                  <c:v>3.6309886578599501E-2</c:v>
                </c:pt>
                <c:pt idx="13">
                  <c:v>0</c:v>
                </c:pt>
                <c:pt idx="14">
                  <c:v>0</c:v>
                </c:pt>
                <c:pt idx="15">
                  <c:v>3.3242838938445297E-2</c:v>
                </c:pt>
                <c:pt idx="16">
                  <c:v>0</c:v>
                </c:pt>
                <c:pt idx="17">
                  <c:v>0</c:v>
                </c:pt>
                <c:pt idx="18">
                  <c:v>0</c:v>
                </c:pt>
                <c:pt idx="19">
                  <c:v>0</c:v>
                </c:pt>
                <c:pt idx="20">
                  <c:v>0.67763944183690406</c:v>
                </c:pt>
                <c:pt idx="21">
                  <c:v>5.65919758118772E-2</c:v>
                </c:pt>
                <c:pt idx="22">
                  <c:v>0</c:v>
                </c:pt>
                <c:pt idx="23">
                  <c:v>0</c:v>
                </c:pt>
              </c:numCache>
            </c:numRef>
          </c:val>
          <c:smooth val="0"/>
          <c:extLst>
            <c:ext xmlns:c16="http://schemas.microsoft.com/office/drawing/2014/chart" uri="{C3380CC4-5D6E-409C-BE32-E72D297353CC}">
              <c16:uniqueId val="{00000000-0734-4E53-907B-B0184512477B}"/>
            </c:ext>
          </c:extLst>
        </c:ser>
        <c:dLbls>
          <c:showLegendKey val="0"/>
          <c:showVal val="0"/>
          <c:showCatName val="0"/>
          <c:showSerName val="0"/>
          <c:showPercent val="0"/>
          <c:showBubbleSize val="0"/>
        </c:dLbls>
        <c:smooth val="0"/>
        <c:axId val="347903656"/>
        <c:axId val="347900376"/>
      </c:lineChart>
      <c:catAx>
        <c:axId val="347903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00376"/>
        <c:crosses val="autoZero"/>
        <c:auto val="1"/>
        <c:lblAlgn val="ctr"/>
        <c:lblOffset val="100"/>
        <c:noMultiLvlLbl val="0"/>
      </c:catAx>
      <c:valAx>
        <c:axId val="347900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03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0.41423187191730998</c:v>
                </c:pt>
                <c:pt idx="1">
                  <c:v>5.6585033852094999E-2</c:v>
                </c:pt>
              </c:numCache>
            </c:numRef>
          </c:val>
          <c:extLst>
            <c:ext xmlns:c16="http://schemas.microsoft.com/office/drawing/2014/chart" uri="{C3380CC4-5D6E-409C-BE32-E72D297353CC}">
              <c16:uniqueId val="{00000000-651B-4D93-9328-A44C6B2B3367}"/>
            </c:ext>
          </c:extLst>
        </c:ser>
        <c:dLbls>
          <c:showLegendKey val="0"/>
          <c:showVal val="0"/>
          <c:showCatName val="0"/>
          <c:showSerName val="0"/>
          <c:showPercent val="0"/>
          <c:showBubbleSize val="0"/>
        </c:dLbls>
        <c:gapWidth val="219"/>
        <c:overlap val="-27"/>
        <c:axId val="347895784"/>
        <c:axId val="347903328"/>
      </c:barChart>
      <c:catAx>
        <c:axId val="34789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03328"/>
        <c:crosses val="autoZero"/>
        <c:auto val="1"/>
        <c:lblAlgn val="ctr"/>
        <c:lblOffset val="100"/>
        <c:noMultiLvlLbl val="0"/>
      </c:catAx>
      <c:valAx>
        <c:axId val="347903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9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1.4072356288633701</c:v>
                </c:pt>
                <c:pt idx="1">
                  <c:v>3.3241786508583497E-2</c:v>
                </c:pt>
                <c:pt idx="2">
                  <c:v>2.9680166525520999E-2</c:v>
                </c:pt>
                <c:pt idx="3">
                  <c:v>1.2620996145535699</c:v>
                </c:pt>
                <c:pt idx="4">
                  <c:v>4.43223820114447E-2</c:v>
                </c:pt>
                <c:pt idx="5">
                  <c:v>7.0638796330739995E-2</c:v>
                </c:pt>
                <c:pt idx="6">
                  <c:v>4.4586205713893802E-2</c:v>
                </c:pt>
              </c:numCache>
            </c:numRef>
          </c:val>
          <c:extLst>
            <c:ext xmlns:c16="http://schemas.microsoft.com/office/drawing/2014/chart" uri="{C3380CC4-5D6E-409C-BE32-E72D297353CC}">
              <c16:uniqueId val="{00000000-348C-4472-8162-134B22346DFE}"/>
            </c:ext>
          </c:extLst>
        </c:ser>
        <c:dLbls>
          <c:showLegendKey val="0"/>
          <c:showVal val="0"/>
          <c:showCatName val="0"/>
          <c:showSerName val="0"/>
          <c:showPercent val="0"/>
          <c:showBubbleSize val="0"/>
        </c:dLbls>
        <c:gapWidth val="219"/>
        <c:overlap val="-27"/>
        <c:axId val="347904312"/>
        <c:axId val="347905952"/>
      </c:barChart>
      <c:catAx>
        <c:axId val="347904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05952"/>
        <c:crosses val="autoZero"/>
        <c:auto val="1"/>
        <c:lblAlgn val="ctr"/>
        <c:lblOffset val="100"/>
        <c:noMultiLvlLbl val="0"/>
      </c:catAx>
      <c:valAx>
        <c:axId val="347905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0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68996-7C43-4828-8C6D-B4CAE80F8144}"/>
              </a:ext>
            </a:extLst>
          </p:cNvPr>
          <p:cNvSpPr>
            <a:spLocks noGrp="1"/>
          </p:cNvSpPr>
          <p:nvPr>
            <p:ph type="ctrTitle"/>
          </p:nvPr>
        </p:nvSpPr>
        <p:spPr/>
        <p:txBody>
          <a:bodyPr/>
          <a:lstStyle/>
          <a:p>
            <a:r>
              <a:rPr lang="en-US"/>
              <a:t>FACEBOOK NUEVO</a:t>
            </a:r>
          </a:p>
        </p:txBody>
      </p:sp>
      <p:sp>
        <p:nvSpPr>
          <p:cNvPr id="3" name="Subtitle 2">
            <a:extLst>
              <a:ext uri="{FF2B5EF4-FFF2-40B4-BE49-F238E27FC236}">
                <a16:creationId xmlns:a16="http://schemas.microsoft.com/office/drawing/2014/main" id="{D1DA8227-3D18-43B0-9519-029C4C285C2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604450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6B654-3EA0-4507-A669-F437E0E32F4E}"/>
              </a:ext>
            </a:extLst>
          </p:cNvPr>
          <p:cNvSpPr>
            <a:spLocks noGrp="1"/>
          </p:cNvSpPr>
          <p:nvPr>
            <p:ph type="title"/>
          </p:nvPr>
        </p:nvSpPr>
        <p:spPr/>
        <p:txBody>
          <a:bodyPr/>
          <a:lstStyle/>
          <a:p>
            <a:r>
              <a:rPr lang="en-US"/>
              <a:t>Facebook Key Metrics Table | Ente Tucumán Turismo</a:t>
            </a:r>
          </a:p>
        </p:txBody>
      </p:sp>
      <p:graphicFrame>
        <p:nvGraphicFramePr>
          <p:cNvPr id="5" name="Table Placeholder 4">
            <a:extLst>
              <a:ext uri="{FF2B5EF4-FFF2-40B4-BE49-F238E27FC236}">
                <a16:creationId xmlns:a16="http://schemas.microsoft.com/office/drawing/2014/main" id="{7FCCA029-3C7E-4F1D-BB4E-95D065980490}"/>
              </a:ext>
            </a:extLst>
          </p:cNvPr>
          <p:cNvGraphicFramePr>
            <a:graphicFrameLocks noGrp="1"/>
          </p:cNvGraphicFramePr>
          <p:nvPr>
            <p:ph type="tbl" sz="quarter" idx="13"/>
            <p:extLst>
              <p:ext uri="{D42A27DB-BD31-4B8C-83A1-F6EECF244321}">
                <p14:modId xmlns:p14="http://schemas.microsoft.com/office/powerpoint/2010/main" val="829715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08613498"/>
                    </a:ext>
                  </a:extLst>
                </a:gridCol>
                <a:gridCol w="740664">
                  <a:extLst>
                    <a:ext uri="{9D8B030D-6E8A-4147-A177-3AD203B41FA5}">
                      <a16:colId xmlns:a16="http://schemas.microsoft.com/office/drawing/2014/main" val="3197418688"/>
                    </a:ext>
                  </a:extLst>
                </a:gridCol>
                <a:gridCol w="740664">
                  <a:extLst>
                    <a:ext uri="{9D8B030D-6E8A-4147-A177-3AD203B41FA5}">
                      <a16:colId xmlns:a16="http://schemas.microsoft.com/office/drawing/2014/main" val="2031269274"/>
                    </a:ext>
                  </a:extLst>
                </a:gridCol>
                <a:gridCol w="740664">
                  <a:extLst>
                    <a:ext uri="{9D8B030D-6E8A-4147-A177-3AD203B41FA5}">
                      <a16:colId xmlns:a16="http://schemas.microsoft.com/office/drawing/2014/main" val="1285631693"/>
                    </a:ext>
                  </a:extLst>
                </a:gridCol>
                <a:gridCol w="740664">
                  <a:extLst>
                    <a:ext uri="{9D8B030D-6E8A-4147-A177-3AD203B41FA5}">
                      <a16:colId xmlns:a16="http://schemas.microsoft.com/office/drawing/2014/main" val="1882981382"/>
                    </a:ext>
                  </a:extLst>
                </a:gridCol>
                <a:gridCol w="740664">
                  <a:extLst>
                    <a:ext uri="{9D8B030D-6E8A-4147-A177-3AD203B41FA5}">
                      <a16:colId xmlns:a16="http://schemas.microsoft.com/office/drawing/2014/main" val="2254629410"/>
                    </a:ext>
                  </a:extLst>
                </a:gridCol>
                <a:gridCol w="740664">
                  <a:extLst>
                    <a:ext uri="{9D8B030D-6E8A-4147-A177-3AD203B41FA5}">
                      <a16:colId xmlns:a16="http://schemas.microsoft.com/office/drawing/2014/main" val="2431649973"/>
                    </a:ext>
                  </a:extLst>
                </a:gridCol>
                <a:gridCol w="740664">
                  <a:extLst>
                    <a:ext uri="{9D8B030D-6E8A-4147-A177-3AD203B41FA5}">
                      <a16:colId xmlns:a16="http://schemas.microsoft.com/office/drawing/2014/main" val="4264710806"/>
                    </a:ext>
                  </a:extLst>
                </a:gridCol>
                <a:gridCol w="740664">
                  <a:extLst>
                    <a:ext uri="{9D8B030D-6E8A-4147-A177-3AD203B41FA5}">
                      <a16:colId xmlns:a16="http://schemas.microsoft.com/office/drawing/2014/main" val="1699889468"/>
                    </a:ext>
                  </a:extLst>
                </a:gridCol>
                <a:gridCol w="740664">
                  <a:extLst>
                    <a:ext uri="{9D8B030D-6E8A-4147-A177-3AD203B41FA5}">
                      <a16:colId xmlns:a16="http://schemas.microsoft.com/office/drawing/2014/main" val="217586905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64129440"/>
                  </a:ext>
                </a:extLst>
              </a:tr>
              <a:tr h="370840">
                <a:tc>
                  <a:txBody>
                    <a:bodyPr/>
                    <a:lstStyle/>
                    <a:p>
                      <a:r>
                        <a:rPr lang="en-US" sz="1000"/>
                        <a:t>Ente Tucumán Turismo</a:t>
                      </a:r>
                    </a:p>
                  </a:txBody>
                  <a:tcPr/>
                </a:tc>
                <a:tc>
                  <a:txBody>
                    <a:bodyPr/>
                    <a:lstStyle/>
                    <a:p>
                      <a:r>
                        <a:rPr lang="en-US" sz="1000"/>
                        <a:t>252726</a:t>
                      </a:r>
                    </a:p>
                  </a:txBody>
                  <a:tcPr/>
                </a:tc>
                <a:tc>
                  <a:txBody>
                    <a:bodyPr/>
                    <a:lstStyle/>
                    <a:p>
                      <a:r>
                        <a:rPr lang="en-US" sz="1000"/>
                        <a:t>74</a:t>
                      </a:r>
                    </a:p>
                  </a:txBody>
                  <a:tcPr/>
                </a:tc>
                <a:tc>
                  <a:txBody>
                    <a:bodyPr/>
                    <a:lstStyle/>
                    <a:p>
                      <a:r>
                        <a:rPr lang="en-US" sz="1000"/>
                        <a:t>18</a:t>
                      </a:r>
                    </a:p>
                  </a:txBody>
                  <a:tcPr/>
                </a:tc>
                <a:tc>
                  <a:txBody>
                    <a:bodyPr/>
                    <a:lstStyle/>
                    <a:p>
                      <a:r>
                        <a:rPr lang="en-US" sz="1000"/>
                        <a:t>15751</a:t>
                      </a:r>
                    </a:p>
                  </a:txBody>
                  <a:tcPr/>
                </a:tc>
                <a:tc>
                  <a:txBody>
                    <a:bodyPr/>
                    <a:lstStyle/>
                    <a:p>
                      <a:r>
                        <a:rPr lang="en-US" sz="1000"/>
                        <a:t>330</a:t>
                      </a:r>
                    </a:p>
                  </a:txBody>
                  <a:tcPr/>
                </a:tc>
                <a:tc>
                  <a:txBody>
                    <a:bodyPr/>
                    <a:lstStyle/>
                    <a:p>
                      <a:r>
                        <a:rPr lang="en-US" sz="1000"/>
                        <a:t>1854</a:t>
                      </a:r>
                    </a:p>
                  </a:txBody>
                  <a:tcPr/>
                </a:tc>
                <a:tc>
                  <a:txBody>
                    <a:bodyPr/>
                    <a:lstStyle/>
                    <a:p>
                      <a:r>
                        <a:rPr lang="en-US" sz="1000"/>
                        <a:t>3</a:t>
                      </a:r>
                    </a:p>
                  </a:txBody>
                  <a:tcPr/>
                </a:tc>
                <a:tc>
                  <a:txBody>
                    <a:bodyPr/>
                    <a:lstStyle/>
                    <a:p>
                      <a:r>
                        <a:rPr lang="en-US" sz="1000"/>
                        <a:t>0.3943 %</a:t>
                      </a:r>
                    </a:p>
                  </a:txBody>
                  <a:tcPr/>
                </a:tc>
                <a:tc>
                  <a:txBody>
                    <a:bodyPr/>
                    <a:lstStyle/>
                    <a:p>
                      <a:r>
                        <a:rPr lang="en-US" sz="1000"/>
                        <a:t>0.0 %</a:t>
                      </a:r>
                    </a:p>
                  </a:txBody>
                  <a:tcPr/>
                </a:tc>
                <a:extLst>
                  <a:ext uri="{0D108BD9-81ED-4DB2-BD59-A6C34878D82A}">
                    <a16:rowId xmlns:a16="http://schemas.microsoft.com/office/drawing/2014/main" val="2809946096"/>
                  </a:ext>
                </a:extLst>
              </a:tr>
            </a:tbl>
          </a:graphicData>
        </a:graphic>
      </p:graphicFrame>
      <p:sp>
        <p:nvSpPr>
          <p:cNvPr id="4" name="Text Placeholder 3">
            <a:extLst>
              <a:ext uri="{FF2B5EF4-FFF2-40B4-BE49-F238E27FC236}">
                <a16:creationId xmlns:a16="http://schemas.microsoft.com/office/drawing/2014/main" id="{A2EBDCEB-39D3-4174-A539-424F81634D47}"/>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707396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A0818-5CE7-48E7-8205-F5A887EBDB67}"/>
              </a:ext>
            </a:extLst>
          </p:cNvPr>
          <p:cNvSpPr>
            <a:spLocks noGrp="1"/>
          </p:cNvSpPr>
          <p:nvPr>
            <p:ph type="title"/>
          </p:nvPr>
        </p:nvSpPr>
        <p:spPr/>
        <p:txBody>
          <a:bodyPr/>
          <a:lstStyle/>
          <a:p>
            <a:r>
              <a:rPr lang="en-US"/>
              <a:t>Facebook Fans Total | Ente Tucumán Turismo</a:t>
            </a:r>
          </a:p>
        </p:txBody>
      </p:sp>
      <p:graphicFrame>
        <p:nvGraphicFramePr>
          <p:cNvPr id="6" name="Chart Placeholder 5">
            <a:extLst>
              <a:ext uri="{FF2B5EF4-FFF2-40B4-BE49-F238E27FC236}">
                <a16:creationId xmlns:a16="http://schemas.microsoft.com/office/drawing/2014/main" id="{49DF6543-14B6-4CDC-BC19-3E39B2F09ECF}"/>
              </a:ext>
            </a:extLst>
          </p:cNvPr>
          <p:cNvGraphicFramePr>
            <a:graphicFrameLocks noGrp="1"/>
          </p:cNvGraphicFramePr>
          <p:nvPr>
            <p:ph type="chart" sz="quarter" idx="13"/>
            <p:extLst>
              <p:ext uri="{D42A27DB-BD31-4B8C-83A1-F6EECF244321}">
                <p14:modId xmlns:p14="http://schemas.microsoft.com/office/powerpoint/2010/main" val="12604183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B54BDA-C737-42D3-A942-8C85449B1C81}"/>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E0B89A06-BAA5-4F7C-84D7-93FD5F6E60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4928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A60C8-1C7B-4C8F-A6F4-9B7904CB09E3}"/>
              </a:ext>
            </a:extLst>
          </p:cNvPr>
          <p:cNvSpPr>
            <a:spLocks noGrp="1"/>
          </p:cNvSpPr>
          <p:nvPr>
            <p:ph type="title"/>
          </p:nvPr>
        </p:nvSpPr>
        <p:spPr/>
        <p:txBody>
          <a:bodyPr/>
          <a:lstStyle/>
          <a:p>
            <a:r>
              <a:rPr lang="en-US"/>
              <a:t>Facebook Fans Change | Ente Tucumán Turismo</a:t>
            </a:r>
          </a:p>
        </p:txBody>
      </p:sp>
      <p:graphicFrame>
        <p:nvGraphicFramePr>
          <p:cNvPr id="6" name="Chart Placeholder 5">
            <a:extLst>
              <a:ext uri="{FF2B5EF4-FFF2-40B4-BE49-F238E27FC236}">
                <a16:creationId xmlns:a16="http://schemas.microsoft.com/office/drawing/2014/main" id="{4331D30A-EE4E-48C2-99A5-65185F3A34E7}"/>
              </a:ext>
            </a:extLst>
          </p:cNvPr>
          <p:cNvGraphicFramePr>
            <a:graphicFrameLocks noGrp="1"/>
          </p:cNvGraphicFramePr>
          <p:nvPr>
            <p:ph type="chart" sz="quarter" idx="13"/>
            <p:extLst>
              <p:ext uri="{D42A27DB-BD31-4B8C-83A1-F6EECF244321}">
                <p14:modId xmlns:p14="http://schemas.microsoft.com/office/powerpoint/2010/main" val="553873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3F4E2C-D2FF-445D-8322-C6C72EF79455}"/>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70E29C74-C042-4BC7-A80E-A88D3D26E1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4461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46C6F-81F5-4EA0-A977-F7EF98F2BD12}"/>
              </a:ext>
            </a:extLst>
          </p:cNvPr>
          <p:cNvSpPr>
            <a:spLocks noGrp="1"/>
          </p:cNvSpPr>
          <p:nvPr>
            <p:ph type="title"/>
          </p:nvPr>
        </p:nvSpPr>
        <p:spPr/>
        <p:txBody>
          <a:bodyPr/>
          <a:lstStyle/>
          <a:p>
            <a:r>
              <a:rPr lang="en-US"/>
              <a:t>Facebook Key Metrics Radar | Ente Tucumán Turismo</a:t>
            </a:r>
          </a:p>
        </p:txBody>
      </p:sp>
      <p:graphicFrame>
        <p:nvGraphicFramePr>
          <p:cNvPr id="6" name="Chart Placeholder 5">
            <a:extLst>
              <a:ext uri="{FF2B5EF4-FFF2-40B4-BE49-F238E27FC236}">
                <a16:creationId xmlns:a16="http://schemas.microsoft.com/office/drawing/2014/main" id="{1D1EF974-0352-4969-B2AE-2AFCB293E9CF}"/>
              </a:ext>
            </a:extLst>
          </p:cNvPr>
          <p:cNvGraphicFramePr>
            <a:graphicFrameLocks noGrp="1"/>
          </p:cNvGraphicFramePr>
          <p:nvPr>
            <p:ph type="chart" sz="quarter" idx="13"/>
            <p:extLst>
              <p:ext uri="{D42A27DB-BD31-4B8C-83A1-F6EECF244321}">
                <p14:modId xmlns:p14="http://schemas.microsoft.com/office/powerpoint/2010/main" val="289476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E99CF6-6944-42FA-893F-BD0B96B0B80F}"/>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AA3991A8-E3C5-469E-BFEC-C5AC46B4B8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2922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FCE35-9110-4F92-BE52-749E2A45D834}"/>
              </a:ext>
            </a:extLst>
          </p:cNvPr>
          <p:cNvSpPr>
            <a:spLocks noGrp="1"/>
          </p:cNvSpPr>
          <p:nvPr>
            <p:ph type="title"/>
          </p:nvPr>
        </p:nvSpPr>
        <p:spPr/>
        <p:txBody>
          <a:bodyPr/>
          <a:lstStyle/>
          <a:p>
            <a:r>
              <a:rPr lang="en-US"/>
              <a:t>Facebook Fans Change Rate | Ente Tucumán Turismo</a:t>
            </a:r>
          </a:p>
        </p:txBody>
      </p:sp>
      <p:graphicFrame>
        <p:nvGraphicFramePr>
          <p:cNvPr id="6" name="Chart Placeholder 5">
            <a:extLst>
              <a:ext uri="{FF2B5EF4-FFF2-40B4-BE49-F238E27FC236}">
                <a16:creationId xmlns:a16="http://schemas.microsoft.com/office/drawing/2014/main" id="{668793D9-225D-4F68-BFAE-B322EBBECAC0}"/>
              </a:ext>
            </a:extLst>
          </p:cNvPr>
          <p:cNvGraphicFramePr>
            <a:graphicFrameLocks noGrp="1"/>
          </p:cNvGraphicFramePr>
          <p:nvPr>
            <p:ph type="chart" sz="quarter" idx="13"/>
            <p:extLst>
              <p:ext uri="{D42A27DB-BD31-4B8C-83A1-F6EECF244321}">
                <p14:modId xmlns:p14="http://schemas.microsoft.com/office/powerpoint/2010/main" val="3113051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431EB0-7C80-4BC6-9125-97DEFA495644}"/>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9FB2C0B0-EE79-44E6-8D02-9F33582115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638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9A3A9-847C-4949-B01F-90AB7C02202D}"/>
              </a:ext>
            </a:extLst>
          </p:cNvPr>
          <p:cNvSpPr>
            <a:spLocks noGrp="1"/>
          </p:cNvSpPr>
          <p:nvPr>
            <p:ph type="title"/>
          </p:nvPr>
        </p:nvSpPr>
        <p:spPr/>
        <p:txBody>
          <a:bodyPr/>
          <a:lstStyle/>
          <a:p>
            <a:r>
              <a:rPr lang="en-US"/>
              <a:t>Facebook Fans Change Per Weekday | Ente Tucumán Turismo</a:t>
            </a:r>
          </a:p>
        </p:txBody>
      </p:sp>
      <p:graphicFrame>
        <p:nvGraphicFramePr>
          <p:cNvPr id="6" name="Chart Placeholder 5">
            <a:extLst>
              <a:ext uri="{FF2B5EF4-FFF2-40B4-BE49-F238E27FC236}">
                <a16:creationId xmlns:a16="http://schemas.microsoft.com/office/drawing/2014/main" id="{5ECAB02B-807B-4253-B465-96BEC9294CBB}"/>
              </a:ext>
            </a:extLst>
          </p:cNvPr>
          <p:cNvGraphicFramePr>
            <a:graphicFrameLocks noGrp="1"/>
          </p:cNvGraphicFramePr>
          <p:nvPr>
            <p:ph type="chart" sz="quarter" idx="13"/>
            <p:extLst>
              <p:ext uri="{D42A27DB-BD31-4B8C-83A1-F6EECF244321}">
                <p14:modId xmlns:p14="http://schemas.microsoft.com/office/powerpoint/2010/main" val="284744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B11123-18F3-4250-9776-9AD038C7F557}"/>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CAC32AA3-FF92-4ECD-A1EB-B9F30CF67A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6743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F77E6-6DAD-45F0-8C9C-572DD012CB79}"/>
              </a:ext>
            </a:extLst>
          </p:cNvPr>
          <p:cNvSpPr>
            <a:spLocks noGrp="1"/>
          </p:cNvSpPr>
          <p:nvPr>
            <p:ph type="title"/>
          </p:nvPr>
        </p:nvSpPr>
        <p:spPr/>
        <p:txBody>
          <a:bodyPr/>
          <a:lstStyle/>
          <a:p>
            <a:r>
              <a:rPr lang="en-US"/>
              <a:t>Facebook Fan Distribution Development | Ente Tucumán Turismo</a:t>
            </a:r>
          </a:p>
        </p:txBody>
      </p:sp>
      <p:graphicFrame>
        <p:nvGraphicFramePr>
          <p:cNvPr id="6" name="Chart Placeholder 5">
            <a:extLst>
              <a:ext uri="{FF2B5EF4-FFF2-40B4-BE49-F238E27FC236}">
                <a16:creationId xmlns:a16="http://schemas.microsoft.com/office/drawing/2014/main" id="{1EEA648C-8B37-47D8-810D-040A45CC3570}"/>
              </a:ext>
            </a:extLst>
          </p:cNvPr>
          <p:cNvGraphicFramePr>
            <a:graphicFrameLocks noGrp="1"/>
          </p:cNvGraphicFramePr>
          <p:nvPr>
            <p:ph type="chart" sz="quarter" idx="13"/>
            <p:extLst>
              <p:ext uri="{D42A27DB-BD31-4B8C-83A1-F6EECF244321}">
                <p14:modId xmlns:p14="http://schemas.microsoft.com/office/powerpoint/2010/main" val="3211269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5EB222-3963-4CF1-8438-15274793D119}"/>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E71DEF31-C2F1-4C6A-AF1E-CFC355D80F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0719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B18D9-8337-4151-A63A-1A0A8AF7B7DC}"/>
              </a:ext>
            </a:extLst>
          </p:cNvPr>
          <p:cNvSpPr>
            <a:spLocks noGrp="1"/>
          </p:cNvSpPr>
          <p:nvPr>
            <p:ph type="title"/>
          </p:nvPr>
        </p:nvSpPr>
        <p:spPr/>
        <p:txBody>
          <a:bodyPr/>
          <a:lstStyle/>
          <a:p>
            <a:r>
              <a:rPr lang="en-US"/>
              <a:t>Facebook Own Posts | Ente Tucumán Turismo</a:t>
            </a:r>
          </a:p>
        </p:txBody>
      </p:sp>
      <p:graphicFrame>
        <p:nvGraphicFramePr>
          <p:cNvPr id="6" name="Chart Placeholder 5">
            <a:extLst>
              <a:ext uri="{FF2B5EF4-FFF2-40B4-BE49-F238E27FC236}">
                <a16:creationId xmlns:a16="http://schemas.microsoft.com/office/drawing/2014/main" id="{3F701AB4-FFB4-4E63-96AF-2F8C3AF106C3}"/>
              </a:ext>
            </a:extLst>
          </p:cNvPr>
          <p:cNvGraphicFramePr>
            <a:graphicFrameLocks noGrp="1"/>
          </p:cNvGraphicFramePr>
          <p:nvPr>
            <p:ph type="chart" sz="quarter" idx="13"/>
            <p:extLst>
              <p:ext uri="{D42A27DB-BD31-4B8C-83A1-F6EECF244321}">
                <p14:modId xmlns:p14="http://schemas.microsoft.com/office/powerpoint/2010/main" val="1398160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AD8129-EEEF-4C52-8FF5-FE5CD5C942B8}"/>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A5E827AE-3B26-4DAA-B5BC-7D9294530A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1323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0AC28-FA24-41AA-86D6-51761D5B8B75}"/>
              </a:ext>
            </a:extLst>
          </p:cNvPr>
          <p:cNvSpPr>
            <a:spLocks noGrp="1"/>
          </p:cNvSpPr>
          <p:nvPr>
            <p:ph type="title"/>
          </p:nvPr>
        </p:nvSpPr>
        <p:spPr/>
        <p:txBody>
          <a:bodyPr/>
          <a:lstStyle/>
          <a:p>
            <a:r>
              <a:rPr lang="en-US"/>
              <a:t>Facebook Own Posts By Hour | Ente Tucumán Turismo</a:t>
            </a:r>
          </a:p>
        </p:txBody>
      </p:sp>
      <p:graphicFrame>
        <p:nvGraphicFramePr>
          <p:cNvPr id="6" name="Chart Placeholder 5">
            <a:extLst>
              <a:ext uri="{FF2B5EF4-FFF2-40B4-BE49-F238E27FC236}">
                <a16:creationId xmlns:a16="http://schemas.microsoft.com/office/drawing/2014/main" id="{52AE2E3F-006C-44F5-940B-F4F285D21377}"/>
              </a:ext>
            </a:extLst>
          </p:cNvPr>
          <p:cNvGraphicFramePr>
            <a:graphicFrameLocks noGrp="1"/>
          </p:cNvGraphicFramePr>
          <p:nvPr>
            <p:ph type="chart" sz="quarter" idx="13"/>
            <p:extLst>
              <p:ext uri="{D42A27DB-BD31-4B8C-83A1-F6EECF244321}">
                <p14:modId xmlns:p14="http://schemas.microsoft.com/office/powerpoint/2010/main" val="3331265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93E48F-7AC9-40CE-9712-2AD2EA6FC177}"/>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E18E116E-32BE-4CC2-9E50-233E6280B6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3112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8D05D-0EE2-4E0D-BC01-52A3341DAD34}"/>
              </a:ext>
            </a:extLst>
          </p:cNvPr>
          <p:cNvSpPr>
            <a:spLocks noGrp="1"/>
          </p:cNvSpPr>
          <p:nvPr>
            <p:ph type="title"/>
          </p:nvPr>
        </p:nvSpPr>
        <p:spPr/>
        <p:txBody>
          <a:bodyPr/>
          <a:lstStyle/>
          <a:p>
            <a:r>
              <a:rPr lang="en-US"/>
              <a:t>Facebook Own Posts with Reactions Table | Ente Tucumán Turismo - 1 of 6</a:t>
            </a:r>
          </a:p>
        </p:txBody>
      </p:sp>
      <p:graphicFrame>
        <p:nvGraphicFramePr>
          <p:cNvPr id="5" name="Table Placeholder 4">
            <a:extLst>
              <a:ext uri="{FF2B5EF4-FFF2-40B4-BE49-F238E27FC236}">
                <a16:creationId xmlns:a16="http://schemas.microsoft.com/office/drawing/2014/main" id="{F0625EBE-4BA6-4C0C-878E-4383BF6CF3DE}"/>
              </a:ext>
            </a:extLst>
          </p:cNvPr>
          <p:cNvGraphicFramePr>
            <a:graphicFrameLocks noGrp="1"/>
          </p:cNvGraphicFramePr>
          <p:nvPr>
            <p:ph type="tbl" sz="quarter" idx="13"/>
            <p:extLst>
              <p:ext uri="{D42A27DB-BD31-4B8C-83A1-F6EECF244321}">
                <p14:modId xmlns:p14="http://schemas.microsoft.com/office/powerpoint/2010/main" val="2308158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5971895"/>
                    </a:ext>
                  </a:extLst>
                </a:gridCol>
                <a:gridCol w="822960">
                  <a:extLst>
                    <a:ext uri="{9D8B030D-6E8A-4147-A177-3AD203B41FA5}">
                      <a16:colId xmlns:a16="http://schemas.microsoft.com/office/drawing/2014/main" val="1509413462"/>
                    </a:ext>
                  </a:extLst>
                </a:gridCol>
                <a:gridCol w="822960">
                  <a:extLst>
                    <a:ext uri="{9D8B030D-6E8A-4147-A177-3AD203B41FA5}">
                      <a16:colId xmlns:a16="http://schemas.microsoft.com/office/drawing/2014/main" val="1865855947"/>
                    </a:ext>
                  </a:extLst>
                </a:gridCol>
                <a:gridCol w="822960">
                  <a:extLst>
                    <a:ext uri="{9D8B030D-6E8A-4147-A177-3AD203B41FA5}">
                      <a16:colId xmlns:a16="http://schemas.microsoft.com/office/drawing/2014/main" val="3988603231"/>
                    </a:ext>
                  </a:extLst>
                </a:gridCol>
                <a:gridCol w="822960">
                  <a:extLst>
                    <a:ext uri="{9D8B030D-6E8A-4147-A177-3AD203B41FA5}">
                      <a16:colId xmlns:a16="http://schemas.microsoft.com/office/drawing/2014/main" val="545524655"/>
                    </a:ext>
                  </a:extLst>
                </a:gridCol>
                <a:gridCol w="822960">
                  <a:extLst>
                    <a:ext uri="{9D8B030D-6E8A-4147-A177-3AD203B41FA5}">
                      <a16:colId xmlns:a16="http://schemas.microsoft.com/office/drawing/2014/main" val="3513657962"/>
                    </a:ext>
                  </a:extLst>
                </a:gridCol>
                <a:gridCol w="822960">
                  <a:extLst>
                    <a:ext uri="{9D8B030D-6E8A-4147-A177-3AD203B41FA5}">
                      <a16:colId xmlns:a16="http://schemas.microsoft.com/office/drawing/2014/main" val="2590929989"/>
                    </a:ext>
                  </a:extLst>
                </a:gridCol>
                <a:gridCol w="822960">
                  <a:extLst>
                    <a:ext uri="{9D8B030D-6E8A-4147-A177-3AD203B41FA5}">
                      <a16:colId xmlns:a16="http://schemas.microsoft.com/office/drawing/2014/main" val="24006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11905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- 2019-02-28 20:24:37 </a:t>
                      </a:r>
                      <a:r>
                        <a:rPr kumimoji="0" lang="es-ES" sz="1000" b="0" i="0" u="none" strike="noStrike" kern="1200" cap="none" spc="0" normalizeH="0" baseline="0" noProof="0">
                          <a:ln>
                            <a:noFill/>
                          </a:ln>
                          <a:solidFill>
                            <a:prstClr val="black"/>
                          </a:solidFill>
                          <a:effectLst/>
                          <a:uLnTx/>
                          <a:uFillTx/>
                          <a:latin typeface="+mn-lt"/>
                          <a:ea typeface="+mn-ea"/>
                          <a:cs typeface="+mn-cs"/>
                        </a:rPr>
                        <a:t> 
 Hoy comienza la Fiesta Nacional de la Pachamama, una experiencia única que nos conecta con la cultura de nuestra tierra y nuestros pueblos ancestrales. Te esperamos para rendir homenaje en Amaicha del Valle! Más info en http://ow.ly/Elp650mlH4v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45022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- 2019-03-11 20:00:13 </a:t>
                      </a:r>
                      <a:r>
                        <a:rPr kumimoji="0" lang="es-ES" sz="1000" b="0" i="0" u="none" strike="noStrike" kern="1200" cap="none" spc="0" normalizeH="0" baseline="0" noProof="0">
                          <a:ln>
                            <a:noFill/>
                          </a:ln>
                          <a:solidFill>
                            <a:prstClr val="black"/>
                          </a:solidFill>
                          <a:effectLst/>
                          <a:uLnTx/>
                          <a:uFillTx/>
                          <a:latin typeface="+mn-lt"/>
                          <a:ea typeface="+mn-ea"/>
                          <a:cs typeface="+mn-cs"/>
                        </a:rPr>
                        <a:t> 
 La mejor manera de conocer nuestros Valles: Cabalgata en familia para disfrutar del paisaje. Los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14539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- 2019-03-16 20:46:47 </a:t>
                      </a:r>
                      <a:r>
                        <a:rPr kumimoji="0" lang="es-ES" sz="1000" b="0" i="0" u="none" strike="noStrike" kern="1200" cap="none" spc="0" normalizeH="0" baseline="0" noProof="0">
                          <a:ln>
                            <a:noFill/>
                          </a:ln>
                          <a:solidFill>
                            <a:prstClr val="black"/>
                          </a:solidFill>
                          <a:effectLst/>
                          <a:uLnTx/>
                          <a:uFillTx/>
                          <a:latin typeface="+mn-lt"/>
                          <a:ea typeface="+mn-ea"/>
                          <a:cs typeface="+mn-cs"/>
                        </a:rPr>
                        <a:t> 
 Los colores de Tucumán invitan a disfrutar de paisajes para enamorarse. Te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33675632"/>
                  </a:ext>
                </a:extLst>
              </a:tr>
            </a:tbl>
          </a:graphicData>
        </a:graphic>
      </p:graphicFrame>
      <p:sp>
        <p:nvSpPr>
          <p:cNvPr id="4" name="Text Placeholder 3">
            <a:extLst>
              <a:ext uri="{FF2B5EF4-FFF2-40B4-BE49-F238E27FC236}">
                <a16:creationId xmlns:a16="http://schemas.microsoft.com/office/drawing/2014/main" id="{29774045-E504-425C-838F-DDEDAF3D3CA4}"/>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493667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BAEEF-3F50-45EE-8211-9FB95F9A3E3F}"/>
              </a:ext>
            </a:extLst>
          </p:cNvPr>
          <p:cNvSpPr>
            <a:spLocks noGrp="1"/>
          </p:cNvSpPr>
          <p:nvPr>
            <p:ph type="title"/>
          </p:nvPr>
        </p:nvSpPr>
        <p:spPr/>
        <p:txBody>
          <a:bodyPr/>
          <a:lstStyle/>
          <a:p>
            <a:r>
              <a:rPr lang="en-US"/>
              <a:t>Facebook Own Posts with Reactions Table | Ente Tucumán Turismo - 2 of 6</a:t>
            </a:r>
          </a:p>
        </p:txBody>
      </p:sp>
      <p:graphicFrame>
        <p:nvGraphicFramePr>
          <p:cNvPr id="5" name="Table Placeholder 4">
            <a:extLst>
              <a:ext uri="{FF2B5EF4-FFF2-40B4-BE49-F238E27FC236}">
                <a16:creationId xmlns:a16="http://schemas.microsoft.com/office/drawing/2014/main" id="{4447537D-AD32-4859-BCB6-30AF8674B570}"/>
              </a:ext>
            </a:extLst>
          </p:cNvPr>
          <p:cNvGraphicFramePr>
            <a:graphicFrameLocks noGrp="1"/>
          </p:cNvGraphicFramePr>
          <p:nvPr>
            <p:ph type="tbl" sz="quarter" idx="13"/>
            <p:extLst>
              <p:ext uri="{D42A27DB-BD31-4B8C-83A1-F6EECF244321}">
                <p14:modId xmlns:p14="http://schemas.microsoft.com/office/powerpoint/2010/main" val="1851043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72488625"/>
                    </a:ext>
                  </a:extLst>
                </a:gridCol>
                <a:gridCol w="822960">
                  <a:extLst>
                    <a:ext uri="{9D8B030D-6E8A-4147-A177-3AD203B41FA5}">
                      <a16:colId xmlns:a16="http://schemas.microsoft.com/office/drawing/2014/main" val="399562657"/>
                    </a:ext>
                  </a:extLst>
                </a:gridCol>
                <a:gridCol w="822960">
                  <a:extLst>
                    <a:ext uri="{9D8B030D-6E8A-4147-A177-3AD203B41FA5}">
                      <a16:colId xmlns:a16="http://schemas.microsoft.com/office/drawing/2014/main" val="1104186331"/>
                    </a:ext>
                  </a:extLst>
                </a:gridCol>
                <a:gridCol w="822960">
                  <a:extLst>
                    <a:ext uri="{9D8B030D-6E8A-4147-A177-3AD203B41FA5}">
                      <a16:colId xmlns:a16="http://schemas.microsoft.com/office/drawing/2014/main" val="214474753"/>
                    </a:ext>
                  </a:extLst>
                </a:gridCol>
                <a:gridCol w="822960">
                  <a:extLst>
                    <a:ext uri="{9D8B030D-6E8A-4147-A177-3AD203B41FA5}">
                      <a16:colId xmlns:a16="http://schemas.microsoft.com/office/drawing/2014/main" val="1691316036"/>
                    </a:ext>
                  </a:extLst>
                </a:gridCol>
                <a:gridCol w="822960">
                  <a:extLst>
                    <a:ext uri="{9D8B030D-6E8A-4147-A177-3AD203B41FA5}">
                      <a16:colId xmlns:a16="http://schemas.microsoft.com/office/drawing/2014/main" val="2963484484"/>
                    </a:ext>
                  </a:extLst>
                </a:gridCol>
                <a:gridCol w="822960">
                  <a:extLst>
                    <a:ext uri="{9D8B030D-6E8A-4147-A177-3AD203B41FA5}">
                      <a16:colId xmlns:a16="http://schemas.microsoft.com/office/drawing/2014/main" val="1535462220"/>
                    </a:ext>
                  </a:extLst>
                </a:gridCol>
                <a:gridCol w="822960">
                  <a:extLst>
                    <a:ext uri="{9D8B030D-6E8A-4147-A177-3AD203B41FA5}">
                      <a16:colId xmlns:a16="http://schemas.microsoft.com/office/drawing/2014/main" val="2566636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89016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- 2019-03-15 20:15:07 </a:t>
                      </a:r>
                      <a:r>
                        <a:rPr kumimoji="0" lang="es-ES" sz="1000" b="0" i="0" u="none" strike="noStrike" kern="1200" cap="none" spc="0" normalizeH="0" baseline="0" noProof="0">
                          <a:ln>
                            <a:noFill/>
                          </a:ln>
                          <a:solidFill>
                            <a:prstClr val="black"/>
                          </a:solidFill>
                          <a:effectLst/>
                          <a:uLnTx/>
                          <a:uFillTx/>
                          <a:latin typeface="+mn-lt"/>
                          <a:ea typeface="+mn-ea"/>
                          <a:cs typeface="+mn-cs"/>
                        </a:rPr>
                        <a:t> 
 Si estás de visita por la ciudad, la cúpula de la Iglesia La Merced merece una foto para llevarla de recuerdo del viaje.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90078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- 2019-03-21 10:41:43 </a:t>
                      </a:r>
                      <a:r>
                        <a:rPr kumimoji="0" lang="es-ES" sz="1000" b="0" i="0" u="none" strike="noStrike" kern="1200" cap="none" spc="0" normalizeH="0" baseline="0" noProof="0">
                          <a:ln>
                            <a:noFill/>
                          </a:ln>
                          <a:solidFill>
                            <a:prstClr val="black"/>
                          </a:solidFill>
                          <a:effectLst/>
                          <a:uLnTx/>
                          <a:uFillTx/>
                          <a:latin typeface="+mn-lt"/>
                          <a:ea typeface="+mn-ea"/>
                          <a:cs typeface="+mn-cs"/>
                        </a:rPr>
                        <a:t> 
 Sigue la gira! Durante Marzo te esperamos en Santiago del Estero y Termas de Río Hondo. Visitanos!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0037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- 2019-03-23 12:00:37 </a:t>
                      </a:r>
                      <a:r>
                        <a:rPr kumimoji="0" lang="es-ES" sz="1000" b="0" i="0" u="none" strike="noStrike" kern="1200" cap="none" spc="0" normalizeH="0" baseline="0" noProof="0">
                          <a:ln>
                            <a:noFill/>
                          </a:ln>
                          <a:solidFill>
                            <a:prstClr val="black"/>
                          </a:solidFill>
                          <a:effectLst/>
                          <a:uLnTx/>
                          <a:uFillTx/>
                          <a:latin typeface="+mn-lt"/>
                          <a:ea typeface="+mn-ea"/>
                          <a:cs typeface="+mn-cs"/>
                        </a:rPr>
                        <a:t> 
 Horneadas con amor: las mejores empanadas del mundo son las nuestras: bien Tucumanas! ¿Cuál es tu secreto para hacerlas deliciosas?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89236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- 2019-03-03 21:07:47 </a:t>
                      </a:r>
                      <a:r>
                        <a:rPr kumimoji="0" lang="es-ES" sz="1000" b="0" i="0" u="none" strike="noStrike" kern="1200" cap="none" spc="0" normalizeH="0" baseline="0" noProof="0">
                          <a:ln>
                            <a:noFill/>
                          </a:ln>
                          <a:solidFill>
                            <a:prstClr val="black"/>
                          </a:solidFill>
                          <a:effectLst/>
                          <a:uLnTx/>
                          <a:uFillTx/>
                          <a:latin typeface="+mn-lt"/>
                          <a:ea typeface="+mn-ea"/>
                          <a:cs typeface="+mn-cs"/>
                        </a:rPr>
                        <a:t> 
 Otro paseo imperdible del finde largo en Tucumán, es la Feria de Simoca. Artesanos, productores y lugareños nos reciben con su calidez para una tarde inolvidable 🙂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4709181"/>
                  </a:ext>
                </a:extLst>
              </a:tr>
            </a:tbl>
          </a:graphicData>
        </a:graphic>
      </p:graphicFrame>
      <p:sp>
        <p:nvSpPr>
          <p:cNvPr id="4" name="Text Placeholder 3">
            <a:extLst>
              <a:ext uri="{FF2B5EF4-FFF2-40B4-BE49-F238E27FC236}">
                <a16:creationId xmlns:a16="http://schemas.microsoft.com/office/drawing/2014/main" id="{A054B8EC-4809-42D9-8880-87AEF23E35F6}"/>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521127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2342E-B928-4463-884A-626940455813}"/>
              </a:ext>
            </a:extLst>
          </p:cNvPr>
          <p:cNvSpPr>
            <a:spLocks noGrp="1"/>
          </p:cNvSpPr>
          <p:nvPr>
            <p:ph type="title"/>
          </p:nvPr>
        </p:nvSpPr>
        <p:spPr/>
        <p:txBody>
          <a:bodyPr/>
          <a:lstStyle/>
          <a:p>
            <a:r>
              <a:rPr lang="en-US"/>
              <a:t>Facebook Own Posts with Reactions Table | Ente Tucumán Turismo - 3 of 6</a:t>
            </a:r>
          </a:p>
        </p:txBody>
      </p:sp>
      <p:graphicFrame>
        <p:nvGraphicFramePr>
          <p:cNvPr id="5" name="Table Placeholder 4">
            <a:extLst>
              <a:ext uri="{FF2B5EF4-FFF2-40B4-BE49-F238E27FC236}">
                <a16:creationId xmlns:a16="http://schemas.microsoft.com/office/drawing/2014/main" id="{6FADF4F1-FD13-4D32-B81F-F4F0CDEF36A4}"/>
              </a:ext>
            </a:extLst>
          </p:cNvPr>
          <p:cNvGraphicFramePr>
            <a:graphicFrameLocks noGrp="1"/>
          </p:cNvGraphicFramePr>
          <p:nvPr>
            <p:ph type="tbl" sz="quarter" idx="13"/>
            <p:extLst>
              <p:ext uri="{D42A27DB-BD31-4B8C-83A1-F6EECF244321}">
                <p14:modId xmlns:p14="http://schemas.microsoft.com/office/powerpoint/2010/main" val="2191863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15695755"/>
                    </a:ext>
                  </a:extLst>
                </a:gridCol>
                <a:gridCol w="822960">
                  <a:extLst>
                    <a:ext uri="{9D8B030D-6E8A-4147-A177-3AD203B41FA5}">
                      <a16:colId xmlns:a16="http://schemas.microsoft.com/office/drawing/2014/main" val="17442089"/>
                    </a:ext>
                  </a:extLst>
                </a:gridCol>
                <a:gridCol w="822960">
                  <a:extLst>
                    <a:ext uri="{9D8B030D-6E8A-4147-A177-3AD203B41FA5}">
                      <a16:colId xmlns:a16="http://schemas.microsoft.com/office/drawing/2014/main" val="2688297473"/>
                    </a:ext>
                  </a:extLst>
                </a:gridCol>
                <a:gridCol w="822960">
                  <a:extLst>
                    <a:ext uri="{9D8B030D-6E8A-4147-A177-3AD203B41FA5}">
                      <a16:colId xmlns:a16="http://schemas.microsoft.com/office/drawing/2014/main" val="130421906"/>
                    </a:ext>
                  </a:extLst>
                </a:gridCol>
                <a:gridCol w="822960">
                  <a:extLst>
                    <a:ext uri="{9D8B030D-6E8A-4147-A177-3AD203B41FA5}">
                      <a16:colId xmlns:a16="http://schemas.microsoft.com/office/drawing/2014/main" val="542300933"/>
                    </a:ext>
                  </a:extLst>
                </a:gridCol>
                <a:gridCol w="822960">
                  <a:extLst>
                    <a:ext uri="{9D8B030D-6E8A-4147-A177-3AD203B41FA5}">
                      <a16:colId xmlns:a16="http://schemas.microsoft.com/office/drawing/2014/main" val="2218127033"/>
                    </a:ext>
                  </a:extLst>
                </a:gridCol>
                <a:gridCol w="822960">
                  <a:extLst>
                    <a:ext uri="{9D8B030D-6E8A-4147-A177-3AD203B41FA5}">
                      <a16:colId xmlns:a16="http://schemas.microsoft.com/office/drawing/2014/main" val="1689220922"/>
                    </a:ext>
                  </a:extLst>
                </a:gridCol>
                <a:gridCol w="822960">
                  <a:extLst>
                    <a:ext uri="{9D8B030D-6E8A-4147-A177-3AD203B41FA5}">
                      <a16:colId xmlns:a16="http://schemas.microsoft.com/office/drawing/2014/main" val="3737173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33224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- 2019-03-10 12:15:09 </a:t>
                      </a:r>
                      <a:r>
                        <a:rPr kumimoji="0" lang="es-ES" sz="1000" b="0" i="0" u="none" strike="noStrike" kern="1200" cap="none" spc="0" normalizeH="0" baseline="0" noProof="0">
                          <a:ln>
                            <a:noFill/>
                          </a:ln>
                          <a:solidFill>
                            <a:prstClr val="black"/>
                          </a:solidFill>
                          <a:effectLst/>
                          <a:uLnTx/>
                          <a:uFillTx/>
                          <a:latin typeface="+mn-lt"/>
                          <a:ea typeface="+mn-ea"/>
                          <a:cs typeface="+mn-cs"/>
                        </a:rPr>
                        <a:t> 
 Locro y tamales ❤️ Todo súper rico para terminar contentos esta semana. ¿Cuál elegís?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98569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- 2019-03-22 20:00:16 </a:t>
                      </a:r>
                      <a:r>
                        <a:rPr kumimoji="0" lang="es-ES" sz="1000" b="0" i="0" u="none" strike="noStrike" kern="1200" cap="none" spc="0" normalizeH="0" baseline="0" noProof="0">
                          <a:ln>
                            <a:noFill/>
                          </a:ln>
                          <a:solidFill>
                            <a:prstClr val="black"/>
                          </a:solidFill>
                          <a:effectLst/>
                          <a:uLnTx/>
                          <a:uFillTx/>
                          <a:latin typeface="+mn-lt"/>
                          <a:ea typeface="+mn-ea"/>
                          <a:cs typeface="+mn-cs"/>
                        </a:rPr>
                        <a:t> 
 Un cielo estrellado que invita a la contemplación &lt;3 Te esperamos para vivir la experiencia!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69724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- 2019-03-19 15:00:16 </a:t>
                      </a:r>
                      <a:r>
                        <a:rPr kumimoji="0" lang="es-ES" sz="1000" b="0" i="0" u="none" strike="noStrike" kern="1200" cap="none" spc="0" normalizeH="0" baseline="0" noProof="0">
                          <a:ln>
                            <a:noFill/>
                          </a:ln>
                          <a:solidFill>
                            <a:prstClr val="black"/>
                          </a:solidFill>
                          <a:effectLst/>
                          <a:uLnTx/>
                          <a:uFillTx/>
                          <a:latin typeface="+mn-lt"/>
                          <a:ea typeface="+mn-ea"/>
                          <a:cs typeface="+mn-cs"/>
                        </a:rPr>
                        <a:t> 
 Tejedor de ilusiones, hilador de sueños, escultor de tesoros, carpintero de mundos, artesano de la vida... genio creador. Feliz #DiaInternacionalDelArtesano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03232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- 2019-02-27 20:46:54 </a:t>
                      </a:r>
                      <a:r>
                        <a:rPr kumimoji="0" lang="es-ES" sz="1000" b="0" i="0" u="none" strike="noStrike" kern="1200" cap="none" spc="0" normalizeH="0" baseline="0" noProof="0">
                          <a:ln>
                            <a:noFill/>
                          </a:ln>
                          <a:solidFill>
                            <a:prstClr val="black"/>
                          </a:solidFill>
                          <a:effectLst/>
                          <a:uLnTx/>
                          <a:uFillTx/>
                          <a:latin typeface="+mn-lt"/>
                          <a:ea typeface="+mn-ea"/>
                          <a:cs typeface="+mn-cs"/>
                        </a:rPr>
                        <a:t> 
 El encanto del cielo en un lugar único... te esperamos en El Mollar!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43854153"/>
                  </a:ext>
                </a:extLst>
              </a:tr>
            </a:tbl>
          </a:graphicData>
        </a:graphic>
      </p:graphicFrame>
      <p:sp>
        <p:nvSpPr>
          <p:cNvPr id="4" name="Text Placeholder 3">
            <a:extLst>
              <a:ext uri="{FF2B5EF4-FFF2-40B4-BE49-F238E27FC236}">
                <a16:creationId xmlns:a16="http://schemas.microsoft.com/office/drawing/2014/main" id="{88CED023-26C6-4774-A978-4AB87ED8D15B}"/>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101020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F72CB-3C81-47E8-AF83-72AEC827731C}"/>
              </a:ext>
            </a:extLst>
          </p:cNvPr>
          <p:cNvSpPr>
            <a:spLocks noGrp="1"/>
          </p:cNvSpPr>
          <p:nvPr>
            <p:ph type="title"/>
          </p:nvPr>
        </p:nvSpPr>
        <p:spPr/>
        <p:txBody>
          <a:bodyPr/>
          <a:lstStyle/>
          <a:p>
            <a:r>
              <a:rPr lang="en-US"/>
              <a:t>Facebook Own Posts with Reactions Table | Ente Tucumán Turismo - 4 of 6</a:t>
            </a:r>
          </a:p>
        </p:txBody>
      </p:sp>
      <p:graphicFrame>
        <p:nvGraphicFramePr>
          <p:cNvPr id="5" name="Table Placeholder 4">
            <a:extLst>
              <a:ext uri="{FF2B5EF4-FFF2-40B4-BE49-F238E27FC236}">
                <a16:creationId xmlns:a16="http://schemas.microsoft.com/office/drawing/2014/main" id="{C7307021-F13B-4C24-A310-2D13D350AF94}"/>
              </a:ext>
            </a:extLst>
          </p:cNvPr>
          <p:cNvGraphicFramePr>
            <a:graphicFrameLocks noGrp="1"/>
          </p:cNvGraphicFramePr>
          <p:nvPr>
            <p:ph type="tbl" sz="quarter" idx="13"/>
            <p:extLst>
              <p:ext uri="{D42A27DB-BD31-4B8C-83A1-F6EECF244321}">
                <p14:modId xmlns:p14="http://schemas.microsoft.com/office/powerpoint/2010/main" val="3507803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70263874"/>
                    </a:ext>
                  </a:extLst>
                </a:gridCol>
                <a:gridCol w="822960">
                  <a:extLst>
                    <a:ext uri="{9D8B030D-6E8A-4147-A177-3AD203B41FA5}">
                      <a16:colId xmlns:a16="http://schemas.microsoft.com/office/drawing/2014/main" val="1637423932"/>
                    </a:ext>
                  </a:extLst>
                </a:gridCol>
                <a:gridCol w="822960">
                  <a:extLst>
                    <a:ext uri="{9D8B030D-6E8A-4147-A177-3AD203B41FA5}">
                      <a16:colId xmlns:a16="http://schemas.microsoft.com/office/drawing/2014/main" val="43983511"/>
                    </a:ext>
                  </a:extLst>
                </a:gridCol>
                <a:gridCol w="822960">
                  <a:extLst>
                    <a:ext uri="{9D8B030D-6E8A-4147-A177-3AD203B41FA5}">
                      <a16:colId xmlns:a16="http://schemas.microsoft.com/office/drawing/2014/main" val="842453517"/>
                    </a:ext>
                  </a:extLst>
                </a:gridCol>
                <a:gridCol w="822960">
                  <a:extLst>
                    <a:ext uri="{9D8B030D-6E8A-4147-A177-3AD203B41FA5}">
                      <a16:colId xmlns:a16="http://schemas.microsoft.com/office/drawing/2014/main" val="3757958522"/>
                    </a:ext>
                  </a:extLst>
                </a:gridCol>
                <a:gridCol w="822960">
                  <a:extLst>
                    <a:ext uri="{9D8B030D-6E8A-4147-A177-3AD203B41FA5}">
                      <a16:colId xmlns:a16="http://schemas.microsoft.com/office/drawing/2014/main" val="1483242263"/>
                    </a:ext>
                  </a:extLst>
                </a:gridCol>
                <a:gridCol w="822960">
                  <a:extLst>
                    <a:ext uri="{9D8B030D-6E8A-4147-A177-3AD203B41FA5}">
                      <a16:colId xmlns:a16="http://schemas.microsoft.com/office/drawing/2014/main" val="89831474"/>
                    </a:ext>
                  </a:extLst>
                </a:gridCol>
                <a:gridCol w="822960">
                  <a:extLst>
                    <a:ext uri="{9D8B030D-6E8A-4147-A177-3AD203B41FA5}">
                      <a16:colId xmlns:a16="http://schemas.microsoft.com/office/drawing/2014/main" val="435939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048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- 2019-02-24 11:00:35 </a:t>
                      </a:r>
                      <a:r>
                        <a:rPr kumimoji="0" lang="es-ES" sz="1000" b="0" i="0" u="none" strike="noStrike" kern="1200" cap="none" spc="0" normalizeH="0" baseline="0" noProof="0">
                          <a:ln>
                            <a:noFill/>
                          </a:ln>
                          <a:solidFill>
                            <a:prstClr val="black"/>
                          </a:solidFill>
                          <a:effectLst/>
                          <a:uLnTx/>
                          <a:uFillTx/>
                          <a:latin typeface="+mn-lt"/>
                          <a:ea typeface="+mn-ea"/>
                          <a:cs typeface="+mn-cs"/>
                        </a:rPr>
                        <a:t> 
 Puente del Indio! Visita obligada si venis al Valle de Choromoro. Te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0947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- 2019-03-01 20:10:06 </a:t>
                      </a:r>
                      <a:r>
                        <a:rPr kumimoji="0" lang="es-ES" sz="1000" b="0" i="0" u="none" strike="noStrike" kern="1200" cap="none" spc="0" normalizeH="0" baseline="0" noProof="0">
                          <a:ln>
                            <a:noFill/>
                          </a:ln>
                          <a:solidFill>
                            <a:prstClr val="black"/>
                          </a:solidFill>
                          <a:effectLst/>
                          <a:uLnTx/>
                          <a:uFillTx/>
                          <a:latin typeface="+mn-lt"/>
                          <a:ea typeface="+mn-ea"/>
                          <a:cs typeface="+mn-cs"/>
                        </a:rPr>
                        <a:t> 
 Finde largo! Vení a conocer la Ciudad Sagrada de Quilmes, y descubrí mucho más sobre la cultura de nuestros antepasados. Te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44003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- 2019-03-09 20:00:01 </a:t>
                      </a:r>
                      <a:r>
                        <a:rPr kumimoji="0" lang="es-ES" sz="1000" b="0" i="0" u="none" strike="noStrike" kern="1200" cap="none" spc="0" normalizeH="0" baseline="0" noProof="0">
                          <a:ln>
                            <a:noFill/>
                          </a:ln>
                          <a:solidFill>
                            <a:prstClr val="black"/>
                          </a:solidFill>
                          <a:effectLst/>
                          <a:uLnTx/>
                          <a:uFillTx/>
                          <a:latin typeface="+mn-lt"/>
                          <a:ea typeface="+mn-ea"/>
                          <a:cs typeface="+mn-cs"/>
                        </a:rPr>
                        <a:t> 
 Más de 200 mil turistas visitaron este verano nuestra provincia! Y nosotros, felices de recibirlos ;) Gracias por elegir Tucumán para disfrutar de sus vacaciones! Los esperamos pronto!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02688877"/>
                  </a:ext>
                </a:extLst>
              </a:tr>
            </a:tbl>
          </a:graphicData>
        </a:graphic>
      </p:graphicFrame>
      <p:sp>
        <p:nvSpPr>
          <p:cNvPr id="4" name="Text Placeholder 3">
            <a:extLst>
              <a:ext uri="{FF2B5EF4-FFF2-40B4-BE49-F238E27FC236}">
                <a16:creationId xmlns:a16="http://schemas.microsoft.com/office/drawing/2014/main" id="{B58F5650-F722-4CE8-85E3-9DC508A3C8B6}"/>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26227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6D67E-C48F-4CC2-9A64-33CEF44719B5}"/>
              </a:ext>
            </a:extLst>
          </p:cNvPr>
          <p:cNvSpPr>
            <a:spLocks noGrp="1"/>
          </p:cNvSpPr>
          <p:nvPr>
            <p:ph type="title"/>
          </p:nvPr>
        </p:nvSpPr>
        <p:spPr/>
        <p:txBody>
          <a:bodyPr/>
          <a:lstStyle/>
          <a:p>
            <a:r>
              <a:rPr lang="en-US"/>
              <a:t>Facebook Own Posts with Reactions Table | Ente Tucumán Turismo - 5 of 6</a:t>
            </a:r>
          </a:p>
        </p:txBody>
      </p:sp>
      <p:graphicFrame>
        <p:nvGraphicFramePr>
          <p:cNvPr id="5" name="Table Placeholder 4">
            <a:extLst>
              <a:ext uri="{FF2B5EF4-FFF2-40B4-BE49-F238E27FC236}">
                <a16:creationId xmlns:a16="http://schemas.microsoft.com/office/drawing/2014/main" id="{59B2D222-6FB5-4E03-BC2E-092C304AAC69}"/>
              </a:ext>
            </a:extLst>
          </p:cNvPr>
          <p:cNvGraphicFramePr>
            <a:graphicFrameLocks noGrp="1"/>
          </p:cNvGraphicFramePr>
          <p:nvPr>
            <p:ph type="tbl" sz="quarter" idx="13"/>
            <p:extLst>
              <p:ext uri="{D42A27DB-BD31-4B8C-83A1-F6EECF244321}">
                <p14:modId xmlns:p14="http://schemas.microsoft.com/office/powerpoint/2010/main" val="339836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02616245"/>
                    </a:ext>
                  </a:extLst>
                </a:gridCol>
                <a:gridCol w="822960">
                  <a:extLst>
                    <a:ext uri="{9D8B030D-6E8A-4147-A177-3AD203B41FA5}">
                      <a16:colId xmlns:a16="http://schemas.microsoft.com/office/drawing/2014/main" val="3810006238"/>
                    </a:ext>
                  </a:extLst>
                </a:gridCol>
                <a:gridCol w="822960">
                  <a:extLst>
                    <a:ext uri="{9D8B030D-6E8A-4147-A177-3AD203B41FA5}">
                      <a16:colId xmlns:a16="http://schemas.microsoft.com/office/drawing/2014/main" val="678954998"/>
                    </a:ext>
                  </a:extLst>
                </a:gridCol>
                <a:gridCol w="822960">
                  <a:extLst>
                    <a:ext uri="{9D8B030D-6E8A-4147-A177-3AD203B41FA5}">
                      <a16:colId xmlns:a16="http://schemas.microsoft.com/office/drawing/2014/main" val="2429254798"/>
                    </a:ext>
                  </a:extLst>
                </a:gridCol>
                <a:gridCol w="822960">
                  <a:extLst>
                    <a:ext uri="{9D8B030D-6E8A-4147-A177-3AD203B41FA5}">
                      <a16:colId xmlns:a16="http://schemas.microsoft.com/office/drawing/2014/main" val="1282515265"/>
                    </a:ext>
                  </a:extLst>
                </a:gridCol>
                <a:gridCol w="822960">
                  <a:extLst>
                    <a:ext uri="{9D8B030D-6E8A-4147-A177-3AD203B41FA5}">
                      <a16:colId xmlns:a16="http://schemas.microsoft.com/office/drawing/2014/main" val="223844042"/>
                    </a:ext>
                  </a:extLst>
                </a:gridCol>
                <a:gridCol w="822960">
                  <a:extLst>
                    <a:ext uri="{9D8B030D-6E8A-4147-A177-3AD203B41FA5}">
                      <a16:colId xmlns:a16="http://schemas.microsoft.com/office/drawing/2014/main" val="3433108285"/>
                    </a:ext>
                  </a:extLst>
                </a:gridCol>
                <a:gridCol w="822960">
                  <a:extLst>
                    <a:ext uri="{9D8B030D-6E8A-4147-A177-3AD203B41FA5}">
                      <a16:colId xmlns:a16="http://schemas.microsoft.com/office/drawing/2014/main" val="1320320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76637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- 2019-03-06 20:00:16 </a:t>
                      </a:r>
                      <a:r>
                        <a:rPr kumimoji="0" lang="es-ES" sz="1000" b="0" i="0" u="none" strike="noStrike" kern="1200" cap="none" spc="0" normalizeH="0" baseline="0" noProof="0">
                          <a:ln>
                            <a:noFill/>
                          </a:ln>
                          <a:solidFill>
                            <a:prstClr val="black"/>
                          </a:solidFill>
                          <a:effectLst/>
                          <a:uLnTx/>
                          <a:uFillTx/>
                          <a:latin typeface="+mn-lt"/>
                          <a:ea typeface="+mn-ea"/>
                          <a:cs typeface="+mn-cs"/>
                        </a:rPr>
                        <a:t> 
 Manos que hacen magia con las texturas y los colores :) Vení a conocer el trabajo de nuestros artesanos en la Ruta que los une. #SentíTucumán #TucumánTuDestino http://bit.ly/rutadelartesano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16510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- 2019-03-07 20:00:18 </a:t>
                      </a:r>
                      <a:r>
                        <a:rPr kumimoji="0" lang="es-ES" sz="1000" b="0" i="0" u="none" strike="noStrike" kern="1200" cap="none" spc="0" normalizeH="0" baseline="0" noProof="0">
                          <a:ln>
                            <a:noFill/>
                          </a:ln>
                          <a:solidFill>
                            <a:prstClr val="black"/>
                          </a:solidFill>
                          <a:effectLst/>
                          <a:uLnTx/>
                          <a:uFillTx/>
                          <a:latin typeface="+mn-lt"/>
                          <a:ea typeface="+mn-ea"/>
                          <a:cs typeface="+mn-cs"/>
                        </a:rPr>
                        <a:t> 
 Monumento Histórico Nacional desde 1944, las Ruinas de San José de Lules son parte de nuestra historia, que vale la pena conocer. Los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14630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- 2019-03-14 12:06:40 </a:t>
                      </a:r>
                      <a:r>
                        <a:rPr kumimoji="0" lang="es-ES" sz="1000" b="0" i="0" u="none" strike="noStrike" kern="1200" cap="none" spc="0" normalizeH="0" baseline="0" noProof="0">
                          <a:ln>
                            <a:noFill/>
                          </a:ln>
                          <a:solidFill>
                            <a:prstClr val="black"/>
                          </a:solidFill>
                          <a:effectLst/>
                          <a:uLnTx/>
                          <a:uFillTx/>
                          <a:latin typeface="+mn-lt"/>
                          <a:ea typeface="+mn-ea"/>
                          <a:cs typeface="+mn-cs"/>
                        </a:rPr>
                        <a:t> 
 Estás pensando en Semana Santa? Estamos preparando muchas opciones para que vengas a descubrir nuestra provincia!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61680395"/>
                  </a:ext>
                </a:extLst>
              </a:tr>
            </a:tbl>
          </a:graphicData>
        </a:graphic>
      </p:graphicFrame>
      <p:sp>
        <p:nvSpPr>
          <p:cNvPr id="4" name="Text Placeholder 3">
            <a:extLst>
              <a:ext uri="{FF2B5EF4-FFF2-40B4-BE49-F238E27FC236}">
                <a16:creationId xmlns:a16="http://schemas.microsoft.com/office/drawing/2014/main" id="{858CC015-7B3B-49AC-92E1-E50A16A4573D}"/>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445306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E69C6-922A-4222-88B5-11F23599ABB2}"/>
              </a:ext>
            </a:extLst>
          </p:cNvPr>
          <p:cNvSpPr>
            <a:spLocks noGrp="1"/>
          </p:cNvSpPr>
          <p:nvPr>
            <p:ph type="title"/>
          </p:nvPr>
        </p:nvSpPr>
        <p:spPr/>
        <p:txBody>
          <a:bodyPr/>
          <a:lstStyle/>
          <a:p>
            <a:r>
              <a:rPr lang="en-US"/>
              <a:t>Facebook Own Posts with Reactions Table | Ente Tucumán Turismo - 6 of 6</a:t>
            </a:r>
          </a:p>
        </p:txBody>
      </p:sp>
      <p:graphicFrame>
        <p:nvGraphicFramePr>
          <p:cNvPr id="5" name="Table Placeholder 4">
            <a:extLst>
              <a:ext uri="{FF2B5EF4-FFF2-40B4-BE49-F238E27FC236}">
                <a16:creationId xmlns:a16="http://schemas.microsoft.com/office/drawing/2014/main" id="{EC5D6003-832E-4D1B-BB78-E763B7F57ED4}"/>
              </a:ext>
            </a:extLst>
          </p:cNvPr>
          <p:cNvGraphicFramePr>
            <a:graphicFrameLocks noGrp="1"/>
          </p:cNvGraphicFramePr>
          <p:nvPr>
            <p:ph type="tbl" sz="quarter" idx="13"/>
            <p:extLst>
              <p:ext uri="{D42A27DB-BD31-4B8C-83A1-F6EECF244321}">
                <p14:modId xmlns:p14="http://schemas.microsoft.com/office/powerpoint/2010/main" val="2067102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70509445"/>
                    </a:ext>
                  </a:extLst>
                </a:gridCol>
                <a:gridCol w="822960">
                  <a:extLst>
                    <a:ext uri="{9D8B030D-6E8A-4147-A177-3AD203B41FA5}">
                      <a16:colId xmlns:a16="http://schemas.microsoft.com/office/drawing/2014/main" val="783873289"/>
                    </a:ext>
                  </a:extLst>
                </a:gridCol>
                <a:gridCol w="822960">
                  <a:extLst>
                    <a:ext uri="{9D8B030D-6E8A-4147-A177-3AD203B41FA5}">
                      <a16:colId xmlns:a16="http://schemas.microsoft.com/office/drawing/2014/main" val="1947341922"/>
                    </a:ext>
                  </a:extLst>
                </a:gridCol>
                <a:gridCol w="822960">
                  <a:extLst>
                    <a:ext uri="{9D8B030D-6E8A-4147-A177-3AD203B41FA5}">
                      <a16:colId xmlns:a16="http://schemas.microsoft.com/office/drawing/2014/main" val="1042919591"/>
                    </a:ext>
                  </a:extLst>
                </a:gridCol>
                <a:gridCol w="822960">
                  <a:extLst>
                    <a:ext uri="{9D8B030D-6E8A-4147-A177-3AD203B41FA5}">
                      <a16:colId xmlns:a16="http://schemas.microsoft.com/office/drawing/2014/main" val="580409702"/>
                    </a:ext>
                  </a:extLst>
                </a:gridCol>
                <a:gridCol w="822960">
                  <a:extLst>
                    <a:ext uri="{9D8B030D-6E8A-4147-A177-3AD203B41FA5}">
                      <a16:colId xmlns:a16="http://schemas.microsoft.com/office/drawing/2014/main" val="1368599340"/>
                    </a:ext>
                  </a:extLst>
                </a:gridCol>
                <a:gridCol w="822960">
                  <a:extLst>
                    <a:ext uri="{9D8B030D-6E8A-4147-A177-3AD203B41FA5}">
                      <a16:colId xmlns:a16="http://schemas.microsoft.com/office/drawing/2014/main" val="2058911858"/>
                    </a:ext>
                  </a:extLst>
                </a:gridCol>
                <a:gridCol w="822960">
                  <a:extLst>
                    <a:ext uri="{9D8B030D-6E8A-4147-A177-3AD203B41FA5}">
                      <a16:colId xmlns:a16="http://schemas.microsoft.com/office/drawing/2014/main" val="2860256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11900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- 2019-03-02 12:10:09 </a:t>
                      </a:r>
                      <a:r>
                        <a:rPr kumimoji="0" lang="es-ES" sz="1000" b="0" i="0" u="none" strike="noStrike" kern="1200" cap="none" spc="0" normalizeH="0" baseline="0" noProof="0">
                          <a:ln>
                            <a:noFill/>
                          </a:ln>
                          <a:solidFill>
                            <a:prstClr val="black"/>
                          </a:solidFill>
                          <a:effectLst/>
                          <a:uLnTx/>
                          <a:uFillTx/>
                          <a:latin typeface="+mn-lt"/>
                          <a:ea typeface="+mn-ea"/>
                          <a:cs typeface="+mn-cs"/>
                        </a:rPr>
                        <a:t> 
 Cuando vengas de visita, no te pierdas de degustar los sabores de la región! Como nuestros quesos únicos, elaborados con dedicación por los productores regionales. Una fiesta de sabores!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47988217"/>
                  </a:ext>
                </a:extLst>
              </a:tr>
            </a:tbl>
          </a:graphicData>
        </a:graphic>
      </p:graphicFrame>
      <p:sp>
        <p:nvSpPr>
          <p:cNvPr id="4" name="Text Placeholder 3">
            <a:extLst>
              <a:ext uri="{FF2B5EF4-FFF2-40B4-BE49-F238E27FC236}">
                <a16:creationId xmlns:a16="http://schemas.microsoft.com/office/drawing/2014/main" id="{CD11A809-496C-4C9A-ACF7-85CE5CF1A622}"/>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975481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38946-9A00-42D5-B0B6-9E33CB9EC694}"/>
              </a:ext>
            </a:extLst>
          </p:cNvPr>
          <p:cNvSpPr>
            <a:spLocks noGrp="1"/>
          </p:cNvSpPr>
          <p:nvPr>
            <p:ph type="title"/>
          </p:nvPr>
        </p:nvSpPr>
        <p:spPr/>
        <p:txBody>
          <a:bodyPr/>
          <a:lstStyle/>
          <a:p>
            <a:r>
              <a:rPr lang="en-US"/>
              <a:t>Facebook Own Posts By Weekday | Ente Tucumán Turismo</a:t>
            </a:r>
          </a:p>
        </p:txBody>
      </p:sp>
      <p:graphicFrame>
        <p:nvGraphicFramePr>
          <p:cNvPr id="6" name="Chart Placeholder 5">
            <a:extLst>
              <a:ext uri="{FF2B5EF4-FFF2-40B4-BE49-F238E27FC236}">
                <a16:creationId xmlns:a16="http://schemas.microsoft.com/office/drawing/2014/main" id="{15941BDD-E0E0-4FD0-9919-30E7EEE117BC}"/>
              </a:ext>
            </a:extLst>
          </p:cNvPr>
          <p:cNvGraphicFramePr>
            <a:graphicFrameLocks noGrp="1"/>
          </p:cNvGraphicFramePr>
          <p:nvPr>
            <p:ph type="chart" sz="quarter" idx="13"/>
            <p:extLst>
              <p:ext uri="{D42A27DB-BD31-4B8C-83A1-F6EECF244321}">
                <p14:modId xmlns:p14="http://schemas.microsoft.com/office/powerpoint/2010/main" val="2290500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68E90C-25B8-48C0-B042-07E836301836}"/>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B2BCDC79-AD22-4229-843E-43E02B35E7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9780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43DB1-89AF-4936-8331-5EF24BFE887A}"/>
              </a:ext>
            </a:extLst>
          </p:cNvPr>
          <p:cNvSpPr>
            <a:spLocks noGrp="1"/>
          </p:cNvSpPr>
          <p:nvPr>
            <p:ph type="title"/>
          </p:nvPr>
        </p:nvSpPr>
        <p:spPr/>
        <p:txBody>
          <a:bodyPr/>
          <a:lstStyle/>
          <a:p>
            <a:r>
              <a:rPr lang="en-US"/>
              <a:t>Facebook Post Type Distribution Per Profile | Ente Tucumán Turismo</a:t>
            </a:r>
          </a:p>
        </p:txBody>
      </p:sp>
      <p:graphicFrame>
        <p:nvGraphicFramePr>
          <p:cNvPr id="6" name="Chart Placeholder 5">
            <a:extLst>
              <a:ext uri="{FF2B5EF4-FFF2-40B4-BE49-F238E27FC236}">
                <a16:creationId xmlns:a16="http://schemas.microsoft.com/office/drawing/2014/main" id="{AAE0D293-F3D8-440A-B271-63F447DC546A}"/>
              </a:ext>
            </a:extLst>
          </p:cNvPr>
          <p:cNvGraphicFramePr>
            <a:graphicFrameLocks noGrp="1"/>
          </p:cNvGraphicFramePr>
          <p:nvPr>
            <p:ph type="chart" sz="quarter" idx="13"/>
            <p:extLst>
              <p:ext uri="{D42A27DB-BD31-4B8C-83A1-F6EECF244321}">
                <p14:modId xmlns:p14="http://schemas.microsoft.com/office/powerpoint/2010/main" val="2369063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F53D6A-4914-4E31-A797-ACC71616FCC1}"/>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E522E010-2C03-40D9-8D87-702330B2CF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5328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B7B88-2EA4-4A3F-B1E4-AA745F0BC46E}"/>
              </a:ext>
            </a:extLst>
          </p:cNvPr>
          <p:cNvSpPr>
            <a:spLocks noGrp="1"/>
          </p:cNvSpPr>
          <p:nvPr>
            <p:ph type="title"/>
          </p:nvPr>
        </p:nvSpPr>
        <p:spPr/>
        <p:txBody>
          <a:bodyPr/>
          <a:lstStyle/>
          <a:p>
            <a:r>
              <a:rPr lang="en-US"/>
              <a:t>Facebook Own Posts App Usage | Ente Tucumán Turismo</a:t>
            </a:r>
          </a:p>
        </p:txBody>
      </p:sp>
      <p:graphicFrame>
        <p:nvGraphicFramePr>
          <p:cNvPr id="6" name="Chart Placeholder 5">
            <a:extLst>
              <a:ext uri="{FF2B5EF4-FFF2-40B4-BE49-F238E27FC236}">
                <a16:creationId xmlns:a16="http://schemas.microsoft.com/office/drawing/2014/main" id="{75398A71-55F6-4634-AE1E-542F18A037BA}"/>
              </a:ext>
            </a:extLst>
          </p:cNvPr>
          <p:cNvGraphicFramePr>
            <a:graphicFrameLocks noGrp="1"/>
          </p:cNvGraphicFramePr>
          <p:nvPr>
            <p:ph type="chart" sz="quarter" idx="13"/>
            <p:extLst>
              <p:ext uri="{D42A27DB-BD31-4B8C-83A1-F6EECF244321}">
                <p14:modId xmlns:p14="http://schemas.microsoft.com/office/powerpoint/2010/main" val="254158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15B81C-C643-442A-B337-B1DD1870F4DC}"/>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61757489-66F2-4412-8D7C-B7304FDA7A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17856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F904F-593A-4CD2-BAD6-D4ED0CCF1120}"/>
              </a:ext>
            </a:extLst>
          </p:cNvPr>
          <p:cNvSpPr>
            <a:spLocks noGrp="1"/>
          </p:cNvSpPr>
          <p:nvPr>
            <p:ph type="title"/>
          </p:nvPr>
        </p:nvSpPr>
        <p:spPr/>
        <p:txBody>
          <a:bodyPr/>
          <a:lstStyle/>
          <a:p>
            <a:r>
              <a:rPr lang="en-US"/>
              <a:t>Facebook Hashtag Detection | Ente Tucumán Turismo</a:t>
            </a:r>
          </a:p>
        </p:txBody>
      </p:sp>
      <p:graphicFrame>
        <p:nvGraphicFramePr>
          <p:cNvPr id="5" name="Table Placeholder 4">
            <a:extLst>
              <a:ext uri="{FF2B5EF4-FFF2-40B4-BE49-F238E27FC236}">
                <a16:creationId xmlns:a16="http://schemas.microsoft.com/office/drawing/2014/main" id="{949CDE60-2F20-41C4-8137-C2685A2B27EA}"/>
              </a:ext>
            </a:extLst>
          </p:cNvPr>
          <p:cNvGraphicFramePr>
            <a:graphicFrameLocks noGrp="1"/>
          </p:cNvGraphicFramePr>
          <p:nvPr>
            <p:ph type="tbl" sz="quarter" idx="13"/>
            <p:extLst>
              <p:ext uri="{D42A27DB-BD31-4B8C-83A1-F6EECF244321}">
                <p14:modId xmlns:p14="http://schemas.microsoft.com/office/powerpoint/2010/main" val="1660266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87688354"/>
                    </a:ext>
                  </a:extLst>
                </a:gridCol>
                <a:gridCol w="1234440">
                  <a:extLst>
                    <a:ext uri="{9D8B030D-6E8A-4147-A177-3AD203B41FA5}">
                      <a16:colId xmlns:a16="http://schemas.microsoft.com/office/drawing/2014/main" val="121648602"/>
                    </a:ext>
                  </a:extLst>
                </a:gridCol>
                <a:gridCol w="1234440">
                  <a:extLst>
                    <a:ext uri="{9D8B030D-6E8A-4147-A177-3AD203B41FA5}">
                      <a16:colId xmlns:a16="http://schemas.microsoft.com/office/drawing/2014/main" val="1187629747"/>
                    </a:ext>
                  </a:extLst>
                </a:gridCol>
                <a:gridCol w="1234440">
                  <a:extLst>
                    <a:ext uri="{9D8B030D-6E8A-4147-A177-3AD203B41FA5}">
                      <a16:colId xmlns:a16="http://schemas.microsoft.com/office/drawing/2014/main" val="1224752542"/>
                    </a:ext>
                  </a:extLst>
                </a:gridCol>
                <a:gridCol w="1234440">
                  <a:extLst>
                    <a:ext uri="{9D8B030D-6E8A-4147-A177-3AD203B41FA5}">
                      <a16:colId xmlns:a16="http://schemas.microsoft.com/office/drawing/2014/main" val="841973532"/>
                    </a:ext>
                  </a:extLst>
                </a:gridCol>
                <a:gridCol w="1234440">
                  <a:extLst>
                    <a:ext uri="{9D8B030D-6E8A-4147-A177-3AD203B41FA5}">
                      <a16:colId xmlns:a16="http://schemas.microsoft.com/office/drawing/2014/main" val="420027874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499100643"/>
                  </a:ext>
                </a:extLst>
              </a:tr>
              <a:tr h="370840">
                <a:tc>
                  <a:txBody>
                    <a:bodyPr/>
                    <a:lstStyle/>
                    <a:p>
                      <a:r>
                        <a:rPr lang="en-US" sz="1000"/>
                        <a:t>#SentíTucumán</a:t>
                      </a:r>
                    </a:p>
                  </a:txBody>
                  <a:tcPr/>
                </a:tc>
                <a:tc>
                  <a:txBody>
                    <a:bodyPr/>
                    <a:lstStyle/>
                    <a:p>
                      <a:r>
                        <a:rPr lang="en-US" sz="1000"/>
                        <a:t>11</a:t>
                      </a:r>
                    </a:p>
                  </a:txBody>
                  <a:tcPr/>
                </a:tc>
                <a:tc>
                  <a:txBody>
                    <a:bodyPr/>
                    <a:lstStyle/>
                    <a:p>
                      <a:r>
                        <a:rPr lang="en-US" sz="1000"/>
                        <a:t>383.81818181818</a:t>
                      </a:r>
                    </a:p>
                  </a:txBody>
                  <a:tcPr/>
                </a:tc>
                <a:tc>
                  <a:txBody>
                    <a:bodyPr/>
                    <a:lstStyle/>
                    <a:p>
                      <a:r>
                        <a:rPr lang="en-US" sz="1000"/>
                        <a:t>10.272727272727</a:t>
                      </a:r>
                    </a:p>
                  </a:txBody>
                  <a:tcPr/>
                </a:tc>
                <a:tc>
                  <a:txBody>
                    <a:bodyPr/>
                    <a:lstStyle/>
                    <a:p>
                      <a:r>
                        <a:rPr lang="en-US" sz="1000"/>
                        <a:t>42.545454545455</a:t>
                      </a:r>
                    </a:p>
                  </a:txBody>
                  <a:tcPr/>
                </a:tc>
                <a:tc>
                  <a:txBody>
                    <a:bodyPr/>
                    <a:lstStyle/>
                    <a:p>
                      <a:r>
                        <a:rPr lang="en-US" sz="1000"/>
                        <a:t>436.63636363636</a:t>
                      </a:r>
                    </a:p>
                  </a:txBody>
                  <a:tcPr/>
                </a:tc>
                <a:extLst>
                  <a:ext uri="{0D108BD9-81ED-4DB2-BD59-A6C34878D82A}">
                    <a16:rowId xmlns:a16="http://schemas.microsoft.com/office/drawing/2014/main" val="1350141273"/>
                  </a:ext>
                </a:extLst>
              </a:tr>
              <a:tr h="370840">
                <a:tc>
                  <a:txBody>
                    <a:bodyPr/>
                    <a:lstStyle/>
                    <a:p>
                      <a:r>
                        <a:rPr lang="en-US" sz="1000"/>
                        <a:t>#TucumánTuDestino</a:t>
                      </a:r>
                    </a:p>
                  </a:txBody>
                  <a:tcPr/>
                </a:tc>
                <a:tc>
                  <a:txBody>
                    <a:bodyPr/>
                    <a:lstStyle/>
                    <a:p>
                      <a:r>
                        <a:rPr lang="en-US" sz="1000"/>
                        <a:t>12</a:t>
                      </a:r>
                    </a:p>
                  </a:txBody>
                  <a:tcPr/>
                </a:tc>
                <a:tc>
                  <a:txBody>
                    <a:bodyPr/>
                    <a:lstStyle/>
                    <a:p>
                      <a:r>
                        <a:rPr lang="en-US" sz="1000"/>
                        <a:t>361.16666666667</a:t>
                      </a:r>
                    </a:p>
                  </a:txBody>
                  <a:tcPr/>
                </a:tc>
                <a:tc>
                  <a:txBody>
                    <a:bodyPr/>
                    <a:lstStyle/>
                    <a:p>
                      <a:r>
                        <a:rPr lang="en-US" sz="1000"/>
                        <a:t>10.75</a:t>
                      </a:r>
                    </a:p>
                  </a:txBody>
                  <a:tcPr/>
                </a:tc>
                <a:tc>
                  <a:txBody>
                    <a:bodyPr/>
                    <a:lstStyle/>
                    <a:p>
                      <a:r>
                        <a:rPr lang="en-US" sz="1000"/>
                        <a:t>40.25</a:t>
                      </a:r>
                    </a:p>
                  </a:txBody>
                  <a:tcPr/>
                </a:tc>
                <a:tc>
                  <a:txBody>
                    <a:bodyPr/>
                    <a:lstStyle/>
                    <a:p>
                      <a:r>
                        <a:rPr lang="en-US" sz="1000"/>
                        <a:t>412.16666666667</a:t>
                      </a:r>
                    </a:p>
                  </a:txBody>
                  <a:tcPr/>
                </a:tc>
                <a:extLst>
                  <a:ext uri="{0D108BD9-81ED-4DB2-BD59-A6C34878D82A}">
                    <a16:rowId xmlns:a16="http://schemas.microsoft.com/office/drawing/2014/main" val="1597652609"/>
                  </a:ext>
                </a:extLst>
              </a:tr>
              <a:tr h="370840">
                <a:tc>
                  <a:txBody>
                    <a:bodyPr/>
                    <a:lstStyle/>
                    <a:p>
                      <a:r>
                        <a:rPr lang="en-US" sz="1000"/>
                        <a:t>#DiaInternacionalDelArtesano</a:t>
                      </a:r>
                    </a:p>
                  </a:txBody>
                  <a:tcPr/>
                </a:tc>
                <a:tc>
                  <a:txBody>
                    <a:bodyPr/>
                    <a:lstStyle/>
                    <a:p>
                      <a:r>
                        <a:rPr lang="en-US" sz="1000"/>
                        <a:t>1</a:t>
                      </a:r>
                    </a:p>
                  </a:txBody>
                  <a:tcPr/>
                </a:tc>
                <a:tc>
                  <a:txBody>
                    <a:bodyPr/>
                    <a:lstStyle/>
                    <a:p>
                      <a:r>
                        <a:rPr lang="en-US" sz="1000"/>
                        <a:t>73</a:t>
                      </a:r>
                    </a:p>
                  </a:txBody>
                  <a:tcPr/>
                </a:tc>
                <a:tc>
                  <a:txBody>
                    <a:bodyPr/>
                    <a:lstStyle/>
                    <a:p>
                      <a:r>
                        <a:rPr lang="en-US" sz="1000"/>
                        <a:t>1</a:t>
                      </a:r>
                    </a:p>
                  </a:txBody>
                  <a:tcPr/>
                </a:tc>
                <a:tc>
                  <a:txBody>
                    <a:bodyPr/>
                    <a:lstStyle/>
                    <a:p>
                      <a:r>
                        <a:rPr lang="en-US" sz="1000"/>
                        <a:t>10</a:t>
                      </a:r>
                    </a:p>
                  </a:txBody>
                  <a:tcPr/>
                </a:tc>
                <a:tc>
                  <a:txBody>
                    <a:bodyPr/>
                    <a:lstStyle/>
                    <a:p>
                      <a:r>
                        <a:rPr lang="en-US" sz="1000"/>
                        <a:t>84</a:t>
                      </a:r>
                    </a:p>
                  </a:txBody>
                  <a:tcPr/>
                </a:tc>
                <a:extLst>
                  <a:ext uri="{0D108BD9-81ED-4DB2-BD59-A6C34878D82A}">
                    <a16:rowId xmlns:a16="http://schemas.microsoft.com/office/drawing/2014/main" val="2176468248"/>
                  </a:ext>
                </a:extLst>
              </a:tr>
            </a:tbl>
          </a:graphicData>
        </a:graphic>
      </p:graphicFrame>
      <p:sp>
        <p:nvSpPr>
          <p:cNvPr id="4" name="Text Placeholder 3">
            <a:extLst>
              <a:ext uri="{FF2B5EF4-FFF2-40B4-BE49-F238E27FC236}">
                <a16:creationId xmlns:a16="http://schemas.microsoft.com/office/drawing/2014/main" id="{8FB7861A-B766-4D37-BCDE-F935561CFFF1}"/>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77279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67EB0-C23D-49F9-9D09-1D6E6E03A16C}"/>
              </a:ext>
            </a:extLst>
          </p:cNvPr>
          <p:cNvSpPr>
            <a:spLocks noGrp="1"/>
          </p:cNvSpPr>
          <p:nvPr>
            <p:ph type="title"/>
          </p:nvPr>
        </p:nvSpPr>
        <p:spPr/>
        <p:txBody>
          <a:bodyPr/>
          <a:lstStyle/>
          <a:p>
            <a:r>
              <a:rPr lang="en-US"/>
              <a:t>Facebook Sponsored Posts Distribution | Ente Tucumán Turismo</a:t>
            </a:r>
          </a:p>
        </p:txBody>
      </p:sp>
      <p:graphicFrame>
        <p:nvGraphicFramePr>
          <p:cNvPr id="6" name="Chart Placeholder 5">
            <a:extLst>
              <a:ext uri="{FF2B5EF4-FFF2-40B4-BE49-F238E27FC236}">
                <a16:creationId xmlns:a16="http://schemas.microsoft.com/office/drawing/2014/main" id="{B3137148-7555-4F42-B770-A3150317D623}"/>
              </a:ext>
            </a:extLst>
          </p:cNvPr>
          <p:cNvGraphicFramePr>
            <a:graphicFrameLocks noGrp="1"/>
          </p:cNvGraphicFramePr>
          <p:nvPr>
            <p:ph type="chart" sz="quarter" idx="13"/>
            <p:extLst>
              <p:ext uri="{D42A27DB-BD31-4B8C-83A1-F6EECF244321}">
                <p14:modId xmlns:p14="http://schemas.microsoft.com/office/powerpoint/2010/main" val="2761138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2BD3CE-DE2B-4501-B09B-4A2383BCD1D5}"/>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F0031BE7-31BE-4BBC-B4F5-461BAF87C2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08813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CE307-FF70-4A15-AE4D-CECB7C9543BD}"/>
              </a:ext>
            </a:extLst>
          </p:cNvPr>
          <p:cNvSpPr>
            <a:spLocks noGrp="1"/>
          </p:cNvSpPr>
          <p:nvPr>
            <p:ph type="title"/>
          </p:nvPr>
        </p:nvSpPr>
        <p:spPr/>
        <p:txBody>
          <a:bodyPr/>
          <a:lstStyle/>
          <a:p>
            <a:r>
              <a:rPr lang="en-US"/>
              <a:t>Facebook User Posts Table | Ente Tucumán Turismo - 1 of 3</a:t>
            </a:r>
          </a:p>
        </p:txBody>
      </p:sp>
      <p:graphicFrame>
        <p:nvGraphicFramePr>
          <p:cNvPr id="5" name="Table Placeholder 4">
            <a:extLst>
              <a:ext uri="{FF2B5EF4-FFF2-40B4-BE49-F238E27FC236}">
                <a16:creationId xmlns:a16="http://schemas.microsoft.com/office/drawing/2014/main" id="{34047E53-8938-47CD-AE5A-34C6CFC4006B}"/>
              </a:ext>
            </a:extLst>
          </p:cNvPr>
          <p:cNvGraphicFramePr>
            <a:graphicFrameLocks noGrp="1"/>
          </p:cNvGraphicFramePr>
          <p:nvPr>
            <p:ph type="tbl" sz="quarter" idx="13"/>
            <p:extLst>
              <p:ext uri="{D42A27DB-BD31-4B8C-83A1-F6EECF244321}">
                <p14:modId xmlns:p14="http://schemas.microsoft.com/office/powerpoint/2010/main" val="376643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18892651"/>
                    </a:ext>
                  </a:extLst>
                </a:gridCol>
                <a:gridCol w="1645920">
                  <a:extLst>
                    <a:ext uri="{9D8B030D-6E8A-4147-A177-3AD203B41FA5}">
                      <a16:colId xmlns:a16="http://schemas.microsoft.com/office/drawing/2014/main" val="1649016899"/>
                    </a:ext>
                  </a:extLst>
                </a:gridCol>
                <a:gridCol w="822960">
                  <a:extLst>
                    <a:ext uri="{9D8B030D-6E8A-4147-A177-3AD203B41FA5}">
                      <a16:colId xmlns:a16="http://schemas.microsoft.com/office/drawing/2014/main" val="4121804112"/>
                    </a:ext>
                  </a:extLst>
                </a:gridCol>
                <a:gridCol w="822960">
                  <a:extLst>
                    <a:ext uri="{9D8B030D-6E8A-4147-A177-3AD203B41FA5}">
                      <a16:colId xmlns:a16="http://schemas.microsoft.com/office/drawing/2014/main" val="540463760"/>
                    </a:ext>
                  </a:extLst>
                </a:gridCol>
                <a:gridCol w="822960">
                  <a:extLst>
                    <a:ext uri="{9D8B030D-6E8A-4147-A177-3AD203B41FA5}">
                      <a16:colId xmlns:a16="http://schemas.microsoft.com/office/drawing/2014/main" val="2002006624"/>
                    </a:ext>
                  </a:extLst>
                </a:gridCol>
                <a:gridCol w="822960">
                  <a:extLst>
                    <a:ext uri="{9D8B030D-6E8A-4147-A177-3AD203B41FA5}">
                      <a16:colId xmlns:a16="http://schemas.microsoft.com/office/drawing/2014/main" val="3654497593"/>
                    </a:ext>
                  </a:extLst>
                </a:gridCol>
                <a:gridCol w="822960">
                  <a:extLst>
                    <a:ext uri="{9D8B030D-6E8A-4147-A177-3AD203B41FA5}">
                      <a16:colId xmlns:a16="http://schemas.microsoft.com/office/drawing/2014/main" val="2131164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55471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- 2019-02-26 13:24:44 </a:t>
                      </a:r>
                      <a:r>
                        <a:rPr kumimoji="0" lang="es-ES" sz="1000" b="0" i="0" u="none" strike="noStrike" kern="1200" cap="none" spc="0" normalizeH="0" baseline="0" noProof="0">
                          <a:ln>
                            <a:noFill/>
                          </a:ln>
                          <a:solidFill>
                            <a:prstClr val="black"/>
                          </a:solidFill>
                          <a:effectLst/>
                          <a:uLnTx/>
                          <a:uFillTx/>
                          <a:latin typeface="+mn-lt"/>
                          <a:ea typeface="+mn-ea"/>
                          <a:cs typeface="+mn-cs"/>
                        </a:rPr>
                        <a:t> 
 Hola ! Estuvimos paseando por su hermosa provincia hasta el 11-02,se nos perdió la cámara de fotos Panasonic Lumix. Lo que más lamentamos es la memoria de la cámara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https://scontent.xx.fbcdn.net/v/t1.0-9/s720x720/53160380_2110779269015565_5871670307420372992_o.jpg?_nc_cat=103&amp;_nc_ht=scontent.xx&amp;oh=bf0f8b7df146ae4531edd3e9194e6127&amp;oe=5D28A5AC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4912602"/>
                  </a:ext>
                </a:extLst>
              </a:tr>
            </a:tbl>
          </a:graphicData>
        </a:graphic>
      </p:graphicFrame>
      <p:sp>
        <p:nvSpPr>
          <p:cNvPr id="4" name="Text Placeholder 3">
            <a:extLst>
              <a:ext uri="{FF2B5EF4-FFF2-40B4-BE49-F238E27FC236}">
                <a16:creationId xmlns:a16="http://schemas.microsoft.com/office/drawing/2014/main" id="{1F2C756C-3F6F-489D-BF26-59941CB9E0AF}"/>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4149341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FC293-7204-4830-A7CC-C3D73AFA63E9}"/>
              </a:ext>
            </a:extLst>
          </p:cNvPr>
          <p:cNvSpPr>
            <a:spLocks noGrp="1"/>
          </p:cNvSpPr>
          <p:nvPr>
            <p:ph type="title"/>
          </p:nvPr>
        </p:nvSpPr>
        <p:spPr/>
        <p:txBody>
          <a:bodyPr/>
          <a:lstStyle/>
          <a:p>
            <a:r>
              <a:rPr lang="en-US"/>
              <a:t>Facebook User Posts Table | Ente Tucumán Turismo - 2 of 3</a:t>
            </a:r>
          </a:p>
        </p:txBody>
      </p:sp>
      <p:graphicFrame>
        <p:nvGraphicFramePr>
          <p:cNvPr id="5" name="Table Placeholder 4">
            <a:extLst>
              <a:ext uri="{FF2B5EF4-FFF2-40B4-BE49-F238E27FC236}">
                <a16:creationId xmlns:a16="http://schemas.microsoft.com/office/drawing/2014/main" id="{646C6CA7-8127-4ABC-8638-EB3ECBD06FEC}"/>
              </a:ext>
            </a:extLst>
          </p:cNvPr>
          <p:cNvGraphicFramePr>
            <a:graphicFrameLocks noGrp="1"/>
          </p:cNvGraphicFramePr>
          <p:nvPr>
            <p:ph type="tbl" sz="quarter" idx="13"/>
            <p:extLst>
              <p:ext uri="{D42A27DB-BD31-4B8C-83A1-F6EECF244321}">
                <p14:modId xmlns:p14="http://schemas.microsoft.com/office/powerpoint/2010/main" val="1703686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05346688"/>
                    </a:ext>
                  </a:extLst>
                </a:gridCol>
                <a:gridCol w="1645920">
                  <a:extLst>
                    <a:ext uri="{9D8B030D-6E8A-4147-A177-3AD203B41FA5}">
                      <a16:colId xmlns:a16="http://schemas.microsoft.com/office/drawing/2014/main" val="931897027"/>
                    </a:ext>
                  </a:extLst>
                </a:gridCol>
                <a:gridCol w="822960">
                  <a:extLst>
                    <a:ext uri="{9D8B030D-6E8A-4147-A177-3AD203B41FA5}">
                      <a16:colId xmlns:a16="http://schemas.microsoft.com/office/drawing/2014/main" val="1971792837"/>
                    </a:ext>
                  </a:extLst>
                </a:gridCol>
                <a:gridCol w="822960">
                  <a:extLst>
                    <a:ext uri="{9D8B030D-6E8A-4147-A177-3AD203B41FA5}">
                      <a16:colId xmlns:a16="http://schemas.microsoft.com/office/drawing/2014/main" val="465614328"/>
                    </a:ext>
                  </a:extLst>
                </a:gridCol>
                <a:gridCol w="822960">
                  <a:extLst>
                    <a:ext uri="{9D8B030D-6E8A-4147-A177-3AD203B41FA5}">
                      <a16:colId xmlns:a16="http://schemas.microsoft.com/office/drawing/2014/main" val="3662069030"/>
                    </a:ext>
                  </a:extLst>
                </a:gridCol>
                <a:gridCol w="822960">
                  <a:extLst>
                    <a:ext uri="{9D8B030D-6E8A-4147-A177-3AD203B41FA5}">
                      <a16:colId xmlns:a16="http://schemas.microsoft.com/office/drawing/2014/main" val="3445452092"/>
                    </a:ext>
                  </a:extLst>
                </a:gridCol>
                <a:gridCol w="822960">
                  <a:extLst>
                    <a:ext uri="{9D8B030D-6E8A-4147-A177-3AD203B41FA5}">
                      <a16:colId xmlns:a16="http://schemas.microsoft.com/office/drawing/2014/main" val="3857659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63355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- 2019-03-04 15:45:51 </a:t>
                      </a:r>
                      <a:r>
                        <a:rPr kumimoji="0" lang="es-ES" sz="1000" b="0" i="0" u="none" strike="noStrike" kern="1200" cap="none" spc="0" normalizeH="0" baseline="0" noProof="0">
                          <a:ln>
                            <a:noFill/>
                          </a:ln>
                          <a:solidFill>
                            <a:prstClr val="black"/>
                          </a:solidFill>
                          <a:effectLst/>
                          <a:uLnTx/>
                          <a:uFillTx/>
                          <a:latin typeface="+mn-lt"/>
                          <a:ea typeface="+mn-ea"/>
                          <a:cs typeface="+mn-cs"/>
                        </a:rPr>
                        <a:t> 
 SOLICITA TU NARANJA TAN SOLO CON TU DNI 
✈️✈️👗👟👠🕶🌂👜☀️🍭🍷🚗
disfruta de todo los beneficios de tener la tarjeta naranja Beneficios en todo el mundo
Con Naranja Visa, Naranja MasterCard y Naranja American Express, se pueden disfrutar los beneficios en todo el mundo. el exclusivo plan Zeta, que permite decidir cómo abonar, recién al momento de pagar. Hasta en 3 cuotas fijas, o en más cuotas con mínimos costos de financiación. Servicio Naranja en tu celular
Información de cada movimiento, disponibilidad de saldo y recarga de de crédito. planes de compra más convenientes para abonar en cuotas fijas.
QUE ESPERAS PARA SOLICITARLA TAN SOLO CON TU DNI.
mensaje por privado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3040383"/>
                  </a:ext>
                </a:extLst>
              </a:tr>
            </a:tbl>
          </a:graphicData>
        </a:graphic>
      </p:graphicFrame>
      <p:sp>
        <p:nvSpPr>
          <p:cNvPr id="4" name="Text Placeholder 3">
            <a:extLst>
              <a:ext uri="{FF2B5EF4-FFF2-40B4-BE49-F238E27FC236}">
                <a16:creationId xmlns:a16="http://schemas.microsoft.com/office/drawing/2014/main" id="{5C45817C-91EC-43ED-B75A-FD59A577738F}"/>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76184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919AB-DE26-4457-BF7F-9BD5FFC910AD}"/>
              </a:ext>
            </a:extLst>
          </p:cNvPr>
          <p:cNvSpPr>
            <a:spLocks noGrp="1"/>
          </p:cNvSpPr>
          <p:nvPr>
            <p:ph type="title"/>
          </p:nvPr>
        </p:nvSpPr>
        <p:spPr/>
        <p:txBody>
          <a:bodyPr/>
          <a:lstStyle/>
          <a:p>
            <a:r>
              <a:rPr lang="en-US"/>
              <a:t>Facebook User Posts Table | Ente Tucumán Turismo - 3 of 3</a:t>
            </a:r>
          </a:p>
        </p:txBody>
      </p:sp>
      <p:graphicFrame>
        <p:nvGraphicFramePr>
          <p:cNvPr id="5" name="Table Placeholder 4">
            <a:extLst>
              <a:ext uri="{FF2B5EF4-FFF2-40B4-BE49-F238E27FC236}">
                <a16:creationId xmlns:a16="http://schemas.microsoft.com/office/drawing/2014/main" id="{E7DC75B4-93CE-4BED-B987-1F3FADE2B080}"/>
              </a:ext>
            </a:extLst>
          </p:cNvPr>
          <p:cNvGraphicFramePr>
            <a:graphicFrameLocks noGrp="1"/>
          </p:cNvGraphicFramePr>
          <p:nvPr>
            <p:ph type="tbl" sz="quarter" idx="13"/>
            <p:extLst>
              <p:ext uri="{D42A27DB-BD31-4B8C-83A1-F6EECF244321}">
                <p14:modId xmlns:p14="http://schemas.microsoft.com/office/powerpoint/2010/main" val="4159781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26618243"/>
                    </a:ext>
                  </a:extLst>
                </a:gridCol>
                <a:gridCol w="1645920">
                  <a:extLst>
                    <a:ext uri="{9D8B030D-6E8A-4147-A177-3AD203B41FA5}">
                      <a16:colId xmlns:a16="http://schemas.microsoft.com/office/drawing/2014/main" val="1725173970"/>
                    </a:ext>
                  </a:extLst>
                </a:gridCol>
                <a:gridCol w="822960">
                  <a:extLst>
                    <a:ext uri="{9D8B030D-6E8A-4147-A177-3AD203B41FA5}">
                      <a16:colId xmlns:a16="http://schemas.microsoft.com/office/drawing/2014/main" val="2695749718"/>
                    </a:ext>
                  </a:extLst>
                </a:gridCol>
                <a:gridCol w="822960">
                  <a:extLst>
                    <a:ext uri="{9D8B030D-6E8A-4147-A177-3AD203B41FA5}">
                      <a16:colId xmlns:a16="http://schemas.microsoft.com/office/drawing/2014/main" val="1157815118"/>
                    </a:ext>
                  </a:extLst>
                </a:gridCol>
                <a:gridCol w="822960">
                  <a:extLst>
                    <a:ext uri="{9D8B030D-6E8A-4147-A177-3AD203B41FA5}">
                      <a16:colId xmlns:a16="http://schemas.microsoft.com/office/drawing/2014/main" val="4029724206"/>
                    </a:ext>
                  </a:extLst>
                </a:gridCol>
                <a:gridCol w="822960">
                  <a:extLst>
                    <a:ext uri="{9D8B030D-6E8A-4147-A177-3AD203B41FA5}">
                      <a16:colId xmlns:a16="http://schemas.microsoft.com/office/drawing/2014/main" val="260322685"/>
                    </a:ext>
                  </a:extLst>
                </a:gridCol>
                <a:gridCol w="822960">
                  <a:extLst>
                    <a:ext uri="{9D8B030D-6E8A-4147-A177-3AD203B41FA5}">
                      <a16:colId xmlns:a16="http://schemas.microsoft.com/office/drawing/2014/main" val="2904828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76156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- 2019-03-04 15:52:02 </a:t>
                      </a:r>
                      <a:r>
                        <a:rPr kumimoji="0" lang="es-ES" sz="1000" b="0" i="0" u="none" strike="noStrike" kern="1200" cap="none" spc="0" normalizeH="0" baseline="0" noProof="0">
                          <a:ln>
                            <a:noFill/>
                          </a:ln>
                          <a:solidFill>
                            <a:prstClr val="black"/>
                          </a:solidFill>
                          <a:effectLst/>
                          <a:uLnTx/>
                          <a:uFillTx/>
                          <a:latin typeface="+mn-lt"/>
                          <a:ea typeface="+mn-ea"/>
                          <a:cs typeface="+mn-cs"/>
                        </a:rPr>
                        <a:t> 
 Buenas tardes, soy Tucumano viviendo en Santiago del Estero. He viajado con dos amigas de Santa Fe a los cerros tucumanos que tanto extrañé. Llegamos el día Lunes 25 de Febrero de 2019, por cerca del mediodía con mucho frió a EL MOLLAR. Fuimos directo a hospedarnos en la Hostería "La Angostura" ya que mi familia de toda la vida se hospeda ahí y conocía (o creía conocer) el buen trato de los dueños y encargados. Cuando llegamos nos hacen hablar con un señor llamado "HUGO" el cual nos comunicaba que el señor ARTURO no podía atendernos. Este señor (Hugo) nos comunicaba que si no eramos hijos o nietos de gente que iba siempre, no podíamos parar ahí. Luego nos dijo que estaba lleno el lugar, después nos decía que si había lugar pero no hospedaban jóvenes y que era una cuestión personal o algo así entendí. Todo esto se dio en menos de 5 minutos porque el señor estaba almorzando. Nos cerró la puerta en la cara y se fue. Sentimos que no eramos bienvenidos, que nos habían corrido sin razón algu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06/03/2019 11:24:03</a:t>
                      </a:r>
                    </a:p>
                  </a:txBody>
                  <a:tcPr/>
                </a:tc>
                <a:extLst>
                  <a:ext uri="{0D108BD9-81ED-4DB2-BD59-A6C34878D82A}">
                    <a16:rowId xmlns:a16="http://schemas.microsoft.com/office/drawing/2014/main" val="2466498479"/>
                  </a:ext>
                </a:extLst>
              </a:tr>
            </a:tbl>
          </a:graphicData>
        </a:graphic>
      </p:graphicFrame>
      <p:sp>
        <p:nvSpPr>
          <p:cNvPr id="4" name="Text Placeholder 3">
            <a:extLst>
              <a:ext uri="{FF2B5EF4-FFF2-40B4-BE49-F238E27FC236}">
                <a16:creationId xmlns:a16="http://schemas.microsoft.com/office/drawing/2014/main" id="{1310F50E-3FC1-4349-87E8-7F5D70F22C44}"/>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8585214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471E8-9A3F-45A3-BE2C-917DDE6D824F}"/>
              </a:ext>
            </a:extLst>
          </p:cNvPr>
          <p:cNvSpPr>
            <a:spLocks noGrp="1"/>
          </p:cNvSpPr>
          <p:nvPr>
            <p:ph type="title"/>
          </p:nvPr>
        </p:nvSpPr>
        <p:spPr/>
        <p:txBody>
          <a:bodyPr/>
          <a:lstStyle/>
          <a:p>
            <a:r>
              <a:rPr lang="en-US"/>
              <a:t>Facebook User Posts | Ente Tucumán Turismo</a:t>
            </a:r>
          </a:p>
        </p:txBody>
      </p:sp>
      <p:graphicFrame>
        <p:nvGraphicFramePr>
          <p:cNvPr id="6" name="Chart Placeholder 5">
            <a:extLst>
              <a:ext uri="{FF2B5EF4-FFF2-40B4-BE49-F238E27FC236}">
                <a16:creationId xmlns:a16="http://schemas.microsoft.com/office/drawing/2014/main" id="{38B00D35-C26E-4495-83B7-1E9FE17E8ACF}"/>
              </a:ext>
            </a:extLst>
          </p:cNvPr>
          <p:cNvGraphicFramePr>
            <a:graphicFrameLocks noGrp="1"/>
          </p:cNvGraphicFramePr>
          <p:nvPr>
            <p:ph type="chart" sz="quarter" idx="13"/>
            <p:extLst>
              <p:ext uri="{D42A27DB-BD31-4B8C-83A1-F6EECF244321}">
                <p14:modId xmlns:p14="http://schemas.microsoft.com/office/powerpoint/2010/main" val="3119163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4F035A-2A38-4A22-9A99-5F0BBC23E723}"/>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656204DE-F004-4A4E-B2FA-454B8D445D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1404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1A69B-3E3E-4FE3-B045-7ED28FC2F2BF}"/>
              </a:ext>
            </a:extLst>
          </p:cNvPr>
          <p:cNvSpPr>
            <a:spLocks noGrp="1"/>
          </p:cNvSpPr>
          <p:nvPr>
            <p:ph type="title"/>
          </p:nvPr>
        </p:nvSpPr>
        <p:spPr/>
        <p:txBody>
          <a:bodyPr/>
          <a:lstStyle/>
          <a:p>
            <a:r>
              <a:rPr lang="en-US"/>
              <a:t>Facebook Interaction Rate | Ente Tucumán Turismo</a:t>
            </a:r>
          </a:p>
        </p:txBody>
      </p:sp>
      <p:graphicFrame>
        <p:nvGraphicFramePr>
          <p:cNvPr id="6" name="Chart Placeholder 5">
            <a:extLst>
              <a:ext uri="{FF2B5EF4-FFF2-40B4-BE49-F238E27FC236}">
                <a16:creationId xmlns:a16="http://schemas.microsoft.com/office/drawing/2014/main" id="{7598B240-FEFC-401A-B0EE-457DDC4EBBBE}"/>
              </a:ext>
            </a:extLst>
          </p:cNvPr>
          <p:cNvGraphicFramePr>
            <a:graphicFrameLocks noGrp="1"/>
          </p:cNvGraphicFramePr>
          <p:nvPr>
            <p:ph type="chart" sz="quarter" idx="13"/>
            <p:extLst>
              <p:ext uri="{D42A27DB-BD31-4B8C-83A1-F6EECF244321}">
                <p14:modId xmlns:p14="http://schemas.microsoft.com/office/powerpoint/2010/main" val="3587907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401FA9-F3C3-496C-B670-CFA17CDE525F}"/>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D7678668-648F-432B-9E5C-104F9C580E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7229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E7823-2E08-4CC3-9D64-DC597C44DDBD}"/>
              </a:ext>
            </a:extLst>
          </p:cNvPr>
          <p:cNvSpPr>
            <a:spLocks noGrp="1"/>
          </p:cNvSpPr>
          <p:nvPr>
            <p:ph type="title"/>
          </p:nvPr>
        </p:nvSpPr>
        <p:spPr/>
        <p:txBody>
          <a:bodyPr/>
          <a:lstStyle/>
          <a:p>
            <a:r>
              <a:rPr lang="en-US"/>
              <a:t>Facebook Interactions Distribution | Ente Tucumán Turismo</a:t>
            </a:r>
          </a:p>
        </p:txBody>
      </p:sp>
      <p:graphicFrame>
        <p:nvGraphicFramePr>
          <p:cNvPr id="6" name="Chart Placeholder 5">
            <a:extLst>
              <a:ext uri="{FF2B5EF4-FFF2-40B4-BE49-F238E27FC236}">
                <a16:creationId xmlns:a16="http://schemas.microsoft.com/office/drawing/2014/main" id="{99C4161C-A611-4E08-AAD6-21C80A103095}"/>
              </a:ext>
            </a:extLst>
          </p:cNvPr>
          <p:cNvGraphicFramePr>
            <a:graphicFrameLocks noGrp="1"/>
          </p:cNvGraphicFramePr>
          <p:nvPr>
            <p:ph type="chart" sz="quarter" idx="13"/>
            <p:extLst>
              <p:ext uri="{D42A27DB-BD31-4B8C-83A1-F6EECF244321}">
                <p14:modId xmlns:p14="http://schemas.microsoft.com/office/powerpoint/2010/main" val="9627190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5E7101-345C-4B95-AB59-E17E235DEF9F}"/>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769803E9-A002-4326-963F-946B46E36E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37100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BE702-ADBE-4E64-8811-0D456F88B172}"/>
              </a:ext>
            </a:extLst>
          </p:cNvPr>
          <p:cNvSpPr>
            <a:spLocks noGrp="1"/>
          </p:cNvSpPr>
          <p:nvPr>
            <p:ph type="title"/>
          </p:nvPr>
        </p:nvSpPr>
        <p:spPr/>
        <p:txBody>
          <a:bodyPr/>
          <a:lstStyle/>
          <a:p>
            <a:r>
              <a:rPr lang="en-US"/>
              <a:t>Facebook Interaction Rate By Hour | Ente Tucumán Turismo</a:t>
            </a:r>
          </a:p>
        </p:txBody>
      </p:sp>
      <p:graphicFrame>
        <p:nvGraphicFramePr>
          <p:cNvPr id="6" name="Chart Placeholder 5">
            <a:extLst>
              <a:ext uri="{FF2B5EF4-FFF2-40B4-BE49-F238E27FC236}">
                <a16:creationId xmlns:a16="http://schemas.microsoft.com/office/drawing/2014/main" id="{8A5C53C3-F017-41CE-89B7-68BF0047A4FB}"/>
              </a:ext>
            </a:extLst>
          </p:cNvPr>
          <p:cNvGraphicFramePr>
            <a:graphicFrameLocks noGrp="1"/>
          </p:cNvGraphicFramePr>
          <p:nvPr>
            <p:ph type="chart" sz="quarter" idx="13"/>
            <p:extLst>
              <p:ext uri="{D42A27DB-BD31-4B8C-83A1-F6EECF244321}">
                <p14:modId xmlns:p14="http://schemas.microsoft.com/office/powerpoint/2010/main" val="385059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C5D100-A629-4331-8BD7-C4032597559C}"/>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04E274CD-08D7-4C71-A8FF-0BBFA2AD28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40864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16CDD-56A6-4393-8F2F-DA4D542EB1D7}"/>
              </a:ext>
            </a:extLst>
          </p:cNvPr>
          <p:cNvSpPr>
            <a:spLocks noGrp="1"/>
          </p:cNvSpPr>
          <p:nvPr>
            <p:ph type="title"/>
          </p:nvPr>
        </p:nvSpPr>
        <p:spPr/>
        <p:txBody>
          <a:bodyPr/>
          <a:lstStyle/>
          <a:p>
            <a:r>
              <a:rPr lang="en-US"/>
              <a:t>Facebook Interaction Rate By Post Type | Ente Tucumán Turismo</a:t>
            </a:r>
          </a:p>
        </p:txBody>
      </p:sp>
      <p:graphicFrame>
        <p:nvGraphicFramePr>
          <p:cNvPr id="6" name="Chart Placeholder 5">
            <a:extLst>
              <a:ext uri="{FF2B5EF4-FFF2-40B4-BE49-F238E27FC236}">
                <a16:creationId xmlns:a16="http://schemas.microsoft.com/office/drawing/2014/main" id="{11E00C4E-8D80-4577-8B8E-F59A39B51022}"/>
              </a:ext>
            </a:extLst>
          </p:cNvPr>
          <p:cNvGraphicFramePr>
            <a:graphicFrameLocks noGrp="1"/>
          </p:cNvGraphicFramePr>
          <p:nvPr>
            <p:ph type="chart" sz="quarter" idx="13"/>
            <p:extLst>
              <p:ext uri="{D42A27DB-BD31-4B8C-83A1-F6EECF244321}">
                <p14:modId xmlns:p14="http://schemas.microsoft.com/office/powerpoint/2010/main" val="3064815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B18AEA-9061-4EFD-B613-F04B5FAF0E5D}"/>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11BE05FA-C403-4955-9C47-49772E79A6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96604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8509D-488F-4FB0-BC9D-FE66BF1FADA0}"/>
              </a:ext>
            </a:extLst>
          </p:cNvPr>
          <p:cNvSpPr>
            <a:spLocks noGrp="1"/>
          </p:cNvSpPr>
          <p:nvPr>
            <p:ph type="title"/>
          </p:nvPr>
        </p:nvSpPr>
        <p:spPr/>
        <p:txBody>
          <a:bodyPr/>
          <a:lstStyle/>
          <a:p>
            <a:r>
              <a:rPr lang="en-US"/>
              <a:t>Facebook Interaction Rate By Weekday | Ente Tucumán Turismo</a:t>
            </a:r>
          </a:p>
        </p:txBody>
      </p:sp>
      <p:graphicFrame>
        <p:nvGraphicFramePr>
          <p:cNvPr id="6" name="Chart Placeholder 5">
            <a:extLst>
              <a:ext uri="{FF2B5EF4-FFF2-40B4-BE49-F238E27FC236}">
                <a16:creationId xmlns:a16="http://schemas.microsoft.com/office/drawing/2014/main" id="{F6717EDF-41FB-468C-8AA1-BF0FAF5A8420}"/>
              </a:ext>
            </a:extLst>
          </p:cNvPr>
          <p:cNvGraphicFramePr>
            <a:graphicFrameLocks noGrp="1"/>
          </p:cNvGraphicFramePr>
          <p:nvPr>
            <p:ph type="chart" sz="quarter" idx="13"/>
            <p:extLst>
              <p:ext uri="{D42A27DB-BD31-4B8C-83A1-F6EECF244321}">
                <p14:modId xmlns:p14="http://schemas.microsoft.com/office/powerpoint/2010/main" val="2391910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2B615E-F11E-4E61-BAE4-E3D282607E8C}"/>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EBABEC11-1750-4ABE-813A-AB4D7A3B9A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22301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40CF4-DAC8-47A8-A9AF-4B0EE54F0F03}"/>
              </a:ext>
            </a:extLst>
          </p:cNvPr>
          <p:cNvSpPr>
            <a:spLocks noGrp="1"/>
          </p:cNvSpPr>
          <p:nvPr>
            <p:ph type="title"/>
          </p:nvPr>
        </p:nvSpPr>
        <p:spPr/>
        <p:txBody>
          <a:bodyPr/>
          <a:lstStyle/>
          <a:p>
            <a:r>
              <a:rPr lang="en-US"/>
              <a:t>Facebook Own Posts Table | Ente Tucumán Turismo - 1 of 4</a:t>
            </a:r>
          </a:p>
        </p:txBody>
      </p:sp>
      <p:graphicFrame>
        <p:nvGraphicFramePr>
          <p:cNvPr id="5" name="Table Placeholder 4">
            <a:extLst>
              <a:ext uri="{FF2B5EF4-FFF2-40B4-BE49-F238E27FC236}">
                <a16:creationId xmlns:a16="http://schemas.microsoft.com/office/drawing/2014/main" id="{CB7AE2A5-0C1F-4D84-9675-E15E391D63CF}"/>
              </a:ext>
            </a:extLst>
          </p:cNvPr>
          <p:cNvGraphicFramePr>
            <a:graphicFrameLocks noGrp="1"/>
          </p:cNvGraphicFramePr>
          <p:nvPr>
            <p:ph type="tbl" sz="quarter" idx="13"/>
            <p:extLst>
              <p:ext uri="{D42A27DB-BD31-4B8C-83A1-F6EECF244321}">
                <p14:modId xmlns:p14="http://schemas.microsoft.com/office/powerpoint/2010/main" val="2512502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26993128"/>
                    </a:ext>
                  </a:extLst>
                </a:gridCol>
                <a:gridCol w="658368">
                  <a:extLst>
                    <a:ext uri="{9D8B030D-6E8A-4147-A177-3AD203B41FA5}">
                      <a16:colId xmlns:a16="http://schemas.microsoft.com/office/drawing/2014/main" val="2749137952"/>
                    </a:ext>
                  </a:extLst>
                </a:gridCol>
                <a:gridCol w="658368">
                  <a:extLst>
                    <a:ext uri="{9D8B030D-6E8A-4147-A177-3AD203B41FA5}">
                      <a16:colId xmlns:a16="http://schemas.microsoft.com/office/drawing/2014/main" val="1436017550"/>
                    </a:ext>
                  </a:extLst>
                </a:gridCol>
                <a:gridCol w="658368">
                  <a:extLst>
                    <a:ext uri="{9D8B030D-6E8A-4147-A177-3AD203B41FA5}">
                      <a16:colId xmlns:a16="http://schemas.microsoft.com/office/drawing/2014/main" val="3928698995"/>
                    </a:ext>
                  </a:extLst>
                </a:gridCol>
                <a:gridCol w="658368">
                  <a:extLst>
                    <a:ext uri="{9D8B030D-6E8A-4147-A177-3AD203B41FA5}">
                      <a16:colId xmlns:a16="http://schemas.microsoft.com/office/drawing/2014/main" val="4154633354"/>
                    </a:ext>
                  </a:extLst>
                </a:gridCol>
                <a:gridCol w="658368">
                  <a:extLst>
                    <a:ext uri="{9D8B030D-6E8A-4147-A177-3AD203B41FA5}">
                      <a16:colId xmlns:a16="http://schemas.microsoft.com/office/drawing/2014/main" val="4287227131"/>
                    </a:ext>
                  </a:extLst>
                </a:gridCol>
                <a:gridCol w="658368">
                  <a:extLst>
                    <a:ext uri="{9D8B030D-6E8A-4147-A177-3AD203B41FA5}">
                      <a16:colId xmlns:a16="http://schemas.microsoft.com/office/drawing/2014/main" val="1679659863"/>
                    </a:ext>
                  </a:extLst>
                </a:gridCol>
                <a:gridCol w="658368">
                  <a:extLst>
                    <a:ext uri="{9D8B030D-6E8A-4147-A177-3AD203B41FA5}">
                      <a16:colId xmlns:a16="http://schemas.microsoft.com/office/drawing/2014/main" val="3977248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0846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- 2019-02-28 20:24:37 </a:t>
                      </a:r>
                      <a:r>
                        <a:rPr kumimoji="0" lang="es-ES" sz="1000" b="0" i="0" u="none" strike="noStrike" kern="1200" cap="none" spc="0" normalizeH="0" baseline="0" noProof="0">
                          <a:ln>
                            <a:noFill/>
                          </a:ln>
                          <a:solidFill>
                            <a:prstClr val="black"/>
                          </a:solidFill>
                          <a:effectLst/>
                          <a:uLnTx/>
                          <a:uFillTx/>
                          <a:latin typeface="+mn-lt"/>
                          <a:ea typeface="+mn-ea"/>
                          <a:cs typeface="+mn-cs"/>
                        </a:rPr>
                        <a:t> 
 Hoy comienza la Fiesta Nacional de la Pachamama, una experiencia única que nos conecta con la cultura de nuestra tierra y nuestros pueblos ancestrales. Te esperamos para rendir homenaje en Amaicha del Valle! Más info en http://ow.ly/Elp650mlH4v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4291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- 2019-03-11 20:00:13 </a:t>
                      </a:r>
                      <a:r>
                        <a:rPr kumimoji="0" lang="es-ES" sz="1000" b="0" i="0" u="none" strike="noStrike" kern="1200" cap="none" spc="0" normalizeH="0" baseline="0" noProof="0">
                          <a:ln>
                            <a:noFill/>
                          </a:ln>
                          <a:solidFill>
                            <a:prstClr val="black"/>
                          </a:solidFill>
                          <a:effectLst/>
                          <a:uLnTx/>
                          <a:uFillTx/>
                          <a:latin typeface="+mn-lt"/>
                          <a:ea typeface="+mn-ea"/>
                          <a:cs typeface="+mn-cs"/>
                        </a:rPr>
                        <a:t> 
 La mejor manera de conocer nuestros Valles: Cabalgata en familia para disfrutar del paisaje. Los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7992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- 2019-03-16 20:46:47 </a:t>
                      </a:r>
                      <a:r>
                        <a:rPr kumimoji="0" lang="es-ES" sz="1000" b="0" i="0" u="none" strike="noStrike" kern="1200" cap="none" spc="0" normalizeH="0" baseline="0" noProof="0">
                          <a:ln>
                            <a:noFill/>
                          </a:ln>
                          <a:solidFill>
                            <a:prstClr val="black"/>
                          </a:solidFill>
                          <a:effectLst/>
                          <a:uLnTx/>
                          <a:uFillTx/>
                          <a:latin typeface="+mn-lt"/>
                          <a:ea typeface="+mn-ea"/>
                          <a:cs typeface="+mn-cs"/>
                        </a:rPr>
                        <a:t> 
 Los colores de Tucumán invitan a disfrutar de paisajes para enamorarse. Te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2535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- 2019-03-15 20:15:07 </a:t>
                      </a:r>
                      <a:r>
                        <a:rPr kumimoji="0" lang="es-ES" sz="1000" b="0" i="0" u="none" strike="noStrike" kern="1200" cap="none" spc="0" normalizeH="0" baseline="0" noProof="0">
                          <a:ln>
                            <a:noFill/>
                          </a:ln>
                          <a:solidFill>
                            <a:prstClr val="black"/>
                          </a:solidFill>
                          <a:effectLst/>
                          <a:uLnTx/>
                          <a:uFillTx/>
                          <a:latin typeface="+mn-lt"/>
                          <a:ea typeface="+mn-ea"/>
                          <a:cs typeface="+mn-cs"/>
                        </a:rPr>
                        <a:t> 
 Si estás de visita por la ciudad, la cúpula de la Iglesia La Merced merece una foto para llevarla de recuerdo del viaje.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248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- 2019-03-23 12:00:37 </a:t>
                      </a:r>
                      <a:r>
                        <a:rPr kumimoji="0" lang="es-ES" sz="1000" b="0" i="0" u="none" strike="noStrike" kern="1200" cap="none" spc="0" normalizeH="0" baseline="0" noProof="0">
                          <a:ln>
                            <a:noFill/>
                          </a:ln>
                          <a:solidFill>
                            <a:prstClr val="black"/>
                          </a:solidFill>
                          <a:effectLst/>
                          <a:uLnTx/>
                          <a:uFillTx/>
                          <a:latin typeface="+mn-lt"/>
                          <a:ea typeface="+mn-ea"/>
                          <a:cs typeface="+mn-cs"/>
                        </a:rPr>
                        <a:t> 
 Horneadas con amor: las mejores empanadas del mundo son las nuestras: bien Tucumanas! ¿Cuál es tu secreto para hacerlas deliciosas?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8907117"/>
                  </a:ext>
                </a:extLst>
              </a:tr>
            </a:tbl>
          </a:graphicData>
        </a:graphic>
      </p:graphicFrame>
      <p:sp>
        <p:nvSpPr>
          <p:cNvPr id="4" name="Text Placeholder 3">
            <a:extLst>
              <a:ext uri="{FF2B5EF4-FFF2-40B4-BE49-F238E27FC236}">
                <a16:creationId xmlns:a16="http://schemas.microsoft.com/office/drawing/2014/main" id="{993CD7A6-58BA-44CE-B681-8DA6E10907C5}"/>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8169658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31248-AA81-45EC-953B-BD2EDB665772}"/>
              </a:ext>
            </a:extLst>
          </p:cNvPr>
          <p:cNvSpPr>
            <a:spLocks noGrp="1"/>
          </p:cNvSpPr>
          <p:nvPr>
            <p:ph type="title"/>
          </p:nvPr>
        </p:nvSpPr>
        <p:spPr/>
        <p:txBody>
          <a:bodyPr/>
          <a:lstStyle/>
          <a:p>
            <a:r>
              <a:rPr lang="en-US"/>
              <a:t>Facebook Own Posts Table | Ente Tucumán Turismo - 2 of 4</a:t>
            </a:r>
          </a:p>
        </p:txBody>
      </p:sp>
      <p:graphicFrame>
        <p:nvGraphicFramePr>
          <p:cNvPr id="5" name="Table Placeholder 4">
            <a:extLst>
              <a:ext uri="{FF2B5EF4-FFF2-40B4-BE49-F238E27FC236}">
                <a16:creationId xmlns:a16="http://schemas.microsoft.com/office/drawing/2014/main" id="{473961A1-2C61-4879-8FF7-97354EB16E15}"/>
              </a:ext>
            </a:extLst>
          </p:cNvPr>
          <p:cNvGraphicFramePr>
            <a:graphicFrameLocks noGrp="1"/>
          </p:cNvGraphicFramePr>
          <p:nvPr>
            <p:ph type="tbl" sz="quarter" idx="13"/>
            <p:extLst>
              <p:ext uri="{D42A27DB-BD31-4B8C-83A1-F6EECF244321}">
                <p14:modId xmlns:p14="http://schemas.microsoft.com/office/powerpoint/2010/main" val="3933106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83936138"/>
                    </a:ext>
                  </a:extLst>
                </a:gridCol>
                <a:gridCol w="658368">
                  <a:extLst>
                    <a:ext uri="{9D8B030D-6E8A-4147-A177-3AD203B41FA5}">
                      <a16:colId xmlns:a16="http://schemas.microsoft.com/office/drawing/2014/main" val="460443427"/>
                    </a:ext>
                  </a:extLst>
                </a:gridCol>
                <a:gridCol w="658368">
                  <a:extLst>
                    <a:ext uri="{9D8B030D-6E8A-4147-A177-3AD203B41FA5}">
                      <a16:colId xmlns:a16="http://schemas.microsoft.com/office/drawing/2014/main" val="1932845918"/>
                    </a:ext>
                  </a:extLst>
                </a:gridCol>
                <a:gridCol w="658368">
                  <a:extLst>
                    <a:ext uri="{9D8B030D-6E8A-4147-A177-3AD203B41FA5}">
                      <a16:colId xmlns:a16="http://schemas.microsoft.com/office/drawing/2014/main" val="2128973722"/>
                    </a:ext>
                  </a:extLst>
                </a:gridCol>
                <a:gridCol w="658368">
                  <a:extLst>
                    <a:ext uri="{9D8B030D-6E8A-4147-A177-3AD203B41FA5}">
                      <a16:colId xmlns:a16="http://schemas.microsoft.com/office/drawing/2014/main" val="1285400478"/>
                    </a:ext>
                  </a:extLst>
                </a:gridCol>
                <a:gridCol w="658368">
                  <a:extLst>
                    <a:ext uri="{9D8B030D-6E8A-4147-A177-3AD203B41FA5}">
                      <a16:colId xmlns:a16="http://schemas.microsoft.com/office/drawing/2014/main" val="536027228"/>
                    </a:ext>
                  </a:extLst>
                </a:gridCol>
                <a:gridCol w="658368">
                  <a:extLst>
                    <a:ext uri="{9D8B030D-6E8A-4147-A177-3AD203B41FA5}">
                      <a16:colId xmlns:a16="http://schemas.microsoft.com/office/drawing/2014/main" val="2772531712"/>
                    </a:ext>
                  </a:extLst>
                </a:gridCol>
                <a:gridCol w="658368">
                  <a:extLst>
                    <a:ext uri="{9D8B030D-6E8A-4147-A177-3AD203B41FA5}">
                      <a16:colId xmlns:a16="http://schemas.microsoft.com/office/drawing/2014/main" val="2555425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1339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- 2019-03-21 10:41:43 </a:t>
                      </a:r>
                      <a:r>
                        <a:rPr kumimoji="0" lang="es-ES" sz="1000" b="0" i="0" u="none" strike="noStrike" kern="1200" cap="none" spc="0" normalizeH="0" baseline="0" noProof="0">
                          <a:ln>
                            <a:noFill/>
                          </a:ln>
                          <a:solidFill>
                            <a:prstClr val="black"/>
                          </a:solidFill>
                          <a:effectLst/>
                          <a:uLnTx/>
                          <a:uFillTx/>
                          <a:latin typeface="+mn-lt"/>
                          <a:ea typeface="+mn-ea"/>
                          <a:cs typeface="+mn-cs"/>
                        </a:rPr>
                        <a:t> 
 Sigue la gira! Durante Marzo te esperamos en Santiago del Estero y Termas de Río Hondo. Visitanos!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4554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- 2019-03-03 21:07:47 </a:t>
                      </a:r>
                      <a:r>
                        <a:rPr kumimoji="0" lang="es-ES" sz="1000" b="0" i="0" u="none" strike="noStrike" kern="1200" cap="none" spc="0" normalizeH="0" baseline="0" noProof="0">
                          <a:ln>
                            <a:noFill/>
                          </a:ln>
                          <a:solidFill>
                            <a:prstClr val="black"/>
                          </a:solidFill>
                          <a:effectLst/>
                          <a:uLnTx/>
                          <a:uFillTx/>
                          <a:latin typeface="+mn-lt"/>
                          <a:ea typeface="+mn-ea"/>
                          <a:cs typeface="+mn-cs"/>
                        </a:rPr>
                        <a:t> 
 Otro paseo imperdible del finde largo en Tucumán, es la Feria de Simoca. Artesanos, productores y lugareños nos reciben con su calidez para una tarde inolvidable 🙂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4899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- 2019-03-10 12:15:09 </a:t>
                      </a:r>
                      <a:r>
                        <a:rPr kumimoji="0" lang="es-ES" sz="1000" b="0" i="0" u="none" strike="noStrike" kern="1200" cap="none" spc="0" normalizeH="0" baseline="0" noProof="0">
                          <a:ln>
                            <a:noFill/>
                          </a:ln>
                          <a:solidFill>
                            <a:prstClr val="black"/>
                          </a:solidFill>
                          <a:effectLst/>
                          <a:uLnTx/>
                          <a:uFillTx/>
                          <a:latin typeface="+mn-lt"/>
                          <a:ea typeface="+mn-ea"/>
                          <a:cs typeface="+mn-cs"/>
                        </a:rPr>
                        <a:t> 
 Locro y tamales ❤️ Todo súper rico para terminar contentos esta semana. ¿Cuál elegís?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2194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- 2019-02-27 20:46:54 </a:t>
                      </a:r>
                      <a:r>
                        <a:rPr kumimoji="0" lang="es-ES" sz="1000" b="0" i="0" u="none" strike="noStrike" kern="1200" cap="none" spc="0" normalizeH="0" baseline="0" noProof="0">
                          <a:ln>
                            <a:noFill/>
                          </a:ln>
                          <a:solidFill>
                            <a:prstClr val="black"/>
                          </a:solidFill>
                          <a:effectLst/>
                          <a:uLnTx/>
                          <a:uFillTx/>
                          <a:latin typeface="+mn-lt"/>
                          <a:ea typeface="+mn-ea"/>
                          <a:cs typeface="+mn-cs"/>
                        </a:rPr>
                        <a:t> 
 El encanto del cielo en un lugar único... te esperamos en El Mollar!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3922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- 2019-03-22 20:00:16 </a:t>
                      </a:r>
                      <a:r>
                        <a:rPr kumimoji="0" lang="es-ES" sz="1000" b="0" i="0" u="none" strike="noStrike" kern="1200" cap="none" spc="0" normalizeH="0" baseline="0" noProof="0">
                          <a:ln>
                            <a:noFill/>
                          </a:ln>
                          <a:solidFill>
                            <a:prstClr val="black"/>
                          </a:solidFill>
                          <a:effectLst/>
                          <a:uLnTx/>
                          <a:uFillTx/>
                          <a:latin typeface="+mn-lt"/>
                          <a:ea typeface="+mn-ea"/>
                          <a:cs typeface="+mn-cs"/>
                        </a:rPr>
                        <a:t> 
 Un cielo estrellado que invita a la contemplación &lt;3 Te esperamos para vivir la experiencia!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7924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- 2019-03-19 15:00:16 </a:t>
                      </a:r>
                      <a:r>
                        <a:rPr kumimoji="0" lang="es-ES" sz="1000" b="0" i="0" u="none" strike="noStrike" kern="1200" cap="none" spc="0" normalizeH="0" baseline="0" noProof="0">
                          <a:ln>
                            <a:noFill/>
                          </a:ln>
                          <a:solidFill>
                            <a:prstClr val="black"/>
                          </a:solidFill>
                          <a:effectLst/>
                          <a:uLnTx/>
                          <a:uFillTx/>
                          <a:latin typeface="+mn-lt"/>
                          <a:ea typeface="+mn-ea"/>
                          <a:cs typeface="+mn-cs"/>
                        </a:rPr>
                        <a:t> 
 Tejedor de ilusiones, hilador de sueños, escultor de tesoros, carpintero de mundos, artesano de la vida... genio creador. Feliz #DiaInternacionalDelArtesano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8857686"/>
                  </a:ext>
                </a:extLst>
              </a:tr>
            </a:tbl>
          </a:graphicData>
        </a:graphic>
      </p:graphicFrame>
      <p:sp>
        <p:nvSpPr>
          <p:cNvPr id="4" name="Text Placeholder 3">
            <a:extLst>
              <a:ext uri="{FF2B5EF4-FFF2-40B4-BE49-F238E27FC236}">
                <a16:creationId xmlns:a16="http://schemas.microsoft.com/office/drawing/2014/main" id="{5BF5E3D2-14D9-4EA3-A9BC-C4B9EE6C7E5B}"/>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0259779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0B34B-76AA-49C2-BF38-4558B4DF818F}"/>
              </a:ext>
            </a:extLst>
          </p:cNvPr>
          <p:cNvSpPr>
            <a:spLocks noGrp="1"/>
          </p:cNvSpPr>
          <p:nvPr>
            <p:ph type="title"/>
          </p:nvPr>
        </p:nvSpPr>
        <p:spPr/>
        <p:txBody>
          <a:bodyPr/>
          <a:lstStyle/>
          <a:p>
            <a:r>
              <a:rPr lang="en-US"/>
              <a:t>Facebook Own Posts Table | Ente Tucumán Turismo - 3 of 4</a:t>
            </a:r>
          </a:p>
        </p:txBody>
      </p:sp>
      <p:graphicFrame>
        <p:nvGraphicFramePr>
          <p:cNvPr id="5" name="Table Placeholder 4">
            <a:extLst>
              <a:ext uri="{FF2B5EF4-FFF2-40B4-BE49-F238E27FC236}">
                <a16:creationId xmlns:a16="http://schemas.microsoft.com/office/drawing/2014/main" id="{CC6BEDF7-791E-4489-899D-8F7FC377F126}"/>
              </a:ext>
            </a:extLst>
          </p:cNvPr>
          <p:cNvGraphicFramePr>
            <a:graphicFrameLocks noGrp="1"/>
          </p:cNvGraphicFramePr>
          <p:nvPr>
            <p:ph type="tbl" sz="quarter" idx="13"/>
            <p:extLst>
              <p:ext uri="{D42A27DB-BD31-4B8C-83A1-F6EECF244321}">
                <p14:modId xmlns:p14="http://schemas.microsoft.com/office/powerpoint/2010/main" val="946600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17056590"/>
                    </a:ext>
                  </a:extLst>
                </a:gridCol>
                <a:gridCol w="658368">
                  <a:extLst>
                    <a:ext uri="{9D8B030D-6E8A-4147-A177-3AD203B41FA5}">
                      <a16:colId xmlns:a16="http://schemas.microsoft.com/office/drawing/2014/main" val="4188391890"/>
                    </a:ext>
                  </a:extLst>
                </a:gridCol>
                <a:gridCol w="658368">
                  <a:extLst>
                    <a:ext uri="{9D8B030D-6E8A-4147-A177-3AD203B41FA5}">
                      <a16:colId xmlns:a16="http://schemas.microsoft.com/office/drawing/2014/main" val="1407294110"/>
                    </a:ext>
                  </a:extLst>
                </a:gridCol>
                <a:gridCol w="658368">
                  <a:extLst>
                    <a:ext uri="{9D8B030D-6E8A-4147-A177-3AD203B41FA5}">
                      <a16:colId xmlns:a16="http://schemas.microsoft.com/office/drawing/2014/main" val="3979713275"/>
                    </a:ext>
                  </a:extLst>
                </a:gridCol>
                <a:gridCol w="658368">
                  <a:extLst>
                    <a:ext uri="{9D8B030D-6E8A-4147-A177-3AD203B41FA5}">
                      <a16:colId xmlns:a16="http://schemas.microsoft.com/office/drawing/2014/main" val="337660111"/>
                    </a:ext>
                  </a:extLst>
                </a:gridCol>
                <a:gridCol w="658368">
                  <a:extLst>
                    <a:ext uri="{9D8B030D-6E8A-4147-A177-3AD203B41FA5}">
                      <a16:colId xmlns:a16="http://schemas.microsoft.com/office/drawing/2014/main" val="4226667654"/>
                    </a:ext>
                  </a:extLst>
                </a:gridCol>
                <a:gridCol w="658368">
                  <a:extLst>
                    <a:ext uri="{9D8B030D-6E8A-4147-A177-3AD203B41FA5}">
                      <a16:colId xmlns:a16="http://schemas.microsoft.com/office/drawing/2014/main" val="2293244770"/>
                    </a:ext>
                  </a:extLst>
                </a:gridCol>
                <a:gridCol w="658368">
                  <a:extLst>
                    <a:ext uri="{9D8B030D-6E8A-4147-A177-3AD203B41FA5}">
                      <a16:colId xmlns:a16="http://schemas.microsoft.com/office/drawing/2014/main" val="1438598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5605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- 2019-02-24 11:00:35 </a:t>
                      </a:r>
                      <a:r>
                        <a:rPr kumimoji="0" lang="es-ES" sz="1000" b="0" i="0" u="none" strike="noStrike" kern="1200" cap="none" spc="0" normalizeH="0" baseline="0" noProof="0">
                          <a:ln>
                            <a:noFill/>
                          </a:ln>
                          <a:solidFill>
                            <a:prstClr val="black"/>
                          </a:solidFill>
                          <a:effectLst/>
                          <a:uLnTx/>
                          <a:uFillTx/>
                          <a:latin typeface="+mn-lt"/>
                          <a:ea typeface="+mn-ea"/>
                          <a:cs typeface="+mn-cs"/>
                        </a:rPr>
                        <a:t> 
 Puente del Indio! Visita obligada si venis al Valle de Choromoro. Te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1617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- 2019-03-01 20:10:06 </a:t>
                      </a:r>
                      <a:r>
                        <a:rPr kumimoji="0" lang="es-ES" sz="1000" b="0" i="0" u="none" strike="noStrike" kern="1200" cap="none" spc="0" normalizeH="0" baseline="0" noProof="0">
                          <a:ln>
                            <a:noFill/>
                          </a:ln>
                          <a:solidFill>
                            <a:prstClr val="black"/>
                          </a:solidFill>
                          <a:effectLst/>
                          <a:uLnTx/>
                          <a:uFillTx/>
                          <a:latin typeface="+mn-lt"/>
                          <a:ea typeface="+mn-ea"/>
                          <a:cs typeface="+mn-cs"/>
                        </a:rPr>
                        <a:t> 
 Finde largo! Vení a conocer la Ciudad Sagrada de Quilmes, y descubrí mucho más sobre la cultura de nuestros antepasados. Te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0409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- 2019-03-07 20:00:18 </a:t>
                      </a:r>
                      <a:r>
                        <a:rPr kumimoji="0" lang="es-ES" sz="1000" b="0" i="0" u="none" strike="noStrike" kern="1200" cap="none" spc="0" normalizeH="0" baseline="0" noProof="0">
                          <a:ln>
                            <a:noFill/>
                          </a:ln>
                          <a:solidFill>
                            <a:prstClr val="black"/>
                          </a:solidFill>
                          <a:effectLst/>
                          <a:uLnTx/>
                          <a:uFillTx/>
                          <a:latin typeface="+mn-lt"/>
                          <a:ea typeface="+mn-ea"/>
                          <a:cs typeface="+mn-cs"/>
                        </a:rPr>
                        <a:t> 
 Monumento Histórico Nacional desde 1944, las Ruinas de San José de Lules son parte de nuestra historia, que vale la pena conocer. Los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3294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- 2019-03-09 20:00:01 </a:t>
                      </a:r>
                      <a:r>
                        <a:rPr kumimoji="0" lang="es-ES" sz="1000" b="0" i="0" u="none" strike="noStrike" kern="1200" cap="none" spc="0" normalizeH="0" baseline="0" noProof="0">
                          <a:ln>
                            <a:noFill/>
                          </a:ln>
                          <a:solidFill>
                            <a:prstClr val="black"/>
                          </a:solidFill>
                          <a:effectLst/>
                          <a:uLnTx/>
                          <a:uFillTx/>
                          <a:latin typeface="+mn-lt"/>
                          <a:ea typeface="+mn-ea"/>
                          <a:cs typeface="+mn-cs"/>
                        </a:rPr>
                        <a:t> 
 Más de 200 mil turistas visitaron este verano nuestra provincia! Y nosotros, felices de recibirlos ;) Gracias por elegir Tucumán para disfrutar de sus vacaciones! Los esperamos pronto!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4542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- 2019-03-06 20:00:16 </a:t>
                      </a:r>
                      <a:r>
                        <a:rPr kumimoji="0" lang="es-ES" sz="1000" b="0" i="0" u="none" strike="noStrike" kern="1200" cap="none" spc="0" normalizeH="0" baseline="0" noProof="0">
                          <a:ln>
                            <a:noFill/>
                          </a:ln>
                          <a:solidFill>
                            <a:prstClr val="black"/>
                          </a:solidFill>
                          <a:effectLst/>
                          <a:uLnTx/>
                          <a:uFillTx/>
                          <a:latin typeface="+mn-lt"/>
                          <a:ea typeface="+mn-ea"/>
                          <a:cs typeface="+mn-cs"/>
                        </a:rPr>
                        <a:t> 
 Manos que hacen magia con las texturas y los colores :) Vení a conocer el trabajo de nuestros artesanos en la Ruta que los une. #SentíTucumán #TucumánTuDestino http://bit.ly/rutadelartesano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9760711"/>
                  </a:ext>
                </a:extLst>
              </a:tr>
            </a:tbl>
          </a:graphicData>
        </a:graphic>
      </p:graphicFrame>
      <p:sp>
        <p:nvSpPr>
          <p:cNvPr id="4" name="Text Placeholder 3">
            <a:extLst>
              <a:ext uri="{FF2B5EF4-FFF2-40B4-BE49-F238E27FC236}">
                <a16:creationId xmlns:a16="http://schemas.microsoft.com/office/drawing/2014/main" id="{96684BA4-71CE-4467-8EBE-DD4E491C1CC1}"/>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4845365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57ECB-9BC8-4A63-A4D6-809D2957B432}"/>
              </a:ext>
            </a:extLst>
          </p:cNvPr>
          <p:cNvSpPr>
            <a:spLocks noGrp="1"/>
          </p:cNvSpPr>
          <p:nvPr>
            <p:ph type="title"/>
          </p:nvPr>
        </p:nvSpPr>
        <p:spPr/>
        <p:txBody>
          <a:bodyPr/>
          <a:lstStyle/>
          <a:p>
            <a:r>
              <a:rPr lang="en-US"/>
              <a:t>Facebook Own Posts Table | Ente Tucumán Turismo - 4 of 4</a:t>
            </a:r>
          </a:p>
        </p:txBody>
      </p:sp>
      <p:graphicFrame>
        <p:nvGraphicFramePr>
          <p:cNvPr id="5" name="Table Placeholder 4">
            <a:extLst>
              <a:ext uri="{FF2B5EF4-FFF2-40B4-BE49-F238E27FC236}">
                <a16:creationId xmlns:a16="http://schemas.microsoft.com/office/drawing/2014/main" id="{19AA9F39-3FC6-42BC-B44E-6598C385692D}"/>
              </a:ext>
            </a:extLst>
          </p:cNvPr>
          <p:cNvGraphicFramePr>
            <a:graphicFrameLocks noGrp="1"/>
          </p:cNvGraphicFramePr>
          <p:nvPr>
            <p:ph type="tbl" sz="quarter" idx="13"/>
            <p:extLst>
              <p:ext uri="{D42A27DB-BD31-4B8C-83A1-F6EECF244321}">
                <p14:modId xmlns:p14="http://schemas.microsoft.com/office/powerpoint/2010/main" val="1518111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4820426"/>
                    </a:ext>
                  </a:extLst>
                </a:gridCol>
                <a:gridCol w="658368">
                  <a:extLst>
                    <a:ext uri="{9D8B030D-6E8A-4147-A177-3AD203B41FA5}">
                      <a16:colId xmlns:a16="http://schemas.microsoft.com/office/drawing/2014/main" val="3537194143"/>
                    </a:ext>
                  </a:extLst>
                </a:gridCol>
                <a:gridCol w="658368">
                  <a:extLst>
                    <a:ext uri="{9D8B030D-6E8A-4147-A177-3AD203B41FA5}">
                      <a16:colId xmlns:a16="http://schemas.microsoft.com/office/drawing/2014/main" val="1947119471"/>
                    </a:ext>
                  </a:extLst>
                </a:gridCol>
                <a:gridCol w="658368">
                  <a:extLst>
                    <a:ext uri="{9D8B030D-6E8A-4147-A177-3AD203B41FA5}">
                      <a16:colId xmlns:a16="http://schemas.microsoft.com/office/drawing/2014/main" val="3660804916"/>
                    </a:ext>
                  </a:extLst>
                </a:gridCol>
                <a:gridCol w="658368">
                  <a:extLst>
                    <a:ext uri="{9D8B030D-6E8A-4147-A177-3AD203B41FA5}">
                      <a16:colId xmlns:a16="http://schemas.microsoft.com/office/drawing/2014/main" val="3231720640"/>
                    </a:ext>
                  </a:extLst>
                </a:gridCol>
                <a:gridCol w="658368">
                  <a:extLst>
                    <a:ext uri="{9D8B030D-6E8A-4147-A177-3AD203B41FA5}">
                      <a16:colId xmlns:a16="http://schemas.microsoft.com/office/drawing/2014/main" val="3666696594"/>
                    </a:ext>
                  </a:extLst>
                </a:gridCol>
                <a:gridCol w="658368">
                  <a:extLst>
                    <a:ext uri="{9D8B030D-6E8A-4147-A177-3AD203B41FA5}">
                      <a16:colId xmlns:a16="http://schemas.microsoft.com/office/drawing/2014/main" val="190893436"/>
                    </a:ext>
                  </a:extLst>
                </a:gridCol>
                <a:gridCol w="658368">
                  <a:extLst>
                    <a:ext uri="{9D8B030D-6E8A-4147-A177-3AD203B41FA5}">
                      <a16:colId xmlns:a16="http://schemas.microsoft.com/office/drawing/2014/main" val="2404250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5374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- 2019-03-14 12:06:40 </a:t>
                      </a:r>
                      <a:r>
                        <a:rPr kumimoji="0" lang="es-ES" sz="1000" b="0" i="0" u="none" strike="noStrike" kern="1200" cap="none" spc="0" normalizeH="0" baseline="0" noProof="0">
                          <a:ln>
                            <a:noFill/>
                          </a:ln>
                          <a:solidFill>
                            <a:prstClr val="black"/>
                          </a:solidFill>
                          <a:effectLst/>
                          <a:uLnTx/>
                          <a:uFillTx/>
                          <a:latin typeface="+mn-lt"/>
                          <a:ea typeface="+mn-ea"/>
                          <a:cs typeface="+mn-cs"/>
                        </a:rPr>
                        <a:t> 
 Estás pensando en Semana Santa? Estamos preparando muchas opciones para que vengas a descubrir nuestra provincia!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3597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- 2019-03-02 12:10:09 </a:t>
                      </a:r>
                      <a:r>
                        <a:rPr kumimoji="0" lang="es-ES" sz="1000" b="0" i="0" u="none" strike="noStrike" kern="1200" cap="none" spc="0" normalizeH="0" baseline="0" noProof="0">
                          <a:ln>
                            <a:noFill/>
                          </a:ln>
                          <a:solidFill>
                            <a:prstClr val="black"/>
                          </a:solidFill>
                          <a:effectLst/>
                          <a:uLnTx/>
                          <a:uFillTx/>
                          <a:latin typeface="+mn-lt"/>
                          <a:ea typeface="+mn-ea"/>
                          <a:cs typeface="+mn-cs"/>
                        </a:rPr>
                        <a:t> 
 Cuando vengas de visita, no te pierdas de degustar los sabores de la región! Como nuestros quesos únicos, elaborados con dedicación por los productores regionales. Una fiesta de sabores!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54226098"/>
                  </a:ext>
                </a:extLst>
              </a:tr>
            </a:tbl>
          </a:graphicData>
        </a:graphic>
      </p:graphicFrame>
      <p:sp>
        <p:nvSpPr>
          <p:cNvPr id="4" name="Text Placeholder 3">
            <a:extLst>
              <a:ext uri="{FF2B5EF4-FFF2-40B4-BE49-F238E27FC236}">
                <a16:creationId xmlns:a16="http://schemas.microsoft.com/office/drawing/2014/main" id="{85C58AB0-C81A-484D-B6BF-B87D5E451B8B}"/>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5186753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37BFE-E419-46A4-BFC9-C939170A816E}"/>
              </a:ext>
            </a:extLst>
          </p:cNvPr>
          <p:cNvSpPr>
            <a:spLocks noGrp="1"/>
          </p:cNvSpPr>
          <p:nvPr>
            <p:ph type="title"/>
          </p:nvPr>
        </p:nvSpPr>
        <p:spPr/>
        <p:txBody>
          <a:bodyPr/>
          <a:lstStyle/>
          <a:p>
            <a:r>
              <a:rPr lang="es-ES"/>
              <a:t>Facebook TABLA DE FB COMPLETA | Ente Tucumán Turismo - 1 of 9</a:t>
            </a:r>
            <a:endParaRPr lang="en-US"/>
          </a:p>
        </p:txBody>
      </p:sp>
      <p:graphicFrame>
        <p:nvGraphicFramePr>
          <p:cNvPr id="5" name="Table Placeholder 4">
            <a:extLst>
              <a:ext uri="{FF2B5EF4-FFF2-40B4-BE49-F238E27FC236}">
                <a16:creationId xmlns:a16="http://schemas.microsoft.com/office/drawing/2014/main" id="{A9008A80-CFEE-40A9-BC12-23327A0EF62D}"/>
              </a:ext>
            </a:extLst>
          </p:cNvPr>
          <p:cNvGraphicFramePr>
            <a:graphicFrameLocks noGrp="1"/>
          </p:cNvGraphicFramePr>
          <p:nvPr>
            <p:ph type="tbl" sz="quarter" idx="13"/>
            <p:extLst>
              <p:ext uri="{D42A27DB-BD31-4B8C-83A1-F6EECF244321}">
                <p14:modId xmlns:p14="http://schemas.microsoft.com/office/powerpoint/2010/main" val="1458383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51798093"/>
                    </a:ext>
                  </a:extLst>
                </a:gridCol>
                <a:gridCol w="493776">
                  <a:extLst>
                    <a:ext uri="{9D8B030D-6E8A-4147-A177-3AD203B41FA5}">
                      <a16:colId xmlns:a16="http://schemas.microsoft.com/office/drawing/2014/main" val="154711401"/>
                    </a:ext>
                  </a:extLst>
                </a:gridCol>
                <a:gridCol w="493776">
                  <a:extLst>
                    <a:ext uri="{9D8B030D-6E8A-4147-A177-3AD203B41FA5}">
                      <a16:colId xmlns:a16="http://schemas.microsoft.com/office/drawing/2014/main" val="904081"/>
                    </a:ext>
                  </a:extLst>
                </a:gridCol>
                <a:gridCol w="493776">
                  <a:extLst>
                    <a:ext uri="{9D8B030D-6E8A-4147-A177-3AD203B41FA5}">
                      <a16:colId xmlns:a16="http://schemas.microsoft.com/office/drawing/2014/main" val="390043960"/>
                    </a:ext>
                  </a:extLst>
                </a:gridCol>
                <a:gridCol w="493776">
                  <a:extLst>
                    <a:ext uri="{9D8B030D-6E8A-4147-A177-3AD203B41FA5}">
                      <a16:colId xmlns:a16="http://schemas.microsoft.com/office/drawing/2014/main" val="118584810"/>
                    </a:ext>
                  </a:extLst>
                </a:gridCol>
                <a:gridCol w="493776">
                  <a:extLst>
                    <a:ext uri="{9D8B030D-6E8A-4147-A177-3AD203B41FA5}">
                      <a16:colId xmlns:a16="http://schemas.microsoft.com/office/drawing/2014/main" val="1922262522"/>
                    </a:ext>
                  </a:extLst>
                </a:gridCol>
                <a:gridCol w="493776">
                  <a:extLst>
                    <a:ext uri="{9D8B030D-6E8A-4147-A177-3AD203B41FA5}">
                      <a16:colId xmlns:a16="http://schemas.microsoft.com/office/drawing/2014/main" val="2382613464"/>
                    </a:ext>
                  </a:extLst>
                </a:gridCol>
                <a:gridCol w="493776">
                  <a:extLst>
                    <a:ext uri="{9D8B030D-6E8A-4147-A177-3AD203B41FA5}">
                      <a16:colId xmlns:a16="http://schemas.microsoft.com/office/drawing/2014/main" val="4056210644"/>
                    </a:ext>
                  </a:extLst>
                </a:gridCol>
                <a:gridCol w="493776">
                  <a:extLst>
                    <a:ext uri="{9D8B030D-6E8A-4147-A177-3AD203B41FA5}">
                      <a16:colId xmlns:a16="http://schemas.microsoft.com/office/drawing/2014/main" val="287720067"/>
                    </a:ext>
                  </a:extLst>
                </a:gridCol>
                <a:gridCol w="493776">
                  <a:extLst>
                    <a:ext uri="{9D8B030D-6E8A-4147-A177-3AD203B41FA5}">
                      <a16:colId xmlns:a16="http://schemas.microsoft.com/office/drawing/2014/main" val="1002631910"/>
                    </a:ext>
                  </a:extLst>
                </a:gridCol>
                <a:gridCol w="493776">
                  <a:extLst>
                    <a:ext uri="{9D8B030D-6E8A-4147-A177-3AD203B41FA5}">
                      <a16:colId xmlns:a16="http://schemas.microsoft.com/office/drawing/2014/main" val="1099582025"/>
                    </a:ext>
                  </a:extLst>
                </a:gridCol>
                <a:gridCol w="493776">
                  <a:extLst>
                    <a:ext uri="{9D8B030D-6E8A-4147-A177-3AD203B41FA5}">
                      <a16:colId xmlns:a16="http://schemas.microsoft.com/office/drawing/2014/main" val="2699022998"/>
                    </a:ext>
                  </a:extLst>
                </a:gridCol>
                <a:gridCol w="493776">
                  <a:extLst>
                    <a:ext uri="{9D8B030D-6E8A-4147-A177-3AD203B41FA5}">
                      <a16:colId xmlns:a16="http://schemas.microsoft.com/office/drawing/2014/main" val="1375811756"/>
                    </a:ext>
                  </a:extLst>
                </a:gridCol>
                <a:gridCol w="493776">
                  <a:extLst>
                    <a:ext uri="{9D8B030D-6E8A-4147-A177-3AD203B41FA5}">
                      <a16:colId xmlns:a16="http://schemas.microsoft.com/office/drawing/2014/main" val="320724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6467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- 2019-02-28 20:24:37 </a:t>
                      </a:r>
                      <a:r>
                        <a:rPr kumimoji="0" lang="es-ES" sz="1000" b="0" i="0" u="none" strike="noStrike" kern="1200" cap="none" spc="0" normalizeH="0" baseline="0" noProof="0">
                          <a:ln>
                            <a:noFill/>
                          </a:ln>
                          <a:solidFill>
                            <a:prstClr val="black"/>
                          </a:solidFill>
                          <a:effectLst/>
                          <a:uLnTx/>
                          <a:uFillTx/>
                          <a:latin typeface="+mn-lt"/>
                          <a:ea typeface="+mn-ea"/>
                          <a:cs typeface="+mn-cs"/>
                        </a:rPr>
                        <a:t> 
 Hoy comienza la Fiesta Nacional de la Pachamama, una experiencia única que nos conecta con la cultura de nuestra tierra y nuestros pueblos ancestrales. Te esperamos para rendir homenaje en Amaicha del Valle! Más info en http://ow.ly/Elp650mlH4v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1634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- 2019-03-11 20:00:13 </a:t>
                      </a:r>
                      <a:r>
                        <a:rPr kumimoji="0" lang="es-ES" sz="1000" b="0" i="0" u="none" strike="noStrike" kern="1200" cap="none" spc="0" normalizeH="0" baseline="0" noProof="0">
                          <a:ln>
                            <a:noFill/>
                          </a:ln>
                          <a:solidFill>
                            <a:prstClr val="black"/>
                          </a:solidFill>
                          <a:effectLst/>
                          <a:uLnTx/>
                          <a:uFillTx/>
                          <a:latin typeface="+mn-lt"/>
                          <a:ea typeface="+mn-ea"/>
                          <a:cs typeface="+mn-cs"/>
                        </a:rPr>
                        <a:t> 
 La mejor manera de conocer nuestros Valles: Cabalgata en familia para disfrutar del paisaje. Los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1463066"/>
                  </a:ext>
                </a:extLst>
              </a:tr>
            </a:tbl>
          </a:graphicData>
        </a:graphic>
      </p:graphicFrame>
      <p:sp>
        <p:nvSpPr>
          <p:cNvPr id="4" name="Text Placeholder 3">
            <a:extLst>
              <a:ext uri="{FF2B5EF4-FFF2-40B4-BE49-F238E27FC236}">
                <a16:creationId xmlns:a16="http://schemas.microsoft.com/office/drawing/2014/main" id="{D641B8E9-E968-4367-B4F0-564F729CF5AB}"/>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6204266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C1FF9-D204-486C-B329-B00450A2CB4E}"/>
              </a:ext>
            </a:extLst>
          </p:cNvPr>
          <p:cNvSpPr>
            <a:spLocks noGrp="1"/>
          </p:cNvSpPr>
          <p:nvPr>
            <p:ph type="title"/>
          </p:nvPr>
        </p:nvSpPr>
        <p:spPr/>
        <p:txBody>
          <a:bodyPr/>
          <a:lstStyle/>
          <a:p>
            <a:r>
              <a:rPr lang="es-ES"/>
              <a:t>Facebook TABLA DE FB COMPLETA | Ente Tucumán Turismo - 2 of 9</a:t>
            </a:r>
            <a:endParaRPr lang="en-US"/>
          </a:p>
        </p:txBody>
      </p:sp>
      <p:graphicFrame>
        <p:nvGraphicFramePr>
          <p:cNvPr id="5" name="Table Placeholder 4">
            <a:extLst>
              <a:ext uri="{FF2B5EF4-FFF2-40B4-BE49-F238E27FC236}">
                <a16:creationId xmlns:a16="http://schemas.microsoft.com/office/drawing/2014/main" id="{45E13D08-8FFC-4BA4-ACFD-E69B3EC16604}"/>
              </a:ext>
            </a:extLst>
          </p:cNvPr>
          <p:cNvGraphicFramePr>
            <a:graphicFrameLocks noGrp="1"/>
          </p:cNvGraphicFramePr>
          <p:nvPr>
            <p:ph type="tbl" sz="quarter" idx="13"/>
            <p:extLst>
              <p:ext uri="{D42A27DB-BD31-4B8C-83A1-F6EECF244321}">
                <p14:modId xmlns:p14="http://schemas.microsoft.com/office/powerpoint/2010/main" val="3350370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973621172"/>
                    </a:ext>
                  </a:extLst>
                </a:gridCol>
                <a:gridCol w="493776">
                  <a:extLst>
                    <a:ext uri="{9D8B030D-6E8A-4147-A177-3AD203B41FA5}">
                      <a16:colId xmlns:a16="http://schemas.microsoft.com/office/drawing/2014/main" val="1736836304"/>
                    </a:ext>
                  </a:extLst>
                </a:gridCol>
                <a:gridCol w="493776">
                  <a:extLst>
                    <a:ext uri="{9D8B030D-6E8A-4147-A177-3AD203B41FA5}">
                      <a16:colId xmlns:a16="http://schemas.microsoft.com/office/drawing/2014/main" val="3275693881"/>
                    </a:ext>
                  </a:extLst>
                </a:gridCol>
                <a:gridCol w="493776">
                  <a:extLst>
                    <a:ext uri="{9D8B030D-6E8A-4147-A177-3AD203B41FA5}">
                      <a16:colId xmlns:a16="http://schemas.microsoft.com/office/drawing/2014/main" val="2772631331"/>
                    </a:ext>
                  </a:extLst>
                </a:gridCol>
                <a:gridCol w="493776">
                  <a:extLst>
                    <a:ext uri="{9D8B030D-6E8A-4147-A177-3AD203B41FA5}">
                      <a16:colId xmlns:a16="http://schemas.microsoft.com/office/drawing/2014/main" val="605188297"/>
                    </a:ext>
                  </a:extLst>
                </a:gridCol>
                <a:gridCol w="493776">
                  <a:extLst>
                    <a:ext uri="{9D8B030D-6E8A-4147-A177-3AD203B41FA5}">
                      <a16:colId xmlns:a16="http://schemas.microsoft.com/office/drawing/2014/main" val="1680294131"/>
                    </a:ext>
                  </a:extLst>
                </a:gridCol>
                <a:gridCol w="493776">
                  <a:extLst>
                    <a:ext uri="{9D8B030D-6E8A-4147-A177-3AD203B41FA5}">
                      <a16:colId xmlns:a16="http://schemas.microsoft.com/office/drawing/2014/main" val="3583865742"/>
                    </a:ext>
                  </a:extLst>
                </a:gridCol>
                <a:gridCol w="493776">
                  <a:extLst>
                    <a:ext uri="{9D8B030D-6E8A-4147-A177-3AD203B41FA5}">
                      <a16:colId xmlns:a16="http://schemas.microsoft.com/office/drawing/2014/main" val="2589261182"/>
                    </a:ext>
                  </a:extLst>
                </a:gridCol>
                <a:gridCol w="493776">
                  <a:extLst>
                    <a:ext uri="{9D8B030D-6E8A-4147-A177-3AD203B41FA5}">
                      <a16:colId xmlns:a16="http://schemas.microsoft.com/office/drawing/2014/main" val="624222544"/>
                    </a:ext>
                  </a:extLst>
                </a:gridCol>
                <a:gridCol w="493776">
                  <a:extLst>
                    <a:ext uri="{9D8B030D-6E8A-4147-A177-3AD203B41FA5}">
                      <a16:colId xmlns:a16="http://schemas.microsoft.com/office/drawing/2014/main" val="2233184161"/>
                    </a:ext>
                  </a:extLst>
                </a:gridCol>
                <a:gridCol w="493776">
                  <a:extLst>
                    <a:ext uri="{9D8B030D-6E8A-4147-A177-3AD203B41FA5}">
                      <a16:colId xmlns:a16="http://schemas.microsoft.com/office/drawing/2014/main" val="4118604387"/>
                    </a:ext>
                  </a:extLst>
                </a:gridCol>
                <a:gridCol w="493776">
                  <a:extLst>
                    <a:ext uri="{9D8B030D-6E8A-4147-A177-3AD203B41FA5}">
                      <a16:colId xmlns:a16="http://schemas.microsoft.com/office/drawing/2014/main" val="3565550052"/>
                    </a:ext>
                  </a:extLst>
                </a:gridCol>
                <a:gridCol w="493776">
                  <a:extLst>
                    <a:ext uri="{9D8B030D-6E8A-4147-A177-3AD203B41FA5}">
                      <a16:colId xmlns:a16="http://schemas.microsoft.com/office/drawing/2014/main" val="3236535745"/>
                    </a:ext>
                  </a:extLst>
                </a:gridCol>
                <a:gridCol w="493776">
                  <a:extLst>
                    <a:ext uri="{9D8B030D-6E8A-4147-A177-3AD203B41FA5}">
                      <a16:colId xmlns:a16="http://schemas.microsoft.com/office/drawing/2014/main" val="935030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1269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- 2019-03-16 20:46:47 </a:t>
                      </a:r>
                      <a:r>
                        <a:rPr kumimoji="0" lang="es-ES" sz="1000" b="0" i="0" u="none" strike="noStrike" kern="1200" cap="none" spc="0" normalizeH="0" baseline="0" noProof="0">
                          <a:ln>
                            <a:noFill/>
                          </a:ln>
                          <a:solidFill>
                            <a:prstClr val="black"/>
                          </a:solidFill>
                          <a:effectLst/>
                          <a:uLnTx/>
                          <a:uFillTx/>
                          <a:latin typeface="+mn-lt"/>
                          <a:ea typeface="+mn-ea"/>
                          <a:cs typeface="+mn-cs"/>
                        </a:rPr>
                        <a:t> 
 Los colores de Tucumán invitan a disfrutar de paisajes para enamorarse. Te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3073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- 2019-03-15 20:15:07 </a:t>
                      </a:r>
                      <a:r>
                        <a:rPr kumimoji="0" lang="es-ES" sz="1000" b="0" i="0" u="none" strike="noStrike" kern="1200" cap="none" spc="0" normalizeH="0" baseline="0" noProof="0">
                          <a:ln>
                            <a:noFill/>
                          </a:ln>
                          <a:solidFill>
                            <a:prstClr val="black"/>
                          </a:solidFill>
                          <a:effectLst/>
                          <a:uLnTx/>
                          <a:uFillTx/>
                          <a:latin typeface="+mn-lt"/>
                          <a:ea typeface="+mn-ea"/>
                          <a:cs typeface="+mn-cs"/>
                        </a:rPr>
                        <a:t> 
 Si estás de visita por la ciudad, la cúpula de la Iglesia La Merced merece una foto para llevarla de recuerdo del viaje.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4567858"/>
                  </a:ext>
                </a:extLst>
              </a:tr>
            </a:tbl>
          </a:graphicData>
        </a:graphic>
      </p:graphicFrame>
      <p:sp>
        <p:nvSpPr>
          <p:cNvPr id="4" name="Text Placeholder 3">
            <a:extLst>
              <a:ext uri="{FF2B5EF4-FFF2-40B4-BE49-F238E27FC236}">
                <a16:creationId xmlns:a16="http://schemas.microsoft.com/office/drawing/2014/main" id="{19ACE885-1ECE-4D7A-935B-67FE6DAAC478}"/>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1449854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D32A5-5CDA-4BE7-BF51-7DD55353D0DF}"/>
              </a:ext>
            </a:extLst>
          </p:cNvPr>
          <p:cNvSpPr>
            <a:spLocks noGrp="1"/>
          </p:cNvSpPr>
          <p:nvPr>
            <p:ph type="title"/>
          </p:nvPr>
        </p:nvSpPr>
        <p:spPr/>
        <p:txBody>
          <a:bodyPr/>
          <a:lstStyle/>
          <a:p>
            <a:r>
              <a:rPr lang="es-ES"/>
              <a:t>Facebook TABLA DE FB COMPLETA | Ente Tucumán Turismo - 3 of 9</a:t>
            </a:r>
            <a:endParaRPr lang="en-US"/>
          </a:p>
        </p:txBody>
      </p:sp>
      <p:graphicFrame>
        <p:nvGraphicFramePr>
          <p:cNvPr id="5" name="Table Placeholder 4">
            <a:extLst>
              <a:ext uri="{FF2B5EF4-FFF2-40B4-BE49-F238E27FC236}">
                <a16:creationId xmlns:a16="http://schemas.microsoft.com/office/drawing/2014/main" id="{8E1DF3D6-509F-4FE3-A352-7456F01D2D47}"/>
              </a:ext>
            </a:extLst>
          </p:cNvPr>
          <p:cNvGraphicFramePr>
            <a:graphicFrameLocks noGrp="1"/>
          </p:cNvGraphicFramePr>
          <p:nvPr>
            <p:ph type="tbl" sz="quarter" idx="13"/>
            <p:extLst>
              <p:ext uri="{D42A27DB-BD31-4B8C-83A1-F6EECF244321}">
                <p14:modId xmlns:p14="http://schemas.microsoft.com/office/powerpoint/2010/main" val="508442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05588578"/>
                    </a:ext>
                  </a:extLst>
                </a:gridCol>
                <a:gridCol w="493776">
                  <a:extLst>
                    <a:ext uri="{9D8B030D-6E8A-4147-A177-3AD203B41FA5}">
                      <a16:colId xmlns:a16="http://schemas.microsoft.com/office/drawing/2014/main" val="3679385301"/>
                    </a:ext>
                  </a:extLst>
                </a:gridCol>
                <a:gridCol w="493776">
                  <a:extLst>
                    <a:ext uri="{9D8B030D-6E8A-4147-A177-3AD203B41FA5}">
                      <a16:colId xmlns:a16="http://schemas.microsoft.com/office/drawing/2014/main" val="1802797517"/>
                    </a:ext>
                  </a:extLst>
                </a:gridCol>
                <a:gridCol w="493776">
                  <a:extLst>
                    <a:ext uri="{9D8B030D-6E8A-4147-A177-3AD203B41FA5}">
                      <a16:colId xmlns:a16="http://schemas.microsoft.com/office/drawing/2014/main" val="1115960704"/>
                    </a:ext>
                  </a:extLst>
                </a:gridCol>
                <a:gridCol w="493776">
                  <a:extLst>
                    <a:ext uri="{9D8B030D-6E8A-4147-A177-3AD203B41FA5}">
                      <a16:colId xmlns:a16="http://schemas.microsoft.com/office/drawing/2014/main" val="228110588"/>
                    </a:ext>
                  </a:extLst>
                </a:gridCol>
                <a:gridCol w="493776">
                  <a:extLst>
                    <a:ext uri="{9D8B030D-6E8A-4147-A177-3AD203B41FA5}">
                      <a16:colId xmlns:a16="http://schemas.microsoft.com/office/drawing/2014/main" val="3460521415"/>
                    </a:ext>
                  </a:extLst>
                </a:gridCol>
                <a:gridCol w="493776">
                  <a:extLst>
                    <a:ext uri="{9D8B030D-6E8A-4147-A177-3AD203B41FA5}">
                      <a16:colId xmlns:a16="http://schemas.microsoft.com/office/drawing/2014/main" val="2347537101"/>
                    </a:ext>
                  </a:extLst>
                </a:gridCol>
                <a:gridCol w="493776">
                  <a:extLst>
                    <a:ext uri="{9D8B030D-6E8A-4147-A177-3AD203B41FA5}">
                      <a16:colId xmlns:a16="http://schemas.microsoft.com/office/drawing/2014/main" val="78507740"/>
                    </a:ext>
                  </a:extLst>
                </a:gridCol>
                <a:gridCol w="493776">
                  <a:extLst>
                    <a:ext uri="{9D8B030D-6E8A-4147-A177-3AD203B41FA5}">
                      <a16:colId xmlns:a16="http://schemas.microsoft.com/office/drawing/2014/main" val="3016737339"/>
                    </a:ext>
                  </a:extLst>
                </a:gridCol>
                <a:gridCol w="493776">
                  <a:extLst>
                    <a:ext uri="{9D8B030D-6E8A-4147-A177-3AD203B41FA5}">
                      <a16:colId xmlns:a16="http://schemas.microsoft.com/office/drawing/2014/main" val="683975886"/>
                    </a:ext>
                  </a:extLst>
                </a:gridCol>
                <a:gridCol w="493776">
                  <a:extLst>
                    <a:ext uri="{9D8B030D-6E8A-4147-A177-3AD203B41FA5}">
                      <a16:colId xmlns:a16="http://schemas.microsoft.com/office/drawing/2014/main" val="3795164771"/>
                    </a:ext>
                  </a:extLst>
                </a:gridCol>
                <a:gridCol w="493776">
                  <a:extLst>
                    <a:ext uri="{9D8B030D-6E8A-4147-A177-3AD203B41FA5}">
                      <a16:colId xmlns:a16="http://schemas.microsoft.com/office/drawing/2014/main" val="2575189513"/>
                    </a:ext>
                  </a:extLst>
                </a:gridCol>
                <a:gridCol w="493776">
                  <a:extLst>
                    <a:ext uri="{9D8B030D-6E8A-4147-A177-3AD203B41FA5}">
                      <a16:colId xmlns:a16="http://schemas.microsoft.com/office/drawing/2014/main" val="2628845341"/>
                    </a:ext>
                  </a:extLst>
                </a:gridCol>
                <a:gridCol w="493776">
                  <a:extLst>
                    <a:ext uri="{9D8B030D-6E8A-4147-A177-3AD203B41FA5}">
                      <a16:colId xmlns:a16="http://schemas.microsoft.com/office/drawing/2014/main" val="1228862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055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- 2019-03-23 12:00:37 </a:t>
                      </a:r>
                      <a:r>
                        <a:rPr kumimoji="0" lang="es-ES" sz="1000" b="0" i="0" u="none" strike="noStrike" kern="1200" cap="none" spc="0" normalizeH="0" baseline="0" noProof="0">
                          <a:ln>
                            <a:noFill/>
                          </a:ln>
                          <a:solidFill>
                            <a:prstClr val="black"/>
                          </a:solidFill>
                          <a:effectLst/>
                          <a:uLnTx/>
                          <a:uFillTx/>
                          <a:latin typeface="+mn-lt"/>
                          <a:ea typeface="+mn-ea"/>
                          <a:cs typeface="+mn-cs"/>
                        </a:rPr>
                        <a:t> 
 Horneadas con amor: las mejores empanadas del mundo son las nuestras: bien Tucumanas! ¿Cuál es tu secreto para hacerlas deliciosas?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7820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- 2019-03-21 10:41:43 </a:t>
                      </a:r>
                      <a:r>
                        <a:rPr kumimoji="0" lang="es-ES" sz="1000" b="0" i="0" u="none" strike="noStrike" kern="1200" cap="none" spc="0" normalizeH="0" baseline="0" noProof="0">
                          <a:ln>
                            <a:noFill/>
                          </a:ln>
                          <a:solidFill>
                            <a:prstClr val="black"/>
                          </a:solidFill>
                          <a:effectLst/>
                          <a:uLnTx/>
                          <a:uFillTx/>
                          <a:latin typeface="+mn-lt"/>
                          <a:ea typeface="+mn-ea"/>
                          <a:cs typeface="+mn-cs"/>
                        </a:rPr>
                        <a:t> 
 Sigue la gira! Durante Marzo te esperamos en Santiago del Estero y Termas de Río Hondo. Visitanos!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8333446"/>
                  </a:ext>
                </a:extLst>
              </a:tr>
            </a:tbl>
          </a:graphicData>
        </a:graphic>
      </p:graphicFrame>
      <p:sp>
        <p:nvSpPr>
          <p:cNvPr id="4" name="Text Placeholder 3">
            <a:extLst>
              <a:ext uri="{FF2B5EF4-FFF2-40B4-BE49-F238E27FC236}">
                <a16:creationId xmlns:a16="http://schemas.microsoft.com/office/drawing/2014/main" id="{81CA229E-D849-4798-A2C4-B7D468C3B117}"/>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5678250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88BF3-8B66-4DAA-8F6C-B2A0B3E8F58D}"/>
              </a:ext>
            </a:extLst>
          </p:cNvPr>
          <p:cNvSpPr>
            <a:spLocks noGrp="1"/>
          </p:cNvSpPr>
          <p:nvPr>
            <p:ph type="title"/>
          </p:nvPr>
        </p:nvSpPr>
        <p:spPr/>
        <p:txBody>
          <a:bodyPr/>
          <a:lstStyle/>
          <a:p>
            <a:r>
              <a:rPr lang="es-ES"/>
              <a:t>Facebook TABLA DE FB COMPLETA | Ente Tucumán Turismo - 4 of 9</a:t>
            </a:r>
            <a:endParaRPr lang="en-US"/>
          </a:p>
        </p:txBody>
      </p:sp>
      <p:graphicFrame>
        <p:nvGraphicFramePr>
          <p:cNvPr id="5" name="Table Placeholder 4">
            <a:extLst>
              <a:ext uri="{FF2B5EF4-FFF2-40B4-BE49-F238E27FC236}">
                <a16:creationId xmlns:a16="http://schemas.microsoft.com/office/drawing/2014/main" id="{75E7D8E7-703F-4E5B-B692-B34308D71B81}"/>
              </a:ext>
            </a:extLst>
          </p:cNvPr>
          <p:cNvGraphicFramePr>
            <a:graphicFrameLocks noGrp="1"/>
          </p:cNvGraphicFramePr>
          <p:nvPr>
            <p:ph type="tbl" sz="quarter" idx="13"/>
            <p:extLst>
              <p:ext uri="{D42A27DB-BD31-4B8C-83A1-F6EECF244321}">
                <p14:modId xmlns:p14="http://schemas.microsoft.com/office/powerpoint/2010/main" val="140530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604940069"/>
                    </a:ext>
                  </a:extLst>
                </a:gridCol>
                <a:gridCol w="493776">
                  <a:extLst>
                    <a:ext uri="{9D8B030D-6E8A-4147-A177-3AD203B41FA5}">
                      <a16:colId xmlns:a16="http://schemas.microsoft.com/office/drawing/2014/main" val="2010318001"/>
                    </a:ext>
                  </a:extLst>
                </a:gridCol>
                <a:gridCol w="493776">
                  <a:extLst>
                    <a:ext uri="{9D8B030D-6E8A-4147-A177-3AD203B41FA5}">
                      <a16:colId xmlns:a16="http://schemas.microsoft.com/office/drawing/2014/main" val="202772273"/>
                    </a:ext>
                  </a:extLst>
                </a:gridCol>
                <a:gridCol w="493776">
                  <a:extLst>
                    <a:ext uri="{9D8B030D-6E8A-4147-A177-3AD203B41FA5}">
                      <a16:colId xmlns:a16="http://schemas.microsoft.com/office/drawing/2014/main" val="1040721235"/>
                    </a:ext>
                  </a:extLst>
                </a:gridCol>
                <a:gridCol w="493776">
                  <a:extLst>
                    <a:ext uri="{9D8B030D-6E8A-4147-A177-3AD203B41FA5}">
                      <a16:colId xmlns:a16="http://schemas.microsoft.com/office/drawing/2014/main" val="1830217707"/>
                    </a:ext>
                  </a:extLst>
                </a:gridCol>
                <a:gridCol w="493776">
                  <a:extLst>
                    <a:ext uri="{9D8B030D-6E8A-4147-A177-3AD203B41FA5}">
                      <a16:colId xmlns:a16="http://schemas.microsoft.com/office/drawing/2014/main" val="1403661792"/>
                    </a:ext>
                  </a:extLst>
                </a:gridCol>
                <a:gridCol w="493776">
                  <a:extLst>
                    <a:ext uri="{9D8B030D-6E8A-4147-A177-3AD203B41FA5}">
                      <a16:colId xmlns:a16="http://schemas.microsoft.com/office/drawing/2014/main" val="999358960"/>
                    </a:ext>
                  </a:extLst>
                </a:gridCol>
                <a:gridCol w="493776">
                  <a:extLst>
                    <a:ext uri="{9D8B030D-6E8A-4147-A177-3AD203B41FA5}">
                      <a16:colId xmlns:a16="http://schemas.microsoft.com/office/drawing/2014/main" val="2194170225"/>
                    </a:ext>
                  </a:extLst>
                </a:gridCol>
                <a:gridCol w="493776">
                  <a:extLst>
                    <a:ext uri="{9D8B030D-6E8A-4147-A177-3AD203B41FA5}">
                      <a16:colId xmlns:a16="http://schemas.microsoft.com/office/drawing/2014/main" val="3790709714"/>
                    </a:ext>
                  </a:extLst>
                </a:gridCol>
                <a:gridCol w="493776">
                  <a:extLst>
                    <a:ext uri="{9D8B030D-6E8A-4147-A177-3AD203B41FA5}">
                      <a16:colId xmlns:a16="http://schemas.microsoft.com/office/drawing/2014/main" val="2512978535"/>
                    </a:ext>
                  </a:extLst>
                </a:gridCol>
                <a:gridCol w="493776">
                  <a:extLst>
                    <a:ext uri="{9D8B030D-6E8A-4147-A177-3AD203B41FA5}">
                      <a16:colId xmlns:a16="http://schemas.microsoft.com/office/drawing/2014/main" val="2543977249"/>
                    </a:ext>
                  </a:extLst>
                </a:gridCol>
                <a:gridCol w="493776">
                  <a:extLst>
                    <a:ext uri="{9D8B030D-6E8A-4147-A177-3AD203B41FA5}">
                      <a16:colId xmlns:a16="http://schemas.microsoft.com/office/drawing/2014/main" val="2424767644"/>
                    </a:ext>
                  </a:extLst>
                </a:gridCol>
                <a:gridCol w="493776">
                  <a:extLst>
                    <a:ext uri="{9D8B030D-6E8A-4147-A177-3AD203B41FA5}">
                      <a16:colId xmlns:a16="http://schemas.microsoft.com/office/drawing/2014/main" val="1008947696"/>
                    </a:ext>
                  </a:extLst>
                </a:gridCol>
                <a:gridCol w="493776">
                  <a:extLst>
                    <a:ext uri="{9D8B030D-6E8A-4147-A177-3AD203B41FA5}">
                      <a16:colId xmlns:a16="http://schemas.microsoft.com/office/drawing/2014/main" val="3644813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4726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- 2019-03-03 21:07:47 </a:t>
                      </a:r>
                      <a:r>
                        <a:rPr kumimoji="0" lang="es-ES" sz="1000" b="0" i="0" u="none" strike="noStrike" kern="1200" cap="none" spc="0" normalizeH="0" baseline="0" noProof="0">
                          <a:ln>
                            <a:noFill/>
                          </a:ln>
                          <a:solidFill>
                            <a:prstClr val="black"/>
                          </a:solidFill>
                          <a:effectLst/>
                          <a:uLnTx/>
                          <a:uFillTx/>
                          <a:latin typeface="+mn-lt"/>
                          <a:ea typeface="+mn-ea"/>
                          <a:cs typeface="+mn-cs"/>
                        </a:rPr>
                        <a:t> 
 Otro paseo imperdible del finde largo en Tucumán, es la Feria de Simoca. Artesanos, productores y lugareños nos reciben con su calidez para una tarde inolvidable 🙂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3253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- 2019-03-10 12:15:09 </a:t>
                      </a:r>
                      <a:r>
                        <a:rPr kumimoji="0" lang="es-ES" sz="1000" b="0" i="0" u="none" strike="noStrike" kern="1200" cap="none" spc="0" normalizeH="0" baseline="0" noProof="0">
                          <a:ln>
                            <a:noFill/>
                          </a:ln>
                          <a:solidFill>
                            <a:prstClr val="black"/>
                          </a:solidFill>
                          <a:effectLst/>
                          <a:uLnTx/>
                          <a:uFillTx/>
                          <a:latin typeface="+mn-lt"/>
                          <a:ea typeface="+mn-ea"/>
                          <a:cs typeface="+mn-cs"/>
                        </a:rPr>
                        <a:t> 
 Locro y tamales ❤️ Todo súper rico para terminar contentos esta semana. ¿Cuál elegís?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0664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- 2019-02-27 20:46:54 </a:t>
                      </a:r>
                      <a:r>
                        <a:rPr kumimoji="0" lang="es-ES" sz="1000" b="0" i="0" u="none" strike="noStrike" kern="1200" cap="none" spc="0" normalizeH="0" baseline="0" noProof="0">
                          <a:ln>
                            <a:noFill/>
                          </a:ln>
                          <a:solidFill>
                            <a:prstClr val="black"/>
                          </a:solidFill>
                          <a:effectLst/>
                          <a:uLnTx/>
                          <a:uFillTx/>
                          <a:latin typeface="+mn-lt"/>
                          <a:ea typeface="+mn-ea"/>
                          <a:cs typeface="+mn-cs"/>
                        </a:rPr>
                        <a:t> 
 El encanto del cielo en un lugar único... te esperamos en El Mollar!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5709943"/>
                  </a:ext>
                </a:extLst>
              </a:tr>
            </a:tbl>
          </a:graphicData>
        </a:graphic>
      </p:graphicFrame>
      <p:sp>
        <p:nvSpPr>
          <p:cNvPr id="4" name="Text Placeholder 3">
            <a:extLst>
              <a:ext uri="{FF2B5EF4-FFF2-40B4-BE49-F238E27FC236}">
                <a16:creationId xmlns:a16="http://schemas.microsoft.com/office/drawing/2014/main" id="{EEB4BC25-47F7-414D-9BFD-1B1B0BE70DC4}"/>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1052259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2F5E7-658D-4435-B73C-29D57C73E2B3}"/>
              </a:ext>
            </a:extLst>
          </p:cNvPr>
          <p:cNvSpPr>
            <a:spLocks noGrp="1"/>
          </p:cNvSpPr>
          <p:nvPr>
            <p:ph type="title"/>
          </p:nvPr>
        </p:nvSpPr>
        <p:spPr/>
        <p:txBody>
          <a:bodyPr/>
          <a:lstStyle/>
          <a:p>
            <a:r>
              <a:rPr lang="es-ES"/>
              <a:t>Facebook TABLA DE FB COMPLETA | Ente Tucumán Turismo - 5 of 9</a:t>
            </a:r>
            <a:endParaRPr lang="en-US"/>
          </a:p>
        </p:txBody>
      </p:sp>
      <p:graphicFrame>
        <p:nvGraphicFramePr>
          <p:cNvPr id="5" name="Table Placeholder 4">
            <a:extLst>
              <a:ext uri="{FF2B5EF4-FFF2-40B4-BE49-F238E27FC236}">
                <a16:creationId xmlns:a16="http://schemas.microsoft.com/office/drawing/2014/main" id="{12B2E70A-3864-4947-801E-F9801347C176}"/>
              </a:ext>
            </a:extLst>
          </p:cNvPr>
          <p:cNvGraphicFramePr>
            <a:graphicFrameLocks noGrp="1"/>
          </p:cNvGraphicFramePr>
          <p:nvPr>
            <p:ph type="tbl" sz="quarter" idx="13"/>
            <p:extLst>
              <p:ext uri="{D42A27DB-BD31-4B8C-83A1-F6EECF244321}">
                <p14:modId xmlns:p14="http://schemas.microsoft.com/office/powerpoint/2010/main" val="1878086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674029151"/>
                    </a:ext>
                  </a:extLst>
                </a:gridCol>
                <a:gridCol w="493776">
                  <a:extLst>
                    <a:ext uri="{9D8B030D-6E8A-4147-A177-3AD203B41FA5}">
                      <a16:colId xmlns:a16="http://schemas.microsoft.com/office/drawing/2014/main" val="2907150042"/>
                    </a:ext>
                  </a:extLst>
                </a:gridCol>
                <a:gridCol w="493776">
                  <a:extLst>
                    <a:ext uri="{9D8B030D-6E8A-4147-A177-3AD203B41FA5}">
                      <a16:colId xmlns:a16="http://schemas.microsoft.com/office/drawing/2014/main" val="2667280851"/>
                    </a:ext>
                  </a:extLst>
                </a:gridCol>
                <a:gridCol w="493776">
                  <a:extLst>
                    <a:ext uri="{9D8B030D-6E8A-4147-A177-3AD203B41FA5}">
                      <a16:colId xmlns:a16="http://schemas.microsoft.com/office/drawing/2014/main" val="1199786871"/>
                    </a:ext>
                  </a:extLst>
                </a:gridCol>
                <a:gridCol w="493776">
                  <a:extLst>
                    <a:ext uri="{9D8B030D-6E8A-4147-A177-3AD203B41FA5}">
                      <a16:colId xmlns:a16="http://schemas.microsoft.com/office/drawing/2014/main" val="3491025653"/>
                    </a:ext>
                  </a:extLst>
                </a:gridCol>
                <a:gridCol w="493776">
                  <a:extLst>
                    <a:ext uri="{9D8B030D-6E8A-4147-A177-3AD203B41FA5}">
                      <a16:colId xmlns:a16="http://schemas.microsoft.com/office/drawing/2014/main" val="2013510113"/>
                    </a:ext>
                  </a:extLst>
                </a:gridCol>
                <a:gridCol w="493776">
                  <a:extLst>
                    <a:ext uri="{9D8B030D-6E8A-4147-A177-3AD203B41FA5}">
                      <a16:colId xmlns:a16="http://schemas.microsoft.com/office/drawing/2014/main" val="1304152596"/>
                    </a:ext>
                  </a:extLst>
                </a:gridCol>
                <a:gridCol w="493776">
                  <a:extLst>
                    <a:ext uri="{9D8B030D-6E8A-4147-A177-3AD203B41FA5}">
                      <a16:colId xmlns:a16="http://schemas.microsoft.com/office/drawing/2014/main" val="695232520"/>
                    </a:ext>
                  </a:extLst>
                </a:gridCol>
                <a:gridCol w="493776">
                  <a:extLst>
                    <a:ext uri="{9D8B030D-6E8A-4147-A177-3AD203B41FA5}">
                      <a16:colId xmlns:a16="http://schemas.microsoft.com/office/drawing/2014/main" val="1497100104"/>
                    </a:ext>
                  </a:extLst>
                </a:gridCol>
                <a:gridCol w="493776">
                  <a:extLst>
                    <a:ext uri="{9D8B030D-6E8A-4147-A177-3AD203B41FA5}">
                      <a16:colId xmlns:a16="http://schemas.microsoft.com/office/drawing/2014/main" val="2714687428"/>
                    </a:ext>
                  </a:extLst>
                </a:gridCol>
                <a:gridCol w="493776">
                  <a:extLst>
                    <a:ext uri="{9D8B030D-6E8A-4147-A177-3AD203B41FA5}">
                      <a16:colId xmlns:a16="http://schemas.microsoft.com/office/drawing/2014/main" val="275836288"/>
                    </a:ext>
                  </a:extLst>
                </a:gridCol>
                <a:gridCol w="493776">
                  <a:extLst>
                    <a:ext uri="{9D8B030D-6E8A-4147-A177-3AD203B41FA5}">
                      <a16:colId xmlns:a16="http://schemas.microsoft.com/office/drawing/2014/main" val="3611380106"/>
                    </a:ext>
                  </a:extLst>
                </a:gridCol>
                <a:gridCol w="493776">
                  <a:extLst>
                    <a:ext uri="{9D8B030D-6E8A-4147-A177-3AD203B41FA5}">
                      <a16:colId xmlns:a16="http://schemas.microsoft.com/office/drawing/2014/main" val="24196930"/>
                    </a:ext>
                  </a:extLst>
                </a:gridCol>
                <a:gridCol w="493776">
                  <a:extLst>
                    <a:ext uri="{9D8B030D-6E8A-4147-A177-3AD203B41FA5}">
                      <a16:colId xmlns:a16="http://schemas.microsoft.com/office/drawing/2014/main" val="955328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9036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- 2019-03-22 20:00:16 </a:t>
                      </a:r>
                      <a:r>
                        <a:rPr kumimoji="0" lang="es-ES" sz="1000" b="0" i="0" u="none" strike="noStrike" kern="1200" cap="none" spc="0" normalizeH="0" baseline="0" noProof="0">
                          <a:ln>
                            <a:noFill/>
                          </a:ln>
                          <a:solidFill>
                            <a:prstClr val="black"/>
                          </a:solidFill>
                          <a:effectLst/>
                          <a:uLnTx/>
                          <a:uFillTx/>
                          <a:latin typeface="+mn-lt"/>
                          <a:ea typeface="+mn-ea"/>
                          <a:cs typeface="+mn-cs"/>
                        </a:rPr>
                        <a:t> 
 Un cielo estrellado que invita a la contemplación &lt;3 Te esperamos para vivir la experiencia!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7820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- 2019-03-19 15:00:16 </a:t>
                      </a:r>
                      <a:r>
                        <a:rPr kumimoji="0" lang="es-ES" sz="1000" b="0" i="0" u="none" strike="noStrike" kern="1200" cap="none" spc="0" normalizeH="0" baseline="0" noProof="0">
                          <a:ln>
                            <a:noFill/>
                          </a:ln>
                          <a:solidFill>
                            <a:prstClr val="black"/>
                          </a:solidFill>
                          <a:effectLst/>
                          <a:uLnTx/>
                          <a:uFillTx/>
                          <a:latin typeface="+mn-lt"/>
                          <a:ea typeface="+mn-ea"/>
                          <a:cs typeface="+mn-cs"/>
                        </a:rPr>
                        <a:t> 
 Tejedor de ilusiones, hilador de sueños, escultor de tesoros, carpintero de mundos, artesano de la vida... genio creador. Feliz #DiaInternacionalDelArtesano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9024384"/>
                  </a:ext>
                </a:extLst>
              </a:tr>
            </a:tbl>
          </a:graphicData>
        </a:graphic>
      </p:graphicFrame>
      <p:sp>
        <p:nvSpPr>
          <p:cNvPr id="4" name="Text Placeholder 3">
            <a:extLst>
              <a:ext uri="{FF2B5EF4-FFF2-40B4-BE49-F238E27FC236}">
                <a16:creationId xmlns:a16="http://schemas.microsoft.com/office/drawing/2014/main" id="{B55720B9-BDEE-400F-A96A-27DA45D41507}"/>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2643372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185E0-653F-4E83-BF99-F827B3DCBD0D}"/>
              </a:ext>
            </a:extLst>
          </p:cNvPr>
          <p:cNvSpPr>
            <a:spLocks noGrp="1"/>
          </p:cNvSpPr>
          <p:nvPr>
            <p:ph type="title"/>
          </p:nvPr>
        </p:nvSpPr>
        <p:spPr/>
        <p:txBody>
          <a:bodyPr/>
          <a:lstStyle/>
          <a:p>
            <a:r>
              <a:rPr lang="es-ES"/>
              <a:t>Facebook TABLA DE FB COMPLETA | Ente Tucumán Turismo - 6 of 9</a:t>
            </a:r>
            <a:endParaRPr lang="en-US"/>
          </a:p>
        </p:txBody>
      </p:sp>
      <p:graphicFrame>
        <p:nvGraphicFramePr>
          <p:cNvPr id="5" name="Table Placeholder 4">
            <a:extLst>
              <a:ext uri="{FF2B5EF4-FFF2-40B4-BE49-F238E27FC236}">
                <a16:creationId xmlns:a16="http://schemas.microsoft.com/office/drawing/2014/main" id="{A7D587F6-7766-4573-B2AF-F6C9C7B4AD37}"/>
              </a:ext>
            </a:extLst>
          </p:cNvPr>
          <p:cNvGraphicFramePr>
            <a:graphicFrameLocks noGrp="1"/>
          </p:cNvGraphicFramePr>
          <p:nvPr>
            <p:ph type="tbl" sz="quarter" idx="13"/>
            <p:extLst>
              <p:ext uri="{D42A27DB-BD31-4B8C-83A1-F6EECF244321}">
                <p14:modId xmlns:p14="http://schemas.microsoft.com/office/powerpoint/2010/main" val="1171498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165288140"/>
                    </a:ext>
                  </a:extLst>
                </a:gridCol>
                <a:gridCol w="493776">
                  <a:extLst>
                    <a:ext uri="{9D8B030D-6E8A-4147-A177-3AD203B41FA5}">
                      <a16:colId xmlns:a16="http://schemas.microsoft.com/office/drawing/2014/main" val="4084100823"/>
                    </a:ext>
                  </a:extLst>
                </a:gridCol>
                <a:gridCol w="493776">
                  <a:extLst>
                    <a:ext uri="{9D8B030D-6E8A-4147-A177-3AD203B41FA5}">
                      <a16:colId xmlns:a16="http://schemas.microsoft.com/office/drawing/2014/main" val="3762808679"/>
                    </a:ext>
                  </a:extLst>
                </a:gridCol>
                <a:gridCol w="493776">
                  <a:extLst>
                    <a:ext uri="{9D8B030D-6E8A-4147-A177-3AD203B41FA5}">
                      <a16:colId xmlns:a16="http://schemas.microsoft.com/office/drawing/2014/main" val="2198410177"/>
                    </a:ext>
                  </a:extLst>
                </a:gridCol>
                <a:gridCol w="493776">
                  <a:extLst>
                    <a:ext uri="{9D8B030D-6E8A-4147-A177-3AD203B41FA5}">
                      <a16:colId xmlns:a16="http://schemas.microsoft.com/office/drawing/2014/main" val="3914666397"/>
                    </a:ext>
                  </a:extLst>
                </a:gridCol>
                <a:gridCol w="493776">
                  <a:extLst>
                    <a:ext uri="{9D8B030D-6E8A-4147-A177-3AD203B41FA5}">
                      <a16:colId xmlns:a16="http://schemas.microsoft.com/office/drawing/2014/main" val="1009526463"/>
                    </a:ext>
                  </a:extLst>
                </a:gridCol>
                <a:gridCol w="493776">
                  <a:extLst>
                    <a:ext uri="{9D8B030D-6E8A-4147-A177-3AD203B41FA5}">
                      <a16:colId xmlns:a16="http://schemas.microsoft.com/office/drawing/2014/main" val="13564019"/>
                    </a:ext>
                  </a:extLst>
                </a:gridCol>
                <a:gridCol w="493776">
                  <a:extLst>
                    <a:ext uri="{9D8B030D-6E8A-4147-A177-3AD203B41FA5}">
                      <a16:colId xmlns:a16="http://schemas.microsoft.com/office/drawing/2014/main" val="2188813745"/>
                    </a:ext>
                  </a:extLst>
                </a:gridCol>
                <a:gridCol w="493776">
                  <a:extLst>
                    <a:ext uri="{9D8B030D-6E8A-4147-A177-3AD203B41FA5}">
                      <a16:colId xmlns:a16="http://schemas.microsoft.com/office/drawing/2014/main" val="392007750"/>
                    </a:ext>
                  </a:extLst>
                </a:gridCol>
                <a:gridCol w="493776">
                  <a:extLst>
                    <a:ext uri="{9D8B030D-6E8A-4147-A177-3AD203B41FA5}">
                      <a16:colId xmlns:a16="http://schemas.microsoft.com/office/drawing/2014/main" val="1953353920"/>
                    </a:ext>
                  </a:extLst>
                </a:gridCol>
                <a:gridCol w="493776">
                  <a:extLst>
                    <a:ext uri="{9D8B030D-6E8A-4147-A177-3AD203B41FA5}">
                      <a16:colId xmlns:a16="http://schemas.microsoft.com/office/drawing/2014/main" val="1159571486"/>
                    </a:ext>
                  </a:extLst>
                </a:gridCol>
                <a:gridCol w="493776">
                  <a:extLst>
                    <a:ext uri="{9D8B030D-6E8A-4147-A177-3AD203B41FA5}">
                      <a16:colId xmlns:a16="http://schemas.microsoft.com/office/drawing/2014/main" val="3786560483"/>
                    </a:ext>
                  </a:extLst>
                </a:gridCol>
                <a:gridCol w="493776">
                  <a:extLst>
                    <a:ext uri="{9D8B030D-6E8A-4147-A177-3AD203B41FA5}">
                      <a16:colId xmlns:a16="http://schemas.microsoft.com/office/drawing/2014/main" val="849044583"/>
                    </a:ext>
                  </a:extLst>
                </a:gridCol>
                <a:gridCol w="493776">
                  <a:extLst>
                    <a:ext uri="{9D8B030D-6E8A-4147-A177-3AD203B41FA5}">
                      <a16:colId xmlns:a16="http://schemas.microsoft.com/office/drawing/2014/main" val="1304366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72757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- 2019-02-24 11:00:35 </a:t>
                      </a:r>
                      <a:r>
                        <a:rPr kumimoji="0" lang="es-ES" sz="1000" b="0" i="0" u="none" strike="noStrike" kern="1200" cap="none" spc="0" normalizeH="0" baseline="0" noProof="0">
                          <a:ln>
                            <a:noFill/>
                          </a:ln>
                          <a:solidFill>
                            <a:prstClr val="black"/>
                          </a:solidFill>
                          <a:effectLst/>
                          <a:uLnTx/>
                          <a:uFillTx/>
                          <a:latin typeface="+mn-lt"/>
                          <a:ea typeface="+mn-ea"/>
                          <a:cs typeface="+mn-cs"/>
                        </a:rPr>
                        <a:t> 
 Puente del Indio! Visita obligada si venis al Valle de Choromoro. Te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1946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- 2019-03-01 20:10:06 </a:t>
                      </a:r>
                      <a:r>
                        <a:rPr kumimoji="0" lang="es-ES" sz="1000" b="0" i="0" u="none" strike="noStrike" kern="1200" cap="none" spc="0" normalizeH="0" baseline="0" noProof="0">
                          <a:ln>
                            <a:noFill/>
                          </a:ln>
                          <a:solidFill>
                            <a:prstClr val="black"/>
                          </a:solidFill>
                          <a:effectLst/>
                          <a:uLnTx/>
                          <a:uFillTx/>
                          <a:latin typeface="+mn-lt"/>
                          <a:ea typeface="+mn-ea"/>
                          <a:cs typeface="+mn-cs"/>
                        </a:rPr>
                        <a:t> 
 Finde largo! Vení a conocer la Ciudad Sagrada de Quilmes, y descubrí mucho más sobre la cultura de nuestros antepasados. Te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1668278"/>
                  </a:ext>
                </a:extLst>
              </a:tr>
            </a:tbl>
          </a:graphicData>
        </a:graphic>
      </p:graphicFrame>
      <p:sp>
        <p:nvSpPr>
          <p:cNvPr id="4" name="Text Placeholder 3">
            <a:extLst>
              <a:ext uri="{FF2B5EF4-FFF2-40B4-BE49-F238E27FC236}">
                <a16:creationId xmlns:a16="http://schemas.microsoft.com/office/drawing/2014/main" id="{D602123E-A1F9-4237-82FD-D2331063DA6D}"/>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3963583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51BFC-D9EE-4D64-84DD-87A82C72D591}"/>
              </a:ext>
            </a:extLst>
          </p:cNvPr>
          <p:cNvSpPr>
            <a:spLocks noGrp="1"/>
          </p:cNvSpPr>
          <p:nvPr>
            <p:ph type="title"/>
          </p:nvPr>
        </p:nvSpPr>
        <p:spPr/>
        <p:txBody>
          <a:bodyPr/>
          <a:lstStyle/>
          <a:p>
            <a:r>
              <a:rPr lang="es-ES"/>
              <a:t>Facebook TABLA DE FB COMPLETA | Ente Tucumán Turismo - 7 of 9</a:t>
            </a:r>
            <a:endParaRPr lang="en-US"/>
          </a:p>
        </p:txBody>
      </p:sp>
      <p:graphicFrame>
        <p:nvGraphicFramePr>
          <p:cNvPr id="5" name="Table Placeholder 4">
            <a:extLst>
              <a:ext uri="{FF2B5EF4-FFF2-40B4-BE49-F238E27FC236}">
                <a16:creationId xmlns:a16="http://schemas.microsoft.com/office/drawing/2014/main" id="{96BD3F9C-9B34-402B-9665-2DAB46549AC7}"/>
              </a:ext>
            </a:extLst>
          </p:cNvPr>
          <p:cNvGraphicFramePr>
            <a:graphicFrameLocks noGrp="1"/>
          </p:cNvGraphicFramePr>
          <p:nvPr>
            <p:ph type="tbl" sz="quarter" idx="13"/>
            <p:extLst>
              <p:ext uri="{D42A27DB-BD31-4B8C-83A1-F6EECF244321}">
                <p14:modId xmlns:p14="http://schemas.microsoft.com/office/powerpoint/2010/main" val="1296229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85515183"/>
                    </a:ext>
                  </a:extLst>
                </a:gridCol>
                <a:gridCol w="493776">
                  <a:extLst>
                    <a:ext uri="{9D8B030D-6E8A-4147-A177-3AD203B41FA5}">
                      <a16:colId xmlns:a16="http://schemas.microsoft.com/office/drawing/2014/main" val="1750046679"/>
                    </a:ext>
                  </a:extLst>
                </a:gridCol>
                <a:gridCol w="493776">
                  <a:extLst>
                    <a:ext uri="{9D8B030D-6E8A-4147-A177-3AD203B41FA5}">
                      <a16:colId xmlns:a16="http://schemas.microsoft.com/office/drawing/2014/main" val="1260559671"/>
                    </a:ext>
                  </a:extLst>
                </a:gridCol>
                <a:gridCol w="493776">
                  <a:extLst>
                    <a:ext uri="{9D8B030D-6E8A-4147-A177-3AD203B41FA5}">
                      <a16:colId xmlns:a16="http://schemas.microsoft.com/office/drawing/2014/main" val="3190530651"/>
                    </a:ext>
                  </a:extLst>
                </a:gridCol>
                <a:gridCol w="493776">
                  <a:extLst>
                    <a:ext uri="{9D8B030D-6E8A-4147-A177-3AD203B41FA5}">
                      <a16:colId xmlns:a16="http://schemas.microsoft.com/office/drawing/2014/main" val="1226101917"/>
                    </a:ext>
                  </a:extLst>
                </a:gridCol>
                <a:gridCol w="493776">
                  <a:extLst>
                    <a:ext uri="{9D8B030D-6E8A-4147-A177-3AD203B41FA5}">
                      <a16:colId xmlns:a16="http://schemas.microsoft.com/office/drawing/2014/main" val="687824919"/>
                    </a:ext>
                  </a:extLst>
                </a:gridCol>
                <a:gridCol w="493776">
                  <a:extLst>
                    <a:ext uri="{9D8B030D-6E8A-4147-A177-3AD203B41FA5}">
                      <a16:colId xmlns:a16="http://schemas.microsoft.com/office/drawing/2014/main" val="3892285853"/>
                    </a:ext>
                  </a:extLst>
                </a:gridCol>
                <a:gridCol w="493776">
                  <a:extLst>
                    <a:ext uri="{9D8B030D-6E8A-4147-A177-3AD203B41FA5}">
                      <a16:colId xmlns:a16="http://schemas.microsoft.com/office/drawing/2014/main" val="2894277254"/>
                    </a:ext>
                  </a:extLst>
                </a:gridCol>
                <a:gridCol w="493776">
                  <a:extLst>
                    <a:ext uri="{9D8B030D-6E8A-4147-A177-3AD203B41FA5}">
                      <a16:colId xmlns:a16="http://schemas.microsoft.com/office/drawing/2014/main" val="911961315"/>
                    </a:ext>
                  </a:extLst>
                </a:gridCol>
                <a:gridCol w="493776">
                  <a:extLst>
                    <a:ext uri="{9D8B030D-6E8A-4147-A177-3AD203B41FA5}">
                      <a16:colId xmlns:a16="http://schemas.microsoft.com/office/drawing/2014/main" val="3837797294"/>
                    </a:ext>
                  </a:extLst>
                </a:gridCol>
                <a:gridCol w="493776">
                  <a:extLst>
                    <a:ext uri="{9D8B030D-6E8A-4147-A177-3AD203B41FA5}">
                      <a16:colId xmlns:a16="http://schemas.microsoft.com/office/drawing/2014/main" val="3773094348"/>
                    </a:ext>
                  </a:extLst>
                </a:gridCol>
                <a:gridCol w="493776">
                  <a:extLst>
                    <a:ext uri="{9D8B030D-6E8A-4147-A177-3AD203B41FA5}">
                      <a16:colId xmlns:a16="http://schemas.microsoft.com/office/drawing/2014/main" val="827195700"/>
                    </a:ext>
                  </a:extLst>
                </a:gridCol>
                <a:gridCol w="493776">
                  <a:extLst>
                    <a:ext uri="{9D8B030D-6E8A-4147-A177-3AD203B41FA5}">
                      <a16:colId xmlns:a16="http://schemas.microsoft.com/office/drawing/2014/main" val="181576266"/>
                    </a:ext>
                  </a:extLst>
                </a:gridCol>
                <a:gridCol w="493776">
                  <a:extLst>
                    <a:ext uri="{9D8B030D-6E8A-4147-A177-3AD203B41FA5}">
                      <a16:colId xmlns:a16="http://schemas.microsoft.com/office/drawing/2014/main" val="4073624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5101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- 2019-03-07 20:00:18 </a:t>
                      </a:r>
                      <a:r>
                        <a:rPr kumimoji="0" lang="es-ES" sz="1000" b="0" i="0" u="none" strike="noStrike" kern="1200" cap="none" spc="0" normalizeH="0" baseline="0" noProof="0">
                          <a:ln>
                            <a:noFill/>
                          </a:ln>
                          <a:solidFill>
                            <a:prstClr val="black"/>
                          </a:solidFill>
                          <a:effectLst/>
                          <a:uLnTx/>
                          <a:uFillTx/>
                          <a:latin typeface="+mn-lt"/>
                          <a:ea typeface="+mn-ea"/>
                          <a:cs typeface="+mn-cs"/>
                        </a:rPr>
                        <a:t> 
 Monumento Histórico Nacional desde 1944, las Ruinas de San José de Lules son parte de nuestra historia, que vale la pena conocer. Los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704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- 2019-03-09 20:00:01 </a:t>
                      </a:r>
                      <a:r>
                        <a:rPr kumimoji="0" lang="es-ES" sz="1000" b="0" i="0" u="none" strike="noStrike" kern="1200" cap="none" spc="0" normalizeH="0" baseline="0" noProof="0">
                          <a:ln>
                            <a:noFill/>
                          </a:ln>
                          <a:solidFill>
                            <a:prstClr val="black"/>
                          </a:solidFill>
                          <a:effectLst/>
                          <a:uLnTx/>
                          <a:uFillTx/>
                          <a:latin typeface="+mn-lt"/>
                          <a:ea typeface="+mn-ea"/>
                          <a:cs typeface="+mn-cs"/>
                        </a:rPr>
                        <a:t> 
 Más de 200 mil turistas visitaron este verano nuestra provincia! Y nosotros, felices de recibirlos ;) Gracias por elegir Tucumán para disfrutar de sus vacaciones! Los esperamos pronto!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1682129"/>
                  </a:ext>
                </a:extLst>
              </a:tr>
            </a:tbl>
          </a:graphicData>
        </a:graphic>
      </p:graphicFrame>
      <p:sp>
        <p:nvSpPr>
          <p:cNvPr id="4" name="Text Placeholder 3">
            <a:extLst>
              <a:ext uri="{FF2B5EF4-FFF2-40B4-BE49-F238E27FC236}">
                <a16:creationId xmlns:a16="http://schemas.microsoft.com/office/drawing/2014/main" id="{F4A75216-2148-406F-B37D-98B98AAD7BC4}"/>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728626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606D5-D9C1-4526-9363-52B40DBABD87}"/>
              </a:ext>
            </a:extLst>
          </p:cNvPr>
          <p:cNvSpPr>
            <a:spLocks noGrp="1"/>
          </p:cNvSpPr>
          <p:nvPr>
            <p:ph type="title"/>
          </p:nvPr>
        </p:nvSpPr>
        <p:spPr/>
        <p:txBody>
          <a:bodyPr/>
          <a:lstStyle/>
          <a:p>
            <a:r>
              <a:rPr lang="es-ES"/>
              <a:t>Facebook TABLA DE FB COMPLETA | Ente Tucumán Turismo - 8 of 9</a:t>
            </a:r>
            <a:endParaRPr lang="en-US"/>
          </a:p>
        </p:txBody>
      </p:sp>
      <p:graphicFrame>
        <p:nvGraphicFramePr>
          <p:cNvPr id="5" name="Table Placeholder 4">
            <a:extLst>
              <a:ext uri="{FF2B5EF4-FFF2-40B4-BE49-F238E27FC236}">
                <a16:creationId xmlns:a16="http://schemas.microsoft.com/office/drawing/2014/main" id="{09AB52B0-E927-4500-BF93-F347C8EDDB6C}"/>
              </a:ext>
            </a:extLst>
          </p:cNvPr>
          <p:cNvGraphicFramePr>
            <a:graphicFrameLocks noGrp="1"/>
          </p:cNvGraphicFramePr>
          <p:nvPr>
            <p:ph type="tbl" sz="quarter" idx="13"/>
            <p:extLst>
              <p:ext uri="{D42A27DB-BD31-4B8C-83A1-F6EECF244321}">
                <p14:modId xmlns:p14="http://schemas.microsoft.com/office/powerpoint/2010/main" val="1498376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964175100"/>
                    </a:ext>
                  </a:extLst>
                </a:gridCol>
                <a:gridCol w="493776">
                  <a:extLst>
                    <a:ext uri="{9D8B030D-6E8A-4147-A177-3AD203B41FA5}">
                      <a16:colId xmlns:a16="http://schemas.microsoft.com/office/drawing/2014/main" val="3387441799"/>
                    </a:ext>
                  </a:extLst>
                </a:gridCol>
                <a:gridCol w="493776">
                  <a:extLst>
                    <a:ext uri="{9D8B030D-6E8A-4147-A177-3AD203B41FA5}">
                      <a16:colId xmlns:a16="http://schemas.microsoft.com/office/drawing/2014/main" val="1414025570"/>
                    </a:ext>
                  </a:extLst>
                </a:gridCol>
                <a:gridCol w="493776">
                  <a:extLst>
                    <a:ext uri="{9D8B030D-6E8A-4147-A177-3AD203B41FA5}">
                      <a16:colId xmlns:a16="http://schemas.microsoft.com/office/drawing/2014/main" val="3213505008"/>
                    </a:ext>
                  </a:extLst>
                </a:gridCol>
                <a:gridCol w="493776">
                  <a:extLst>
                    <a:ext uri="{9D8B030D-6E8A-4147-A177-3AD203B41FA5}">
                      <a16:colId xmlns:a16="http://schemas.microsoft.com/office/drawing/2014/main" val="1313315485"/>
                    </a:ext>
                  </a:extLst>
                </a:gridCol>
                <a:gridCol w="493776">
                  <a:extLst>
                    <a:ext uri="{9D8B030D-6E8A-4147-A177-3AD203B41FA5}">
                      <a16:colId xmlns:a16="http://schemas.microsoft.com/office/drawing/2014/main" val="2716796310"/>
                    </a:ext>
                  </a:extLst>
                </a:gridCol>
                <a:gridCol w="493776">
                  <a:extLst>
                    <a:ext uri="{9D8B030D-6E8A-4147-A177-3AD203B41FA5}">
                      <a16:colId xmlns:a16="http://schemas.microsoft.com/office/drawing/2014/main" val="3122058253"/>
                    </a:ext>
                  </a:extLst>
                </a:gridCol>
                <a:gridCol w="493776">
                  <a:extLst>
                    <a:ext uri="{9D8B030D-6E8A-4147-A177-3AD203B41FA5}">
                      <a16:colId xmlns:a16="http://schemas.microsoft.com/office/drawing/2014/main" val="1123876789"/>
                    </a:ext>
                  </a:extLst>
                </a:gridCol>
                <a:gridCol w="493776">
                  <a:extLst>
                    <a:ext uri="{9D8B030D-6E8A-4147-A177-3AD203B41FA5}">
                      <a16:colId xmlns:a16="http://schemas.microsoft.com/office/drawing/2014/main" val="2106554924"/>
                    </a:ext>
                  </a:extLst>
                </a:gridCol>
                <a:gridCol w="493776">
                  <a:extLst>
                    <a:ext uri="{9D8B030D-6E8A-4147-A177-3AD203B41FA5}">
                      <a16:colId xmlns:a16="http://schemas.microsoft.com/office/drawing/2014/main" val="2965052612"/>
                    </a:ext>
                  </a:extLst>
                </a:gridCol>
                <a:gridCol w="493776">
                  <a:extLst>
                    <a:ext uri="{9D8B030D-6E8A-4147-A177-3AD203B41FA5}">
                      <a16:colId xmlns:a16="http://schemas.microsoft.com/office/drawing/2014/main" val="820437280"/>
                    </a:ext>
                  </a:extLst>
                </a:gridCol>
                <a:gridCol w="493776">
                  <a:extLst>
                    <a:ext uri="{9D8B030D-6E8A-4147-A177-3AD203B41FA5}">
                      <a16:colId xmlns:a16="http://schemas.microsoft.com/office/drawing/2014/main" val="1721505978"/>
                    </a:ext>
                  </a:extLst>
                </a:gridCol>
                <a:gridCol w="493776">
                  <a:extLst>
                    <a:ext uri="{9D8B030D-6E8A-4147-A177-3AD203B41FA5}">
                      <a16:colId xmlns:a16="http://schemas.microsoft.com/office/drawing/2014/main" val="729288066"/>
                    </a:ext>
                  </a:extLst>
                </a:gridCol>
                <a:gridCol w="493776">
                  <a:extLst>
                    <a:ext uri="{9D8B030D-6E8A-4147-A177-3AD203B41FA5}">
                      <a16:colId xmlns:a16="http://schemas.microsoft.com/office/drawing/2014/main" val="3719619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09072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- 2019-03-06 20:00:16 </a:t>
                      </a:r>
                      <a:r>
                        <a:rPr kumimoji="0" lang="es-ES" sz="1000" b="0" i="0" u="none" strike="noStrike" kern="1200" cap="none" spc="0" normalizeH="0" baseline="0" noProof="0">
                          <a:ln>
                            <a:noFill/>
                          </a:ln>
                          <a:solidFill>
                            <a:prstClr val="black"/>
                          </a:solidFill>
                          <a:effectLst/>
                          <a:uLnTx/>
                          <a:uFillTx/>
                          <a:latin typeface="+mn-lt"/>
                          <a:ea typeface="+mn-ea"/>
                          <a:cs typeface="+mn-cs"/>
                        </a:rPr>
                        <a:t> 
 Manos que hacen magia con las texturas y los colores :) Vení a conocer el trabajo de nuestros artesanos en la Ruta que los une. #SentíTucumán #TucumánTuDestino http://bit.ly/rutadelartesano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0090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- 2019-03-14 12:06:40 </a:t>
                      </a:r>
                      <a:r>
                        <a:rPr kumimoji="0" lang="es-ES" sz="1000" b="0" i="0" u="none" strike="noStrike" kern="1200" cap="none" spc="0" normalizeH="0" baseline="0" noProof="0">
                          <a:ln>
                            <a:noFill/>
                          </a:ln>
                          <a:solidFill>
                            <a:prstClr val="black"/>
                          </a:solidFill>
                          <a:effectLst/>
                          <a:uLnTx/>
                          <a:uFillTx/>
                          <a:latin typeface="+mn-lt"/>
                          <a:ea typeface="+mn-ea"/>
                          <a:cs typeface="+mn-cs"/>
                        </a:rPr>
                        <a:t> 
 Estás pensando en Semana Santa? Estamos preparando muchas opciones para que vengas a descubrir nuestra provincia!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0783624"/>
                  </a:ext>
                </a:extLst>
              </a:tr>
            </a:tbl>
          </a:graphicData>
        </a:graphic>
      </p:graphicFrame>
      <p:sp>
        <p:nvSpPr>
          <p:cNvPr id="4" name="Text Placeholder 3">
            <a:extLst>
              <a:ext uri="{FF2B5EF4-FFF2-40B4-BE49-F238E27FC236}">
                <a16:creationId xmlns:a16="http://schemas.microsoft.com/office/drawing/2014/main" id="{C729640E-5914-44EC-8460-A2FC51FEC8D9}"/>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4770389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E99BB-B186-49D2-8787-46AB39CD3909}"/>
              </a:ext>
            </a:extLst>
          </p:cNvPr>
          <p:cNvSpPr>
            <a:spLocks noGrp="1"/>
          </p:cNvSpPr>
          <p:nvPr>
            <p:ph type="title"/>
          </p:nvPr>
        </p:nvSpPr>
        <p:spPr/>
        <p:txBody>
          <a:bodyPr/>
          <a:lstStyle/>
          <a:p>
            <a:r>
              <a:rPr lang="es-ES"/>
              <a:t>Facebook TABLA DE FB COMPLETA | Ente Tucumán Turismo - 9 of 9</a:t>
            </a:r>
            <a:endParaRPr lang="en-US"/>
          </a:p>
        </p:txBody>
      </p:sp>
      <p:graphicFrame>
        <p:nvGraphicFramePr>
          <p:cNvPr id="5" name="Table Placeholder 4">
            <a:extLst>
              <a:ext uri="{FF2B5EF4-FFF2-40B4-BE49-F238E27FC236}">
                <a16:creationId xmlns:a16="http://schemas.microsoft.com/office/drawing/2014/main" id="{CD3FB58F-219A-494D-9419-3D7978C1A627}"/>
              </a:ext>
            </a:extLst>
          </p:cNvPr>
          <p:cNvGraphicFramePr>
            <a:graphicFrameLocks noGrp="1"/>
          </p:cNvGraphicFramePr>
          <p:nvPr>
            <p:ph type="tbl" sz="quarter" idx="13"/>
            <p:extLst>
              <p:ext uri="{D42A27DB-BD31-4B8C-83A1-F6EECF244321}">
                <p14:modId xmlns:p14="http://schemas.microsoft.com/office/powerpoint/2010/main" val="4005374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779510096"/>
                    </a:ext>
                  </a:extLst>
                </a:gridCol>
                <a:gridCol w="493776">
                  <a:extLst>
                    <a:ext uri="{9D8B030D-6E8A-4147-A177-3AD203B41FA5}">
                      <a16:colId xmlns:a16="http://schemas.microsoft.com/office/drawing/2014/main" val="2313169348"/>
                    </a:ext>
                  </a:extLst>
                </a:gridCol>
                <a:gridCol w="493776">
                  <a:extLst>
                    <a:ext uri="{9D8B030D-6E8A-4147-A177-3AD203B41FA5}">
                      <a16:colId xmlns:a16="http://schemas.microsoft.com/office/drawing/2014/main" val="1343049250"/>
                    </a:ext>
                  </a:extLst>
                </a:gridCol>
                <a:gridCol w="493776">
                  <a:extLst>
                    <a:ext uri="{9D8B030D-6E8A-4147-A177-3AD203B41FA5}">
                      <a16:colId xmlns:a16="http://schemas.microsoft.com/office/drawing/2014/main" val="807476412"/>
                    </a:ext>
                  </a:extLst>
                </a:gridCol>
                <a:gridCol w="493776">
                  <a:extLst>
                    <a:ext uri="{9D8B030D-6E8A-4147-A177-3AD203B41FA5}">
                      <a16:colId xmlns:a16="http://schemas.microsoft.com/office/drawing/2014/main" val="3136882587"/>
                    </a:ext>
                  </a:extLst>
                </a:gridCol>
                <a:gridCol w="493776">
                  <a:extLst>
                    <a:ext uri="{9D8B030D-6E8A-4147-A177-3AD203B41FA5}">
                      <a16:colId xmlns:a16="http://schemas.microsoft.com/office/drawing/2014/main" val="2615163275"/>
                    </a:ext>
                  </a:extLst>
                </a:gridCol>
                <a:gridCol w="493776">
                  <a:extLst>
                    <a:ext uri="{9D8B030D-6E8A-4147-A177-3AD203B41FA5}">
                      <a16:colId xmlns:a16="http://schemas.microsoft.com/office/drawing/2014/main" val="1568239420"/>
                    </a:ext>
                  </a:extLst>
                </a:gridCol>
                <a:gridCol w="493776">
                  <a:extLst>
                    <a:ext uri="{9D8B030D-6E8A-4147-A177-3AD203B41FA5}">
                      <a16:colId xmlns:a16="http://schemas.microsoft.com/office/drawing/2014/main" val="1928930892"/>
                    </a:ext>
                  </a:extLst>
                </a:gridCol>
                <a:gridCol w="493776">
                  <a:extLst>
                    <a:ext uri="{9D8B030D-6E8A-4147-A177-3AD203B41FA5}">
                      <a16:colId xmlns:a16="http://schemas.microsoft.com/office/drawing/2014/main" val="536216221"/>
                    </a:ext>
                  </a:extLst>
                </a:gridCol>
                <a:gridCol w="493776">
                  <a:extLst>
                    <a:ext uri="{9D8B030D-6E8A-4147-A177-3AD203B41FA5}">
                      <a16:colId xmlns:a16="http://schemas.microsoft.com/office/drawing/2014/main" val="3279934951"/>
                    </a:ext>
                  </a:extLst>
                </a:gridCol>
                <a:gridCol w="493776">
                  <a:extLst>
                    <a:ext uri="{9D8B030D-6E8A-4147-A177-3AD203B41FA5}">
                      <a16:colId xmlns:a16="http://schemas.microsoft.com/office/drawing/2014/main" val="363708352"/>
                    </a:ext>
                  </a:extLst>
                </a:gridCol>
                <a:gridCol w="493776">
                  <a:extLst>
                    <a:ext uri="{9D8B030D-6E8A-4147-A177-3AD203B41FA5}">
                      <a16:colId xmlns:a16="http://schemas.microsoft.com/office/drawing/2014/main" val="395148020"/>
                    </a:ext>
                  </a:extLst>
                </a:gridCol>
                <a:gridCol w="493776">
                  <a:extLst>
                    <a:ext uri="{9D8B030D-6E8A-4147-A177-3AD203B41FA5}">
                      <a16:colId xmlns:a16="http://schemas.microsoft.com/office/drawing/2014/main" val="1101934063"/>
                    </a:ext>
                  </a:extLst>
                </a:gridCol>
                <a:gridCol w="493776">
                  <a:extLst>
                    <a:ext uri="{9D8B030D-6E8A-4147-A177-3AD203B41FA5}">
                      <a16:colId xmlns:a16="http://schemas.microsoft.com/office/drawing/2014/main" val="1493112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3772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- 2019-03-02 12:10:09 </a:t>
                      </a:r>
                      <a:r>
                        <a:rPr kumimoji="0" lang="es-ES" sz="1000" b="0" i="0" u="none" strike="noStrike" kern="1200" cap="none" spc="0" normalizeH="0" baseline="0" noProof="0">
                          <a:ln>
                            <a:noFill/>
                          </a:ln>
                          <a:solidFill>
                            <a:prstClr val="black"/>
                          </a:solidFill>
                          <a:effectLst/>
                          <a:uLnTx/>
                          <a:uFillTx/>
                          <a:latin typeface="+mn-lt"/>
                          <a:ea typeface="+mn-ea"/>
                          <a:cs typeface="+mn-cs"/>
                        </a:rPr>
                        <a:t> 
 Cuando vengas de visita, no te pierdas de degustar los sabores de la región! Como nuestros quesos únicos, elaborados con dedicación por los productores regionales. Una fiesta de sabores!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4305841"/>
                  </a:ext>
                </a:extLst>
              </a:tr>
            </a:tbl>
          </a:graphicData>
        </a:graphic>
      </p:graphicFrame>
      <p:sp>
        <p:nvSpPr>
          <p:cNvPr id="4" name="Text Placeholder 3">
            <a:extLst>
              <a:ext uri="{FF2B5EF4-FFF2-40B4-BE49-F238E27FC236}">
                <a16:creationId xmlns:a16="http://schemas.microsoft.com/office/drawing/2014/main" id="{CED3C2B7-D74A-48A0-BF30-5E69D96A96A8}"/>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7916891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1980</Words>
  <Application>Microsoft Office PowerPoint</Application>
  <PresentationFormat>On-screen Show (4:3)</PresentationFormat>
  <Paragraphs>936</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FACEBOOK NUEVO</vt:lpstr>
      <vt:lpstr>Facebook Key Metrics Table | Ente Tucumán Turismo</vt:lpstr>
      <vt:lpstr>Facebook Fans Total | Ente Tucumán Turismo</vt:lpstr>
      <vt:lpstr>Facebook Fans Change | Ente Tucumán Turismo</vt:lpstr>
      <vt:lpstr>Facebook Key Metrics Radar | Ente Tucumán Turismo</vt:lpstr>
      <vt:lpstr>Facebook Fans Change Rate | Ente Tucumán Turismo</vt:lpstr>
      <vt:lpstr>Facebook Fans Change Per Weekday | Ente Tucumán Turismo</vt:lpstr>
      <vt:lpstr>Facebook Fan Distribution Development | Ente Tucumán Turismo</vt:lpstr>
      <vt:lpstr>Facebook Own Posts | Ente Tucumán Turismo</vt:lpstr>
      <vt:lpstr>Facebook Own Posts By Hour | Ente Tucumán Turismo</vt:lpstr>
      <vt:lpstr>Facebook Own Posts with Reactions Table | Ente Tucumán Turismo - 1 of 6</vt:lpstr>
      <vt:lpstr>Facebook Own Posts with Reactions Table | Ente Tucumán Turismo - 2 of 6</vt:lpstr>
      <vt:lpstr>Facebook Own Posts with Reactions Table | Ente Tucumán Turismo - 3 of 6</vt:lpstr>
      <vt:lpstr>Facebook Own Posts with Reactions Table | Ente Tucumán Turismo - 4 of 6</vt:lpstr>
      <vt:lpstr>Facebook Own Posts with Reactions Table | Ente Tucumán Turismo - 5 of 6</vt:lpstr>
      <vt:lpstr>Facebook Own Posts with Reactions Table | Ente Tucumán Turismo - 6 of 6</vt:lpstr>
      <vt:lpstr>Facebook Own Posts By Weekday | Ente Tucumán Turismo</vt:lpstr>
      <vt:lpstr>Facebook Post Type Distribution Per Profile | Ente Tucumán Turismo</vt:lpstr>
      <vt:lpstr>Facebook Own Posts App Usage | Ente Tucumán Turismo</vt:lpstr>
      <vt:lpstr>Facebook Hashtag Detection | Ente Tucumán Turismo</vt:lpstr>
      <vt:lpstr>Facebook Sponsored Posts Distribution | Ente Tucumán Turismo</vt:lpstr>
      <vt:lpstr>Facebook User Posts Table | Ente Tucumán Turismo - 1 of 3</vt:lpstr>
      <vt:lpstr>Facebook User Posts Table | Ente Tucumán Turismo - 2 of 3</vt:lpstr>
      <vt:lpstr>Facebook User Posts Table | Ente Tucumán Turismo - 3 of 3</vt:lpstr>
      <vt:lpstr>Facebook User Posts | Ente Tucumán Turismo</vt:lpstr>
      <vt:lpstr>Facebook Interaction Rate | Ente Tucumán Turismo</vt:lpstr>
      <vt:lpstr>Facebook Interactions Distribution | Ente Tucumán Turismo</vt:lpstr>
      <vt:lpstr>Facebook Interaction Rate By Hour | Ente Tucumán Turismo</vt:lpstr>
      <vt:lpstr>Facebook Interaction Rate By Post Type | Ente Tucumán Turismo</vt:lpstr>
      <vt:lpstr>Facebook Interaction Rate By Weekday | Ente Tucumán Turismo</vt:lpstr>
      <vt:lpstr>Facebook Own Posts Table | Ente Tucumán Turismo - 1 of 4</vt:lpstr>
      <vt:lpstr>Facebook Own Posts Table | Ente Tucumán Turismo - 2 of 4</vt:lpstr>
      <vt:lpstr>Facebook Own Posts Table | Ente Tucumán Turismo - 3 of 4</vt:lpstr>
      <vt:lpstr>Facebook Own Posts Table | Ente Tucumán Turismo - 4 of 4</vt:lpstr>
      <vt:lpstr>Facebook TABLA DE FB COMPLETA | Ente Tucumán Turismo - 1 of 9</vt:lpstr>
      <vt:lpstr>Facebook TABLA DE FB COMPLETA | Ente Tucumán Turismo - 2 of 9</vt:lpstr>
      <vt:lpstr>Facebook TABLA DE FB COMPLETA | Ente Tucumán Turismo - 3 of 9</vt:lpstr>
      <vt:lpstr>Facebook TABLA DE FB COMPLETA | Ente Tucumán Turismo - 4 of 9</vt:lpstr>
      <vt:lpstr>Facebook TABLA DE FB COMPLETA | Ente Tucumán Turismo - 5 of 9</vt:lpstr>
      <vt:lpstr>Facebook TABLA DE FB COMPLETA | Ente Tucumán Turismo - 6 of 9</vt:lpstr>
      <vt:lpstr>Facebook TABLA DE FB COMPLETA | Ente Tucumán Turismo - 7 of 9</vt:lpstr>
      <vt:lpstr>Facebook TABLA DE FB COMPLETA | Ente Tucumán Turismo - 8 of 9</vt:lpstr>
      <vt:lpstr>Facebook TABLA DE FB COMPLETA | Ente Tucumán Turismo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dc:title>
  <dc:creator>Frederik Peiniger</dc:creator>
  <cp:lastModifiedBy>Frederik Peiniger</cp:lastModifiedBy>
  <cp:revision>1</cp:revision>
  <dcterms:created xsi:type="dcterms:W3CDTF">2019-03-26T13:32:05Z</dcterms:created>
  <dcterms:modified xsi:type="dcterms:W3CDTF">2019-03-26T13:33:26Z</dcterms:modified>
</cp:coreProperties>
</file>