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F4DD8-048A-4EDA-AD0A-022FFF7EA35E}"/>
              </a:ext>
            </a:extLst>
          </p:cNvPr>
          <p:cNvSpPr>
            <a:spLocks noGrp="1"/>
          </p:cNvSpPr>
          <p:nvPr>
            <p:ph type="title"/>
          </p:nvPr>
        </p:nvSpPr>
        <p:spPr/>
        <p:txBody>
          <a:bodyPr/>
          <a:lstStyle/>
          <a:p>
            <a:r>
              <a:rPr lang="es-ES"/>
              <a:t>Facebook TABLA DE FB COMPLETA | Yoki - 1 of 13</a:t>
            </a:r>
            <a:endParaRPr lang="en-US"/>
          </a:p>
        </p:txBody>
      </p:sp>
      <p:graphicFrame>
        <p:nvGraphicFramePr>
          <p:cNvPr id="5" name="Table Placeholder 4">
            <a:extLst>
              <a:ext uri="{FF2B5EF4-FFF2-40B4-BE49-F238E27FC236}">
                <a16:creationId xmlns:a16="http://schemas.microsoft.com/office/drawing/2014/main" id="{BBB11CCE-E47A-432F-87FF-A501EB5D2039}"/>
              </a:ext>
            </a:extLst>
          </p:cNvPr>
          <p:cNvGraphicFramePr>
            <a:graphicFrameLocks noGrp="1"/>
          </p:cNvGraphicFramePr>
          <p:nvPr>
            <p:ph type="tbl" sz="quarter" idx="13"/>
            <p:extLst>
              <p:ext uri="{D42A27DB-BD31-4B8C-83A1-F6EECF244321}">
                <p14:modId xmlns:p14="http://schemas.microsoft.com/office/powerpoint/2010/main" val="1453796499"/>
              </p:ext>
            </p:extLst>
          </p:nvPr>
        </p:nvGraphicFramePr>
        <p:xfrm>
          <a:off x="457200" y="1731963"/>
          <a:ext cx="8229601" cy="3474720"/>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982032709"/>
                    </a:ext>
                  </a:extLst>
                </a:gridCol>
                <a:gridCol w="493776">
                  <a:extLst>
                    <a:ext uri="{9D8B030D-6E8A-4147-A177-3AD203B41FA5}">
                      <a16:colId xmlns:a16="http://schemas.microsoft.com/office/drawing/2014/main" val="611804802"/>
                    </a:ext>
                  </a:extLst>
                </a:gridCol>
                <a:gridCol w="493776">
                  <a:extLst>
                    <a:ext uri="{9D8B030D-6E8A-4147-A177-3AD203B41FA5}">
                      <a16:colId xmlns:a16="http://schemas.microsoft.com/office/drawing/2014/main" val="4011634126"/>
                    </a:ext>
                  </a:extLst>
                </a:gridCol>
                <a:gridCol w="493776">
                  <a:extLst>
                    <a:ext uri="{9D8B030D-6E8A-4147-A177-3AD203B41FA5}">
                      <a16:colId xmlns:a16="http://schemas.microsoft.com/office/drawing/2014/main" val="1714501149"/>
                    </a:ext>
                  </a:extLst>
                </a:gridCol>
                <a:gridCol w="493776">
                  <a:extLst>
                    <a:ext uri="{9D8B030D-6E8A-4147-A177-3AD203B41FA5}">
                      <a16:colId xmlns:a16="http://schemas.microsoft.com/office/drawing/2014/main" val="1386679344"/>
                    </a:ext>
                  </a:extLst>
                </a:gridCol>
                <a:gridCol w="493776">
                  <a:extLst>
                    <a:ext uri="{9D8B030D-6E8A-4147-A177-3AD203B41FA5}">
                      <a16:colId xmlns:a16="http://schemas.microsoft.com/office/drawing/2014/main" val="2208315491"/>
                    </a:ext>
                  </a:extLst>
                </a:gridCol>
                <a:gridCol w="493776">
                  <a:extLst>
                    <a:ext uri="{9D8B030D-6E8A-4147-A177-3AD203B41FA5}">
                      <a16:colId xmlns:a16="http://schemas.microsoft.com/office/drawing/2014/main" val="2917215513"/>
                    </a:ext>
                  </a:extLst>
                </a:gridCol>
                <a:gridCol w="493776">
                  <a:extLst>
                    <a:ext uri="{9D8B030D-6E8A-4147-A177-3AD203B41FA5}">
                      <a16:colId xmlns:a16="http://schemas.microsoft.com/office/drawing/2014/main" val="2643781535"/>
                    </a:ext>
                  </a:extLst>
                </a:gridCol>
                <a:gridCol w="493776">
                  <a:extLst>
                    <a:ext uri="{9D8B030D-6E8A-4147-A177-3AD203B41FA5}">
                      <a16:colId xmlns:a16="http://schemas.microsoft.com/office/drawing/2014/main" val="1764512183"/>
                    </a:ext>
                  </a:extLst>
                </a:gridCol>
                <a:gridCol w="493776">
                  <a:extLst>
                    <a:ext uri="{9D8B030D-6E8A-4147-A177-3AD203B41FA5}">
                      <a16:colId xmlns:a16="http://schemas.microsoft.com/office/drawing/2014/main" val="1140431761"/>
                    </a:ext>
                  </a:extLst>
                </a:gridCol>
                <a:gridCol w="493776">
                  <a:extLst>
                    <a:ext uri="{9D8B030D-6E8A-4147-A177-3AD203B41FA5}">
                      <a16:colId xmlns:a16="http://schemas.microsoft.com/office/drawing/2014/main" val="2722968516"/>
                    </a:ext>
                  </a:extLst>
                </a:gridCol>
                <a:gridCol w="493776">
                  <a:extLst>
                    <a:ext uri="{9D8B030D-6E8A-4147-A177-3AD203B41FA5}">
                      <a16:colId xmlns:a16="http://schemas.microsoft.com/office/drawing/2014/main" val="2644388749"/>
                    </a:ext>
                  </a:extLst>
                </a:gridCol>
                <a:gridCol w="493776">
                  <a:extLst>
                    <a:ext uri="{9D8B030D-6E8A-4147-A177-3AD203B41FA5}">
                      <a16:colId xmlns:a16="http://schemas.microsoft.com/office/drawing/2014/main" val="3554286692"/>
                    </a:ext>
                  </a:extLst>
                </a:gridCol>
                <a:gridCol w="493776">
                  <a:extLst>
                    <a:ext uri="{9D8B030D-6E8A-4147-A177-3AD203B41FA5}">
                      <a16:colId xmlns:a16="http://schemas.microsoft.com/office/drawing/2014/main" val="3981734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83319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Yoki - 2019-02-28 11:42:50 </a:t>
                      </a:r>
                      <a:r>
                        <a:rPr kumimoji="0" lang="es-ES" sz="1000" b="0" i="0" u="none" strike="noStrike" kern="1200" cap="none" spc="0" normalizeH="0" baseline="0" noProof="0">
                          <a:ln>
                            <a:noFill/>
                          </a:ln>
                          <a:solidFill>
                            <a:prstClr val="black"/>
                          </a:solidFill>
                          <a:effectLst/>
                          <a:uLnTx/>
                          <a:uFillTx/>
                          <a:latin typeface="+mn-lt"/>
                          <a:ea typeface="+mn-ea"/>
                          <a:cs typeface="+mn-cs"/>
                        </a:rPr>
                        <a:t> 
 Enseñemos a los más pequeños el poder de los abrazos, acompáñanos a cambiar el mundo con La Yoki Piñata. 🦁 🐼 🐵
#YokiRD
#YogurtYoki
#YokiPiñata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43098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Yoki - 2018-09-21 16:00:01 </a:t>
                      </a:r>
                      <a:r>
                        <a:rPr kumimoji="0" lang="es-ES" sz="1000" b="0" i="0" u="none" strike="noStrike" kern="1200" cap="none" spc="0" normalizeH="0" baseline="0" noProof="0">
                          <a:ln>
                            <a:noFill/>
                          </a:ln>
                          <a:solidFill>
                            <a:prstClr val="black"/>
                          </a:solidFill>
                          <a:effectLst/>
                          <a:uLnTx/>
                          <a:uFillTx/>
                          <a:latin typeface="+mn-lt"/>
                          <a:ea typeface="+mn-ea"/>
                          <a:cs typeface="+mn-cs"/>
                        </a:rPr>
                        <a:t> 
 Ya casi comienza el fin de semana, y es un momento perfecto para disfrutar junto a tus chicos de una noche de películas en casa. #YokiRD #YogurtYoki #YokiTips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6611885"/>
                  </a:ext>
                </a:extLst>
              </a:tr>
            </a:tbl>
          </a:graphicData>
        </a:graphic>
      </p:graphicFrame>
      <p:sp>
        <p:nvSpPr>
          <p:cNvPr id="4" name="Text Placeholder 3">
            <a:extLst>
              <a:ext uri="{FF2B5EF4-FFF2-40B4-BE49-F238E27FC236}">
                <a16:creationId xmlns:a16="http://schemas.microsoft.com/office/drawing/2014/main" id="{3F08831E-6A73-44D8-B122-BE6313363A36}"/>
              </a:ext>
            </a:extLst>
          </p:cNvPr>
          <p:cNvSpPr>
            <a:spLocks noGrp="1"/>
          </p:cNvSpPr>
          <p:nvPr>
            <p:ph type="body" sz="quarter" idx="14"/>
          </p:nvPr>
        </p:nvSpPr>
        <p:spPr/>
        <p:txBody>
          <a:bodyPr/>
          <a:lstStyle/>
          <a:p>
            <a:r>
              <a:rPr lang="en-US"/>
              <a:t>01/04/2018 - 19/03/2019</a:t>
            </a:r>
          </a:p>
        </p:txBody>
      </p:sp>
    </p:spTree>
    <p:extLst>
      <p:ext uri="{BB962C8B-B14F-4D97-AF65-F5344CB8AC3E}">
        <p14:creationId xmlns:p14="http://schemas.microsoft.com/office/powerpoint/2010/main" val="35344149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31C31-90FC-43ED-8A15-DB2D2C3B7491}"/>
              </a:ext>
            </a:extLst>
          </p:cNvPr>
          <p:cNvSpPr>
            <a:spLocks noGrp="1"/>
          </p:cNvSpPr>
          <p:nvPr>
            <p:ph type="title"/>
          </p:nvPr>
        </p:nvSpPr>
        <p:spPr/>
        <p:txBody>
          <a:bodyPr/>
          <a:lstStyle/>
          <a:p>
            <a:r>
              <a:rPr lang="es-ES"/>
              <a:t>Facebook TABLA DE FB COMPLETA | Yoki - 2 of 13</a:t>
            </a:r>
            <a:endParaRPr lang="en-US"/>
          </a:p>
        </p:txBody>
      </p:sp>
      <p:graphicFrame>
        <p:nvGraphicFramePr>
          <p:cNvPr id="5" name="Table Placeholder 4">
            <a:extLst>
              <a:ext uri="{FF2B5EF4-FFF2-40B4-BE49-F238E27FC236}">
                <a16:creationId xmlns:a16="http://schemas.microsoft.com/office/drawing/2014/main" id="{CC8202BF-A722-4079-AD5C-11C0A2CC8366}"/>
              </a:ext>
            </a:extLst>
          </p:cNvPr>
          <p:cNvGraphicFramePr>
            <a:graphicFrameLocks noGrp="1"/>
          </p:cNvGraphicFramePr>
          <p:nvPr>
            <p:ph type="tbl" sz="quarter" idx="13"/>
            <p:extLst>
              <p:ext uri="{D42A27DB-BD31-4B8C-83A1-F6EECF244321}">
                <p14:modId xmlns:p14="http://schemas.microsoft.com/office/powerpoint/2010/main" val="254033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813186704"/>
                    </a:ext>
                  </a:extLst>
                </a:gridCol>
                <a:gridCol w="493776">
                  <a:extLst>
                    <a:ext uri="{9D8B030D-6E8A-4147-A177-3AD203B41FA5}">
                      <a16:colId xmlns:a16="http://schemas.microsoft.com/office/drawing/2014/main" val="2496153042"/>
                    </a:ext>
                  </a:extLst>
                </a:gridCol>
                <a:gridCol w="493776">
                  <a:extLst>
                    <a:ext uri="{9D8B030D-6E8A-4147-A177-3AD203B41FA5}">
                      <a16:colId xmlns:a16="http://schemas.microsoft.com/office/drawing/2014/main" val="2575233418"/>
                    </a:ext>
                  </a:extLst>
                </a:gridCol>
                <a:gridCol w="493776">
                  <a:extLst>
                    <a:ext uri="{9D8B030D-6E8A-4147-A177-3AD203B41FA5}">
                      <a16:colId xmlns:a16="http://schemas.microsoft.com/office/drawing/2014/main" val="1062764603"/>
                    </a:ext>
                  </a:extLst>
                </a:gridCol>
                <a:gridCol w="493776">
                  <a:extLst>
                    <a:ext uri="{9D8B030D-6E8A-4147-A177-3AD203B41FA5}">
                      <a16:colId xmlns:a16="http://schemas.microsoft.com/office/drawing/2014/main" val="207356426"/>
                    </a:ext>
                  </a:extLst>
                </a:gridCol>
                <a:gridCol w="493776">
                  <a:extLst>
                    <a:ext uri="{9D8B030D-6E8A-4147-A177-3AD203B41FA5}">
                      <a16:colId xmlns:a16="http://schemas.microsoft.com/office/drawing/2014/main" val="2694407872"/>
                    </a:ext>
                  </a:extLst>
                </a:gridCol>
                <a:gridCol w="493776">
                  <a:extLst>
                    <a:ext uri="{9D8B030D-6E8A-4147-A177-3AD203B41FA5}">
                      <a16:colId xmlns:a16="http://schemas.microsoft.com/office/drawing/2014/main" val="3219516053"/>
                    </a:ext>
                  </a:extLst>
                </a:gridCol>
                <a:gridCol w="493776">
                  <a:extLst>
                    <a:ext uri="{9D8B030D-6E8A-4147-A177-3AD203B41FA5}">
                      <a16:colId xmlns:a16="http://schemas.microsoft.com/office/drawing/2014/main" val="3642235330"/>
                    </a:ext>
                  </a:extLst>
                </a:gridCol>
                <a:gridCol w="493776">
                  <a:extLst>
                    <a:ext uri="{9D8B030D-6E8A-4147-A177-3AD203B41FA5}">
                      <a16:colId xmlns:a16="http://schemas.microsoft.com/office/drawing/2014/main" val="3844868507"/>
                    </a:ext>
                  </a:extLst>
                </a:gridCol>
                <a:gridCol w="493776">
                  <a:extLst>
                    <a:ext uri="{9D8B030D-6E8A-4147-A177-3AD203B41FA5}">
                      <a16:colId xmlns:a16="http://schemas.microsoft.com/office/drawing/2014/main" val="2913677932"/>
                    </a:ext>
                  </a:extLst>
                </a:gridCol>
                <a:gridCol w="493776">
                  <a:extLst>
                    <a:ext uri="{9D8B030D-6E8A-4147-A177-3AD203B41FA5}">
                      <a16:colId xmlns:a16="http://schemas.microsoft.com/office/drawing/2014/main" val="912681464"/>
                    </a:ext>
                  </a:extLst>
                </a:gridCol>
                <a:gridCol w="493776">
                  <a:extLst>
                    <a:ext uri="{9D8B030D-6E8A-4147-A177-3AD203B41FA5}">
                      <a16:colId xmlns:a16="http://schemas.microsoft.com/office/drawing/2014/main" val="2229969820"/>
                    </a:ext>
                  </a:extLst>
                </a:gridCol>
                <a:gridCol w="493776">
                  <a:extLst>
                    <a:ext uri="{9D8B030D-6E8A-4147-A177-3AD203B41FA5}">
                      <a16:colId xmlns:a16="http://schemas.microsoft.com/office/drawing/2014/main" val="3805772197"/>
                    </a:ext>
                  </a:extLst>
                </a:gridCol>
                <a:gridCol w="493776">
                  <a:extLst>
                    <a:ext uri="{9D8B030D-6E8A-4147-A177-3AD203B41FA5}">
                      <a16:colId xmlns:a16="http://schemas.microsoft.com/office/drawing/2014/main" val="975007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98758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Yoki - 2019-01-11 11:00:04 </a:t>
                      </a:r>
                      <a:r>
                        <a:rPr kumimoji="0" lang="es-ES" sz="1000" b="0" i="0" u="none" strike="noStrike" kern="1200" cap="none" spc="0" normalizeH="0" baseline="0" noProof="0">
                          <a:ln>
                            <a:noFill/>
                          </a:ln>
                          <a:solidFill>
                            <a:prstClr val="black"/>
                          </a:solidFill>
                          <a:effectLst/>
                          <a:uLnTx/>
                          <a:uFillTx/>
                          <a:latin typeface="+mn-lt"/>
                          <a:ea typeface="+mn-ea"/>
                          <a:cs typeface="+mn-cs"/>
                        </a:rPr>
                        <a:t> 
 ¡Ya es fin de semana! Ideal para  planear una tarde divertida con los más pequeños. Invitemos a sus amigos y llenemos el ambiente de risas, juegos y el divertido sabor de Yoki. #YogurtYoki #YokiTips #YokiRD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16204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Yoki - 2019-01-07 16:00:01 </a:t>
                      </a:r>
                      <a:r>
                        <a:rPr kumimoji="0" lang="es-ES" sz="1000" b="0" i="0" u="none" strike="noStrike" kern="1200" cap="none" spc="0" normalizeH="0" baseline="0" noProof="0">
                          <a:ln>
                            <a:noFill/>
                          </a:ln>
                          <a:solidFill>
                            <a:prstClr val="black"/>
                          </a:solidFill>
                          <a:effectLst/>
                          <a:uLnTx/>
                          <a:uFillTx/>
                          <a:latin typeface="+mn-lt"/>
                          <a:ea typeface="+mn-ea"/>
                          <a:cs typeface="+mn-cs"/>
                        </a:rPr>
                        <a:t> 
 Dale a tu hijo un bolso o un cubo y vayan a "cazar" cosas de la naturaleza. Déjale recoger todo lo que le guste: piñas, hojas, piedras, palitos. Cuando lleguen a casa, dale una cartulina y pegamento; y juntos hagan un collage o una escultura. Es muy sencillo pasar una tarde maravillosa con Yoki. #YogurtYoki #YokiTips #YokiRD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48091640"/>
                  </a:ext>
                </a:extLst>
              </a:tr>
            </a:tbl>
          </a:graphicData>
        </a:graphic>
      </p:graphicFrame>
      <p:sp>
        <p:nvSpPr>
          <p:cNvPr id="4" name="Text Placeholder 3">
            <a:extLst>
              <a:ext uri="{FF2B5EF4-FFF2-40B4-BE49-F238E27FC236}">
                <a16:creationId xmlns:a16="http://schemas.microsoft.com/office/drawing/2014/main" id="{1F290CAE-4A9D-4C50-8D69-62AD5A2FEA41}"/>
              </a:ext>
            </a:extLst>
          </p:cNvPr>
          <p:cNvSpPr>
            <a:spLocks noGrp="1"/>
          </p:cNvSpPr>
          <p:nvPr>
            <p:ph type="body" sz="quarter" idx="14"/>
          </p:nvPr>
        </p:nvSpPr>
        <p:spPr/>
        <p:txBody>
          <a:bodyPr/>
          <a:lstStyle/>
          <a:p>
            <a:r>
              <a:rPr lang="en-US"/>
              <a:t>01/04/2018 - 19/03/2019</a:t>
            </a:r>
          </a:p>
        </p:txBody>
      </p:sp>
    </p:spTree>
    <p:extLst>
      <p:ext uri="{BB962C8B-B14F-4D97-AF65-F5344CB8AC3E}">
        <p14:creationId xmlns:p14="http://schemas.microsoft.com/office/powerpoint/2010/main" val="16940177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1C581-6359-4EAB-BB51-2D8588C0CBD1}"/>
              </a:ext>
            </a:extLst>
          </p:cNvPr>
          <p:cNvSpPr>
            <a:spLocks noGrp="1"/>
          </p:cNvSpPr>
          <p:nvPr>
            <p:ph type="title"/>
          </p:nvPr>
        </p:nvSpPr>
        <p:spPr/>
        <p:txBody>
          <a:bodyPr/>
          <a:lstStyle/>
          <a:p>
            <a:r>
              <a:rPr lang="es-ES"/>
              <a:t>Facebook TABLA DE FB COMPLETA | Yoki - 3 of 13</a:t>
            </a:r>
            <a:endParaRPr lang="en-US"/>
          </a:p>
        </p:txBody>
      </p:sp>
      <p:graphicFrame>
        <p:nvGraphicFramePr>
          <p:cNvPr id="5" name="Table Placeholder 4">
            <a:extLst>
              <a:ext uri="{FF2B5EF4-FFF2-40B4-BE49-F238E27FC236}">
                <a16:creationId xmlns:a16="http://schemas.microsoft.com/office/drawing/2014/main" id="{727DA6A0-95B7-43FF-857F-276230181E2B}"/>
              </a:ext>
            </a:extLst>
          </p:cNvPr>
          <p:cNvGraphicFramePr>
            <a:graphicFrameLocks noGrp="1"/>
          </p:cNvGraphicFramePr>
          <p:nvPr>
            <p:ph type="tbl" sz="quarter" idx="13"/>
            <p:extLst>
              <p:ext uri="{D42A27DB-BD31-4B8C-83A1-F6EECF244321}">
                <p14:modId xmlns:p14="http://schemas.microsoft.com/office/powerpoint/2010/main" val="1985424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000826556"/>
                    </a:ext>
                  </a:extLst>
                </a:gridCol>
                <a:gridCol w="493776">
                  <a:extLst>
                    <a:ext uri="{9D8B030D-6E8A-4147-A177-3AD203B41FA5}">
                      <a16:colId xmlns:a16="http://schemas.microsoft.com/office/drawing/2014/main" val="602080126"/>
                    </a:ext>
                  </a:extLst>
                </a:gridCol>
                <a:gridCol w="493776">
                  <a:extLst>
                    <a:ext uri="{9D8B030D-6E8A-4147-A177-3AD203B41FA5}">
                      <a16:colId xmlns:a16="http://schemas.microsoft.com/office/drawing/2014/main" val="1791727771"/>
                    </a:ext>
                  </a:extLst>
                </a:gridCol>
                <a:gridCol w="493776">
                  <a:extLst>
                    <a:ext uri="{9D8B030D-6E8A-4147-A177-3AD203B41FA5}">
                      <a16:colId xmlns:a16="http://schemas.microsoft.com/office/drawing/2014/main" val="450162796"/>
                    </a:ext>
                  </a:extLst>
                </a:gridCol>
                <a:gridCol w="493776">
                  <a:extLst>
                    <a:ext uri="{9D8B030D-6E8A-4147-A177-3AD203B41FA5}">
                      <a16:colId xmlns:a16="http://schemas.microsoft.com/office/drawing/2014/main" val="1302148463"/>
                    </a:ext>
                  </a:extLst>
                </a:gridCol>
                <a:gridCol w="493776">
                  <a:extLst>
                    <a:ext uri="{9D8B030D-6E8A-4147-A177-3AD203B41FA5}">
                      <a16:colId xmlns:a16="http://schemas.microsoft.com/office/drawing/2014/main" val="1489893618"/>
                    </a:ext>
                  </a:extLst>
                </a:gridCol>
                <a:gridCol w="493776">
                  <a:extLst>
                    <a:ext uri="{9D8B030D-6E8A-4147-A177-3AD203B41FA5}">
                      <a16:colId xmlns:a16="http://schemas.microsoft.com/office/drawing/2014/main" val="2738502418"/>
                    </a:ext>
                  </a:extLst>
                </a:gridCol>
                <a:gridCol w="493776">
                  <a:extLst>
                    <a:ext uri="{9D8B030D-6E8A-4147-A177-3AD203B41FA5}">
                      <a16:colId xmlns:a16="http://schemas.microsoft.com/office/drawing/2014/main" val="2436320013"/>
                    </a:ext>
                  </a:extLst>
                </a:gridCol>
                <a:gridCol w="493776">
                  <a:extLst>
                    <a:ext uri="{9D8B030D-6E8A-4147-A177-3AD203B41FA5}">
                      <a16:colId xmlns:a16="http://schemas.microsoft.com/office/drawing/2014/main" val="3321869006"/>
                    </a:ext>
                  </a:extLst>
                </a:gridCol>
                <a:gridCol w="493776">
                  <a:extLst>
                    <a:ext uri="{9D8B030D-6E8A-4147-A177-3AD203B41FA5}">
                      <a16:colId xmlns:a16="http://schemas.microsoft.com/office/drawing/2014/main" val="3900227594"/>
                    </a:ext>
                  </a:extLst>
                </a:gridCol>
                <a:gridCol w="493776">
                  <a:extLst>
                    <a:ext uri="{9D8B030D-6E8A-4147-A177-3AD203B41FA5}">
                      <a16:colId xmlns:a16="http://schemas.microsoft.com/office/drawing/2014/main" val="3534403098"/>
                    </a:ext>
                  </a:extLst>
                </a:gridCol>
                <a:gridCol w="493776">
                  <a:extLst>
                    <a:ext uri="{9D8B030D-6E8A-4147-A177-3AD203B41FA5}">
                      <a16:colId xmlns:a16="http://schemas.microsoft.com/office/drawing/2014/main" val="1535751584"/>
                    </a:ext>
                  </a:extLst>
                </a:gridCol>
                <a:gridCol w="493776">
                  <a:extLst>
                    <a:ext uri="{9D8B030D-6E8A-4147-A177-3AD203B41FA5}">
                      <a16:colId xmlns:a16="http://schemas.microsoft.com/office/drawing/2014/main" val="103169996"/>
                    </a:ext>
                  </a:extLst>
                </a:gridCol>
                <a:gridCol w="493776">
                  <a:extLst>
                    <a:ext uri="{9D8B030D-6E8A-4147-A177-3AD203B41FA5}">
                      <a16:colId xmlns:a16="http://schemas.microsoft.com/office/drawing/2014/main" val="2863033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04873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Yoki - 2019-01-04 16:00:01 </a:t>
                      </a:r>
                      <a:r>
                        <a:rPr kumimoji="0" lang="es-ES" sz="1000" b="0" i="0" u="none" strike="noStrike" kern="1200" cap="none" spc="0" normalizeH="0" baseline="0" noProof="0">
                          <a:ln>
                            <a:noFill/>
                          </a:ln>
                          <a:solidFill>
                            <a:prstClr val="black"/>
                          </a:solidFill>
                          <a:effectLst/>
                          <a:uLnTx/>
                          <a:uFillTx/>
                          <a:latin typeface="+mn-lt"/>
                          <a:ea typeface="+mn-ea"/>
                          <a:cs typeface="+mn-cs"/>
                        </a:rPr>
                        <a:t> 
 Viajar por el mundo no les cuesta nada cuando tienen una gran imaginación. Adquieran un mapa y diviértanse conociendo nuevos destinos. #YogurtYoki #YokiTips #YokiRD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81682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Yoki - 2018-10-03 16:00:01 </a:t>
                      </a:r>
                      <a:r>
                        <a:rPr kumimoji="0" lang="es-ES" sz="1000" b="0" i="0" u="none" strike="noStrike" kern="1200" cap="none" spc="0" normalizeH="0" baseline="0" noProof="0">
                          <a:ln>
                            <a:noFill/>
                          </a:ln>
                          <a:solidFill>
                            <a:prstClr val="black"/>
                          </a:solidFill>
                          <a:effectLst/>
                          <a:uLnTx/>
                          <a:uFillTx/>
                          <a:latin typeface="+mn-lt"/>
                          <a:ea typeface="+mn-ea"/>
                          <a:cs typeface="+mn-cs"/>
                        </a:rPr>
                        <a:t> 
 Los viajes son para los niños una oportunidad única de conocer otras culturas, de empaparse de experiencias inolvidables. Si además, los viajes son junto a sus padres, estarán afianzando los vínculos, la comunicación y la confianza. #YokiRD #YogurtYoki #YokiTips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38718153"/>
                  </a:ext>
                </a:extLst>
              </a:tr>
            </a:tbl>
          </a:graphicData>
        </a:graphic>
      </p:graphicFrame>
      <p:sp>
        <p:nvSpPr>
          <p:cNvPr id="4" name="Text Placeholder 3">
            <a:extLst>
              <a:ext uri="{FF2B5EF4-FFF2-40B4-BE49-F238E27FC236}">
                <a16:creationId xmlns:a16="http://schemas.microsoft.com/office/drawing/2014/main" id="{A57FC656-6E60-402C-AA77-CADD0BA03531}"/>
              </a:ext>
            </a:extLst>
          </p:cNvPr>
          <p:cNvSpPr>
            <a:spLocks noGrp="1"/>
          </p:cNvSpPr>
          <p:nvPr>
            <p:ph type="body" sz="quarter" idx="14"/>
          </p:nvPr>
        </p:nvSpPr>
        <p:spPr/>
        <p:txBody>
          <a:bodyPr/>
          <a:lstStyle/>
          <a:p>
            <a:r>
              <a:rPr lang="en-US"/>
              <a:t>01/04/2018 - 19/03/2019</a:t>
            </a:r>
          </a:p>
        </p:txBody>
      </p:sp>
    </p:spTree>
    <p:extLst>
      <p:ext uri="{BB962C8B-B14F-4D97-AF65-F5344CB8AC3E}">
        <p14:creationId xmlns:p14="http://schemas.microsoft.com/office/powerpoint/2010/main" val="5501621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95396-7261-4347-A9BA-82A694F67ADC}"/>
              </a:ext>
            </a:extLst>
          </p:cNvPr>
          <p:cNvSpPr>
            <a:spLocks noGrp="1"/>
          </p:cNvSpPr>
          <p:nvPr>
            <p:ph type="title"/>
          </p:nvPr>
        </p:nvSpPr>
        <p:spPr/>
        <p:txBody>
          <a:bodyPr/>
          <a:lstStyle/>
          <a:p>
            <a:r>
              <a:rPr lang="es-ES"/>
              <a:t>Facebook TABLA DE FB COMPLETA | Yoki - 4 of 13</a:t>
            </a:r>
            <a:endParaRPr lang="en-US"/>
          </a:p>
        </p:txBody>
      </p:sp>
      <p:graphicFrame>
        <p:nvGraphicFramePr>
          <p:cNvPr id="5" name="Table Placeholder 4">
            <a:extLst>
              <a:ext uri="{FF2B5EF4-FFF2-40B4-BE49-F238E27FC236}">
                <a16:creationId xmlns:a16="http://schemas.microsoft.com/office/drawing/2014/main" id="{2984C0BD-D793-4F58-AE46-1B200289FDE3}"/>
              </a:ext>
            </a:extLst>
          </p:cNvPr>
          <p:cNvGraphicFramePr>
            <a:graphicFrameLocks noGrp="1"/>
          </p:cNvGraphicFramePr>
          <p:nvPr>
            <p:ph type="tbl" sz="quarter" idx="13"/>
            <p:extLst>
              <p:ext uri="{D42A27DB-BD31-4B8C-83A1-F6EECF244321}">
                <p14:modId xmlns:p14="http://schemas.microsoft.com/office/powerpoint/2010/main" val="4140341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415852095"/>
                    </a:ext>
                  </a:extLst>
                </a:gridCol>
                <a:gridCol w="493776">
                  <a:extLst>
                    <a:ext uri="{9D8B030D-6E8A-4147-A177-3AD203B41FA5}">
                      <a16:colId xmlns:a16="http://schemas.microsoft.com/office/drawing/2014/main" val="2215193139"/>
                    </a:ext>
                  </a:extLst>
                </a:gridCol>
                <a:gridCol w="493776">
                  <a:extLst>
                    <a:ext uri="{9D8B030D-6E8A-4147-A177-3AD203B41FA5}">
                      <a16:colId xmlns:a16="http://schemas.microsoft.com/office/drawing/2014/main" val="35264229"/>
                    </a:ext>
                  </a:extLst>
                </a:gridCol>
                <a:gridCol w="493776">
                  <a:extLst>
                    <a:ext uri="{9D8B030D-6E8A-4147-A177-3AD203B41FA5}">
                      <a16:colId xmlns:a16="http://schemas.microsoft.com/office/drawing/2014/main" val="114891161"/>
                    </a:ext>
                  </a:extLst>
                </a:gridCol>
                <a:gridCol w="493776">
                  <a:extLst>
                    <a:ext uri="{9D8B030D-6E8A-4147-A177-3AD203B41FA5}">
                      <a16:colId xmlns:a16="http://schemas.microsoft.com/office/drawing/2014/main" val="2343312435"/>
                    </a:ext>
                  </a:extLst>
                </a:gridCol>
                <a:gridCol w="493776">
                  <a:extLst>
                    <a:ext uri="{9D8B030D-6E8A-4147-A177-3AD203B41FA5}">
                      <a16:colId xmlns:a16="http://schemas.microsoft.com/office/drawing/2014/main" val="2441572230"/>
                    </a:ext>
                  </a:extLst>
                </a:gridCol>
                <a:gridCol w="493776">
                  <a:extLst>
                    <a:ext uri="{9D8B030D-6E8A-4147-A177-3AD203B41FA5}">
                      <a16:colId xmlns:a16="http://schemas.microsoft.com/office/drawing/2014/main" val="2028074583"/>
                    </a:ext>
                  </a:extLst>
                </a:gridCol>
                <a:gridCol w="493776">
                  <a:extLst>
                    <a:ext uri="{9D8B030D-6E8A-4147-A177-3AD203B41FA5}">
                      <a16:colId xmlns:a16="http://schemas.microsoft.com/office/drawing/2014/main" val="2922086023"/>
                    </a:ext>
                  </a:extLst>
                </a:gridCol>
                <a:gridCol w="493776">
                  <a:extLst>
                    <a:ext uri="{9D8B030D-6E8A-4147-A177-3AD203B41FA5}">
                      <a16:colId xmlns:a16="http://schemas.microsoft.com/office/drawing/2014/main" val="4236763517"/>
                    </a:ext>
                  </a:extLst>
                </a:gridCol>
                <a:gridCol w="493776">
                  <a:extLst>
                    <a:ext uri="{9D8B030D-6E8A-4147-A177-3AD203B41FA5}">
                      <a16:colId xmlns:a16="http://schemas.microsoft.com/office/drawing/2014/main" val="1364689818"/>
                    </a:ext>
                  </a:extLst>
                </a:gridCol>
                <a:gridCol w="493776">
                  <a:extLst>
                    <a:ext uri="{9D8B030D-6E8A-4147-A177-3AD203B41FA5}">
                      <a16:colId xmlns:a16="http://schemas.microsoft.com/office/drawing/2014/main" val="3539773867"/>
                    </a:ext>
                  </a:extLst>
                </a:gridCol>
                <a:gridCol w="493776">
                  <a:extLst>
                    <a:ext uri="{9D8B030D-6E8A-4147-A177-3AD203B41FA5}">
                      <a16:colId xmlns:a16="http://schemas.microsoft.com/office/drawing/2014/main" val="3168665571"/>
                    </a:ext>
                  </a:extLst>
                </a:gridCol>
                <a:gridCol w="493776">
                  <a:extLst>
                    <a:ext uri="{9D8B030D-6E8A-4147-A177-3AD203B41FA5}">
                      <a16:colId xmlns:a16="http://schemas.microsoft.com/office/drawing/2014/main" val="529162390"/>
                    </a:ext>
                  </a:extLst>
                </a:gridCol>
                <a:gridCol w="493776">
                  <a:extLst>
                    <a:ext uri="{9D8B030D-6E8A-4147-A177-3AD203B41FA5}">
                      <a16:colId xmlns:a16="http://schemas.microsoft.com/office/drawing/2014/main" val="2951140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88777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Yoki - 2019-03-01 11:02:35 </a:t>
                      </a:r>
                      <a:r>
                        <a:rPr kumimoji="0" lang="es-ES" sz="1000" b="0" i="0" u="none" strike="noStrike" kern="1200" cap="none" spc="0" normalizeH="0" baseline="0" noProof="0">
                          <a:ln>
                            <a:noFill/>
                          </a:ln>
                          <a:solidFill>
                            <a:prstClr val="black"/>
                          </a:solidFill>
                          <a:effectLst/>
                          <a:uLnTx/>
                          <a:uFillTx/>
                          <a:latin typeface="+mn-lt"/>
                          <a:ea typeface="+mn-ea"/>
                          <a:cs typeface="+mn-cs"/>
                        </a:rPr>
                        <a:t> 
 Te invitamos este domingo 3 de marzo a las 5:00 P.M. a Galería 360 para un cuenta cuentos especial con @anyadamiron, lleno de abrazos, dulces y muchas sorpresas más.  🦁 👐🏼
Reserva tu cupo haciendo clic aquí: 
https://rentauncuento.com/cuenta-cuentos/?actividad=20569#sticky-form
#YokiRD
#YogurtYoki
#YokiPiñata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15585339"/>
                  </a:ext>
                </a:extLst>
              </a:tr>
            </a:tbl>
          </a:graphicData>
        </a:graphic>
      </p:graphicFrame>
      <p:sp>
        <p:nvSpPr>
          <p:cNvPr id="4" name="Text Placeholder 3">
            <a:extLst>
              <a:ext uri="{FF2B5EF4-FFF2-40B4-BE49-F238E27FC236}">
                <a16:creationId xmlns:a16="http://schemas.microsoft.com/office/drawing/2014/main" id="{0B5747DE-16B0-467A-ABFB-DE4E66C63FE3}"/>
              </a:ext>
            </a:extLst>
          </p:cNvPr>
          <p:cNvSpPr>
            <a:spLocks noGrp="1"/>
          </p:cNvSpPr>
          <p:nvPr>
            <p:ph type="body" sz="quarter" idx="14"/>
          </p:nvPr>
        </p:nvSpPr>
        <p:spPr/>
        <p:txBody>
          <a:bodyPr/>
          <a:lstStyle/>
          <a:p>
            <a:r>
              <a:rPr lang="en-US"/>
              <a:t>01/04/2018 - 19/03/2019</a:t>
            </a:r>
          </a:p>
        </p:txBody>
      </p:sp>
    </p:spTree>
    <p:extLst>
      <p:ext uri="{BB962C8B-B14F-4D97-AF65-F5344CB8AC3E}">
        <p14:creationId xmlns:p14="http://schemas.microsoft.com/office/powerpoint/2010/main" val="22176877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4EA24-0210-4A22-A07A-965175D6E225}"/>
              </a:ext>
            </a:extLst>
          </p:cNvPr>
          <p:cNvSpPr>
            <a:spLocks noGrp="1"/>
          </p:cNvSpPr>
          <p:nvPr>
            <p:ph type="title"/>
          </p:nvPr>
        </p:nvSpPr>
        <p:spPr/>
        <p:txBody>
          <a:bodyPr/>
          <a:lstStyle/>
          <a:p>
            <a:r>
              <a:rPr lang="es-ES"/>
              <a:t>Facebook TABLA DE FB COMPLETA | Yoki - 5 of 13</a:t>
            </a:r>
            <a:endParaRPr lang="en-US"/>
          </a:p>
        </p:txBody>
      </p:sp>
      <p:graphicFrame>
        <p:nvGraphicFramePr>
          <p:cNvPr id="5" name="Table Placeholder 4">
            <a:extLst>
              <a:ext uri="{FF2B5EF4-FFF2-40B4-BE49-F238E27FC236}">
                <a16:creationId xmlns:a16="http://schemas.microsoft.com/office/drawing/2014/main" id="{7A5BB64C-934E-46C7-9BD7-09ACDC19CF1B}"/>
              </a:ext>
            </a:extLst>
          </p:cNvPr>
          <p:cNvGraphicFramePr>
            <a:graphicFrameLocks noGrp="1"/>
          </p:cNvGraphicFramePr>
          <p:nvPr>
            <p:ph type="tbl" sz="quarter" idx="13"/>
            <p:extLst>
              <p:ext uri="{D42A27DB-BD31-4B8C-83A1-F6EECF244321}">
                <p14:modId xmlns:p14="http://schemas.microsoft.com/office/powerpoint/2010/main" val="4104472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175130206"/>
                    </a:ext>
                  </a:extLst>
                </a:gridCol>
                <a:gridCol w="493776">
                  <a:extLst>
                    <a:ext uri="{9D8B030D-6E8A-4147-A177-3AD203B41FA5}">
                      <a16:colId xmlns:a16="http://schemas.microsoft.com/office/drawing/2014/main" val="2612083254"/>
                    </a:ext>
                  </a:extLst>
                </a:gridCol>
                <a:gridCol w="493776">
                  <a:extLst>
                    <a:ext uri="{9D8B030D-6E8A-4147-A177-3AD203B41FA5}">
                      <a16:colId xmlns:a16="http://schemas.microsoft.com/office/drawing/2014/main" val="2060006355"/>
                    </a:ext>
                  </a:extLst>
                </a:gridCol>
                <a:gridCol w="493776">
                  <a:extLst>
                    <a:ext uri="{9D8B030D-6E8A-4147-A177-3AD203B41FA5}">
                      <a16:colId xmlns:a16="http://schemas.microsoft.com/office/drawing/2014/main" val="1589915626"/>
                    </a:ext>
                  </a:extLst>
                </a:gridCol>
                <a:gridCol w="493776">
                  <a:extLst>
                    <a:ext uri="{9D8B030D-6E8A-4147-A177-3AD203B41FA5}">
                      <a16:colId xmlns:a16="http://schemas.microsoft.com/office/drawing/2014/main" val="1831378023"/>
                    </a:ext>
                  </a:extLst>
                </a:gridCol>
                <a:gridCol w="493776">
                  <a:extLst>
                    <a:ext uri="{9D8B030D-6E8A-4147-A177-3AD203B41FA5}">
                      <a16:colId xmlns:a16="http://schemas.microsoft.com/office/drawing/2014/main" val="1539481094"/>
                    </a:ext>
                  </a:extLst>
                </a:gridCol>
                <a:gridCol w="493776">
                  <a:extLst>
                    <a:ext uri="{9D8B030D-6E8A-4147-A177-3AD203B41FA5}">
                      <a16:colId xmlns:a16="http://schemas.microsoft.com/office/drawing/2014/main" val="2745514215"/>
                    </a:ext>
                  </a:extLst>
                </a:gridCol>
                <a:gridCol w="493776">
                  <a:extLst>
                    <a:ext uri="{9D8B030D-6E8A-4147-A177-3AD203B41FA5}">
                      <a16:colId xmlns:a16="http://schemas.microsoft.com/office/drawing/2014/main" val="730265786"/>
                    </a:ext>
                  </a:extLst>
                </a:gridCol>
                <a:gridCol w="493776">
                  <a:extLst>
                    <a:ext uri="{9D8B030D-6E8A-4147-A177-3AD203B41FA5}">
                      <a16:colId xmlns:a16="http://schemas.microsoft.com/office/drawing/2014/main" val="2463951474"/>
                    </a:ext>
                  </a:extLst>
                </a:gridCol>
                <a:gridCol w="493776">
                  <a:extLst>
                    <a:ext uri="{9D8B030D-6E8A-4147-A177-3AD203B41FA5}">
                      <a16:colId xmlns:a16="http://schemas.microsoft.com/office/drawing/2014/main" val="2297403577"/>
                    </a:ext>
                  </a:extLst>
                </a:gridCol>
                <a:gridCol w="493776">
                  <a:extLst>
                    <a:ext uri="{9D8B030D-6E8A-4147-A177-3AD203B41FA5}">
                      <a16:colId xmlns:a16="http://schemas.microsoft.com/office/drawing/2014/main" val="3986994323"/>
                    </a:ext>
                  </a:extLst>
                </a:gridCol>
                <a:gridCol w="493776">
                  <a:extLst>
                    <a:ext uri="{9D8B030D-6E8A-4147-A177-3AD203B41FA5}">
                      <a16:colId xmlns:a16="http://schemas.microsoft.com/office/drawing/2014/main" val="699440467"/>
                    </a:ext>
                  </a:extLst>
                </a:gridCol>
                <a:gridCol w="493776">
                  <a:extLst>
                    <a:ext uri="{9D8B030D-6E8A-4147-A177-3AD203B41FA5}">
                      <a16:colId xmlns:a16="http://schemas.microsoft.com/office/drawing/2014/main" val="4174185593"/>
                    </a:ext>
                  </a:extLst>
                </a:gridCol>
                <a:gridCol w="493776">
                  <a:extLst>
                    <a:ext uri="{9D8B030D-6E8A-4147-A177-3AD203B41FA5}">
                      <a16:colId xmlns:a16="http://schemas.microsoft.com/office/drawing/2014/main" val="35019915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73270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Yoki - 2018-09-26 16:00:01 </a:t>
                      </a:r>
                      <a:r>
                        <a:rPr kumimoji="0" lang="es-ES" sz="1000" b="0" i="0" u="none" strike="noStrike" kern="1200" cap="none" spc="0" normalizeH="0" baseline="0" noProof="0">
                          <a:ln>
                            <a:noFill/>
                          </a:ln>
                          <a:solidFill>
                            <a:prstClr val="black"/>
                          </a:solidFill>
                          <a:effectLst/>
                          <a:uLnTx/>
                          <a:uFillTx/>
                          <a:latin typeface="+mn-lt"/>
                          <a:ea typeface="+mn-ea"/>
                          <a:cs typeface="+mn-cs"/>
                        </a:rPr>
                        <a:t> 
 Es muy importante alentar la curiosidad de tus pequeños, ya que es algo que les servirá para toda la vida. #YokiRD #YogurtYoki #YokiTips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extLst>
                  <a:ext uri="{0D108BD9-81ED-4DB2-BD59-A6C34878D82A}">
                    <a16:rowId xmlns:a16="http://schemas.microsoft.com/office/drawing/2014/main" val="2521400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Yoki - 2019-03-15 13:00:02 </a:t>
                      </a:r>
                      <a:r>
                        <a:rPr kumimoji="0" lang="es-ES" sz="1000" b="0" i="0" u="none" strike="noStrike" kern="1200" cap="none" spc="0" normalizeH="0" baseline="0" noProof="0">
                          <a:ln>
                            <a:noFill/>
                          </a:ln>
                          <a:solidFill>
                            <a:prstClr val="black"/>
                          </a:solidFill>
                          <a:effectLst/>
                          <a:uLnTx/>
                          <a:uFillTx/>
                          <a:latin typeface="+mn-lt"/>
                          <a:ea typeface="+mn-ea"/>
                          <a:cs typeface="+mn-cs"/>
                        </a:rPr>
                        <a:t> 
 También es la primera Piñata que después de usar nadie va querer tirar y es que este Mono tan bonito se puede volver a usar. 🐵🙌  
#YokiRD 
#YogurtYoki 
#PiñataPiñata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19128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Yoki - 2018-09-19 16:00:35 </a:t>
                      </a:r>
                      <a:r>
                        <a:rPr kumimoji="0" lang="es-ES" sz="1000" b="0" i="0" u="none" strike="noStrike" kern="1200" cap="none" spc="0" normalizeH="0" baseline="0" noProof="0">
                          <a:ln>
                            <a:noFill/>
                          </a:ln>
                          <a:solidFill>
                            <a:prstClr val="black"/>
                          </a:solidFill>
                          <a:effectLst/>
                          <a:uLnTx/>
                          <a:uFillTx/>
                          <a:latin typeface="+mn-lt"/>
                          <a:ea typeface="+mn-ea"/>
                          <a:cs typeface="+mn-cs"/>
                        </a:rPr>
                        <a:t> 
 Disfruta junto a tus pequeños de un divertido partido de béisbol. #YokiRD #YogurtYoki #YokiTips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09810383"/>
                  </a:ext>
                </a:extLst>
              </a:tr>
            </a:tbl>
          </a:graphicData>
        </a:graphic>
      </p:graphicFrame>
      <p:sp>
        <p:nvSpPr>
          <p:cNvPr id="4" name="Text Placeholder 3">
            <a:extLst>
              <a:ext uri="{FF2B5EF4-FFF2-40B4-BE49-F238E27FC236}">
                <a16:creationId xmlns:a16="http://schemas.microsoft.com/office/drawing/2014/main" id="{A004B3BA-FCA0-46EF-AABC-1D70BA0A8BD0}"/>
              </a:ext>
            </a:extLst>
          </p:cNvPr>
          <p:cNvSpPr>
            <a:spLocks noGrp="1"/>
          </p:cNvSpPr>
          <p:nvPr>
            <p:ph type="body" sz="quarter" idx="14"/>
          </p:nvPr>
        </p:nvSpPr>
        <p:spPr/>
        <p:txBody>
          <a:bodyPr/>
          <a:lstStyle/>
          <a:p>
            <a:r>
              <a:rPr lang="en-US"/>
              <a:t>01/04/2018 - 19/03/2019</a:t>
            </a:r>
          </a:p>
        </p:txBody>
      </p:sp>
    </p:spTree>
    <p:extLst>
      <p:ext uri="{BB962C8B-B14F-4D97-AF65-F5344CB8AC3E}">
        <p14:creationId xmlns:p14="http://schemas.microsoft.com/office/powerpoint/2010/main" val="4768292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15847-7672-49E5-9785-6B5763E2320A}"/>
              </a:ext>
            </a:extLst>
          </p:cNvPr>
          <p:cNvSpPr>
            <a:spLocks noGrp="1"/>
          </p:cNvSpPr>
          <p:nvPr>
            <p:ph type="title"/>
          </p:nvPr>
        </p:nvSpPr>
        <p:spPr/>
        <p:txBody>
          <a:bodyPr/>
          <a:lstStyle/>
          <a:p>
            <a:r>
              <a:rPr lang="es-ES"/>
              <a:t>Facebook TABLA DE FB COMPLETA | Yoki - 6 of 13</a:t>
            </a:r>
            <a:endParaRPr lang="en-US"/>
          </a:p>
        </p:txBody>
      </p:sp>
      <p:graphicFrame>
        <p:nvGraphicFramePr>
          <p:cNvPr id="5" name="Table Placeholder 4">
            <a:extLst>
              <a:ext uri="{FF2B5EF4-FFF2-40B4-BE49-F238E27FC236}">
                <a16:creationId xmlns:a16="http://schemas.microsoft.com/office/drawing/2014/main" id="{7210F2FC-E906-434C-AD69-438BB2DC02F3}"/>
              </a:ext>
            </a:extLst>
          </p:cNvPr>
          <p:cNvGraphicFramePr>
            <a:graphicFrameLocks noGrp="1"/>
          </p:cNvGraphicFramePr>
          <p:nvPr>
            <p:ph type="tbl" sz="quarter" idx="13"/>
            <p:extLst>
              <p:ext uri="{D42A27DB-BD31-4B8C-83A1-F6EECF244321}">
                <p14:modId xmlns:p14="http://schemas.microsoft.com/office/powerpoint/2010/main" val="4139734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942174952"/>
                    </a:ext>
                  </a:extLst>
                </a:gridCol>
                <a:gridCol w="493776">
                  <a:extLst>
                    <a:ext uri="{9D8B030D-6E8A-4147-A177-3AD203B41FA5}">
                      <a16:colId xmlns:a16="http://schemas.microsoft.com/office/drawing/2014/main" val="368555780"/>
                    </a:ext>
                  </a:extLst>
                </a:gridCol>
                <a:gridCol w="493776">
                  <a:extLst>
                    <a:ext uri="{9D8B030D-6E8A-4147-A177-3AD203B41FA5}">
                      <a16:colId xmlns:a16="http://schemas.microsoft.com/office/drawing/2014/main" val="3895137265"/>
                    </a:ext>
                  </a:extLst>
                </a:gridCol>
                <a:gridCol w="493776">
                  <a:extLst>
                    <a:ext uri="{9D8B030D-6E8A-4147-A177-3AD203B41FA5}">
                      <a16:colId xmlns:a16="http://schemas.microsoft.com/office/drawing/2014/main" val="3675291741"/>
                    </a:ext>
                  </a:extLst>
                </a:gridCol>
                <a:gridCol w="493776">
                  <a:extLst>
                    <a:ext uri="{9D8B030D-6E8A-4147-A177-3AD203B41FA5}">
                      <a16:colId xmlns:a16="http://schemas.microsoft.com/office/drawing/2014/main" val="1485063816"/>
                    </a:ext>
                  </a:extLst>
                </a:gridCol>
                <a:gridCol w="493776">
                  <a:extLst>
                    <a:ext uri="{9D8B030D-6E8A-4147-A177-3AD203B41FA5}">
                      <a16:colId xmlns:a16="http://schemas.microsoft.com/office/drawing/2014/main" val="584807791"/>
                    </a:ext>
                  </a:extLst>
                </a:gridCol>
                <a:gridCol w="493776">
                  <a:extLst>
                    <a:ext uri="{9D8B030D-6E8A-4147-A177-3AD203B41FA5}">
                      <a16:colId xmlns:a16="http://schemas.microsoft.com/office/drawing/2014/main" val="374244111"/>
                    </a:ext>
                  </a:extLst>
                </a:gridCol>
                <a:gridCol w="493776">
                  <a:extLst>
                    <a:ext uri="{9D8B030D-6E8A-4147-A177-3AD203B41FA5}">
                      <a16:colId xmlns:a16="http://schemas.microsoft.com/office/drawing/2014/main" val="1712819296"/>
                    </a:ext>
                  </a:extLst>
                </a:gridCol>
                <a:gridCol w="493776">
                  <a:extLst>
                    <a:ext uri="{9D8B030D-6E8A-4147-A177-3AD203B41FA5}">
                      <a16:colId xmlns:a16="http://schemas.microsoft.com/office/drawing/2014/main" val="3982221516"/>
                    </a:ext>
                  </a:extLst>
                </a:gridCol>
                <a:gridCol w="493776">
                  <a:extLst>
                    <a:ext uri="{9D8B030D-6E8A-4147-A177-3AD203B41FA5}">
                      <a16:colId xmlns:a16="http://schemas.microsoft.com/office/drawing/2014/main" val="2266582279"/>
                    </a:ext>
                  </a:extLst>
                </a:gridCol>
                <a:gridCol w="493776">
                  <a:extLst>
                    <a:ext uri="{9D8B030D-6E8A-4147-A177-3AD203B41FA5}">
                      <a16:colId xmlns:a16="http://schemas.microsoft.com/office/drawing/2014/main" val="1298863585"/>
                    </a:ext>
                  </a:extLst>
                </a:gridCol>
                <a:gridCol w="493776">
                  <a:extLst>
                    <a:ext uri="{9D8B030D-6E8A-4147-A177-3AD203B41FA5}">
                      <a16:colId xmlns:a16="http://schemas.microsoft.com/office/drawing/2014/main" val="4274238296"/>
                    </a:ext>
                  </a:extLst>
                </a:gridCol>
                <a:gridCol w="493776">
                  <a:extLst>
                    <a:ext uri="{9D8B030D-6E8A-4147-A177-3AD203B41FA5}">
                      <a16:colId xmlns:a16="http://schemas.microsoft.com/office/drawing/2014/main" val="1766341781"/>
                    </a:ext>
                  </a:extLst>
                </a:gridCol>
                <a:gridCol w="493776">
                  <a:extLst>
                    <a:ext uri="{9D8B030D-6E8A-4147-A177-3AD203B41FA5}">
                      <a16:colId xmlns:a16="http://schemas.microsoft.com/office/drawing/2014/main" val="22568336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8133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Yoki - 2018-08-17 18:20:38 </a:t>
                      </a:r>
                      <a:r>
                        <a:rPr kumimoji="0" lang="es-ES" sz="1000" b="0" i="0" u="none" strike="noStrike" kern="1200" cap="none" spc="0" normalizeH="0" baseline="0" noProof="0">
                          <a:ln>
                            <a:noFill/>
                          </a:ln>
                          <a:solidFill>
                            <a:prstClr val="black"/>
                          </a:solidFill>
                          <a:effectLst/>
                          <a:uLnTx/>
                          <a:uFillTx/>
                          <a:latin typeface="+mn-lt"/>
                          <a:ea typeface="+mn-ea"/>
                          <a:cs typeface="+mn-cs"/>
                        </a:rPr>
                        <a:t> 
 Una alternativa sana para su merienda en la piscina, es Yoki. Diviértete con tu hijo estas vacaciones con una buena alimentación. #YokiRD #YogurtYoki #YokiTips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95637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Yoki - 2019-03-06 11:00:01 </a:t>
                      </a:r>
                      <a:r>
                        <a:rPr kumimoji="0" lang="es-ES" sz="1000" b="0" i="0" u="none" strike="noStrike" kern="1200" cap="none" spc="0" normalizeH="0" baseline="0" noProof="0">
                          <a:ln>
                            <a:noFill/>
                          </a:ln>
                          <a:solidFill>
                            <a:prstClr val="black"/>
                          </a:solidFill>
                          <a:effectLst/>
                          <a:uLnTx/>
                          <a:uFillTx/>
                          <a:latin typeface="+mn-lt"/>
                          <a:ea typeface="+mn-ea"/>
                          <a:cs typeface="+mn-cs"/>
                        </a:rPr>
                        <a:t> 
 La Yoki Piñata es la única piñata que no funciona con violencia.
Cambiemos el mundo con un abrazo a la vez. ❣️🙊
#YokiRD
#YogurtYoki
#YokiPiñata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3120057"/>
                  </a:ext>
                </a:extLst>
              </a:tr>
            </a:tbl>
          </a:graphicData>
        </a:graphic>
      </p:graphicFrame>
      <p:sp>
        <p:nvSpPr>
          <p:cNvPr id="4" name="Text Placeholder 3">
            <a:extLst>
              <a:ext uri="{FF2B5EF4-FFF2-40B4-BE49-F238E27FC236}">
                <a16:creationId xmlns:a16="http://schemas.microsoft.com/office/drawing/2014/main" id="{4223481F-7340-436B-8B8F-8F1B45988AA7}"/>
              </a:ext>
            </a:extLst>
          </p:cNvPr>
          <p:cNvSpPr>
            <a:spLocks noGrp="1"/>
          </p:cNvSpPr>
          <p:nvPr>
            <p:ph type="body" sz="quarter" idx="14"/>
          </p:nvPr>
        </p:nvSpPr>
        <p:spPr/>
        <p:txBody>
          <a:bodyPr/>
          <a:lstStyle/>
          <a:p>
            <a:r>
              <a:rPr lang="en-US"/>
              <a:t>01/04/2018 - 19/03/2019</a:t>
            </a:r>
          </a:p>
        </p:txBody>
      </p:sp>
    </p:spTree>
    <p:extLst>
      <p:ext uri="{BB962C8B-B14F-4D97-AF65-F5344CB8AC3E}">
        <p14:creationId xmlns:p14="http://schemas.microsoft.com/office/powerpoint/2010/main" val="28226477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1AD42-5B1F-45BF-BDAF-79688E2D0EC8}"/>
              </a:ext>
            </a:extLst>
          </p:cNvPr>
          <p:cNvSpPr>
            <a:spLocks noGrp="1"/>
          </p:cNvSpPr>
          <p:nvPr>
            <p:ph type="title"/>
          </p:nvPr>
        </p:nvSpPr>
        <p:spPr/>
        <p:txBody>
          <a:bodyPr/>
          <a:lstStyle/>
          <a:p>
            <a:r>
              <a:rPr lang="es-ES"/>
              <a:t>Facebook TABLA DE FB COMPLETA | Yoki - 7 of 13</a:t>
            </a:r>
            <a:endParaRPr lang="en-US"/>
          </a:p>
        </p:txBody>
      </p:sp>
      <p:graphicFrame>
        <p:nvGraphicFramePr>
          <p:cNvPr id="5" name="Table Placeholder 4">
            <a:extLst>
              <a:ext uri="{FF2B5EF4-FFF2-40B4-BE49-F238E27FC236}">
                <a16:creationId xmlns:a16="http://schemas.microsoft.com/office/drawing/2014/main" id="{AE7A639A-D7FD-41E6-BF80-5BD1B6653D7F}"/>
              </a:ext>
            </a:extLst>
          </p:cNvPr>
          <p:cNvGraphicFramePr>
            <a:graphicFrameLocks noGrp="1"/>
          </p:cNvGraphicFramePr>
          <p:nvPr>
            <p:ph type="tbl" sz="quarter" idx="13"/>
            <p:extLst>
              <p:ext uri="{D42A27DB-BD31-4B8C-83A1-F6EECF244321}">
                <p14:modId xmlns:p14="http://schemas.microsoft.com/office/powerpoint/2010/main" val="3941277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589465841"/>
                    </a:ext>
                  </a:extLst>
                </a:gridCol>
                <a:gridCol w="493776">
                  <a:extLst>
                    <a:ext uri="{9D8B030D-6E8A-4147-A177-3AD203B41FA5}">
                      <a16:colId xmlns:a16="http://schemas.microsoft.com/office/drawing/2014/main" val="1697429798"/>
                    </a:ext>
                  </a:extLst>
                </a:gridCol>
                <a:gridCol w="493776">
                  <a:extLst>
                    <a:ext uri="{9D8B030D-6E8A-4147-A177-3AD203B41FA5}">
                      <a16:colId xmlns:a16="http://schemas.microsoft.com/office/drawing/2014/main" val="4043636578"/>
                    </a:ext>
                  </a:extLst>
                </a:gridCol>
                <a:gridCol w="493776">
                  <a:extLst>
                    <a:ext uri="{9D8B030D-6E8A-4147-A177-3AD203B41FA5}">
                      <a16:colId xmlns:a16="http://schemas.microsoft.com/office/drawing/2014/main" val="790109247"/>
                    </a:ext>
                  </a:extLst>
                </a:gridCol>
                <a:gridCol w="493776">
                  <a:extLst>
                    <a:ext uri="{9D8B030D-6E8A-4147-A177-3AD203B41FA5}">
                      <a16:colId xmlns:a16="http://schemas.microsoft.com/office/drawing/2014/main" val="3271828776"/>
                    </a:ext>
                  </a:extLst>
                </a:gridCol>
                <a:gridCol w="493776">
                  <a:extLst>
                    <a:ext uri="{9D8B030D-6E8A-4147-A177-3AD203B41FA5}">
                      <a16:colId xmlns:a16="http://schemas.microsoft.com/office/drawing/2014/main" val="2684893592"/>
                    </a:ext>
                  </a:extLst>
                </a:gridCol>
                <a:gridCol w="493776">
                  <a:extLst>
                    <a:ext uri="{9D8B030D-6E8A-4147-A177-3AD203B41FA5}">
                      <a16:colId xmlns:a16="http://schemas.microsoft.com/office/drawing/2014/main" val="1124774497"/>
                    </a:ext>
                  </a:extLst>
                </a:gridCol>
                <a:gridCol w="493776">
                  <a:extLst>
                    <a:ext uri="{9D8B030D-6E8A-4147-A177-3AD203B41FA5}">
                      <a16:colId xmlns:a16="http://schemas.microsoft.com/office/drawing/2014/main" val="1908193988"/>
                    </a:ext>
                  </a:extLst>
                </a:gridCol>
                <a:gridCol w="493776">
                  <a:extLst>
                    <a:ext uri="{9D8B030D-6E8A-4147-A177-3AD203B41FA5}">
                      <a16:colId xmlns:a16="http://schemas.microsoft.com/office/drawing/2014/main" val="2568426270"/>
                    </a:ext>
                  </a:extLst>
                </a:gridCol>
                <a:gridCol w="493776">
                  <a:extLst>
                    <a:ext uri="{9D8B030D-6E8A-4147-A177-3AD203B41FA5}">
                      <a16:colId xmlns:a16="http://schemas.microsoft.com/office/drawing/2014/main" val="827107128"/>
                    </a:ext>
                  </a:extLst>
                </a:gridCol>
                <a:gridCol w="493776">
                  <a:extLst>
                    <a:ext uri="{9D8B030D-6E8A-4147-A177-3AD203B41FA5}">
                      <a16:colId xmlns:a16="http://schemas.microsoft.com/office/drawing/2014/main" val="2356095906"/>
                    </a:ext>
                  </a:extLst>
                </a:gridCol>
                <a:gridCol w="493776">
                  <a:extLst>
                    <a:ext uri="{9D8B030D-6E8A-4147-A177-3AD203B41FA5}">
                      <a16:colId xmlns:a16="http://schemas.microsoft.com/office/drawing/2014/main" val="207116349"/>
                    </a:ext>
                  </a:extLst>
                </a:gridCol>
                <a:gridCol w="493776">
                  <a:extLst>
                    <a:ext uri="{9D8B030D-6E8A-4147-A177-3AD203B41FA5}">
                      <a16:colId xmlns:a16="http://schemas.microsoft.com/office/drawing/2014/main" val="723185898"/>
                    </a:ext>
                  </a:extLst>
                </a:gridCol>
                <a:gridCol w="493776">
                  <a:extLst>
                    <a:ext uri="{9D8B030D-6E8A-4147-A177-3AD203B41FA5}">
                      <a16:colId xmlns:a16="http://schemas.microsoft.com/office/drawing/2014/main" val="611891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63654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Yoki - 2019-01-06 11:00:29 </a:t>
                      </a:r>
                      <a:r>
                        <a:rPr kumimoji="0" lang="es-ES" sz="1000" b="0" i="0" u="none" strike="noStrike" kern="1200" cap="none" spc="0" normalizeH="0" baseline="0" noProof="0">
                          <a:ln>
                            <a:noFill/>
                          </a:ln>
                          <a:solidFill>
                            <a:prstClr val="black"/>
                          </a:solidFill>
                          <a:effectLst/>
                          <a:uLnTx/>
                          <a:uFillTx/>
                          <a:latin typeface="+mn-lt"/>
                          <a:ea typeface="+mn-ea"/>
                          <a:cs typeface="+mn-cs"/>
                        </a:rPr>
                        <a:t> 
 Hoy es un día increíblemente especial para nuestros pequeños y nada nos hace más felices que verlos despertar llenos de felicidad. ¡Comparte junto a ellos la magia de este día! ¡Feliz Día de Reyes!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60018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Yoki - 2019-03-04 11:04:32 </a:t>
                      </a:r>
                      <a:r>
                        <a:rPr kumimoji="0" lang="es-ES" sz="1000" b="0" i="0" u="none" strike="noStrike" kern="1200" cap="none" spc="0" normalizeH="0" baseline="0" noProof="0">
                          <a:ln>
                            <a:noFill/>
                          </a:ln>
                          <a:solidFill>
                            <a:prstClr val="black"/>
                          </a:solidFill>
                          <a:effectLst/>
                          <a:uLnTx/>
                          <a:uFillTx/>
                          <a:latin typeface="+mn-lt"/>
                          <a:ea typeface="+mn-ea"/>
                          <a:cs typeface="+mn-cs"/>
                        </a:rPr>
                        <a:t> 
 La primera Piñata diseñada para llenar el mundo de abrazos. Acompáñanos a cambiar el mundo, un abrazo a la vez. 🦁 🐼 🐵
#YokiRD
#YogurtYoki
#YokiPiñata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41493840"/>
                  </a:ext>
                </a:extLst>
              </a:tr>
            </a:tbl>
          </a:graphicData>
        </a:graphic>
      </p:graphicFrame>
      <p:sp>
        <p:nvSpPr>
          <p:cNvPr id="4" name="Text Placeholder 3">
            <a:extLst>
              <a:ext uri="{FF2B5EF4-FFF2-40B4-BE49-F238E27FC236}">
                <a16:creationId xmlns:a16="http://schemas.microsoft.com/office/drawing/2014/main" id="{AE1115A1-7A7B-4FB5-9A97-487F7A7971D2}"/>
              </a:ext>
            </a:extLst>
          </p:cNvPr>
          <p:cNvSpPr>
            <a:spLocks noGrp="1"/>
          </p:cNvSpPr>
          <p:nvPr>
            <p:ph type="body" sz="quarter" idx="14"/>
          </p:nvPr>
        </p:nvSpPr>
        <p:spPr/>
        <p:txBody>
          <a:bodyPr/>
          <a:lstStyle/>
          <a:p>
            <a:r>
              <a:rPr lang="en-US"/>
              <a:t>01/04/2018 - 19/03/2019</a:t>
            </a:r>
          </a:p>
        </p:txBody>
      </p:sp>
    </p:spTree>
    <p:extLst>
      <p:ext uri="{BB962C8B-B14F-4D97-AF65-F5344CB8AC3E}">
        <p14:creationId xmlns:p14="http://schemas.microsoft.com/office/powerpoint/2010/main" val="12738896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A4371-CCE8-4C02-A513-9E256B48C6E0}"/>
              </a:ext>
            </a:extLst>
          </p:cNvPr>
          <p:cNvSpPr>
            <a:spLocks noGrp="1"/>
          </p:cNvSpPr>
          <p:nvPr>
            <p:ph type="title"/>
          </p:nvPr>
        </p:nvSpPr>
        <p:spPr/>
        <p:txBody>
          <a:bodyPr/>
          <a:lstStyle/>
          <a:p>
            <a:r>
              <a:rPr lang="es-ES"/>
              <a:t>Facebook TABLA DE FB COMPLETA | Yoki - 8 of 13</a:t>
            </a:r>
            <a:endParaRPr lang="en-US"/>
          </a:p>
        </p:txBody>
      </p:sp>
      <p:graphicFrame>
        <p:nvGraphicFramePr>
          <p:cNvPr id="5" name="Table Placeholder 4">
            <a:extLst>
              <a:ext uri="{FF2B5EF4-FFF2-40B4-BE49-F238E27FC236}">
                <a16:creationId xmlns:a16="http://schemas.microsoft.com/office/drawing/2014/main" id="{6C9AF31A-5BAD-42A7-A88B-279F07A30FDF}"/>
              </a:ext>
            </a:extLst>
          </p:cNvPr>
          <p:cNvGraphicFramePr>
            <a:graphicFrameLocks noGrp="1"/>
          </p:cNvGraphicFramePr>
          <p:nvPr>
            <p:ph type="tbl" sz="quarter" idx="13"/>
            <p:extLst>
              <p:ext uri="{D42A27DB-BD31-4B8C-83A1-F6EECF244321}">
                <p14:modId xmlns:p14="http://schemas.microsoft.com/office/powerpoint/2010/main" val="2708185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75828825"/>
                    </a:ext>
                  </a:extLst>
                </a:gridCol>
                <a:gridCol w="493776">
                  <a:extLst>
                    <a:ext uri="{9D8B030D-6E8A-4147-A177-3AD203B41FA5}">
                      <a16:colId xmlns:a16="http://schemas.microsoft.com/office/drawing/2014/main" val="3773776398"/>
                    </a:ext>
                  </a:extLst>
                </a:gridCol>
                <a:gridCol w="493776">
                  <a:extLst>
                    <a:ext uri="{9D8B030D-6E8A-4147-A177-3AD203B41FA5}">
                      <a16:colId xmlns:a16="http://schemas.microsoft.com/office/drawing/2014/main" val="2671803140"/>
                    </a:ext>
                  </a:extLst>
                </a:gridCol>
                <a:gridCol w="493776">
                  <a:extLst>
                    <a:ext uri="{9D8B030D-6E8A-4147-A177-3AD203B41FA5}">
                      <a16:colId xmlns:a16="http://schemas.microsoft.com/office/drawing/2014/main" val="3409770166"/>
                    </a:ext>
                  </a:extLst>
                </a:gridCol>
                <a:gridCol w="493776">
                  <a:extLst>
                    <a:ext uri="{9D8B030D-6E8A-4147-A177-3AD203B41FA5}">
                      <a16:colId xmlns:a16="http://schemas.microsoft.com/office/drawing/2014/main" val="3630253711"/>
                    </a:ext>
                  </a:extLst>
                </a:gridCol>
                <a:gridCol w="493776">
                  <a:extLst>
                    <a:ext uri="{9D8B030D-6E8A-4147-A177-3AD203B41FA5}">
                      <a16:colId xmlns:a16="http://schemas.microsoft.com/office/drawing/2014/main" val="1912486700"/>
                    </a:ext>
                  </a:extLst>
                </a:gridCol>
                <a:gridCol w="493776">
                  <a:extLst>
                    <a:ext uri="{9D8B030D-6E8A-4147-A177-3AD203B41FA5}">
                      <a16:colId xmlns:a16="http://schemas.microsoft.com/office/drawing/2014/main" val="497755611"/>
                    </a:ext>
                  </a:extLst>
                </a:gridCol>
                <a:gridCol w="493776">
                  <a:extLst>
                    <a:ext uri="{9D8B030D-6E8A-4147-A177-3AD203B41FA5}">
                      <a16:colId xmlns:a16="http://schemas.microsoft.com/office/drawing/2014/main" val="3990052574"/>
                    </a:ext>
                  </a:extLst>
                </a:gridCol>
                <a:gridCol w="493776">
                  <a:extLst>
                    <a:ext uri="{9D8B030D-6E8A-4147-A177-3AD203B41FA5}">
                      <a16:colId xmlns:a16="http://schemas.microsoft.com/office/drawing/2014/main" val="1170070881"/>
                    </a:ext>
                  </a:extLst>
                </a:gridCol>
                <a:gridCol w="493776">
                  <a:extLst>
                    <a:ext uri="{9D8B030D-6E8A-4147-A177-3AD203B41FA5}">
                      <a16:colId xmlns:a16="http://schemas.microsoft.com/office/drawing/2014/main" val="3531235799"/>
                    </a:ext>
                  </a:extLst>
                </a:gridCol>
                <a:gridCol w="493776">
                  <a:extLst>
                    <a:ext uri="{9D8B030D-6E8A-4147-A177-3AD203B41FA5}">
                      <a16:colId xmlns:a16="http://schemas.microsoft.com/office/drawing/2014/main" val="2550170933"/>
                    </a:ext>
                  </a:extLst>
                </a:gridCol>
                <a:gridCol w="493776">
                  <a:extLst>
                    <a:ext uri="{9D8B030D-6E8A-4147-A177-3AD203B41FA5}">
                      <a16:colId xmlns:a16="http://schemas.microsoft.com/office/drawing/2014/main" val="3023303094"/>
                    </a:ext>
                  </a:extLst>
                </a:gridCol>
                <a:gridCol w="493776">
                  <a:extLst>
                    <a:ext uri="{9D8B030D-6E8A-4147-A177-3AD203B41FA5}">
                      <a16:colId xmlns:a16="http://schemas.microsoft.com/office/drawing/2014/main" val="2055926141"/>
                    </a:ext>
                  </a:extLst>
                </a:gridCol>
                <a:gridCol w="493776">
                  <a:extLst>
                    <a:ext uri="{9D8B030D-6E8A-4147-A177-3AD203B41FA5}">
                      <a16:colId xmlns:a16="http://schemas.microsoft.com/office/drawing/2014/main" val="31791699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03900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Yoki - 2018-11-14 13:00:03 </a:t>
                      </a:r>
                      <a:r>
                        <a:rPr kumimoji="0" lang="es-ES" sz="1000" b="0" i="0" u="none" strike="noStrike" kern="1200" cap="none" spc="0" normalizeH="0" baseline="0" noProof="0">
                          <a:ln>
                            <a:noFill/>
                          </a:ln>
                          <a:solidFill>
                            <a:prstClr val="black"/>
                          </a:solidFill>
                          <a:effectLst/>
                          <a:uLnTx/>
                          <a:uFillTx/>
                          <a:latin typeface="+mn-lt"/>
                          <a:ea typeface="+mn-ea"/>
                          <a:cs typeface="+mn-cs"/>
                        </a:rPr>
                        <a:t> 
 Prepara junto a tu pequeño un delicioso smoothie de yogurt de fresa Yoki. 
Ingredientes:
1 taza fresas congeladas
1 banana congelada
1/2 taza yogurt de fresa
Hielo al gusto
2 cucharaditas miel.
Preparación:
1 - Congelar las frutas un día antes, ya lavadas y cortadas.
2- Colocar todos los ingredientes en la licuadora y licuar hasta que todos los ingredientes se hayan mezclado. 
3- Disfrútalo junto a tu pequeño. 
#YokiRD #YogurtYoki #YokiTips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43670104"/>
                  </a:ext>
                </a:extLst>
              </a:tr>
            </a:tbl>
          </a:graphicData>
        </a:graphic>
      </p:graphicFrame>
      <p:sp>
        <p:nvSpPr>
          <p:cNvPr id="4" name="Text Placeholder 3">
            <a:extLst>
              <a:ext uri="{FF2B5EF4-FFF2-40B4-BE49-F238E27FC236}">
                <a16:creationId xmlns:a16="http://schemas.microsoft.com/office/drawing/2014/main" id="{4B024685-1EBF-4FE4-BEBF-DDD8AC9F3A5C}"/>
              </a:ext>
            </a:extLst>
          </p:cNvPr>
          <p:cNvSpPr>
            <a:spLocks noGrp="1"/>
          </p:cNvSpPr>
          <p:nvPr>
            <p:ph type="body" sz="quarter" idx="14"/>
          </p:nvPr>
        </p:nvSpPr>
        <p:spPr/>
        <p:txBody>
          <a:bodyPr/>
          <a:lstStyle/>
          <a:p>
            <a:r>
              <a:rPr lang="en-US"/>
              <a:t>01/04/2018 - 19/03/2019</a:t>
            </a:r>
          </a:p>
        </p:txBody>
      </p:sp>
    </p:spTree>
    <p:extLst>
      <p:ext uri="{BB962C8B-B14F-4D97-AF65-F5344CB8AC3E}">
        <p14:creationId xmlns:p14="http://schemas.microsoft.com/office/powerpoint/2010/main" val="31007248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F5F0F-2B83-43DF-AB58-A198112964E1}"/>
              </a:ext>
            </a:extLst>
          </p:cNvPr>
          <p:cNvSpPr>
            <a:spLocks noGrp="1"/>
          </p:cNvSpPr>
          <p:nvPr>
            <p:ph type="title"/>
          </p:nvPr>
        </p:nvSpPr>
        <p:spPr/>
        <p:txBody>
          <a:bodyPr/>
          <a:lstStyle/>
          <a:p>
            <a:r>
              <a:rPr lang="es-ES"/>
              <a:t>Facebook TABLA DE FB COMPLETA | Yoki - 9 of 13</a:t>
            </a:r>
            <a:endParaRPr lang="en-US"/>
          </a:p>
        </p:txBody>
      </p:sp>
      <p:graphicFrame>
        <p:nvGraphicFramePr>
          <p:cNvPr id="5" name="Table Placeholder 4">
            <a:extLst>
              <a:ext uri="{FF2B5EF4-FFF2-40B4-BE49-F238E27FC236}">
                <a16:creationId xmlns:a16="http://schemas.microsoft.com/office/drawing/2014/main" id="{39C1B734-6960-422E-BD8C-93B3DE4A1E10}"/>
              </a:ext>
            </a:extLst>
          </p:cNvPr>
          <p:cNvGraphicFramePr>
            <a:graphicFrameLocks noGrp="1"/>
          </p:cNvGraphicFramePr>
          <p:nvPr>
            <p:ph type="tbl" sz="quarter" idx="13"/>
            <p:extLst>
              <p:ext uri="{D42A27DB-BD31-4B8C-83A1-F6EECF244321}">
                <p14:modId xmlns:p14="http://schemas.microsoft.com/office/powerpoint/2010/main" val="3956050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817218204"/>
                    </a:ext>
                  </a:extLst>
                </a:gridCol>
                <a:gridCol w="493776">
                  <a:extLst>
                    <a:ext uri="{9D8B030D-6E8A-4147-A177-3AD203B41FA5}">
                      <a16:colId xmlns:a16="http://schemas.microsoft.com/office/drawing/2014/main" val="360401778"/>
                    </a:ext>
                  </a:extLst>
                </a:gridCol>
                <a:gridCol w="493776">
                  <a:extLst>
                    <a:ext uri="{9D8B030D-6E8A-4147-A177-3AD203B41FA5}">
                      <a16:colId xmlns:a16="http://schemas.microsoft.com/office/drawing/2014/main" val="190590096"/>
                    </a:ext>
                  </a:extLst>
                </a:gridCol>
                <a:gridCol w="493776">
                  <a:extLst>
                    <a:ext uri="{9D8B030D-6E8A-4147-A177-3AD203B41FA5}">
                      <a16:colId xmlns:a16="http://schemas.microsoft.com/office/drawing/2014/main" val="4149020919"/>
                    </a:ext>
                  </a:extLst>
                </a:gridCol>
                <a:gridCol w="493776">
                  <a:extLst>
                    <a:ext uri="{9D8B030D-6E8A-4147-A177-3AD203B41FA5}">
                      <a16:colId xmlns:a16="http://schemas.microsoft.com/office/drawing/2014/main" val="3670503826"/>
                    </a:ext>
                  </a:extLst>
                </a:gridCol>
                <a:gridCol w="493776">
                  <a:extLst>
                    <a:ext uri="{9D8B030D-6E8A-4147-A177-3AD203B41FA5}">
                      <a16:colId xmlns:a16="http://schemas.microsoft.com/office/drawing/2014/main" val="1305485491"/>
                    </a:ext>
                  </a:extLst>
                </a:gridCol>
                <a:gridCol w="493776">
                  <a:extLst>
                    <a:ext uri="{9D8B030D-6E8A-4147-A177-3AD203B41FA5}">
                      <a16:colId xmlns:a16="http://schemas.microsoft.com/office/drawing/2014/main" val="131756570"/>
                    </a:ext>
                  </a:extLst>
                </a:gridCol>
                <a:gridCol w="493776">
                  <a:extLst>
                    <a:ext uri="{9D8B030D-6E8A-4147-A177-3AD203B41FA5}">
                      <a16:colId xmlns:a16="http://schemas.microsoft.com/office/drawing/2014/main" val="1239441286"/>
                    </a:ext>
                  </a:extLst>
                </a:gridCol>
                <a:gridCol w="493776">
                  <a:extLst>
                    <a:ext uri="{9D8B030D-6E8A-4147-A177-3AD203B41FA5}">
                      <a16:colId xmlns:a16="http://schemas.microsoft.com/office/drawing/2014/main" val="2061353359"/>
                    </a:ext>
                  </a:extLst>
                </a:gridCol>
                <a:gridCol w="493776">
                  <a:extLst>
                    <a:ext uri="{9D8B030D-6E8A-4147-A177-3AD203B41FA5}">
                      <a16:colId xmlns:a16="http://schemas.microsoft.com/office/drawing/2014/main" val="1979543760"/>
                    </a:ext>
                  </a:extLst>
                </a:gridCol>
                <a:gridCol w="493776">
                  <a:extLst>
                    <a:ext uri="{9D8B030D-6E8A-4147-A177-3AD203B41FA5}">
                      <a16:colId xmlns:a16="http://schemas.microsoft.com/office/drawing/2014/main" val="3917868518"/>
                    </a:ext>
                  </a:extLst>
                </a:gridCol>
                <a:gridCol w="493776">
                  <a:extLst>
                    <a:ext uri="{9D8B030D-6E8A-4147-A177-3AD203B41FA5}">
                      <a16:colId xmlns:a16="http://schemas.microsoft.com/office/drawing/2014/main" val="313305501"/>
                    </a:ext>
                  </a:extLst>
                </a:gridCol>
                <a:gridCol w="493776">
                  <a:extLst>
                    <a:ext uri="{9D8B030D-6E8A-4147-A177-3AD203B41FA5}">
                      <a16:colId xmlns:a16="http://schemas.microsoft.com/office/drawing/2014/main" val="4202536131"/>
                    </a:ext>
                  </a:extLst>
                </a:gridCol>
                <a:gridCol w="493776">
                  <a:extLst>
                    <a:ext uri="{9D8B030D-6E8A-4147-A177-3AD203B41FA5}">
                      <a16:colId xmlns:a16="http://schemas.microsoft.com/office/drawing/2014/main" val="42735534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488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Yoki - 2019-02-27 11:59:09 </a:t>
                      </a:r>
                      <a:r>
                        <a:rPr kumimoji="0" lang="es-ES" sz="1000" b="0" i="0" u="none" strike="noStrike" kern="1200" cap="none" spc="0" normalizeH="0" baseline="0" noProof="0">
                          <a:ln>
                            <a:noFill/>
                          </a:ln>
                          <a:solidFill>
                            <a:prstClr val="black"/>
                          </a:solidFill>
                          <a:effectLst/>
                          <a:uLnTx/>
                          <a:uFillTx/>
                          <a:latin typeface="+mn-lt"/>
                          <a:ea typeface="+mn-ea"/>
                          <a:cs typeface="+mn-cs"/>
                        </a:rPr>
                        <a:t> 
 Aprovecha que hoy es el día de la independencia nacional para enseñar a tus hijos a sentirse orgullosos de ser dominicanos todos los días del año. Estas son algunas maneras en las que puedes inculcar el patriotismo en los niños:
Háblales sobre la historia de nuestro país.
Enséñale la importancia de respetar las leyes. 
Enséñales a valorar su cultura.
Ayúdalos a conocer nuestro país.
#YokiRD #YokiTips #YogurtYoki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81916806"/>
                  </a:ext>
                </a:extLst>
              </a:tr>
            </a:tbl>
          </a:graphicData>
        </a:graphic>
      </p:graphicFrame>
      <p:sp>
        <p:nvSpPr>
          <p:cNvPr id="4" name="Text Placeholder 3">
            <a:extLst>
              <a:ext uri="{FF2B5EF4-FFF2-40B4-BE49-F238E27FC236}">
                <a16:creationId xmlns:a16="http://schemas.microsoft.com/office/drawing/2014/main" id="{E2A33D17-9667-45F5-859A-696FB88FF741}"/>
              </a:ext>
            </a:extLst>
          </p:cNvPr>
          <p:cNvSpPr>
            <a:spLocks noGrp="1"/>
          </p:cNvSpPr>
          <p:nvPr>
            <p:ph type="body" sz="quarter" idx="14"/>
          </p:nvPr>
        </p:nvSpPr>
        <p:spPr/>
        <p:txBody>
          <a:bodyPr/>
          <a:lstStyle/>
          <a:p>
            <a:r>
              <a:rPr lang="en-US"/>
              <a:t>01/04/2018 - 19/03/2019</a:t>
            </a:r>
          </a:p>
        </p:txBody>
      </p:sp>
    </p:spTree>
    <p:extLst>
      <p:ext uri="{BB962C8B-B14F-4D97-AF65-F5344CB8AC3E}">
        <p14:creationId xmlns:p14="http://schemas.microsoft.com/office/powerpoint/2010/main" val="26637927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85AD7-2F28-4FEC-94DC-DBCB6CA2FC02}"/>
              </a:ext>
            </a:extLst>
          </p:cNvPr>
          <p:cNvSpPr>
            <a:spLocks noGrp="1"/>
          </p:cNvSpPr>
          <p:nvPr>
            <p:ph type="title"/>
          </p:nvPr>
        </p:nvSpPr>
        <p:spPr/>
        <p:txBody>
          <a:bodyPr/>
          <a:lstStyle/>
          <a:p>
            <a:r>
              <a:rPr lang="es-ES"/>
              <a:t>Facebook TABLA DE FB COMPLETA | Yoki - 10 of 13</a:t>
            </a:r>
            <a:endParaRPr lang="en-US"/>
          </a:p>
        </p:txBody>
      </p:sp>
      <p:graphicFrame>
        <p:nvGraphicFramePr>
          <p:cNvPr id="5" name="Table Placeholder 4">
            <a:extLst>
              <a:ext uri="{FF2B5EF4-FFF2-40B4-BE49-F238E27FC236}">
                <a16:creationId xmlns:a16="http://schemas.microsoft.com/office/drawing/2014/main" id="{8BEF364C-CB53-4894-A05D-F9EDCEA42506}"/>
              </a:ext>
            </a:extLst>
          </p:cNvPr>
          <p:cNvGraphicFramePr>
            <a:graphicFrameLocks noGrp="1"/>
          </p:cNvGraphicFramePr>
          <p:nvPr>
            <p:ph type="tbl" sz="quarter" idx="13"/>
            <p:extLst>
              <p:ext uri="{D42A27DB-BD31-4B8C-83A1-F6EECF244321}">
                <p14:modId xmlns:p14="http://schemas.microsoft.com/office/powerpoint/2010/main" val="4088695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908750012"/>
                    </a:ext>
                  </a:extLst>
                </a:gridCol>
                <a:gridCol w="493776">
                  <a:extLst>
                    <a:ext uri="{9D8B030D-6E8A-4147-A177-3AD203B41FA5}">
                      <a16:colId xmlns:a16="http://schemas.microsoft.com/office/drawing/2014/main" val="2083784887"/>
                    </a:ext>
                  </a:extLst>
                </a:gridCol>
                <a:gridCol w="493776">
                  <a:extLst>
                    <a:ext uri="{9D8B030D-6E8A-4147-A177-3AD203B41FA5}">
                      <a16:colId xmlns:a16="http://schemas.microsoft.com/office/drawing/2014/main" val="3391831004"/>
                    </a:ext>
                  </a:extLst>
                </a:gridCol>
                <a:gridCol w="493776">
                  <a:extLst>
                    <a:ext uri="{9D8B030D-6E8A-4147-A177-3AD203B41FA5}">
                      <a16:colId xmlns:a16="http://schemas.microsoft.com/office/drawing/2014/main" val="2301552225"/>
                    </a:ext>
                  </a:extLst>
                </a:gridCol>
                <a:gridCol w="493776">
                  <a:extLst>
                    <a:ext uri="{9D8B030D-6E8A-4147-A177-3AD203B41FA5}">
                      <a16:colId xmlns:a16="http://schemas.microsoft.com/office/drawing/2014/main" val="2568964513"/>
                    </a:ext>
                  </a:extLst>
                </a:gridCol>
                <a:gridCol w="493776">
                  <a:extLst>
                    <a:ext uri="{9D8B030D-6E8A-4147-A177-3AD203B41FA5}">
                      <a16:colId xmlns:a16="http://schemas.microsoft.com/office/drawing/2014/main" val="2291001270"/>
                    </a:ext>
                  </a:extLst>
                </a:gridCol>
                <a:gridCol w="493776">
                  <a:extLst>
                    <a:ext uri="{9D8B030D-6E8A-4147-A177-3AD203B41FA5}">
                      <a16:colId xmlns:a16="http://schemas.microsoft.com/office/drawing/2014/main" val="3189384754"/>
                    </a:ext>
                  </a:extLst>
                </a:gridCol>
                <a:gridCol w="493776">
                  <a:extLst>
                    <a:ext uri="{9D8B030D-6E8A-4147-A177-3AD203B41FA5}">
                      <a16:colId xmlns:a16="http://schemas.microsoft.com/office/drawing/2014/main" val="3003678014"/>
                    </a:ext>
                  </a:extLst>
                </a:gridCol>
                <a:gridCol w="493776">
                  <a:extLst>
                    <a:ext uri="{9D8B030D-6E8A-4147-A177-3AD203B41FA5}">
                      <a16:colId xmlns:a16="http://schemas.microsoft.com/office/drawing/2014/main" val="1205734988"/>
                    </a:ext>
                  </a:extLst>
                </a:gridCol>
                <a:gridCol w="493776">
                  <a:extLst>
                    <a:ext uri="{9D8B030D-6E8A-4147-A177-3AD203B41FA5}">
                      <a16:colId xmlns:a16="http://schemas.microsoft.com/office/drawing/2014/main" val="259922197"/>
                    </a:ext>
                  </a:extLst>
                </a:gridCol>
                <a:gridCol w="493776">
                  <a:extLst>
                    <a:ext uri="{9D8B030D-6E8A-4147-A177-3AD203B41FA5}">
                      <a16:colId xmlns:a16="http://schemas.microsoft.com/office/drawing/2014/main" val="204977862"/>
                    </a:ext>
                  </a:extLst>
                </a:gridCol>
                <a:gridCol w="493776">
                  <a:extLst>
                    <a:ext uri="{9D8B030D-6E8A-4147-A177-3AD203B41FA5}">
                      <a16:colId xmlns:a16="http://schemas.microsoft.com/office/drawing/2014/main" val="2858098730"/>
                    </a:ext>
                  </a:extLst>
                </a:gridCol>
                <a:gridCol w="493776">
                  <a:extLst>
                    <a:ext uri="{9D8B030D-6E8A-4147-A177-3AD203B41FA5}">
                      <a16:colId xmlns:a16="http://schemas.microsoft.com/office/drawing/2014/main" val="3500766278"/>
                    </a:ext>
                  </a:extLst>
                </a:gridCol>
                <a:gridCol w="493776">
                  <a:extLst>
                    <a:ext uri="{9D8B030D-6E8A-4147-A177-3AD203B41FA5}">
                      <a16:colId xmlns:a16="http://schemas.microsoft.com/office/drawing/2014/main" val="3599861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78059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Yoki - 2018-12-19 13:00:01 </a:t>
                      </a:r>
                      <a:r>
                        <a:rPr kumimoji="0" lang="es-ES" sz="1000" b="0" i="0" u="none" strike="noStrike" kern="1200" cap="none" spc="0" normalizeH="0" baseline="0" noProof="0">
                          <a:ln>
                            <a:noFill/>
                          </a:ln>
                          <a:solidFill>
                            <a:prstClr val="black"/>
                          </a:solidFill>
                          <a:effectLst/>
                          <a:uLnTx/>
                          <a:uFillTx/>
                          <a:latin typeface="+mn-lt"/>
                          <a:ea typeface="+mn-ea"/>
                          <a:cs typeface="+mn-cs"/>
                        </a:rPr>
                        <a:t> 
 Una manera muy divertida es usar tela y/o papel como recurso para crear títeres. Te servirá para hacer de su espacio recreativo: un teatro en casa.
#YokiRD #YogurtYoki #YokiTips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01008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Yoki - 2018-12-21 17:03:39 </a:t>
                      </a:r>
                      <a:r>
                        <a:rPr kumimoji="0" lang="es-ES" sz="1000" b="0" i="0" u="none" strike="noStrike" kern="1200" cap="none" spc="0" normalizeH="0" baseline="0" noProof="0">
                          <a:ln>
                            <a:noFill/>
                          </a:ln>
                          <a:solidFill>
                            <a:prstClr val="black"/>
                          </a:solidFill>
                          <a:effectLst/>
                          <a:uLnTx/>
                          <a:uFillTx/>
                          <a:latin typeface="+mn-lt"/>
                          <a:ea typeface="+mn-ea"/>
                          <a:cs typeface="+mn-cs"/>
                        </a:rPr>
                        <a:t> 
 La importancia de que los niños compartan la navidad en familia no solo radica en el hecho de recibir regalos. Es una época en la que los pequeños esperan recibir demostraciones de cariño, de afecto y de compartir momentos inolvidables con sus seres queridos. #YokiRD #YogurtYoki #YokiTips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37067122"/>
                  </a:ext>
                </a:extLst>
              </a:tr>
            </a:tbl>
          </a:graphicData>
        </a:graphic>
      </p:graphicFrame>
      <p:sp>
        <p:nvSpPr>
          <p:cNvPr id="4" name="Text Placeholder 3">
            <a:extLst>
              <a:ext uri="{FF2B5EF4-FFF2-40B4-BE49-F238E27FC236}">
                <a16:creationId xmlns:a16="http://schemas.microsoft.com/office/drawing/2014/main" id="{D838F948-1442-4274-8B80-7A1D31E80ED5}"/>
              </a:ext>
            </a:extLst>
          </p:cNvPr>
          <p:cNvSpPr>
            <a:spLocks noGrp="1"/>
          </p:cNvSpPr>
          <p:nvPr>
            <p:ph type="body" sz="quarter" idx="14"/>
          </p:nvPr>
        </p:nvSpPr>
        <p:spPr/>
        <p:txBody>
          <a:bodyPr/>
          <a:lstStyle/>
          <a:p>
            <a:r>
              <a:rPr lang="en-US"/>
              <a:t>01/04/2018 - 19/03/2019</a:t>
            </a:r>
          </a:p>
        </p:txBody>
      </p:sp>
    </p:spTree>
    <p:extLst>
      <p:ext uri="{BB962C8B-B14F-4D97-AF65-F5344CB8AC3E}">
        <p14:creationId xmlns:p14="http://schemas.microsoft.com/office/powerpoint/2010/main" val="15028461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C4564-70C8-4D91-9B3F-D973855843F6}"/>
              </a:ext>
            </a:extLst>
          </p:cNvPr>
          <p:cNvSpPr>
            <a:spLocks noGrp="1"/>
          </p:cNvSpPr>
          <p:nvPr>
            <p:ph type="title"/>
          </p:nvPr>
        </p:nvSpPr>
        <p:spPr/>
        <p:txBody>
          <a:bodyPr/>
          <a:lstStyle/>
          <a:p>
            <a:r>
              <a:rPr lang="es-ES"/>
              <a:t>Facebook TABLA DE FB COMPLETA | Yoki - 11 of 13</a:t>
            </a:r>
            <a:endParaRPr lang="en-US"/>
          </a:p>
        </p:txBody>
      </p:sp>
      <p:graphicFrame>
        <p:nvGraphicFramePr>
          <p:cNvPr id="5" name="Table Placeholder 4">
            <a:extLst>
              <a:ext uri="{FF2B5EF4-FFF2-40B4-BE49-F238E27FC236}">
                <a16:creationId xmlns:a16="http://schemas.microsoft.com/office/drawing/2014/main" id="{4E922833-A284-4183-A6DC-EB6DF4913F33}"/>
              </a:ext>
            </a:extLst>
          </p:cNvPr>
          <p:cNvGraphicFramePr>
            <a:graphicFrameLocks noGrp="1"/>
          </p:cNvGraphicFramePr>
          <p:nvPr>
            <p:ph type="tbl" sz="quarter" idx="13"/>
            <p:extLst>
              <p:ext uri="{D42A27DB-BD31-4B8C-83A1-F6EECF244321}">
                <p14:modId xmlns:p14="http://schemas.microsoft.com/office/powerpoint/2010/main" val="1489300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468003028"/>
                    </a:ext>
                  </a:extLst>
                </a:gridCol>
                <a:gridCol w="493776">
                  <a:extLst>
                    <a:ext uri="{9D8B030D-6E8A-4147-A177-3AD203B41FA5}">
                      <a16:colId xmlns:a16="http://schemas.microsoft.com/office/drawing/2014/main" val="1962936000"/>
                    </a:ext>
                  </a:extLst>
                </a:gridCol>
                <a:gridCol w="493776">
                  <a:extLst>
                    <a:ext uri="{9D8B030D-6E8A-4147-A177-3AD203B41FA5}">
                      <a16:colId xmlns:a16="http://schemas.microsoft.com/office/drawing/2014/main" val="1285575379"/>
                    </a:ext>
                  </a:extLst>
                </a:gridCol>
                <a:gridCol w="493776">
                  <a:extLst>
                    <a:ext uri="{9D8B030D-6E8A-4147-A177-3AD203B41FA5}">
                      <a16:colId xmlns:a16="http://schemas.microsoft.com/office/drawing/2014/main" val="3567300126"/>
                    </a:ext>
                  </a:extLst>
                </a:gridCol>
                <a:gridCol w="493776">
                  <a:extLst>
                    <a:ext uri="{9D8B030D-6E8A-4147-A177-3AD203B41FA5}">
                      <a16:colId xmlns:a16="http://schemas.microsoft.com/office/drawing/2014/main" val="1632556767"/>
                    </a:ext>
                  </a:extLst>
                </a:gridCol>
                <a:gridCol w="493776">
                  <a:extLst>
                    <a:ext uri="{9D8B030D-6E8A-4147-A177-3AD203B41FA5}">
                      <a16:colId xmlns:a16="http://schemas.microsoft.com/office/drawing/2014/main" val="3845309308"/>
                    </a:ext>
                  </a:extLst>
                </a:gridCol>
                <a:gridCol w="493776">
                  <a:extLst>
                    <a:ext uri="{9D8B030D-6E8A-4147-A177-3AD203B41FA5}">
                      <a16:colId xmlns:a16="http://schemas.microsoft.com/office/drawing/2014/main" val="1261947292"/>
                    </a:ext>
                  </a:extLst>
                </a:gridCol>
                <a:gridCol w="493776">
                  <a:extLst>
                    <a:ext uri="{9D8B030D-6E8A-4147-A177-3AD203B41FA5}">
                      <a16:colId xmlns:a16="http://schemas.microsoft.com/office/drawing/2014/main" val="4076476080"/>
                    </a:ext>
                  </a:extLst>
                </a:gridCol>
                <a:gridCol w="493776">
                  <a:extLst>
                    <a:ext uri="{9D8B030D-6E8A-4147-A177-3AD203B41FA5}">
                      <a16:colId xmlns:a16="http://schemas.microsoft.com/office/drawing/2014/main" val="736043567"/>
                    </a:ext>
                  </a:extLst>
                </a:gridCol>
                <a:gridCol w="493776">
                  <a:extLst>
                    <a:ext uri="{9D8B030D-6E8A-4147-A177-3AD203B41FA5}">
                      <a16:colId xmlns:a16="http://schemas.microsoft.com/office/drawing/2014/main" val="3030610251"/>
                    </a:ext>
                  </a:extLst>
                </a:gridCol>
                <a:gridCol w="493776">
                  <a:extLst>
                    <a:ext uri="{9D8B030D-6E8A-4147-A177-3AD203B41FA5}">
                      <a16:colId xmlns:a16="http://schemas.microsoft.com/office/drawing/2014/main" val="3804412810"/>
                    </a:ext>
                  </a:extLst>
                </a:gridCol>
                <a:gridCol w="493776">
                  <a:extLst>
                    <a:ext uri="{9D8B030D-6E8A-4147-A177-3AD203B41FA5}">
                      <a16:colId xmlns:a16="http://schemas.microsoft.com/office/drawing/2014/main" val="1354267432"/>
                    </a:ext>
                  </a:extLst>
                </a:gridCol>
                <a:gridCol w="493776">
                  <a:extLst>
                    <a:ext uri="{9D8B030D-6E8A-4147-A177-3AD203B41FA5}">
                      <a16:colId xmlns:a16="http://schemas.microsoft.com/office/drawing/2014/main" val="3143938980"/>
                    </a:ext>
                  </a:extLst>
                </a:gridCol>
                <a:gridCol w="493776">
                  <a:extLst>
                    <a:ext uri="{9D8B030D-6E8A-4147-A177-3AD203B41FA5}">
                      <a16:colId xmlns:a16="http://schemas.microsoft.com/office/drawing/2014/main" val="6064886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02506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Yoki - 2019-01-14 16:00:01 </a:t>
                      </a:r>
                      <a:r>
                        <a:rPr kumimoji="0" lang="es-ES" sz="1000" b="0" i="0" u="none" strike="noStrike" kern="1200" cap="none" spc="0" normalizeH="0" baseline="0" noProof="0">
                          <a:ln>
                            <a:noFill/>
                          </a:ln>
                          <a:solidFill>
                            <a:prstClr val="black"/>
                          </a:solidFill>
                          <a:effectLst/>
                          <a:uLnTx/>
                          <a:uFillTx/>
                          <a:latin typeface="+mn-lt"/>
                          <a:ea typeface="+mn-ea"/>
                          <a:cs typeface="+mn-cs"/>
                        </a:rPr>
                        <a:t> 
 Es recomendable enseñar a los niños a ser desprendidos de lo material y a valorar al prójimo; al ser generosos con ellos. Ayuda a tu hijo a elegir los juguetes que no usa para que los done a fundaciones o se los regale a niños que quizás los puedan valorar más porque sus circunstancias son distintas. #YogurtYoki #YokiTips #YokiRD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17258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Yoki - 2018-11-01 16:00:01 </a:t>
                      </a:r>
                      <a:r>
                        <a:rPr kumimoji="0" lang="es-ES" sz="1000" b="0" i="0" u="none" strike="noStrike" kern="1200" cap="none" spc="0" normalizeH="0" baseline="0" noProof="0">
                          <a:ln>
                            <a:noFill/>
                          </a:ln>
                          <a:solidFill>
                            <a:prstClr val="black"/>
                          </a:solidFill>
                          <a:effectLst/>
                          <a:uLnTx/>
                          <a:uFillTx/>
                          <a:latin typeface="+mn-lt"/>
                          <a:ea typeface="+mn-ea"/>
                          <a:cs typeface="+mn-cs"/>
                        </a:rPr>
                        <a:t> 
 Enséñale a tus pequeños a compartir mediante juegos, de esta manera entenderán que compartir no es perder algo, es hacer que crezca la diversión. ¡Comienza hoy compartiendo un rico yogurt Yoki! #YokiRD #YogurtYoki #YokiTips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89429417"/>
                  </a:ext>
                </a:extLst>
              </a:tr>
            </a:tbl>
          </a:graphicData>
        </a:graphic>
      </p:graphicFrame>
      <p:sp>
        <p:nvSpPr>
          <p:cNvPr id="4" name="Text Placeholder 3">
            <a:extLst>
              <a:ext uri="{FF2B5EF4-FFF2-40B4-BE49-F238E27FC236}">
                <a16:creationId xmlns:a16="http://schemas.microsoft.com/office/drawing/2014/main" id="{9EF080D0-DF38-4ADE-8B86-09B4F19039E2}"/>
              </a:ext>
            </a:extLst>
          </p:cNvPr>
          <p:cNvSpPr>
            <a:spLocks noGrp="1"/>
          </p:cNvSpPr>
          <p:nvPr>
            <p:ph type="body" sz="quarter" idx="14"/>
          </p:nvPr>
        </p:nvSpPr>
        <p:spPr/>
        <p:txBody>
          <a:bodyPr/>
          <a:lstStyle/>
          <a:p>
            <a:r>
              <a:rPr lang="en-US"/>
              <a:t>01/04/2018 - 19/03/2019</a:t>
            </a:r>
          </a:p>
        </p:txBody>
      </p:sp>
    </p:spTree>
    <p:extLst>
      <p:ext uri="{BB962C8B-B14F-4D97-AF65-F5344CB8AC3E}">
        <p14:creationId xmlns:p14="http://schemas.microsoft.com/office/powerpoint/2010/main" val="11251923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69F1C-4EA1-4315-B45D-5EB2D368E8C2}"/>
              </a:ext>
            </a:extLst>
          </p:cNvPr>
          <p:cNvSpPr>
            <a:spLocks noGrp="1"/>
          </p:cNvSpPr>
          <p:nvPr>
            <p:ph type="title"/>
          </p:nvPr>
        </p:nvSpPr>
        <p:spPr/>
        <p:txBody>
          <a:bodyPr/>
          <a:lstStyle/>
          <a:p>
            <a:r>
              <a:rPr lang="es-ES"/>
              <a:t>Facebook TABLA DE FB COMPLETA | Yoki - 12 of 13</a:t>
            </a:r>
            <a:endParaRPr lang="en-US"/>
          </a:p>
        </p:txBody>
      </p:sp>
      <p:graphicFrame>
        <p:nvGraphicFramePr>
          <p:cNvPr id="5" name="Table Placeholder 4">
            <a:extLst>
              <a:ext uri="{FF2B5EF4-FFF2-40B4-BE49-F238E27FC236}">
                <a16:creationId xmlns:a16="http://schemas.microsoft.com/office/drawing/2014/main" id="{982D850C-616C-4373-AC46-999732581387}"/>
              </a:ext>
            </a:extLst>
          </p:cNvPr>
          <p:cNvGraphicFramePr>
            <a:graphicFrameLocks noGrp="1"/>
          </p:cNvGraphicFramePr>
          <p:nvPr>
            <p:ph type="tbl" sz="quarter" idx="13"/>
            <p:extLst>
              <p:ext uri="{D42A27DB-BD31-4B8C-83A1-F6EECF244321}">
                <p14:modId xmlns:p14="http://schemas.microsoft.com/office/powerpoint/2010/main" val="3622273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497842874"/>
                    </a:ext>
                  </a:extLst>
                </a:gridCol>
                <a:gridCol w="493776">
                  <a:extLst>
                    <a:ext uri="{9D8B030D-6E8A-4147-A177-3AD203B41FA5}">
                      <a16:colId xmlns:a16="http://schemas.microsoft.com/office/drawing/2014/main" val="20352387"/>
                    </a:ext>
                  </a:extLst>
                </a:gridCol>
                <a:gridCol w="493776">
                  <a:extLst>
                    <a:ext uri="{9D8B030D-6E8A-4147-A177-3AD203B41FA5}">
                      <a16:colId xmlns:a16="http://schemas.microsoft.com/office/drawing/2014/main" val="693945819"/>
                    </a:ext>
                  </a:extLst>
                </a:gridCol>
                <a:gridCol w="493776">
                  <a:extLst>
                    <a:ext uri="{9D8B030D-6E8A-4147-A177-3AD203B41FA5}">
                      <a16:colId xmlns:a16="http://schemas.microsoft.com/office/drawing/2014/main" val="3271723472"/>
                    </a:ext>
                  </a:extLst>
                </a:gridCol>
                <a:gridCol w="493776">
                  <a:extLst>
                    <a:ext uri="{9D8B030D-6E8A-4147-A177-3AD203B41FA5}">
                      <a16:colId xmlns:a16="http://schemas.microsoft.com/office/drawing/2014/main" val="566997715"/>
                    </a:ext>
                  </a:extLst>
                </a:gridCol>
                <a:gridCol w="493776">
                  <a:extLst>
                    <a:ext uri="{9D8B030D-6E8A-4147-A177-3AD203B41FA5}">
                      <a16:colId xmlns:a16="http://schemas.microsoft.com/office/drawing/2014/main" val="508838093"/>
                    </a:ext>
                  </a:extLst>
                </a:gridCol>
                <a:gridCol w="493776">
                  <a:extLst>
                    <a:ext uri="{9D8B030D-6E8A-4147-A177-3AD203B41FA5}">
                      <a16:colId xmlns:a16="http://schemas.microsoft.com/office/drawing/2014/main" val="3953059899"/>
                    </a:ext>
                  </a:extLst>
                </a:gridCol>
                <a:gridCol w="493776">
                  <a:extLst>
                    <a:ext uri="{9D8B030D-6E8A-4147-A177-3AD203B41FA5}">
                      <a16:colId xmlns:a16="http://schemas.microsoft.com/office/drawing/2014/main" val="624708930"/>
                    </a:ext>
                  </a:extLst>
                </a:gridCol>
                <a:gridCol w="493776">
                  <a:extLst>
                    <a:ext uri="{9D8B030D-6E8A-4147-A177-3AD203B41FA5}">
                      <a16:colId xmlns:a16="http://schemas.microsoft.com/office/drawing/2014/main" val="403469375"/>
                    </a:ext>
                  </a:extLst>
                </a:gridCol>
                <a:gridCol w="493776">
                  <a:extLst>
                    <a:ext uri="{9D8B030D-6E8A-4147-A177-3AD203B41FA5}">
                      <a16:colId xmlns:a16="http://schemas.microsoft.com/office/drawing/2014/main" val="1088813459"/>
                    </a:ext>
                  </a:extLst>
                </a:gridCol>
                <a:gridCol w="493776">
                  <a:extLst>
                    <a:ext uri="{9D8B030D-6E8A-4147-A177-3AD203B41FA5}">
                      <a16:colId xmlns:a16="http://schemas.microsoft.com/office/drawing/2014/main" val="3113306510"/>
                    </a:ext>
                  </a:extLst>
                </a:gridCol>
                <a:gridCol w="493776">
                  <a:extLst>
                    <a:ext uri="{9D8B030D-6E8A-4147-A177-3AD203B41FA5}">
                      <a16:colId xmlns:a16="http://schemas.microsoft.com/office/drawing/2014/main" val="1898368700"/>
                    </a:ext>
                  </a:extLst>
                </a:gridCol>
                <a:gridCol w="493776">
                  <a:extLst>
                    <a:ext uri="{9D8B030D-6E8A-4147-A177-3AD203B41FA5}">
                      <a16:colId xmlns:a16="http://schemas.microsoft.com/office/drawing/2014/main" val="2246565535"/>
                    </a:ext>
                  </a:extLst>
                </a:gridCol>
                <a:gridCol w="493776">
                  <a:extLst>
                    <a:ext uri="{9D8B030D-6E8A-4147-A177-3AD203B41FA5}">
                      <a16:colId xmlns:a16="http://schemas.microsoft.com/office/drawing/2014/main" val="1383821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12031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Yoki - 2018-11-07 16:00:01 </a:t>
                      </a:r>
                      <a:r>
                        <a:rPr kumimoji="0" lang="es-ES" sz="1000" b="0" i="0" u="none" strike="noStrike" kern="1200" cap="none" spc="0" normalizeH="0" baseline="0" noProof="0">
                          <a:ln>
                            <a:noFill/>
                          </a:ln>
                          <a:solidFill>
                            <a:prstClr val="black"/>
                          </a:solidFill>
                          <a:effectLst/>
                          <a:uLnTx/>
                          <a:uFillTx/>
                          <a:latin typeface="+mn-lt"/>
                          <a:ea typeface="+mn-ea"/>
                          <a:cs typeface="+mn-cs"/>
                        </a:rPr>
                        <a:t> 
 Mezcla tu yogurt Yoki con las frutas que más le gusten a tu pequeño y ya tienes un postre perfecto para cualquier hora del día. #YokiRD #YogurtYoki #YokiTips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98644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Yoki - 2018-08-20 11:00:52 </a:t>
                      </a:r>
                      <a:r>
                        <a:rPr kumimoji="0" lang="es-ES" sz="1000" b="0" i="0" u="none" strike="noStrike" kern="1200" cap="none" spc="0" normalizeH="0" baseline="0" noProof="0">
                          <a:ln>
                            <a:noFill/>
                          </a:ln>
                          <a:solidFill>
                            <a:prstClr val="black"/>
                          </a:solidFill>
                          <a:effectLst/>
                          <a:uLnTx/>
                          <a:uFillTx/>
                          <a:latin typeface="+mn-lt"/>
                          <a:ea typeface="+mn-ea"/>
                          <a:cs typeface="+mn-cs"/>
                        </a:rPr>
                        <a:t> 
 Cuando alimentas su infancia también alimentas lo que más le gusta. Hazle una sorpresa para su merienda colocándole dos Yoki. Uno nuevo y uno vacío con colores en su interior #YokiRD #YogurtYoki #YokiTips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758715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Yoki - 2018-09-12 11:15:57 </a:t>
                      </a:r>
                      <a:r>
                        <a:rPr kumimoji="0" lang="es-ES" sz="1000" b="0" i="0" u="none" strike="noStrike" kern="1200" cap="none" spc="0" normalizeH="0" baseline="0" noProof="0">
                          <a:ln>
                            <a:noFill/>
                          </a:ln>
                          <a:solidFill>
                            <a:prstClr val="black"/>
                          </a:solidFill>
                          <a:effectLst/>
                          <a:uLnTx/>
                          <a:uFillTx/>
                          <a:latin typeface="+mn-lt"/>
                          <a:ea typeface="+mn-ea"/>
                          <a:cs typeface="+mn-cs"/>
                        </a:rPr>
                        <a:t> 
 A los pequeños les encanta pasar tiempo contigo. Hagan cosas juntos, como: leer, caminar, o disfrutar algún tipo de juego en equipo. #YokiRD #YogurtYoki #YokiTips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361791627"/>
                  </a:ext>
                </a:extLst>
              </a:tr>
            </a:tbl>
          </a:graphicData>
        </a:graphic>
      </p:graphicFrame>
      <p:sp>
        <p:nvSpPr>
          <p:cNvPr id="4" name="Text Placeholder 3">
            <a:extLst>
              <a:ext uri="{FF2B5EF4-FFF2-40B4-BE49-F238E27FC236}">
                <a16:creationId xmlns:a16="http://schemas.microsoft.com/office/drawing/2014/main" id="{D881C8FA-E986-4942-930F-C25C8FD2E6AC}"/>
              </a:ext>
            </a:extLst>
          </p:cNvPr>
          <p:cNvSpPr>
            <a:spLocks noGrp="1"/>
          </p:cNvSpPr>
          <p:nvPr>
            <p:ph type="body" sz="quarter" idx="14"/>
          </p:nvPr>
        </p:nvSpPr>
        <p:spPr/>
        <p:txBody>
          <a:bodyPr/>
          <a:lstStyle/>
          <a:p>
            <a:r>
              <a:rPr lang="en-US"/>
              <a:t>01/04/2018 - 19/03/2019</a:t>
            </a:r>
          </a:p>
        </p:txBody>
      </p:sp>
    </p:spTree>
    <p:extLst>
      <p:ext uri="{BB962C8B-B14F-4D97-AF65-F5344CB8AC3E}">
        <p14:creationId xmlns:p14="http://schemas.microsoft.com/office/powerpoint/2010/main" val="33303262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8CEF8-053C-45FA-968F-9A785C07C5F4}"/>
              </a:ext>
            </a:extLst>
          </p:cNvPr>
          <p:cNvSpPr>
            <a:spLocks noGrp="1"/>
          </p:cNvSpPr>
          <p:nvPr>
            <p:ph type="title"/>
          </p:nvPr>
        </p:nvSpPr>
        <p:spPr/>
        <p:txBody>
          <a:bodyPr/>
          <a:lstStyle/>
          <a:p>
            <a:r>
              <a:rPr lang="es-ES"/>
              <a:t>Facebook TABLA DE FB COMPLETA | Yoki - 13 of 13</a:t>
            </a:r>
            <a:endParaRPr lang="en-US"/>
          </a:p>
        </p:txBody>
      </p:sp>
      <p:graphicFrame>
        <p:nvGraphicFramePr>
          <p:cNvPr id="5" name="Table Placeholder 4">
            <a:extLst>
              <a:ext uri="{FF2B5EF4-FFF2-40B4-BE49-F238E27FC236}">
                <a16:creationId xmlns:a16="http://schemas.microsoft.com/office/drawing/2014/main" id="{42D1EDDA-9269-49AA-8D51-4D033B435CC2}"/>
              </a:ext>
            </a:extLst>
          </p:cNvPr>
          <p:cNvGraphicFramePr>
            <a:graphicFrameLocks noGrp="1"/>
          </p:cNvGraphicFramePr>
          <p:nvPr>
            <p:ph type="tbl" sz="quarter" idx="13"/>
            <p:extLst>
              <p:ext uri="{D42A27DB-BD31-4B8C-83A1-F6EECF244321}">
                <p14:modId xmlns:p14="http://schemas.microsoft.com/office/powerpoint/2010/main" val="1372603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51492690"/>
                    </a:ext>
                  </a:extLst>
                </a:gridCol>
                <a:gridCol w="493776">
                  <a:extLst>
                    <a:ext uri="{9D8B030D-6E8A-4147-A177-3AD203B41FA5}">
                      <a16:colId xmlns:a16="http://schemas.microsoft.com/office/drawing/2014/main" val="2753663415"/>
                    </a:ext>
                  </a:extLst>
                </a:gridCol>
                <a:gridCol w="493776">
                  <a:extLst>
                    <a:ext uri="{9D8B030D-6E8A-4147-A177-3AD203B41FA5}">
                      <a16:colId xmlns:a16="http://schemas.microsoft.com/office/drawing/2014/main" val="3243581697"/>
                    </a:ext>
                  </a:extLst>
                </a:gridCol>
                <a:gridCol w="493776">
                  <a:extLst>
                    <a:ext uri="{9D8B030D-6E8A-4147-A177-3AD203B41FA5}">
                      <a16:colId xmlns:a16="http://schemas.microsoft.com/office/drawing/2014/main" val="3055260281"/>
                    </a:ext>
                  </a:extLst>
                </a:gridCol>
                <a:gridCol w="493776">
                  <a:extLst>
                    <a:ext uri="{9D8B030D-6E8A-4147-A177-3AD203B41FA5}">
                      <a16:colId xmlns:a16="http://schemas.microsoft.com/office/drawing/2014/main" val="3882881199"/>
                    </a:ext>
                  </a:extLst>
                </a:gridCol>
                <a:gridCol w="493776">
                  <a:extLst>
                    <a:ext uri="{9D8B030D-6E8A-4147-A177-3AD203B41FA5}">
                      <a16:colId xmlns:a16="http://schemas.microsoft.com/office/drawing/2014/main" val="217503163"/>
                    </a:ext>
                  </a:extLst>
                </a:gridCol>
                <a:gridCol w="493776">
                  <a:extLst>
                    <a:ext uri="{9D8B030D-6E8A-4147-A177-3AD203B41FA5}">
                      <a16:colId xmlns:a16="http://schemas.microsoft.com/office/drawing/2014/main" val="2910264437"/>
                    </a:ext>
                  </a:extLst>
                </a:gridCol>
                <a:gridCol w="493776">
                  <a:extLst>
                    <a:ext uri="{9D8B030D-6E8A-4147-A177-3AD203B41FA5}">
                      <a16:colId xmlns:a16="http://schemas.microsoft.com/office/drawing/2014/main" val="2713145260"/>
                    </a:ext>
                  </a:extLst>
                </a:gridCol>
                <a:gridCol w="493776">
                  <a:extLst>
                    <a:ext uri="{9D8B030D-6E8A-4147-A177-3AD203B41FA5}">
                      <a16:colId xmlns:a16="http://schemas.microsoft.com/office/drawing/2014/main" val="1166520368"/>
                    </a:ext>
                  </a:extLst>
                </a:gridCol>
                <a:gridCol w="493776">
                  <a:extLst>
                    <a:ext uri="{9D8B030D-6E8A-4147-A177-3AD203B41FA5}">
                      <a16:colId xmlns:a16="http://schemas.microsoft.com/office/drawing/2014/main" val="153037422"/>
                    </a:ext>
                  </a:extLst>
                </a:gridCol>
                <a:gridCol w="493776">
                  <a:extLst>
                    <a:ext uri="{9D8B030D-6E8A-4147-A177-3AD203B41FA5}">
                      <a16:colId xmlns:a16="http://schemas.microsoft.com/office/drawing/2014/main" val="2078560524"/>
                    </a:ext>
                  </a:extLst>
                </a:gridCol>
                <a:gridCol w="493776">
                  <a:extLst>
                    <a:ext uri="{9D8B030D-6E8A-4147-A177-3AD203B41FA5}">
                      <a16:colId xmlns:a16="http://schemas.microsoft.com/office/drawing/2014/main" val="1396381860"/>
                    </a:ext>
                  </a:extLst>
                </a:gridCol>
                <a:gridCol w="493776">
                  <a:extLst>
                    <a:ext uri="{9D8B030D-6E8A-4147-A177-3AD203B41FA5}">
                      <a16:colId xmlns:a16="http://schemas.microsoft.com/office/drawing/2014/main" val="2084604219"/>
                    </a:ext>
                  </a:extLst>
                </a:gridCol>
                <a:gridCol w="493776">
                  <a:extLst>
                    <a:ext uri="{9D8B030D-6E8A-4147-A177-3AD203B41FA5}">
                      <a16:colId xmlns:a16="http://schemas.microsoft.com/office/drawing/2014/main" val="1272793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8278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Yoki - 2018-12-10 13:00:01 </a:t>
                      </a:r>
                      <a:r>
                        <a:rPr kumimoji="0" lang="es-ES" sz="1000" b="0" i="0" u="none" strike="noStrike" kern="1200" cap="none" spc="0" normalizeH="0" baseline="0" noProof="0">
                          <a:ln>
                            <a:noFill/>
                          </a:ln>
                          <a:solidFill>
                            <a:prstClr val="black"/>
                          </a:solidFill>
                          <a:effectLst/>
                          <a:uLnTx/>
                          <a:uFillTx/>
                          <a:latin typeface="+mn-lt"/>
                          <a:ea typeface="+mn-ea"/>
                          <a:cs typeface="+mn-cs"/>
                        </a:rPr>
                        <a:t> 
 El ejercicio físico es bueno para la salud. Es importante motivar a nuestros pequeños a practicar algún deporte. Combinar la actividad física regular con una dieta saludable es la clave para llevar un estilo de vida integral. Así que ya sabes luego de una tarde recreativa, aliméntalos con un sabroso Yogurt Yoki. #YokiRD #YogurtYoki #YokiTips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60560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Yoki - 2019-02-22 13:00:01 </a:t>
                      </a:r>
                      <a:r>
                        <a:rPr kumimoji="0" lang="es-ES" sz="1000" b="0" i="0" u="none" strike="noStrike" kern="1200" cap="none" spc="0" normalizeH="0" baseline="0" noProof="0">
                          <a:ln>
                            <a:noFill/>
                          </a:ln>
                          <a:solidFill>
                            <a:prstClr val="black"/>
                          </a:solidFill>
                          <a:effectLst/>
                          <a:uLnTx/>
                          <a:uFillTx/>
                          <a:latin typeface="+mn-lt"/>
                          <a:ea typeface="+mn-ea"/>
                          <a:cs typeface="+mn-cs"/>
                        </a:rPr>
                        <a:t> 
 Involucra a tus hijos al momento de planear y preparar la comida. Todos desarrollarán hábitos alimenticios saludables y el tiempo que pases en familia será increíble.
#YokiRD #YogurtYoki #YokiTips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62026520"/>
                  </a:ext>
                </a:extLst>
              </a:tr>
            </a:tbl>
          </a:graphicData>
        </a:graphic>
      </p:graphicFrame>
      <p:sp>
        <p:nvSpPr>
          <p:cNvPr id="4" name="Text Placeholder 3">
            <a:extLst>
              <a:ext uri="{FF2B5EF4-FFF2-40B4-BE49-F238E27FC236}">
                <a16:creationId xmlns:a16="http://schemas.microsoft.com/office/drawing/2014/main" id="{8910189B-6FFC-4017-8AFC-15FF920A8579}"/>
              </a:ext>
            </a:extLst>
          </p:cNvPr>
          <p:cNvSpPr>
            <a:spLocks noGrp="1"/>
          </p:cNvSpPr>
          <p:nvPr>
            <p:ph type="body" sz="quarter" idx="14"/>
          </p:nvPr>
        </p:nvSpPr>
        <p:spPr/>
        <p:txBody>
          <a:bodyPr/>
          <a:lstStyle/>
          <a:p>
            <a:r>
              <a:rPr lang="en-US"/>
              <a:t>01/04/2018 - 19/03/2019</a:t>
            </a:r>
          </a:p>
        </p:txBody>
      </p:sp>
    </p:spTree>
    <p:extLst>
      <p:ext uri="{BB962C8B-B14F-4D97-AF65-F5344CB8AC3E}">
        <p14:creationId xmlns:p14="http://schemas.microsoft.com/office/powerpoint/2010/main" val="257827056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6</TotalTime>
  <Words>913</Words>
  <Application>Microsoft Office PowerPoint</Application>
  <PresentationFormat>On-screen Show (4:3)</PresentationFormat>
  <Paragraphs>554</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quintly_template</vt:lpstr>
      <vt:lpstr>Facebook TABLA DE FB COMPLETA | Yoki - 1 of 13</vt:lpstr>
      <vt:lpstr>Facebook TABLA DE FB COMPLETA | Yoki - 2 of 13</vt:lpstr>
      <vt:lpstr>Facebook TABLA DE FB COMPLETA | Yoki - 3 of 13</vt:lpstr>
      <vt:lpstr>Facebook TABLA DE FB COMPLETA | Yoki - 4 of 13</vt:lpstr>
      <vt:lpstr>Facebook TABLA DE FB COMPLETA | Yoki - 5 of 13</vt:lpstr>
      <vt:lpstr>Facebook TABLA DE FB COMPLETA | Yoki - 6 of 13</vt:lpstr>
      <vt:lpstr>Facebook TABLA DE FB COMPLETA | Yoki - 7 of 13</vt:lpstr>
      <vt:lpstr>Facebook TABLA DE FB COMPLETA | Yoki - 8 of 13</vt:lpstr>
      <vt:lpstr>Facebook TABLA DE FB COMPLETA | Yoki - 9 of 13</vt:lpstr>
      <vt:lpstr>Facebook TABLA DE FB COMPLETA | Yoki - 10 of 13</vt:lpstr>
      <vt:lpstr>Facebook TABLA DE FB COMPLETA | Yoki - 11 of 13</vt:lpstr>
      <vt:lpstr>Facebook TABLA DE FB COMPLETA | Yoki - 12 of 13</vt:lpstr>
      <vt:lpstr>Facebook TABLA DE FB COMPLETA | Yoki - 13 of 13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TABLA DE FB COMPLETA | Yoki - 1 of 13</dc:title>
  <dc:creator>Frederik Peiniger</dc:creator>
  <cp:lastModifiedBy>Frederik Peiniger</cp:lastModifiedBy>
  <cp:revision>1</cp:revision>
  <dcterms:created xsi:type="dcterms:W3CDTF">2019-03-20T02:01:58Z</dcterms:created>
  <dcterms:modified xsi:type="dcterms:W3CDTF">2019-03-20T02:08:19Z</dcterms:modified>
</cp:coreProperties>
</file>