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yogurtyoki</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74A5-4E97-B22F-CD1543E80BE2}"/>
            </c:ext>
          </c:extLst>
        </c:ser>
        <c:dLbls>
          <c:showLegendKey val="0"/>
          <c:showVal val="0"/>
          <c:showCatName val="0"/>
          <c:showSerName val="0"/>
          <c:showPercent val="0"/>
          <c:showBubbleSize val="0"/>
        </c:dLbls>
        <c:axId val="174469040"/>
        <c:axId val="174470680"/>
      </c:radarChart>
      <c:catAx>
        <c:axId val="17446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470680"/>
        <c:crosses val="autoZero"/>
        <c:auto val="1"/>
        <c:lblAlgn val="ctr"/>
        <c:lblOffset val="100"/>
        <c:noMultiLvlLbl val="0"/>
      </c:catAx>
      <c:valAx>
        <c:axId val="17447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46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yogurtyoki</c:v>
                </c:pt>
              </c:strCache>
            </c:strRef>
          </c:tx>
          <c:spPr>
            <a:ln w="28575" cap="rnd">
              <a:solidFill>
                <a:schemeClr val="accent1"/>
              </a:solidFill>
              <a:round/>
            </a:ln>
            <a:effectLst/>
          </c:spPr>
          <c:marker>
            <c:symbol val="none"/>
          </c:marker>
          <c:cat>
            <c:strRef>
              <c:f>Sheet1!$A$2:$A$354</c:f>
              <c:strCache>
                <c:ptCount val="353"/>
                <c:pt idx="0">
                  <c:v>1/4/2018</c:v>
                </c:pt>
                <c:pt idx="1">
                  <c:v>2/4/2018</c:v>
                </c:pt>
                <c:pt idx="2">
                  <c:v>3/4/2018</c:v>
                </c:pt>
                <c:pt idx="3">
                  <c:v>4/4/2018</c:v>
                </c:pt>
                <c:pt idx="4">
                  <c:v>5/4/2018</c:v>
                </c:pt>
                <c:pt idx="5">
                  <c:v>6/4/2018</c:v>
                </c:pt>
                <c:pt idx="6">
                  <c:v>7/4/2018</c:v>
                </c:pt>
                <c:pt idx="7">
                  <c:v>8/4/2018</c:v>
                </c:pt>
                <c:pt idx="8">
                  <c:v>9/4/2018</c:v>
                </c:pt>
                <c:pt idx="9">
                  <c:v>10/4/2018</c:v>
                </c:pt>
                <c:pt idx="10">
                  <c:v>11/4/2018</c:v>
                </c:pt>
                <c:pt idx="11">
                  <c:v>12/4/2018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pt idx="30">
                  <c:v>1/5/2018</c:v>
                </c:pt>
                <c:pt idx="31">
                  <c:v>2/5/2018</c:v>
                </c:pt>
                <c:pt idx="32">
                  <c:v>3/5/2018</c:v>
                </c:pt>
                <c:pt idx="33">
                  <c:v>4/5/2018</c:v>
                </c:pt>
                <c:pt idx="34">
                  <c:v>5/5/2018</c:v>
                </c:pt>
                <c:pt idx="35">
                  <c:v>6/5/2018</c:v>
                </c:pt>
                <c:pt idx="36">
                  <c:v>7/5/2018</c:v>
                </c:pt>
                <c:pt idx="37">
                  <c:v>8/5/2018</c:v>
                </c:pt>
                <c:pt idx="38">
                  <c:v>9/5/2018</c:v>
                </c:pt>
                <c:pt idx="39">
                  <c:v>10/5/2018</c:v>
                </c:pt>
                <c:pt idx="40">
                  <c:v>11/5/2018</c:v>
                </c:pt>
                <c:pt idx="41">
                  <c:v>12/5/2018</c:v>
                </c:pt>
                <c:pt idx="42">
                  <c:v>13/05/2018</c:v>
                </c:pt>
                <c:pt idx="43">
                  <c:v>14/05/2018</c:v>
                </c:pt>
                <c:pt idx="44">
                  <c:v>15/05/2018</c:v>
                </c:pt>
                <c:pt idx="45">
                  <c:v>16/05/2018</c:v>
                </c:pt>
                <c:pt idx="46">
                  <c:v>17/05/2018</c:v>
                </c:pt>
                <c:pt idx="47">
                  <c:v>18/05/2018</c:v>
                </c:pt>
                <c:pt idx="48">
                  <c:v>19/05/2018</c:v>
                </c:pt>
                <c:pt idx="49">
                  <c:v>20/05/2018</c:v>
                </c:pt>
                <c:pt idx="50">
                  <c:v>21/05/2018</c:v>
                </c:pt>
                <c:pt idx="51">
                  <c:v>22/05/2018</c:v>
                </c:pt>
                <c:pt idx="52">
                  <c:v>23/05/2018</c:v>
                </c:pt>
                <c:pt idx="53">
                  <c:v>24/05/2018</c:v>
                </c:pt>
                <c:pt idx="54">
                  <c:v>25/05/2018</c:v>
                </c:pt>
                <c:pt idx="55">
                  <c:v>26/05/2018</c:v>
                </c:pt>
                <c:pt idx="56">
                  <c:v>27/05/2018</c:v>
                </c:pt>
                <c:pt idx="57">
                  <c:v>28/05/2018</c:v>
                </c:pt>
                <c:pt idx="58">
                  <c:v>29/05/2018</c:v>
                </c:pt>
                <c:pt idx="59">
                  <c:v>30/05/2018</c:v>
                </c:pt>
                <c:pt idx="60">
                  <c:v>31/05/2018</c:v>
                </c:pt>
                <c:pt idx="61">
                  <c:v>1/6/2018</c:v>
                </c:pt>
                <c:pt idx="62">
                  <c:v>2/6/2018</c:v>
                </c:pt>
                <c:pt idx="63">
                  <c:v>3/6/2018</c:v>
                </c:pt>
                <c:pt idx="64">
                  <c:v>4/6/2018</c:v>
                </c:pt>
                <c:pt idx="65">
                  <c:v>5/6/2018</c:v>
                </c:pt>
                <c:pt idx="66">
                  <c:v>6/6/2018</c:v>
                </c:pt>
                <c:pt idx="67">
                  <c:v>7/6/2018</c:v>
                </c:pt>
                <c:pt idx="68">
                  <c:v>8/6/2018</c:v>
                </c:pt>
                <c:pt idx="69">
                  <c:v>9/6/2018</c:v>
                </c:pt>
                <c:pt idx="70">
                  <c:v>10/6/2018</c:v>
                </c:pt>
                <c:pt idx="71">
                  <c:v>11/6/2018</c:v>
                </c:pt>
                <c:pt idx="72">
                  <c:v>12/6/2018</c:v>
                </c:pt>
                <c:pt idx="73">
                  <c:v>13/06/2018</c:v>
                </c:pt>
                <c:pt idx="74">
                  <c:v>14/06/2018</c:v>
                </c:pt>
                <c:pt idx="75">
                  <c:v>15/06/2018</c:v>
                </c:pt>
                <c:pt idx="76">
                  <c:v>16/06/2018</c:v>
                </c:pt>
                <c:pt idx="77">
                  <c:v>17/06/2018</c:v>
                </c:pt>
                <c:pt idx="78">
                  <c:v>18/06/2018</c:v>
                </c:pt>
                <c:pt idx="79">
                  <c:v>19/06/2018</c:v>
                </c:pt>
                <c:pt idx="80">
                  <c:v>20/06/2018</c:v>
                </c:pt>
                <c:pt idx="81">
                  <c:v>21/06/2018</c:v>
                </c:pt>
                <c:pt idx="82">
                  <c:v>22/06/2018</c:v>
                </c:pt>
                <c:pt idx="83">
                  <c:v>23/06/2018</c:v>
                </c:pt>
                <c:pt idx="84">
                  <c:v>24/06/2018</c:v>
                </c:pt>
                <c:pt idx="85">
                  <c:v>25/06/2018</c:v>
                </c:pt>
                <c:pt idx="86">
                  <c:v>26/06/2018</c:v>
                </c:pt>
                <c:pt idx="87">
                  <c:v>27/06/2018</c:v>
                </c:pt>
                <c:pt idx="88">
                  <c:v>28/06/2018</c:v>
                </c:pt>
                <c:pt idx="89">
                  <c:v>29/06/2018</c:v>
                </c:pt>
                <c:pt idx="90">
                  <c:v>30/06/2018</c:v>
                </c:pt>
                <c:pt idx="91">
                  <c:v>1/7/2018</c:v>
                </c:pt>
                <c:pt idx="92">
                  <c:v>2/7/2018</c:v>
                </c:pt>
                <c:pt idx="93">
                  <c:v>3/7/2018</c:v>
                </c:pt>
                <c:pt idx="94">
                  <c:v>4/7/2018</c:v>
                </c:pt>
                <c:pt idx="95">
                  <c:v>5/7/2018</c:v>
                </c:pt>
                <c:pt idx="96">
                  <c:v>6/7/2018</c:v>
                </c:pt>
                <c:pt idx="97">
                  <c:v>7/7/2018</c:v>
                </c:pt>
                <c:pt idx="98">
                  <c:v>8/7/2018</c:v>
                </c:pt>
                <c:pt idx="99">
                  <c:v>9/7/2018</c:v>
                </c:pt>
                <c:pt idx="100">
                  <c:v>10/7/2018</c:v>
                </c:pt>
                <c:pt idx="101">
                  <c:v>11/7/2018</c:v>
                </c:pt>
                <c:pt idx="102">
                  <c:v>12/7/2018</c:v>
                </c:pt>
                <c:pt idx="103">
                  <c:v>13/07/2018</c:v>
                </c:pt>
                <c:pt idx="104">
                  <c:v>14/07/2018</c:v>
                </c:pt>
                <c:pt idx="105">
                  <c:v>15/07/2018</c:v>
                </c:pt>
                <c:pt idx="106">
                  <c:v>16/07/2018</c:v>
                </c:pt>
                <c:pt idx="107">
                  <c:v>17/07/2018</c:v>
                </c:pt>
                <c:pt idx="108">
                  <c:v>18/07/2018</c:v>
                </c:pt>
                <c:pt idx="109">
                  <c:v>19/07/2018</c:v>
                </c:pt>
                <c:pt idx="110">
                  <c:v>20/07/2018</c:v>
                </c:pt>
                <c:pt idx="111">
                  <c:v>21/07/2018</c:v>
                </c:pt>
                <c:pt idx="112">
                  <c:v>22/07/2018</c:v>
                </c:pt>
                <c:pt idx="113">
                  <c:v>23/07/2018</c:v>
                </c:pt>
                <c:pt idx="114">
                  <c:v>24/07/2018</c:v>
                </c:pt>
                <c:pt idx="115">
                  <c:v>25/07/2018</c:v>
                </c:pt>
                <c:pt idx="116">
                  <c:v>26/07/2018</c:v>
                </c:pt>
                <c:pt idx="117">
                  <c:v>27/07/2018</c:v>
                </c:pt>
                <c:pt idx="118">
                  <c:v>28/07/2018</c:v>
                </c:pt>
                <c:pt idx="119">
                  <c:v>29/07/2018</c:v>
                </c:pt>
                <c:pt idx="120">
                  <c:v>30/07/2018</c:v>
                </c:pt>
                <c:pt idx="121">
                  <c:v>31/07/2018</c:v>
                </c:pt>
                <c:pt idx="122">
                  <c:v>1/8/2018</c:v>
                </c:pt>
                <c:pt idx="123">
                  <c:v>2/8/2018</c:v>
                </c:pt>
                <c:pt idx="124">
                  <c:v>3/8/2018</c:v>
                </c:pt>
                <c:pt idx="125">
                  <c:v>4/8/2018</c:v>
                </c:pt>
                <c:pt idx="126">
                  <c:v>5/8/2018</c:v>
                </c:pt>
                <c:pt idx="127">
                  <c:v>6/8/2018</c:v>
                </c:pt>
                <c:pt idx="128">
                  <c:v>7/8/2018</c:v>
                </c:pt>
                <c:pt idx="129">
                  <c:v>8/8/2018</c:v>
                </c:pt>
                <c:pt idx="130">
                  <c:v>9/8/2018</c:v>
                </c:pt>
                <c:pt idx="131">
                  <c:v>10/8/2018</c:v>
                </c:pt>
                <c:pt idx="132">
                  <c:v>11/8/2018</c:v>
                </c:pt>
                <c:pt idx="133">
                  <c:v>12/8/2018</c:v>
                </c:pt>
                <c:pt idx="134">
                  <c:v>13/08/2018</c:v>
                </c:pt>
                <c:pt idx="135">
                  <c:v>14/08/2018</c:v>
                </c:pt>
                <c:pt idx="136">
                  <c:v>15/08/2018</c:v>
                </c:pt>
                <c:pt idx="137">
                  <c:v>16/08/2018</c:v>
                </c:pt>
                <c:pt idx="138">
                  <c:v>17/08/2018</c:v>
                </c:pt>
                <c:pt idx="139">
                  <c:v>18/08/2018</c:v>
                </c:pt>
                <c:pt idx="140">
                  <c:v>19/08/2018</c:v>
                </c:pt>
                <c:pt idx="141">
                  <c:v>20/08/2018</c:v>
                </c:pt>
                <c:pt idx="142">
                  <c:v>21/08/2018</c:v>
                </c:pt>
                <c:pt idx="143">
                  <c:v>22/08/2018</c:v>
                </c:pt>
                <c:pt idx="144">
                  <c:v>23/08/2018</c:v>
                </c:pt>
                <c:pt idx="145">
                  <c:v>24/08/2018</c:v>
                </c:pt>
                <c:pt idx="146">
                  <c:v>25/08/2018</c:v>
                </c:pt>
                <c:pt idx="147">
                  <c:v>26/08/2018</c:v>
                </c:pt>
                <c:pt idx="148">
                  <c:v>27/08/2018</c:v>
                </c:pt>
                <c:pt idx="149">
                  <c:v>28/08/2018</c:v>
                </c:pt>
                <c:pt idx="150">
                  <c:v>29/08/2018</c:v>
                </c:pt>
                <c:pt idx="151">
                  <c:v>30/08/2018</c:v>
                </c:pt>
                <c:pt idx="152">
                  <c:v>31/08/2018</c:v>
                </c:pt>
                <c:pt idx="153">
                  <c:v>1/9/2018</c:v>
                </c:pt>
                <c:pt idx="154">
                  <c:v>2/9/2018</c:v>
                </c:pt>
                <c:pt idx="155">
                  <c:v>3/9/2018</c:v>
                </c:pt>
                <c:pt idx="156">
                  <c:v>4/9/2018</c:v>
                </c:pt>
                <c:pt idx="157">
                  <c:v>5/9/2018</c:v>
                </c:pt>
                <c:pt idx="158">
                  <c:v>6/9/2018</c:v>
                </c:pt>
                <c:pt idx="159">
                  <c:v>7/9/2018</c:v>
                </c:pt>
                <c:pt idx="160">
                  <c:v>8/9/2018</c:v>
                </c:pt>
                <c:pt idx="161">
                  <c:v>9/9/2018</c:v>
                </c:pt>
                <c:pt idx="162">
                  <c:v>10/9/2018</c:v>
                </c:pt>
                <c:pt idx="163">
                  <c:v>11/9/2018</c:v>
                </c:pt>
                <c:pt idx="164">
                  <c:v>12/9/2018</c:v>
                </c:pt>
                <c:pt idx="165">
                  <c:v>13/09/2018</c:v>
                </c:pt>
                <c:pt idx="166">
                  <c:v>14/09/2018</c:v>
                </c:pt>
                <c:pt idx="167">
                  <c:v>15/09/2018</c:v>
                </c:pt>
                <c:pt idx="168">
                  <c:v>16/09/2018</c:v>
                </c:pt>
                <c:pt idx="169">
                  <c:v>17/09/2018</c:v>
                </c:pt>
                <c:pt idx="170">
                  <c:v>18/09/2018</c:v>
                </c:pt>
                <c:pt idx="171">
                  <c:v>19/09/2018</c:v>
                </c:pt>
                <c:pt idx="172">
                  <c:v>20/09/2018</c:v>
                </c:pt>
                <c:pt idx="173">
                  <c:v>21/09/2018</c:v>
                </c:pt>
                <c:pt idx="174">
                  <c:v>22/09/2018</c:v>
                </c:pt>
                <c:pt idx="175">
                  <c:v>23/09/2018</c:v>
                </c:pt>
                <c:pt idx="176">
                  <c:v>24/09/2018</c:v>
                </c:pt>
                <c:pt idx="177">
                  <c:v>25/09/2018</c:v>
                </c:pt>
                <c:pt idx="178">
                  <c:v>26/09/2018</c:v>
                </c:pt>
                <c:pt idx="179">
                  <c:v>27/09/2018</c:v>
                </c:pt>
                <c:pt idx="180">
                  <c:v>28/09/2018</c:v>
                </c:pt>
                <c:pt idx="181">
                  <c:v>29/09/2018</c:v>
                </c:pt>
                <c:pt idx="182">
                  <c:v>30/09/2018</c:v>
                </c:pt>
                <c:pt idx="183">
                  <c:v>1/10/2018</c:v>
                </c:pt>
                <c:pt idx="184">
                  <c:v>2/10/2018</c:v>
                </c:pt>
                <c:pt idx="185">
                  <c:v>3/10/2018</c:v>
                </c:pt>
                <c:pt idx="186">
                  <c:v>4/10/2018</c:v>
                </c:pt>
                <c:pt idx="187">
                  <c:v>5/10/2018</c:v>
                </c:pt>
                <c:pt idx="188">
                  <c:v>6/10/2018</c:v>
                </c:pt>
                <c:pt idx="189">
                  <c:v>7/10/2018</c:v>
                </c:pt>
                <c:pt idx="190">
                  <c:v>8/10/2018</c:v>
                </c:pt>
                <c:pt idx="191">
                  <c:v>9/10/2018</c:v>
                </c:pt>
                <c:pt idx="192">
                  <c:v>10/10/2018</c:v>
                </c:pt>
                <c:pt idx="193">
                  <c:v>11/10/2018</c:v>
                </c:pt>
                <c:pt idx="194">
                  <c:v>12/10/2018</c:v>
                </c:pt>
                <c:pt idx="195">
                  <c:v>13/10/2018</c:v>
                </c:pt>
                <c:pt idx="196">
                  <c:v>14/10/2018</c:v>
                </c:pt>
                <c:pt idx="197">
                  <c:v>15/10/2018</c:v>
                </c:pt>
                <c:pt idx="198">
                  <c:v>16/10/2018</c:v>
                </c:pt>
                <c:pt idx="199">
                  <c:v>17/10/2018</c:v>
                </c:pt>
                <c:pt idx="200">
                  <c:v>18/10/2018</c:v>
                </c:pt>
                <c:pt idx="201">
                  <c:v>19/10/2018</c:v>
                </c:pt>
                <c:pt idx="202">
                  <c:v>20/10/2018</c:v>
                </c:pt>
                <c:pt idx="203">
                  <c:v>21/10/2018</c:v>
                </c:pt>
                <c:pt idx="204">
                  <c:v>22/10/2018</c:v>
                </c:pt>
                <c:pt idx="205">
                  <c:v>23/10/2018</c:v>
                </c:pt>
                <c:pt idx="206">
                  <c:v>24/10/2018</c:v>
                </c:pt>
                <c:pt idx="207">
                  <c:v>25/10/2018</c:v>
                </c:pt>
                <c:pt idx="208">
                  <c:v>26/10/2018</c:v>
                </c:pt>
                <c:pt idx="209">
                  <c:v>27/10/2018</c:v>
                </c:pt>
                <c:pt idx="210">
                  <c:v>28/10/2018</c:v>
                </c:pt>
                <c:pt idx="211">
                  <c:v>29/10/2018</c:v>
                </c:pt>
                <c:pt idx="212">
                  <c:v>30/10/2018</c:v>
                </c:pt>
                <c:pt idx="213">
                  <c:v>31/10/2018</c:v>
                </c:pt>
                <c:pt idx="214">
                  <c:v>1/11/2018</c:v>
                </c:pt>
                <c:pt idx="215">
                  <c:v>2/11/2018</c:v>
                </c:pt>
                <c:pt idx="216">
                  <c:v>3/11/2018</c:v>
                </c:pt>
                <c:pt idx="217">
                  <c:v>4/11/2018</c:v>
                </c:pt>
                <c:pt idx="218">
                  <c:v>5/11/2018</c:v>
                </c:pt>
                <c:pt idx="219">
                  <c:v>6/11/2018</c:v>
                </c:pt>
                <c:pt idx="220">
                  <c:v>7/11/2018</c:v>
                </c:pt>
                <c:pt idx="221">
                  <c:v>8/11/2018</c:v>
                </c:pt>
                <c:pt idx="222">
                  <c:v>9/11/2018</c:v>
                </c:pt>
                <c:pt idx="223">
                  <c:v>10/11/2018</c:v>
                </c:pt>
                <c:pt idx="224">
                  <c:v>11/11/2018</c:v>
                </c:pt>
                <c:pt idx="225">
                  <c:v>12/11/2018</c:v>
                </c:pt>
                <c:pt idx="226">
                  <c:v>13/11/2018</c:v>
                </c:pt>
                <c:pt idx="227">
                  <c:v>14/11/2018</c:v>
                </c:pt>
                <c:pt idx="228">
                  <c:v>15/11/2018</c:v>
                </c:pt>
                <c:pt idx="229">
                  <c:v>16/11/2018</c:v>
                </c:pt>
                <c:pt idx="230">
                  <c:v>17/11/2018</c:v>
                </c:pt>
                <c:pt idx="231">
                  <c:v>18/11/2018</c:v>
                </c:pt>
                <c:pt idx="232">
                  <c:v>19/11/2018</c:v>
                </c:pt>
                <c:pt idx="233">
                  <c:v>20/11/2018</c:v>
                </c:pt>
                <c:pt idx="234">
                  <c:v>21/11/2018</c:v>
                </c:pt>
                <c:pt idx="235">
                  <c:v>22/11/2018</c:v>
                </c:pt>
                <c:pt idx="236">
                  <c:v>23/11/2018</c:v>
                </c:pt>
                <c:pt idx="237">
                  <c:v>24/11/2018</c:v>
                </c:pt>
                <c:pt idx="238">
                  <c:v>25/11/2018</c:v>
                </c:pt>
                <c:pt idx="239">
                  <c:v>26/11/2018</c:v>
                </c:pt>
                <c:pt idx="240">
                  <c:v>27/11/2018</c:v>
                </c:pt>
                <c:pt idx="241">
                  <c:v>28/11/2018</c:v>
                </c:pt>
                <c:pt idx="242">
                  <c:v>29/11/2018</c:v>
                </c:pt>
                <c:pt idx="243">
                  <c:v>30/11/2018</c:v>
                </c:pt>
                <c:pt idx="244">
                  <c:v>1/12/2018</c:v>
                </c:pt>
                <c:pt idx="245">
                  <c:v>2/12/2018</c:v>
                </c:pt>
                <c:pt idx="246">
                  <c:v>3/12/2018</c:v>
                </c:pt>
                <c:pt idx="247">
                  <c:v>4/12/2018</c:v>
                </c:pt>
                <c:pt idx="248">
                  <c:v>5/12/2018</c:v>
                </c:pt>
                <c:pt idx="249">
                  <c:v>6/12/2018</c:v>
                </c:pt>
                <c:pt idx="250">
                  <c:v>7/12/2018</c:v>
                </c:pt>
                <c:pt idx="251">
                  <c:v>8/12/2018</c:v>
                </c:pt>
                <c:pt idx="252">
                  <c:v>9/12/2018</c:v>
                </c:pt>
                <c:pt idx="253">
                  <c:v>10/12/2018</c:v>
                </c:pt>
                <c:pt idx="254">
                  <c:v>11/12/2018</c:v>
                </c:pt>
                <c:pt idx="255">
                  <c:v>12/12/2018</c:v>
                </c:pt>
                <c:pt idx="256">
                  <c:v>13/12/2018</c:v>
                </c:pt>
                <c:pt idx="257">
                  <c:v>14/12/2018</c:v>
                </c:pt>
                <c:pt idx="258">
                  <c:v>15/12/2018</c:v>
                </c:pt>
                <c:pt idx="259">
                  <c:v>16/12/2018</c:v>
                </c:pt>
                <c:pt idx="260">
                  <c:v>17/12/2018</c:v>
                </c:pt>
                <c:pt idx="261">
                  <c:v>18/12/2018</c:v>
                </c:pt>
                <c:pt idx="262">
                  <c:v>19/12/2018</c:v>
                </c:pt>
                <c:pt idx="263">
                  <c:v>20/12/2018</c:v>
                </c:pt>
                <c:pt idx="264">
                  <c:v>21/12/2018</c:v>
                </c:pt>
                <c:pt idx="265">
                  <c:v>22/12/2018</c:v>
                </c:pt>
                <c:pt idx="266">
                  <c:v>23/12/2018</c:v>
                </c:pt>
                <c:pt idx="267">
                  <c:v>24/12/2018</c:v>
                </c:pt>
                <c:pt idx="268">
                  <c:v>25/12/2018</c:v>
                </c:pt>
                <c:pt idx="269">
                  <c:v>26/12/2018</c:v>
                </c:pt>
                <c:pt idx="270">
                  <c:v>27/12/2018</c:v>
                </c:pt>
                <c:pt idx="271">
                  <c:v>28/12/2018</c:v>
                </c:pt>
                <c:pt idx="272">
                  <c:v>29/12/2018</c:v>
                </c:pt>
                <c:pt idx="273">
                  <c:v>30/12/2018</c:v>
                </c:pt>
                <c:pt idx="274">
                  <c:v>31/12/2018</c:v>
                </c:pt>
                <c:pt idx="275">
                  <c:v>1/1/2019</c:v>
                </c:pt>
                <c:pt idx="276">
                  <c:v>2/1/2019</c:v>
                </c:pt>
                <c:pt idx="277">
                  <c:v>3/1/2019</c:v>
                </c:pt>
                <c:pt idx="278">
                  <c:v>4/1/2019</c:v>
                </c:pt>
                <c:pt idx="279">
                  <c:v>5/1/2019</c:v>
                </c:pt>
                <c:pt idx="280">
                  <c:v>6/1/2019</c:v>
                </c:pt>
                <c:pt idx="281">
                  <c:v>7/1/2019</c:v>
                </c:pt>
                <c:pt idx="282">
                  <c:v>8/1/2019</c:v>
                </c:pt>
                <c:pt idx="283">
                  <c:v>9/1/2019</c:v>
                </c:pt>
                <c:pt idx="284">
                  <c:v>10/1/2019</c:v>
                </c:pt>
                <c:pt idx="285">
                  <c:v>11/1/2019</c:v>
                </c:pt>
                <c:pt idx="286">
                  <c:v>12/1/2019</c:v>
                </c:pt>
                <c:pt idx="287">
                  <c:v>13/01/2019</c:v>
                </c:pt>
                <c:pt idx="288">
                  <c:v>14/01/2019</c:v>
                </c:pt>
                <c:pt idx="289">
                  <c:v>15/01/2019</c:v>
                </c:pt>
                <c:pt idx="290">
                  <c:v>16/01/2019</c:v>
                </c:pt>
                <c:pt idx="291">
                  <c:v>17/01/2019</c:v>
                </c:pt>
                <c:pt idx="292">
                  <c:v>18/01/2019</c:v>
                </c:pt>
                <c:pt idx="293">
                  <c:v>19/01/2019</c:v>
                </c:pt>
                <c:pt idx="294">
                  <c:v>20/01/2019</c:v>
                </c:pt>
                <c:pt idx="295">
                  <c:v>21/01/2019</c:v>
                </c:pt>
                <c:pt idx="296">
                  <c:v>22/01/2019</c:v>
                </c:pt>
                <c:pt idx="297">
                  <c:v>23/01/2019</c:v>
                </c:pt>
                <c:pt idx="298">
                  <c:v>24/01/2019</c:v>
                </c:pt>
                <c:pt idx="299">
                  <c:v>25/01/2019</c:v>
                </c:pt>
                <c:pt idx="300">
                  <c:v>26/01/2019</c:v>
                </c:pt>
                <c:pt idx="301">
                  <c:v>27/01/2019</c:v>
                </c:pt>
                <c:pt idx="302">
                  <c:v>28/01/2019</c:v>
                </c:pt>
                <c:pt idx="303">
                  <c:v>29/01/2019</c:v>
                </c:pt>
                <c:pt idx="304">
                  <c:v>30/01/2019</c:v>
                </c:pt>
                <c:pt idx="305">
                  <c:v>31/01/2019</c:v>
                </c:pt>
                <c:pt idx="306">
                  <c:v>1/2/2019</c:v>
                </c:pt>
                <c:pt idx="307">
                  <c:v>2/2/2019</c:v>
                </c:pt>
                <c:pt idx="308">
                  <c:v>3/2/2019</c:v>
                </c:pt>
                <c:pt idx="309">
                  <c:v>4/2/2019</c:v>
                </c:pt>
                <c:pt idx="310">
                  <c:v>5/2/2019</c:v>
                </c:pt>
                <c:pt idx="311">
                  <c:v>6/2/2019</c:v>
                </c:pt>
                <c:pt idx="312">
                  <c:v>7/2/2019</c:v>
                </c:pt>
                <c:pt idx="313">
                  <c:v>8/2/2019</c:v>
                </c:pt>
                <c:pt idx="314">
                  <c:v>9/2/2019</c:v>
                </c:pt>
                <c:pt idx="315">
                  <c:v>10/2/2019</c:v>
                </c:pt>
                <c:pt idx="316">
                  <c:v>11/2/2019</c:v>
                </c:pt>
                <c:pt idx="317">
                  <c:v>12/2/2019</c:v>
                </c:pt>
                <c:pt idx="318">
                  <c:v>13/02/2019</c:v>
                </c:pt>
                <c:pt idx="319">
                  <c:v>14/02/2019</c:v>
                </c:pt>
                <c:pt idx="320">
                  <c:v>15/02/2019</c:v>
                </c:pt>
                <c:pt idx="321">
                  <c:v>16/02/2019</c:v>
                </c:pt>
                <c:pt idx="322">
                  <c:v>17/02/2019</c:v>
                </c:pt>
                <c:pt idx="323">
                  <c:v>18/02/2019</c:v>
                </c:pt>
                <c:pt idx="324">
                  <c:v>19/02/2019</c:v>
                </c:pt>
                <c:pt idx="325">
                  <c:v>20/02/2019</c:v>
                </c:pt>
                <c:pt idx="326">
                  <c:v>21/02/2019</c:v>
                </c:pt>
                <c:pt idx="327">
                  <c:v>22/02/2019</c:v>
                </c:pt>
                <c:pt idx="328">
                  <c:v>23/02/2019</c:v>
                </c:pt>
                <c:pt idx="329">
                  <c:v>24/02/2019</c:v>
                </c:pt>
                <c:pt idx="330">
                  <c:v>25/02/2019</c:v>
                </c:pt>
                <c:pt idx="331">
                  <c:v>26/02/2019</c:v>
                </c:pt>
                <c:pt idx="332">
                  <c:v>27/02/2019</c:v>
                </c:pt>
                <c:pt idx="333">
                  <c:v>28/02/2019</c:v>
                </c:pt>
                <c:pt idx="334">
                  <c:v>1/3/2019</c:v>
                </c:pt>
                <c:pt idx="335">
                  <c:v>2/3/2019</c:v>
                </c:pt>
                <c:pt idx="336">
                  <c:v>3/3/2019</c:v>
                </c:pt>
                <c:pt idx="337">
                  <c:v>4/3/2019</c:v>
                </c:pt>
                <c:pt idx="338">
                  <c:v>5/3/2019</c:v>
                </c:pt>
                <c:pt idx="339">
                  <c:v>6/3/2019</c:v>
                </c:pt>
                <c:pt idx="340">
                  <c:v>7/3/2019</c:v>
                </c:pt>
                <c:pt idx="341">
                  <c:v>8/3/2019</c:v>
                </c:pt>
                <c:pt idx="342">
                  <c:v>9/3/2019</c:v>
                </c:pt>
                <c:pt idx="343">
                  <c:v>10/3/2019</c:v>
                </c:pt>
                <c:pt idx="344">
                  <c:v>11/3/2019</c:v>
                </c:pt>
                <c:pt idx="345">
                  <c:v>12/3/2019</c:v>
                </c:pt>
                <c:pt idx="346">
                  <c:v>13/03/2019</c:v>
                </c:pt>
                <c:pt idx="347">
                  <c:v>14/03/2019</c:v>
                </c:pt>
                <c:pt idx="348">
                  <c:v>15/03/2019</c:v>
                </c:pt>
                <c:pt idx="349">
                  <c:v>16/03/2019</c:v>
                </c:pt>
                <c:pt idx="350">
                  <c:v>17/03/2019</c:v>
                </c:pt>
                <c:pt idx="351">
                  <c:v>18/03/2019</c:v>
                </c:pt>
                <c:pt idx="352">
                  <c:v>19/03/2019</c:v>
                </c:pt>
              </c:strCache>
            </c:strRef>
          </c:cat>
          <c:val>
            <c:numRef>
              <c:f>Sheet1!$B$2:$B$354</c:f>
              <c:numCache>
                <c:formatCode>General</c:formatCode>
                <c:ptCount val="353"/>
                <c:pt idx="352">
                  <c:v>2144</c:v>
                </c:pt>
              </c:numCache>
            </c:numRef>
          </c:val>
          <c:smooth val="0"/>
          <c:extLst>
            <c:ext xmlns:c16="http://schemas.microsoft.com/office/drawing/2014/chart" uri="{C3380CC4-5D6E-409C-BE32-E72D297353CC}">
              <c16:uniqueId val="{00000000-9F83-457A-A9F3-C213CFB5D622}"/>
            </c:ext>
          </c:extLst>
        </c:ser>
        <c:dLbls>
          <c:showLegendKey val="0"/>
          <c:showVal val="0"/>
          <c:showCatName val="0"/>
          <c:showSerName val="0"/>
          <c:showPercent val="0"/>
          <c:showBubbleSize val="0"/>
        </c:dLbls>
        <c:smooth val="0"/>
        <c:axId val="38980872"/>
        <c:axId val="38978904"/>
      </c:lineChart>
      <c:catAx>
        <c:axId val="3898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8904"/>
        <c:crosses val="autoZero"/>
        <c:auto val="1"/>
        <c:lblAlgn val="ctr"/>
        <c:lblOffset val="100"/>
        <c:noMultiLvlLbl val="0"/>
      </c:catAx>
      <c:valAx>
        <c:axId val="3897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yogurtyoki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2077-4791-AEE0-182879E368A2}"/>
            </c:ext>
          </c:extLst>
        </c:ser>
        <c:dLbls>
          <c:showLegendKey val="0"/>
          <c:showVal val="0"/>
          <c:showCatName val="0"/>
          <c:showSerName val="0"/>
          <c:showPercent val="0"/>
          <c:showBubbleSize val="0"/>
        </c:dLbls>
        <c:gapWidth val="219"/>
        <c:overlap val="-27"/>
        <c:axId val="174473632"/>
        <c:axId val="174470352"/>
      </c:barChart>
      <c:catAx>
        <c:axId val="17447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470352"/>
        <c:crosses val="autoZero"/>
        <c:auto val="1"/>
        <c:lblAlgn val="ctr"/>
        <c:lblOffset val="100"/>
        <c:noMultiLvlLbl val="0"/>
      </c:catAx>
      <c:valAx>
        <c:axId val="17447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4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yogurtyoki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14</c:v>
                </c:pt>
                <c:pt idx="11">
                  <c:v>21</c:v>
                </c:pt>
                <c:pt idx="12">
                  <c:v>7</c:v>
                </c:pt>
                <c:pt idx="13">
                  <c:v>6</c:v>
                </c:pt>
                <c:pt idx="14">
                  <c:v>1</c:v>
                </c:pt>
                <c:pt idx="15">
                  <c:v>19</c:v>
                </c:pt>
                <c:pt idx="16">
                  <c:v>16</c:v>
                </c:pt>
                <c:pt idx="17">
                  <c:v>1</c:v>
                </c:pt>
                <c:pt idx="18">
                  <c:v>2</c:v>
                </c:pt>
                <c:pt idx="19">
                  <c:v>1</c:v>
                </c:pt>
                <c:pt idx="20">
                  <c:v>0</c:v>
                </c:pt>
                <c:pt idx="21">
                  <c:v>1</c:v>
                </c:pt>
                <c:pt idx="22">
                  <c:v>0</c:v>
                </c:pt>
                <c:pt idx="23">
                  <c:v>0</c:v>
                </c:pt>
              </c:numCache>
            </c:numRef>
          </c:val>
          <c:smooth val="0"/>
          <c:extLst>
            <c:ext xmlns:c16="http://schemas.microsoft.com/office/drawing/2014/chart" uri="{C3380CC4-5D6E-409C-BE32-E72D297353CC}">
              <c16:uniqueId val="{00000000-6835-49A3-A196-80368D4C1B0C}"/>
            </c:ext>
          </c:extLst>
        </c:ser>
        <c:dLbls>
          <c:showLegendKey val="0"/>
          <c:showVal val="0"/>
          <c:showCatName val="0"/>
          <c:showSerName val="0"/>
          <c:showPercent val="0"/>
          <c:showBubbleSize val="0"/>
        </c:dLbls>
        <c:smooth val="0"/>
        <c:axId val="171710208"/>
        <c:axId val="171714144"/>
      </c:lineChart>
      <c:catAx>
        <c:axId val="17171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714144"/>
        <c:crosses val="autoZero"/>
        <c:auto val="1"/>
        <c:lblAlgn val="ctr"/>
        <c:lblOffset val="100"/>
        <c:noMultiLvlLbl val="0"/>
      </c:catAx>
      <c:valAx>
        <c:axId val="17171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71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yogurtyoki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1.13805970149254</c:v>
                </c:pt>
                <c:pt idx="11">
                  <c:v>3.95441271901363</c:v>
                </c:pt>
                <c:pt idx="12">
                  <c:v>1.0327825159914701</c:v>
                </c:pt>
                <c:pt idx="13">
                  <c:v>0.97947761194029903</c:v>
                </c:pt>
                <c:pt idx="14">
                  <c:v>0.65298507462686595</c:v>
                </c:pt>
                <c:pt idx="15">
                  <c:v>0.96720345640219996</c:v>
                </c:pt>
                <c:pt idx="16">
                  <c:v>0.89442493415276503</c:v>
                </c:pt>
                <c:pt idx="17">
                  <c:v>0.83955223880596996</c:v>
                </c:pt>
                <c:pt idx="18">
                  <c:v>1.6324626865671601</c:v>
                </c:pt>
                <c:pt idx="19">
                  <c:v>0.65298507462686595</c:v>
                </c:pt>
                <c:pt idx="20">
                  <c:v>10.3078358208955</c:v>
                </c:pt>
                <c:pt idx="21">
                  <c:v>1.02611940298507</c:v>
                </c:pt>
                <c:pt idx="22">
                  <c:v>0</c:v>
                </c:pt>
                <c:pt idx="23">
                  <c:v>0</c:v>
                </c:pt>
              </c:numCache>
            </c:numRef>
          </c:val>
          <c:smooth val="0"/>
          <c:extLst>
            <c:ext xmlns:c16="http://schemas.microsoft.com/office/drawing/2014/chart" uri="{C3380CC4-5D6E-409C-BE32-E72D297353CC}">
              <c16:uniqueId val="{00000000-F1A1-4A7C-A627-42605FEBE8BB}"/>
            </c:ext>
          </c:extLst>
        </c:ser>
        <c:dLbls>
          <c:showLegendKey val="0"/>
          <c:showVal val="0"/>
          <c:showCatName val="0"/>
          <c:showSerName val="0"/>
          <c:showPercent val="0"/>
          <c:showBubbleSize val="0"/>
        </c:dLbls>
        <c:smooth val="0"/>
        <c:axId val="171712176"/>
        <c:axId val="171712504"/>
      </c:lineChart>
      <c:catAx>
        <c:axId val="17171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712504"/>
        <c:crosses val="autoZero"/>
        <c:auto val="1"/>
        <c:lblAlgn val="ctr"/>
        <c:lblOffset val="100"/>
        <c:noMultiLvlLbl val="0"/>
      </c:catAx>
      <c:valAx>
        <c:axId val="17171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71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yogurtyoki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c:v>
                </c:pt>
                <c:pt idx="1">
                  <c:v>6</c:v>
                </c:pt>
                <c:pt idx="2">
                  <c:v>26</c:v>
                </c:pt>
                <c:pt idx="3">
                  <c:v>8</c:v>
                </c:pt>
                <c:pt idx="4">
                  <c:v>27</c:v>
                </c:pt>
                <c:pt idx="5">
                  <c:v>2</c:v>
                </c:pt>
                <c:pt idx="6">
                  <c:v>3</c:v>
                </c:pt>
              </c:numCache>
            </c:numRef>
          </c:val>
          <c:extLst>
            <c:ext xmlns:c16="http://schemas.microsoft.com/office/drawing/2014/chart" uri="{C3380CC4-5D6E-409C-BE32-E72D297353CC}">
              <c16:uniqueId val="{00000000-476F-4C3A-AD82-9E0297F27F4B}"/>
            </c:ext>
          </c:extLst>
        </c:ser>
        <c:dLbls>
          <c:showLegendKey val="0"/>
          <c:showVal val="0"/>
          <c:showCatName val="0"/>
          <c:showSerName val="0"/>
          <c:showPercent val="0"/>
          <c:showBubbleSize val="0"/>
        </c:dLbls>
        <c:gapWidth val="219"/>
        <c:overlap val="-27"/>
        <c:axId val="346250576"/>
        <c:axId val="346247624"/>
      </c:barChart>
      <c:catAx>
        <c:axId val="34625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47624"/>
        <c:crosses val="autoZero"/>
        <c:auto val="1"/>
        <c:lblAlgn val="ctr"/>
        <c:lblOffset val="100"/>
        <c:noMultiLvlLbl val="0"/>
      </c:catAx>
      <c:valAx>
        <c:axId val="34624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5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yogurtyoki</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8EA4-4EDF-932D-46EDD0097104}"/>
            </c:ext>
          </c:extLst>
        </c:ser>
        <c:dLbls>
          <c:showLegendKey val="0"/>
          <c:showVal val="0"/>
          <c:showCatName val="0"/>
          <c:showSerName val="0"/>
          <c:showPercent val="0"/>
          <c:showBubbleSize val="0"/>
        </c:dLbls>
        <c:gapWidth val="219"/>
        <c:overlap val="-27"/>
        <c:axId val="346246312"/>
        <c:axId val="346249592"/>
      </c:barChart>
      <c:catAx>
        <c:axId val="34624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49592"/>
        <c:crosses val="autoZero"/>
        <c:auto val="1"/>
        <c:lblAlgn val="ctr"/>
        <c:lblOffset val="100"/>
        <c:noMultiLvlLbl val="0"/>
      </c:catAx>
      <c:valAx>
        <c:axId val="34624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4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yogurtyoki</c:v>
                </c:pt>
              </c:strCache>
            </c:strRef>
          </c:cat>
          <c:val>
            <c:numRef>
              <c:f>Sheet1!$B$2</c:f>
              <c:numCache>
                <c:formatCode>General</c:formatCode>
                <c:ptCount val="1"/>
                <c:pt idx="0">
                  <c:v>11</c:v>
                </c:pt>
              </c:numCache>
            </c:numRef>
          </c:val>
          <c:extLst>
            <c:ext xmlns:c16="http://schemas.microsoft.com/office/drawing/2014/chart" uri="{C3380CC4-5D6E-409C-BE32-E72D297353CC}">
              <c16:uniqueId val="{00000000-A4DE-4EF1-9C7C-A0FC08CD11A4}"/>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yogurtyoki</c:v>
                </c:pt>
              </c:strCache>
            </c:strRef>
          </c:cat>
          <c:val>
            <c:numRef>
              <c:f>Sheet1!$C$2</c:f>
              <c:numCache>
                <c:formatCode>General</c:formatCode>
                <c:ptCount val="1"/>
                <c:pt idx="0">
                  <c:v>87</c:v>
                </c:pt>
              </c:numCache>
            </c:numRef>
          </c:val>
          <c:extLst>
            <c:ext xmlns:c16="http://schemas.microsoft.com/office/drawing/2014/chart" uri="{C3380CC4-5D6E-409C-BE32-E72D297353CC}">
              <c16:uniqueId val="{00000001-A4DE-4EF1-9C7C-A0FC08CD11A4}"/>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yogurtyoki</c:v>
                </c:pt>
              </c:strCache>
            </c:strRef>
          </c:cat>
          <c:val>
            <c:numRef>
              <c:f>Sheet1!$D$2</c:f>
              <c:numCache>
                <c:formatCode>General</c:formatCode>
                <c:ptCount val="1"/>
                <c:pt idx="0">
                  <c:v>2</c:v>
                </c:pt>
              </c:numCache>
            </c:numRef>
          </c:val>
          <c:extLst>
            <c:ext xmlns:c16="http://schemas.microsoft.com/office/drawing/2014/chart" uri="{C3380CC4-5D6E-409C-BE32-E72D297353CC}">
              <c16:uniqueId val="{00000002-A4DE-4EF1-9C7C-A0FC08CD11A4}"/>
            </c:ext>
          </c:extLst>
        </c:ser>
        <c:dLbls>
          <c:showLegendKey val="0"/>
          <c:showVal val="0"/>
          <c:showCatName val="0"/>
          <c:showSerName val="0"/>
          <c:showPercent val="0"/>
          <c:showBubbleSize val="0"/>
        </c:dLbls>
        <c:gapWidth val="150"/>
        <c:overlap val="100"/>
        <c:axId val="348223360"/>
        <c:axId val="348222376"/>
      </c:barChart>
      <c:catAx>
        <c:axId val="34822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22376"/>
        <c:crosses val="autoZero"/>
        <c:auto val="1"/>
        <c:lblAlgn val="ctr"/>
        <c:lblOffset val="100"/>
        <c:noMultiLvlLbl val="0"/>
      </c:catAx>
      <c:valAx>
        <c:axId val="348222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2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yogurtyoki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1.1710421108742</c:v>
                </c:pt>
                <c:pt idx="1">
                  <c:v>1.0649875621890501</c:v>
                </c:pt>
                <c:pt idx="2">
                  <c:v>1.06379161882893</c:v>
                </c:pt>
                <c:pt idx="3">
                  <c:v>8.5121268656716396</c:v>
                </c:pt>
                <c:pt idx="4">
                  <c:v>1.0883084577114399</c:v>
                </c:pt>
                <c:pt idx="5">
                  <c:v>5.1305970149253701</c:v>
                </c:pt>
                <c:pt idx="6">
                  <c:v>4.4309701492537297</c:v>
                </c:pt>
              </c:numCache>
            </c:numRef>
          </c:val>
          <c:extLst>
            <c:ext xmlns:c16="http://schemas.microsoft.com/office/drawing/2014/chart" uri="{C3380CC4-5D6E-409C-BE32-E72D297353CC}">
              <c16:uniqueId val="{00000000-75EA-449A-8E97-954C9C23EDA4}"/>
            </c:ext>
          </c:extLst>
        </c:ser>
        <c:dLbls>
          <c:showLegendKey val="0"/>
          <c:showVal val="0"/>
          <c:showCatName val="0"/>
          <c:showSerName val="0"/>
          <c:showPercent val="0"/>
          <c:showBubbleSize val="0"/>
        </c:dLbls>
        <c:gapWidth val="219"/>
        <c:overlap val="-27"/>
        <c:axId val="348219752"/>
        <c:axId val="348221720"/>
      </c:barChart>
      <c:catAx>
        <c:axId val="34821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21720"/>
        <c:crosses val="autoZero"/>
        <c:auto val="1"/>
        <c:lblAlgn val="ctr"/>
        <c:lblOffset val="100"/>
        <c:noMultiLvlLbl val="0"/>
      </c:catAx>
      <c:valAx>
        <c:axId val="34822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1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yogurtyoki</c:v>
                </c:pt>
              </c:strCache>
            </c:strRef>
          </c:cat>
          <c:val>
            <c:numRef>
              <c:f>Sheet1!$B$2</c:f>
              <c:numCache>
                <c:formatCode>General</c:formatCode>
                <c:ptCount val="1"/>
                <c:pt idx="0">
                  <c:v>3722</c:v>
                </c:pt>
              </c:numCache>
            </c:numRef>
          </c:val>
          <c:extLst>
            <c:ext xmlns:c16="http://schemas.microsoft.com/office/drawing/2014/chart" uri="{C3380CC4-5D6E-409C-BE32-E72D297353CC}">
              <c16:uniqueId val="{00000000-210E-4E51-8781-6079216DEE35}"/>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yogurtyoki</c:v>
                </c:pt>
              </c:strCache>
            </c:strRef>
          </c:cat>
          <c:val>
            <c:numRef>
              <c:f>Sheet1!$C$2</c:f>
              <c:numCache>
                <c:formatCode>General</c:formatCode>
                <c:ptCount val="1"/>
                <c:pt idx="0">
                  <c:v>306</c:v>
                </c:pt>
              </c:numCache>
            </c:numRef>
          </c:val>
          <c:extLst>
            <c:ext xmlns:c16="http://schemas.microsoft.com/office/drawing/2014/chart" uri="{C3380CC4-5D6E-409C-BE32-E72D297353CC}">
              <c16:uniqueId val="{00000001-210E-4E51-8781-6079216DEE35}"/>
            </c:ext>
          </c:extLst>
        </c:ser>
        <c:dLbls>
          <c:showLegendKey val="0"/>
          <c:showVal val="0"/>
          <c:showCatName val="0"/>
          <c:showSerName val="0"/>
          <c:showPercent val="0"/>
          <c:showBubbleSize val="0"/>
        </c:dLbls>
        <c:gapWidth val="150"/>
        <c:overlap val="100"/>
        <c:axId val="286350064"/>
        <c:axId val="286350392"/>
      </c:barChart>
      <c:catAx>
        <c:axId val="28635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50392"/>
        <c:crosses val="autoZero"/>
        <c:auto val="1"/>
        <c:lblAlgn val="ctr"/>
        <c:lblOffset val="100"/>
        <c:noMultiLvlLbl val="0"/>
      </c:catAx>
      <c:valAx>
        <c:axId val="286350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5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yogurtyoki</c:v>
                </c:pt>
              </c:strCache>
            </c:strRef>
          </c:cat>
          <c:val>
            <c:numRef>
              <c:f>Sheet1!$B$2</c:f>
              <c:numCache>
                <c:formatCode>General</c:formatCode>
                <c:ptCount val="1"/>
                <c:pt idx="0">
                  <c:v>1850</c:v>
                </c:pt>
              </c:numCache>
            </c:numRef>
          </c:val>
          <c:extLst>
            <c:ext xmlns:c16="http://schemas.microsoft.com/office/drawing/2014/chart" uri="{C3380CC4-5D6E-409C-BE32-E72D297353CC}">
              <c16:uniqueId val="{00000000-253B-4AA1-B1F5-BC693A9ADAF4}"/>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yogurtyoki</c:v>
                </c:pt>
              </c:strCache>
            </c:strRef>
          </c:cat>
          <c:val>
            <c:numRef>
              <c:f>Sheet1!$C$2</c:f>
              <c:numCache>
                <c:formatCode>General</c:formatCode>
                <c:ptCount val="1"/>
                <c:pt idx="0">
                  <c:v>1389</c:v>
                </c:pt>
              </c:numCache>
            </c:numRef>
          </c:val>
          <c:extLst>
            <c:ext xmlns:c16="http://schemas.microsoft.com/office/drawing/2014/chart" uri="{C3380CC4-5D6E-409C-BE32-E72D297353CC}">
              <c16:uniqueId val="{00000001-253B-4AA1-B1F5-BC693A9ADAF4}"/>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yogurtyoki</c:v>
                </c:pt>
              </c:strCache>
            </c:strRef>
          </c:cat>
          <c:val>
            <c:numRef>
              <c:f>Sheet1!$D$2</c:f>
              <c:numCache>
                <c:formatCode>General</c:formatCode>
                <c:ptCount val="1"/>
                <c:pt idx="0">
                  <c:v>789</c:v>
                </c:pt>
              </c:numCache>
            </c:numRef>
          </c:val>
          <c:extLst>
            <c:ext xmlns:c16="http://schemas.microsoft.com/office/drawing/2014/chart" uri="{C3380CC4-5D6E-409C-BE32-E72D297353CC}">
              <c16:uniqueId val="{00000002-253B-4AA1-B1F5-BC693A9ADAF4}"/>
            </c:ext>
          </c:extLst>
        </c:ser>
        <c:dLbls>
          <c:showLegendKey val="0"/>
          <c:showVal val="0"/>
          <c:showCatName val="0"/>
          <c:showSerName val="0"/>
          <c:showPercent val="0"/>
          <c:showBubbleSize val="0"/>
        </c:dLbls>
        <c:gapWidth val="150"/>
        <c:overlap val="100"/>
        <c:axId val="453175944"/>
        <c:axId val="453182176"/>
      </c:barChart>
      <c:catAx>
        <c:axId val="45317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82176"/>
        <c:crosses val="autoZero"/>
        <c:auto val="1"/>
        <c:lblAlgn val="ctr"/>
        <c:lblOffset val="100"/>
        <c:noMultiLvlLbl val="0"/>
      </c:catAx>
      <c:valAx>
        <c:axId val="453182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7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5369A-0E95-447F-9464-FAEA519EA5F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41689E19-8623-46CF-B814-4BC25A8677C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3634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F298-8AD2-444D-9012-9175F90D071A}"/>
              </a:ext>
            </a:extLst>
          </p:cNvPr>
          <p:cNvSpPr>
            <a:spLocks noGrp="1"/>
          </p:cNvSpPr>
          <p:nvPr>
            <p:ph type="title"/>
          </p:nvPr>
        </p:nvSpPr>
        <p:spPr/>
        <p:txBody>
          <a:bodyPr/>
          <a:lstStyle/>
          <a:p>
            <a:r>
              <a:rPr lang="en-US"/>
              <a:t>Instagram Key Metrics Table | yogurtyoki</a:t>
            </a:r>
          </a:p>
        </p:txBody>
      </p:sp>
      <p:graphicFrame>
        <p:nvGraphicFramePr>
          <p:cNvPr id="5" name="Table Placeholder 4">
            <a:extLst>
              <a:ext uri="{FF2B5EF4-FFF2-40B4-BE49-F238E27FC236}">
                <a16:creationId xmlns:a16="http://schemas.microsoft.com/office/drawing/2014/main" id="{932ED36C-68E6-4633-8019-CDEDA03688E6}"/>
              </a:ext>
            </a:extLst>
          </p:cNvPr>
          <p:cNvGraphicFramePr>
            <a:graphicFrameLocks noGrp="1"/>
          </p:cNvGraphicFramePr>
          <p:nvPr>
            <p:ph type="tbl" sz="quarter" idx="13"/>
            <p:extLst>
              <p:ext uri="{D42A27DB-BD31-4B8C-83A1-F6EECF244321}">
                <p14:modId xmlns:p14="http://schemas.microsoft.com/office/powerpoint/2010/main" val="104054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7503940"/>
                    </a:ext>
                  </a:extLst>
                </a:gridCol>
                <a:gridCol w="699516">
                  <a:extLst>
                    <a:ext uri="{9D8B030D-6E8A-4147-A177-3AD203B41FA5}">
                      <a16:colId xmlns:a16="http://schemas.microsoft.com/office/drawing/2014/main" val="4164681486"/>
                    </a:ext>
                  </a:extLst>
                </a:gridCol>
                <a:gridCol w="699516">
                  <a:extLst>
                    <a:ext uri="{9D8B030D-6E8A-4147-A177-3AD203B41FA5}">
                      <a16:colId xmlns:a16="http://schemas.microsoft.com/office/drawing/2014/main" val="2821821293"/>
                    </a:ext>
                  </a:extLst>
                </a:gridCol>
                <a:gridCol w="658368">
                  <a:extLst>
                    <a:ext uri="{9D8B030D-6E8A-4147-A177-3AD203B41FA5}">
                      <a16:colId xmlns:a16="http://schemas.microsoft.com/office/drawing/2014/main" val="3949750089"/>
                    </a:ext>
                  </a:extLst>
                </a:gridCol>
                <a:gridCol w="658368">
                  <a:extLst>
                    <a:ext uri="{9D8B030D-6E8A-4147-A177-3AD203B41FA5}">
                      <a16:colId xmlns:a16="http://schemas.microsoft.com/office/drawing/2014/main" val="3547096026"/>
                    </a:ext>
                  </a:extLst>
                </a:gridCol>
                <a:gridCol w="658368">
                  <a:extLst>
                    <a:ext uri="{9D8B030D-6E8A-4147-A177-3AD203B41FA5}">
                      <a16:colId xmlns:a16="http://schemas.microsoft.com/office/drawing/2014/main" val="3776671802"/>
                    </a:ext>
                  </a:extLst>
                </a:gridCol>
                <a:gridCol w="699516">
                  <a:extLst>
                    <a:ext uri="{9D8B030D-6E8A-4147-A177-3AD203B41FA5}">
                      <a16:colId xmlns:a16="http://schemas.microsoft.com/office/drawing/2014/main" val="1216409045"/>
                    </a:ext>
                  </a:extLst>
                </a:gridCol>
                <a:gridCol w="699516">
                  <a:extLst>
                    <a:ext uri="{9D8B030D-6E8A-4147-A177-3AD203B41FA5}">
                      <a16:colId xmlns:a16="http://schemas.microsoft.com/office/drawing/2014/main" val="3024092016"/>
                    </a:ext>
                  </a:extLst>
                </a:gridCol>
                <a:gridCol w="699516">
                  <a:extLst>
                    <a:ext uri="{9D8B030D-6E8A-4147-A177-3AD203B41FA5}">
                      <a16:colId xmlns:a16="http://schemas.microsoft.com/office/drawing/2014/main" val="2799597572"/>
                    </a:ext>
                  </a:extLst>
                </a:gridCol>
                <a:gridCol w="658368">
                  <a:extLst>
                    <a:ext uri="{9D8B030D-6E8A-4147-A177-3AD203B41FA5}">
                      <a16:colId xmlns:a16="http://schemas.microsoft.com/office/drawing/2014/main" val="26373249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74915378"/>
                  </a:ext>
                </a:extLst>
              </a:tr>
              <a:tr h="370840">
                <a:tc>
                  <a:txBody>
                    <a:bodyPr/>
                    <a:lstStyle/>
                    <a:p>
                      <a:r>
                        <a:rPr lang="en-US" sz="1000"/>
                        <a:t>yogurtyoki</a:t>
                      </a:r>
                    </a:p>
                  </a:txBody>
                  <a:tcPr/>
                </a:tc>
                <a:tc>
                  <a:txBody>
                    <a:bodyPr/>
                    <a:lstStyle/>
                    <a:p>
                      <a:r>
                        <a:rPr lang="en-US" sz="1000"/>
                        <a:t>2144</a:t>
                      </a:r>
                    </a:p>
                  </a:txBody>
                  <a:tcPr/>
                </a:tc>
                <a:tc>
                  <a:txBody>
                    <a:bodyPr/>
                    <a:lstStyle/>
                    <a:p>
                      <a:r>
                        <a:rPr lang="en-US" sz="1000"/>
                        <a:t>n/a</a:t>
                      </a:r>
                    </a:p>
                  </a:txBody>
                  <a:tcPr/>
                </a:tc>
                <a:tc>
                  <a:txBody>
                    <a:bodyPr/>
                    <a:lstStyle/>
                    <a:p>
                      <a:r>
                        <a:rPr lang="en-US" sz="1000"/>
                        <a:t>87</a:t>
                      </a:r>
                    </a:p>
                  </a:txBody>
                  <a:tcPr/>
                </a:tc>
                <a:tc>
                  <a:txBody>
                    <a:bodyPr/>
                    <a:lstStyle/>
                    <a:p>
                      <a:r>
                        <a:rPr lang="en-US" sz="1000"/>
                        <a:t>11</a:t>
                      </a:r>
                    </a:p>
                  </a:txBody>
                  <a:tcPr/>
                </a:tc>
                <a:tc>
                  <a:txBody>
                    <a:bodyPr/>
                    <a:lstStyle/>
                    <a:p>
                      <a:r>
                        <a:rPr lang="en-US" sz="1000"/>
                        <a:t>2</a:t>
                      </a:r>
                    </a:p>
                  </a:txBody>
                  <a:tcPr/>
                </a:tc>
                <a:tc>
                  <a:txBody>
                    <a:bodyPr/>
                    <a:lstStyle/>
                    <a:p>
                      <a:r>
                        <a:rPr lang="en-US" sz="1000"/>
                        <a:t>100</a:t>
                      </a:r>
                    </a:p>
                  </a:txBody>
                  <a:tcPr/>
                </a:tc>
                <a:tc>
                  <a:txBody>
                    <a:bodyPr/>
                    <a:lstStyle/>
                    <a:p>
                      <a:r>
                        <a:rPr lang="en-US" sz="1000"/>
                        <a:t>3722</a:t>
                      </a:r>
                    </a:p>
                  </a:txBody>
                  <a:tcPr/>
                </a:tc>
                <a:tc>
                  <a:txBody>
                    <a:bodyPr/>
                    <a:lstStyle/>
                    <a:p>
                      <a:r>
                        <a:rPr lang="en-US" sz="1000"/>
                        <a:t>306</a:t>
                      </a:r>
                    </a:p>
                  </a:txBody>
                  <a:tcPr/>
                </a:tc>
                <a:tc>
                  <a:txBody>
                    <a:bodyPr/>
                    <a:lstStyle/>
                    <a:p>
                      <a:r>
                        <a:rPr lang="en-US" sz="1000"/>
                        <a:t>n/a</a:t>
                      </a:r>
                    </a:p>
                  </a:txBody>
                  <a:tcPr/>
                </a:tc>
                <a:extLst>
                  <a:ext uri="{0D108BD9-81ED-4DB2-BD59-A6C34878D82A}">
                    <a16:rowId xmlns:a16="http://schemas.microsoft.com/office/drawing/2014/main" val="2885095440"/>
                  </a:ext>
                </a:extLst>
              </a:tr>
            </a:tbl>
          </a:graphicData>
        </a:graphic>
      </p:graphicFrame>
      <p:sp>
        <p:nvSpPr>
          <p:cNvPr id="4" name="Text Placeholder 3">
            <a:extLst>
              <a:ext uri="{FF2B5EF4-FFF2-40B4-BE49-F238E27FC236}">
                <a16:creationId xmlns:a16="http://schemas.microsoft.com/office/drawing/2014/main" id="{EA45DBCF-4C4C-4856-9CE9-DFDF3516C00A}"/>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709529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0CC94-B9E0-44B2-AFA9-3B4C450C0FF0}"/>
              </a:ext>
            </a:extLst>
          </p:cNvPr>
          <p:cNvSpPr>
            <a:spLocks noGrp="1"/>
          </p:cNvSpPr>
          <p:nvPr>
            <p:ph type="title"/>
          </p:nvPr>
        </p:nvSpPr>
        <p:spPr/>
        <p:txBody>
          <a:bodyPr/>
          <a:lstStyle/>
          <a:p>
            <a:r>
              <a:rPr lang="en-US"/>
              <a:t>Instagram Key Metrics Radar | yogurtyoki</a:t>
            </a:r>
          </a:p>
        </p:txBody>
      </p:sp>
      <p:graphicFrame>
        <p:nvGraphicFramePr>
          <p:cNvPr id="6" name="Chart Placeholder 5">
            <a:extLst>
              <a:ext uri="{FF2B5EF4-FFF2-40B4-BE49-F238E27FC236}">
                <a16:creationId xmlns:a16="http://schemas.microsoft.com/office/drawing/2014/main" id="{721E3D2C-6562-49E5-B59C-386FF66E4A3E}"/>
              </a:ext>
            </a:extLst>
          </p:cNvPr>
          <p:cNvGraphicFramePr>
            <a:graphicFrameLocks noGrp="1"/>
          </p:cNvGraphicFramePr>
          <p:nvPr>
            <p:ph type="chart" sz="quarter" idx="13"/>
            <p:extLst>
              <p:ext uri="{D42A27DB-BD31-4B8C-83A1-F6EECF244321}">
                <p14:modId xmlns:p14="http://schemas.microsoft.com/office/powerpoint/2010/main" val="1023800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7D9715-D1E3-4B48-92F1-E9A0964330CF}"/>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A85705D3-2F3A-443A-B0B5-F96EAA3EF1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3613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8646E-A161-4046-88D2-B136AF946472}"/>
              </a:ext>
            </a:extLst>
          </p:cNvPr>
          <p:cNvSpPr>
            <a:spLocks noGrp="1"/>
          </p:cNvSpPr>
          <p:nvPr>
            <p:ph type="title"/>
          </p:nvPr>
        </p:nvSpPr>
        <p:spPr/>
        <p:txBody>
          <a:bodyPr/>
          <a:lstStyle/>
          <a:p>
            <a:r>
              <a:rPr lang="en-US"/>
              <a:t>Instagram Followers Total | yogurtyoki</a:t>
            </a:r>
          </a:p>
        </p:txBody>
      </p:sp>
      <p:graphicFrame>
        <p:nvGraphicFramePr>
          <p:cNvPr id="6" name="Chart Placeholder 5">
            <a:extLst>
              <a:ext uri="{FF2B5EF4-FFF2-40B4-BE49-F238E27FC236}">
                <a16:creationId xmlns:a16="http://schemas.microsoft.com/office/drawing/2014/main" id="{EFE0DE54-C72A-456C-869E-67A036F079F5}"/>
              </a:ext>
            </a:extLst>
          </p:cNvPr>
          <p:cNvGraphicFramePr>
            <a:graphicFrameLocks noGrp="1"/>
          </p:cNvGraphicFramePr>
          <p:nvPr>
            <p:ph type="chart" sz="quarter" idx="13"/>
            <p:extLst>
              <p:ext uri="{D42A27DB-BD31-4B8C-83A1-F6EECF244321}">
                <p14:modId xmlns:p14="http://schemas.microsoft.com/office/powerpoint/2010/main" val="1534770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E5A936-7F61-49E5-B6EA-9273182C7D40}"/>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076E6587-B48C-419A-88DA-12637C8D64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3331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1234A-C597-43C1-A56A-FEEBC7852E44}"/>
              </a:ext>
            </a:extLst>
          </p:cNvPr>
          <p:cNvSpPr>
            <a:spLocks noGrp="1"/>
          </p:cNvSpPr>
          <p:nvPr>
            <p:ph type="title"/>
          </p:nvPr>
        </p:nvSpPr>
        <p:spPr/>
        <p:txBody>
          <a:bodyPr/>
          <a:lstStyle/>
          <a:p>
            <a:r>
              <a:rPr lang="en-US"/>
              <a:t>Instagram Followers Change Per Weekday | yogurtyoki</a:t>
            </a:r>
          </a:p>
        </p:txBody>
      </p:sp>
      <p:graphicFrame>
        <p:nvGraphicFramePr>
          <p:cNvPr id="6" name="Chart Placeholder 5">
            <a:extLst>
              <a:ext uri="{FF2B5EF4-FFF2-40B4-BE49-F238E27FC236}">
                <a16:creationId xmlns:a16="http://schemas.microsoft.com/office/drawing/2014/main" id="{E1704D86-F11A-4388-8E53-5A66D152A294}"/>
              </a:ext>
            </a:extLst>
          </p:cNvPr>
          <p:cNvGraphicFramePr>
            <a:graphicFrameLocks noGrp="1"/>
          </p:cNvGraphicFramePr>
          <p:nvPr>
            <p:ph type="chart" sz="quarter" idx="13"/>
            <p:extLst>
              <p:ext uri="{D42A27DB-BD31-4B8C-83A1-F6EECF244321}">
                <p14:modId xmlns:p14="http://schemas.microsoft.com/office/powerpoint/2010/main" val="74332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BA97D3-C2FE-471F-B170-537FFE383F12}"/>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F40919B9-72BE-4D82-A6EB-15981AE668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079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790F4-BE54-470C-950F-E2A2C627616D}"/>
              </a:ext>
            </a:extLst>
          </p:cNvPr>
          <p:cNvSpPr>
            <a:spLocks noGrp="1"/>
          </p:cNvSpPr>
          <p:nvPr>
            <p:ph type="title"/>
          </p:nvPr>
        </p:nvSpPr>
        <p:spPr/>
        <p:txBody>
          <a:bodyPr/>
          <a:lstStyle/>
          <a:p>
            <a:r>
              <a:rPr lang="en-US"/>
              <a:t>Instagram Posts By Hour | yogurtyoki</a:t>
            </a:r>
          </a:p>
        </p:txBody>
      </p:sp>
      <p:graphicFrame>
        <p:nvGraphicFramePr>
          <p:cNvPr id="6" name="Chart Placeholder 5">
            <a:extLst>
              <a:ext uri="{FF2B5EF4-FFF2-40B4-BE49-F238E27FC236}">
                <a16:creationId xmlns:a16="http://schemas.microsoft.com/office/drawing/2014/main" id="{B60CA355-FE89-492F-BA9F-F2CAEF88F9BF}"/>
              </a:ext>
            </a:extLst>
          </p:cNvPr>
          <p:cNvGraphicFramePr>
            <a:graphicFrameLocks noGrp="1"/>
          </p:cNvGraphicFramePr>
          <p:nvPr>
            <p:ph type="chart" sz="quarter" idx="13"/>
            <p:extLst>
              <p:ext uri="{D42A27DB-BD31-4B8C-83A1-F6EECF244321}">
                <p14:modId xmlns:p14="http://schemas.microsoft.com/office/powerpoint/2010/main" val="1751710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BAEB3B-9F2D-46B8-A1EE-287FE35C2F33}"/>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A823BA02-F20F-4659-99F2-994F45338D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7076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E80BA-5DED-4A07-A831-D47373918C19}"/>
              </a:ext>
            </a:extLst>
          </p:cNvPr>
          <p:cNvSpPr>
            <a:spLocks noGrp="1"/>
          </p:cNvSpPr>
          <p:nvPr>
            <p:ph type="title"/>
          </p:nvPr>
        </p:nvSpPr>
        <p:spPr/>
        <p:txBody>
          <a:bodyPr/>
          <a:lstStyle/>
          <a:p>
            <a:r>
              <a:rPr lang="en-US"/>
              <a:t>Instagram Interaction Rate By Hour | yogurtyoki</a:t>
            </a:r>
          </a:p>
        </p:txBody>
      </p:sp>
      <p:graphicFrame>
        <p:nvGraphicFramePr>
          <p:cNvPr id="6" name="Chart Placeholder 5">
            <a:extLst>
              <a:ext uri="{FF2B5EF4-FFF2-40B4-BE49-F238E27FC236}">
                <a16:creationId xmlns:a16="http://schemas.microsoft.com/office/drawing/2014/main" id="{92458134-70C7-4E3C-A12D-3C9DFFC33E02}"/>
              </a:ext>
            </a:extLst>
          </p:cNvPr>
          <p:cNvGraphicFramePr>
            <a:graphicFrameLocks noGrp="1"/>
          </p:cNvGraphicFramePr>
          <p:nvPr>
            <p:ph type="chart" sz="quarter" idx="13"/>
            <p:extLst>
              <p:ext uri="{D42A27DB-BD31-4B8C-83A1-F6EECF244321}">
                <p14:modId xmlns:p14="http://schemas.microsoft.com/office/powerpoint/2010/main" val="963831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C4DC02-95D3-4C97-BE84-3268B1405F7E}"/>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DEF0ED3C-8818-45F1-8FD3-8F4A6E1C6E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7256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A3C96-CBC2-46E5-BFBF-206103982CB2}"/>
              </a:ext>
            </a:extLst>
          </p:cNvPr>
          <p:cNvSpPr>
            <a:spLocks noGrp="1"/>
          </p:cNvSpPr>
          <p:nvPr>
            <p:ph type="title"/>
          </p:nvPr>
        </p:nvSpPr>
        <p:spPr/>
        <p:txBody>
          <a:bodyPr/>
          <a:lstStyle/>
          <a:p>
            <a:r>
              <a:rPr lang="en-US"/>
              <a:t>Instagram Posts By Weekday | yogurtyoki</a:t>
            </a:r>
          </a:p>
        </p:txBody>
      </p:sp>
      <p:graphicFrame>
        <p:nvGraphicFramePr>
          <p:cNvPr id="6" name="Chart Placeholder 5">
            <a:extLst>
              <a:ext uri="{FF2B5EF4-FFF2-40B4-BE49-F238E27FC236}">
                <a16:creationId xmlns:a16="http://schemas.microsoft.com/office/drawing/2014/main" id="{4F9E466F-3311-441B-82D5-AA75DE3252CF}"/>
              </a:ext>
            </a:extLst>
          </p:cNvPr>
          <p:cNvGraphicFramePr>
            <a:graphicFrameLocks noGrp="1"/>
          </p:cNvGraphicFramePr>
          <p:nvPr>
            <p:ph type="chart" sz="quarter" idx="13"/>
            <p:extLst>
              <p:ext uri="{D42A27DB-BD31-4B8C-83A1-F6EECF244321}">
                <p14:modId xmlns:p14="http://schemas.microsoft.com/office/powerpoint/2010/main" val="135292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8A9710-48DF-4523-9050-2652F6A83BCF}"/>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86504831-25F7-4241-8DA8-6A0B018FE9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939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A2E85-441C-443F-975C-C5D734481484}"/>
              </a:ext>
            </a:extLst>
          </p:cNvPr>
          <p:cNvSpPr>
            <a:spLocks noGrp="1"/>
          </p:cNvSpPr>
          <p:nvPr>
            <p:ph type="title"/>
          </p:nvPr>
        </p:nvSpPr>
        <p:spPr/>
        <p:txBody>
          <a:bodyPr/>
          <a:lstStyle/>
          <a:p>
            <a:r>
              <a:rPr lang="en-US"/>
              <a:t>Instagram Interaction Rate By Post Type | yogurtyoki</a:t>
            </a:r>
          </a:p>
        </p:txBody>
      </p:sp>
      <p:graphicFrame>
        <p:nvGraphicFramePr>
          <p:cNvPr id="6" name="Chart Placeholder 5">
            <a:extLst>
              <a:ext uri="{FF2B5EF4-FFF2-40B4-BE49-F238E27FC236}">
                <a16:creationId xmlns:a16="http://schemas.microsoft.com/office/drawing/2014/main" id="{E7D02CBF-8743-4BEA-A3AB-4CA55BF8FC8F}"/>
              </a:ext>
            </a:extLst>
          </p:cNvPr>
          <p:cNvGraphicFramePr>
            <a:graphicFrameLocks noGrp="1"/>
          </p:cNvGraphicFramePr>
          <p:nvPr>
            <p:ph type="chart" sz="quarter" idx="13"/>
            <p:extLst>
              <p:ext uri="{D42A27DB-BD31-4B8C-83A1-F6EECF244321}">
                <p14:modId xmlns:p14="http://schemas.microsoft.com/office/powerpoint/2010/main" val="3122863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D72072-6C8B-4932-97D1-4A4785FFCFB9}"/>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E2B5286D-A511-4EA3-8AD8-C3F24B3EE0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4866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43A1A-3A06-4EF7-9D19-6E17596B780B}"/>
              </a:ext>
            </a:extLst>
          </p:cNvPr>
          <p:cNvSpPr>
            <a:spLocks noGrp="1"/>
          </p:cNvSpPr>
          <p:nvPr>
            <p:ph type="title"/>
          </p:nvPr>
        </p:nvSpPr>
        <p:spPr/>
        <p:txBody>
          <a:bodyPr/>
          <a:lstStyle/>
          <a:p>
            <a:r>
              <a:rPr lang="en-US"/>
              <a:t>Instagram Post Type Distribution Per Profile | yogurtyoki</a:t>
            </a:r>
          </a:p>
        </p:txBody>
      </p:sp>
      <p:graphicFrame>
        <p:nvGraphicFramePr>
          <p:cNvPr id="6" name="Chart Placeholder 5">
            <a:extLst>
              <a:ext uri="{FF2B5EF4-FFF2-40B4-BE49-F238E27FC236}">
                <a16:creationId xmlns:a16="http://schemas.microsoft.com/office/drawing/2014/main" id="{7980B933-1B0F-41E3-A7A5-7A537824E313}"/>
              </a:ext>
            </a:extLst>
          </p:cNvPr>
          <p:cNvGraphicFramePr>
            <a:graphicFrameLocks noGrp="1"/>
          </p:cNvGraphicFramePr>
          <p:nvPr>
            <p:ph type="chart" sz="quarter" idx="13"/>
            <p:extLst>
              <p:ext uri="{D42A27DB-BD31-4B8C-83A1-F6EECF244321}">
                <p14:modId xmlns:p14="http://schemas.microsoft.com/office/powerpoint/2010/main" val="4173465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2B36AF-75F4-413C-913C-54E33FFCCFF2}"/>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9815787A-4D63-456B-9466-E1A95D6A53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9827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9B6E-B8BA-4A1A-80D5-FEE944F37C64}"/>
              </a:ext>
            </a:extLst>
          </p:cNvPr>
          <p:cNvSpPr>
            <a:spLocks noGrp="1"/>
          </p:cNvSpPr>
          <p:nvPr>
            <p:ph type="title"/>
          </p:nvPr>
        </p:nvSpPr>
        <p:spPr/>
        <p:txBody>
          <a:bodyPr/>
          <a:lstStyle/>
          <a:p>
            <a:r>
              <a:rPr lang="en-US"/>
              <a:t>Instagram Interaction Rate By Weekday | yogurtyoki</a:t>
            </a:r>
          </a:p>
        </p:txBody>
      </p:sp>
      <p:graphicFrame>
        <p:nvGraphicFramePr>
          <p:cNvPr id="6" name="Chart Placeholder 5">
            <a:extLst>
              <a:ext uri="{FF2B5EF4-FFF2-40B4-BE49-F238E27FC236}">
                <a16:creationId xmlns:a16="http://schemas.microsoft.com/office/drawing/2014/main" id="{7DC164A1-67F7-47C5-B0D2-E031B3D2B1B7}"/>
              </a:ext>
            </a:extLst>
          </p:cNvPr>
          <p:cNvGraphicFramePr>
            <a:graphicFrameLocks noGrp="1"/>
          </p:cNvGraphicFramePr>
          <p:nvPr>
            <p:ph type="chart" sz="quarter" idx="13"/>
            <p:extLst>
              <p:ext uri="{D42A27DB-BD31-4B8C-83A1-F6EECF244321}">
                <p14:modId xmlns:p14="http://schemas.microsoft.com/office/powerpoint/2010/main" val="1512479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5D5CF-262F-4123-A79C-18C9A9A9D4D5}"/>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39DE59CA-1335-42D0-9DC6-A451664E41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220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71BA-EEB2-40AE-A624-66D3C9794C9D}"/>
              </a:ext>
            </a:extLst>
          </p:cNvPr>
          <p:cNvSpPr>
            <a:spLocks noGrp="1"/>
          </p:cNvSpPr>
          <p:nvPr>
            <p:ph type="title"/>
          </p:nvPr>
        </p:nvSpPr>
        <p:spPr/>
        <p:txBody>
          <a:bodyPr/>
          <a:lstStyle/>
          <a:p>
            <a:r>
              <a:rPr lang="en-US"/>
              <a:t>Instagram Interactions Distribution | yogurtyoki</a:t>
            </a:r>
          </a:p>
        </p:txBody>
      </p:sp>
      <p:graphicFrame>
        <p:nvGraphicFramePr>
          <p:cNvPr id="6" name="Chart Placeholder 5">
            <a:extLst>
              <a:ext uri="{FF2B5EF4-FFF2-40B4-BE49-F238E27FC236}">
                <a16:creationId xmlns:a16="http://schemas.microsoft.com/office/drawing/2014/main" id="{AC39CF31-6359-42C4-99EF-9254B8482AFA}"/>
              </a:ext>
            </a:extLst>
          </p:cNvPr>
          <p:cNvGraphicFramePr>
            <a:graphicFrameLocks noGrp="1"/>
          </p:cNvGraphicFramePr>
          <p:nvPr>
            <p:ph type="chart" sz="quarter" idx="13"/>
            <p:extLst>
              <p:ext uri="{D42A27DB-BD31-4B8C-83A1-F6EECF244321}">
                <p14:modId xmlns:p14="http://schemas.microsoft.com/office/powerpoint/2010/main" val="2049154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769320-7E14-4255-BAC6-DD0CD58AB477}"/>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28440673-A81E-46F6-A5DB-B067330D1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4571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59D3-DE29-4F8E-B024-F81EF17C96FD}"/>
              </a:ext>
            </a:extLst>
          </p:cNvPr>
          <p:cNvSpPr>
            <a:spLocks noGrp="1"/>
          </p:cNvSpPr>
          <p:nvPr>
            <p:ph type="title"/>
          </p:nvPr>
        </p:nvSpPr>
        <p:spPr/>
        <p:txBody>
          <a:bodyPr/>
          <a:lstStyle/>
          <a:p>
            <a:r>
              <a:rPr lang="en-US"/>
              <a:t>Instagram Posts Table | yogurtyoki - 1 of 8</a:t>
            </a:r>
          </a:p>
        </p:txBody>
      </p:sp>
      <p:graphicFrame>
        <p:nvGraphicFramePr>
          <p:cNvPr id="5" name="Table Placeholder 4">
            <a:extLst>
              <a:ext uri="{FF2B5EF4-FFF2-40B4-BE49-F238E27FC236}">
                <a16:creationId xmlns:a16="http://schemas.microsoft.com/office/drawing/2014/main" id="{AB6CD7B7-5DC6-4A7B-BE07-5841D4043C2A}"/>
              </a:ext>
            </a:extLst>
          </p:cNvPr>
          <p:cNvGraphicFramePr>
            <a:graphicFrameLocks noGrp="1"/>
          </p:cNvGraphicFramePr>
          <p:nvPr>
            <p:ph type="tbl" sz="quarter" idx="13"/>
            <p:extLst>
              <p:ext uri="{D42A27DB-BD31-4B8C-83A1-F6EECF244321}">
                <p14:modId xmlns:p14="http://schemas.microsoft.com/office/powerpoint/2010/main" val="305442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4254968"/>
                    </a:ext>
                  </a:extLst>
                </a:gridCol>
                <a:gridCol w="987552">
                  <a:extLst>
                    <a:ext uri="{9D8B030D-6E8A-4147-A177-3AD203B41FA5}">
                      <a16:colId xmlns:a16="http://schemas.microsoft.com/office/drawing/2014/main" val="1825016436"/>
                    </a:ext>
                  </a:extLst>
                </a:gridCol>
                <a:gridCol w="987552">
                  <a:extLst>
                    <a:ext uri="{9D8B030D-6E8A-4147-A177-3AD203B41FA5}">
                      <a16:colId xmlns:a16="http://schemas.microsoft.com/office/drawing/2014/main" val="1030929760"/>
                    </a:ext>
                  </a:extLst>
                </a:gridCol>
                <a:gridCol w="987552">
                  <a:extLst>
                    <a:ext uri="{9D8B030D-6E8A-4147-A177-3AD203B41FA5}">
                      <a16:colId xmlns:a16="http://schemas.microsoft.com/office/drawing/2014/main" val="511558091"/>
                    </a:ext>
                  </a:extLst>
                </a:gridCol>
                <a:gridCol w="987552">
                  <a:extLst>
                    <a:ext uri="{9D8B030D-6E8A-4147-A177-3AD203B41FA5}">
                      <a16:colId xmlns:a16="http://schemas.microsoft.com/office/drawing/2014/main" val="2170487392"/>
                    </a:ext>
                  </a:extLst>
                </a:gridCol>
                <a:gridCol w="987552">
                  <a:extLst>
                    <a:ext uri="{9D8B030D-6E8A-4147-A177-3AD203B41FA5}">
                      <a16:colId xmlns:a16="http://schemas.microsoft.com/office/drawing/2014/main" val="341619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83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- 2019-02-28 11:41:19 </a:t>
                      </a:r>
                      <a:r>
                        <a:rPr kumimoji="0" lang="es-ES" sz="1000" b="0" i="0" u="none" strike="noStrike" kern="1200" cap="none" spc="0" normalizeH="0" baseline="0" noProof="0">
                          <a:ln>
                            <a:noFill/>
                          </a:ln>
                          <a:solidFill>
                            <a:prstClr val="black"/>
                          </a:solidFill>
                          <a:effectLst/>
                          <a:uLnTx/>
                          <a:uFillTx/>
                          <a:latin typeface="+mn-lt"/>
                          <a:ea typeface="+mn-ea"/>
                          <a:cs typeface="+mn-cs"/>
                        </a:rPr>
                        <a:t>
 Sabemos que con más abrazos el mundo será un lugar más dulce. Presentamos: La Yoki Piñata, la primera piñata que se abre con abrazos. 🦁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https://www.instagram.com/p/Bubdvk_hY_Z/media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778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- 2019-03-03 20:19:42 </a:t>
                      </a:r>
                      <a:r>
                        <a:rPr kumimoji="0" lang="es-ES" sz="1000" b="0" i="0" u="none" strike="noStrike" kern="1200" cap="none" spc="0" normalizeH="0" baseline="0" noProof="0">
                          <a:ln>
                            <a:noFill/>
                          </a:ln>
                          <a:solidFill>
                            <a:prstClr val="black"/>
                          </a:solidFill>
                          <a:effectLst/>
                          <a:uLnTx/>
                          <a:uFillTx/>
                          <a:latin typeface="+mn-lt"/>
                          <a:ea typeface="+mn-ea"/>
                          <a:cs typeface="+mn-cs"/>
                        </a:rPr>
                        <a:t>
 Hoy muchos pequeños se divirtieron junto a Yoki y aprendieron que todo se puede conseguir con abrazos y amor. Enseñemos a los niños que es mejor ir por el mundo repartiendo cariño y no violencia. 🦁 🐼 🐵
Acompáñanos a cambiar el mundo un abrazo a la vez.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https://www.instagram.com/p/BukHoPYhpYa/media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4008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- 2019-03-09 20:00:01 </a:t>
                      </a:r>
                      <a:r>
                        <a:rPr kumimoji="0" lang="es-ES" sz="1000" b="0" i="0" u="none" strike="noStrike" kern="1200" cap="none" spc="0" normalizeH="0" baseline="0" noProof="0">
                          <a:ln>
                            <a:noFill/>
                          </a:ln>
                          <a:solidFill>
                            <a:prstClr val="black"/>
                          </a:solidFill>
                          <a:effectLst/>
                          <a:uLnTx/>
                          <a:uFillTx/>
                          <a:latin typeface="+mn-lt"/>
                          <a:ea typeface="+mn-ea"/>
                          <a:cs typeface="+mn-cs"/>
                        </a:rPr>
                        <a:t>
 Hoy La Yoki piñata estuvo de paseo por muchos sitios y se encargo de repartir muchísimos abrazos. Esperamos que nuestro mensaje llegue a todas partes y que juntos cambiemos la violencia por amor.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https://www.instagram.com/p/BuziJXvB1Jy/media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11733664"/>
                  </a:ext>
                </a:extLst>
              </a:tr>
            </a:tbl>
          </a:graphicData>
        </a:graphic>
      </p:graphicFrame>
      <p:sp>
        <p:nvSpPr>
          <p:cNvPr id="4" name="Text Placeholder 3">
            <a:extLst>
              <a:ext uri="{FF2B5EF4-FFF2-40B4-BE49-F238E27FC236}">
                <a16:creationId xmlns:a16="http://schemas.microsoft.com/office/drawing/2014/main" id="{0E70D6B5-505F-4FAB-A2A5-61BC463CD473}"/>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838998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6FB2-E996-43DD-B3AD-D8FAF214A26A}"/>
              </a:ext>
            </a:extLst>
          </p:cNvPr>
          <p:cNvSpPr>
            <a:spLocks noGrp="1"/>
          </p:cNvSpPr>
          <p:nvPr>
            <p:ph type="title"/>
          </p:nvPr>
        </p:nvSpPr>
        <p:spPr/>
        <p:txBody>
          <a:bodyPr/>
          <a:lstStyle/>
          <a:p>
            <a:r>
              <a:rPr lang="en-US"/>
              <a:t>Instagram Posts Table | yogurtyoki - 2 of 8</a:t>
            </a:r>
          </a:p>
        </p:txBody>
      </p:sp>
      <p:graphicFrame>
        <p:nvGraphicFramePr>
          <p:cNvPr id="5" name="Table Placeholder 4">
            <a:extLst>
              <a:ext uri="{FF2B5EF4-FFF2-40B4-BE49-F238E27FC236}">
                <a16:creationId xmlns:a16="http://schemas.microsoft.com/office/drawing/2014/main" id="{7BE3BF5C-916B-441F-8660-BC942853C1D4}"/>
              </a:ext>
            </a:extLst>
          </p:cNvPr>
          <p:cNvGraphicFramePr>
            <a:graphicFrameLocks noGrp="1"/>
          </p:cNvGraphicFramePr>
          <p:nvPr>
            <p:ph type="tbl" sz="quarter" idx="13"/>
            <p:extLst>
              <p:ext uri="{D42A27DB-BD31-4B8C-83A1-F6EECF244321}">
                <p14:modId xmlns:p14="http://schemas.microsoft.com/office/powerpoint/2010/main" val="232637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91091155"/>
                    </a:ext>
                  </a:extLst>
                </a:gridCol>
                <a:gridCol w="987552">
                  <a:extLst>
                    <a:ext uri="{9D8B030D-6E8A-4147-A177-3AD203B41FA5}">
                      <a16:colId xmlns:a16="http://schemas.microsoft.com/office/drawing/2014/main" val="817883196"/>
                    </a:ext>
                  </a:extLst>
                </a:gridCol>
                <a:gridCol w="987552">
                  <a:extLst>
                    <a:ext uri="{9D8B030D-6E8A-4147-A177-3AD203B41FA5}">
                      <a16:colId xmlns:a16="http://schemas.microsoft.com/office/drawing/2014/main" val="1840953108"/>
                    </a:ext>
                  </a:extLst>
                </a:gridCol>
                <a:gridCol w="987552">
                  <a:extLst>
                    <a:ext uri="{9D8B030D-6E8A-4147-A177-3AD203B41FA5}">
                      <a16:colId xmlns:a16="http://schemas.microsoft.com/office/drawing/2014/main" val="619975850"/>
                    </a:ext>
                  </a:extLst>
                </a:gridCol>
                <a:gridCol w="987552">
                  <a:extLst>
                    <a:ext uri="{9D8B030D-6E8A-4147-A177-3AD203B41FA5}">
                      <a16:colId xmlns:a16="http://schemas.microsoft.com/office/drawing/2014/main" val="3158851680"/>
                    </a:ext>
                  </a:extLst>
                </a:gridCol>
                <a:gridCol w="987552">
                  <a:extLst>
                    <a:ext uri="{9D8B030D-6E8A-4147-A177-3AD203B41FA5}">
                      <a16:colId xmlns:a16="http://schemas.microsoft.com/office/drawing/2014/main" val="3379336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70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yogurtyoki - 2019-03-04 11:00:26 </a:t>
                      </a:r>
                      <a:r>
                        <a:rPr kumimoji="0" lang="en-US" sz="1000" b="0" i="0" u="none" strike="noStrike" kern="1200" cap="none" spc="0" normalizeH="0" baseline="0" noProof="0">
                          <a:ln>
                            <a:noFill/>
                          </a:ln>
                          <a:solidFill>
                            <a:prstClr val="black"/>
                          </a:solidFill>
                          <a:effectLst/>
                          <a:uLnTx/>
                          <a:uFillTx/>
                          <a:latin typeface="+mn-lt"/>
                          <a:ea typeface="+mn-ea"/>
                          <a:cs typeface="+mn-cs"/>
                        </a:rPr>
                        <a:t>
 La  Yoki Piñata, es la primera piñata que se abre con abrazos. 🦁 🐼 🐵
#YokiRD
#YogurtYoki
#YokiPiñata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https://www.instagram.com/p/Bulsa7gh6MH/media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2061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- 2019-03-01 11:05:12 </a:t>
                      </a:r>
                      <a:r>
                        <a:rPr kumimoji="0" lang="es-ES" sz="1000" b="0" i="0" u="none" strike="noStrike" kern="1200" cap="none" spc="0" normalizeH="0" baseline="0" noProof="0">
                          <a:ln>
                            <a:noFill/>
                          </a:ln>
                          <a:solidFill>
                            <a:prstClr val="black"/>
                          </a:solidFill>
                          <a:effectLst/>
                          <a:uLnTx/>
                          <a:uFillTx/>
                          <a:latin typeface="+mn-lt"/>
                          <a:ea typeface="+mn-ea"/>
                          <a:cs typeface="+mn-cs"/>
                        </a:rPr>
                        <a:t>
 Te invitamos este domingo 3 de marzo a las 5:00 P.M. a Galería 360 para un cuenta cuentos especial con anyadamiron, lleno de abrazos, dulces y muchas sorpresas más. 🦁 ❤️ Reserva tu cupo haciendo clic en el link de nuestra Bio.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https://www.instagram.com/p/Bud-lPyh0Jw/media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237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- 2019-03-18 18:27:32 </a:t>
                      </a:r>
                      <a:r>
                        <a:rPr kumimoji="0" lang="es-ES" sz="1000" b="0" i="0" u="none" strike="noStrike" kern="1200" cap="none" spc="0" normalizeH="0" baseline="0" noProof="0">
                          <a:ln>
                            <a:noFill/>
                          </a:ln>
                          <a:solidFill>
                            <a:prstClr val="black"/>
                          </a:solidFill>
                          <a:effectLst/>
                          <a:uLnTx/>
                          <a:uFillTx/>
                          <a:latin typeface="+mn-lt"/>
                          <a:ea typeface="+mn-ea"/>
                          <a:cs typeface="+mn-cs"/>
                        </a:rPr>
                        <a:t>
 Nuestros amiguitos pasaron una mañana llena de abrazos y diversión junto a los pequeñines del leaderville Preschool y juntos aprendimos que las recompensas más dulces se consiguen con abrazos y amor. 🤗🦁🐵🐼❤️ #YokiRD
#YogurtYoki
#YokiPiñata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https://www.instagram.com/p/BvKit1ChvQh/media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56632058"/>
                  </a:ext>
                </a:extLst>
              </a:tr>
            </a:tbl>
          </a:graphicData>
        </a:graphic>
      </p:graphicFrame>
      <p:sp>
        <p:nvSpPr>
          <p:cNvPr id="4" name="Text Placeholder 3">
            <a:extLst>
              <a:ext uri="{FF2B5EF4-FFF2-40B4-BE49-F238E27FC236}">
                <a16:creationId xmlns:a16="http://schemas.microsoft.com/office/drawing/2014/main" id="{0E9C0134-79F5-4172-89BE-6A5D319094D8}"/>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454320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906BD-E4A3-4FE9-8A0F-439607DCFCBF}"/>
              </a:ext>
            </a:extLst>
          </p:cNvPr>
          <p:cNvSpPr>
            <a:spLocks noGrp="1"/>
          </p:cNvSpPr>
          <p:nvPr>
            <p:ph type="title"/>
          </p:nvPr>
        </p:nvSpPr>
        <p:spPr/>
        <p:txBody>
          <a:bodyPr/>
          <a:lstStyle/>
          <a:p>
            <a:r>
              <a:rPr lang="en-US"/>
              <a:t>Instagram Posts Table | yogurtyoki - 3 of 8</a:t>
            </a:r>
          </a:p>
        </p:txBody>
      </p:sp>
      <p:graphicFrame>
        <p:nvGraphicFramePr>
          <p:cNvPr id="5" name="Table Placeholder 4">
            <a:extLst>
              <a:ext uri="{FF2B5EF4-FFF2-40B4-BE49-F238E27FC236}">
                <a16:creationId xmlns:a16="http://schemas.microsoft.com/office/drawing/2014/main" id="{AD988B4E-4842-4423-906D-850DB128C08F}"/>
              </a:ext>
            </a:extLst>
          </p:cNvPr>
          <p:cNvGraphicFramePr>
            <a:graphicFrameLocks noGrp="1"/>
          </p:cNvGraphicFramePr>
          <p:nvPr>
            <p:ph type="tbl" sz="quarter" idx="13"/>
            <p:extLst>
              <p:ext uri="{D42A27DB-BD31-4B8C-83A1-F6EECF244321}">
                <p14:modId xmlns:p14="http://schemas.microsoft.com/office/powerpoint/2010/main" val="1816142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8200463"/>
                    </a:ext>
                  </a:extLst>
                </a:gridCol>
                <a:gridCol w="987552">
                  <a:extLst>
                    <a:ext uri="{9D8B030D-6E8A-4147-A177-3AD203B41FA5}">
                      <a16:colId xmlns:a16="http://schemas.microsoft.com/office/drawing/2014/main" val="3278084624"/>
                    </a:ext>
                  </a:extLst>
                </a:gridCol>
                <a:gridCol w="987552">
                  <a:extLst>
                    <a:ext uri="{9D8B030D-6E8A-4147-A177-3AD203B41FA5}">
                      <a16:colId xmlns:a16="http://schemas.microsoft.com/office/drawing/2014/main" val="2739254756"/>
                    </a:ext>
                  </a:extLst>
                </a:gridCol>
                <a:gridCol w="987552">
                  <a:extLst>
                    <a:ext uri="{9D8B030D-6E8A-4147-A177-3AD203B41FA5}">
                      <a16:colId xmlns:a16="http://schemas.microsoft.com/office/drawing/2014/main" val="2437535793"/>
                    </a:ext>
                  </a:extLst>
                </a:gridCol>
                <a:gridCol w="987552">
                  <a:extLst>
                    <a:ext uri="{9D8B030D-6E8A-4147-A177-3AD203B41FA5}">
                      <a16:colId xmlns:a16="http://schemas.microsoft.com/office/drawing/2014/main" val="1188088248"/>
                    </a:ext>
                  </a:extLst>
                </a:gridCol>
                <a:gridCol w="987552">
                  <a:extLst>
                    <a:ext uri="{9D8B030D-6E8A-4147-A177-3AD203B41FA5}">
                      <a16:colId xmlns:a16="http://schemas.microsoft.com/office/drawing/2014/main" val="750393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17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yogurtyoki - 2019-03-06 10:57:20 </a:t>
                      </a:r>
                      <a:r>
                        <a:rPr kumimoji="0" lang="en-US" sz="1000" b="0" i="0" u="none" strike="noStrike" kern="1200" cap="none" spc="0" normalizeH="0" baseline="0" noProof="0">
                          <a:ln>
                            <a:noFill/>
                          </a:ln>
                          <a:solidFill>
                            <a:prstClr val="black"/>
                          </a:solidFill>
                          <a:effectLst/>
                          <a:uLnTx/>
                          <a:uFillTx/>
                          <a:latin typeface="+mn-lt"/>
                          <a:ea typeface="+mn-ea"/>
                          <a:cs typeface="+mn-cs"/>
                        </a:rPr>
                        <a:t>
 Energía es lo que le dará a tu pequeño nuestro Yoki Melocotón. ⚡🐵 #YokiRD
#YogurtYoki
#YokiPiñata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https://www.instagram.com/p/Buq1ol5Bw2z/media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7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- 2019-03-15 12:38:46 </a:t>
                      </a:r>
                      <a:r>
                        <a:rPr kumimoji="0" lang="es-ES" sz="1000" b="0" i="0" u="none" strike="noStrike" kern="1200" cap="none" spc="0" normalizeH="0" baseline="0" noProof="0">
                          <a:ln>
                            <a:noFill/>
                          </a:ln>
                          <a:solidFill>
                            <a:prstClr val="black"/>
                          </a:solidFill>
                          <a:effectLst/>
                          <a:uLnTx/>
                          <a:uFillTx/>
                          <a:latin typeface="+mn-lt"/>
                          <a:ea typeface="+mn-ea"/>
                          <a:cs typeface="+mn-cs"/>
                        </a:rPr>
                        <a:t>
 Aunque es muy fuerte este León también necesita cuidado y amor. ¿Le regalas un abrazo? 🦁 🍎
#YokiRD
#YogurtYoki
#YokiPiñata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https://www.instagram.com/p/BvCMax0hZSF/media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91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- 2018-11-05 15:48:41 </a:t>
                      </a:r>
                      <a:r>
                        <a:rPr kumimoji="0" lang="es-ES" sz="1000" b="0" i="0" u="none" strike="noStrike" kern="1200" cap="none" spc="0" normalizeH="0" baseline="0" noProof="0">
                          <a:ln>
                            <a:noFill/>
                          </a:ln>
                          <a:solidFill>
                            <a:prstClr val="black"/>
                          </a:solidFill>
                          <a:effectLst/>
                          <a:uLnTx/>
                          <a:uFillTx/>
                          <a:latin typeface="+mn-lt"/>
                          <a:ea typeface="+mn-ea"/>
                          <a:cs typeface="+mn-cs"/>
                        </a:rPr>
                        <a:t>
 Puede que no tengan el nivel de comprensión de una situación como un adulto, pero los niños también generan sus propias opiniones respecto al mundo. Preguntar por su opinión nos permite conocer mejor a nuestro hijo y puede servir para despejar dudas y miedos, además de hacerle ver que su opinión es importante y válida.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https://www.instagram.com/p/Bpzyz-2hskV/media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8073198"/>
                  </a:ext>
                </a:extLst>
              </a:tr>
            </a:tbl>
          </a:graphicData>
        </a:graphic>
      </p:graphicFrame>
      <p:sp>
        <p:nvSpPr>
          <p:cNvPr id="4" name="Text Placeholder 3">
            <a:extLst>
              <a:ext uri="{FF2B5EF4-FFF2-40B4-BE49-F238E27FC236}">
                <a16:creationId xmlns:a16="http://schemas.microsoft.com/office/drawing/2014/main" id="{989EC2EC-73B4-4482-8981-74CB9EF03F1A}"/>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642977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09D48-CAFE-4E5B-976A-1C4590381D5A}"/>
              </a:ext>
            </a:extLst>
          </p:cNvPr>
          <p:cNvSpPr>
            <a:spLocks noGrp="1"/>
          </p:cNvSpPr>
          <p:nvPr>
            <p:ph type="title"/>
          </p:nvPr>
        </p:nvSpPr>
        <p:spPr/>
        <p:txBody>
          <a:bodyPr/>
          <a:lstStyle/>
          <a:p>
            <a:r>
              <a:rPr lang="en-US"/>
              <a:t>Instagram Posts Table | yogurtyoki - 4 of 8</a:t>
            </a:r>
          </a:p>
        </p:txBody>
      </p:sp>
      <p:graphicFrame>
        <p:nvGraphicFramePr>
          <p:cNvPr id="5" name="Table Placeholder 4">
            <a:extLst>
              <a:ext uri="{FF2B5EF4-FFF2-40B4-BE49-F238E27FC236}">
                <a16:creationId xmlns:a16="http://schemas.microsoft.com/office/drawing/2014/main" id="{06FAF2EE-EF7F-4197-9963-88AB8FFBC501}"/>
              </a:ext>
            </a:extLst>
          </p:cNvPr>
          <p:cNvGraphicFramePr>
            <a:graphicFrameLocks noGrp="1"/>
          </p:cNvGraphicFramePr>
          <p:nvPr>
            <p:ph type="tbl" sz="quarter" idx="13"/>
            <p:extLst>
              <p:ext uri="{D42A27DB-BD31-4B8C-83A1-F6EECF244321}">
                <p14:modId xmlns:p14="http://schemas.microsoft.com/office/powerpoint/2010/main" val="40937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5520784"/>
                    </a:ext>
                  </a:extLst>
                </a:gridCol>
                <a:gridCol w="987552">
                  <a:extLst>
                    <a:ext uri="{9D8B030D-6E8A-4147-A177-3AD203B41FA5}">
                      <a16:colId xmlns:a16="http://schemas.microsoft.com/office/drawing/2014/main" val="34574678"/>
                    </a:ext>
                  </a:extLst>
                </a:gridCol>
                <a:gridCol w="987552">
                  <a:extLst>
                    <a:ext uri="{9D8B030D-6E8A-4147-A177-3AD203B41FA5}">
                      <a16:colId xmlns:a16="http://schemas.microsoft.com/office/drawing/2014/main" val="70271527"/>
                    </a:ext>
                  </a:extLst>
                </a:gridCol>
                <a:gridCol w="987552">
                  <a:extLst>
                    <a:ext uri="{9D8B030D-6E8A-4147-A177-3AD203B41FA5}">
                      <a16:colId xmlns:a16="http://schemas.microsoft.com/office/drawing/2014/main" val="1166422457"/>
                    </a:ext>
                  </a:extLst>
                </a:gridCol>
                <a:gridCol w="987552">
                  <a:extLst>
                    <a:ext uri="{9D8B030D-6E8A-4147-A177-3AD203B41FA5}">
                      <a16:colId xmlns:a16="http://schemas.microsoft.com/office/drawing/2014/main" val="1018542791"/>
                    </a:ext>
                  </a:extLst>
                </a:gridCol>
                <a:gridCol w="987552">
                  <a:extLst>
                    <a:ext uri="{9D8B030D-6E8A-4147-A177-3AD203B41FA5}">
                      <a16:colId xmlns:a16="http://schemas.microsoft.com/office/drawing/2014/main" val="25922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033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- 2019-02-27 11:57:46 </a:t>
                      </a:r>
                      <a:r>
                        <a:rPr kumimoji="0" lang="es-ES" sz="1000" b="0" i="0" u="none" strike="noStrike" kern="1200" cap="none" spc="0" normalizeH="0" baseline="0" noProof="0">
                          <a:ln>
                            <a:noFill/>
                          </a:ln>
                          <a:solidFill>
                            <a:prstClr val="black"/>
                          </a:solidFill>
                          <a:effectLst/>
                          <a:uLnTx/>
                          <a:uFillTx/>
                          <a:latin typeface="+mn-lt"/>
                          <a:ea typeface="+mn-ea"/>
                          <a:cs typeface="+mn-cs"/>
                        </a:rPr>
                        <a:t>
 Enseña a tus pequeños la importancia de cuidar y amar a su patria, inculcarles valores patrios nos asegura un mejor mañana para ellos y nuestro país. ¡Feliz día de la independencia!.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https://www.instagram.com/p/BuY7Ac8BivN/media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4972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- 2018-09-05 10:55:59 </a:t>
                      </a:r>
                      <a:r>
                        <a:rPr kumimoji="0" lang="es-ES" sz="1000" b="0" i="0" u="none" strike="noStrike" kern="1200" cap="none" spc="0" normalizeH="0" baseline="0" noProof="0">
                          <a:ln>
                            <a:noFill/>
                          </a:ln>
                          <a:solidFill>
                            <a:prstClr val="black"/>
                          </a:solidFill>
                          <a:effectLst/>
                          <a:uLnTx/>
                          <a:uFillTx/>
                          <a:latin typeface="+mn-lt"/>
                          <a:ea typeface="+mn-ea"/>
                          <a:cs typeface="+mn-cs"/>
                        </a:rPr>
                        <a:t>
 ¿Ya terminaron la tarea? Pues vamos a disfrutar de una deliciosa recompensa con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https://www.instagram.com/p/BnWM0zknDu6/media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7617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- 2018-05-25 18:16:15 </a:t>
                      </a:r>
                      <a:r>
                        <a:rPr kumimoji="0" lang="es-ES" sz="1000" b="0" i="0" u="none" strike="noStrike" kern="1200" cap="none" spc="0" normalizeH="0" baseline="0" noProof="0">
                          <a:ln>
                            <a:noFill/>
                          </a:ln>
                          <a:solidFill>
                            <a:prstClr val="black"/>
                          </a:solidFill>
                          <a:effectLst/>
                          <a:uLnTx/>
                          <a:uFillTx/>
                          <a:latin typeface="+mn-lt"/>
                          <a:ea typeface="+mn-ea"/>
                          <a:cs typeface="+mn-cs"/>
                        </a:rPr>
                        <a:t>
 Tus pequeños se emocionan cuando se acerca tu día, porque podrán expresarte todo su amor a través de sus creaciones. ¡Déjate sorprender!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https://www.instagram.com/p/BjNxVS6nXfd/media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837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- 2018-11-02 15:28:34 </a:t>
                      </a:r>
                      <a:r>
                        <a:rPr kumimoji="0" lang="es-ES" sz="1000" b="0" i="0" u="none" strike="noStrike" kern="1200" cap="none" spc="0" normalizeH="0" baseline="0" noProof="0">
                          <a:ln>
                            <a:noFill/>
                          </a:ln>
                          <a:solidFill>
                            <a:prstClr val="black"/>
                          </a:solidFill>
                          <a:effectLst/>
                          <a:uLnTx/>
                          <a:uFillTx/>
                          <a:latin typeface="+mn-lt"/>
                          <a:ea typeface="+mn-ea"/>
                          <a:cs typeface="+mn-cs"/>
                        </a:rPr>
                        <a:t>
 Ayuda a tus pequeños con las tareas; comparte con ellos la alegría de saber y aprender constantemente.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https://www.instagram.com/p/BpsCIIAhKAJ/media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- 2018-06-07 10:15:39 </a:t>
                      </a:r>
                      <a:r>
                        <a:rPr kumimoji="0" lang="es-ES" sz="1000" b="0" i="0" u="none" strike="noStrike" kern="1200" cap="none" spc="0" normalizeH="0" baseline="0" noProof="0">
                          <a:ln>
                            <a:noFill/>
                          </a:ln>
                          <a:solidFill>
                            <a:prstClr val="black"/>
                          </a:solidFill>
                          <a:effectLst/>
                          <a:uLnTx/>
                          <a:uFillTx/>
                          <a:latin typeface="+mn-lt"/>
                          <a:ea typeface="+mn-ea"/>
                          <a:cs typeface="+mn-cs"/>
                        </a:rPr>
                        <a:t>
 ¿Recuerdas de pequeña cuando jugabas a las palmas con tus padres o amigas? Toma la tarde para enseñarle a tus hijos algunas de tus canciones de infancia y verás el buen rato que van a pasar.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https://www.instagram.com/p/BjuYqwwnL8O/media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1289810"/>
                  </a:ext>
                </a:extLst>
              </a:tr>
            </a:tbl>
          </a:graphicData>
        </a:graphic>
      </p:graphicFrame>
      <p:sp>
        <p:nvSpPr>
          <p:cNvPr id="4" name="Text Placeholder 3">
            <a:extLst>
              <a:ext uri="{FF2B5EF4-FFF2-40B4-BE49-F238E27FC236}">
                <a16:creationId xmlns:a16="http://schemas.microsoft.com/office/drawing/2014/main" id="{CF2FBAA2-F5B2-4FF7-AE26-9B8015F2C691}"/>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706523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85F1-3DDC-4C3C-B500-0235966EF3AB}"/>
              </a:ext>
            </a:extLst>
          </p:cNvPr>
          <p:cNvSpPr>
            <a:spLocks noGrp="1"/>
          </p:cNvSpPr>
          <p:nvPr>
            <p:ph type="title"/>
          </p:nvPr>
        </p:nvSpPr>
        <p:spPr/>
        <p:txBody>
          <a:bodyPr/>
          <a:lstStyle/>
          <a:p>
            <a:r>
              <a:rPr lang="en-US"/>
              <a:t>Instagram Posts Table | yogurtyoki - 5 of 8</a:t>
            </a:r>
          </a:p>
        </p:txBody>
      </p:sp>
      <p:graphicFrame>
        <p:nvGraphicFramePr>
          <p:cNvPr id="5" name="Table Placeholder 4">
            <a:extLst>
              <a:ext uri="{FF2B5EF4-FFF2-40B4-BE49-F238E27FC236}">
                <a16:creationId xmlns:a16="http://schemas.microsoft.com/office/drawing/2014/main" id="{EB5A105E-5E89-44A6-86BC-D96A508BF5E6}"/>
              </a:ext>
            </a:extLst>
          </p:cNvPr>
          <p:cNvGraphicFramePr>
            <a:graphicFrameLocks noGrp="1"/>
          </p:cNvGraphicFramePr>
          <p:nvPr>
            <p:ph type="tbl" sz="quarter" idx="13"/>
            <p:extLst>
              <p:ext uri="{D42A27DB-BD31-4B8C-83A1-F6EECF244321}">
                <p14:modId xmlns:p14="http://schemas.microsoft.com/office/powerpoint/2010/main" val="372272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69059440"/>
                    </a:ext>
                  </a:extLst>
                </a:gridCol>
                <a:gridCol w="987552">
                  <a:extLst>
                    <a:ext uri="{9D8B030D-6E8A-4147-A177-3AD203B41FA5}">
                      <a16:colId xmlns:a16="http://schemas.microsoft.com/office/drawing/2014/main" val="3239461629"/>
                    </a:ext>
                  </a:extLst>
                </a:gridCol>
                <a:gridCol w="987552">
                  <a:extLst>
                    <a:ext uri="{9D8B030D-6E8A-4147-A177-3AD203B41FA5}">
                      <a16:colId xmlns:a16="http://schemas.microsoft.com/office/drawing/2014/main" val="243021537"/>
                    </a:ext>
                  </a:extLst>
                </a:gridCol>
                <a:gridCol w="987552">
                  <a:extLst>
                    <a:ext uri="{9D8B030D-6E8A-4147-A177-3AD203B41FA5}">
                      <a16:colId xmlns:a16="http://schemas.microsoft.com/office/drawing/2014/main" val="4042839178"/>
                    </a:ext>
                  </a:extLst>
                </a:gridCol>
                <a:gridCol w="987552">
                  <a:extLst>
                    <a:ext uri="{9D8B030D-6E8A-4147-A177-3AD203B41FA5}">
                      <a16:colId xmlns:a16="http://schemas.microsoft.com/office/drawing/2014/main" val="3313855809"/>
                    </a:ext>
                  </a:extLst>
                </a:gridCol>
                <a:gridCol w="987552">
                  <a:extLst>
                    <a:ext uri="{9D8B030D-6E8A-4147-A177-3AD203B41FA5}">
                      <a16:colId xmlns:a16="http://schemas.microsoft.com/office/drawing/2014/main" val="162460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326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- 2019-02-21 13:30:08 </a:t>
                      </a:r>
                      <a:r>
                        <a:rPr kumimoji="0" lang="es-ES" sz="1000" b="0" i="0" u="none" strike="noStrike" kern="1200" cap="none" spc="0" normalizeH="0" baseline="0" noProof="0">
                          <a:ln>
                            <a:noFill/>
                          </a:ln>
                          <a:solidFill>
                            <a:prstClr val="black"/>
                          </a:solidFill>
                          <a:effectLst/>
                          <a:uLnTx/>
                          <a:uFillTx/>
                          <a:latin typeface="+mn-lt"/>
                          <a:ea typeface="+mn-ea"/>
                          <a:cs typeface="+mn-cs"/>
                        </a:rPr>
                        <a:t>
 Organiza tardes de juegos e invita a sus amiguitos, de esta forma fomentamos el trabajo en equipo y las ganas de compartir.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https://www.instagram.com/p/BuJoz0jBz3M/media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464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- 2018-06-13 10:27:38 </a:t>
                      </a:r>
                      <a:r>
                        <a:rPr kumimoji="0" lang="es-ES" sz="1000" b="0" i="0" u="none" strike="noStrike" kern="1200" cap="none" spc="0" normalizeH="0" baseline="0" noProof="0">
                          <a:ln>
                            <a:noFill/>
                          </a:ln>
                          <a:solidFill>
                            <a:prstClr val="black"/>
                          </a:solidFill>
                          <a:effectLst/>
                          <a:uLnTx/>
                          <a:uFillTx/>
                          <a:latin typeface="+mn-lt"/>
                          <a:ea typeface="+mn-ea"/>
                          <a:cs typeface="+mn-cs"/>
                        </a:rPr>
                        <a:t>
 Hoy la tarde está perfecta para quedarse en casa y disfrutar de su película y merienda favorita.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https://www.instagram.com/p/Bj92ztxHnnb/media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40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- 2018-10-17 16:28:40 </a:t>
                      </a:r>
                      <a:r>
                        <a:rPr kumimoji="0" lang="es-ES" sz="1000" b="0" i="0" u="none" strike="noStrike" kern="1200" cap="none" spc="0" normalizeH="0" baseline="0" noProof="0">
                          <a:ln>
                            <a:noFill/>
                          </a:ln>
                          <a:solidFill>
                            <a:prstClr val="black"/>
                          </a:solidFill>
                          <a:effectLst/>
                          <a:uLnTx/>
                          <a:uFillTx/>
                          <a:latin typeface="+mn-lt"/>
                          <a:ea typeface="+mn-ea"/>
                          <a:cs typeface="+mn-cs"/>
                        </a:rPr>
                        <a:t>
 Involucra a tus hijos al momento de planear y preparar la comida. Esto les ayudará a desarrollar hábitos alimenticios saludables. Empieza hoy junto a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https://www.instagram.com/p/BpC8SSGl4Q2/media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166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- 2018-06-05 10:34:52 </a:t>
                      </a:r>
                      <a:r>
                        <a:rPr kumimoji="0" lang="es-ES" sz="1000" b="0" i="0" u="none" strike="noStrike" kern="1200" cap="none" spc="0" normalizeH="0" baseline="0" noProof="0">
                          <a:ln>
                            <a:noFill/>
                          </a:ln>
                          <a:solidFill>
                            <a:prstClr val="black"/>
                          </a:solidFill>
                          <a:effectLst/>
                          <a:uLnTx/>
                          <a:uFillTx/>
                          <a:latin typeface="+mn-lt"/>
                          <a:ea typeface="+mn-ea"/>
                          <a:cs typeface="+mn-cs"/>
                        </a:rPr>
                        <a:t>
 Motiva a tus hijos a que busquen las respuestas a sus preguntas por si mismos, esto les ayudará a ser autónomos y autosuficientes y les servirá de gran ayuda durante su aprendizaje académico.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https://www.instagram.com/p/BjpRRqenYkb/media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3253326"/>
                  </a:ext>
                </a:extLst>
              </a:tr>
            </a:tbl>
          </a:graphicData>
        </a:graphic>
      </p:graphicFrame>
      <p:sp>
        <p:nvSpPr>
          <p:cNvPr id="4" name="Text Placeholder 3">
            <a:extLst>
              <a:ext uri="{FF2B5EF4-FFF2-40B4-BE49-F238E27FC236}">
                <a16:creationId xmlns:a16="http://schemas.microsoft.com/office/drawing/2014/main" id="{8CF5552E-F395-46B6-9F3E-137EFAE12EF7}"/>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331689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ED99F-428D-4623-A0C8-1E41BB4CFFC2}"/>
              </a:ext>
            </a:extLst>
          </p:cNvPr>
          <p:cNvSpPr>
            <a:spLocks noGrp="1"/>
          </p:cNvSpPr>
          <p:nvPr>
            <p:ph type="title"/>
          </p:nvPr>
        </p:nvSpPr>
        <p:spPr/>
        <p:txBody>
          <a:bodyPr/>
          <a:lstStyle/>
          <a:p>
            <a:r>
              <a:rPr lang="en-US"/>
              <a:t>Instagram Posts Table | yogurtyoki - 6 of 8</a:t>
            </a:r>
          </a:p>
        </p:txBody>
      </p:sp>
      <p:graphicFrame>
        <p:nvGraphicFramePr>
          <p:cNvPr id="5" name="Table Placeholder 4">
            <a:extLst>
              <a:ext uri="{FF2B5EF4-FFF2-40B4-BE49-F238E27FC236}">
                <a16:creationId xmlns:a16="http://schemas.microsoft.com/office/drawing/2014/main" id="{19B846BB-B92D-44FE-9DB0-D9615D466997}"/>
              </a:ext>
            </a:extLst>
          </p:cNvPr>
          <p:cNvGraphicFramePr>
            <a:graphicFrameLocks noGrp="1"/>
          </p:cNvGraphicFramePr>
          <p:nvPr>
            <p:ph type="tbl" sz="quarter" idx="13"/>
            <p:extLst>
              <p:ext uri="{D42A27DB-BD31-4B8C-83A1-F6EECF244321}">
                <p14:modId xmlns:p14="http://schemas.microsoft.com/office/powerpoint/2010/main" val="3125031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84080908"/>
                    </a:ext>
                  </a:extLst>
                </a:gridCol>
                <a:gridCol w="987552">
                  <a:extLst>
                    <a:ext uri="{9D8B030D-6E8A-4147-A177-3AD203B41FA5}">
                      <a16:colId xmlns:a16="http://schemas.microsoft.com/office/drawing/2014/main" val="1909488003"/>
                    </a:ext>
                  </a:extLst>
                </a:gridCol>
                <a:gridCol w="987552">
                  <a:extLst>
                    <a:ext uri="{9D8B030D-6E8A-4147-A177-3AD203B41FA5}">
                      <a16:colId xmlns:a16="http://schemas.microsoft.com/office/drawing/2014/main" val="1662781173"/>
                    </a:ext>
                  </a:extLst>
                </a:gridCol>
                <a:gridCol w="987552">
                  <a:extLst>
                    <a:ext uri="{9D8B030D-6E8A-4147-A177-3AD203B41FA5}">
                      <a16:colId xmlns:a16="http://schemas.microsoft.com/office/drawing/2014/main" val="2831036001"/>
                    </a:ext>
                  </a:extLst>
                </a:gridCol>
                <a:gridCol w="987552">
                  <a:extLst>
                    <a:ext uri="{9D8B030D-6E8A-4147-A177-3AD203B41FA5}">
                      <a16:colId xmlns:a16="http://schemas.microsoft.com/office/drawing/2014/main" val="3524558934"/>
                    </a:ext>
                  </a:extLst>
                </a:gridCol>
                <a:gridCol w="987552">
                  <a:extLst>
                    <a:ext uri="{9D8B030D-6E8A-4147-A177-3AD203B41FA5}">
                      <a16:colId xmlns:a16="http://schemas.microsoft.com/office/drawing/2014/main" val="1704462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694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- 2018-11-21 16:35:04 </a:t>
                      </a:r>
                      <a:r>
                        <a:rPr kumimoji="0" lang="es-ES" sz="1000" b="0" i="0" u="none" strike="noStrike" kern="1200" cap="none" spc="0" normalizeH="0" baseline="0" noProof="0">
                          <a:ln>
                            <a:noFill/>
                          </a:ln>
                          <a:solidFill>
                            <a:prstClr val="black"/>
                          </a:solidFill>
                          <a:effectLst/>
                          <a:uLnTx/>
                          <a:uFillTx/>
                          <a:latin typeface="+mn-lt"/>
                          <a:ea typeface="+mn-ea"/>
                          <a:cs typeface="+mn-cs"/>
                        </a:rPr>
                        <a:t>
 Vamos a preparar slime casero con ingredientes que tenemos en casa y que son seguros para la salud de tu pequeño, además será un experimento súper divertido. ¡A comenzar! 
Ingredientes: 
Un huevo
Jabón líquido para platos. Brillantina (opcional) 
Instrucciones: 
Vierte el huevo en un bowl sin la yema. Luego vierte junto al huevo una buena cantidad de jabón líquido y agrega la brillantina. Muévelo con una cuchara hasta que cambie la consistencia. Deja reposar en la nevera durante un día. ¡Listo! 
Cuando termines de jugar, guárdalo en una envase vacío de Yoki para que no pierda la consistencia.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https://www.instagram.com/p/BqdE1y2ho_a/media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448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- 2018-10-15 16:16:01 </a:t>
                      </a:r>
                      <a:r>
                        <a:rPr kumimoji="0" lang="es-ES" sz="1000" b="0" i="0" u="none" strike="noStrike" kern="1200" cap="none" spc="0" normalizeH="0" baseline="0" noProof="0">
                          <a:ln>
                            <a:noFill/>
                          </a:ln>
                          <a:solidFill>
                            <a:prstClr val="black"/>
                          </a:solidFill>
                          <a:effectLst/>
                          <a:uLnTx/>
                          <a:uFillTx/>
                          <a:latin typeface="+mn-lt"/>
                          <a:ea typeface="+mn-ea"/>
                          <a:cs typeface="+mn-cs"/>
                        </a:rPr>
                        <a:t>
 Enseña a tus pequeños a respetar y cuidar el medio ambiente; hacerlo es darle las herramientas para vivir en un mundo mejor, así que ya sabes a reciclar esos envases de Yoki.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https://www.instagram.com/p/Bo9xP6UF_Pa/media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3825821"/>
                  </a:ext>
                </a:extLst>
              </a:tr>
            </a:tbl>
          </a:graphicData>
        </a:graphic>
      </p:graphicFrame>
      <p:sp>
        <p:nvSpPr>
          <p:cNvPr id="4" name="Text Placeholder 3">
            <a:extLst>
              <a:ext uri="{FF2B5EF4-FFF2-40B4-BE49-F238E27FC236}">
                <a16:creationId xmlns:a16="http://schemas.microsoft.com/office/drawing/2014/main" id="{B83686AA-A77E-4AA4-99ED-427BA02E611D}"/>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1901164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B1EA7-AFD9-4B41-8284-5C94A6B4EFB6}"/>
              </a:ext>
            </a:extLst>
          </p:cNvPr>
          <p:cNvSpPr>
            <a:spLocks noGrp="1"/>
          </p:cNvSpPr>
          <p:nvPr>
            <p:ph type="title"/>
          </p:nvPr>
        </p:nvSpPr>
        <p:spPr/>
        <p:txBody>
          <a:bodyPr/>
          <a:lstStyle/>
          <a:p>
            <a:r>
              <a:rPr lang="en-US"/>
              <a:t>Instagram Posts Table | yogurtyoki - 7 of 8</a:t>
            </a:r>
          </a:p>
        </p:txBody>
      </p:sp>
      <p:graphicFrame>
        <p:nvGraphicFramePr>
          <p:cNvPr id="5" name="Table Placeholder 4">
            <a:extLst>
              <a:ext uri="{FF2B5EF4-FFF2-40B4-BE49-F238E27FC236}">
                <a16:creationId xmlns:a16="http://schemas.microsoft.com/office/drawing/2014/main" id="{9C35EEF6-A9C6-4789-8104-3D43012D7983}"/>
              </a:ext>
            </a:extLst>
          </p:cNvPr>
          <p:cNvGraphicFramePr>
            <a:graphicFrameLocks noGrp="1"/>
          </p:cNvGraphicFramePr>
          <p:nvPr>
            <p:ph type="tbl" sz="quarter" idx="13"/>
            <p:extLst>
              <p:ext uri="{D42A27DB-BD31-4B8C-83A1-F6EECF244321}">
                <p14:modId xmlns:p14="http://schemas.microsoft.com/office/powerpoint/2010/main" val="3025069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0043357"/>
                    </a:ext>
                  </a:extLst>
                </a:gridCol>
                <a:gridCol w="987552">
                  <a:extLst>
                    <a:ext uri="{9D8B030D-6E8A-4147-A177-3AD203B41FA5}">
                      <a16:colId xmlns:a16="http://schemas.microsoft.com/office/drawing/2014/main" val="1323110865"/>
                    </a:ext>
                  </a:extLst>
                </a:gridCol>
                <a:gridCol w="987552">
                  <a:extLst>
                    <a:ext uri="{9D8B030D-6E8A-4147-A177-3AD203B41FA5}">
                      <a16:colId xmlns:a16="http://schemas.microsoft.com/office/drawing/2014/main" val="1623315516"/>
                    </a:ext>
                  </a:extLst>
                </a:gridCol>
                <a:gridCol w="987552">
                  <a:extLst>
                    <a:ext uri="{9D8B030D-6E8A-4147-A177-3AD203B41FA5}">
                      <a16:colId xmlns:a16="http://schemas.microsoft.com/office/drawing/2014/main" val="2252086196"/>
                    </a:ext>
                  </a:extLst>
                </a:gridCol>
                <a:gridCol w="987552">
                  <a:extLst>
                    <a:ext uri="{9D8B030D-6E8A-4147-A177-3AD203B41FA5}">
                      <a16:colId xmlns:a16="http://schemas.microsoft.com/office/drawing/2014/main" val="454384812"/>
                    </a:ext>
                  </a:extLst>
                </a:gridCol>
                <a:gridCol w="987552">
                  <a:extLst>
                    <a:ext uri="{9D8B030D-6E8A-4147-A177-3AD203B41FA5}">
                      <a16:colId xmlns:a16="http://schemas.microsoft.com/office/drawing/2014/main" val="183880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896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- 2018-10-28 21:03:37 </a:t>
                      </a:r>
                      <a:r>
                        <a:rPr kumimoji="0" lang="es-ES" sz="1000" b="0" i="0" u="none" strike="noStrike" kern="1200" cap="none" spc="0" normalizeH="0" baseline="0" noProof="0">
                          <a:ln>
                            <a:noFill/>
                          </a:ln>
                          <a:solidFill>
                            <a:prstClr val="black"/>
                          </a:solidFill>
                          <a:effectLst/>
                          <a:uLnTx/>
                          <a:uFillTx/>
                          <a:latin typeface="+mn-lt"/>
                          <a:ea typeface="+mn-ea"/>
                          <a:cs typeface="+mn-cs"/>
                        </a:rPr>
                        <a:t>
 Gracias por compartir junto a Yogurt Yoki de un increíble fin de semana de Halloween, cargado de sustos y alegrías en BlueMall. ¡Hasta la próxima! #halloween #YogurtYoki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https://www.instagram.com/p/BpfwfvOBMJ2/media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9381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- 2018-09-21 16:03:19 </a:t>
                      </a:r>
                      <a:r>
                        <a:rPr kumimoji="0" lang="es-ES" sz="1000" b="0" i="0" u="none" strike="noStrike" kern="1200" cap="none" spc="0" normalizeH="0" baseline="0" noProof="0">
                          <a:ln>
                            <a:noFill/>
                          </a:ln>
                          <a:solidFill>
                            <a:prstClr val="black"/>
                          </a:solidFill>
                          <a:effectLst/>
                          <a:uLnTx/>
                          <a:uFillTx/>
                          <a:latin typeface="+mn-lt"/>
                          <a:ea typeface="+mn-ea"/>
                          <a:cs typeface="+mn-cs"/>
                        </a:rPr>
                        <a:t>
 ¡Únete al equipo! Vive junto a ellos cada una de sus etapas: aprender a montar patines, saltar la cuerda y disfruta junto a ellos en cada paso de su crecimiento.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https://www.instagram.com/p/Bn_8t10FGQb/media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466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- 2018-06-11 11:37:27 </a:t>
                      </a:r>
                      <a:r>
                        <a:rPr kumimoji="0" lang="es-ES" sz="1000" b="0" i="0" u="none" strike="noStrike" kern="1200" cap="none" spc="0" normalizeH="0" baseline="0" noProof="0">
                          <a:ln>
                            <a:noFill/>
                          </a:ln>
                          <a:solidFill>
                            <a:prstClr val="black"/>
                          </a:solidFill>
                          <a:effectLst/>
                          <a:uLnTx/>
                          <a:uFillTx/>
                          <a:latin typeface="+mn-lt"/>
                          <a:ea typeface="+mn-ea"/>
                          <a:cs typeface="+mn-cs"/>
                        </a:rPr>
                        <a:t>
 La fotografía presenta múltiples beneficios para los niños, estos son algunos: 📌Los acerca al arte y la cultura. 📌Es un medio de expresión artística.
📌Hace que se fijen más en los detalles. 📌Ejercitan su memoria.
📌Dejan volar la imaginación.
#YokiRD #YogurtYoki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https://www.instagram.com/p/Bj41NX6HL4R/media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306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- 2018-06-19 13:13:16 </a:t>
                      </a:r>
                      <a:r>
                        <a:rPr kumimoji="0" lang="es-ES" sz="1000" b="0" i="0" u="none" strike="noStrike" kern="1200" cap="none" spc="0" normalizeH="0" baseline="0" noProof="0">
                          <a:ln>
                            <a:noFill/>
                          </a:ln>
                          <a:solidFill>
                            <a:prstClr val="black"/>
                          </a:solidFill>
                          <a:effectLst/>
                          <a:uLnTx/>
                          <a:uFillTx/>
                          <a:latin typeface="+mn-lt"/>
                          <a:ea typeface="+mn-ea"/>
                          <a:cs typeface="+mn-cs"/>
                        </a:rPr>
                        <a:t>
 Con un “Mundial de Aprendizaje” podrás aprender más sobre el fútbol. Un mes celebrando goles y conociendo grandes jugadores junto a nosotros. Visita nuestros Stories y vive esta pasión junto a tus pequeños. #YokiRD #TipsYoki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https://www.instagram.com/p/BkNmiJXnZwv/media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5233474"/>
                  </a:ext>
                </a:extLst>
              </a:tr>
            </a:tbl>
          </a:graphicData>
        </a:graphic>
      </p:graphicFrame>
      <p:sp>
        <p:nvSpPr>
          <p:cNvPr id="4" name="Text Placeholder 3">
            <a:extLst>
              <a:ext uri="{FF2B5EF4-FFF2-40B4-BE49-F238E27FC236}">
                <a16:creationId xmlns:a16="http://schemas.microsoft.com/office/drawing/2014/main" id="{8FF58F3E-E3AA-4D12-AB42-C0CABECCC50D}"/>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853187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511AB-A250-48F2-8869-E3AAB5DE3183}"/>
              </a:ext>
            </a:extLst>
          </p:cNvPr>
          <p:cNvSpPr>
            <a:spLocks noGrp="1"/>
          </p:cNvSpPr>
          <p:nvPr>
            <p:ph type="title"/>
          </p:nvPr>
        </p:nvSpPr>
        <p:spPr/>
        <p:txBody>
          <a:bodyPr/>
          <a:lstStyle/>
          <a:p>
            <a:r>
              <a:rPr lang="en-US"/>
              <a:t>Instagram Posts Table | yogurtyoki - 8 of 8</a:t>
            </a:r>
          </a:p>
        </p:txBody>
      </p:sp>
      <p:graphicFrame>
        <p:nvGraphicFramePr>
          <p:cNvPr id="5" name="Table Placeholder 4">
            <a:extLst>
              <a:ext uri="{FF2B5EF4-FFF2-40B4-BE49-F238E27FC236}">
                <a16:creationId xmlns:a16="http://schemas.microsoft.com/office/drawing/2014/main" id="{8D77FD20-F361-4AFA-BE82-0721DB84D7ED}"/>
              </a:ext>
            </a:extLst>
          </p:cNvPr>
          <p:cNvGraphicFramePr>
            <a:graphicFrameLocks noGrp="1"/>
          </p:cNvGraphicFramePr>
          <p:nvPr>
            <p:ph type="tbl" sz="quarter" idx="13"/>
            <p:extLst>
              <p:ext uri="{D42A27DB-BD31-4B8C-83A1-F6EECF244321}">
                <p14:modId xmlns:p14="http://schemas.microsoft.com/office/powerpoint/2010/main" val="699112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7245212"/>
                    </a:ext>
                  </a:extLst>
                </a:gridCol>
                <a:gridCol w="987552">
                  <a:extLst>
                    <a:ext uri="{9D8B030D-6E8A-4147-A177-3AD203B41FA5}">
                      <a16:colId xmlns:a16="http://schemas.microsoft.com/office/drawing/2014/main" val="1015928261"/>
                    </a:ext>
                  </a:extLst>
                </a:gridCol>
                <a:gridCol w="987552">
                  <a:extLst>
                    <a:ext uri="{9D8B030D-6E8A-4147-A177-3AD203B41FA5}">
                      <a16:colId xmlns:a16="http://schemas.microsoft.com/office/drawing/2014/main" val="2326198972"/>
                    </a:ext>
                  </a:extLst>
                </a:gridCol>
                <a:gridCol w="987552">
                  <a:extLst>
                    <a:ext uri="{9D8B030D-6E8A-4147-A177-3AD203B41FA5}">
                      <a16:colId xmlns:a16="http://schemas.microsoft.com/office/drawing/2014/main" val="1493729779"/>
                    </a:ext>
                  </a:extLst>
                </a:gridCol>
                <a:gridCol w="987552">
                  <a:extLst>
                    <a:ext uri="{9D8B030D-6E8A-4147-A177-3AD203B41FA5}">
                      <a16:colId xmlns:a16="http://schemas.microsoft.com/office/drawing/2014/main" val="3418737505"/>
                    </a:ext>
                  </a:extLst>
                </a:gridCol>
                <a:gridCol w="987552">
                  <a:extLst>
                    <a:ext uri="{9D8B030D-6E8A-4147-A177-3AD203B41FA5}">
                      <a16:colId xmlns:a16="http://schemas.microsoft.com/office/drawing/2014/main" val="240834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005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yogurtyoki - 2018-09-12 11:06:09 </a:t>
                      </a:r>
                      <a:r>
                        <a:rPr kumimoji="0" lang="es-ES" sz="1000" b="0" i="0" u="none" strike="noStrike" kern="1200" cap="none" spc="0" normalizeH="0" baseline="0" noProof="0">
                          <a:ln>
                            <a:noFill/>
                          </a:ln>
                          <a:solidFill>
                            <a:prstClr val="black"/>
                          </a:solidFill>
                          <a:effectLst/>
                          <a:uLnTx/>
                          <a:uFillTx/>
                          <a:latin typeface="+mn-lt"/>
                          <a:ea typeface="+mn-ea"/>
                          <a:cs typeface="+mn-cs"/>
                        </a:rPr>
                        <a:t>
 Olvídate de libros y de manuales a seguir, relájate y pasa tiempo de calidad junto a tus pequeños. #YokiRD #YogurtYoki #YokiTips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https://www.instagram.com/p/BnoPja9Ff-e/media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222919"/>
                  </a:ext>
                </a:extLst>
              </a:tr>
            </a:tbl>
          </a:graphicData>
        </a:graphic>
      </p:graphicFrame>
      <p:sp>
        <p:nvSpPr>
          <p:cNvPr id="4" name="Text Placeholder 3">
            <a:extLst>
              <a:ext uri="{FF2B5EF4-FFF2-40B4-BE49-F238E27FC236}">
                <a16:creationId xmlns:a16="http://schemas.microsoft.com/office/drawing/2014/main" id="{972D1287-384F-4BD1-B101-D1C9368D3B0C}"/>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3952116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9AC0-7A94-4D4E-8D34-1F744597AAEB}"/>
              </a:ext>
            </a:extLst>
          </p:cNvPr>
          <p:cNvSpPr>
            <a:spLocks noGrp="1"/>
          </p:cNvSpPr>
          <p:nvPr>
            <p:ph type="title"/>
          </p:nvPr>
        </p:nvSpPr>
        <p:spPr/>
        <p:txBody>
          <a:bodyPr/>
          <a:lstStyle/>
          <a:p>
            <a:r>
              <a:rPr lang="en-US"/>
              <a:t>Instagram Hashtag Detection | yogurtyoki</a:t>
            </a:r>
          </a:p>
        </p:txBody>
      </p:sp>
      <p:graphicFrame>
        <p:nvGraphicFramePr>
          <p:cNvPr id="5" name="Table Placeholder 4">
            <a:extLst>
              <a:ext uri="{FF2B5EF4-FFF2-40B4-BE49-F238E27FC236}">
                <a16:creationId xmlns:a16="http://schemas.microsoft.com/office/drawing/2014/main" id="{F76AFDA6-F529-4A57-85E4-C58317D9D444}"/>
              </a:ext>
            </a:extLst>
          </p:cNvPr>
          <p:cNvGraphicFramePr>
            <a:graphicFrameLocks noGrp="1"/>
          </p:cNvGraphicFramePr>
          <p:nvPr>
            <p:ph type="tbl" sz="quarter" idx="13"/>
            <p:extLst>
              <p:ext uri="{D42A27DB-BD31-4B8C-83A1-F6EECF244321}">
                <p14:modId xmlns:p14="http://schemas.microsoft.com/office/powerpoint/2010/main" val="1199819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5282154"/>
                    </a:ext>
                  </a:extLst>
                </a:gridCol>
                <a:gridCol w="1481328">
                  <a:extLst>
                    <a:ext uri="{9D8B030D-6E8A-4147-A177-3AD203B41FA5}">
                      <a16:colId xmlns:a16="http://schemas.microsoft.com/office/drawing/2014/main" val="2992324050"/>
                    </a:ext>
                  </a:extLst>
                </a:gridCol>
                <a:gridCol w="1481328">
                  <a:extLst>
                    <a:ext uri="{9D8B030D-6E8A-4147-A177-3AD203B41FA5}">
                      <a16:colId xmlns:a16="http://schemas.microsoft.com/office/drawing/2014/main" val="2636321540"/>
                    </a:ext>
                  </a:extLst>
                </a:gridCol>
                <a:gridCol w="1481328">
                  <a:extLst>
                    <a:ext uri="{9D8B030D-6E8A-4147-A177-3AD203B41FA5}">
                      <a16:colId xmlns:a16="http://schemas.microsoft.com/office/drawing/2014/main" val="1187639412"/>
                    </a:ext>
                  </a:extLst>
                </a:gridCol>
                <a:gridCol w="1481328">
                  <a:extLst>
                    <a:ext uri="{9D8B030D-6E8A-4147-A177-3AD203B41FA5}">
                      <a16:colId xmlns:a16="http://schemas.microsoft.com/office/drawing/2014/main" val="50289428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4021366780"/>
                  </a:ext>
                </a:extLst>
              </a:tr>
              <a:tr h="370840">
                <a:tc>
                  <a:txBody>
                    <a:bodyPr/>
                    <a:lstStyle/>
                    <a:p>
                      <a:r>
                        <a:rPr lang="en-US" sz="1000"/>
                        <a:t>#YokiRD</a:t>
                      </a:r>
                    </a:p>
                  </a:txBody>
                  <a:tcPr/>
                </a:tc>
                <a:tc>
                  <a:txBody>
                    <a:bodyPr/>
                    <a:lstStyle/>
                    <a:p>
                      <a:r>
                        <a:rPr lang="en-US" sz="1000"/>
                        <a:t>97</a:t>
                      </a:r>
                    </a:p>
                  </a:txBody>
                  <a:tcPr/>
                </a:tc>
                <a:tc>
                  <a:txBody>
                    <a:bodyPr/>
                    <a:lstStyle/>
                    <a:p>
                      <a:r>
                        <a:rPr lang="en-US" sz="1000"/>
                        <a:t>37.80412371134</a:t>
                      </a:r>
                    </a:p>
                  </a:txBody>
                  <a:tcPr/>
                </a:tc>
                <a:tc>
                  <a:txBody>
                    <a:bodyPr/>
                    <a:lstStyle/>
                    <a:p>
                      <a:r>
                        <a:rPr lang="en-US" sz="1000"/>
                        <a:t>3.1443298969072</a:t>
                      </a:r>
                    </a:p>
                  </a:txBody>
                  <a:tcPr/>
                </a:tc>
                <a:tc>
                  <a:txBody>
                    <a:bodyPr/>
                    <a:lstStyle/>
                    <a:p>
                      <a:r>
                        <a:rPr lang="en-US" sz="1000"/>
                        <a:t>40.948453608247</a:t>
                      </a:r>
                    </a:p>
                  </a:txBody>
                  <a:tcPr/>
                </a:tc>
                <a:extLst>
                  <a:ext uri="{0D108BD9-81ED-4DB2-BD59-A6C34878D82A}">
                    <a16:rowId xmlns:a16="http://schemas.microsoft.com/office/drawing/2014/main" val="3922987060"/>
                  </a:ext>
                </a:extLst>
              </a:tr>
              <a:tr h="370840">
                <a:tc>
                  <a:txBody>
                    <a:bodyPr/>
                    <a:lstStyle/>
                    <a:p>
                      <a:r>
                        <a:rPr lang="en-US" sz="1000"/>
                        <a:t>#YogurtYoki</a:t>
                      </a:r>
                    </a:p>
                  </a:txBody>
                  <a:tcPr/>
                </a:tc>
                <a:tc>
                  <a:txBody>
                    <a:bodyPr/>
                    <a:lstStyle/>
                    <a:p>
                      <a:r>
                        <a:rPr lang="en-US" sz="1000"/>
                        <a:t>93</a:t>
                      </a:r>
                    </a:p>
                  </a:txBody>
                  <a:tcPr/>
                </a:tc>
                <a:tc>
                  <a:txBody>
                    <a:bodyPr/>
                    <a:lstStyle/>
                    <a:p>
                      <a:r>
                        <a:rPr lang="en-US" sz="1000"/>
                        <a:t>38.752688172043</a:t>
                      </a:r>
                    </a:p>
                  </a:txBody>
                  <a:tcPr/>
                </a:tc>
                <a:tc>
                  <a:txBody>
                    <a:bodyPr/>
                    <a:lstStyle/>
                    <a:p>
                      <a:r>
                        <a:rPr lang="en-US" sz="1000"/>
                        <a:t>3.258064516129</a:t>
                      </a:r>
                    </a:p>
                  </a:txBody>
                  <a:tcPr/>
                </a:tc>
                <a:tc>
                  <a:txBody>
                    <a:bodyPr/>
                    <a:lstStyle/>
                    <a:p>
                      <a:r>
                        <a:rPr lang="en-US" sz="1000"/>
                        <a:t>42.010752688172</a:t>
                      </a:r>
                    </a:p>
                  </a:txBody>
                  <a:tcPr/>
                </a:tc>
                <a:extLst>
                  <a:ext uri="{0D108BD9-81ED-4DB2-BD59-A6C34878D82A}">
                    <a16:rowId xmlns:a16="http://schemas.microsoft.com/office/drawing/2014/main" val="300587062"/>
                  </a:ext>
                </a:extLst>
              </a:tr>
              <a:tr h="370840">
                <a:tc>
                  <a:txBody>
                    <a:bodyPr/>
                    <a:lstStyle/>
                    <a:p>
                      <a:r>
                        <a:rPr lang="en-US" sz="1000"/>
                        <a:t>#YokiTips</a:t>
                      </a:r>
                    </a:p>
                  </a:txBody>
                  <a:tcPr/>
                </a:tc>
                <a:tc>
                  <a:txBody>
                    <a:bodyPr/>
                    <a:lstStyle/>
                    <a:p>
                      <a:r>
                        <a:rPr lang="en-US" sz="1000"/>
                        <a:t>66</a:t>
                      </a:r>
                    </a:p>
                  </a:txBody>
                  <a:tcPr/>
                </a:tc>
                <a:tc>
                  <a:txBody>
                    <a:bodyPr/>
                    <a:lstStyle/>
                    <a:p>
                      <a:r>
                        <a:rPr lang="en-US" sz="1000"/>
                        <a:t>19.515151515152</a:t>
                      </a:r>
                    </a:p>
                  </a:txBody>
                  <a:tcPr/>
                </a:tc>
                <a:tc>
                  <a:txBody>
                    <a:bodyPr/>
                    <a:lstStyle/>
                    <a:p>
                      <a:r>
                        <a:rPr lang="en-US" sz="1000"/>
                        <a:t>0.22727272727273</a:t>
                      </a:r>
                    </a:p>
                  </a:txBody>
                  <a:tcPr/>
                </a:tc>
                <a:tc>
                  <a:txBody>
                    <a:bodyPr/>
                    <a:lstStyle/>
                    <a:p>
                      <a:r>
                        <a:rPr lang="en-US" sz="1000"/>
                        <a:t>19.742424242424</a:t>
                      </a:r>
                    </a:p>
                  </a:txBody>
                  <a:tcPr/>
                </a:tc>
                <a:extLst>
                  <a:ext uri="{0D108BD9-81ED-4DB2-BD59-A6C34878D82A}">
                    <a16:rowId xmlns:a16="http://schemas.microsoft.com/office/drawing/2014/main" val="4219992631"/>
                  </a:ext>
                </a:extLst>
              </a:tr>
              <a:tr h="370840">
                <a:tc>
                  <a:txBody>
                    <a:bodyPr/>
                    <a:lstStyle/>
                    <a:p>
                      <a:r>
                        <a:rPr lang="en-US" sz="1000"/>
                        <a:t>#AlimentaSuImaginación</a:t>
                      </a:r>
                    </a:p>
                  </a:txBody>
                  <a:tcPr/>
                </a:tc>
                <a:tc>
                  <a:txBody>
                    <a:bodyPr/>
                    <a:lstStyle/>
                    <a:p>
                      <a:r>
                        <a:rPr lang="en-US" sz="1000"/>
                        <a:t>1</a:t>
                      </a:r>
                    </a:p>
                  </a:txBody>
                  <a:tcPr/>
                </a:tc>
                <a:tc>
                  <a:txBody>
                    <a:bodyPr/>
                    <a:lstStyle/>
                    <a:p>
                      <a:r>
                        <a:rPr lang="en-US" sz="1000"/>
                        <a:t>16</a:t>
                      </a:r>
                    </a:p>
                  </a:txBody>
                  <a:tcPr/>
                </a:tc>
                <a:tc>
                  <a:txBody>
                    <a:bodyPr/>
                    <a:lstStyle/>
                    <a:p>
                      <a:r>
                        <a:rPr lang="en-US" sz="1000"/>
                        <a:t>0</a:t>
                      </a:r>
                    </a:p>
                  </a:txBody>
                  <a:tcPr/>
                </a:tc>
                <a:tc>
                  <a:txBody>
                    <a:bodyPr/>
                    <a:lstStyle/>
                    <a:p>
                      <a:r>
                        <a:rPr lang="en-US" sz="1000"/>
                        <a:t>16</a:t>
                      </a:r>
                    </a:p>
                  </a:txBody>
                  <a:tcPr/>
                </a:tc>
                <a:extLst>
                  <a:ext uri="{0D108BD9-81ED-4DB2-BD59-A6C34878D82A}">
                    <a16:rowId xmlns:a16="http://schemas.microsoft.com/office/drawing/2014/main" val="1361888985"/>
                  </a:ext>
                </a:extLst>
              </a:tr>
              <a:tr h="370840">
                <a:tc>
                  <a:txBody>
                    <a:bodyPr/>
                    <a:lstStyle/>
                    <a:p>
                      <a:r>
                        <a:rPr lang="en-US" sz="1000"/>
                        <a:t>#YokiPiñata</a:t>
                      </a:r>
                    </a:p>
                  </a:txBody>
                  <a:tcPr/>
                </a:tc>
                <a:tc>
                  <a:txBody>
                    <a:bodyPr/>
                    <a:lstStyle/>
                    <a:p>
                      <a:r>
                        <a:rPr lang="en-US" sz="1000"/>
                        <a:t>5</a:t>
                      </a:r>
                    </a:p>
                  </a:txBody>
                  <a:tcPr/>
                </a:tc>
                <a:tc>
                  <a:txBody>
                    <a:bodyPr/>
                    <a:lstStyle/>
                    <a:p>
                      <a:r>
                        <a:rPr lang="en-US" sz="1000"/>
                        <a:t>287.8</a:t>
                      </a:r>
                    </a:p>
                  </a:txBody>
                  <a:tcPr/>
                </a:tc>
                <a:tc>
                  <a:txBody>
                    <a:bodyPr/>
                    <a:lstStyle/>
                    <a:p>
                      <a:r>
                        <a:rPr lang="en-US" sz="1000"/>
                        <a:t>48.6</a:t>
                      </a:r>
                    </a:p>
                  </a:txBody>
                  <a:tcPr/>
                </a:tc>
                <a:tc>
                  <a:txBody>
                    <a:bodyPr/>
                    <a:lstStyle/>
                    <a:p>
                      <a:r>
                        <a:rPr lang="en-US" sz="1000"/>
                        <a:t>336.4</a:t>
                      </a:r>
                    </a:p>
                  </a:txBody>
                  <a:tcPr/>
                </a:tc>
                <a:extLst>
                  <a:ext uri="{0D108BD9-81ED-4DB2-BD59-A6C34878D82A}">
                    <a16:rowId xmlns:a16="http://schemas.microsoft.com/office/drawing/2014/main" val="2377331043"/>
                  </a:ext>
                </a:extLst>
              </a:tr>
              <a:tr h="370840">
                <a:tc>
                  <a:txBody>
                    <a:bodyPr/>
                    <a:lstStyle/>
                    <a:p>
                      <a:r>
                        <a:rPr lang="en-US" sz="1000"/>
                        <a:t>#MundialDeAprendiz</a:t>
                      </a:r>
                    </a:p>
                  </a:txBody>
                  <a:tcPr/>
                </a:tc>
                <a:tc>
                  <a:txBody>
                    <a:bodyPr/>
                    <a:lstStyle/>
                    <a:p>
                      <a:r>
                        <a:rPr lang="en-US" sz="1000"/>
                        <a:t>1</a:t>
                      </a:r>
                    </a:p>
                  </a:txBody>
                  <a:tcPr/>
                </a:tc>
                <a:tc>
                  <a:txBody>
                    <a:bodyPr/>
                    <a:lstStyle/>
                    <a:p>
                      <a:r>
                        <a:rPr lang="en-US" sz="1000"/>
                        <a:t>14</a:t>
                      </a:r>
                    </a:p>
                  </a:txBody>
                  <a:tcPr/>
                </a:tc>
                <a:tc>
                  <a:txBody>
                    <a:bodyPr/>
                    <a:lstStyle/>
                    <a:p>
                      <a:r>
                        <a:rPr lang="en-US" sz="1000"/>
                        <a:t>0</a:t>
                      </a:r>
                    </a:p>
                  </a:txBody>
                  <a:tcPr/>
                </a:tc>
                <a:tc>
                  <a:txBody>
                    <a:bodyPr/>
                    <a:lstStyle/>
                    <a:p>
                      <a:r>
                        <a:rPr lang="en-US" sz="1000"/>
                        <a:t>14</a:t>
                      </a:r>
                    </a:p>
                  </a:txBody>
                  <a:tcPr/>
                </a:tc>
                <a:extLst>
                  <a:ext uri="{0D108BD9-81ED-4DB2-BD59-A6C34878D82A}">
                    <a16:rowId xmlns:a16="http://schemas.microsoft.com/office/drawing/2014/main" val="2141840821"/>
                  </a:ext>
                </a:extLst>
              </a:tr>
              <a:tr h="370840">
                <a:tc>
                  <a:txBody>
                    <a:bodyPr/>
                    <a:lstStyle/>
                    <a:p>
                      <a:r>
                        <a:rPr lang="en-US" sz="1000"/>
                        <a:t>#TipsYoki</a:t>
                      </a:r>
                    </a:p>
                  </a:txBody>
                  <a:tcPr/>
                </a:tc>
                <a:tc>
                  <a:txBody>
                    <a:bodyPr/>
                    <a:lstStyle/>
                    <a:p>
                      <a:r>
                        <a:rPr lang="en-US" sz="1000"/>
                        <a:t>21</a:t>
                      </a:r>
                    </a:p>
                  </a:txBody>
                  <a:tcPr/>
                </a:tc>
                <a:tc>
                  <a:txBody>
                    <a:bodyPr/>
                    <a:lstStyle/>
                    <a:p>
                      <a:r>
                        <a:rPr lang="en-US" sz="1000"/>
                        <a:t>20.571428571429</a:t>
                      </a:r>
                    </a:p>
                  </a:txBody>
                  <a:tcPr/>
                </a:tc>
                <a:tc>
                  <a:txBody>
                    <a:bodyPr/>
                    <a:lstStyle/>
                    <a:p>
                      <a:r>
                        <a:rPr lang="en-US" sz="1000"/>
                        <a:t>0.38095238095238</a:t>
                      </a:r>
                    </a:p>
                  </a:txBody>
                  <a:tcPr/>
                </a:tc>
                <a:tc>
                  <a:txBody>
                    <a:bodyPr/>
                    <a:lstStyle/>
                    <a:p>
                      <a:r>
                        <a:rPr lang="en-US" sz="1000"/>
                        <a:t>20.952380952381</a:t>
                      </a:r>
                    </a:p>
                  </a:txBody>
                  <a:tcPr/>
                </a:tc>
                <a:extLst>
                  <a:ext uri="{0D108BD9-81ED-4DB2-BD59-A6C34878D82A}">
                    <a16:rowId xmlns:a16="http://schemas.microsoft.com/office/drawing/2014/main" val="1649769282"/>
                  </a:ext>
                </a:extLst>
              </a:tr>
              <a:tr h="370840">
                <a:tc>
                  <a:txBody>
                    <a:bodyPr/>
                    <a:lstStyle/>
                    <a:p>
                      <a:r>
                        <a:rPr lang="en-US" sz="1000"/>
                        <a:t>#MundialDeAprendizaje</a:t>
                      </a:r>
                    </a:p>
                  </a:txBody>
                  <a:tcPr/>
                </a:tc>
                <a:tc>
                  <a:txBody>
                    <a:bodyPr/>
                    <a:lstStyle/>
                    <a:p>
                      <a:r>
                        <a:rPr lang="en-US" sz="1000"/>
                        <a:t>3</a:t>
                      </a:r>
                    </a:p>
                  </a:txBody>
                  <a:tcPr/>
                </a:tc>
                <a:tc>
                  <a:txBody>
                    <a:bodyPr/>
                    <a:lstStyle/>
                    <a:p>
                      <a:r>
                        <a:rPr lang="en-US" sz="1000"/>
                        <a:t>16.333333333333</a:t>
                      </a:r>
                    </a:p>
                  </a:txBody>
                  <a:tcPr/>
                </a:tc>
                <a:tc>
                  <a:txBody>
                    <a:bodyPr/>
                    <a:lstStyle/>
                    <a:p>
                      <a:r>
                        <a:rPr lang="en-US" sz="1000"/>
                        <a:t>0.33333333333333</a:t>
                      </a:r>
                    </a:p>
                  </a:txBody>
                  <a:tcPr/>
                </a:tc>
                <a:tc>
                  <a:txBody>
                    <a:bodyPr/>
                    <a:lstStyle/>
                    <a:p>
                      <a:r>
                        <a:rPr lang="en-US" sz="1000"/>
                        <a:t>16.666666666667</a:t>
                      </a:r>
                    </a:p>
                  </a:txBody>
                  <a:tcPr/>
                </a:tc>
                <a:extLst>
                  <a:ext uri="{0D108BD9-81ED-4DB2-BD59-A6C34878D82A}">
                    <a16:rowId xmlns:a16="http://schemas.microsoft.com/office/drawing/2014/main" val="3623290391"/>
                  </a:ext>
                </a:extLst>
              </a:tr>
              <a:tr h="370840">
                <a:tc>
                  <a:txBody>
                    <a:bodyPr/>
                    <a:lstStyle/>
                    <a:p>
                      <a:r>
                        <a:rPr lang="en-US" sz="1000"/>
                        <a:t>#halloween</a:t>
                      </a:r>
                    </a:p>
                  </a:txBody>
                  <a:tcPr/>
                </a:tc>
                <a:tc>
                  <a:txBody>
                    <a:bodyPr/>
                    <a:lstStyle/>
                    <a:p>
                      <a:r>
                        <a:rPr lang="en-US" sz="1000"/>
                        <a:t>1</a:t>
                      </a:r>
                    </a:p>
                  </a:txBody>
                  <a:tcPr/>
                </a:tc>
                <a:tc>
                  <a:txBody>
                    <a:bodyPr/>
                    <a:lstStyle/>
                    <a:p>
                      <a:r>
                        <a:rPr lang="en-US" sz="1000"/>
                        <a:t>25</a:t>
                      </a:r>
                    </a:p>
                  </a:txBody>
                  <a:tcPr/>
                </a:tc>
                <a:tc>
                  <a:txBody>
                    <a:bodyPr/>
                    <a:lstStyle/>
                    <a:p>
                      <a:r>
                        <a:rPr lang="en-US" sz="1000"/>
                        <a:t>0</a:t>
                      </a:r>
                    </a:p>
                  </a:txBody>
                  <a:tcPr/>
                </a:tc>
                <a:tc>
                  <a:txBody>
                    <a:bodyPr/>
                    <a:lstStyle/>
                    <a:p>
                      <a:r>
                        <a:rPr lang="en-US" sz="1000"/>
                        <a:t>25</a:t>
                      </a:r>
                    </a:p>
                  </a:txBody>
                  <a:tcPr/>
                </a:tc>
                <a:extLst>
                  <a:ext uri="{0D108BD9-81ED-4DB2-BD59-A6C34878D82A}">
                    <a16:rowId xmlns:a16="http://schemas.microsoft.com/office/drawing/2014/main" val="1066174827"/>
                  </a:ext>
                </a:extLst>
              </a:tr>
              <a:tr h="370840">
                <a:tc>
                  <a:txBody>
                    <a:bodyPr/>
                    <a:lstStyle/>
                    <a:p>
                      <a:r>
                        <a:rPr lang="en-US" sz="1000"/>
                        <a:t>#YokiPin</a:t>
                      </a:r>
                    </a:p>
                  </a:txBody>
                  <a:tcPr/>
                </a:tc>
                <a:tc>
                  <a:txBody>
                    <a:bodyPr/>
                    <a:lstStyle/>
                    <a:p>
                      <a:r>
                        <a:rPr lang="en-US" sz="1000"/>
                        <a:t>3</a:t>
                      </a:r>
                    </a:p>
                  </a:txBody>
                  <a:tcPr/>
                </a:tc>
                <a:tc>
                  <a:txBody>
                    <a:bodyPr/>
                    <a:lstStyle/>
                    <a:p>
                      <a:r>
                        <a:rPr lang="en-US" sz="1000"/>
                        <a:t>158.33333333333</a:t>
                      </a:r>
                    </a:p>
                  </a:txBody>
                  <a:tcPr/>
                </a:tc>
                <a:tc>
                  <a:txBody>
                    <a:bodyPr/>
                    <a:lstStyle/>
                    <a:p>
                      <a:r>
                        <a:rPr lang="en-US" sz="1000"/>
                        <a:t>13</a:t>
                      </a:r>
                    </a:p>
                  </a:txBody>
                  <a:tcPr/>
                </a:tc>
                <a:tc>
                  <a:txBody>
                    <a:bodyPr/>
                    <a:lstStyle/>
                    <a:p>
                      <a:r>
                        <a:rPr lang="en-US" sz="1000"/>
                        <a:t>171.33333333333</a:t>
                      </a:r>
                    </a:p>
                  </a:txBody>
                  <a:tcPr/>
                </a:tc>
                <a:extLst>
                  <a:ext uri="{0D108BD9-81ED-4DB2-BD59-A6C34878D82A}">
                    <a16:rowId xmlns:a16="http://schemas.microsoft.com/office/drawing/2014/main" val="3277559890"/>
                  </a:ext>
                </a:extLst>
              </a:tr>
            </a:tbl>
          </a:graphicData>
        </a:graphic>
      </p:graphicFrame>
      <p:sp>
        <p:nvSpPr>
          <p:cNvPr id="4" name="Text Placeholder 3">
            <a:extLst>
              <a:ext uri="{FF2B5EF4-FFF2-40B4-BE49-F238E27FC236}">
                <a16:creationId xmlns:a16="http://schemas.microsoft.com/office/drawing/2014/main" id="{660681C4-E7FB-4064-8914-70734D9F1475}"/>
              </a:ext>
            </a:extLst>
          </p:cNvPr>
          <p:cNvSpPr>
            <a:spLocks noGrp="1"/>
          </p:cNvSpPr>
          <p:nvPr>
            <p:ph type="body" sz="quarter" idx="14"/>
          </p:nvPr>
        </p:nvSpPr>
        <p:spPr/>
        <p:txBody>
          <a:bodyPr/>
          <a:lstStyle/>
          <a:p>
            <a:r>
              <a:rPr lang="en-US"/>
              <a:t>01/04/2018 - 19/03/2019</a:t>
            </a:r>
          </a:p>
        </p:txBody>
      </p:sp>
    </p:spTree>
    <p:extLst>
      <p:ext uri="{BB962C8B-B14F-4D97-AF65-F5344CB8AC3E}">
        <p14:creationId xmlns:p14="http://schemas.microsoft.com/office/powerpoint/2010/main" val="4038040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49BD2-8904-437E-86A9-6D1005604BBB}"/>
              </a:ext>
            </a:extLst>
          </p:cNvPr>
          <p:cNvSpPr>
            <a:spLocks noGrp="1"/>
          </p:cNvSpPr>
          <p:nvPr>
            <p:ph type="title"/>
          </p:nvPr>
        </p:nvSpPr>
        <p:spPr/>
        <p:txBody>
          <a:bodyPr/>
          <a:lstStyle/>
          <a:p>
            <a:r>
              <a:rPr lang="en-US"/>
              <a:t>Instagram Interactions by Post Type | yogurtyoki</a:t>
            </a:r>
          </a:p>
        </p:txBody>
      </p:sp>
      <p:graphicFrame>
        <p:nvGraphicFramePr>
          <p:cNvPr id="6" name="Chart Placeholder 5">
            <a:extLst>
              <a:ext uri="{FF2B5EF4-FFF2-40B4-BE49-F238E27FC236}">
                <a16:creationId xmlns:a16="http://schemas.microsoft.com/office/drawing/2014/main" id="{4A4FD6EA-87DE-49F3-B6AC-78FCEA3C5325}"/>
              </a:ext>
            </a:extLst>
          </p:cNvPr>
          <p:cNvGraphicFramePr>
            <a:graphicFrameLocks noGrp="1"/>
          </p:cNvGraphicFramePr>
          <p:nvPr>
            <p:ph type="chart" sz="quarter" idx="13"/>
            <p:extLst>
              <p:ext uri="{D42A27DB-BD31-4B8C-83A1-F6EECF244321}">
                <p14:modId xmlns:p14="http://schemas.microsoft.com/office/powerpoint/2010/main" val="1606396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AE0FFD-D5F2-403C-A815-9019B75DC68F}"/>
              </a:ext>
            </a:extLst>
          </p:cNvPr>
          <p:cNvSpPr>
            <a:spLocks noGrp="1"/>
          </p:cNvSpPr>
          <p:nvPr>
            <p:ph type="body" sz="quarter" idx="14"/>
          </p:nvPr>
        </p:nvSpPr>
        <p:spPr/>
        <p:txBody>
          <a:bodyPr/>
          <a:lstStyle/>
          <a:p>
            <a:r>
              <a:rPr lang="en-US"/>
              <a:t>01/04/2018 - 19/03/2019</a:t>
            </a:r>
          </a:p>
        </p:txBody>
      </p:sp>
      <p:sp>
        <p:nvSpPr>
          <p:cNvPr id="5" name="Footer Placeholder 4">
            <a:extLst>
              <a:ext uri="{FF2B5EF4-FFF2-40B4-BE49-F238E27FC236}">
                <a16:creationId xmlns:a16="http://schemas.microsoft.com/office/drawing/2014/main" id="{0BD41378-361C-4718-BD93-035D8EEAA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53495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988</Words>
  <Application>Microsoft Office PowerPoint</Application>
  <PresentationFormat>On-screen Show (4:3)</PresentationFormat>
  <Paragraphs>328</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Instagram</vt:lpstr>
      <vt:lpstr>Instagram Key Metrics Table | yogurtyoki</vt:lpstr>
      <vt:lpstr>Instagram Key Metrics Radar | yogurtyoki</vt:lpstr>
      <vt:lpstr>Instagram Followers Total | yogurtyoki</vt:lpstr>
      <vt:lpstr>Instagram Followers Change Per Weekday | yogurtyoki</vt:lpstr>
      <vt:lpstr>Instagram Posts By Hour | yogurtyoki</vt:lpstr>
      <vt:lpstr>Instagram Interaction Rate By Hour | yogurtyoki</vt:lpstr>
      <vt:lpstr>Instagram Posts By Weekday | yogurtyoki</vt:lpstr>
      <vt:lpstr>Instagram Interaction Rate By Post Type | yogurtyoki</vt:lpstr>
      <vt:lpstr>Instagram Post Type Distribution Per Profile | yogurtyoki</vt:lpstr>
      <vt:lpstr>Instagram Interaction Rate By Weekday | yogurtyoki</vt:lpstr>
      <vt:lpstr>Instagram Interactions Distribution | yogurtyoki</vt:lpstr>
      <vt:lpstr>Instagram Posts Table | yogurtyoki - 1 of 8</vt:lpstr>
      <vt:lpstr>Instagram Posts Table | yogurtyoki - 2 of 8</vt:lpstr>
      <vt:lpstr>Instagram Posts Table | yogurtyoki - 3 of 8</vt:lpstr>
      <vt:lpstr>Instagram Posts Table | yogurtyoki - 4 of 8</vt:lpstr>
      <vt:lpstr>Instagram Posts Table | yogurtyoki - 5 of 8</vt:lpstr>
      <vt:lpstr>Instagram Posts Table | yogurtyoki - 6 of 8</vt:lpstr>
      <vt:lpstr>Instagram Posts Table | yogurtyoki - 7 of 8</vt:lpstr>
      <vt:lpstr>Instagram Posts Table | yogurtyoki - 8 of 8</vt:lpstr>
      <vt:lpstr>Instagram Hashtag Detection | yogurtyoki</vt:lpstr>
      <vt:lpstr>Instagram Interactions by Post Type | yogurtyoki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2019-03-19T23:40:01Z</dcterms:created>
  <dcterms:modified xsi:type="dcterms:W3CDTF">2019-03-19T23:40:36Z</dcterms:modified>
</cp:coreProperties>
</file>