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73FA5-2733-4F64-B4F3-332893D4739B}"/>
              </a:ext>
            </a:extLst>
          </p:cNvPr>
          <p:cNvSpPr>
            <a:spLocks noGrp="1"/>
          </p:cNvSpPr>
          <p:nvPr>
            <p:ph type="title"/>
          </p:nvPr>
        </p:nvSpPr>
        <p:spPr/>
        <p:txBody>
          <a:bodyPr/>
          <a:lstStyle/>
          <a:p>
            <a:r>
              <a:rPr lang="en-US"/>
              <a:t>Instagram Posts Table | yogurtyoki - 1 of 8</a:t>
            </a:r>
          </a:p>
        </p:txBody>
      </p:sp>
      <p:graphicFrame>
        <p:nvGraphicFramePr>
          <p:cNvPr id="5" name="Table Placeholder 4">
            <a:extLst>
              <a:ext uri="{FF2B5EF4-FFF2-40B4-BE49-F238E27FC236}">
                <a16:creationId xmlns:a16="http://schemas.microsoft.com/office/drawing/2014/main" id="{0D6D5675-2743-4774-96AB-85273125458D}"/>
              </a:ext>
            </a:extLst>
          </p:cNvPr>
          <p:cNvGraphicFramePr>
            <a:graphicFrameLocks noGrp="1"/>
          </p:cNvGraphicFramePr>
          <p:nvPr>
            <p:ph type="tbl" sz="quarter" idx="13"/>
            <p:extLst>
              <p:ext uri="{D42A27DB-BD31-4B8C-83A1-F6EECF244321}">
                <p14:modId xmlns:p14="http://schemas.microsoft.com/office/powerpoint/2010/main" val="2004618983"/>
              </p:ext>
            </p:extLst>
          </p:nvPr>
        </p:nvGraphicFramePr>
        <p:xfrm>
          <a:off x="457200" y="1731963"/>
          <a:ext cx="8229600" cy="415036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78472064"/>
                    </a:ext>
                  </a:extLst>
                </a:gridCol>
                <a:gridCol w="987552">
                  <a:extLst>
                    <a:ext uri="{9D8B030D-6E8A-4147-A177-3AD203B41FA5}">
                      <a16:colId xmlns:a16="http://schemas.microsoft.com/office/drawing/2014/main" val="3361983596"/>
                    </a:ext>
                  </a:extLst>
                </a:gridCol>
                <a:gridCol w="987552">
                  <a:extLst>
                    <a:ext uri="{9D8B030D-6E8A-4147-A177-3AD203B41FA5}">
                      <a16:colId xmlns:a16="http://schemas.microsoft.com/office/drawing/2014/main" val="4065834617"/>
                    </a:ext>
                  </a:extLst>
                </a:gridCol>
                <a:gridCol w="987552">
                  <a:extLst>
                    <a:ext uri="{9D8B030D-6E8A-4147-A177-3AD203B41FA5}">
                      <a16:colId xmlns:a16="http://schemas.microsoft.com/office/drawing/2014/main" val="2825285195"/>
                    </a:ext>
                  </a:extLst>
                </a:gridCol>
                <a:gridCol w="987552">
                  <a:extLst>
                    <a:ext uri="{9D8B030D-6E8A-4147-A177-3AD203B41FA5}">
                      <a16:colId xmlns:a16="http://schemas.microsoft.com/office/drawing/2014/main" val="223989313"/>
                    </a:ext>
                  </a:extLst>
                </a:gridCol>
                <a:gridCol w="987552">
                  <a:extLst>
                    <a:ext uri="{9D8B030D-6E8A-4147-A177-3AD203B41FA5}">
                      <a16:colId xmlns:a16="http://schemas.microsoft.com/office/drawing/2014/main" val="1367682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3239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- 2019-02-28 11:41:19 </a:t>
                      </a:r>
                      <a:r>
                        <a:rPr kumimoji="0" lang="es-ES" sz="1000" b="0" i="0" u="none" strike="noStrike" kern="1200" cap="none" spc="0" normalizeH="0" baseline="0" noProof="0">
                          <a:ln>
                            <a:noFill/>
                          </a:ln>
                          <a:solidFill>
                            <a:prstClr val="black"/>
                          </a:solidFill>
                          <a:effectLst/>
                          <a:uLnTx/>
                          <a:uFillTx/>
                          <a:latin typeface="+mn-lt"/>
                          <a:ea typeface="+mn-ea"/>
                          <a:cs typeface="+mn-cs"/>
                        </a:rPr>
                        <a:t>
 Sabemos que con más abrazos el mundo será un lugar más dulce. Presentamos: La Yoki Piñata, la primera piñata que se abre con abrazos. 🦁 🐼 🐵
#YokiRD
#YogurtYoki
#YokiPiñata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https://www.instagram.com/p/Bubdvk_hY_Z/media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61555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- 2019-03-03 20:19:42 </a:t>
                      </a:r>
                      <a:r>
                        <a:rPr kumimoji="0" lang="es-ES" sz="1000" b="0" i="0" u="none" strike="noStrike" kern="1200" cap="none" spc="0" normalizeH="0" baseline="0" noProof="0">
                          <a:ln>
                            <a:noFill/>
                          </a:ln>
                          <a:solidFill>
                            <a:prstClr val="black"/>
                          </a:solidFill>
                          <a:effectLst/>
                          <a:uLnTx/>
                          <a:uFillTx/>
                          <a:latin typeface="+mn-lt"/>
                          <a:ea typeface="+mn-ea"/>
                          <a:cs typeface="+mn-cs"/>
                        </a:rPr>
                        <a:t>
 Hoy muchos pequeños se divirtieron junto a Yoki y aprendieron que todo se puede conseguir con abrazos y amor. Enseñemos a los niños que es mejor ir por el mundo repartiendo cariño y no violencia. 🦁 🐼 🐵
Acompáñanos a cambiar el mundo un abrazo a la vez.
#YokiRD #YogurtYoki #YokiPiñata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https://www.instagram.com/p/BukHoPYhpYa/media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22189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- 2019-03-09 20:00:01 </a:t>
                      </a:r>
                      <a:r>
                        <a:rPr kumimoji="0" lang="es-ES" sz="1000" b="0" i="0" u="none" strike="noStrike" kern="1200" cap="none" spc="0" normalizeH="0" baseline="0" noProof="0">
                          <a:ln>
                            <a:noFill/>
                          </a:ln>
                          <a:solidFill>
                            <a:prstClr val="black"/>
                          </a:solidFill>
                          <a:effectLst/>
                          <a:uLnTx/>
                          <a:uFillTx/>
                          <a:latin typeface="+mn-lt"/>
                          <a:ea typeface="+mn-ea"/>
                          <a:cs typeface="+mn-cs"/>
                        </a:rPr>
                        <a:t>
 Hoy La Yoki piñata estuvo de paseo por muchos sitios y se encargo de repartir muchísimos abrazos. Esperamos que nuestro mensaje llegue a todas partes y que juntos cambiemos la violencia por amor.
#YokiRD #YogurtYoki #YokiPiñata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https://www.instagram.com/p/BuziJXvB1Jy/media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20405197"/>
                  </a:ext>
                </a:extLst>
              </a:tr>
            </a:tbl>
          </a:graphicData>
        </a:graphic>
      </p:graphicFrame>
      <p:sp>
        <p:nvSpPr>
          <p:cNvPr id="4" name="Text Placeholder 3">
            <a:extLst>
              <a:ext uri="{FF2B5EF4-FFF2-40B4-BE49-F238E27FC236}">
                <a16:creationId xmlns:a16="http://schemas.microsoft.com/office/drawing/2014/main" id="{E6728A8E-3287-4B56-B49C-74285B7D4090}"/>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2432094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841E5-3AD2-4052-9FF5-EB4362C4D1CB}"/>
              </a:ext>
            </a:extLst>
          </p:cNvPr>
          <p:cNvSpPr>
            <a:spLocks noGrp="1"/>
          </p:cNvSpPr>
          <p:nvPr>
            <p:ph type="title"/>
          </p:nvPr>
        </p:nvSpPr>
        <p:spPr/>
        <p:txBody>
          <a:bodyPr/>
          <a:lstStyle/>
          <a:p>
            <a:r>
              <a:rPr lang="en-US"/>
              <a:t>Instagram Posts Table | yogurtyoki - 2 of 8</a:t>
            </a:r>
          </a:p>
        </p:txBody>
      </p:sp>
      <p:graphicFrame>
        <p:nvGraphicFramePr>
          <p:cNvPr id="5" name="Table Placeholder 4">
            <a:extLst>
              <a:ext uri="{FF2B5EF4-FFF2-40B4-BE49-F238E27FC236}">
                <a16:creationId xmlns:a16="http://schemas.microsoft.com/office/drawing/2014/main" id="{C751117E-176A-4F12-8930-295BBD6EA7AB}"/>
              </a:ext>
            </a:extLst>
          </p:cNvPr>
          <p:cNvGraphicFramePr>
            <a:graphicFrameLocks noGrp="1"/>
          </p:cNvGraphicFramePr>
          <p:nvPr>
            <p:ph type="tbl" sz="quarter" idx="13"/>
            <p:extLst>
              <p:ext uri="{D42A27DB-BD31-4B8C-83A1-F6EECF244321}">
                <p14:modId xmlns:p14="http://schemas.microsoft.com/office/powerpoint/2010/main" val="1174945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8589024"/>
                    </a:ext>
                  </a:extLst>
                </a:gridCol>
                <a:gridCol w="987552">
                  <a:extLst>
                    <a:ext uri="{9D8B030D-6E8A-4147-A177-3AD203B41FA5}">
                      <a16:colId xmlns:a16="http://schemas.microsoft.com/office/drawing/2014/main" val="3156998861"/>
                    </a:ext>
                  </a:extLst>
                </a:gridCol>
                <a:gridCol w="987552">
                  <a:extLst>
                    <a:ext uri="{9D8B030D-6E8A-4147-A177-3AD203B41FA5}">
                      <a16:colId xmlns:a16="http://schemas.microsoft.com/office/drawing/2014/main" val="2274932406"/>
                    </a:ext>
                  </a:extLst>
                </a:gridCol>
                <a:gridCol w="987552">
                  <a:extLst>
                    <a:ext uri="{9D8B030D-6E8A-4147-A177-3AD203B41FA5}">
                      <a16:colId xmlns:a16="http://schemas.microsoft.com/office/drawing/2014/main" val="2441026426"/>
                    </a:ext>
                  </a:extLst>
                </a:gridCol>
                <a:gridCol w="987552">
                  <a:extLst>
                    <a:ext uri="{9D8B030D-6E8A-4147-A177-3AD203B41FA5}">
                      <a16:colId xmlns:a16="http://schemas.microsoft.com/office/drawing/2014/main" val="3814202176"/>
                    </a:ext>
                  </a:extLst>
                </a:gridCol>
                <a:gridCol w="987552">
                  <a:extLst>
                    <a:ext uri="{9D8B030D-6E8A-4147-A177-3AD203B41FA5}">
                      <a16:colId xmlns:a16="http://schemas.microsoft.com/office/drawing/2014/main" val="1856355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3050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yogurtyoki - 2019-03-04 11:00:26 </a:t>
                      </a:r>
                      <a:r>
                        <a:rPr kumimoji="0" lang="en-US" sz="1000" b="0" i="0" u="none" strike="noStrike" kern="1200" cap="none" spc="0" normalizeH="0" baseline="0" noProof="0">
                          <a:ln>
                            <a:noFill/>
                          </a:ln>
                          <a:solidFill>
                            <a:prstClr val="black"/>
                          </a:solidFill>
                          <a:effectLst/>
                          <a:uLnTx/>
                          <a:uFillTx/>
                          <a:latin typeface="+mn-lt"/>
                          <a:ea typeface="+mn-ea"/>
                          <a:cs typeface="+mn-cs"/>
                        </a:rPr>
                        <a:t>
 La  Yoki Piñata, es la primera piñata que se abre con abrazos. 🦁 🐼 🐵
#YokiRD
#YogurtYoki
#YokiPiñata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https://www.instagram.com/p/Bulsa7gh6MH/media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87614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- 2019-03-01 11:05:12 </a:t>
                      </a:r>
                      <a:r>
                        <a:rPr kumimoji="0" lang="es-ES" sz="1000" b="0" i="0" u="none" strike="noStrike" kern="1200" cap="none" spc="0" normalizeH="0" baseline="0" noProof="0">
                          <a:ln>
                            <a:noFill/>
                          </a:ln>
                          <a:solidFill>
                            <a:prstClr val="black"/>
                          </a:solidFill>
                          <a:effectLst/>
                          <a:uLnTx/>
                          <a:uFillTx/>
                          <a:latin typeface="+mn-lt"/>
                          <a:ea typeface="+mn-ea"/>
                          <a:cs typeface="+mn-cs"/>
                        </a:rPr>
                        <a:t>
 Te invitamos este domingo 3 de marzo a las 5:00 P.M. a Galería 360 para un cuenta cuentos especial con anyadamiron, lleno de abrazos, dulces y muchas sorpresas más. 🦁 ❤️ Reserva tu cupo haciendo clic en el link de nuestra Bio.
#YokiRD
#YogurtYoki
#YokiPiñata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https://www.instagram.com/p/Bud-lPyh0Jw/media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3133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- 2019-03-18 18:27:32 </a:t>
                      </a:r>
                      <a:r>
                        <a:rPr kumimoji="0" lang="es-ES" sz="1000" b="0" i="0" u="none" strike="noStrike" kern="1200" cap="none" spc="0" normalizeH="0" baseline="0" noProof="0">
                          <a:ln>
                            <a:noFill/>
                          </a:ln>
                          <a:solidFill>
                            <a:prstClr val="black"/>
                          </a:solidFill>
                          <a:effectLst/>
                          <a:uLnTx/>
                          <a:uFillTx/>
                          <a:latin typeface="+mn-lt"/>
                          <a:ea typeface="+mn-ea"/>
                          <a:cs typeface="+mn-cs"/>
                        </a:rPr>
                        <a:t>
 Nuestros amiguitos pasaron una mañana llena de abrazos y diversión junto a los pequeñines del leaderville Preschool y juntos aprendimos que las recompensas más dulces se consiguen con abrazos y amor. 🤗🦁🐵🐼❤️ #YokiRD
#YogurtYoki
#YokiPiñata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https://www.instagram.com/p/BvKit1ChvQh/media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91565570"/>
                  </a:ext>
                </a:extLst>
              </a:tr>
            </a:tbl>
          </a:graphicData>
        </a:graphic>
      </p:graphicFrame>
      <p:sp>
        <p:nvSpPr>
          <p:cNvPr id="4" name="Text Placeholder 3">
            <a:extLst>
              <a:ext uri="{FF2B5EF4-FFF2-40B4-BE49-F238E27FC236}">
                <a16:creationId xmlns:a16="http://schemas.microsoft.com/office/drawing/2014/main" id="{CC63326B-2901-44D9-9A03-1B1563F62781}"/>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2373332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EE910-5A0E-4F00-A6F2-7F18EE48D7ED}"/>
              </a:ext>
            </a:extLst>
          </p:cNvPr>
          <p:cNvSpPr>
            <a:spLocks noGrp="1"/>
          </p:cNvSpPr>
          <p:nvPr>
            <p:ph type="title"/>
          </p:nvPr>
        </p:nvSpPr>
        <p:spPr/>
        <p:txBody>
          <a:bodyPr/>
          <a:lstStyle/>
          <a:p>
            <a:r>
              <a:rPr lang="en-US"/>
              <a:t>Instagram Posts Table | yogurtyoki - 3 of 8</a:t>
            </a:r>
          </a:p>
        </p:txBody>
      </p:sp>
      <p:graphicFrame>
        <p:nvGraphicFramePr>
          <p:cNvPr id="5" name="Table Placeholder 4">
            <a:extLst>
              <a:ext uri="{FF2B5EF4-FFF2-40B4-BE49-F238E27FC236}">
                <a16:creationId xmlns:a16="http://schemas.microsoft.com/office/drawing/2014/main" id="{069A697D-F359-4A64-9364-111C1F36DCF1}"/>
              </a:ext>
            </a:extLst>
          </p:cNvPr>
          <p:cNvGraphicFramePr>
            <a:graphicFrameLocks noGrp="1"/>
          </p:cNvGraphicFramePr>
          <p:nvPr>
            <p:ph type="tbl" sz="quarter" idx="13"/>
            <p:extLst>
              <p:ext uri="{D42A27DB-BD31-4B8C-83A1-F6EECF244321}">
                <p14:modId xmlns:p14="http://schemas.microsoft.com/office/powerpoint/2010/main" val="1026648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42589080"/>
                    </a:ext>
                  </a:extLst>
                </a:gridCol>
                <a:gridCol w="987552">
                  <a:extLst>
                    <a:ext uri="{9D8B030D-6E8A-4147-A177-3AD203B41FA5}">
                      <a16:colId xmlns:a16="http://schemas.microsoft.com/office/drawing/2014/main" val="929507899"/>
                    </a:ext>
                  </a:extLst>
                </a:gridCol>
                <a:gridCol w="987552">
                  <a:extLst>
                    <a:ext uri="{9D8B030D-6E8A-4147-A177-3AD203B41FA5}">
                      <a16:colId xmlns:a16="http://schemas.microsoft.com/office/drawing/2014/main" val="2131635193"/>
                    </a:ext>
                  </a:extLst>
                </a:gridCol>
                <a:gridCol w="987552">
                  <a:extLst>
                    <a:ext uri="{9D8B030D-6E8A-4147-A177-3AD203B41FA5}">
                      <a16:colId xmlns:a16="http://schemas.microsoft.com/office/drawing/2014/main" val="3240270220"/>
                    </a:ext>
                  </a:extLst>
                </a:gridCol>
                <a:gridCol w="987552">
                  <a:extLst>
                    <a:ext uri="{9D8B030D-6E8A-4147-A177-3AD203B41FA5}">
                      <a16:colId xmlns:a16="http://schemas.microsoft.com/office/drawing/2014/main" val="181038098"/>
                    </a:ext>
                  </a:extLst>
                </a:gridCol>
                <a:gridCol w="987552">
                  <a:extLst>
                    <a:ext uri="{9D8B030D-6E8A-4147-A177-3AD203B41FA5}">
                      <a16:colId xmlns:a16="http://schemas.microsoft.com/office/drawing/2014/main" val="1320618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5099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yogurtyoki - 2019-03-06 10:57:20 </a:t>
                      </a:r>
                      <a:r>
                        <a:rPr kumimoji="0" lang="en-US" sz="1000" b="0" i="0" u="none" strike="noStrike" kern="1200" cap="none" spc="0" normalizeH="0" baseline="0" noProof="0">
                          <a:ln>
                            <a:noFill/>
                          </a:ln>
                          <a:solidFill>
                            <a:prstClr val="black"/>
                          </a:solidFill>
                          <a:effectLst/>
                          <a:uLnTx/>
                          <a:uFillTx/>
                          <a:latin typeface="+mn-lt"/>
                          <a:ea typeface="+mn-ea"/>
                          <a:cs typeface="+mn-cs"/>
                        </a:rPr>
                        <a:t>
 Energía es lo que le dará a tu pequeño nuestro Yoki Melocotón. ⚡🐵 #YokiRD
#YogurtYoki
#YokiPiñata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https://www.instagram.com/p/Buq1ol5Bw2z/media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6825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- 2019-03-15 12:38:46 </a:t>
                      </a:r>
                      <a:r>
                        <a:rPr kumimoji="0" lang="es-ES" sz="1000" b="0" i="0" u="none" strike="noStrike" kern="1200" cap="none" spc="0" normalizeH="0" baseline="0" noProof="0">
                          <a:ln>
                            <a:noFill/>
                          </a:ln>
                          <a:solidFill>
                            <a:prstClr val="black"/>
                          </a:solidFill>
                          <a:effectLst/>
                          <a:uLnTx/>
                          <a:uFillTx/>
                          <a:latin typeface="+mn-lt"/>
                          <a:ea typeface="+mn-ea"/>
                          <a:cs typeface="+mn-cs"/>
                        </a:rPr>
                        <a:t>
 Aunque es muy fuerte este León también necesita cuidado y amor. ¿Le regalas un abrazo? 🦁 🍎
#YokiRD
#YogurtYoki
#YokiPiñata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https://www.instagram.com/p/BvCMax0hZSF/media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03256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- 2018-11-05 15:48:41 </a:t>
                      </a:r>
                      <a:r>
                        <a:rPr kumimoji="0" lang="es-ES" sz="1000" b="0" i="0" u="none" strike="noStrike" kern="1200" cap="none" spc="0" normalizeH="0" baseline="0" noProof="0">
                          <a:ln>
                            <a:noFill/>
                          </a:ln>
                          <a:solidFill>
                            <a:prstClr val="black"/>
                          </a:solidFill>
                          <a:effectLst/>
                          <a:uLnTx/>
                          <a:uFillTx/>
                          <a:latin typeface="+mn-lt"/>
                          <a:ea typeface="+mn-ea"/>
                          <a:cs typeface="+mn-cs"/>
                        </a:rPr>
                        <a:t>
 Puede que no tengan el nivel de comprensión de una situación como un adulto, pero los niños también generan sus propias opiniones respecto al mundo. Preguntar por su opinión nos permite conocer mejor a nuestro hijo y puede servir para despejar dudas y miedos, además de hacerle ver que su opinión es importante y válida.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https://www.instagram.com/p/Bpzyz-2hskV/media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0179426"/>
                  </a:ext>
                </a:extLst>
              </a:tr>
            </a:tbl>
          </a:graphicData>
        </a:graphic>
      </p:graphicFrame>
      <p:sp>
        <p:nvSpPr>
          <p:cNvPr id="4" name="Text Placeholder 3">
            <a:extLst>
              <a:ext uri="{FF2B5EF4-FFF2-40B4-BE49-F238E27FC236}">
                <a16:creationId xmlns:a16="http://schemas.microsoft.com/office/drawing/2014/main" id="{B1D212B0-5595-4A13-8C7A-76169EDF2E13}"/>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1812755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338E0-6C07-4F65-A368-85D012C6C9B5}"/>
              </a:ext>
            </a:extLst>
          </p:cNvPr>
          <p:cNvSpPr>
            <a:spLocks noGrp="1"/>
          </p:cNvSpPr>
          <p:nvPr>
            <p:ph type="title"/>
          </p:nvPr>
        </p:nvSpPr>
        <p:spPr/>
        <p:txBody>
          <a:bodyPr/>
          <a:lstStyle/>
          <a:p>
            <a:r>
              <a:rPr lang="en-US"/>
              <a:t>Instagram Posts Table | yogurtyoki - 4 of 8</a:t>
            </a:r>
          </a:p>
        </p:txBody>
      </p:sp>
      <p:graphicFrame>
        <p:nvGraphicFramePr>
          <p:cNvPr id="5" name="Table Placeholder 4">
            <a:extLst>
              <a:ext uri="{FF2B5EF4-FFF2-40B4-BE49-F238E27FC236}">
                <a16:creationId xmlns:a16="http://schemas.microsoft.com/office/drawing/2014/main" id="{936B7CA4-4EA1-4971-94AD-EBEEA088D942}"/>
              </a:ext>
            </a:extLst>
          </p:cNvPr>
          <p:cNvGraphicFramePr>
            <a:graphicFrameLocks noGrp="1"/>
          </p:cNvGraphicFramePr>
          <p:nvPr>
            <p:ph type="tbl" sz="quarter" idx="13"/>
            <p:extLst>
              <p:ext uri="{D42A27DB-BD31-4B8C-83A1-F6EECF244321}">
                <p14:modId xmlns:p14="http://schemas.microsoft.com/office/powerpoint/2010/main" val="1348913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36525333"/>
                    </a:ext>
                  </a:extLst>
                </a:gridCol>
                <a:gridCol w="987552">
                  <a:extLst>
                    <a:ext uri="{9D8B030D-6E8A-4147-A177-3AD203B41FA5}">
                      <a16:colId xmlns:a16="http://schemas.microsoft.com/office/drawing/2014/main" val="1375358382"/>
                    </a:ext>
                  </a:extLst>
                </a:gridCol>
                <a:gridCol w="987552">
                  <a:extLst>
                    <a:ext uri="{9D8B030D-6E8A-4147-A177-3AD203B41FA5}">
                      <a16:colId xmlns:a16="http://schemas.microsoft.com/office/drawing/2014/main" val="1149304316"/>
                    </a:ext>
                  </a:extLst>
                </a:gridCol>
                <a:gridCol w="987552">
                  <a:extLst>
                    <a:ext uri="{9D8B030D-6E8A-4147-A177-3AD203B41FA5}">
                      <a16:colId xmlns:a16="http://schemas.microsoft.com/office/drawing/2014/main" val="3515226813"/>
                    </a:ext>
                  </a:extLst>
                </a:gridCol>
                <a:gridCol w="987552">
                  <a:extLst>
                    <a:ext uri="{9D8B030D-6E8A-4147-A177-3AD203B41FA5}">
                      <a16:colId xmlns:a16="http://schemas.microsoft.com/office/drawing/2014/main" val="1545877734"/>
                    </a:ext>
                  </a:extLst>
                </a:gridCol>
                <a:gridCol w="987552">
                  <a:extLst>
                    <a:ext uri="{9D8B030D-6E8A-4147-A177-3AD203B41FA5}">
                      <a16:colId xmlns:a16="http://schemas.microsoft.com/office/drawing/2014/main" val="1785144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2619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- 2019-02-27 11:57:46 </a:t>
                      </a:r>
                      <a:r>
                        <a:rPr kumimoji="0" lang="es-ES" sz="1000" b="0" i="0" u="none" strike="noStrike" kern="1200" cap="none" spc="0" normalizeH="0" baseline="0" noProof="0">
                          <a:ln>
                            <a:noFill/>
                          </a:ln>
                          <a:solidFill>
                            <a:prstClr val="black"/>
                          </a:solidFill>
                          <a:effectLst/>
                          <a:uLnTx/>
                          <a:uFillTx/>
                          <a:latin typeface="+mn-lt"/>
                          <a:ea typeface="+mn-ea"/>
                          <a:cs typeface="+mn-cs"/>
                        </a:rPr>
                        <a:t>
 Enseña a tus pequeños la importancia de cuidar y amar a su patria, inculcarles valores patrios nos asegura un mejor mañana para ellos y nuestro país. ¡Feliz día de la independencia!.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https://www.instagram.com/p/BuY7Ac8BivN/media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extLst>
                  <a:ext uri="{0D108BD9-81ED-4DB2-BD59-A6C34878D82A}">
                    <a16:rowId xmlns:a16="http://schemas.microsoft.com/office/drawing/2014/main" val="3682410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- 2018-09-05 10:55:59 </a:t>
                      </a:r>
                      <a:r>
                        <a:rPr kumimoji="0" lang="es-ES" sz="1000" b="0" i="0" u="none" strike="noStrike" kern="1200" cap="none" spc="0" normalizeH="0" baseline="0" noProof="0">
                          <a:ln>
                            <a:noFill/>
                          </a:ln>
                          <a:solidFill>
                            <a:prstClr val="black"/>
                          </a:solidFill>
                          <a:effectLst/>
                          <a:uLnTx/>
                          <a:uFillTx/>
                          <a:latin typeface="+mn-lt"/>
                          <a:ea typeface="+mn-ea"/>
                          <a:cs typeface="+mn-cs"/>
                        </a:rPr>
                        <a:t>
 ¿Ya terminaron la tarea? Pues vamos a disfrutar de una deliciosa recompensa con Yoki.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https://www.instagram.com/p/BnWM0zknDu6/media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4018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- 2018-05-25 18:16:15 </a:t>
                      </a:r>
                      <a:r>
                        <a:rPr kumimoji="0" lang="es-ES" sz="1000" b="0" i="0" u="none" strike="noStrike" kern="1200" cap="none" spc="0" normalizeH="0" baseline="0" noProof="0">
                          <a:ln>
                            <a:noFill/>
                          </a:ln>
                          <a:solidFill>
                            <a:prstClr val="black"/>
                          </a:solidFill>
                          <a:effectLst/>
                          <a:uLnTx/>
                          <a:uFillTx/>
                          <a:latin typeface="+mn-lt"/>
                          <a:ea typeface="+mn-ea"/>
                          <a:cs typeface="+mn-cs"/>
                        </a:rPr>
                        <a:t>
 Tus pequeños se emocionan cuando se acerca tu día, porque podrán expresarte todo su amor a través de sus creaciones. ¡Déjate sorprender! #YokiRD #YogurtYoki #TipsYoki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https://www.instagram.com/p/BjNxVS6nXfd/media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4238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- 2018-11-02 15:28:34 </a:t>
                      </a:r>
                      <a:r>
                        <a:rPr kumimoji="0" lang="es-ES" sz="1000" b="0" i="0" u="none" strike="noStrike" kern="1200" cap="none" spc="0" normalizeH="0" baseline="0" noProof="0">
                          <a:ln>
                            <a:noFill/>
                          </a:ln>
                          <a:solidFill>
                            <a:prstClr val="black"/>
                          </a:solidFill>
                          <a:effectLst/>
                          <a:uLnTx/>
                          <a:uFillTx/>
                          <a:latin typeface="+mn-lt"/>
                          <a:ea typeface="+mn-ea"/>
                          <a:cs typeface="+mn-cs"/>
                        </a:rPr>
                        <a:t>
 Ayuda a tus pequeños con las tareas; comparte con ellos la alegría de saber y aprender constantemente.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https://www.instagram.com/p/BpsCIIAhKAJ/media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97872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- 2018-06-07 10:15:39 </a:t>
                      </a:r>
                      <a:r>
                        <a:rPr kumimoji="0" lang="es-ES" sz="1000" b="0" i="0" u="none" strike="noStrike" kern="1200" cap="none" spc="0" normalizeH="0" baseline="0" noProof="0">
                          <a:ln>
                            <a:noFill/>
                          </a:ln>
                          <a:solidFill>
                            <a:prstClr val="black"/>
                          </a:solidFill>
                          <a:effectLst/>
                          <a:uLnTx/>
                          <a:uFillTx/>
                          <a:latin typeface="+mn-lt"/>
                          <a:ea typeface="+mn-ea"/>
                          <a:cs typeface="+mn-cs"/>
                        </a:rPr>
                        <a:t>
 ¿Recuerdas de pequeña cuando jugabas a las palmas con tus padres o amigas? Toma la tarde para enseñarle a tus hijos algunas de tus canciones de infancia y verás el buen rato que van a pasar. #YokiRD #YogurtYoki #TipsYoki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https://www.instagram.com/p/BjuYqwwnL8O/media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8373535"/>
                  </a:ext>
                </a:extLst>
              </a:tr>
            </a:tbl>
          </a:graphicData>
        </a:graphic>
      </p:graphicFrame>
      <p:sp>
        <p:nvSpPr>
          <p:cNvPr id="4" name="Text Placeholder 3">
            <a:extLst>
              <a:ext uri="{FF2B5EF4-FFF2-40B4-BE49-F238E27FC236}">
                <a16:creationId xmlns:a16="http://schemas.microsoft.com/office/drawing/2014/main" id="{DD5531E6-11AB-4548-BB99-0D30A77AC50C}"/>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3801312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F8306-8BC7-4CB2-A4CF-CFE91FA24105}"/>
              </a:ext>
            </a:extLst>
          </p:cNvPr>
          <p:cNvSpPr>
            <a:spLocks noGrp="1"/>
          </p:cNvSpPr>
          <p:nvPr>
            <p:ph type="title"/>
          </p:nvPr>
        </p:nvSpPr>
        <p:spPr/>
        <p:txBody>
          <a:bodyPr/>
          <a:lstStyle/>
          <a:p>
            <a:r>
              <a:rPr lang="en-US"/>
              <a:t>Instagram Posts Table | yogurtyoki - 5 of 8</a:t>
            </a:r>
          </a:p>
        </p:txBody>
      </p:sp>
      <p:graphicFrame>
        <p:nvGraphicFramePr>
          <p:cNvPr id="5" name="Table Placeholder 4">
            <a:extLst>
              <a:ext uri="{FF2B5EF4-FFF2-40B4-BE49-F238E27FC236}">
                <a16:creationId xmlns:a16="http://schemas.microsoft.com/office/drawing/2014/main" id="{7836A777-901E-4DF2-99E7-3973A6F2B17B}"/>
              </a:ext>
            </a:extLst>
          </p:cNvPr>
          <p:cNvGraphicFramePr>
            <a:graphicFrameLocks noGrp="1"/>
          </p:cNvGraphicFramePr>
          <p:nvPr>
            <p:ph type="tbl" sz="quarter" idx="13"/>
            <p:extLst>
              <p:ext uri="{D42A27DB-BD31-4B8C-83A1-F6EECF244321}">
                <p14:modId xmlns:p14="http://schemas.microsoft.com/office/powerpoint/2010/main" val="2665915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55883228"/>
                    </a:ext>
                  </a:extLst>
                </a:gridCol>
                <a:gridCol w="987552">
                  <a:extLst>
                    <a:ext uri="{9D8B030D-6E8A-4147-A177-3AD203B41FA5}">
                      <a16:colId xmlns:a16="http://schemas.microsoft.com/office/drawing/2014/main" val="1207464026"/>
                    </a:ext>
                  </a:extLst>
                </a:gridCol>
                <a:gridCol w="987552">
                  <a:extLst>
                    <a:ext uri="{9D8B030D-6E8A-4147-A177-3AD203B41FA5}">
                      <a16:colId xmlns:a16="http://schemas.microsoft.com/office/drawing/2014/main" val="4267539997"/>
                    </a:ext>
                  </a:extLst>
                </a:gridCol>
                <a:gridCol w="987552">
                  <a:extLst>
                    <a:ext uri="{9D8B030D-6E8A-4147-A177-3AD203B41FA5}">
                      <a16:colId xmlns:a16="http://schemas.microsoft.com/office/drawing/2014/main" val="412560180"/>
                    </a:ext>
                  </a:extLst>
                </a:gridCol>
                <a:gridCol w="987552">
                  <a:extLst>
                    <a:ext uri="{9D8B030D-6E8A-4147-A177-3AD203B41FA5}">
                      <a16:colId xmlns:a16="http://schemas.microsoft.com/office/drawing/2014/main" val="3603057173"/>
                    </a:ext>
                  </a:extLst>
                </a:gridCol>
                <a:gridCol w="987552">
                  <a:extLst>
                    <a:ext uri="{9D8B030D-6E8A-4147-A177-3AD203B41FA5}">
                      <a16:colId xmlns:a16="http://schemas.microsoft.com/office/drawing/2014/main" val="2681711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6625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- 2019-02-21 13:30:08 </a:t>
                      </a:r>
                      <a:r>
                        <a:rPr kumimoji="0" lang="es-ES" sz="1000" b="0" i="0" u="none" strike="noStrike" kern="1200" cap="none" spc="0" normalizeH="0" baseline="0" noProof="0">
                          <a:ln>
                            <a:noFill/>
                          </a:ln>
                          <a:solidFill>
                            <a:prstClr val="black"/>
                          </a:solidFill>
                          <a:effectLst/>
                          <a:uLnTx/>
                          <a:uFillTx/>
                          <a:latin typeface="+mn-lt"/>
                          <a:ea typeface="+mn-ea"/>
                          <a:cs typeface="+mn-cs"/>
                        </a:rPr>
                        <a:t>
 Organiza tardes de juegos e invita a sus amiguitos, de esta forma fomentamos el trabajo en equipo y las ganas de compartir.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https://www.instagram.com/p/BuJoz0jBz3M/media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81408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- 2018-06-13 10:27:38 </a:t>
                      </a:r>
                      <a:r>
                        <a:rPr kumimoji="0" lang="es-ES" sz="1000" b="0" i="0" u="none" strike="noStrike" kern="1200" cap="none" spc="0" normalizeH="0" baseline="0" noProof="0">
                          <a:ln>
                            <a:noFill/>
                          </a:ln>
                          <a:solidFill>
                            <a:prstClr val="black"/>
                          </a:solidFill>
                          <a:effectLst/>
                          <a:uLnTx/>
                          <a:uFillTx/>
                          <a:latin typeface="+mn-lt"/>
                          <a:ea typeface="+mn-ea"/>
                          <a:cs typeface="+mn-cs"/>
                        </a:rPr>
                        <a:t>
 Hoy la tarde está perfecta para quedarse en casa y disfrutar de su película y merienda favorita. 
#YokiRD #YogurtYoki #TipsYoki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https://www.instagram.com/p/Bj92ztxHnnb/media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7093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- 2018-10-17 16:28:40 </a:t>
                      </a:r>
                      <a:r>
                        <a:rPr kumimoji="0" lang="es-ES" sz="1000" b="0" i="0" u="none" strike="noStrike" kern="1200" cap="none" spc="0" normalizeH="0" baseline="0" noProof="0">
                          <a:ln>
                            <a:noFill/>
                          </a:ln>
                          <a:solidFill>
                            <a:prstClr val="black"/>
                          </a:solidFill>
                          <a:effectLst/>
                          <a:uLnTx/>
                          <a:uFillTx/>
                          <a:latin typeface="+mn-lt"/>
                          <a:ea typeface="+mn-ea"/>
                          <a:cs typeface="+mn-cs"/>
                        </a:rPr>
                        <a:t>
 Involucra a tus hijos al momento de planear y preparar la comida. Esto les ayudará a desarrollar hábitos alimenticios saludables. Empieza hoy junto a Yoki.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https://www.instagram.com/p/BpC8SSGl4Q2/media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60950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- 2018-06-05 10:34:52 </a:t>
                      </a:r>
                      <a:r>
                        <a:rPr kumimoji="0" lang="es-ES" sz="1000" b="0" i="0" u="none" strike="noStrike" kern="1200" cap="none" spc="0" normalizeH="0" baseline="0" noProof="0">
                          <a:ln>
                            <a:noFill/>
                          </a:ln>
                          <a:solidFill>
                            <a:prstClr val="black"/>
                          </a:solidFill>
                          <a:effectLst/>
                          <a:uLnTx/>
                          <a:uFillTx/>
                          <a:latin typeface="+mn-lt"/>
                          <a:ea typeface="+mn-ea"/>
                          <a:cs typeface="+mn-cs"/>
                        </a:rPr>
                        <a:t>
 Motiva a tus hijos a que busquen las respuestas a sus preguntas por si mismos, esto les ayudará a ser autónomos y autosuficientes y les servirá de gran ayuda durante su aprendizaje académico. 
#YokiRD #YogurtYoki #TipsYoki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https://www.instagram.com/p/BjpRRqenYkb/media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34482274"/>
                  </a:ext>
                </a:extLst>
              </a:tr>
            </a:tbl>
          </a:graphicData>
        </a:graphic>
      </p:graphicFrame>
      <p:sp>
        <p:nvSpPr>
          <p:cNvPr id="4" name="Text Placeholder 3">
            <a:extLst>
              <a:ext uri="{FF2B5EF4-FFF2-40B4-BE49-F238E27FC236}">
                <a16:creationId xmlns:a16="http://schemas.microsoft.com/office/drawing/2014/main" id="{D49D7595-EAFF-4C8F-AED6-16F14EA2BE29}"/>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3493946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94CCF-A4E9-4007-B0E5-F7F6DEEDB00E}"/>
              </a:ext>
            </a:extLst>
          </p:cNvPr>
          <p:cNvSpPr>
            <a:spLocks noGrp="1"/>
          </p:cNvSpPr>
          <p:nvPr>
            <p:ph type="title"/>
          </p:nvPr>
        </p:nvSpPr>
        <p:spPr/>
        <p:txBody>
          <a:bodyPr/>
          <a:lstStyle/>
          <a:p>
            <a:r>
              <a:rPr lang="en-US"/>
              <a:t>Instagram Posts Table | yogurtyoki - 6 of 8</a:t>
            </a:r>
          </a:p>
        </p:txBody>
      </p:sp>
      <p:graphicFrame>
        <p:nvGraphicFramePr>
          <p:cNvPr id="5" name="Table Placeholder 4">
            <a:extLst>
              <a:ext uri="{FF2B5EF4-FFF2-40B4-BE49-F238E27FC236}">
                <a16:creationId xmlns:a16="http://schemas.microsoft.com/office/drawing/2014/main" id="{7D727F67-2A89-4E06-8422-D823BB1ABEAD}"/>
              </a:ext>
            </a:extLst>
          </p:cNvPr>
          <p:cNvGraphicFramePr>
            <a:graphicFrameLocks noGrp="1"/>
          </p:cNvGraphicFramePr>
          <p:nvPr>
            <p:ph type="tbl" sz="quarter" idx="13"/>
            <p:extLst>
              <p:ext uri="{D42A27DB-BD31-4B8C-83A1-F6EECF244321}">
                <p14:modId xmlns:p14="http://schemas.microsoft.com/office/powerpoint/2010/main" val="830265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98098154"/>
                    </a:ext>
                  </a:extLst>
                </a:gridCol>
                <a:gridCol w="987552">
                  <a:extLst>
                    <a:ext uri="{9D8B030D-6E8A-4147-A177-3AD203B41FA5}">
                      <a16:colId xmlns:a16="http://schemas.microsoft.com/office/drawing/2014/main" val="2524023037"/>
                    </a:ext>
                  </a:extLst>
                </a:gridCol>
                <a:gridCol w="987552">
                  <a:extLst>
                    <a:ext uri="{9D8B030D-6E8A-4147-A177-3AD203B41FA5}">
                      <a16:colId xmlns:a16="http://schemas.microsoft.com/office/drawing/2014/main" val="3182699850"/>
                    </a:ext>
                  </a:extLst>
                </a:gridCol>
                <a:gridCol w="987552">
                  <a:extLst>
                    <a:ext uri="{9D8B030D-6E8A-4147-A177-3AD203B41FA5}">
                      <a16:colId xmlns:a16="http://schemas.microsoft.com/office/drawing/2014/main" val="1846852989"/>
                    </a:ext>
                  </a:extLst>
                </a:gridCol>
                <a:gridCol w="987552">
                  <a:extLst>
                    <a:ext uri="{9D8B030D-6E8A-4147-A177-3AD203B41FA5}">
                      <a16:colId xmlns:a16="http://schemas.microsoft.com/office/drawing/2014/main" val="1447629577"/>
                    </a:ext>
                  </a:extLst>
                </a:gridCol>
                <a:gridCol w="987552">
                  <a:extLst>
                    <a:ext uri="{9D8B030D-6E8A-4147-A177-3AD203B41FA5}">
                      <a16:colId xmlns:a16="http://schemas.microsoft.com/office/drawing/2014/main" val="2427230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27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- 2018-11-21 16:35:04 </a:t>
                      </a:r>
                      <a:r>
                        <a:rPr kumimoji="0" lang="es-ES" sz="1000" b="0" i="0" u="none" strike="noStrike" kern="1200" cap="none" spc="0" normalizeH="0" baseline="0" noProof="0">
                          <a:ln>
                            <a:noFill/>
                          </a:ln>
                          <a:solidFill>
                            <a:prstClr val="black"/>
                          </a:solidFill>
                          <a:effectLst/>
                          <a:uLnTx/>
                          <a:uFillTx/>
                          <a:latin typeface="+mn-lt"/>
                          <a:ea typeface="+mn-ea"/>
                          <a:cs typeface="+mn-cs"/>
                        </a:rPr>
                        <a:t>
 Vamos a preparar slime casero con ingredientes que tenemos en casa y que son seguros para la salud de tu pequeño, además será un experimento súper divertido. ¡A comenzar! 
Ingredientes: 
Un huevo
Jabón líquido para platos. Brillantina (opcional) 
Instrucciones: 
Vierte el huevo en un bowl sin la yema. Luego vierte junto al huevo una buena cantidad de jabón líquido y agrega la brillantina. Muévelo con una cuchara hasta que cambie la consistencia. Deja reposar en la nevera durante un día. ¡Listo! 
Cuando termines de jugar, guárdalo en una envase vacío de Yoki para que no pierda la consistencia.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https://www.instagram.com/p/BqdE1y2ho_a/media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2454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- 2018-10-15 16:16:01 </a:t>
                      </a:r>
                      <a:r>
                        <a:rPr kumimoji="0" lang="es-ES" sz="1000" b="0" i="0" u="none" strike="noStrike" kern="1200" cap="none" spc="0" normalizeH="0" baseline="0" noProof="0">
                          <a:ln>
                            <a:noFill/>
                          </a:ln>
                          <a:solidFill>
                            <a:prstClr val="black"/>
                          </a:solidFill>
                          <a:effectLst/>
                          <a:uLnTx/>
                          <a:uFillTx/>
                          <a:latin typeface="+mn-lt"/>
                          <a:ea typeface="+mn-ea"/>
                          <a:cs typeface="+mn-cs"/>
                        </a:rPr>
                        <a:t>
 Enseña a tus pequeños a respetar y cuidar el medio ambiente; hacerlo es darle las herramientas para vivir en un mundo mejor, así que ya sabes a reciclar esos envases de Yoki.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https://www.instagram.com/p/Bo9xP6UF_Pa/media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2323278"/>
                  </a:ext>
                </a:extLst>
              </a:tr>
            </a:tbl>
          </a:graphicData>
        </a:graphic>
      </p:graphicFrame>
      <p:sp>
        <p:nvSpPr>
          <p:cNvPr id="4" name="Text Placeholder 3">
            <a:extLst>
              <a:ext uri="{FF2B5EF4-FFF2-40B4-BE49-F238E27FC236}">
                <a16:creationId xmlns:a16="http://schemas.microsoft.com/office/drawing/2014/main" id="{879E9C8A-52F6-4CEC-898C-8FDA662D95E9}"/>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131183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87942-ECE0-4155-B62C-7DAEF92C8B47}"/>
              </a:ext>
            </a:extLst>
          </p:cNvPr>
          <p:cNvSpPr>
            <a:spLocks noGrp="1"/>
          </p:cNvSpPr>
          <p:nvPr>
            <p:ph type="title"/>
          </p:nvPr>
        </p:nvSpPr>
        <p:spPr/>
        <p:txBody>
          <a:bodyPr/>
          <a:lstStyle/>
          <a:p>
            <a:r>
              <a:rPr lang="en-US"/>
              <a:t>Instagram Posts Table | yogurtyoki - 7 of 8</a:t>
            </a:r>
          </a:p>
        </p:txBody>
      </p:sp>
      <p:graphicFrame>
        <p:nvGraphicFramePr>
          <p:cNvPr id="5" name="Table Placeholder 4">
            <a:extLst>
              <a:ext uri="{FF2B5EF4-FFF2-40B4-BE49-F238E27FC236}">
                <a16:creationId xmlns:a16="http://schemas.microsoft.com/office/drawing/2014/main" id="{4536BF3E-09F9-41DC-9585-F331511039AB}"/>
              </a:ext>
            </a:extLst>
          </p:cNvPr>
          <p:cNvGraphicFramePr>
            <a:graphicFrameLocks noGrp="1"/>
          </p:cNvGraphicFramePr>
          <p:nvPr>
            <p:ph type="tbl" sz="quarter" idx="13"/>
            <p:extLst>
              <p:ext uri="{D42A27DB-BD31-4B8C-83A1-F6EECF244321}">
                <p14:modId xmlns:p14="http://schemas.microsoft.com/office/powerpoint/2010/main" val="1673150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28052056"/>
                    </a:ext>
                  </a:extLst>
                </a:gridCol>
                <a:gridCol w="987552">
                  <a:extLst>
                    <a:ext uri="{9D8B030D-6E8A-4147-A177-3AD203B41FA5}">
                      <a16:colId xmlns:a16="http://schemas.microsoft.com/office/drawing/2014/main" val="3046414312"/>
                    </a:ext>
                  </a:extLst>
                </a:gridCol>
                <a:gridCol w="987552">
                  <a:extLst>
                    <a:ext uri="{9D8B030D-6E8A-4147-A177-3AD203B41FA5}">
                      <a16:colId xmlns:a16="http://schemas.microsoft.com/office/drawing/2014/main" val="1141153787"/>
                    </a:ext>
                  </a:extLst>
                </a:gridCol>
                <a:gridCol w="987552">
                  <a:extLst>
                    <a:ext uri="{9D8B030D-6E8A-4147-A177-3AD203B41FA5}">
                      <a16:colId xmlns:a16="http://schemas.microsoft.com/office/drawing/2014/main" val="3805716331"/>
                    </a:ext>
                  </a:extLst>
                </a:gridCol>
                <a:gridCol w="987552">
                  <a:extLst>
                    <a:ext uri="{9D8B030D-6E8A-4147-A177-3AD203B41FA5}">
                      <a16:colId xmlns:a16="http://schemas.microsoft.com/office/drawing/2014/main" val="877655108"/>
                    </a:ext>
                  </a:extLst>
                </a:gridCol>
                <a:gridCol w="987552">
                  <a:extLst>
                    <a:ext uri="{9D8B030D-6E8A-4147-A177-3AD203B41FA5}">
                      <a16:colId xmlns:a16="http://schemas.microsoft.com/office/drawing/2014/main" val="2584586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8422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- 2018-10-28 21:03:37 </a:t>
                      </a:r>
                      <a:r>
                        <a:rPr kumimoji="0" lang="es-ES" sz="1000" b="0" i="0" u="none" strike="noStrike" kern="1200" cap="none" spc="0" normalizeH="0" baseline="0" noProof="0">
                          <a:ln>
                            <a:noFill/>
                          </a:ln>
                          <a:solidFill>
                            <a:prstClr val="black"/>
                          </a:solidFill>
                          <a:effectLst/>
                          <a:uLnTx/>
                          <a:uFillTx/>
                          <a:latin typeface="+mn-lt"/>
                          <a:ea typeface="+mn-ea"/>
                          <a:cs typeface="+mn-cs"/>
                        </a:rPr>
                        <a:t>
 Gracias por compartir junto a Yogurt Yoki de un increíble fin de semana de Halloween, cargado de sustos y alegrías en BlueMall. ¡Hasta la próxima! #halloween #YogurtYoki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https://www.instagram.com/p/BpfwfvOBMJ2/media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2208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- 2018-09-21 16:03:19 </a:t>
                      </a:r>
                      <a:r>
                        <a:rPr kumimoji="0" lang="es-ES" sz="1000" b="0" i="0" u="none" strike="noStrike" kern="1200" cap="none" spc="0" normalizeH="0" baseline="0" noProof="0">
                          <a:ln>
                            <a:noFill/>
                          </a:ln>
                          <a:solidFill>
                            <a:prstClr val="black"/>
                          </a:solidFill>
                          <a:effectLst/>
                          <a:uLnTx/>
                          <a:uFillTx/>
                          <a:latin typeface="+mn-lt"/>
                          <a:ea typeface="+mn-ea"/>
                          <a:cs typeface="+mn-cs"/>
                        </a:rPr>
                        <a:t>
 ¡Únete al equipo! Vive junto a ellos cada una de sus etapas: aprender a montar patines, saltar la cuerda y disfruta junto a ellos en cada paso de su crecimiento.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https://www.instagram.com/p/Bn_8t10FGQb/media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10221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- 2018-06-11 11:37:27 </a:t>
                      </a:r>
                      <a:r>
                        <a:rPr kumimoji="0" lang="es-ES" sz="1000" b="0" i="0" u="none" strike="noStrike" kern="1200" cap="none" spc="0" normalizeH="0" baseline="0" noProof="0">
                          <a:ln>
                            <a:noFill/>
                          </a:ln>
                          <a:solidFill>
                            <a:prstClr val="black"/>
                          </a:solidFill>
                          <a:effectLst/>
                          <a:uLnTx/>
                          <a:uFillTx/>
                          <a:latin typeface="+mn-lt"/>
                          <a:ea typeface="+mn-ea"/>
                          <a:cs typeface="+mn-cs"/>
                        </a:rPr>
                        <a:t>
 La fotografía presenta múltiples beneficios para los niños, estos son algunos: 📌Los acerca al arte y la cultura. 📌Es un medio de expresión artística.
📌Hace que se fijen más en los detalles. 📌Ejercitan su memoria.
📌Dejan volar la imaginación.
#YokiRD #YogurtYoki #TipsYoki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https://www.instagram.com/p/Bj41NX6HL4R/media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24078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- 2018-06-19 13:13:16 </a:t>
                      </a:r>
                      <a:r>
                        <a:rPr kumimoji="0" lang="es-ES" sz="1000" b="0" i="0" u="none" strike="noStrike" kern="1200" cap="none" spc="0" normalizeH="0" baseline="0" noProof="0">
                          <a:ln>
                            <a:noFill/>
                          </a:ln>
                          <a:solidFill>
                            <a:prstClr val="black"/>
                          </a:solidFill>
                          <a:effectLst/>
                          <a:uLnTx/>
                          <a:uFillTx/>
                          <a:latin typeface="+mn-lt"/>
                          <a:ea typeface="+mn-ea"/>
                          <a:cs typeface="+mn-cs"/>
                        </a:rPr>
                        <a:t>
 Con un “Mundial de Aprendizaje” podrás aprender más sobre el fútbol. Un mes celebrando goles y conociendo grandes jugadores junto a nosotros. Visita nuestros Stories y vive esta pasión junto a tus pequeños. #YokiRD #TipsYoki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https://www.instagram.com/p/BkNmiJXnZwv/media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86557023"/>
                  </a:ext>
                </a:extLst>
              </a:tr>
            </a:tbl>
          </a:graphicData>
        </a:graphic>
      </p:graphicFrame>
      <p:sp>
        <p:nvSpPr>
          <p:cNvPr id="4" name="Text Placeholder 3">
            <a:extLst>
              <a:ext uri="{FF2B5EF4-FFF2-40B4-BE49-F238E27FC236}">
                <a16:creationId xmlns:a16="http://schemas.microsoft.com/office/drawing/2014/main" id="{843168D8-DAB6-4065-BC1C-DD837495650F}"/>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3906633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5B96B-EA35-4A55-BF1B-025A0B365614}"/>
              </a:ext>
            </a:extLst>
          </p:cNvPr>
          <p:cNvSpPr>
            <a:spLocks noGrp="1"/>
          </p:cNvSpPr>
          <p:nvPr>
            <p:ph type="title"/>
          </p:nvPr>
        </p:nvSpPr>
        <p:spPr/>
        <p:txBody>
          <a:bodyPr/>
          <a:lstStyle/>
          <a:p>
            <a:r>
              <a:rPr lang="en-US"/>
              <a:t>Instagram Posts Table | yogurtyoki - 8 of 8</a:t>
            </a:r>
          </a:p>
        </p:txBody>
      </p:sp>
      <p:graphicFrame>
        <p:nvGraphicFramePr>
          <p:cNvPr id="5" name="Table Placeholder 4">
            <a:extLst>
              <a:ext uri="{FF2B5EF4-FFF2-40B4-BE49-F238E27FC236}">
                <a16:creationId xmlns:a16="http://schemas.microsoft.com/office/drawing/2014/main" id="{51278494-545C-4E91-B56D-6BC2582AACE8}"/>
              </a:ext>
            </a:extLst>
          </p:cNvPr>
          <p:cNvGraphicFramePr>
            <a:graphicFrameLocks noGrp="1"/>
          </p:cNvGraphicFramePr>
          <p:nvPr>
            <p:ph type="tbl" sz="quarter" idx="13"/>
            <p:extLst>
              <p:ext uri="{D42A27DB-BD31-4B8C-83A1-F6EECF244321}">
                <p14:modId xmlns:p14="http://schemas.microsoft.com/office/powerpoint/2010/main" val="2040104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90422117"/>
                    </a:ext>
                  </a:extLst>
                </a:gridCol>
                <a:gridCol w="987552">
                  <a:extLst>
                    <a:ext uri="{9D8B030D-6E8A-4147-A177-3AD203B41FA5}">
                      <a16:colId xmlns:a16="http://schemas.microsoft.com/office/drawing/2014/main" val="2668678868"/>
                    </a:ext>
                  </a:extLst>
                </a:gridCol>
                <a:gridCol w="987552">
                  <a:extLst>
                    <a:ext uri="{9D8B030D-6E8A-4147-A177-3AD203B41FA5}">
                      <a16:colId xmlns:a16="http://schemas.microsoft.com/office/drawing/2014/main" val="1489188591"/>
                    </a:ext>
                  </a:extLst>
                </a:gridCol>
                <a:gridCol w="987552">
                  <a:extLst>
                    <a:ext uri="{9D8B030D-6E8A-4147-A177-3AD203B41FA5}">
                      <a16:colId xmlns:a16="http://schemas.microsoft.com/office/drawing/2014/main" val="1207670444"/>
                    </a:ext>
                  </a:extLst>
                </a:gridCol>
                <a:gridCol w="987552">
                  <a:extLst>
                    <a:ext uri="{9D8B030D-6E8A-4147-A177-3AD203B41FA5}">
                      <a16:colId xmlns:a16="http://schemas.microsoft.com/office/drawing/2014/main" val="2888219660"/>
                    </a:ext>
                  </a:extLst>
                </a:gridCol>
                <a:gridCol w="987552">
                  <a:extLst>
                    <a:ext uri="{9D8B030D-6E8A-4147-A177-3AD203B41FA5}">
                      <a16:colId xmlns:a16="http://schemas.microsoft.com/office/drawing/2014/main" val="2852702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437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- 2018-09-12 11:06:09 </a:t>
                      </a:r>
                      <a:r>
                        <a:rPr kumimoji="0" lang="es-ES" sz="1000" b="0" i="0" u="none" strike="noStrike" kern="1200" cap="none" spc="0" normalizeH="0" baseline="0" noProof="0">
                          <a:ln>
                            <a:noFill/>
                          </a:ln>
                          <a:solidFill>
                            <a:prstClr val="black"/>
                          </a:solidFill>
                          <a:effectLst/>
                          <a:uLnTx/>
                          <a:uFillTx/>
                          <a:latin typeface="+mn-lt"/>
                          <a:ea typeface="+mn-ea"/>
                          <a:cs typeface="+mn-cs"/>
                        </a:rPr>
                        <a:t>
 Olvídate de libros y de manuales a seguir, relájate y pasa tiempo de calidad junto a tus pequeños.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https://www.instagram.com/p/BnoPja9Ff-e/media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02275591"/>
                  </a:ext>
                </a:extLst>
              </a:tr>
            </a:tbl>
          </a:graphicData>
        </a:graphic>
      </p:graphicFrame>
      <p:sp>
        <p:nvSpPr>
          <p:cNvPr id="4" name="Text Placeholder 3">
            <a:extLst>
              <a:ext uri="{FF2B5EF4-FFF2-40B4-BE49-F238E27FC236}">
                <a16:creationId xmlns:a16="http://schemas.microsoft.com/office/drawing/2014/main" id="{9D2C7DE2-9B37-45C4-A75A-BE2FDA3D9237}"/>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5463794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724</Words>
  <Application>Microsoft Office PowerPoint</Application>
  <PresentationFormat>On-screen Show (4:3)</PresentationFormat>
  <Paragraphs>209</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Instagram Posts Table | yogurtyoki - 1 of 8</vt:lpstr>
      <vt:lpstr>Instagram Posts Table | yogurtyoki - 2 of 8</vt:lpstr>
      <vt:lpstr>Instagram Posts Table | yogurtyoki - 3 of 8</vt:lpstr>
      <vt:lpstr>Instagram Posts Table | yogurtyoki - 4 of 8</vt:lpstr>
      <vt:lpstr>Instagram Posts Table | yogurtyoki - 5 of 8</vt:lpstr>
      <vt:lpstr>Instagram Posts Table | yogurtyoki - 6 of 8</vt:lpstr>
      <vt:lpstr>Instagram Posts Table | yogurtyoki - 7 of 8</vt:lpstr>
      <vt:lpstr>Instagram Posts Table | yogurtyoki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yogurtyoki - 1 of 8</dc:title>
  <dc:creator>Frederik Peiniger</dc:creator>
  <cp:lastModifiedBy>Frederik Peiniger</cp:lastModifiedBy>
  <cp:revision>1</cp:revision>
  <dcterms:created xsi:type="dcterms:W3CDTF">2019-03-19T23:19:20Z</dcterms:created>
  <dcterms:modified xsi:type="dcterms:W3CDTF">2019-03-19T23:21:09Z</dcterms:modified>
</cp:coreProperties>
</file>