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martiniano_molina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100</c:v>
                </c:pt>
                <c:pt idx="7">
                  <c:v>100</c:v>
                </c:pt>
              </c:numCache>
            </c:numRef>
          </c:val>
          <c:extLst>
            <c:ext xmlns:c16="http://schemas.microsoft.com/office/drawing/2014/chart" uri="{C3380CC4-5D6E-409C-BE32-E72D297353CC}">
              <c16:uniqueId val="{00000000-45B6-448F-8FC2-8D1ABC7785B8}"/>
            </c:ext>
          </c:extLst>
        </c:ser>
        <c:dLbls>
          <c:showLegendKey val="0"/>
          <c:showVal val="0"/>
          <c:showCatName val="0"/>
          <c:showSerName val="0"/>
          <c:showPercent val="0"/>
          <c:showBubbleSize val="0"/>
        </c:dLbls>
        <c:axId val="354629656"/>
        <c:axId val="354632280"/>
      </c:radarChart>
      <c:catAx>
        <c:axId val="354629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32280"/>
        <c:crosses val="autoZero"/>
        <c:auto val="1"/>
        <c:lblAlgn val="ctr"/>
        <c:lblOffset val="100"/>
        <c:noMultiLvlLbl val="0"/>
      </c:catAx>
      <c:valAx>
        <c:axId val="354632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29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martiniano_molina</c:v>
                </c:pt>
              </c:strCache>
            </c:strRef>
          </c:tx>
          <c:spPr>
            <a:ln w="28575" cap="rnd">
              <a:solidFill>
                <a:schemeClr val="accent1"/>
              </a:solidFill>
              <a:round/>
            </a:ln>
            <a:effectLst/>
          </c:spPr>
          <c:marker>
            <c:symbol val="none"/>
          </c:marker>
          <c:cat>
            <c:strRef>
              <c:f>Sheet1!$A$2:$A$23</c:f>
              <c:strCache>
                <c:ptCount val="22"/>
                <c:pt idx="0">
                  <c:v>8/2/2019</c:v>
                </c:pt>
                <c:pt idx="1">
                  <c:v>9/2/2019</c:v>
                </c:pt>
                <c:pt idx="2">
                  <c:v>10/2/2019</c:v>
                </c:pt>
                <c:pt idx="3">
                  <c:v>11/2/2019</c:v>
                </c:pt>
                <c:pt idx="4">
                  <c:v>12/2/2019</c:v>
                </c:pt>
                <c:pt idx="5">
                  <c:v>13/02/2019</c:v>
                </c:pt>
                <c:pt idx="6">
                  <c:v>14/02/2019</c:v>
                </c:pt>
                <c:pt idx="7">
                  <c:v>15/02/2019</c:v>
                </c:pt>
                <c:pt idx="8">
                  <c:v>16/02/2019</c:v>
                </c:pt>
                <c:pt idx="9">
                  <c:v>17/02/2019</c:v>
                </c:pt>
                <c:pt idx="10">
                  <c:v>18/02/2019</c:v>
                </c:pt>
                <c:pt idx="11">
                  <c:v>19/02/2019</c:v>
                </c:pt>
                <c:pt idx="12">
                  <c:v>20/02/2019</c:v>
                </c:pt>
                <c:pt idx="13">
                  <c:v>21/02/2019</c:v>
                </c:pt>
                <c:pt idx="14">
                  <c:v>22/02/2019</c:v>
                </c:pt>
                <c:pt idx="15">
                  <c:v>23/02/2019</c:v>
                </c:pt>
                <c:pt idx="16">
                  <c:v>24/02/2019</c:v>
                </c:pt>
                <c:pt idx="17">
                  <c:v>25/02/2019</c:v>
                </c:pt>
                <c:pt idx="18">
                  <c:v>26/02/2019</c:v>
                </c:pt>
                <c:pt idx="19">
                  <c:v>27/02/2019</c:v>
                </c:pt>
                <c:pt idx="20">
                  <c:v>28/02/2019</c:v>
                </c:pt>
                <c:pt idx="21">
                  <c:v>1/3/2019</c:v>
                </c:pt>
              </c:strCache>
            </c:strRef>
          </c:cat>
          <c:val>
            <c:numRef>
              <c:f>Sheet1!$B$2:$B$23</c:f>
              <c:numCache>
                <c:formatCode>General</c:formatCode>
                <c:ptCount val="22"/>
                <c:pt idx="0">
                  <c:v>9581</c:v>
                </c:pt>
                <c:pt idx="1">
                  <c:v>9598</c:v>
                </c:pt>
                <c:pt idx="2">
                  <c:v>9626</c:v>
                </c:pt>
                <c:pt idx="3">
                  <c:v>9646</c:v>
                </c:pt>
                <c:pt idx="4">
                  <c:v>9667</c:v>
                </c:pt>
                <c:pt idx="5">
                  <c:v>9518</c:v>
                </c:pt>
                <c:pt idx="6">
                  <c:v>9695</c:v>
                </c:pt>
                <c:pt idx="7">
                  <c:v>9713</c:v>
                </c:pt>
                <c:pt idx="8">
                  <c:v>9714</c:v>
                </c:pt>
                <c:pt idx="9">
                  <c:v>9734</c:v>
                </c:pt>
                <c:pt idx="10">
                  <c:v>9755</c:v>
                </c:pt>
                <c:pt idx="11">
                  <c:v>9770</c:v>
                </c:pt>
                <c:pt idx="12">
                  <c:v>9794</c:v>
                </c:pt>
                <c:pt idx="13">
                  <c:v>9814</c:v>
                </c:pt>
                <c:pt idx="14">
                  <c:v>9848</c:v>
                </c:pt>
                <c:pt idx="15">
                  <c:v>9856</c:v>
                </c:pt>
                <c:pt idx="16">
                  <c:v>9877</c:v>
                </c:pt>
                <c:pt idx="17">
                  <c:v>9903</c:v>
                </c:pt>
                <c:pt idx="18">
                  <c:v>9926</c:v>
                </c:pt>
                <c:pt idx="19">
                  <c:v>10331</c:v>
                </c:pt>
                <c:pt idx="20">
                  <c:v>10372</c:v>
                </c:pt>
                <c:pt idx="21">
                  <c:v>10411</c:v>
                </c:pt>
              </c:numCache>
            </c:numRef>
          </c:val>
          <c:smooth val="0"/>
          <c:extLst>
            <c:ext xmlns:c16="http://schemas.microsoft.com/office/drawing/2014/chart" uri="{C3380CC4-5D6E-409C-BE32-E72D297353CC}">
              <c16:uniqueId val="{00000000-5B8D-4336-9B81-C38F15B4F5AD}"/>
            </c:ext>
          </c:extLst>
        </c:ser>
        <c:dLbls>
          <c:showLegendKey val="0"/>
          <c:showVal val="0"/>
          <c:showCatName val="0"/>
          <c:showSerName val="0"/>
          <c:showPercent val="0"/>
          <c:showBubbleSize val="0"/>
        </c:dLbls>
        <c:smooth val="0"/>
        <c:axId val="46369200"/>
        <c:axId val="46371824"/>
      </c:lineChart>
      <c:catAx>
        <c:axId val="46369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71824"/>
        <c:crosses val="autoZero"/>
        <c:auto val="1"/>
        <c:lblAlgn val="ctr"/>
        <c:lblOffset val="100"/>
        <c:noMultiLvlLbl val="0"/>
      </c:catAx>
      <c:valAx>
        <c:axId val="46371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69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martiniano_molina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22</c:v>
                </c:pt>
                <c:pt idx="1">
                  <c:v>20</c:v>
                </c:pt>
                <c:pt idx="2">
                  <c:v>93</c:v>
                </c:pt>
                <c:pt idx="3">
                  <c:v>79</c:v>
                </c:pt>
                <c:pt idx="4">
                  <c:v>28</c:v>
                </c:pt>
                <c:pt idx="5">
                  <c:v>9</c:v>
                </c:pt>
                <c:pt idx="6">
                  <c:v>23</c:v>
                </c:pt>
              </c:numCache>
            </c:numRef>
          </c:val>
          <c:extLst>
            <c:ext xmlns:c16="http://schemas.microsoft.com/office/drawing/2014/chart" uri="{C3380CC4-5D6E-409C-BE32-E72D297353CC}">
              <c16:uniqueId val="{00000000-9645-4E72-AA5A-F1CA92B47F99}"/>
            </c:ext>
          </c:extLst>
        </c:ser>
        <c:dLbls>
          <c:showLegendKey val="0"/>
          <c:showVal val="0"/>
          <c:showCatName val="0"/>
          <c:showSerName val="0"/>
          <c:showPercent val="0"/>
          <c:showBubbleSize val="0"/>
        </c:dLbls>
        <c:gapWidth val="219"/>
        <c:overlap val="-27"/>
        <c:axId val="46373464"/>
        <c:axId val="46370840"/>
      </c:barChart>
      <c:catAx>
        <c:axId val="46373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70840"/>
        <c:crosses val="autoZero"/>
        <c:auto val="1"/>
        <c:lblAlgn val="ctr"/>
        <c:lblOffset val="100"/>
        <c:noMultiLvlLbl val="0"/>
      </c:catAx>
      <c:valAx>
        <c:axId val="46370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73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martiniano_molina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1</c:v>
                </c:pt>
                <c:pt idx="8">
                  <c:v>0</c:v>
                </c:pt>
                <c:pt idx="9">
                  <c:v>0</c:v>
                </c:pt>
                <c:pt idx="10">
                  <c:v>0</c:v>
                </c:pt>
                <c:pt idx="11">
                  <c:v>0</c:v>
                </c:pt>
                <c:pt idx="12">
                  <c:v>2</c:v>
                </c:pt>
                <c:pt idx="13">
                  <c:v>0</c:v>
                </c:pt>
                <c:pt idx="14">
                  <c:v>1</c:v>
                </c:pt>
                <c:pt idx="15">
                  <c:v>0</c:v>
                </c:pt>
                <c:pt idx="16">
                  <c:v>0</c:v>
                </c:pt>
                <c:pt idx="17">
                  <c:v>1</c:v>
                </c:pt>
                <c:pt idx="18">
                  <c:v>1</c:v>
                </c:pt>
                <c:pt idx="19">
                  <c:v>1</c:v>
                </c:pt>
                <c:pt idx="20">
                  <c:v>2</c:v>
                </c:pt>
                <c:pt idx="21">
                  <c:v>0</c:v>
                </c:pt>
                <c:pt idx="22">
                  <c:v>0</c:v>
                </c:pt>
                <c:pt idx="23">
                  <c:v>0</c:v>
                </c:pt>
              </c:numCache>
            </c:numRef>
          </c:val>
          <c:smooth val="0"/>
          <c:extLst>
            <c:ext xmlns:c16="http://schemas.microsoft.com/office/drawing/2014/chart" uri="{C3380CC4-5D6E-409C-BE32-E72D297353CC}">
              <c16:uniqueId val="{00000000-823F-4D83-B7B0-7367E532EFA9}"/>
            </c:ext>
          </c:extLst>
        </c:ser>
        <c:dLbls>
          <c:showLegendKey val="0"/>
          <c:showVal val="0"/>
          <c:showCatName val="0"/>
          <c:showSerName val="0"/>
          <c:showPercent val="0"/>
          <c:showBubbleSize val="0"/>
        </c:dLbls>
        <c:smooth val="0"/>
        <c:axId val="354629328"/>
        <c:axId val="355010680"/>
      </c:lineChart>
      <c:catAx>
        <c:axId val="354629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010680"/>
        <c:crosses val="autoZero"/>
        <c:auto val="1"/>
        <c:lblAlgn val="ctr"/>
        <c:lblOffset val="100"/>
        <c:noMultiLvlLbl val="0"/>
      </c:catAx>
      <c:valAx>
        <c:axId val="355010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29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martiniano_molina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1.07107107107107</c:v>
                </c:pt>
                <c:pt idx="8">
                  <c:v>0</c:v>
                </c:pt>
                <c:pt idx="9">
                  <c:v>0</c:v>
                </c:pt>
                <c:pt idx="10">
                  <c:v>0</c:v>
                </c:pt>
                <c:pt idx="11">
                  <c:v>0</c:v>
                </c:pt>
                <c:pt idx="12">
                  <c:v>1.6216216216216199</c:v>
                </c:pt>
                <c:pt idx="13">
                  <c:v>3.2232232232232199</c:v>
                </c:pt>
                <c:pt idx="14">
                  <c:v>3.0430430430430402</c:v>
                </c:pt>
                <c:pt idx="15">
                  <c:v>2.74274274274274</c:v>
                </c:pt>
                <c:pt idx="16">
                  <c:v>0</c:v>
                </c:pt>
                <c:pt idx="17">
                  <c:v>1.76176176176176</c:v>
                </c:pt>
                <c:pt idx="18">
                  <c:v>1.9219219219219199</c:v>
                </c:pt>
                <c:pt idx="19">
                  <c:v>2.9829829829829801</c:v>
                </c:pt>
                <c:pt idx="20">
                  <c:v>2.0186853520186898</c:v>
                </c:pt>
                <c:pt idx="21">
                  <c:v>5.3853853853853897</c:v>
                </c:pt>
                <c:pt idx="22">
                  <c:v>0</c:v>
                </c:pt>
                <c:pt idx="23">
                  <c:v>0</c:v>
                </c:pt>
              </c:numCache>
            </c:numRef>
          </c:val>
          <c:smooth val="0"/>
          <c:extLst>
            <c:ext xmlns:c16="http://schemas.microsoft.com/office/drawing/2014/chart" uri="{C3380CC4-5D6E-409C-BE32-E72D297353CC}">
              <c16:uniqueId val="{00000000-8308-45F8-81FF-878CCA2FCBBE}"/>
            </c:ext>
          </c:extLst>
        </c:ser>
        <c:dLbls>
          <c:showLegendKey val="0"/>
          <c:showVal val="0"/>
          <c:showCatName val="0"/>
          <c:showSerName val="0"/>
          <c:showPercent val="0"/>
          <c:showBubbleSize val="0"/>
        </c:dLbls>
        <c:smooth val="0"/>
        <c:axId val="355005432"/>
        <c:axId val="355005104"/>
      </c:lineChart>
      <c:catAx>
        <c:axId val="355005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005104"/>
        <c:crosses val="autoZero"/>
        <c:auto val="1"/>
        <c:lblAlgn val="ctr"/>
        <c:lblOffset val="100"/>
        <c:noMultiLvlLbl val="0"/>
      </c:catAx>
      <c:valAx>
        <c:axId val="355005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005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martiniano_molina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4</c:v>
                </c:pt>
                <c:pt idx="2">
                  <c:v>3</c:v>
                </c:pt>
                <c:pt idx="3">
                  <c:v>6</c:v>
                </c:pt>
                <c:pt idx="4">
                  <c:v>2</c:v>
                </c:pt>
                <c:pt idx="5">
                  <c:v>0</c:v>
                </c:pt>
                <c:pt idx="6">
                  <c:v>1</c:v>
                </c:pt>
              </c:numCache>
            </c:numRef>
          </c:val>
          <c:extLst>
            <c:ext xmlns:c16="http://schemas.microsoft.com/office/drawing/2014/chart" uri="{C3380CC4-5D6E-409C-BE32-E72D297353CC}">
              <c16:uniqueId val="{00000000-E95E-43F0-804D-7A5AD17D42DF}"/>
            </c:ext>
          </c:extLst>
        </c:ser>
        <c:dLbls>
          <c:showLegendKey val="0"/>
          <c:showVal val="0"/>
          <c:showCatName val="0"/>
          <c:showSerName val="0"/>
          <c:showPercent val="0"/>
          <c:showBubbleSize val="0"/>
        </c:dLbls>
        <c:gapWidth val="219"/>
        <c:overlap val="-27"/>
        <c:axId val="285195720"/>
        <c:axId val="285194080"/>
      </c:barChart>
      <c:catAx>
        <c:axId val="285195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194080"/>
        <c:crosses val="autoZero"/>
        <c:auto val="1"/>
        <c:lblAlgn val="ctr"/>
        <c:lblOffset val="100"/>
        <c:noMultiLvlLbl val="0"/>
      </c:catAx>
      <c:valAx>
        <c:axId val="285194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195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martiniano_molina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3.0684153451137499</c:v>
                </c:pt>
                <c:pt idx="1">
                  <c:v>3.1255049334606499</c:v>
                </c:pt>
                <c:pt idx="2">
                  <c:v>1.5232491357278299</c:v>
                </c:pt>
              </c:numCache>
            </c:numRef>
          </c:val>
          <c:extLst>
            <c:ext xmlns:c16="http://schemas.microsoft.com/office/drawing/2014/chart" uri="{C3380CC4-5D6E-409C-BE32-E72D297353CC}">
              <c16:uniqueId val="{00000000-98E6-442E-80E3-8596F7475D86}"/>
            </c:ext>
          </c:extLst>
        </c:ser>
        <c:dLbls>
          <c:showLegendKey val="0"/>
          <c:showVal val="0"/>
          <c:showCatName val="0"/>
          <c:showSerName val="0"/>
          <c:showPercent val="0"/>
          <c:showBubbleSize val="0"/>
        </c:dLbls>
        <c:gapWidth val="219"/>
        <c:overlap val="-27"/>
        <c:axId val="285193424"/>
        <c:axId val="285189160"/>
      </c:barChart>
      <c:catAx>
        <c:axId val="285193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189160"/>
        <c:crosses val="autoZero"/>
        <c:auto val="1"/>
        <c:lblAlgn val="ctr"/>
        <c:lblOffset val="100"/>
        <c:noMultiLvlLbl val="0"/>
      </c:catAx>
      <c:valAx>
        <c:axId val="285189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193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martiniano_molina</c:v>
                </c:pt>
              </c:strCache>
            </c:strRef>
          </c:cat>
          <c:val>
            <c:numRef>
              <c:f>Sheet1!$B$2</c:f>
              <c:numCache>
                <c:formatCode>General</c:formatCode>
                <c:ptCount val="1"/>
                <c:pt idx="0">
                  <c:v>11</c:v>
                </c:pt>
              </c:numCache>
            </c:numRef>
          </c:val>
          <c:extLst>
            <c:ext xmlns:c16="http://schemas.microsoft.com/office/drawing/2014/chart" uri="{C3380CC4-5D6E-409C-BE32-E72D297353CC}">
              <c16:uniqueId val="{00000000-5709-4234-9FBB-BA0F6D18AD2E}"/>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martiniano_molina</c:v>
                </c:pt>
              </c:strCache>
            </c:strRef>
          </c:cat>
          <c:val>
            <c:numRef>
              <c:f>Sheet1!$C$2</c:f>
              <c:numCache>
                <c:formatCode>General</c:formatCode>
                <c:ptCount val="1"/>
                <c:pt idx="0">
                  <c:v>2</c:v>
                </c:pt>
              </c:numCache>
            </c:numRef>
          </c:val>
          <c:extLst>
            <c:ext xmlns:c16="http://schemas.microsoft.com/office/drawing/2014/chart" uri="{C3380CC4-5D6E-409C-BE32-E72D297353CC}">
              <c16:uniqueId val="{00000001-5709-4234-9FBB-BA0F6D18AD2E}"/>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martiniano_molina</c:v>
                </c:pt>
              </c:strCache>
            </c:strRef>
          </c:cat>
          <c:val>
            <c:numRef>
              <c:f>Sheet1!$D$2</c:f>
              <c:numCache>
                <c:formatCode>General</c:formatCode>
                <c:ptCount val="1"/>
                <c:pt idx="0">
                  <c:v>7</c:v>
                </c:pt>
              </c:numCache>
            </c:numRef>
          </c:val>
          <c:extLst>
            <c:ext xmlns:c16="http://schemas.microsoft.com/office/drawing/2014/chart" uri="{C3380CC4-5D6E-409C-BE32-E72D297353CC}">
              <c16:uniqueId val="{00000002-5709-4234-9FBB-BA0F6D18AD2E}"/>
            </c:ext>
          </c:extLst>
        </c:ser>
        <c:dLbls>
          <c:showLegendKey val="0"/>
          <c:showVal val="0"/>
          <c:showCatName val="0"/>
          <c:showSerName val="0"/>
          <c:showPercent val="0"/>
          <c:showBubbleSize val="0"/>
        </c:dLbls>
        <c:gapWidth val="150"/>
        <c:overlap val="100"/>
        <c:axId val="285203592"/>
        <c:axId val="285200640"/>
      </c:barChart>
      <c:catAx>
        <c:axId val="285203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200640"/>
        <c:crosses val="autoZero"/>
        <c:auto val="1"/>
        <c:lblAlgn val="ctr"/>
        <c:lblOffset val="100"/>
        <c:noMultiLvlLbl val="0"/>
      </c:catAx>
      <c:valAx>
        <c:axId val="2852006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203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martiniano_molina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3.0862344937975199</c:v>
                </c:pt>
                <c:pt idx="1">
                  <c:v>2.1833733493397398</c:v>
                </c:pt>
                <c:pt idx="2">
                  <c:v>1.8574096305188701</c:v>
                </c:pt>
                <c:pt idx="3">
                  <c:v>2.08249966653328</c:v>
                </c:pt>
                <c:pt idx="4">
                  <c:v>2.6860744297719101</c:v>
                </c:pt>
                <c:pt idx="6">
                  <c:v>5.3821528611444602</c:v>
                </c:pt>
              </c:numCache>
            </c:numRef>
          </c:val>
          <c:extLst>
            <c:ext xmlns:c16="http://schemas.microsoft.com/office/drawing/2014/chart" uri="{C3380CC4-5D6E-409C-BE32-E72D297353CC}">
              <c16:uniqueId val="{00000000-9422-4755-B585-C450EEC2103B}"/>
            </c:ext>
          </c:extLst>
        </c:ser>
        <c:dLbls>
          <c:showLegendKey val="0"/>
          <c:showVal val="0"/>
          <c:showCatName val="0"/>
          <c:showSerName val="0"/>
          <c:showPercent val="0"/>
          <c:showBubbleSize val="0"/>
        </c:dLbls>
        <c:gapWidth val="219"/>
        <c:overlap val="-27"/>
        <c:axId val="285201624"/>
        <c:axId val="285199984"/>
      </c:barChart>
      <c:catAx>
        <c:axId val="285201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199984"/>
        <c:crosses val="autoZero"/>
        <c:auto val="1"/>
        <c:lblAlgn val="ctr"/>
        <c:lblOffset val="100"/>
        <c:noMultiLvlLbl val="0"/>
      </c:catAx>
      <c:valAx>
        <c:axId val="285199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201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martiniano_molina</c:v>
                </c:pt>
              </c:strCache>
            </c:strRef>
          </c:cat>
          <c:val>
            <c:numRef>
              <c:f>Sheet1!$B$2</c:f>
              <c:numCache>
                <c:formatCode>General</c:formatCode>
                <c:ptCount val="1"/>
                <c:pt idx="0">
                  <c:v>4752</c:v>
                </c:pt>
              </c:numCache>
            </c:numRef>
          </c:val>
          <c:extLst>
            <c:ext xmlns:c16="http://schemas.microsoft.com/office/drawing/2014/chart" uri="{C3380CC4-5D6E-409C-BE32-E72D297353CC}">
              <c16:uniqueId val="{00000000-140A-4874-9D99-788475911B2C}"/>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martiniano_molina</c:v>
                </c:pt>
              </c:strCache>
            </c:strRef>
          </c:cat>
          <c:val>
            <c:numRef>
              <c:f>Sheet1!$C$2</c:f>
              <c:numCache>
                <c:formatCode>General</c:formatCode>
                <c:ptCount val="1"/>
                <c:pt idx="0">
                  <c:v>236</c:v>
                </c:pt>
              </c:numCache>
            </c:numRef>
          </c:val>
          <c:extLst>
            <c:ext xmlns:c16="http://schemas.microsoft.com/office/drawing/2014/chart" uri="{C3380CC4-5D6E-409C-BE32-E72D297353CC}">
              <c16:uniqueId val="{00000001-140A-4874-9D99-788475911B2C}"/>
            </c:ext>
          </c:extLst>
        </c:ser>
        <c:dLbls>
          <c:showLegendKey val="0"/>
          <c:showVal val="0"/>
          <c:showCatName val="0"/>
          <c:showSerName val="0"/>
          <c:showPercent val="0"/>
          <c:showBubbleSize val="0"/>
        </c:dLbls>
        <c:gapWidth val="150"/>
        <c:overlap val="100"/>
        <c:axId val="355007728"/>
        <c:axId val="288691048"/>
      </c:barChart>
      <c:catAx>
        <c:axId val="355007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691048"/>
        <c:crosses val="autoZero"/>
        <c:auto val="1"/>
        <c:lblAlgn val="ctr"/>
        <c:lblOffset val="100"/>
        <c:noMultiLvlLbl val="0"/>
      </c:catAx>
      <c:valAx>
        <c:axId val="2886910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007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9B169-C8B1-423A-A539-E319F45DD0EB}"/>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D7C552BF-45AE-4B3D-8DCD-4B55D298AD6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6349641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1DBF9-677B-4187-880D-520BABE88C35}"/>
              </a:ext>
            </a:extLst>
          </p:cNvPr>
          <p:cNvSpPr>
            <a:spLocks noGrp="1"/>
          </p:cNvSpPr>
          <p:nvPr>
            <p:ph type="title"/>
          </p:nvPr>
        </p:nvSpPr>
        <p:spPr/>
        <p:txBody>
          <a:bodyPr/>
          <a:lstStyle/>
          <a:p>
            <a:r>
              <a:rPr lang="en-US"/>
              <a:t>Instagram Key Metrics Table | martiniano_molina</a:t>
            </a:r>
          </a:p>
        </p:txBody>
      </p:sp>
      <p:graphicFrame>
        <p:nvGraphicFramePr>
          <p:cNvPr id="5" name="Table Placeholder 4">
            <a:extLst>
              <a:ext uri="{FF2B5EF4-FFF2-40B4-BE49-F238E27FC236}">
                <a16:creationId xmlns:a16="http://schemas.microsoft.com/office/drawing/2014/main" id="{000CF875-9F01-43E9-8790-ED68B9BFC06B}"/>
              </a:ext>
            </a:extLst>
          </p:cNvPr>
          <p:cNvGraphicFramePr>
            <a:graphicFrameLocks noGrp="1"/>
          </p:cNvGraphicFramePr>
          <p:nvPr>
            <p:ph type="tbl" sz="quarter" idx="13"/>
            <p:extLst>
              <p:ext uri="{D42A27DB-BD31-4B8C-83A1-F6EECF244321}">
                <p14:modId xmlns:p14="http://schemas.microsoft.com/office/powerpoint/2010/main" val="4291796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71897098"/>
                    </a:ext>
                  </a:extLst>
                </a:gridCol>
                <a:gridCol w="699516">
                  <a:extLst>
                    <a:ext uri="{9D8B030D-6E8A-4147-A177-3AD203B41FA5}">
                      <a16:colId xmlns:a16="http://schemas.microsoft.com/office/drawing/2014/main" val="1899911241"/>
                    </a:ext>
                  </a:extLst>
                </a:gridCol>
                <a:gridCol w="699516">
                  <a:extLst>
                    <a:ext uri="{9D8B030D-6E8A-4147-A177-3AD203B41FA5}">
                      <a16:colId xmlns:a16="http://schemas.microsoft.com/office/drawing/2014/main" val="3210802766"/>
                    </a:ext>
                  </a:extLst>
                </a:gridCol>
                <a:gridCol w="658368">
                  <a:extLst>
                    <a:ext uri="{9D8B030D-6E8A-4147-A177-3AD203B41FA5}">
                      <a16:colId xmlns:a16="http://schemas.microsoft.com/office/drawing/2014/main" val="2129154953"/>
                    </a:ext>
                  </a:extLst>
                </a:gridCol>
                <a:gridCol w="658368">
                  <a:extLst>
                    <a:ext uri="{9D8B030D-6E8A-4147-A177-3AD203B41FA5}">
                      <a16:colId xmlns:a16="http://schemas.microsoft.com/office/drawing/2014/main" val="710380278"/>
                    </a:ext>
                  </a:extLst>
                </a:gridCol>
                <a:gridCol w="658368">
                  <a:extLst>
                    <a:ext uri="{9D8B030D-6E8A-4147-A177-3AD203B41FA5}">
                      <a16:colId xmlns:a16="http://schemas.microsoft.com/office/drawing/2014/main" val="2860925575"/>
                    </a:ext>
                  </a:extLst>
                </a:gridCol>
                <a:gridCol w="699516">
                  <a:extLst>
                    <a:ext uri="{9D8B030D-6E8A-4147-A177-3AD203B41FA5}">
                      <a16:colId xmlns:a16="http://schemas.microsoft.com/office/drawing/2014/main" val="3307904071"/>
                    </a:ext>
                  </a:extLst>
                </a:gridCol>
                <a:gridCol w="699516">
                  <a:extLst>
                    <a:ext uri="{9D8B030D-6E8A-4147-A177-3AD203B41FA5}">
                      <a16:colId xmlns:a16="http://schemas.microsoft.com/office/drawing/2014/main" val="1653878998"/>
                    </a:ext>
                  </a:extLst>
                </a:gridCol>
                <a:gridCol w="699516">
                  <a:extLst>
                    <a:ext uri="{9D8B030D-6E8A-4147-A177-3AD203B41FA5}">
                      <a16:colId xmlns:a16="http://schemas.microsoft.com/office/drawing/2014/main" val="2743516218"/>
                    </a:ext>
                  </a:extLst>
                </a:gridCol>
                <a:gridCol w="658368">
                  <a:extLst>
                    <a:ext uri="{9D8B030D-6E8A-4147-A177-3AD203B41FA5}">
                      <a16:colId xmlns:a16="http://schemas.microsoft.com/office/drawing/2014/main" val="270839678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077130117"/>
                  </a:ext>
                </a:extLst>
              </a:tr>
              <a:tr h="370840">
                <a:tc>
                  <a:txBody>
                    <a:bodyPr/>
                    <a:lstStyle/>
                    <a:p>
                      <a:r>
                        <a:rPr lang="en-US" sz="1000"/>
                        <a:t>martiniano_molina</a:t>
                      </a:r>
                    </a:p>
                  </a:txBody>
                  <a:tcPr/>
                </a:tc>
                <a:tc>
                  <a:txBody>
                    <a:bodyPr/>
                    <a:lstStyle/>
                    <a:p>
                      <a:r>
                        <a:rPr lang="en-US" sz="1000"/>
                        <a:t>10411</a:t>
                      </a:r>
                    </a:p>
                  </a:txBody>
                  <a:tcPr/>
                </a:tc>
                <a:tc>
                  <a:txBody>
                    <a:bodyPr/>
                    <a:lstStyle/>
                    <a:p>
                      <a:r>
                        <a:rPr lang="en-US" sz="1000"/>
                        <a:t>850</a:t>
                      </a:r>
                    </a:p>
                  </a:txBody>
                  <a:tcPr/>
                </a:tc>
                <a:tc>
                  <a:txBody>
                    <a:bodyPr/>
                    <a:lstStyle/>
                    <a:p>
                      <a:r>
                        <a:rPr lang="en-US" sz="1000"/>
                        <a:t>2</a:t>
                      </a:r>
                    </a:p>
                  </a:txBody>
                  <a:tcPr/>
                </a:tc>
                <a:tc>
                  <a:txBody>
                    <a:bodyPr/>
                    <a:lstStyle/>
                    <a:p>
                      <a:r>
                        <a:rPr lang="en-US" sz="1000"/>
                        <a:t>11</a:t>
                      </a:r>
                    </a:p>
                  </a:txBody>
                  <a:tcPr/>
                </a:tc>
                <a:tc>
                  <a:txBody>
                    <a:bodyPr/>
                    <a:lstStyle/>
                    <a:p>
                      <a:r>
                        <a:rPr lang="en-US" sz="1000"/>
                        <a:t>7</a:t>
                      </a:r>
                    </a:p>
                  </a:txBody>
                  <a:tcPr/>
                </a:tc>
                <a:tc>
                  <a:txBody>
                    <a:bodyPr/>
                    <a:lstStyle/>
                    <a:p>
                      <a:r>
                        <a:rPr lang="en-US" sz="1000"/>
                        <a:t>20</a:t>
                      </a:r>
                    </a:p>
                  </a:txBody>
                  <a:tcPr/>
                </a:tc>
                <a:tc>
                  <a:txBody>
                    <a:bodyPr/>
                    <a:lstStyle/>
                    <a:p>
                      <a:r>
                        <a:rPr lang="en-US" sz="1000"/>
                        <a:t>4752</a:t>
                      </a:r>
                    </a:p>
                  </a:txBody>
                  <a:tcPr/>
                </a:tc>
                <a:tc>
                  <a:txBody>
                    <a:bodyPr/>
                    <a:lstStyle/>
                    <a:p>
                      <a:r>
                        <a:rPr lang="en-US" sz="1000"/>
                        <a:t>236</a:t>
                      </a:r>
                    </a:p>
                  </a:txBody>
                  <a:tcPr/>
                </a:tc>
                <a:tc>
                  <a:txBody>
                    <a:bodyPr/>
                    <a:lstStyle/>
                    <a:p>
                      <a:r>
                        <a:rPr lang="en-US" sz="1000"/>
                        <a:t>2.4975 %</a:t>
                      </a:r>
                    </a:p>
                  </a:txBody>
                  <a:tcPr/>
                </a:tc>
                <a:extLst>
                  <a:ext uri="{0D108BD9-81ED-4DB2-BD59-A6C34878D82A}">
                    <a16:rowId xmlns:a16="http://schemas.microsoft.com/office/drawing/2014/main" val="4258336362"/>
                  </a:ext>
                </a:extLst>
              </a:tr>
            </a:tbl>
          </a:graphicData>
        </a:graphic>
      </p:graphicFrame>
      <p:sp>
        <p:nvSpPr>
          <p:cNvPr id="4" name="Text Placeholder 3">
            <a:extLst>
              <a:ext uri="{FF2B5EF4-FFF2-40B4-BE49-F238E27FC236}">
                <a16:creationId xmlns:a16="http://schemas.microsoft.com/office/drawing/2014/main" id="{38EB3DA5-F249-4196-B58A-24D7063A2596}"/>
              </a:ext>
            </a:extLst>
          </p:cNvPr>
          <p:cNvSpPr>
            <a:spLocks noGrp="1"/>
          </p:cNvSpPr>
          <p:nvPr>
            <p:ph type="body" sz="quarter" idx="14"/>
          </p:nvPr>
        </p:nvSpPr>
        <p:spPr/>
        <p:txBody>
          <a:bodyPr/>
          <a:lstStyle/>
          <a:p>
            <a:r>
              <a:rPr lang="en-US"/>
              <a:t>08/02/2019 - 01/03/2019</a:t>
            </a:r>
          </a:p>
        </p:txBody>
      </p:sp>
    </p:spTree>
    <p:extLst>
      <p:ext uri="{BB962C8B-B14F-4D97-AF65-F5344CB8AC3E}">
        <p14:creationId xmlns:p14="http://schemas.microsoft.com/office/powerpoint/2010/main" val="640935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29431-F04B-4C6B-9B2A-FFDD927C5417}"/>
              </a:ext>
            </a:extLst>
          </p:cNvPr>
          <p:cNvSpPr>
            <a:spLocks noGrp="1"/>
          </p:cNvSpPr>
          <p:nvPr>
            <p:ph type="title"/>
          </p:nvPr>
        </p:nvSpPr>
        <p:spPr/>
        <p:txBody>
          <a:bodyPr/>
          <a:lstStyle/>
          <a:p>
            <a:r>
              <a:rPr lang="en-US"/>
              <a:t>Instagram Key Metrics Radar | martiniano_molina</a:t>
            </a:r>
          </a:p>
        </p:txBody>
      </p:sp>
      <p:graphicFrame>
        <p:nvGraphicFramePr>
          <p:cNvPr id="6" name="Chart Placeholder 5">
            <a:extLst>
              <a:ext uri="{FF2B5EF4-FFF2-40B4-BE49-F238E27FC236}">
                <a16:creationId xmlns:a16="http://schemas.microsoft.com/office/drawing/2014/main" id="{46972D88-91D9-4E6A-8F65-673E90F69195}"/>
              </a:ext>
            </a:extLst>
          </p:cNvPr>
          <p:cNvGraphicFramePr>
            <a:graphicFrameLocks noGrp="1"/>
          </p:cNvGraphicFramePr>
          <p:nvPr>
            <p:ph type="chart" sz="quarter" idx="13"/>
            <p:extLst>
              <p:ext uri="{D42A27DB-BD31-4B8C-83A1-F6EECF244321}">
                <p14:modId xmlns:p14="http://schemas.microsoft.com/office/powerpoint/2010/main" val="3170819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878EF7-A27E-4DB2-9F25-B69417A4F81E}"/>
              </a:ext>
            </a:extLst>
          </p:cNvPr>
          <p:cNvSpPr>
            <a:spLocks noGrp="1"/>
          </p:cNvSpPr>
          <p:nvPr>
            <p:ph type="body" sz="quarter" idx="14"/>
          </p:nvPr>
        </p:nvSpPr>
        <p:spPr/>
        <p:txBody>
          <a:bodyPr/>
          <a:lstStyle/>
          <a:p>
            <a:r>
              <a:rPr lang="en-US"/>
              <a:t>08/02/2019 - 01/03/2019</a:t>
            </a:r>
          </a:p>
        </p:txBody>
      </p:sp>
      <p:sp>
        <p:nvSpPr>
          <p:cNvPr id="5" name="Footer Placeholder 4">
            <a:extLst>
              <a:ext uri="{FF2B5EF4-FFF2-40B4-BE49-F238E27FC236}">
                <a16:creationId xmlns:a16="http://schemas.microsoft.com/office/drawing/2014/main" id="{8B81A30C-66DA-43D7-B787-CE28B9A385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55526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54309-584D-469A-8735-2E3B1202423D}"/>
              </a:ext>
            </a:extLst>
          </p:cNvPr>
          <p:cNvSpPr>
            <a:spLocks noGrp="1"/>
          </p:cNvSpPr>
          <p:nvPr>
            <p:ph type="title"/>
          </p:nvPr>
        </p:nvSpPr>
        <p:spPr/>
        <p:txBody>
          <a:bodyPr/>
          <a:lstStyle/>
          <a:p>
            <a:r>
              <a:rPr lang="en-US"/>
              <a:t>Instagram Followers Total | martiniano_molina</a:t>
            </a:r>
          </a:p>
        </p:txBody>
      </p:sp>
      <p:graphicFrame>
        <p:nvGraphicFramePr>
          <p:cNvPr id="6" name="Chart Placeholder 5">
            <a:extLst>
              <a:ext uri="{FF2B5EF4-FFF2-40B4-BE49-F238E27FC236}">
                <a16:creationId xmlns:a16="http://schemas.microsoft.com/office/drawing/2014/main" id="{18332F41-53FE-476E-BDF7-1741E05862BF}"/>
              </a:ext>
            </a:extLst>
          </p:cNvPr>
          <p:cNvGraphicFramePr>
            <a:graphicFrameLocks noGrp="1"/>
          </p:cNvGraphicFramePr>
          <p:nvPr>
            <p:ph type="chart" sz="quarter" idx="13"/>
            <p:extLst>
              <p:ext uri="{D42A27DB-BD31-4B8C-83A1-F6EECF244321}">
                <p14:modId xmlns:p14="http://schemas.microsoft.com/office/powerpoint/2010/main" val="42279811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D229DB-1DD8-48D1-B3EB-C719DD9B9106}"/>
              </a:ext>
            </a:extLst>
          </p:cNvPr>
          <p:cNvSpPr>
            <a:spLocks noGrp="1"/>
          </p:cNvSpPr>
          <p:nvPr>
            <p:ph type="body" sz="quarter" idx="14"/>
          </p:nvPr>
        </p:nvSpPr>
        <p:spPr/>
        <p:txBody>
          <a:bodyPr/>
          <a:lstStyle/>
          <a:p>
            <a:r>
              <a:rPr lang="en-US"/>
              <a:t>08/02/2019 - 01/03/2019</a:t>
            </a:r>
          </a:p>
        </p:txBody>
      </p:sp>
      <p:sp>
        <p:nvSpPr>
          <p:cNvPr id="5" name="Footer Placeholder 4">
            <a:extLst>
              <a:ext uri="{FF2B5EF4-FFF2-40B4-BE49-F238E27FC236}">
                <a16:creationId xmlns:a16="http://schemas.microsoft.com/office/drawing/2014/main" id="{31439391-304F-4655-980D-06E7DF0DEE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9306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0289B-1D02-498F-8102-2E53FECB8A0B}"/>
              </a:ext>
            </a:extLst>
          </p:cNvPr>
          <p:cNvSpPr>
            <a:spLocks noGrp="1"/>
          </p:cNvSpPr>
          <p:nvPr>
            <p:ph type="title"/>
          </p:nvPr>
        </p:nvSpPr>
        <p:spPr/>
        <p:txBody>
          <a:bodyPr/>
          <a:lstStyle/>
          <a:p>
            <a:r>
              <a:rPr lang="en-US"/>
              <a:t>Instagram Followers Change Per Weekday | martiniano_molina</a:t>
            </a:r>
          </a:p>
        </p:txBody>
      </p:sp>
      <p:graphicFrame>
        <p:nvGraphicFramePr>
          <p:cNvPr id="6" name="Chart Placeholder 5">
            <a:extLst>
              <a:ext uri="{FF2B5EF4-FFF2-40B4-BE49-F238E27FC236}">
                <a16:creationId xmlns:a16="http://schemas.microsoft.com/office/drawing/2014/main" id="{7C4E028A-8EC5-412E-A1E1-10502C94B824}"/>
              </a:ext>
            </a:extLst>
          </p:cNvPr>
          <p:cNvGraphicFramePr>
            <a:graphicFrameLocks noGrp="1"/>
          </p:cNvGraphicFramePr>
          <p:nvPr>
            <p:ph type="chart" sz="quarter" idx="13"/>
            <p:extLst>
              <p:ext uri="{D42A27DB-BD31-4B8C-83A1-F6EECF244321}">
                <p14:modId xmlns:p14="http://schemas.microsoft.com/office/powerpoint/2010/main" val="686491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B4C3A4-07B7-411E-9709-C42CF4B19686}"/>
              </a:ext>
            </a:extLst>
          </p:cNvPr>
          <p:cNvSpPr>
            <a:spLocks noGrp="1"/>
          </p:cNvSpPr>
          <p:nvPr>
            <p:ph type="body" sz="quarter" idx="14"/>
          </p:nvPr>
        </p:nvSpPr>
        <p:spPr/>
        <p:txBody>
          <a:bodyPr/>
          <a:lstStyle/>
          <a:p>
            <a:r>
              <a:rPr lang="en-US"/>
              <a:t>08/02/2019 - 01/03/2019</a:t>
            </a:r>
          </a:p>
        </p:txBody>
      </p:sp>
      <p:sp>
        <p:nvSpPr>
          <p:cNvPr id="5" name="Footer Placeholder 4">
            <a:extLst>
              <a:ext uri="{FF2B5EF4-FFF2-40B4-BE49-F238E27FC236}">
                <a16:creationId xmlns:a16="http://schemas.microsoft.com/office/drawing/2014/main" id="{4963EE25-971F-4DC5-9688-7698A7FDF2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3953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9A68B-BE50-4360-8E76-81FE219C55FE}"/>
              </a:ext>
            </a:extLst>
          </p:cNvPr>
          <p:cNvSpPr>
            <a:spLocks noGrp="1"/>
          </p:cNvSpPr>
          <p:nvPr>
            <p:ph type="title"/>
          </p:nvPr>
        </p:nvSpPr>
        <p:spPr/>
        <p:txBody>
          <a:bodyPr/>
          <a:lstStyle/>
          <a:p>
            <a:r>
              <a:rPr lang="en-US"/>
              <a:t>Instagram Posts By Hour | martiniano_molina</a:t>
            </a:r>
          </a:p>
        </p:txBody>
      </p:sp>
      <p:graphicFrame>
        <p:nvGraphicFramePr>
          <p:cNvPr id="6" name="Chart Placeholder 5">
            <a:extLst>
              <a:ext uri="{FF2B5EF4-FFF2-40B4-BE49-F238E27FC236}">
                <a16:creationId xmlns:a16="http://schemas.microsoft.com/office/drawing/2014/main" id="{4F8B94FE-2DAB-48E9-892D-07774B404E93}"/>
              </a:ext>
            </a:extLst>
          </p:cNvPr>
          <p:cNvGraphicFramePr>
            <a:graphicFrameLocks noGrp="1"/>
          </p:cNvGraphicFramePr>
          <p:nvPr>
            <p:ph type="chart" sz="quarter" idx="13"/>
            <p:extLst>
              <p:ext uri="{D42A27DB-BD31-4B8C-83A1-F6EECF244321}">
                <p14:modId xmlns:p14="http://schemas.microsoft.com/office/powerpoint/2010/main" val="18669770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8DE881-0745-45AA-B87E-DF91EE6966B2}"/>
              </a:ext>
            </a:extLst>
          </p:cNvPr>
          <p:cNvSpPr>
            <a:spLocks noGrp="1"/>
          </p:cNvSpPr>
          <p:nvPr>
            <p:ph type="body" sz="quarter" idx="14"/>
          </p:nvPr>
        </p:nvSpPr>
        <p:spPr/>
        <p:txBody>
          <a:bodyPr/>
          <a:lstStyle/>
          <a:p>
            <a:r>
              <a:rPr lang="en-US"/>
              <a:t>08/02/2019 - 01/03/2019</a:t>
            </a:r>
          </a:p>
        </p:txBody>
      </p:sp>
      <p:sp>
        <p:nvSpPr>
          <p:cNvPr id="5" name="Footer Placeholder 4">
            <a:extLst>
              <a:ext uri="{FF2B5EF4-FFF2-40B4-BE49-F238E27FC236}">
                <a16:creationId xmlns:a16="http://schemas.microsoft.com/office/drawing/2014/main" id="{B8CD62CD-F75E-4C99-8F57-92CE5E7653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0119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7B7AD-D61A-4B88-9D4B-348EF931FBB6}"/>
              </a:ext>
            </a:extLst>
          </p:cNvPr>
          <p:cNvSpPr>
            <a:spLocks noGrp="1"/>
          </p:cNvSpPr>
          <p:nvPr>
            <p:ph type="title"/>
          </p:nvPr>
        </p:nvSpPr>
        <p:spPr/>
        <p:txBody>
          <a:bodyPr/>
          <a:lstStyle/>
          <a:p>
            <a:r>
              <a:rPr lang="en-US"/>
              <a:t>Instagram Interaction Rate By Hour | martiniano_molina</a:t>
            </a:r>
          </a:p>
        </p:txBody>
      </p:sp>
      <p:graphicFrame>
        <p:nvGraphicFramePr>
          <p:cNvPr id="6" name="Chart Placeholder 5">
            <a:extLst>
              <a:ext uri="{FF2B5EF4-FFF2-40B4-BE49-F238E27FC236}">
                <a16:creationId xmlns:a16="http://schemas.microsoft.com/office/drawing/2014/main" id="{2F1A6158-3624-40C3-94D5-07CCB8419895}"/>
              </a:ext>
            </a:extLst>
          </p:cNvPr>
          <p:cNvGraphicFramePr>
            <a:graphicFrameLocks noGrp="1"/>
          </p:cNvGraphicFramePr>
          <p:nvPr>
            <p:ph type="chart" sz="quarter" idx="13"/>
            <p:extLst>
              <p:ext uri="{D42A27DB-BD31-4B8C-83A1-F6EECF244321}">
                <p14:modId xmlns:p14="http://schemas.microsoft.com/office/powerpoint/2010/main" val="27090742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C3BC66-B103-44E8-8FE5-59F5129F025D}"/>
              </a:ext>
            </a:extLst>
          </p:cNvPr>
          <p:cNvSpPr>
            <a:spLocks noGrp="1"/>
          </p:cNvSpPr>
          <p:nvPr>
            <p:ph type="body" sz="quarter" idx="14"/>
          </p:nvPr>
        </p:nvSpPr>
        <p:spPr/>
        <p:txBody>
          <a:bodyPr/>
          <a:lstStyle/>
          <a:p>
            <a:r>
              <a:rPr lang="en-US"/>
              <a:t>08/02/2019 - 01/03/2019</a:t>
            </a:r>
          </a:p>
        </p:txBody>
      </p:sp>
      <p:sp>
        <p:nvSpPr>
          <p:cNvPr id="5" name="Footer Placeholder 4">
            <a:extLst>
              <a:ext uri="{FF2B5EF4-FFF2-40B4-BE49-F238E27FC236}">
                <a16:creationId xmlns:a16="http://schemas.microsoft.com/office/drawing/2014/main" id="{61D22081-4DB2-471C-A2F9-70C8B80D3E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796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292CF-3719-46AC-AA6F-0006FA443B2F}"/>
              </a:ext>
            </a:extLst>
          </p:cNvPr>
          <p:cNvSpPr>
            <a:spLocks noGrp="1"/>
          </p:cNvSpPr>
          <p:nvPr>
            <p:ph type="title"/>
          </p:nvPr>
        </p:nvSpPr>
        <p:spPr/>
        <p:txBody>
          <a:bodyPr/>
          <a:lstStyle/>
          <a:p>
            <a:r>
              <a:rPr lang="en-US"/>
              <a:t>Instagram Posts By Weekday | martiniano_molina</a:t>
            </a:r>
          </a:p>
        </p:txBody>
      </p:sp>
      <p:graphicFrame>
        <p:nvGraphicFramePr>
          <p:cNvPr id="6" name="Chart Placeholder 5">
            <a:extLst>
              <a:ext uri="{FF2B5EF4-FFF2-40B4-BE49-F238E27FC236}">
                <a16:creationId xmlns:a16="http://schemas.microsoft.com/office/drawing/2014/main" id="{29AE584A-19BE-43D0-A70A-556024EDF9F4}"/>
              </a:ext>
            </a:extLst>
          </p:cNvPr>
          <p:cNvGraphicFramePr>
            <a:graphicFrameLocks noGrp="1"/>
          </p:cNvGraphicFramePr>
          <p:nvPr>
            <p:ph type="chart" sz="quarter" idx="13"/>
            <p:extLst>
              <p:ext uri="{D42A27DB-BD31-4B8C-83A1-F6EECF244321}">
                <p14:modId xmlns:p14="http://schemas.microsoft.com/office/powerpoint/2010/main" val="11200237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3FB686-0751-4F5B-8495-AA24B1BE09E6}"/>
              </a:ext>
            </a:extLst>
          </p:cNvPr>
          <p:cNvSpPr>
            <a:spLocks noGrp="1"/>
          </p:cNvSpPr>
          <p:nvPr>
            <p:ph type="body" sz="quarter" idx="14"/>
          </p:nvPr>
        </p:nvSpPr>
        <p:spPr/>
        <p:txBody>
          <a:bodyPr/>
          <a:lstStyle/>
          <a:p>
            <a:r>
              <a:rPr lang="en-US"/>
              <a:t>08/02/2019 - 01/03/2019</a:t>
            </a:r>
          </a:p>
        </p:txBody>
      </p:sp>
      <p:sp>
        <p:nvSpPr>
          <p:cNvPr id="5" name="Footer Placeholder 4">
            <a:extLst>
              <a:ext uri="{FF2B5EF4-FFF2-40B4-BE49-F238E27FC236}">
                <a16:creationId xmlns:a16="http://schemas.microsoft.com/office/drawing/2014/main" id="{001D9A4B-24F4-4DAB-9906-FF16701E22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0456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FE263-AD62-4980-ADAC-6CC26B3A86BD}"/>
              </a:ext>
            </a:extLst>
          </p:cNvPr>
          <p:cNvSpPr>
            <a:spLocks noGrp="1"/>
          </p:cNvSpPr>
          <p:nvPr>
            <p:ph type="title"/>
          </p:nvPr>
        </p:nvSpPr>
        <p:spPr/>
        <p:txBody>
          <a:bodyPr/>
          <a:lstStyle/>
          <a:p>
            <a:r>
              <a:rPr lang="en-US"/>
              <a:t>Instagram Interaction Rate By Post Type | martiniano_molina</a:t>
            </a:r>
          </a:p>
        </p:txBody>
      </p:sp>
      <p:graphicFrame>
        <p:nvGraphicFramePr>
          <p:cNvPr id="6" name="Chart Placeholder 5">
            <a:extLst>
              <a:ext uri="{FF2B5EF4-FFF2-40B4-BE49-F238E27FC236}">
                <a16:creationId xmlns:a16="http://schemas.microsoft.com/office/drawing/2014/main" id="{AD3B83D2-1B2F-4BC9-99B3-AE54DB27EBB1}"/>
              </a:ext>
            </a:extLst>
          </p:cNvPr>
          <p:cNvGraphicFramePr>
            <a:graphicFrameLocks noGrp="1"/>
          </p:cNvGraphicFramePr>
          <p:nvPr>
            <p:ph type="chart" sz="quarter" idx="13"/>
            <p:extLst>
              <p:ext uri="{D42A27DB-BD31-4B8C-83A1-F6EECF244321}">
                <p14:modId xmlns:p14="http://schemas.microsoft.com/office/powerpoint/2010/main" val="31030884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F83F5F-8B99-43FD-B9AF-C172A62F5076}"/>
              </a:ext>
            </a:extLst>
          </p:cNvPr>
          <p:cNvSpPr>
            <a:spLocks noGrp="1"/>
          </p:cNvSpPr>
          <p:nvPr>
            <p:ph type="body" sz="quarter" idx="14"/>
          </p:nvPr>
        </p:nvSpPr>
        <p:spPr/>
        <p:txBody>
          <a:bodyPr/>
          <a:lstStyle/>
          <a:p>
            <a:r>
              <a:rPr lang="en-US"/>
              <a:t>08/02/2019 - 01/03/2019</a:t>
            </a:r>
          </a:p>
        </p:txBody>
      </p:sp>
      <p:sp>
        <p:nvSpPr>
          <p:cNvPr id="5" name="Footer Placeholder 4">
            <a:extLst>
              <a:ext uri="{FF2B5EF4-FFF2-40B4-BE49-F238E27FC236}">
                <a16:creationId xmlns:a16="http://schemas.microsoft.com/office/drawing/2014/main" id="{1753FEC8-28F5-4950-B9F2-CB3793E639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4096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04E4B-496B-4BB7-A482-3620BE8DD8C8}"/>
              </a:ext>
            </a:extLst>
          </p:cNvPr>
          <p:cNvSpPr>
            <a:spLocks noGrp="1"/>
          </p:cNvSpPr>
          <p:nvPr>
            <p:ph type="title"/>
          </p:nvPr>
        </p:nvSpPr>
        <p:spPr/>
        <p:txBody>
          <a:bodyPr/>
          <a:lstStyle/>
          <a:p>
            <a:r>
              <a:rPr lang="it-IT"/>
              <a:t>Instagram Post Type Distribution Per Profile | martiniano_molina</a:t>
            </a:r>
            <a:endParaRPr lang="en-US"/>
          </a:p>
        </p:txBody>
      </p:sp>
      <p:graphicFrame>
        <p:nvGraphicFramePr>
          <p:cNvPr id="6" name="Chart Placeholder 5">
            <a:extLst>
              <a:ext uri="{FF2B5EF4-FFF2-40B4-BE49-F238E27FC236}">
                <a16:creationId xmlns:a16="http://schemas.microsoft.com/office/drawing/2014/main" id="{1D887214-9579-4F95-BC36-156F4BC06643}"/>
              </a:ext>
            </a:extLst>
          </p:cNvPr>
          <p:cNvGraphicFramePr>
            <a:graphicFrameLocks noGrp="1"/>
          </p:cNvGraphicFramePr>
          <p:nvPr>
            <p:ph type="chart" sz="quarter" idx="13"/>
            <p:extLst>
              <p:ext uri="{D42A27DB-BD31-4B8C-83A1-F6EECF244321}">
                <p14:modId xmlns:p14="http://schemas.microsoft.com/office/powerpoint/2010/main" val="12324230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FB8BBD-2955-4890-9D50-A9B3A06087E1}"/>
              </a:ext>
            </a:extLst>
          </p:cNvPr>
          <p:cNvSpPr>
            <a:spLocks noGrp="1"/>
          </p:cNvSpPr>
          <p:nvPr>
            <p:ph type="body" sz="quarter" idx="14"/>
          </p:nvPr>
        </p:nvSpPr>
        <p:spPr/>
        <p:txBody>
          <a:bodyPr/>
          <a:lstStyle/>
          <a:p>
            <a:r>
              <a:rPr lang="en-US"/>
              <a:t>08/02/2019 - 01/03/2019</a:t>
            </a:r>
          </a:p>
        </p:txBody>
      </p:sp>
      <p:sp>
        <p:nvSpPr>
          <p:cNvPr id="5" name="Footer Placeholder 4">
            <a:extLst>
              <a:ext uri="{FF2B5EF4-FFF2-40B4-BE49-F238E27FC236}">
                <a16:creationId xmlns:a16="http://schemas.microsoft.com/office/drawing/2014/main" id="{F3D3B5DF-A204-4C7A-BA28-2ACABA2CEA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4175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97FDE-056E-45C9-9DFD-B1CE4929A6BC}"/>
              </a:ext>
            </a:extLst>
          </p:cNvPr>
          <p:cNvSpPr>
            <a:spLocks noGrp="1"/>
          </p:cNvSpPr>
          <p:nvPr>
            <p:ph type="title"/>
          </p:nvPr>
        </p:nvSpPr>
        <p:spPr/>
        <p:txBody>
          <a:bodyPr/>
          <a:lstStyle/>
          <a:p>
            <a:r>
              <a:rPr lang="en-US"/>
              <a:t>Instagram Interaction Rate By Weekday | martiniano_molina</a:t>
            </a:r>
          </a:p>
        </p:txBody>
      </p:sp>
      <p:graphicFrame>
        <p:nvGraphicFramePr>
          <p:cNvPr id="6" name="Chart Placeholder 5">
            <a:extLst>
              <a:ext uri="{FF2B5EF4-FFF2-40B4-BE49-F238E27FC236}">
                <a16:creationId xmlns:a16="http://schemas.microsoft.com/office/drawing/2014/main" id="{A39F1923-83B3-4A6A-9865-AB45E66A3CBA}"/>
              </a:ext>
            </a:extLst>
          </p:cNvPr>
          <p:cNvGraphicFramePr>
            <a:graphicFrameLocks noGrp="1"/>
          </p:cNvGraphicFramePr>
          <p:nvPr>
            <p:ph type="chart" sz="quarter" idx="13"/>
            <p:extLst>
              <p:ext uri="{D42A27DB-BD31-4B8C-83A1-F6EECF244321}">
                <p14:modId xmlns:p14="http://schemas.microsoft.com/office/powerpoint/2010/main" val="29090663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3CDB00-6B85-4A12-93B2-904B8542EE11}"/>
              </a:ext>
            </a:extLst>
          </p:cNvPr>
          <p:cNvSpPr>
            <a:spLocks noGrp="1"/>
          </p:cNvSpPr>
          <p:nvPr>
            <p:ph type="body" sz="quarter" idx="14"/>
          </p:nvPr>
        </p:nvSpPr>
        <p:spPr/>
        <p:txBody>
          <a:bodyPr/>
          <a:lstStyle/>
          <a:p>
            <a:r>
              <a:rPr lang="en-US"/>
              <a:t>08/02/2019 - 01/03/2019</a:t>
            </a:r>
          </a:p>
        </p:txBody>
      </p:sp>
      <p:sp>
        <p:nvSpPr>
          <p:cNvPr id="5" name="Footer Placeholder 4">
            <a:extLst>
              <a:ext uri="{FF2B5EF4-FFF2-40B4-BE49-F238E27FC236}">
                <a16:creationId xmlns:a16="http://schemas.microsoft.com/office/drawing/2014/main" id="{BD393623-095A-495E-BEA5-724ECAD8A3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21399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4A4D8-E37C-45B6-9C22-A324BD139503}"/>
              </a:ext>
            </a:extLst>
          </p:cNvPr>
          <p:cNvSpPr>
            <a:spLocks noGrp="1"/>
          </p:cNvSpPr>
          <p:nvPr>
            <p:ph type="title"/>
          </p:nvPr>
        </p:nvSpPr>
        <p:spPr/>
        <p:txBody>
          <a:bodyPr/>
          <a:lstStyle/>
          <a:p>
            <a:r>
              <a:rPr lang="en-US"/>
              <a:t>Instagram Interactions Distribution | martiniano_molina</a:t>
            </a:r>
          </a:p>
        </p:txBody>
      </p:sp>
      <p:graphicFrame>
        <p:nvGraphicFramePr>
          <p:cNvPr id="6" name="Chart Placeholder 5">
            <a:extLst>
              <a:ext uri="{FF2B5EF4-FFF2-40B4-BE49-F238E27FC236}">
                <a16:creationId xmlns:a16="http://schemas.microsoft.com/office/drawing/2014/main" id="{67BFC6AE-4AC2-43C8-AA82-5A42C480E1DC}"/>
              </a:ext>
            </a:extLst>
          </p:cNvPr>
          <p:cNvGraphicFramePr>
            <a:graphicFrameLocks noGrp="1"/>
          </p:cNvGraphicFramePr>
          <p:nvPr>
            <p:ph type="chart" sz="quarter" idx="13"/>
            <p:extLst>
              <p:ext uri="{D42A27DB-BD31-4B8C-83A1-F6EECF244321}">
                <p14:modId xmlns:p14="http://schemas.microsoft.com/office/powerpoint/2010/main" val="34514740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80AC09-09D7-4584-AA13-6BDDAA348260}"/>
              </a:ext>
            </a:extLst>
          </p:cNvPr>
          <p:cNvSpPr>
            <a:spLocks noGrp="1"/>
          </p:cNvSpPr>
          <p:nvPr>
            <p:ph type="body" sz="quarter" idx="14"/>
          </p:nvPr>
        </p:nvSpPr>
        <p:spPr/>
        <p:txBody>
          <a:bodyPr/>
          <a:lstStyle/>
          <a:p>
            <a:r>
              <a:rPr lang="en-US"/>
              <a:t>08/02/2019 - 01/03/2019</a:t>
            </a:r>
          </a:p>
        </p:txBody>
      </p:sp>
      <p:sp>
        <p:nvSpPr>
          <p:cNvPr id="5" name="Footer Placeholder 4">
            <a:extLst>
              <a:ext uri="{FF2B5EF4-FFF2-40B4-BE49-F238E27FC236}">
                <a16:creationId xmlns:a16="http://schemas.microsoft.com/office/drawing/2014/main" id="{ECA11954-1066-49DB-BF90-58941B8C6B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44168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B6DB3-5E3A-4BDB-9A5E-E802F28F0D24}"/>
              </a:ext>
            </a:extLst>
          </p:cNvPr>
          <p:cNvSpPr>
            <a:spLocks noGrp="1"/>
          </p:cNvSpPr>
          <p:nvPr>
            <p:ph type="title"/>
          </p:nvPr>
        </p:nvSpPr>
        <p:spPr/>
        <p:txBody>
          <a:bodyPr/>
          <a:lstStyle/>
          <a:p>
            <a:r>
              <a:rPr lang="pt-BR"/>
              <a:t>Instagram Posts Table | martiniano_molina - 1 of 3</a:t>
            </a:r>
            <a:endParaRPr lang="en-US"/>
          </a:p>
        </p:txBody>
      </p:sp>
      <p:graphicFrame>
        <p:nvGraphicFramePr>
          <p:cNvPr id="5" name="Table Placeholder 4">
            <a:extLst>
              <a:ext uri="{FF2B5EF4-FFF2-40B4-BE49-F238E27FC236}">
                <a16:creationId xmlns:a16="http://schemas.microsoft.com/office/drawing/2014/main" id="{53CEFD2C-87D7-4482-8754-A7F655B92E81}"/>
              </a:ext>
            </a:extLst>
          </p:cNvPr>
          <p:cNvGraphicFramePr>
            <a:graphicFrameLocks noGrp="1"/>
          </p:cNvGraphicFramePr>
          <p:nvPr>
            <p:ph type="tbl" sz="quarter" idx="13"/>
            <p:extLst>
              <p:ext uri="{D42A27DB-BD31-4B8C-83A1-F6EECF244321}">
                <p14:modId xmlns:p14="http://schemas.microsoft.com/office/powerpoint/2010/main" val="2528876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1354069"/>
                    </a:ext>
                  </a:extLst>
                </a:gridCol>
                <a:gridCol w="987552">
                  <a:extLst>
                    <a:ext uri="{9D8B030D-6E8A-4147-A177-3AD203B41FA5}">
                      <a16:colId xmlns:a16="http://schemas.microsoft.com/office/drawing/2014/main" val="1180778803"/>
                    </a:ext>
                  </a:extLst>
                </a:gridCol>
                <a:gridCol w="987552">
                  <a:extLst>
                    <a:ext uri="{9D8B030D-6E8A-4147-A177-3AD203B41FA5}">
                      <a16:colId xmlns:a16="http://schemas.microsoft.com/office/drawing/2014/main" val="1224367978"/>
                    </a:ext>
                  </a:extLst>
                </a:gridCol>
                <a:gridCol w="987552">
                  <a:extLst>
                    <a:ext uri="{9D8B030D-6E8A-4147-A177-3AD203B41FA5}">
                      <a16:colId xmlns:a16="http://schemas.microsoft.com/office/drawing/2014/main" val="1360850025"/>
                    </a:ext>
                  </a:extLst>
                </a:gridCol>
                <a:gridCol w="987552">
                  <a:extLst>
                    <a:ext uri="{9D8B030D-6E8A-4147-A177-3AD203B41FA5}">
                      <a16:colId xmlns:a16="http://schemas.microsoft.com/office/drawing/2014/main" val="2381841060"/>
                    </a:ext>
                  </a:extLst>
                </a:gridCol>
                <a:gridCol w="987552">
                  <a:extLst>
                    <a:ext uri="{9D8B030D-6E8A-4147-A177-3AD203B41FA5}">
                      <a16:colId xmlns:a16="http://schemas.microsoft.com/office/drawing/2014/main" val="3370308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3917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martiniano_molina - 2019-02-17 21:11:47 </a:t>
                      </a:r>
                      <a:r>
                        <a:rPr kumimoji="0" lang="es-ES" sz="1000" b="0" i="0" u="none" strike="noStrike" kern="1200" cap="none" spc="0" normalizeH="0" baseline="0" noProof="0">
                          <a:ln>
                            <a:noFill/>
                          </a:ln>
                          <a:solidFill>
                            <a:prstClr val="black"/>
                          </a:solidFill>
                          <a:effectLst/>
                          <a:uLnTx/>
                          <a:uFillTx/>
                          <a:latin typeface="+mn-lt"/>
                          <a:ea typeface="+mn-ea"/>
                          <a:cs typeface="+mn-cs"/>
                        </a:rPr>
                        <a:t>
 Junto a mi familia recorrimos una nueva edición de alimentaecoferia "Noches de Verano", en la Plaza San Martín. Disfruté de una gran jornada, compartí una clase de cocina con mi amigo, el chef quilmeño Damián "Mono" Cicero y charlé con vecinos que se acercaron a vivir esta propuesta. ¡Gracias a todos por venir!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https://www.instagram.com/p/BuAKdfuF5hR/media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72353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martiniano_molina - 2019-02-25 19:54:46 </a:t>
                      </a:r>
                      <a:r>
                        <a:rPr kumimoji="0" lang="es-ES" sz="1000" b="0" i="0" u="none" strike="noStrike" kern="1200" cap="none" spc="0" normalizeH="0" baseline="0" noProof="0">
                          <a:ln>
                            <a:noFill/>
                          </a:ln>
                          <a:solidFill>
                            <a:prstClr val="black"/>
                          </a:solidFill>
                          <a:effectLst/>
                          <a:uLnTx/>
                          <a:uFillTx/>
                          <a:latin typeface="+mn-lt"/>
                          <a:ea typeface="+mn-ea"/>
                          <a:cs typeface="+mn-cs"/>
                        </a:rPr>
                        <a:t>
 Esta tarde, conocí a Bettina, una destacada patinadora quilmeña con capacidades diferentes, que con esfuerzo y dedicación logró medallas y reconocimientos en todo el mundo. Me había escrito por mensaje privado y hoy pudimos encontrarnos. Le dije que su historia es un ejemplo y un orgullo para todos los quilmeños.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https://www.instagram.com/p/BuUoAc4l6hM/media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58808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martiniano_molina - 2019-02-14 14:39:23 </a:t>
                      </a:r>
                      <a:r>
                        <a:rPr kumimoji="0" lang="es-ES" sz="1000" b="0" i="0" u="none" strike="noStrike" kern="1200" cap="none" spc="0" normalizeH="0" baseline="0" noProof="0">
                          <a:ln>
                            <a:noFill/>
                          </a:ln>
                          <a:solidFill>
                            <a:prstClr val="black"/>
                          </a:solidFill>
                          <a:effectLst/>
                          <a:uLnTx/>
                          <a:uFillTx/>
                          <a:latin typeface="+mn-lt"/>
                          <a:ea typeface="+mn-ea"/>
                          <a:cs typeface="+mn-cs"/>
                        </a:rPr>
                        <a:t>
 En este día tan especial, quiero agradecerte por estar a mi lado y construir todos los días la hermosa familia que tenemos. Te amo ileanaluetic! 
#FelizDíaDeLosEnamorados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https://www.instagram.com/p/Bt3vK1yF7zY/media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93579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martiniano_molina - 2019-02-22 13:23:55 </a:t>
                      </a:r>
                      <a:r>
                        <a:rPr kumimoji="0" lang="es-ES" sz="1000" b="0" i="0" u="none" strike="noStrike" kern="1200" cap="none" spc="0" normalizeH="0" baseline="0" noProof="0">
                          <a:ln>
                            <a:noFill/>
                          </a:ln>
                          <a:solidFill>
                            <a:prstClr val="black"/>
                          </a:solidFill>
                          <a:effectLst/>
                          <a:uLnTx/>
                          <a:uFillTx/>
                          <a:latin typeface="+mn-lt"/>
                          <a:ea typeface="+mn-ea"/>
                          <a:cs typeface="+mn-cs"/>
                        </a:rPr>
                        <a:t>
 En un nuevo operativo de tránsito y seguridad, en Zapiola y San Martín, #Bernal. Seguimos trabajando para que todos los quilmeños vivamos más seguros.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https://www.instagram.com/p/BuMM5E_FsGe/media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18914462"/>
                  </a:ext>
                </a:extLst>
              </a:tr>
            </a:tbl>
          </a:graphicData>
        </a:graphic>
      </p:graphicFrame>
      <p:sp>
        <p:nvSpPr>
          <p:cNvPr id="4" name="Text Placeholder 3">
            <a:extLst>
              <a:ext uri="{FF2B5EF4-FFF2-40B4-BE49-F238E27FC236}">
                <a16:creationId xmlns:a16="http://schemas.microsoft.com/office/drawing/2014/main" id="{4BDD5C35-005F-48C2-A279-FC134CD6F526}"/>
              </a:ext>
            </a:extLst>
          </p:cNvPr>
          <p:cNvSpPr>
            <a:spLocks noGrp="1"/>
          </p:cNvSpPr>
          <p:nvPr>
            <p:ph type="body" sz="quarter" idx="14"/>
          </p:nvPr>
        </p:nvSpPr>
        <p:spPr/>
        <p:txBody>
          <a:bodyPr/>
          <a:lstStyle/>
          <a:p>
            <a:r>
              <a:rPr lang="en-US"/>
              <a:t>08/02/2019 - 01/03/2019</a:t>
            </a:r>
          </a:p>
        </p:txBody>
      </p:sp>
    </p:spTree>
    <p:extLst>
      <p:ext uri="{BB962C8B-B14F-4D97-AF65-F5344CB8AC3E}">
        <p14:creationId xmlns:p14="http://schemas.microsoft.com/office/powerpoint/2010/main" val="846154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B3DF3-41F1-4FDE-BB85-336C55D91723}"/>
              </a:ext>
            </a:extLst>
          </p:cNvPr>
          <p:cNvSpPr>
            <a:spLocks noGrp="1"/>
          </p:cNvSpPr>
          <p:nvPr>
            <p:ph type="title"/>
          </p:nvPr>
        </p:nvSpPr>
        <p:spPr/>
        <p:txBody>
          <a:bodyPr/>
          <a:lstStyle/>
          <a:p>
            <a:r>
              <a:rPr lang="pt-BR"/>
              <a:t>Instagram Posts Table | martiniano_molina - 2 of 3</a:t>
            </a:r>
            <a:endParaRPr lang="en-US"/>
          </a:p>
        </p:txBody>
      </p:sp>
      <p:graphicFrame>
        <p:nvGraphicFramePr>
          <p:cNvPr id="5" name="Table Placeholder 4">
            <a:extLst>
              <a:ext uri="{FF2B5EF4-FFF2-40B4-BE49-F238E27FC236}">
                <a16:creationId xmlns:a16="http://schemas.microsoft.com/office/drawing/2014/main" id="{4E226FB9-8938-4422-B61A-9BF53A00260A}"/>
              </a:ext>
            </a:extLst>
          </p:cNvPr>
          <p:cNvGraphicFramePr>
            <a:graphicFrameLocks noGrp="1"/>
          </p:cNvGraphicFramePr>
          <p:nvPr>
            <p:ph type="tbl" sz="quarter" idx="13"/>
            <p:extLst>
              <p:ext uri="{D42A27DB-BD31-4B8C-83A1-F6EECF244321}">
                <p14:modId xmlns:p14="http://schemas.microsoft.com/office/powerpoint/2010/main" val="1035960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91837536"/>
                    </a:ext>
                  </a:extLst>
                </a:gridCol>
                <a:gridCol w="987552">
                  <a:extLst>
                    <a:ext uri="{9D8B030D-6E8A-4147-A177-3AD203B41FA5}">
                      <a16:colId xmlns:a16="http://schemas.microsoft.com/office/drawing/2014/main" val="3037065145"/>
                    </a:ext>
                  </a:extLst>
                </a:gridCol>
                <a:gridCol w="987552">
                  <a:extLst>
                    <a:ext uri="{9D8B030D-6E8A-4147-A177-3AD203B41FA5}">
                      <a16:colId xmlns:a16="http://schemas.microsoft.com/office/drawing/2014/main" val="2893290777"/>
                    </a:ext>
                  </a:extLst>
                </a:gridCol>
                <a:gridCol w="987552">
                  <a:extLst>
                    <a:ext uri="{9D8B030D-6E8A-4147-A177-3AD203B41FA5}">
                      <a16:colId xmlns:a16="http://schemas.microsoft.com/office/drawing/2014/main" val="1721844496"/>
                    </a:ext>
                  </a:extLst>
                </a:gridCol>
                <a:gridCol w="987552">
                  <a:extLst>
                    <a:ext uri="{9D8B030D-6E8A-4147-A177-3AD203B41FA5}">
                      <a16:colId xmlns:a16="http://schemas.microsoft.com/office/drawing/2014/main" val="404292899"/>
                    </a:ext>
                  </a:extLst>
                </a:gridCol>
                <a:gridCol w="987552">
                  <a:extLst>
                    <a:ext uri="{9D8B030D-6E8A-4147-A177-3AD203B41FA5}">
                      <a16:colId xmlns:a16="http://schemas.microsoft.com/office/drawing/2014/main" val="1781087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8067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martiniano_molina - 2019-02-14 15:07:22 </a:t>
                      </a:r>
                      <a:r>
                        <a:rPr kumimoji="0" lang="es-ES" sz="1000" b="0" i="0" u="none" strike="noStrike" kern="1200" cap="none" spc="0" normalizeH="0" baseline="0" noProof="0">
                          <a:ln>
                            <a:noFill/>
                          </a:ln>
                          <a:solidFill>
                            <a:prstClr val="black"/>
                          </a:solidFill>
                          <a:effectLst/>
                          <a:uLnTx/>
                          <a:uFillTx/>
                          <a:latin typeface="+mn-lt"/>
                          <a:ea typeface="+mn-ea"/>
                          <a:cs typeface="+mn-cs"/>
                        </a:rPr>
                        <a:t>
 Ayer, visité al cuerpo de guardavidas que cuida a todos los vecinos en la #Ribera. Hoy, en su día, quería enviarles un gran saludo a cada uno de ellos y decirles que su trabajo llena de orgullo a todos los quilmeños.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https://www.instagram.com/p/Bt3yXz5FYjt/media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57707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martiniano_molina - 2019-02-18 13:19:51 </a:t>
                      </a:r>
                      <a:r>
                        <a:rPr kumimoji="0" lang="es-ES" sz="1000" b="0" i="0" u="none" strike="noStrike" kern="1200" cap="none" spc="0" normalizeH="0" baseline="0" noProof="0">
                          <a:ln>
                            <a:noFill/>
                          </a:ln>
                          <a:solidFill>
                            <a:prstClr val="black"/>
                          </a:solidFill>
                          <a:effectLst/>
                          <a:uLnTx/>
                          <a:uFillTx/>
                          <a:latin typeface="+mn-lt"/>
                          <a:ea typeface="+mn-ea"/>
                          <a:cs typeface="+mn-cs"/>
                        </a:rPr>
                        <a:t>
 Junto a totyfloresok recorrimos la gran obra hidráulica que estamos realizando en Villa Luján, donde más de 25 mil vecinos se verán beneficiados frente al problema de las inundaciones.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https://www.instagram.com/p/BuB5PzXFJlm/media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87123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martiniano_molina - 2019-02-26 19:42:19 </a:t>
                      </a:r>
                      <a:r>
                        <a:rPr kumimoji="0" lang="es-ES" sz="1000" b="0" i="0" u="none" strike="noStrike" kern="1200" cap="none" spc="0" normalizeH="0" baseline="0" noProof="0">
                          <a:ln>
                            <a:noFill/>
                          </a:ln>
                          <a:solidFill>
                            <a:prstClr val="black"/>
                          </a:solidFill>
                          <a:effectLst/>
                          <a:uLnTx/>
                          <a:uFillTx/>
                          <a:latin typeface="+mn-lt"/>
                          <a:ea typeface="+mn-ea"/>
                          <a:cs typeface="+mn-cs"/>
                        </a:rPr>
                        <a:t>
 Visité el taller de cocina del Club Estudiantes de Bernal Oeste, donde los más chicos aprenden sobre comida saludable y comparten un momento entre amigos.
Además, entregamos equipamiento para toda la cocina del club.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https://www.instagram.com/p/BuXLYC4Fk9I/media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65909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martiniano_molina - 2019-02-25 15:57:53 </a:t>
                      </a:r>
                      <a:r>
                        <a:rPr kumimoji="0" lang="es-ES" sz="1000" b="0" i="0" u="none" strike="noStrike" kern="1200" cap="none" spc="0" normalizeH="0" baseline="0" noProof="0">
                          <a:ln>
                            <a:noFill/>
                          </a:ln>
                          <a:solidFill>
                            <a:prstClr val="black"/>
                          </a:solidFill>
                          <a:effectLst/>
                          <a:uLnTx/>
                          <a:uFillTx/>
                          <a:latin typeface="+mn-lt"/>
                          <a:ea typeface="+mn-ea"/>
                          <a:cs typeface="+mn-cs"/>
                        </a:rPr>
                        <a:t>
 Visité el destacamento policial de Villa Luján, para ver cómo trabajan los agentes que cuidan a los vecinos de la zona. Seguimos trabajando para que todos los quilmeños vivamos más seguros.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https://www.instagram.com/p/BuUM5d6F3FV/media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39572307"/>
                  </a:ext>
                </a:extLst>
              </a:tr>
            </a:tbl>
          </a:graphicData>
        </a:graphic>
      </p:graphicFrame>
      <p:sp>
        <p:nvSpPr>
          <p:cNvPr id="4" name="Text Placeholder 3">
            <a:extLst>
              <a:ext uri="{FF2B5EF4-FFF2-40B4-BE49-F238E27FC236}">
                <a16:creationId xmlns:a16="http://schemas.microsoft.com/office/drawing/2014/main" id="{23576B6D-C7CD-491E-81B0-B599564ECB9E}"/>
              </a:ext>
            </a:extLst>
          </p:cNvPr>
          <p:cNvSpPr>
            <a:spLocks noGrp="1"/>
          </p:cNvSpPr>
          <p:nvPr>
            <p:ph type="body" sz="quarter" idx="14"/>
          </p:nvPr>
        </p:nvSpPr>
        <p:spPr/>
        <p:txBody>
          <a:bodyPr/>
          <a:lstStyle/>
          <a:p>
            <a:r>
              <a:rPr lang="en-US"/>
              <a:t>08/02/2019 - 01/03/2019</a:t>
            </a:r>
          </a:p>
        </p:txBody>
      </p:sp>
    </p:spTree>
    <p:extLst>
      <p:ext uri="{BB962C8B-B14F-4D97-AF65-F5344CB8AC3E}">
        <p14:creationId xmlns:p14="http://schemas.microsoft.com/office/powerpoint/2010/main" val="1113086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8A58F-0CB7-4F71-B0D4-585F4BFB369D}"/>
              </a:ext>
            </a:extLst>
          </p:cNvPr>
          <p:cNvSpPr>
            <a:spLocks noGrp="1"/>
          </p:cNvSpPr>
          <p:nvPr>
            <p:ph type="title"/>
          </p:nvPr>
        </p:nvSpPr>
        <p:spPr/>
        <p:txBody>
          <a:bodyPr/>
          <a:lstStyle/>
          <a:p>
            <a:r>
              <a:rPr lang="pt-BR"/>
              <a:t>Instagram Posts Table | martiniano_molina - 3 of 3</a:t>
            </a:r>
            <a:endParaRPr lang="en-US"/>
          </a:p>
        </p:txBody>
      </p:sp>
      <p:graphicFrame>
        <p:nvGraphicFramePr>
          <p:cNvPr id="5" name="Table Placeholder 4">
            <a:extLst>
              <a:ext uri="{FF2B5EF4-FFF2-40B4-BE49-F238E27FC236}">
                <a16:creationId xmlns:a16="http://schemas.microsoft.com/office/drawing/2014/main" id="{AC89288A-BBBD-40E6-A9A6-3769852E2FE8}"/>
              </a:ext>
            </a:extLst>
          </p:cNvPr>
          <p:cNvGraphicFramePr>
            <a:graphicFrameLocks noGrp="1"/>
          </p:cNvGraphicFramePr>
          <p:nvPr>
            <p:ph type="tbl" sz="quarter" idx="13"/>
            <p:extLst>
              <p:ext uri="{D42A27DB-BD31-4B8C-83A1-F6EECF244321}">
                <p14:modId xmlns:p14="http://schemas.microsoft.com/office/powerpoint/2010/main" val="3721621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2232109"/>
                    </a:ext>
                  </a:extLst>
                </a:gridCol>
                <a:gridCol w="987552">
                  <a:extLst>
                    <a:ext uri="{9D8B030D-6E8A-4147-A177-3AD203B41FA5}">
                      <a16:colId xmlns:a16="http://schemas.microsoft.com/office/drawing/2014/main" val="220647404"/>
                    </a:ext>
                  </a:extLst>
                </a:gridCol>
                <a:gridCol w="987552">
                  <a:extLst>
                    <a:ext uri="{9D8B030D-6E8A-4147-A177-3AD203B41FA5}">
                      <a16:colId xmlns:a16="http://schemas.microsoft.com/office/drawing/2014/main" val="4205289591"/>
                    </a:ext>
                  </a:extLst>
                </a:gridCol>
                <a:gridCol w="987552">
                  <a:extLst>
                    <a:ext uri="{9D8B030D-6E8A-4147-A177-3AD203B41FA5}">
                      <a16:colId xmlns:a16="http://schemas.microsoft.com/office/drawing/2014/main" val="1306852449"/>
                    </a:ext>
                  </a:extLst>
                </a:gridCol>
                <a:gridCol w="987552">
                  <a:extLst>
                    <a:ext uri="{9D8B030D-6E8A-4147-A177-3AD203B41FA5}">
                      <a16:colId xmlns:a16="http://schemas.microsoft.com/office/drawing/2014/main" val="3978860430"/>
                    </a:ext>
                  </a:extLst>
                </a:gridCol>
                <a:gridCol w="987552">
                  <a:extLst>
                    <a:ext uri="{9D8B030D-6E8A-4147-A177-3AD203B41FA5}">
                      <a16:colId xmlns:a16="http://schemas.microsoft.com/office/drawing/2014/main" val="3288158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0522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martiniano_molina - 2019-02-26 20:33:26 </a:t>
                      </a:r>
                      <a:r>
                        <a:rPr kumimoji="0" lang="es-ES" sz="1000" b="0" i="0" u="none" strike="noStrike" kern="1200" cap="none" spc="0" normalizeH="0" baseline="0" noProof="0">
                          <a:ln>
                            <a:noFill/>
                          </a:ln>
                          <a:solidFill>
                            <a:prstClr val="black"/>
                          </a:solidFill>
                          <a:effectLst/>
                          <a:uLnTx/>
                          <a:uFillTx/>
                          <a:latin typeface="+mn-lt"/>
                          <a:ea typeface="+mn-ea"/>
                          <a:cs typeface="+mn-cs"/>
                        </a:rPr>
                        <a:t>
 Esta tarde, junto a vecinos de Bernal estuvimos conversando sobre el barrio, sus inquietudes y las obras que estamos realizando para mejorarle la vida a todos los quilmeños.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https://www.instagram.com/p/BuXROhKFIsT/media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07605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martiniano_molina - 2019-02-25 17:04:52 </a:t>
                      </a:r>
                      <a:r>
                        <a:rPr kumimoji="0" lang="es-ES" sz="1000" b="0" i="0" u="none" strike="noStrike" kern="1200" cap="none" spc="0" normalizeH="0" baseline="0" noProof="0">
                          <a:ln>
                            <a:noFill/>
                          </a:ln>
                          <a:solidFill>
                            <a:prstClr val="black"/>
                          </a:solidFill>
                          <a:effectLst/>
                          <a:uLnTx/>
                          <a:uFillTx/>
                          <a:latin typeface="+mn-lt"/>
                          <a:ea typeface="+mn-ea"/>
                          <a:cs typeface="+mn-cs"/>
                        </a:rPr>
                        <a:t>
 Esta tarde, en el Polideportivo Municipal “Reinaldo Gorno”, compartí una jornada con chicos de comedores comunitarios que disfrutaron de las nuevas instalaciones del lugar. Practicamos deportes y charlamos sobre sus vacaciones. ¡Gracias por recibirme!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https://www.instagram.com/p/BuUUkDpFzxj/media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65565260"/>
                  </a:ext>
                </a:extLst>
              </a:tr>
            </a:tbl>
          </a:graphicData>
        </a:graphic>
      </p:graphicFrame>
      <p:sp>
        <p:nvSpPr>
          <p:cNvPr id="4" name="Text Placeholder 3">
            <a:extLst>
              <a:ext uri="{FF2B5EF4-FFF2-40B4-BE49-F238E27FC236}">
                <a16:creationId xmlns:a16="http://schemas.microsoft.com/office/drawing/2014/main" id="{DD485B14-1C99-4C32-9BD9-A12CE580F58C}"/>
              </a:ext>
            </a:extLst>
          </p:cNvPr>
          <p:cNvSpPr>
            <a:spLocks noGrp="1"/>
          </p:cNvSpPr>
          <p:nvPr>
            <p:ph type="body" sz="quarter" idx="14"/>
          </p:nvPr>
        </p:nvSpPr>
        <p:spPr/>
        <p:txBody>
          <a:bodyPr/>
          <a:lstStyle/>
          <a:p>
            <a:r>
              <a:rPr lang="en-US"/>
              <a:t>08/02/2019 - 01/03/2019</a:t>
            </a:r>
          </a:p>
        </p:txBody>
      </p:sp>
    </p:spTree>
    <p:extLst>
      <p:ext uri="{BB962C8B-B14F-4D97-AF65-F5344CB8AC3E}">
        <p14:creationId xmlns:p14="http://schemas.microsoft.com/office/powerpoint/2010/main" val="3749860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1EC92-431C-492B-BE09-C05C04363363}"/>
              </a:ext>
            </a:extLst>
          </p:cNvPr>
          <p:cNvSpPr>
            <a:spLocks noGrp="1"/>
          </p:cNvSpPr>
          <p:nvPr>
            <p:ph type="title"/>
          </p:nvPr>
        </p:nvSpPr>
        <p:spPr/>
        <p:txBody>
          <a:bodyPr/>
          <a:lstStyle/>
          <a:p>
            <a:r>
              <a:rPr lang="pt-BR"/>
              <a:t>Instagram Hashtag Detection | martiniano_molina</a:t>
            </a:r>
            <a:endParaRPr lang="en-US"/>
          </a:p>
        </p:txBody>
      </p:sp>
      <p:graphicFrame>
        <p:nvGraphicFramePr>
          <p:cNvPr id="5" name="Table Placeholder 4">
            <a:extLst>
              <a:ext uri="{FF2B5EF4-FFF2-40B4-BE49-F238E27FC236}">
                <a16:creationId xmlns:a16="http://schemas.microsoft.com/office/drawing/2014/main" id="{4E2B132C-D16F-4CFC-A4F6-5FBE111DC9FE}"/>
              </a:ext>
            </a:extLst>
          </p:cNvPr>
          <p:cNvGraphicFramePr>
            <a:graphicFrameLocks noGrp="1"/>
          </p:cNvGraphicFramePr>
          <p:nvPr>
            <p:ph type="tbl" sz="quarter" idx="13"/>
            <p:extLst>
              <p:ext uri="{D42A27DB-BD31-4B8C-83A1-F6EECF244321}">
                <p14:modId xmlns:p14="http://schemas.microsoft.com/office/powerpoint/2010/main" val="389222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04725154"/>
                    </a:ext>
                  </a:extLst>
                </a:gridCol>
                <a:gridCol w="1481328">
                  <a:extLst>
                    <a:ext uri="{9D8B030D-6E8A-4147-A177-3AD203B41FA5}">
                      <a16:colId xmlns:a16="http://schemas.microsoft.com/office/drawing/2014/main" val="4146233139"/>
                    </a:ext>
                  </a:extLst>
                </a:gridCol>
                <a:gridCol w="1481328">
                  <a:extLst>
                    <a:ext uri="{9D8B030D-6E8A-4147-A177-3AD203B41FA5}">
                      <a16:colId xmlns:a16="http://schemas.microsoft.com/office/drawing/2014/main" val="3036872107"/>
                    </a:ext>
                  </a:extLst>
                </a:gridCol>
                <a:gridCol w="1481328">
                  <a:extLst>
                    <a:ext uri="{9D8B030D-6E8A-4147-A177-3AD203B41FA5}">
                      <a16:colId xmlns:a16="http://schemas.microsoft.com/office/drawing/2014/main" val="2789324794"/>
                    </a:ext>
                  </a:extLst>
                </a:gridCol>
                <a:gridCol w="1481328">
                  <a:extLst>
                    <a:ext uri="{9D8B030D-6E8A-4147-A177-3AD203B41FA5}">
                      <a16:colId xmlns:a16="http://schemas.microsoft.com/office/drawing/2014/main" val="3679549498"/>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Likes per Post</a:t>
                      </a:r>
                    </a:p>
                  </a:txBody>
                  <a:tcPr/>
                </a:tc>
                <a:tc>
                  <a:txBody>
                    <a:bodyPr/>
                    <a:lstStyle/>
                    <a:p>
                      <a:r>
                        <a:rPr lang="en-US" sz="1000"/>
                        <a:t>Avg. Comments per Post</a:t>
                      </a:r>
                    </a:p>
                  </a:txBody>
                  <a:tcPr/>
                </a:tc>
                <a:tc>
                  <a:txBody>
                    <a:bodyPr/>
                    <a:lstStyle/>
                    <a:p>
                      <a:r>
                        <a:rPr lang="en-US" sz="1000"/>
                        <a:t>Avg. Interactions per Post</a:t>
                      </a:r>
                    </a:p>
                  </a:txBody>
                  <a:tcPr/>
                </a:tc>
                <a:extLst>
                  <a:ext uri="{0D108BD9-81ED-4DB2-BD59-A6C34878D82A}">
                    <a16:rowId xmlns:a16="http://schemas.microsoft.com/office/drawing/2014/main" val="2887771402"/>
                  </a:ext>
                </a:extLst>
              </a:tr>
              <a:tr h="370840">
                <a:tc>
                  <a:txBody>
                    <a:bodyPr/>
                    <a:lstStyle/>
                    <a:p>
                      <a:r>
                        <a:rPr lang="en-US" sz="1000"/>
                        <a:t>#Bernal</a:t>
                      </a:r>
                    </a:p>
                  </a:txBody>
                  <a:tcPr/>
                </a:tc>
                <a:tc>
                  <a:txBody>
                    <a:bodyPr/>
                    <a:lstStyle/>
                    <a:p>
                      <a:r>
                        <a:rPr lang="en-US" sz="1000"/>
                        <a:t>2</a:t>
                      </a:r>
                    </a:p>
                  </a:txBody>
                  <a:tcPr/>
                </a:tc>
                <a:tc>
                  <a:txBody>
                    <a:bodyPr/>
                    <a:lstStyle/>
                    <a:p>
                      <a:r>
                        <a:rPr lang="en-US" sz="1000"/>
                        <a:t>261</a:t>
                      </a:r>
                    </a:p>
                  </a:txBody>
                  <a:tcPr/>
                </a:tc>
                <a:tc>
                  <a:txBody>
                    <a:bodyPr/>
                    <a:lstStyle/>
                    <a:p>
                      <a:r>
                        <a:rPr lang="en-US" sz="1000"/>
                        <a:t>23</a:t>
                      </a:r>
                    </a:p>
                  </a:txBody>
                  <a:tcPr/>
                </a:tc>
                <a:tc>
                  <a:txBody>
                    <a:bodyPr/>
                    <a:lstStyle/>
                    <a:p>
                      <a:r>
                        <a:rPr lang="en-US" sz="1000"/>
                        <a:t>284</a:t>
                      </a:r>
                    </a:p>
                  </a:txBody>
                  <a:tcPr/>
                </a:tc>
                <a:extLst>
                  <a:ext uri="{0D108BD9-81ED-4DB2-BD59-A6C34878D82A}">
                    <a16:rowId xmlns:a16="http://schemas.microsoft.com/office/drawing/2014/main" val="192911939"/>
                  </a:ext>
                </a:extLst>
              </a:tr>
              <a:tr h="370840">
                <a:tc>
                  <a:txBody>
                    <a:bodyPr/>
                    <a:lstStyle/>
                    <a:p>
                      <a:r>
                        <a:rPr lang="en-US" sz="1000"/>
                        <a:t>#CadaDíaCuenta</a:t>
                      </a:r>
                    </a:p>
                  </a:txBody>
                  <a:tcPr/>
                </a:tc>
                <a:tc>
                  <a:txBody>
                    <a:bodyPr/>
                    <a:lstStyle/>
                    <a:p>
                      <a:r>
                        <a:rPr lang="en-US" sz="1000"/>
                        <a:t>3</a:t>
                      </a:r>
                    </a:p>
                  </a:txBody>
                  <a:tcPr/>
                </a:tc>
                <a:tc>
                  <a:txBody>
                    <a:bodyPr/>
                    <a:lstStyle/>
                    <a:p>
                      <a:r>
                        <a:rPr lang="en-US" sz="1000"/>
                        <a:t>123.66666666667</a:t>
                      </a:r>
                    </a:p>
                  </a:txBody>
                  <a:tcPr/>
                </a:tc>
                <a:tc>
                  <a:txBody>
                    <a:bodyPr/>
                    <a:lstStyle/>
                    <a:p>
                      <a:r>
                        <a:rPr lang="en-US" sz="1000"/>
                        <a:t>11.333333333333</a:t>
                      </a:r>
                    </a:p>
                  </a:txBody>
                  <a:tcPr/>
                </a:tc>
                <a:tc>
                  <a:txBody>
                    <a:bodyPr/>
                    <a:lstStyle/>
                    <a:p>
                      <a:r>
                        <a:rPr lang="en-US" sz="1000"/>
                        <a:t>135</a:t>
                      </a:r>
                    </a:p>
                  </a:txBody>
                  <a:tcPr/>
                </a:tc>
                <a:extLst>
                  <a:ext uri="{0D108BD9-81ED-4DB2-BD59-A6C34878D82A}">
                    <a16:rowId xmlns:a16="http://schemas.microsoft.com/office/drawing/2014/main" val="1254664308"/>
                  </a:ext>
                </a:extLst>
              </a:tr>
              <a:tr h="370840">
                <a:tc>
                  <a:txBody>
                    <a:bodyPr/>
                    <a:lstStyle/>
                    <a:p>
                      <a:r>
                        <a:rPr lang="en-US" sz="1000"/>
                        <a:t>#FelizDíaDeLosEnamorados</a:t>
                      </a:r>
                    </a:p>
                  </a:txBody>
                  <a:tcPr/>
                </a:tc>
                <a:tc>
                  <a:txBody>
                    <a:bodyPr/>
                    <a:lstStyle/>
                    <a:p>
                      <a:r>
                        <a:rPr lang="en-US" sz="1000"/>
                        <a:t>1</a:t>
                      </a:r>
                    </a:p>
                  </a:txBody>
                  <a:tcPr/>
                </a:tc>
                <a:tc>
                  <a:txBody>
                    <a:bodyPr/>
                    <a:lstStyle/>
                    <a:p>
                      <a:r>
                        <a:rPr lang="en-US" sz="1000"/>
                        <a:t>366</a:t>
                      </a:r>
                    </a:p>
                  </a:txBody>
                  <a:tcPr/>
                </a:tc>
                <a:tc>
                  <a:txBody>
                    <a:bodyPr/>
                    <a:lstStyle/>
                    <a:p>
                      <a:r>
                        <a:rPr lang="en-US" sz="1000"/>
                        <a:t>19</a:t>
                      </a:r>
                    </a:p>
                  </a:txBody>
                  <a:tcPr/>
                </a:tc>
                <a:tc>
                  <a:txBody>
                    <a:bodyPr/>
                    <a:lstStyle/>
                    <a:p>
                      <a:r>
                        <a:rPr lang="en-US" sz="1000"/>
                        <a:t>385</a:t>
                      </a:r>
                    </a:p>
                  </a:txBody>
                  <a:tcPr/>
                </a:tc>
                <a:extLst>
                  <a:ext uri="{0D108BD9-81ED-4DB2-BD59-A6C34878D82A}">
                    <a16:rowId xmlns:a16="http://schemas.microsoft.com/office/drawing/2014/main" val="2401671191"/>
                  </a:ext>
                </a:extLst>
              </a:tr>
              <a:tr h="370840">
                <a:tc>
                  <a:txBody>
                    <a:bodyPr/>
                    <a:lstStyle/>
                    <a:p>
                      <a:r>
                        <a:rPr lang="en-US" sz="1000"/>
                        <a:t>#Ribera</a:t>
                      </a:r>
                    </a:p>
                  </a:txBody>
                  <a:tcPr/>
                </a:tc>
                <a:tc>
                  <a:txBody>
                    <a:bodyPr/>
                    <a:lstStyle/>
                    <a:p>
                      <a:r>
                        <a:rPr lang="en-US" sz="1000"/>
                        <a:t>1</a:t>
                      </a:r>
                    </a:p>
                  </a:txBody>
                  <a:tcPr/>
                </a:tc>
                <a:tc>
                  <a:txBody>
                    <a:bodyPr/>
                    <a:lstStyle/>
                    <a:p>
                      <a:r>
                        <a:rPr lang="en-US" sz="1000"/>
                        <a:t>277</a:t>
                      </a:r>
                    </a:p>
                  </a:txBody>
                  <a:tcPr/>
                </a:tc>
                <a:tc>
                  <a:txBody>
                    <a:bodyPr/>
                    <a:lstStyle/>
                    <a:p>
                      <a:r>
                        <a:rPr lang="en-US" sz="1000"/>
                        <a:t>8</a:t>
                      </a:r>
                    </a:p>
                  </a:txBody>
                  <a:tcPr/>
                </a:tc>
                <a:tc>
                  <a:txBody>
                    <a:bodyPr/>
                    <a:lstStyle/>
                    <a:p>
                      <a:r>
                        <a:rPr lang="en-US" sz="1000"/>
                        <a:t>285</a:t>
                      </a:r>
                    </a:p>
                  </a:txBody>
                  <a:tcPr/>
                </a:tc>
                <a:extLst>
                  <a:ext uri="{0D108BD9-81ED-4DB2-BD59-A6C34878D82A}">
                    <a16:rowId xmlns:a16="http://schemas.microsoft.com/office/drawing/2014/main" val="4015252023"/>
                  </a:ext>
                </a:extLst>
              </a:tr>
              <a:tr h="370840">
                <a:tc>
                  <a:txBody>
                    <a:bodyPr/>
                    <a:lstStyle/>
                    <a:p>
                      <a:r>
                        <a:rPr lang="en-US" sz="1000"/>
                        <a:t>#Quilmes</a:t>
                      </a:r>
                    </a:p>
                  </a:txBody>
                  <a:tcPr/>
                </a:tc>
                <a:tc>
                  <a:txBody>
                    <a:bodyPr/>
                    <a:lstStyle/>
                    <a:p>
                      <a:r>
                        <a:rPr lang="en-US" sz="1000"/>
                        <a:t>1</a:t>
                      </a:r>
                    </a:p>
                  </a:txBody>
                  <a:tcPr/>
                </a:tc>
                <a:tc>
                  <a:txBody>
                    <a:bodyPr/>
                    <a:lstStyle/>
                    <a:p>
                      <a:r>
                        <a:rPr lang="en-US" sz="1000"/>
                        <a:t>178</a:t>
                      </a:r>
                    </a:p>
                  </a:txBody>
                  <a:tcPr/>
                </a:tc>
                <a:tc>
                  <a:txBody>
                    <a:bodyPr/>
                    <a:lstStyle/>
                    <a:p>
                      <a:r>
                        <a:rPr lang="en-US" sz="1000"/>
                        <a:t>8</a:t>
                      </a:r>
                    </a:p>
                  </a:txBody>
                  <a:tcPr/>
                </a:tc>
                <a:tc>
                  <a:txBody>
                    <a:bodyPr/>
                    <a:lstStyle/>
                    <a:p>
                      <a:r>
                        <a:rPr lang="en-US" sz="1000"/>
                        <a:t>186</a:t>
                      </a:r>
                    </a:p>
                  </a:txBody>
                  <a:tcPr/>
                </a:tc>
                <a:extLst>
                  <a:ext uri="{0D108BD9-81ED-4DB2-BD59-A6C34878D82A}">
                    <a16:rowId xmlns:a16="http://schemas.microsoft.com/office/drawing/2014/main" val="2769359441"/>
                  </a:ext>
                </a:extLst>
              </a:tr>
            </a:tbl>
          </a:graphicData>
        </a:graphic>
      </p:graphicFrame>
      <p:sp>
        <p:nvSpPr>
          <p:cNvPr id="4" name="Text Placeholder 3">
            <a:extLst>
              <a:ext uri="{FF2B5EF4-FFF2-40B4-BE49-F238E27FC236}">
                <a16:creationId xmlns:a16="http://schemas.microsoft.com/office/drawing/2014/main" id="{5CF12CA8-A041-4EBC-9E19-07E7B4FB9E69}"/>
              </a:ext>
            </a:extLst>
          </p:cNvPr>
          <p:cNvSpPr>
            <a:spLocks noGrp="1"/>
          </p:cNvSpPr>
          <p:nvPr>
            <p:ph type="body" sz="quarter" idx="14"/>
          </p:nvPr>
        </p:nvSpPr>
        <p:spPr/>
        <p:txBody>
          <a:bodyPr/>
          <a:lstStyle/>
          <a:p>
            <a:r>
              <a:rPr lang="en-US"/>
              <a:t>08/02/2019 - 01/03/2019</a:t>
            </a:r>
          </a:p>
        </p:txBody>
      </p:sp>
    </p:spTree>
    <p:extLst>
      <p:ext uri="{BB962C8B-B14F-4D97-AF65-F5344CB8AC3E}">
        <p14:creationId xmlns:p14="http://schemas.microsoft.com/office/powerpoint/2010/main" val="124379898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541</Words>
  <Application>Microsoft Office PowerPoint</Application>
  <PresentationFormat>On-screen Show (4:3)</PresentationFormat>
  <Paragraphs>170</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Reporte Instagram</vt:lpstr>
      <vt:lpstr>Instagram Key Metrics Table | martiniano_molina</vt:lpstr>
      <vt:lpstr>Instagram Key Metrics Radar | martiniano_molina</vt:lpstr>
      <vt:lpstr>Instagram Followers Total | martiniano_molina</vt:lpstr>
      <vt:lpstr>Instagram Followers Change Per Weekday | martiniano_molina</vt:lpstr>
      <vt:lpstr>Instagram Posts By Hour | martiniano_molina</vt:lpstr>
      <vt:lpstr>Instagram Interaction Rate By Hour | martiniano_molina</vt:lpstr>
      <vt:lpstr>Instagram Posts By Weekday | martiniano_molina</vt:lpstr>
      <vt:lpstr>Instagram Interaction Rate By Post Type | martiniano_molina</vt:lpstr>
      <vt:lpstr>Instagram Post Type Distribution Per Profile | martiniano_molina</vt:lpstr>
      <vt:lpstr>Instagram Interaction Rate By Weekday | martiniano_molina</vt:lpstr>
      <vt:lpstr>Instagram Interactions Distribution | martiniano_molina</vt:lpstr>
      <vt:lpstr>Instagram Posts Table | martiniano_molina - 1 of 3</vt:lpstr>
      <vt:lpstr>Instagram Posts Table | martiniano_molina - 2 of 3</vt:lpstr>
      <vt:lpstr>Instagram Posts Table | martiniano_molina - 3 of 3</vt:lpstr>
      <vt:lpstr>Instagram Hashtag Detection | martiniano_molina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2019-03-01T21:37:31Z</dcterms:created>
  <dcterms:modified xsi:type="dcterms:W3CDTF">2019-03-01T21:37:54Z</dcterms:modified>
</cp:coreProperties>
</file>