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32C4-49B8-81EC-EE6C890D33CF}"/>
            </c:ext>
          </c:extLst>
        </c:ser>
        <c:dLbls>
          <c:showLegendKey val="0"/>
          <c:showVal val="0"/>
          <c:showCatName val="0"/>
          <c:showSerName val="0"/>
          <c:showPercent val="0"/>
          <c:showBubbleSize val="0"/>
        </c:dLbls>
        <c:axId val="352295248"/>
        <c:axId val="352288688"/>
      </c:radarChart>
      <c:catAx>
        <c:axId val="35229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88688"/>
        <c:crosses val="autoZero"/>
        <c:auto val="1"/>
        <c:lblAlgn val="ctr"/>
        <c:lblOffset val="100"/>
        <c:noMultiLvlLbl val="0"/>
      </c:catAx>
      <c:valAx>
        <c:axId val="35228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strRef>
              <c:f>Sheet1!$A$2:$A$24</c:f>
              <c:strCache>
                <c:ptCount val="23"/>
                <c:pt idx="0">
                  <c:v>7/2/2019</c:v>
                </c:pt>
                <c:pt idx="1">
                  <c:v>8/2/2019</c:v>
                </c:pt>
                <c:pt idx="2">
                  <c:v>9/2/2019</c:v>
                </c:pt>
                <c:pt idx="3">
                  <c:v>10/2/2019</c:v>
                </c:pt>
                <c:pt idx="4">
                  <c:v>11/2/2019</c:v>
                </c:pt>
                <c:pt idx="5">
                  <c:v>12/2/2019</c:v>
                </c:pt>
                <c:pt idx="6">
                  <c:v>13/02/2019</c:v>
                </c:pt>
                <c:pt idx="7">
                  <c:v>14/02/2019</c:v>
                </c:pt>
                <c:pt idx="8">
                  <c:v>15/02/2019</c:v>
                </c:pt>
                <c:pt idx="9">
                  <c:v>16/02/2019</c:v>
                </c:pt>
                <c:pt idx="10">
                  <c:v>17/02/2019</c:v>
                </c:pt>
                <c:pt idx="11">
                  <c:v>18/02/2019</c:v>
                </c:pt>
                <c:pt idx="12">
                  <c:v>19/02/2019</c:v>
                </c:pt>
                <c:pt idx="13">
                  <c:v>20/02/2019</c:v>
                </c:pt>
                <c:pt idx="14">
                  <c:v>21/02/2019</c:v>
                </c:pt>
                <c:pt idx="15">
                  <c:v>22/02/2019</c:v>
                </c:pt>
                <c:pt idx="16">
                  <c:v>23/02/2019</c:v>
                </c:pt>
                <c:pt idx="17">
                  <c:v>24/02/2019</c:v>
                </c:pt>
                <c:pt idx="18">
                  <c:v>25/02/2019</c:v>
                </c:pt>
                <c:pt idx="19">
                  <c:v>26/02/2019</c:v>
                </c:pt>
                <c:pt idx="20">
                  <c:v>27/02/2019</c:v>
                </c:pt>
                <c:pt idx="21">
                  <c:v>28/02/2019</c:v>
                </c:pt>
                <c:pt idx="22">
                  <c:v>1/3/2019</c:v>
                </c:pt>
              </c:strCache>
            </c:strRef>
          </c:cat>
          <c:val>
            <c:numRef>
              <c:f>Sheet1!$B$2:$B$24</c:f>
              <c:numCache>
                <c:formatCode>General</c:formatCode>
                <c:ptCount val="23"/>
                <c:pt idx="0">
                  <c:v>9561</c:v>
                </c:pt>
                <c:pt idx="1">
                  <c:v>9581</c:v>
                </c:pt>
                <c:pt idx="2">
                  <c:v>9598</c:v>
                </c:pt>
                <c:pt idx="3">
                  <c:v>9626</c:v>
                </c:pt>
                <c:pt idx="4">
                  <c:v>9646</c:v>
                </c:pt>
                <c:pt idx="5">
                  <c:v>9667</c:v>
                </c:pt>
                <c:pt idx="6">
                  <c:v>9518</c:v>
                </c:pt>
                <c:pt idx="7">
                  <c:v>9695</c:v>
                </c:pt>
                <c:pt idx="8">
                  <c:v>9713</c:v>
                </c:pt>
                <c:pt idx="9">
                  <c:v>9714</c:v>
                </c:pt>
                <c:pt idx="10">
                  <c:v>9734</c:v>
                </c:pt>
                <c:pt idx="11">
                  <c:v>9755</c:v>
                </c:pt>
                <c:pt idx="12">
                  <c:v>9770</c:v>
                </c:pt>
                <c:pt idx="13">
                  <c:v>9794</c:v>
                </c:pt>
                <c:pt idx="14">
                  <c:v>9814</c:v>
                </c:pt>
                <c:pt idx="15">
                  <c:v>9848</c:v>
                </c:pt>
                <c:pt idx="16">
                  <c:v>9856</c:v>
                </c:pt>
                <c:pt idx="17">
                  <c:v>9877</c:v>
                </c:pt>
                <c:pt idx="18">
                  <c:v>9903</c:v>
                </c:pt>
                <c:pt idx="19">
                  <c:v>9926</c:v>
                </c:pt>
                <c:pt idx="20">
                  <c:v>10331</c:v>
                </c:pt>
                <c:pt idx="21">
                  <c:v>10372</c:v>
                </c:pt>
                <c:pt idx="22">
                  <c:v>10411</c:v>
                </c:pt>
              </c:numCache>
            </c:numRef>
          </c:val>
          <c:smooth val="0"/>
          <c:extLst>
            <c:ext xmlns:c16="http://schemas.microsoft.com/office/drawing/2014/chart" uri="{C3380CC4-5D6E-409C-BE32-E72D297353CC}">
              <c16:uniqueId val="{00000000-A56D-413E-8A82-D5EF894BC5F2}"/>
            </c:ext>
          </c:extLst>
        </c:ser>
        <c:dLbls>
          <c:showLegendKey val="0"/>
          <c:showVal val="0"/>
          <c:showCatName val="0"/>
          <c:showSerName val="0"/>
          <c:showPercent val="0"/>
          <c:showBubbleSize val="0"/>
        </c:dLbls>
        <c:smooth val="0"/>
        <c:axId val="181264720"/>
        <c:axId val="181259144"/>
      </c:lineChart>
      <c:catAx>
        <c:axId val="18126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259144"/>
        <c:crosses val="autoZero"/>
        <c:auto val="1"/>
        <c:lblAlgn val="ctr"/>
        <c:lblOffset val="100"/>
        <c:noMultiLvlLbl val="0"/>
      </c:catAx>
      <c:valAx>
        <c:axId val="18125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2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c:v>
                </c:pt>
                <c:pt idx="1">
                  <c:v>20</c:v>
                </c:pt>
                <c:pt idx="2">
                  <c:v>93</c:v>
                </c:pt>
                <c:pt idx="3">
                  <c:v>79</c:v>
                </c:pt>
                <c:pt idx="4">
                  <c:v>28</c:v>
                </c:pt>
                <c:pt idx="5">
                  <c:v>9</c:v>
                </c:pt>
                <c:pt idx="6">
                  <c:v>23</c:v>
                </c:pt>
              </c:numCache>
            </c:numRef>
          </c:val>
          <c:extLst>
            <c:ext xmlns:c16="http://schemas.microsoft.com/office/drawing/2014/chart" uri="{C3380CC4-5D6E-409C-BE32-E72D297353CC}">
              <c16:uniqueId val="{00000000-7ADA-4499-979E-4EA688DD3EFD}"/>
            </c:ext>
          </c:extLst>
        </c:ser>
        <c:dLbls>
          <c:showLegendKey val="0"/>
          <c:showVal val="0"/>
          <c:showCatName val="0"/>
          <c:showSerName val="0"/>
          <c:showPercent val="0"/>
          <c:showBubbleSize val="0"/>
        </c:dLbls>
        <c:gapWidth val="219"/>
        <c:overlap val="-27"/>
        <c:axId val="181265376"/>
        <c:axId val="181259800"/>
      </c:barChart>
      <c:catAx>
        <c:axId val="18126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259800"/>
        <c:crosses val="autoZero"/>
        <c:auto val="1"/>
        <c:lblAlgn val="ctr"/>
        <c:lblOffset val="100"/>
        <c:noMultiLvlLbl val="0"/>
      </c:catAx>
      <c:valAx>
        <c:axId val="18125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26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2</c:v>
                </c:pt>
                <c:pt idx="13">
                  <c:v>0</c:v>
                </c:pt>
                <c:pt idx="14">
                  <c:v>1</c:v>
                </c:pt>
                <c:pt idx="15">
                  <c:v>0</c:v>
                </c:pt>
                <c:pt idx="16">
                  <c:v>0</c:v>
                </c:pt>
                <c:pt idx="17">
                  <c:v>1</c:v>
                </c:pt>
                <c:pt idx="18">
                  <c:v>1</c:v>
                </c:pt>
                <c:pt idx="19">
                  <c:v>1</c:v>
                </c:pt>
                <c:pt idx="20">
                  <c:v>2</c:v>
                </c:pt>
                <c:pt idx="21">
                  <c:v>0</c:v>
                </c:pt>
                <c:pt idx="22">
                  <c:v>0</c:v>
                </c:pt>
                <c:pt idx="23">
                  <c:v>0</c:v>
                </c:pt>
              </c:numCache>
            </c:numRef>
          </c:val>
          <c:smooth val="0"/>
          <c:extLst>
            <c:ext xmlns:c16="http://schemas.microsoft.com/office/drawing/2014/chart" uri="{C3380CC4-5D6E-409C-BE32-E72D297353CC}">
              <c16:uniqueId val="{00000000-110B-43FF-82DE-1FF5ED135C3B}"/>
            </c:ext>
          </c:extLst>
        </c:ser>
        <c:dLbls>
          <c:showLegendKey val="0"/>
          <c:showVal val="0"/>
          <c:showCatName val="0"/>
          <c:showSerName val="0"/>
          <c:showPercent val="0"/>
          <c:showBubbleSize val="0"/>
        </c:dLbls>
        <c:smooth val="0"/>
        <c:axId val="353294744"/>
        <c:axId val="353292448"/>
      </c:lineChart>
      <c:catAx>
        <c:axId val="35329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92448"/>
        <c:crosses val="autoZero"/>
        <c:auto val="1"/>
        <c:lblAlgn val="ctr"/>
        <c:lblOffset val="100"/>
        <c:noMultiLvlLbl val="0"/>
      </c:catAx>
      <c:valAx>
        <c:axId val="35329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9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martiniano_molina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1.0721442885771499</c:v>
                </c:pt>
                <c:pt idx="8">
                  <c:v>0</c:v>
                </c:pt>
                <c:pt idx="9">
                  <c:v>0</c:v>
                </c:pt>
                <c:pt idx="10">
                  <c:v>0</c:v>
                </c:pt>
                <c:pt idx="11">
                  <c:v>0</c:v>
                </c:pt>
                <c:pt idx="12">
                  <c:v>1.62324649298597</c:v>
                </c:pt>
                <c:pt idx="13">
                  <c:v>3.22645290581162</c:v>
                </c:pt>
                <c:pt idx="14">
                  <c:v>3.0460921843687401</c:v>
                </c:pt>
                <c:pt idx="15">
                  <c:v>3.2565130260521</c:v>
                </c:pt>
                <c:pt idx="16">
                  <c:v>0</c:v>
                </c:pt>
                <c:pt idx="17">
                  <c:v>1.76352705410822</c:v>
                </c:pt>
                <c:pt idx="18">
                  <c:v>1.9238476953907799</c:v>
                </c:pt>
                <c:pt idx="19">
                  <c:v>2.9859719438877801</c:v>
                </c:pt>
                <c:pt idx="20">
                  <c:v>2.0207080828323298</c:v>
                </c:pt>
                <c:pt idx="21">
                  <c:v>5.3907815631262501</c:v>
                </c:pt>
                <c:pt idx="22">
                  <c:v>0</c:v>
                </c:pt>
                <c:pt idx="23">
                  <c:v>0</c:v>
                </c:pt>
              </c:numCache>
            </c:numRef>
          </c:val>
          <c:smooth val="0"/>
          <c:extLst>
            <c:ext xmlns:c16="http://schemas.microsoft.com/office/drawing/2014/chart" uri="{C3380CC4-5D6E-409C-BE32-E72D297353CC}">
              <c16:uniqueId val="{00000000-2917-4A24-8AAF-0E757D05D444}"/>
            </c:ext>
          </c:extLst>
        </c:ser>
        <c:dLbls>
          <c:showLegendKey val="0"/>
          <c:showVal val="0"/>
          <c:showCatName val="0"/>
          <c:showSerName val="0"/>
          <c:showPercent val="0"/>
          <c:showBubbleSize val="0"/>
        </c:dLbls>
        <c:smooth val="0"/>
        <c:axId val="353291792"/>
        <c:axId val="353293760"/>
      </c:lineChart>
      <c:catAx>
        <c:axId val="35329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93760"/>
        <c:crosses val="autoZero"/>
        <c:auto val="1"/>
        <c:lblAlgn val="ctr"/>
        <c:lblOffset val="100"/>
        <c:noMultiLvlLbl val="0"/>
      </c:catAx>
      <c:valAx>
        <c:axId val="35329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9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7</c:v>
                </c:pt>
                <c:pt idx="4">
                  <c:v>2</c:v>
                </c:pt>
                <c:pt idx="5">
                  <c:v>0</c:v>
                </c:pt>
                <c:pt idx="6">
                  <c:v>1</c:v>
                </c:pt>
              </c:numCache>
            </c:numRef>
          </c:val>
          <c:extLst>
            <c:ext xmlns:c16="http://schemas.microsoft.com/office/drawing/2014/chart" uri="{C3380CC4-5D6E-409C-BE32-E72D297353CC}">
              <c16:uniqueId val="{00000000-4BB7-4667-AF69-635BF12DF53B}"/>
            </c:ext>
          </c:extLst>
        </c:ser>
        <c:dLbls>
          <c:showLegendKey val="0"/>
          <c:showVal val="0"/>
          <c:showCatName val="0"/>
          <c:showSerName val="0"/>
          <c:showPercent val="0"/>
          <c:showBubbleSize val="0"/>
        </c:dLbls>
        <c:gapWidth val="219"/>
        <c:overlap val="-27"/>
        <c:axId val="353301960"/>
        <c:axId val="353307536"/>
      </c:barChart>
      <c:catAx>
        <c:axId val="35330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07536"/>
        <c:crosses val="autoZero"/>
        <c:auto val="1"/>
        <c:lblAlgn val="ctr"/>
        <c:lblOffset val="100"/>
        <c:noMultiLvlLbl val="0"/>
      </c:catAx>
      <c:valAx>
        <c:axId val="35330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0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3.1848857359843699</c:v>
                </c:pt>
                <c:pt idx="1">
                  <c:v>3.1255049334606499</c:v>
                </c:pt>
                <c:pt idx="2">
                  <c:v>1.5232491357278299</c:v>
                </c:pt>
              </c:numCache>
            </c:numRef>
          </c:val>
          <c:extLst>
            <c:ext xmlns:c16="http://schemas.microsoft.com/office/drawing/2014/chart" uri="{C3380CC4-5D6E-409C-BE32-E72D297353CC}">
              <c16:uniqueId val="{00000000-8C8A-48DA-A8F6-DCA30B4A236F}"/>
            </c:ext>
          </c:extLst>
        </c:ser>
        <c:dLbls>
          <c:showLegendKey val="0"/>
          <c:showVal val="0"/>
          <c:showCatName val="0"/>
          <c:showSerName val="0"/>
          <c:showPercent val="0"/>
          <c:showBubbleSize val="0"/>
        </c:dLbls>
        <c:gapWidth val="219"/>
        <c:overlap val="-27"/>
        <c:axId val="353308192"/>
        <c:axId val="353300648"/>
      </c:barChart>
      <c:catAx>
        <c:axId val="35330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00648"/>
        <c:crosses val="autoZero"/>
        <c:auto val="1"/>
        <c:lblAlgn val="ctr"/>
        <c:lblOffset val="100"/>
        <c:noMultiLvlLbl val="0"/>
      </c:catAx>
      <c:valAx>
        <c:axId val="35330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0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martiniano_molina</c:v>
                </c:pt>
              </c:strCache>
            </c:strRef>
          </c:cat>
          <c:val>
            <c:numRef>
              <c:f>Sheet1!$B$2</c:f>
              <c:numCache>
                <c:formatCode>General</c:formatCode>
                <c:ptCount val="1"/>
                <c:pt idx="0">
                  <c:v>12</c:v>
                </c:pt>
              </c:numCache>
            </c:numRef>
          </c:val>
          <c:extLst>
            <c:ext xmlns:c16="http://schemas.microsoft.com/office/drawing/2014/chart" uri="{C3380CC4-5D6E-409C-BE32-E72D297353CC}">
              <c16:uniqueId val="{00000000-0D20-4971-BF09-346281E301EA}"/>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martiniano_molina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0D20-4971-BF09-346281E301EA}"/>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martiniano_molina</c:v>
                </c:pt>
              </c:strCache>
            </c:strRef>
          </c:cat>
          <c:val>
            <c:numRef>
              <c:f>Sheet1!$D$2</c:f>
              <c:numCache>
                <c:formatCode>General</c:formatCode>
                <c:ptCount val="1"/>
                <c:pt idx="0">
                  <c:v>7</c:v>
                </c:pt>
              </c:numCache>
            </c:numRef>
          </c:val>
          <c:extLst>
            <c:ext xmlns:c16="http://schemas.microsoft.com/office/drawing/2014/chart" uri="{C3380CC4-5D6E-409C-BE32-E72D297353CC}">
              <c16:uniqueId val="{00000002-0D20-4971-BF09-346281E301EA}"/>
            </c:ext>
          </c:extLst>
        </c:ser>
        <c:dLbls>
          <c:showLegendKey val="0"/>
          <c:showVal val="0"/>
          <c:showCatName val="0"/>
          <c:showSerName val="0"/>
          <c:showPercent val="0"/>
          <c:showBubbleSize val="0"/>
        </c:dLbls>
        <c:gapWidth val="150"/>
        <c:overlap val="100"/>
        <c:axId val="353310488"/>
        <c:axId val="353311800"/>
      </c:barChart>
      <c:catAx>
        <c:axId val="35331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11800"/>
        <c:crosses val="autoZero"/>
        <c:auto val="1"/>
        <c:lblAlgn val="ctr"/>
        <c:lblOffset val="100"/>
        <c:noMultiLvlLbl val="0"/>
      </c:catAx>
      <c:valAx>
        <c:axId val="353311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1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martiniano_molina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3.0893250550771101</c:v>
                </c:pt>
                <c:pt idx="1">
                  <c:v>2.1855597836971801</c:v>
                </c:pt>
                <c:pt idx="2">
                  <c:v>1.8592696441684999</c:v>
                </c:pt>
                <c:pt idx="3">
                  <c:v>2.39764241366484</c:v>
                </c:pt>
                <c:pt idx="4">
                  <c:v>2.6887642699779701</c:v>
                </c:pt>
                <c:pt idx="6">
                  <c:v>5.3875425595834203</c:v>
                </c:pt>
              </c:numCache>
            </c:numRef>
          </c:val>
          <c:extLst>
            <c:ext xmlns:c16="http://schemas.microsoft.com/office/drawing/2014/chart" uri="{C3380CC4-5D6E-409C-BE32-E72D297353CC}">
              <c16:uniqueId val="{00000000-89B5-4EF9-BE89-FD50B1DD2A09}"/>
            </c:ext>
          </c:extLst>
        </c:ser>
        <c:dLbls>
          <c:showLegendKey val="0"/>
          <c:showVal val="0"/>
          <c:showCatName val="0"/>
          <c:showSerName val="0"/>
          <c:showPercent val="0"/>
          <c:showBubbleSize val="0"/>
        </c:dLbls>
        <c:gapWidth val="219"/>
        <c:overlap val="-27"/>
        <c:axId val="353313768"/>
        <c:axId val="353314424"/>
      </c:barChart>
      <c:catAx>
        <c:axId val="35331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14424"/>
        <c:crosses val="autoZero"/>
        <c:auto val="1"/>
        <c:lblAlgn val="ctr"/>
        <c:lblOffset val="100"/>
        <c:noMultiLvlLbl val="0"/>
      </c:catAx>
      <c:valAx>
        <c:axId val="35331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1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martiniano_molina</c:v>
                </c:pt>
              </c:strCache>
            </c:strRef>
          </c:cat>
          <c:val>
            <c:numRef>
              <c:f>Sheet1!$B$2</c:f>
              <c:numCache>
                <c:formatCode>General</c:formatCode>
                <c:ptCount val="1"/>
                <c:pt idx="0">
                  <c:v>5130</c:v>
                </c:pt>
              </c:numCache>
            </c:numRef>
          </c:val>
          <c:extLst>
            <c:ext xmlns:c16="http://schemas.microsoft.com/office/drawing/2014/chart" uri="{C3380CC4-5D6E-409C-BE32-E72D297353CC}">
              <c16:uniqueId val="{00000000-F5FA-4BCA-901B-44DF719158AE}"/>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martiniano_molina</c:v>
                </c:pt>
              </c:strCache>
            </c:strRef>
          </c:cat>
          <c:val>
            <c:numRef>
              <c:f>Sheet1!$C$2</c:f>
              <c:numCache>
                <c:formatCode>General</c:formatCode>
                <c:ptCount val="1"/>
                <c:pt idx="0">
                  <c:v>285</c:v>
                </c:pt>
              </c:numCache>
            </c:numRef>
          </c:val>
          <c:extLst>
            <c:ext xmlns:c16="http://schemas.microsoft.com/office/drawing/2014/chart" uri="{C3380CC4-5D6E-409C-BE32-E72D297353CC}">
              <c16:uniqueId val="{00000001-F5FA-4BCA-901B-44DF719158AE}"/>
            </c:ext>
          </c:extLst>
        </c:ser>
        <c:dLbls>
          <c:showLegendKey val="0"/>
          <c:showVal val="0"/>
          <c:showCatName val="0"/>
          <c:showSerName val="0"/>
          <c:showPercent val="0"/>
          <c:showBubbleSize val="0"/>
        </c:dLbls>
        <c:gapWidth val="150"/>
        <c:overlap val="100"/>
        <c:axId val="352288360"/>
        <c:axId val="181262096"/>
      </c:barChart>
      <c:catAx>
        <c:axId val="35228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262096"/>
        <c:crosses val="autoZero"/>
        <c:auto val="1"/>
        <c:lblAlgn val="ctr"/>
        <c:lblOffset val="100"/>
        <c:noMultiLvlLbl val="0"/>
      </c:catAx>
      <c:valAx>
        <c:axId val="181262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8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F7496-1E2C-4128-881A-6BC09EE4915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B79D50A-1959-4DF7-A713-E6CED8025A5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8082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3166F-C0BD-4A21-91E0-A4AF20A32A37}"/>
              </a:ext>
            </a:extLst>
          </p:cNvPr>
          <p:cNvSpPr>
            <a:spLocks noGrp="1"/>
          </p:cNvSpPr>
          <p:nvPr>
            <p:ph type="title"/>
          </p:nvPr>
        </p:nvSpPr>
        <p:spPr/>
        <p:txBody>
          <a:bodyPr/>
          <a:lstStyle/>
          <a:p>
            <a:r>
              <a:rPr lang="en-US"/>
              <a:t>Instagram Key Metrics Table | martiniano_molina</a:t>
            </a:r>
          </a:p>
        </p:txBody>
      </p:sp>
      <p:graphicFrame>
        <p:nvGraphicFramePr>
          <p:cNvPr id="5" name="Table Placeholder 4">
            <a:extLst>
              <a:ext uri="{FF2B5EF4-FFF2-40B4-BE49-F238E27FC236}">
                <a16:creationId xmlns:a16="http://schemas.microsoft.com/office/drawing/2014/main" id="{0F8A16C1-7D37-4A17-801B-FBD685FDA805}"/>
              </a:ext>
            </a:extLst>
          </p:cNvPr>
          <p:cNvGraphicFramePr>
            <a:graphicFrameLocks noGrp="1"/>
          </p:cNvGraphicFramePr>
          <p:nvPr>
            <p:ph type="tbl" sz="quarter" idx="13"/>
            <p:extLst>
              <p:ext uri="{D42A27DB-BD31-4B8C-83A1-F6EECF244321}">
                <p14:modId xmlns:p14="http://schemas.microsoft.com/office/powerpoint/2010/main" val="4190567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2575819"/>
                    </a:ext>
                  </a:extLst>
                </a:gridCol>
                <a:gridCol w="699516">
                  <a:extLst>
                    <a:ext uri="{9D8B030D-6E8A-4147-A177-3AD203B41FA5}">
                      <a16:colId xmlns:a16="http://schemas.microsoft.com/office/drawing/2014/main" val="2327541161"/>
                    </a:ext>
                  </a:extLst>
                </a:gridCol>
                <a:gridCol w="699516">
                  <a:extLst>
                    <a:ext uri="{9D8B030D-6E8A-4147-A177-3AD203B41FA5}">
                      <a16:colId xmlns:a16="http://schemas.microsoft.com/office/drawing/2014/main" val="3426670959"/>
                    </a:ext>
                  </a:extLst>
                </a:gridCol>
                <a:gridCol w="658368">
                  <a:extLst>
                    <a:ext uri="{9D8B030D-6E8A-4147-A177-3AD203B41FA5}">
                      <a16:colId xmlns:a16="http://schemas.microsoft.com/office/drawing/2014/main" val="1653539804"/>
                    </a:ext>
                  </a:extLst>
                </a:gridCol>
                <a:gridCol w="658368">
                  <a:extLst>
                    <a:ext uri="{9D8B030D-6E8A-4147-A177-3AD203B41FA5}">
                      <a16:colId xmlns:a16="http://schemas.microsoft.com/office/drawing/2014/main" val="623307080"/>
                    </a:ext>
                  </a:extLst>
                </a:gridCol>
                <a:gridCol w="658368">
                  <a:extLst>
                    <a:ext uri="{9D8B030D-6E8A-4147-A177-3AD203B41FA5}">
                      <a16:colId xmlns:a16="http://schemas.microsoft.com/office/drawing/2014/main" val="4230932560"/>
                    </a:ext>
                  </a:extLst>
                </a:gridCol>
                <a:gridCol w="699516">
                  <a:extLst>
                    <a:ext uri="{9D8B030D-6E8A-4147-A177-3AD203B41FA5}">
                      <a16:colId xmlns:a16="http://schemas.microsoft.com/office/drawing/2014/main" val="1481512901"/>
                    </a:ext>
                  </a:extLst>
                </a:gridCol>
                <a:gridCol w="699516">
                  <a:extLst>
                    <a:ext uri="{9D8B030D-6E8A-4147-A177-3AD203B41FA5}">
                      <a16:colId xmlns:a16="http://schemas.microsoft.com/office/drawing/2014/main" val="547587008"/>
                    </a:ext>
                  </a:extLst>
                </a:gridCol>
                <a:gridCol w="699516">
                  <a:extLst>
                    <a:ext uri="{9D8B030D-6E8A-4147-A177-3AD203B41FA5}">
                      <a16:colId xmlns:a16="http://schemas.microsoft.com/office/drawing/2014/main" val="2080568724"/>
                    </a:ext>
                  </a:extLst>
                </a:gridCol>
                <a:gridCol w="658368">
                  <a:extLst>
                    <a:ext uri="{9D8B030D-6E8A-4147-A177-3AD203B41FA5}">
                      <a16:colId xmlns:a16="http://schemas.microsoft.com/office/drawing/2014/main" val="15566711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99300302"/>
                  </a:ext>
                </a:extLst>
              </a:tr>
              <a:tr h="370840">
                <a:tc>
                  <a:txBody>
                    <a:bodyPr/>
                    <a:lstStyle/>
                    <a:p>
                      <a:r>
                        <a:rPr lang="en-US" sz="1000"/>
                        <a:t>martiniano_molina</a:t>
                      </a:r>
                    </a:p>
                  </a:txBody>
                  <a:tcPr/>
                </a:tc>
                <a:tc>
                  <a:txBody>
                    <a:bodyPr/>
                    <a:lstStyle/>
                    <a:p>
                      <a:r>
                        <a:rPr lang="en-US" sz="1000"/>
                        <a:t>10411</a:t>
                      </a:r>
                    </a:p>
                  </a:txBody>
                  <a:tcPr/>
                </a:tc>
                <a:tc>
                  <a:txBody>
                    <a:bodyPr/>
                    <a:lstStyle/>
                    <a:p>
                      <a:r>
                        <a:rPr lang="en-US" sz="1000"/>
                        <a:t>n/a</a:t>
                      </a:r>
                    </a:p>
                  </a:txBody>
                  <a:tcPr/>
                </a:tc>
                <a:tc>
                  <a:txBody>
                    <a:bodyPr/>
                    <a:lstStyle/>
                    <a:p>
                      <a:r>
                        <a:rPr lang="en-US" sz="1000"/>
                        <a:t>2</a:t>
                      </a:r>
                    </a:p>
                  </a:txBody>
                  <a:tcPr/>
                </a:tc>
                <a:tc>
                  <a:txBody>
                    <a:bodyPr/>
                    <a:lstStyle/>
                    <a:p>
                      <a:r>
                        <a:rPr lang="en-US" sz="1000"/>
                        <a:t>12</a:t>
                      </a:r>
                    </a:p>
                  </a:txBody>
                  <a:tcPr/>
                </a:tc>
                <a:tc>
                  <a:txBody>
                    <a:bodyPr/>
                    <a:lstStyle/>
                    <a:p>
                      <a:r>
                        <a:rPr lang="en-US" sz="1000"/>
                        <a:t>7</a:t>
                      </a:r>
                    </a:p>
                  </a:txBody>
                  <a:tcPr/>
                </a:tc>
                <a:tc>
                  <a:txBody>
                    <a:bodyPr/>
                    <a:lstStyle/>
                    <a:p>
                      <a:r>
                        <a:rPr lang="en-US" sz="1000"/>
                        <a:t>21</a:t>
                      </a:r>
                    </a:p>
                  </a:txBody>
                  <a:tcPr/>
                </a:tc>
                <a:tc>
                  <a:txBody>
                    <a:bodyPr/>
                    <a:lstStyle/>
                    <a:p>
                      <a:r>
                        <a:rPr lang="en-US" sz="1000"/>
                        <a:t>5130</a:t>
                      </a:r>
                    </a:p>
                  </a:txBody>
                  <a:tcPr/>
                </a:tc>
                <a:tc>
                  <a:txBody>
                    <a:bodyPr/>
                    <a:lstStyle/>
                    <a:p>
                      <a:r>
                        <a:rPr lang="en-US" sz="1000"/>
                        <a:t>285</a:t>
                      </a:r>
                    </a:p>
                  </a:txBody>
                  <a:tcPr/>
                </a:tc>
                <a:tc>
                  <a:txBody>
                    <a:bodyPr/>
                    <a:lstStyle/>
                    <a:p>
                      <a:r>
                        <a:rPr lang="en-US" sz="1000"/>
                        <a:t>n/a</a:t>
                      </a:r>
                    </a:p>
                  </a:txBody>
                  <a:tcPr/>
                </a:tc>
                <a:extLst>
                  <a:ext uri="{0D108BD9-81ED-4DB2-BD59-A6C34878D82A}">
                    <a16:rowId xmlns:a16="http://schemas.microsoft.com/office/drawing/2014/main" val="1935664366"/>
                  </a:ext>
                </a:extLst>
              </a:tr>
            </a:tbl>
          </a:graphicData>
        </a:graphic>
      </p:graphicFrame>
      <p:sp>
        <p:nvSpPr>
          <p:cNvPr id="4" name="Text Placeholder 3">
            <a:extLst>
              <a:ext uri="{FF2B5EF4-FFF2-40B4-BE49-F238E27FC236}">
                <a16:creationId xmlns:a16="http://schemas.microsoft.com/office/drawing/2014/main" id="{9D039B2A-4E5F-4104-8776-C75789A02179}"/>
              </a:ext>
            </a:extLst>
          </p:cNvPr>
          <p:cNvSpPr>
            <a:spLocks noGrp="1"/>
          </p:cNvSpPr>
          <p:nvPr>
            <p:ph type="body" sz="quarter" idx="14"/>
          </p:nvPr>
        </p:nvSpPr>
        <p:spPr/>
        <p:txBody>
          <a:bodyPr/>
          <a:lstStyle/>
          <a:p>
            <a:r>
              <a:rPr lang="en-US"/>
              <a:t>07/02/2019 - 01/03/2019</a:t>
            </a:r>
          </a:p>
        </p:txBody>
      </p:sp>
    </p:spTree>
    <p:extLst>
      <p:ext uri="{BB962C8B-B14F-4D97-AF65-F5344CB8AC3E}">
        <p14:creationId xmlns:p14="http://schemas.microsoft.com/office/powerpoint/2010/main" val="320761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1C73-35A4-47FC-A217-89B179C289C7}"/>
              </a:ext>
            </a:extLst>
          </p:cNvPr>
          <p:cNvSpPr>
            <a:spLocks noGrp="1"/>
          </p:cNvSpPr>
          <p:nvPr>
            <p:ph type="title"/>
          </p:nvPr>
        </p:nvSpPr>
        <p:spPr/>
        <p:txBody>
          <a:bodyPr/>
          <a:lstStyle/>
          <a:p>
            <a:r>
              <a:rPr lang="en-US"/>
              <a:t>Instagram Key Metrics Radar | martiniano_molina</a:t>
            </a:r>
          </a:p>
        </p:txBody>
      </p:sp>
      <p:graphicFrame>
        <p:nvGraphicFramePr>
          <p:cNvPr id="6" name="Chart Placeholder 5">
            <a:extLst>
              <a:ext uri="{FF2B5EF4-FFF2-40B4-BE49-F238E27FC236}">
                <a16:creationId xmlns:a16="http://schemas.microsoft.com/office/drawing/2014/main" id="{7A4982CC-2EA7-4EF8-9F6A-90AA082B77C8}"/>
              </a:ext>
            </a:extLst>
          </p:cNvPr>
          <p:cNvGraphicFramePr>
            <a:graphicFrameLocks noGrp="1"/>
          </p:cNvGraphicFramePr>
          <p:nvPr>
            <p:ph type="chart" sz="quarter" idx="13"/>
            <p:extLst>
              <p:ext uri="{D42A27DB-BD31-4B8C-83A1-F6EECF244321}">
                <p14:modId xmlns:p14="http://schemas.microsoft.com/office/powerpoint/2010/main" val="4058600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0A746-F51C-4789-966B-DCC3C8B7C37E}"/>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F2025ED4-E9C0-4579-92DA-E0BB317835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1131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94CB-1310-472B-BEBF-61EC239CB5ED}"/>
              </a:ext>
            </a:extLst>
          </p:cNvPr>
          <p:cNvSpPr>
            <a:spLocks noGrp="1"/>
          </p:cNvSpPr>
          <p:nvPr>
            <p:ph type="title"/>
          </p:nvPr>
        </p:nvSpPr>
        <p:spPr/>
        <p:txBody>
          <a:bodyPr/>
          <a:lstStyle/>
          <a:p>
            <a:r>
              <a:rPr lang="en-US"/>
              <a:t>Instagram Followers Total | martiniano_molina</a:t>
            </a:r>
          </a:p>
        </p:txBody>
      </p:sp>
      <p:graphicFrame>
        <p:nvGraphicFramePr>
          <p:cNvPr id="6" name="Chart Placeholder 5">
            <a:extLst>
              <a:ext uri="{FF2B5EF4-FFF2-40B4-BE49-F238E27FC236}">
                <a16:creationId xmlns:a16="http://schemas.microsoft.com/office/drawing/2014/main" id="{8C8EEA95-FAD1-4A5D-940C-34B0A9F51951}"/>
              </a:ext>
            </a:extLst>
          </p:cNvPr>
          <p:cNvGraphicFramePr>
            <a:graphicFrameLocks noGrp="1"/>
          </p:cNvGraphicFramePr>
          <p:nvPr>
            <p:ph type="chart" sz="quarter" idx="13"/>
            <p:extLst>
              <p:ext uri="{D42A27DB-BD31-4B8C-83A1-F6EECF244321}">
                <p14:modId xmlns:p14="http://schemas.microsoft.com/office/powerpoint/2010/main" val="3834920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0436B-F31A-405A-9E48-63DC7C0D8429}"/>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F67F3A7B-2B01-4EA2-A466-153A618D6D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2037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1F6E-0F8E-491F-B550-07D3441392BA}"/>
              </a:ext>
            </a:extLst>
          </p:cNvPr>
          <p:cNvSpPr>
            <a:spLocks noGrp="1"/>
          </p:cNvSpPr>
          <p:nvPr>
            <p:ph type="title"/>
          </p:nvPr>
        </p:nvSpPr>
        <p:spPr/>
        <p:txBody>
          <a:bodyPr/>
          <a:lstStyle/>
          <a:p>
            <a:r>
              <a:rPr lang="en-US"/>
              <a:t>Instagram Followers Change Per Weekday | martiniano_molina</a:t>
            </a:r>
          </a:p>
        </p:txBody>
      </p:sp>
      <p:graphicFrame>
        <p:nvGraphicFramePr>
          <p:cNvPr id="6" name="Chart Placeholder 5">
            <a:extLst>
              <a:ext uri="{FF2B5EF4-FFF2-40B4-BE49-F238E27FC236}">
                <a16:creationId xmlns:a16="http://schemas.microsoft.com/office/drawing/2014/main" id="{0001E3FF-9528-4ED9-BEBE-0399506D1683}"/>
              </a:ext>
            </a:extLst>
          </p:cNvPr>
          <p:cNvGraphicFramePr>
            <a:graphicFrameLocks noGrp="1"/>
          </p:cNvGraphicFramePr>
          <p:nvPr>
            <p:ph type="chart" sz="quarter" idx="13"/>
            <p:extLst>
              <p:ext uri="{D42A27DB-BD31-4B8C-83A1-F6EECF244321}">
                <p14:modId xmlns:p14="http://schemas.microsoft.com/office/powerpoint/2010/main" val="2287939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B37F5D-3885-4901-AB78-3EADB41F2E1D}"/>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35406827-6921-471C-B28A-5C456F610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550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4A87C-C046-4F61-BACF-304C77168D85}"/>
              </a:ext>
            </a:extLst>
          </p:cNvPr>
          <p:cNvSpPr>
            <a:spLocks noGrp="1"/>
          </p:cNvSpPr>
          <p:nvPr>
            <p:ph type="title"/>
          </p:nvPr>
        </p:nvSpPr>
        <p:spPr/>
        <p:txBody>
          <a:bodyPr/>
          <a:lstStyle/>
          <a:p>
            <a:r>
              <a:rPr lang="en-US"/>
              <a:t>Instagram Posts By Hour | martiniano_molina</a:t>
            </a:r>
          </a:p>
        </p:txBody>
      </p:sp>
      <p:graphicFrame>
        <p:nvGraphicFramePr>
          <p:cNvPr id="6" name="Chart Placeholder 5">
            <a:extLst>
              <a:ext uri="{FF2B5EF4-FFF2-40B4-BE49-F238E27FC236}">
                <a16:creationId xmlns:a16="http://schemas.microsoft.com/office/drawing/2014/main" id="{AF6D6058-0435-40D9-BDB6-72BE9D35AE20}"/>
              </a:ext>
            </a:extLst>
          </p:cNvPr>
          <p:cNvGraphicFramePr>
            <a:graphicFrameLocks noGrp="1"/>
          </p:cNvGraphicFramePr>
          <p:nvPr>
            <p:ph type="chart" sz="quarter" idx="13"/>
            <p:extLst>
              <p:ext uri="{D42A27DB-BD31-4B8C-83A1-F6EECF244321}">
                <p14:modId xmlns:p14="http://schemas.microsoft.com/office/powerpoint/2010/main" val="3519338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ACE78D-4021-428F-B97B-B4E639E4993E}"/>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56091A51-25BB-499A-BBEF-49F48DE0DC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56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92EB9-2C1A-4D77-8A3D-83E442F426EC}"/>
              </a:ext>
            </a:extLst>
          </p:cNvPr>
          <p:cNvSpPr>
            <a:spLocks noGrp="1"/>
          </p:cNvSpPr>
          <p:nvPr>
            <p:ph type="title"/>
          </p:nvPr>
        </p:nvSpPr>
        <p:spPr/>
        <p:txBody>
          <a:bodyPr/>
          <a:lstStyle/>
          <a:p>
            <a:r>
              <a:rPr lang="en-US"/>
              <a:t>Instagram Interaction Rate By Hour | martiniano_molina</a:t>
            </a:r>
          </a:p>
        </p:txBody>
      </p:sp>
      <p:graphicFrame>
        <p:nvGraphicFramePr>
          <p:cNvPr id="6" name="Chart Placeholder 5">
            <a:extLst>
              <a:ext uri="{FF2B5EF4-FFF2-40B4-BE49-F238E27FC236}">
                <a16:creationId xmlns:a16="http://schemas.microsoft.com/office/drawing/2014/main" id="{8CADC2E1-EFE8-49C7-8C2C-63023EEF0565}"/>
              </a:ext>
            </a:extLst>
          </p:cNvPr>
          <p:cNvGraphicFramePr>
            <a:graphicFrameLocks noGrp="1"/>
          </p:cNvGraphicFramePr>
          <p:nvPr>
            <p:ph type="chart" sz="quarter" idx="13"/>
            <p:extLst>
              <p:ext uri="{D42A27DB-BD31-4B8C-83A1-F6EECF244321}">
                <p14:modId xmlns:p14="http://schemas.microsoft.com/office/powerpoint/2010/main" val="2873587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60D24-BE14-4D0C-9F6E-4E1869404329}"/>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C74789CE-F3A7-42CE-8302-0201B1854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685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06A15-1032-4720-BF04-E49D1B6B3B3D}"/>
              </a:ext>
            </a:extLst>
          </p:cNvPr>
          <p:cNvSpPr>
            <a:spLocks noGrp="1"/>
          </p:cNvSpPr>
          <p:nvPr>
            <p:ph type="title"/>
          </p:nvPr>
        </p:nvSpPr>
        <p:spPr/>
        <p:txBody>
          <a:bodyPr/>
          <a:lstStyle/>
          <a:p>
            <a:r>
              <a:rPr lang="en-US"/>
              <a:t>Instagram Posts By Weekday | martiniano_molina</a:t>
            </a:r>
          </a:p>
        </p:txBody>
      </p:sp>
      <p:graphicFrame>
        <p:nvGraphicFramePr>
          <p:cNvPr id="6" name="Chart Placeholder 5">
            <a:extLst>
              <a:ext uri="{FF2B5EF4-FFF2-40B4-BE49-F238E27FC236}">
                <a16:creationId xmlns:a16="http://schemas.microsoft.com/office/drawing/2014/main" id="{031C1437-7DD1-4D36-B9E4-A1D486A4082A}"/>
              </a:ext>
            </a:extLst>
          </p:cNvPr>
          <p:cNvGraphicFramePr>
            <a:graphicFrameLocks noGrp="1"/>
          </p:cNvGraphicFramePr>
          <p:nvPr>
            <p:ph type="chart" sz="quarter" idx="13"/>
            <p:extLst>
              <p:ext uri="{D42A27DB-BD31-4B8C-83A1-F6EECF244321}">
                <p14:modId xmlns:p14="http://schemas.microsoft.com/office/powerpoint/2010/main" val="1931410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588DA-2D3C-4690-B28C-F9E1448C5FA1}"/>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A16D30D3-4197-41AD-BBD8-9C667BE0F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42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D7EF-5A6E-427D-A10B-E43DCE30C1CC}"/>
              </a:ext>
            </a:extLst>
          </p:cNvPr>
          <p:cNvSpPr>
            <a:spLocks noGrp="1"/>
          </p:cNvSpPr>
          <p:nvPr>
            <p:ph type="title"/>
          </p:nvPr>
        </p:nvSpPr>
        <p:spPr/>
        <p:txBody>
          <a:bodyPr/>
          <a:lstStyle/>
          <a:p>
            <a:r>
              <a:rPr lang="en-US"/>
              <a:t>Instagram Interaction Rate By Post Type | martiniano_molina</a:t>
            </a:r>
          </a:p>
        </p:txBody>
      </p:sp>
      <p:graphicFrame>
        <p:nvGraphicFramePr>
          <p:cNvPr id="6" name="Chart Placeholder 5">
            <a:extLst>
              <a:ext uri="{FF2B5EF4-FFF2-40B4-BE49-F238E27FC236}">
                <a16:creationId xmlns:a16="http://schemas.microsoft.com/office/drawing/2014/main" id="{A43A8AFB-7E14-4B1C-831C-5A06CB2465AC}"/>
              </a:ext>
            </a:extLst>
          </p:cNvPr>
          <p:cNvGraphicFramePr>
            <a:graphicFrameLocks noGrp="1"/>
          </p:cNvGraphicFramePr>
          <p:nvPr>
            <p:ph type="chart" sz="quarter" idx="13"/>
            <p:extLst>
              <p:ext uri="{D42A27DB-BD31-4B8C-83A1-F6EECF244321}">
                <p14:modId xmlns:p14="http://schemas.microsoft.com/office/powerpoint/2010/main" val="3266160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1698A-D7B9-4D5D-BA75-B49CFDDE6873}"/>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663396A3-3EA9-455A-A22E-D86C6359CA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4778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7345-2900-45FB-B6E6-F9DC262946A9}"/>
              </a:ext>
            </a:extLst>
          </p:cNvPr>
          <p:cNvSpPr>
            <a:spLocks noGrp="1"/>
          </p:cNvSpPr>
          <p:nvPr>
            <p:ph type="title"/>
          </p:nvPr>
        </p:nvSpPr>
        <p:spPr/>
        <p:txBody>
          <a:bodyPr/>
          <a:lstStyle/>
          <a:p>
            <a:r>
              <a:rPr lang="it-IT"/>
              <a:t>Instagram Post Type Distribution Per Profile | martiniano_molina</a:t>
            </a:r>
            <a:endParaRPr lang="en-US"/>
          </a:p>
        </p:txBody>
      </p:sp>
      <p:graphicFrame>
        <p:nvGraphicFramePr>
          <p:cNvPr id="6" name="Chart Placeholder 5">
            <a:extLst>
              <a:ext uri="{FF2B5EF4-FFF2-40B4-BE49-F238E27FC236}">
                <a16:creationId xmlns:a16="http://schemas.microsoft.com/office/drawing/2014/main" id="{F3E67565-17A0-4422-9EE0-F0E8E6736A5D}"/>
              </a:ext>
            </a:extLst>
          </p:cNvPr>
          <p:cNvGraphicFramePr>
            <a:graphicFrameLocks noGrp="1"/>
          </p:cNvGraphicFramePr>
          <p:nvPr>
            <p:ph type="chart" sz="quarter" idx="13"/>
            <p:extLst>
              <p:ext uri="{D42A27DB-BD31-4B8C-83A1-F6EECF244321}">
                <p14:modId xmlns:p14="http://schemas.microsoft.com/office/powerpoint/2010/main" val="3999829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60703-BB72-40FD-865E-9585B3C8D81D}"/>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A8DF7DB5-2189-43BF-BFBF-F2CB1AEDD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17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FD83E-39C9-43AC-BB13-63B1683677FC}"/>
              </a:ext>
            </a:extLst>
          </p:cNvPr>
          <p:cNvSpPr>
            <a:spLocks noGrp="1"/>
          </p:cNvSpPr>
          <p:nvPr>
            <p:ph type="title"/>
          </p:nvPr>
        </p:nvSpPr>
        <p:spPr/>
        <p:txBody>
          <a:bodyPr/>
          <a:lstStyle/>
          <a:p>
            <a:r>
              <a:rPr lang="en-US"/>
              <a:t>Instagram Interaction Rate By Weekday | martiniano_molina</a:t>
            </a:r>
          </a:p>
        </p:txBody>
      </p:sp>
      <p:graphicFrame>
        <p:nvGraphicFramePr>
          <p:cNvPr id="6" name="Chart Placeholder 5">
            <a:extLst>
              <a:ext uri="{FF2B5EF4-FFF2-40B4-BE49-F238E27FC236}">
                <a16:creationId xmlns:a16="http://schemas.microsoft.com/office/drawing/2014/main" id="{EECD11C7-977E-4E1A-8478-9A971D17F050}"/>
              </a:ext>
            </a:extLst>
          </p:cNvPr>
          <p:cNvGraphicFramePr>
            <a:graphicFrameLocks noGrp="1"/>
          </p:cNvGraphicFramePr>
          <p:nvPr>
            <p:ph type="chart" sz="quarter" idx="13"/>
            <p:extLst>
              <p:ext uri="{D42A27DB-BD31-4B8C-83A1-F6EECF244321}">
                <p14:modId xmlns:p14="http://schemas.microsoft.com/office/powerpoint/2010/main" val="1693033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FA5E78-F532-468B-B3EA-7F67B78DD832}"/>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A9672BC6-F50A-489D-BDD8-0169EE4999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125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3C7AC-9F34-4696-82CD-5233C8C0B016}"/>
              </a:ext>
            </a:extLst>
          </p:cNvPr>
          <p:cNvSpPr>
            <a:spLocks noGrp="1"/>
          </p:cNvSpPr>
          <p:nvPr>
            <p:ph type="title"/>
          </p:nvPr>
        </p:nvSpPr>
        <p:spPr/>
        <p:txBody>
          <a:bodyPr/>
          <a:lstStyle/>
          <a:p>
            <a:r>
              <a:rPr lang="en-US"/>
              <a:t>Instagram Interactions Distribution | martiniano_molina</a:t>
            </a:r>
          </a:p>
        </p:txBody>
      </p:sp>
      <p:graphicFrame>
        <p:nvGraphicFramePr>
          <p:cNvPr id="6" name="Chart Placeholder 5">
            <a:extLst>
              <a:ext uri="{FF2B5EF4-FFF2-40B4-BE49-F238E27FC236}">
                <a16:creationId xmlns:a16="http://schemas.microsoft.com/office/drawing/2014/main" id="{F8DA021E-9C60-4BE9-9C58-DF8968964986}"/>
              </a:ext>
            </a:extLst>
          </p:cNvPr>
          <p:cNvGraphicFramePr>
            <a:graphicFrameLocks noGrp="1"/>
          </p:cNvGraphicFramePr>
          <p:nvPr>
            <p:ph type="chart" sz="quarter" idx="13"/>
            <p:extLst>
              <p:ext uri="{D42A27DB-BD31-4B8C-83A1-F6EECF244321}">
                <p14:modId xmlns:p14="http://schemas.microsoft.com/office/powerpoint/2010/main" val="1812021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4F1DB-4B44-452A-AA88-618A29BEB6C5}"/>
              </a:ext>
            </a:extLst>
          </p:cNvPr>
          <p:cNvSpPr>
            <a:spLocks noGrp="1"/>
          </p:cNvSpPr>
          <p:nvPr>
            <p:ph type="body" sz="quarter" idx="14"/>
          </p:nvPr>
        </p:nvSpPr>
        <p:spPr/>
        <p:txBody>
          <a:bodyPr/>
          <a:lstStyle/>
          <a:p>
            <a:r>
              <a:rPr lang="en-US"/>
              <a:t>07/02/2019 - 01/03/2019</a:t>
            </a:r>
          </a:p>
        </p:txBody>
      </p:sp>
      <p:sp>
        <p:nvSpPr>
          <p:cNvPr id="5" name="Footer Placeholder 4">
            <a:extLst>
              <a:ext uri="{FF2B5EF4-FFF2-40B4-BE49-F238E27FC236}">
                <a16:creationId xmlns:a16="http://schemas.microsoft.com/office/drawing/2014/main" id="{D3BAD4A1-7A6A-4BC2-A57B-FD2EF6003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33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AD552-0301-4210-BE88-56ED26B7D8D9}"/>
              </a:ext>
            </a:extLst>
          </p:cNvPr>
          <p:cNvSpPr>
            <a:spLocks noGrp="1"/>
          </p:cNvSpPr>
          <p:nvPr>
            <p:ph type="title"/>
          </p:nvPr>
        </p:nvSpPr>
        <p:spPr/>
        <p:txBody>
          <a:bodyPr/>
          <a:lstStyle/>
          <a:p>
            <a:r>
              <a:rPr lang="pt-BR"/>
              <a:t>Instagram Posts Table | martiniano_molina - 1 of 3</a:t>
            </a:r>
            <a:endParaRPr lang="en-US"/>
          </a:p>
        </p:txBody>
      </p:sp>
      <p:graphicFrame>
        <p:nvGraphicFramePr>
          <p:cNvPr id="5" name="Table Placeholder 4">
            <a:extLst>
              <a:ext uri="{FF2B5EF4-FFF2-40B4-BE49-F238E27FC236}">
                <a16:creationId xmlns:a16="http://schemas.microsoft.com/office/drawing/2014/main" id="{50EFBF76-E71A-4AE7-A690-ED2860D3273C}"/>
              </a:ext>
            </a:extLst>
          </p:cNvPr>
          <p:cNvGraphicFramePr>
            <a:graphicFrameLocks noGrp="1"/>
          </p:cNvGraphicFramePr>
          <p:nvPr>
            <p:ph type="tbl" sz="quarter" idx="13"/>
            <p:extLst>
              <p:ext uri="{D42A27DB-BD31-4B8C-83A1-F6EECF244321}">
                <p14:modId xmlns:p14="http://schemas.microsoft.com/office/powerpoint/2010/main" val="419608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5779337"/>
                    </a:ext>
                  </a:extLst>
                </a:gridCol>
                <a:gridCol w="987552">
                  <a:extLst>
                    <a:ext uri="{9D8B030D-6E8A-4147-A177-3AD203B41FA5}">
                      <a16:colId xmlns:a16="http://schemas.microsoft.com/office/drawing/2014/main" val="2192295834"/>
                    </a:ext>
                  </a:extLst>
                </a:gridCol>
                <a:gridCol w="987552">
                  <a:extLst>
                    <a:ext uri="{9D8B030D-6E8A-4147-A177-3AD203B41FA5}">
                      <a16:colId xmlns:a16="http://schemas.microsoft.com/office/drawing/2014/main" val="3902411536"/>
                    </a:ext>
                  </a:extLst>
                </a:gridCol>
                <a:gridCol w="987552">
                  <a:extLst>
                    <a:ext uri="{9D8B030D-6E8A-4147-A177-3AD203B41FA5}">
                      <a16:colId xmlns:a16="http://schemas.microsoft.com/office/drawing/2014/main" val="2695548573"/>
                    </a:ext>
                  </a:extLst>
                </a:gridCol>
                <a:gridCol w="987552">
                  <a:extLst>
                    <a:ext uri="{9D8B030D-6E8A-4147-A177-3AD203B41FA5}">
                      <a16:colId xmlns:a16="http://schemas.microsoft.com/office/drawing/2014/main" val="2597346659"/>
                    </a:ext>
                  </a:extLst>
                </a:gridCol>
                <a:gridCol w="987552">
                  <a:extLst>
                    <a:ext uri="{9D8B030D-6E8A-4147-A177-3AD203B41FA5}">
                      <a16:colId xmlns:a16="http://schemas.microsoft.com/office/drawing/2014/main" val="302392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13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- 2019-02-17 21:11:47 </a:t>
                      </a:r>
                      <a:r>
                        <a:rPr kumimoji="0" lang="es-ES" sz="1000" b="0" i="0" u="none" strike="noStrike" kern="1200" cap="none" spc="0" normalizeH="0" baseline="0" noProof="0">
                          <a:ln>
                            <a:noFill/>
                          </a:ln>
                          <a:solidFill>
                            <a:prstClr val="black"/>
                          </a:solidFill>
                          <a:effectLst/>
                          <a:uLnTx/>
                          <a:uFillTx/>
                          <a:latin typeface="+mn-lt"/>
                          <a:ea typeface="+mn-ea"/>
                          <a:cs typeface="+mn-cs"/>
                        </a:rPr>
                        <a:t>
 Junto a mi familia recorrimos una nueva edición de alimentaecoferia "Noches de Verano", en la Plaza San Martín. Disfruté de una gran jornada, compartí una clase de cocina con mi amigo, el chef quilmeño Damián "Mono" Cicero y charlé con vecinos que se acercaron a vivir esta propuesta. ¡Gracias a todos por venir!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https://www.instagram.com/p/BuAKdfuF5hR/media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0517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- 2019-02-25 19:54:46 </a:t>
                      </a:r>
                      <a:r>
                        <a:rPr kumimoji="0" lang="es-ES" sz="1000" b="0" i="0" u="none" strike="noStrike" kern="1200" cap="none" spc="0" normalizeH="0" baseline="0" noProof="0">
                          <a:ln>
                            <a:noFill/>
                          </a:ln>
                          <a:solidFill>
                            <a:prstClr val="black"/>
                          </a:solidFill>
                          <a:effectLst/>
                          <a:uLnTx/>
                          <a:uFillTx/>
                          <a:latin typeface="+mn-lt"/>
                          <a:ea typeface="+mn-ea"/>
                          <a:cs typeface="+mn-cs"/>
                        </a:rPr>
                        <a:t>
 Esta tarde, conocí a Bettina, una destacada patinadora quilmeña con capacidades diferentes, que con esfuerzo y dedicación logró medallas y reconocimientos en todo el mundo. Me había escrito por mensaje privado y hoy pudimos encontrarnos. Le dije que su historia es un ejemplo y un orgullo para todos los quilmeños.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https://www.instagram.com/p/BuUoAc4l6hM/media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7154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- 2019-02-07 15:00:09 </a:t>
                      </a:r>
                      <a:r>
                        <a:rPr kumimoji="0" lang="es-ES" sz="1000" b="0" i="0" u="none" strike="noStrike" kern="1200" cap="none" spc="0" normalizeH="0" baseline="0" noProof="0">
                          <a:ln>
                            <a:noFill/>
                          </a:ln>
                          <a:solidFill>
                            <a:prstClr val="black"/>
                          </a:solidFill>
                          <a:effectLst/>
                          <a:uLnTx/>
                          <a:uFillTx/>
                          <a:latin typeface="+mn-lt"/>
                          <a:ea typeface="+mn-ea"/>
                          <a:cs typeface="+mn-cs"/>
                        </a:rPr>
                        <a:t>
 Junto a mariuvidal y g.zinny recorrimos las obras que estamos realizando en la Escuela Primaria Nº 37 y la Escuela Secundaria Nº 69, de #Quilmes Oeste. Charlamos con docentes y directivos sobre estos trabajos que se están concretando.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https://www.instagram.com/p/Btlv-2blIhU/media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49575057"/>
                  </a:ext>
                </a:extLst>
              </a:tr>
            </a:tbl>
          </a:graphicData>
        </a:graphic>
      </p:graphicFrame>
      <p:sp>
        <p:nvSpPr>
          <p:cNvPr id="4" name="Text Placeholder 3">
            <a:extLst>
              <a:ext uri="{FF2B5EF4-FFF2-40B4-BE49-F238E27FC236}">
                <a16:creationId xmlns:a16="http://schemas.microsoft.com/office/drawing/2014/main" id="{3B7CCFE4-0F13-498E-A764-791757B87566}"/>
              </a:ext>
            </a:extLst>
          </p:cNvPr>
          <p:cNvSpPr>
            <a:spLocks noGrp="1"/>
          </p:cNvSpPr>
          <p:nvPr>
            <p:ph type="body" sz="quarter" idx="14"/>
          </p:nvPr>
        </p:nvSpPr>
        <p:spPr/>
        <p:txBody>
          <a:bodyPr/>
          <a:lstStyle/>
          <a:p>
            <a:r>
              <a:rPr lang="en-US"/>
              <a:t>07/02/2019 - 01/03/2019</a:t>
            </a:r>
          </a:p>
        </p:txBody>
      </p:sp>
    </p:spTree>
    <p:extLst>
      <p:ext uri="{BB962C8B-B14F-4D97-AF65-F5344CB8AC3E}">
        <p14:creationId xmlns:p14="http://schemas.microsoft.com/office/powerpoint/2010/main" val="169034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10874-232F-44A2-8886-5F2EFC168F14}"/>
              </a:ext>
            </a:extLst>
          </p:cNvPr>
          <p:cNvSpPr>
            <a:spLocks noGrp="1"/>
          </p:cNvSpPr>
          <p:nvPr>
            <p:ph type="title"/>
          </p:nvPr>
        </p:nvSpPr>
        <p:spPr/>
        <p:txBody>
          <a:bodyPr/>
          <a:lstStyle/>
          <a:p>
            <a:r>
              <a:rPr lang="pt-BR"/>
              <a:t>Instagram Posts Table | martiniano_molina - 2 of 3</a:t>
            </a:r>
            <a:endParaRPr lang="en-US"/>
          </a:p>
        </p:txBody>
      </p:sp>
      <p:graphicFrame>
        <p:nvGraphicFramePr>
          <p:cNvPr id="5" name="Table Placeholder 4">
            <a:extLst>
              <a:ext uri="{FF2B5EF4-FFF2-40B4-BE49-F238E27FC236}">
                <a16:creationId xmlns:a16="http://schemas.microsoft.com/office/drawing/2014/main" id="{A167C88E-464B-43D2-BCA5-8B39B9E153FB}"/>
              </a:ext>
            </a:extLst>
          </p:cNvPr>
          <p:cNvGraphicFramePr>
            <a:graphicFrameLocks noGrp="1"/>
          </p:cNvGraphicFramePr>
          <p:nvPr>
            <p:ph type="tbl" sz="quarter" idx="13"/>
            <p:extLst>
              <p:ext uri="{D42A27DB-BD31-4B8C-83A1-F6EECF244321}">
                <p14:modId xmlns:p14="http://schemas.microsoft.com/office/powerpoint/2010/main" val="101778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5808229"/>
                    </a:ext>
                  </a:extLst>
                </a:gridCol>
                <a:gridCol w="987552">
                  <a:extLst>
                    <a:ext uri="{9D8B030D-6E8A-4147-A177-3AD203B41FA5}">
                      <a16:colId xmlns:a16="http://schemas.microsoft.com/office/drawing/2014/main" val="29687662"/>
                    </a:ext>
                  </a:extLst>
                </a:gridCol>
                <a:gridCol w="987552">
                  <a:extLst>
                    <a:ext uri="{9D8B030D-6E8A-4147-A177-3AD203B41FA5}">
                      <a16:colId xmlns:a16="http://schemas.microsoft.com/office/drawing/2014/main" val="487641280"/>
                    </a:ext>
                  </a:extLst>
                </a:gridCol>
                <a:gridCol w="987552">
                  <a:extLst>
                    <a:ext uri="{9D8B030D-6E8A-4147-A177-3AD203B41FA5}">
                      <a16:colId xmlns:a16="http://schemas.microsoft.com/office/drawing/2014/main" val="1378116482"/>
                    </a:ext>
                  </a:extLst>
                </a:gridCol>
                <a:gridCol w="987552">
                  <a:extLst>
                    <a:ext uri="{9D8B030D-6E8A-4147-A177-3AD203B41FA5}">
                      <a16:colId xmlns:a16="http://schemas.microsoft.com/office/drawing/2014/main" val="51418318"/>
                    </a:ext>
                  </a:extLst>
                </a:gridCol>
                <a:gridCol w="987552">
                  <a:extLst>
                    <a:ext uri="{9D8B030D-6E8A-4147-A177-3AD203B41FA5}">
                      <a16:colId xmlns:a16="http://schemas.microsoft.com/office/drawing/2014/main" val="362412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63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- 2019-02-14 14:39:23 </a:t>
                      </a:r>
                      <a:r>
                        <a:rPr kumimoji="0" lang="es-ES" sz="1000" b="0" i="0" u="none" strike="noStrike" kern="1200" cap="none" spc="0" normalizeH="0" baseline="0" noProof="0">
                          <a:ln>
                            <a:noFill/>
                          </a:ln>
                          <a:solidFill>
                            <a:prstClr val="black"/>
                          </a:solidFill>
                          <a:effectLst/>
                          <a:uLnTx/>
                          <a:uFillTx/>
                          <a:latin typeface="+mn-lt"/>
                          <a:ea typeface="+mn-ea"/>
                          <a:cs typeface="+mn-cs"/>
                        </a:rPr>
                        <a:t>
 En este día tan especial, quiero agradecerte por estar a mi lado y construir todos los días la hermosa familia que tenemos. Te amo ileanaluetic! 
#FelizDíaDeLosEnamorados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https://www.instagram.com/p/Bt3vK1yF7zY/media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765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- 2019-02-22 13:23:55 </a:t>
                      </a:r>
                      <a:r>
                        <a:rPr kumimoji="0" lang="es-ES" sz="1000" b="0" i="0" u="none" strike="noStrike" kern="1200" cap="none" spc="0" normalizeH="0" baseline="0" noProof="0">
                          <a:ln>
                            <a:noFill/>
                          </a:ln>
                          <a:solidFill>
                            <a:prstClr val="black"/>
                          </a:solidFill>
                          <a:effectLst/>
                          <a:uLnTx/>
                          <a:uFillTx/>
                          <a:latin typeface="+mn-lt"/>
                          <a:ea typeface="+mn-ea"/>
                          <a:cs typeface="+mn-cs"/>
                        </a:rPr>
                        <a:t>
 En un nuevo operativo de tránsito y seguridad, en Zapiola y San Martín, #Bernal. Seguimos trabajando para que todos los quilmeños vivamos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https://www.instagram.com/p/BuMM5E_FsGe/media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859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- 2019-02-14 15:07:22 </a:t>
                      </a:r>
                      <a:r>
                        <a:rPr kumimoji="0" lang="es-ES" sz="1000" b="0" i="0" u="none" strike="noStrike" kern="1200" cap="none" spc="0" normalizeH="0" baseline="0" noProof="0">
                          <a:ln>
                            <a:noFill/>
                          </a:ln>
                          <a:solidFill>
                            <a:prstClr val="black"/>
                          </a:solidFill>
                          <a:effectLst/>
                          <a:uLnTx/>
                          <a:uFillTx/>
                          <a:latin typeface="+mn-lt"/>
                          <a:ea typeface="+mn-ea"/>
                          <a:cs typeface="+mn-cs"/>
                        </a:rPr>
                        <a:t>
 Ayer, visité al cuerpo de guardavidas que cuida a todos los vecinos en la #Ribera. Hoy, en su día, quería enviarles un gran saludo a cada uno de ellos y decirles que su trabajo llena de orgullo a todos los quilmeños.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https://www.instagram.com/p/Bt3yXz5FYjt/media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805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- 2019-02-18 13:19:51 </a:t>
                      </a:r>
                      <a:r>
                        <a:rPr kumimoji="0" lang="es-ES" sz="1000" b="0" i="0" u="none" strike="noStrike" kern="1200" cap="none" spc="0" normalizeH="0" baseline="0" noProof="0">
                          <a:ln>
                            <a:noFill/>
                          </a:ln>
                          <a:solidFill>
                            <a:prstClr val="black"/>
                          </a:solidFill>
                          <a:effectLst/>
                          <a:uLnTx/>
                          <a:uFillTx/>
                          <a:latin typeface="+mn-lt"/>
                          <a:ea typeface="+mn-ea"/>
                          <a:cs typeface="+mn-cs"/>
                        </a:rPr>
                        <a:t>
 Junto a totyfloresok recorrimos la gran obra hidráulica que estamos realizando en Villa Luján, donde más de 25 mil vecinos se verán beneficiados frente al problema de las inundaciones.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https://www.instagram.com/p/BuB5PzXFJlm/media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4214046"/>
                  </a:ext>
                </a:extLst>
              </a:tr>
            </a:tbl>
          </a:graphicData>
        </a:graphic>
      </p:graphicFrame>
      <p:sp>
        <p:nvSpPr>
          <p:cNvPr id="4" name="Text Placeholder 3">
            <a:extLst>
              <a:ext uri="{FF2B5EF4-FFF2-40B4-BE49-F238E27FC236}">
                <a16:creationId xmlns:a16="http://schemas.microsoft.com/office/drawing/2014/main" id="{B8CF8AB0-FB0F-4414-9B59-2F593EC2519D}"/>
              </a:ext>
            </a:extLst>
          </p:cNvPr>
          <p:cNvSpPr>
            <a:spLocks noGrp="1"/>
          </p:cNvSpPr>
          <p:nvPr>
            <p:ph type="body" sz="quarter" idx="14"/>
          </p:nvPr>
        </p:nvSpPr>
        <p:spPr/>
        <p:txBody>
          <a:bodyPr/>
          <a:lstStyle/>
          <a:p>
            <a:r>
              <a:rPr lang="en-US"/>
              <a:t>07/02/2019 - 01/03/2019</a:t>
            </a:r>
          </a:p>
        </p:txBody>
      </p:sp>
    </p:spTree>
    <p:extLst>
      <p:ext uri="{BB962C8B-B14F-4D97-AF65-F5344CB8AC3E}">
        <p14:creationId xmlns:p14="http://schemas.microsoft.com/office/powerpoint/2010/main" val="1628040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44CD4-01A1-4432-937E-40324421B90D}"/>
              </a:ext>
            </a:extLst>
          </p:cNvPr>
          <p:cNvSpPr>
            <a:spLocks noGrp="1"/>
          </p:cNvSpPr>
          <p:nvPr>
            <p:ph type="title"/>
          </p:nvPr>
        </p:nvSpPr>
        <p:spPr/>
        <p:txBody>
          <a:bodyPr/>
          <a:lstStyle/>
          <a:p>
            <a:r>
              <a:rPr lang="pt-BR"/>
              <a:t>Instagram Posts Table | martiniano_molina - 3 of 3</a:t>
            </a:r>
            <a:endParaRPr lang="en-US"/>
          </a:p>
        </p:txBody>
      </p:sp>
      <p:graphicFrame>
        <p:nvGraphicFramePr>
          <p:cNvPr id="5" name="Table Placeholder 4">
            <a:extLst>
              <a:ext uri="{FF2B5EF4-FFF2-40B4-BE49-F238E27FC236}">
                <a16:creationId xmlns:a16="http://schemas.microsoft.com/office/drawing/2014/main" id="{1048851F-74F7-4A11-9E43-98C6A6175405}"/>
              </a:ext>
            </a:extLst>
          </p:cNvPr>
          <p:cNvGraphicFramePr>
            <a:graphicFrameLocks noGrp="1"/>
          </p:cNvGraphicFramePr>
          <p:nvPr>
            <p:ph type="tbl" sz="quarter" idx="13"/>
            <p:extLst>
              <p:ext uri="{D42A27DB-BD31-4B8C-83A1-F6EECF244321}">
                <p14:modId xmlns:p14="http://schemas.microsoft.com/office/powerpoint/2010/main" val="115623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5609911"/>
                    </a:ext>
                  </a:extLst>
                </a:gridCol>
                <a:gridCol w="987552">
                  <a:extLst>
                    <a:ext uri="{9D8B030D-6E8A-4147-A177-3AD203B41FA5}">
                      <a16:colId xmlns:a16="http://schemas.microsoft.com/office/drawing/2014/main" val="889543635"/>
                    </a:ext>
                  </a:extLst>
                </a:gridCol>
                <a:gridCol w="987552">
                  <a:extLst>
                    <a:ext uri="{9D8B030D-6E8A-4147-A177-3AD203B41FA5}">
                      <a16:colId xmlns:a16="http://schemas.microsoft.com/office/drawing/2014/main" val="2940230746"/>
                    </a:ext>
                  </a:extLst>
                </a:gridCol>
                <a:gridCol w="987552">
                  <a:extLst>
                    <a:ext uri="{9D8B030D-6E8A-4147-A177-3AD203B41FA5}">
                      <a16:colId xmlns:a16="http://schemas.microsoft.com/office/drawing/2014/main" val="1725782474"/>
                    </a:ext>
                  </a:extLst>
                </a:gridCol>
                <a:gridCol w="987552">
                  <a:extLst>
                    <a:ext uri="{9D8B030D-6E8A-4147-A177-3AD203B41FA5}">
                      <a16:colId xmlns:a16="http://schemas.microsoft.com/office/drawing/2014/main" val="2290949248"/>
                    </a:ext>
                  </a:extLst>
                </a:gridCol>
                <a:gridCol w="987552">
                  <a:extLst>
                    <a:ext uri="{9D8B030D-6E8A-4147-A177-3AD203B41FA5}">
                      <a16:colId xmlns:a16="http://schemas.microsoft.com/office/drawing/2014/main" val="305311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286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- 2019-02-26 19:42:19 </a:t>
                      </a:r>
                      <a:r>
                        <a:rPr kumimoji="0" lang="es-ES" sz="1000" b="0" i="0" u="none" strike="noStrike" kern="1200" cap="none" spc="0" normalizeH="0" baseline="0" noProof="0">
                          <a:ln>
                            <a:noFill/>
                          </a:ln>
                          <a:solidFill>
                            <a:prstClr val="black"/>
                          </a:solidFill>
                          <a:effectLst/>
                          <a:uLnTx/>
                          <a:uFillTx/>
                          <a:latin typeface="+mn-lt"/>
                          <a:ea typeface="+mn-ea"/>
                          <a:cs typeface="+mn-cs"/>
                        </a:rPr>
                        <a:t>
 Visité el taller de cocina del Club Estudiantes de Bernal Oeste, donde los más chicos aprenden sobre comida saludable y comparten un momento entre amigos.
Además, entregamos equipamiento para toda la cocina del 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https://www.instagram.com/p/BuXLYC4Fk9I/media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941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- 2019-02-25 15:57:53 </a:t>
                      </a:r>
                      <a:r>
                        <a:rPr kumimoji="0" lang="es-ES" sz="1000" b="0" i="0" u="none" strike="noStrike" kern="1200" cap="none" spc="0" normalizeH="0" baseline="0" noProof="0">
                          <a:ln>
                            <a:noFill/>
                          </a:ln>
                          <a:solidFill>
                            <a:prstClr val="black"/>
                          </a:solidFill>
                          <a:effectLst/>
                          <a:uLnTx/>
                          <a:uFillTx/>
                          <a:latin typeface="+mn-lt"/>
                          <a:ea typeface="+mn-ea"/>
                          <a:cs typeface="+mn-cs"/>
                        </a:rPr>
                        <a:t>
 Visité el destacamento policial de Villa Luján, para ver cómo trabajan los agentes que cuidan a los vecinos de la zona. Seguimos trabajando para que todos los quilmeños vivamos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https://www.instagram.com/p/BuUM5d6F3FV/media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415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martiniano_molina - 2019-02-26 20:33:26 </a:t>
                      </a:r>
                      <a:r>
                        <a:rPr kumimoji="0" lang="es-ES" sz="1000" b="0" i="0" u="none" strike="noStrike" kern="1200" cap="none" spc="0" normalizeH="0" baseline="0" noProof="0">
                          <a:ln>
                            <a:noFill/>
                          </a:ln>
                          <a:solidFill>
                            <a:prstClr val="black"/>
                          </a:solidFill>
                          <a:effectLst/>
                          <a:uLnTx/>
                          <a:uFillTx/>
                          <a:latin typeface="+mn-lt"/>
                          <a:ea typeface="+mn-ea"/>
                          <a:cs typeface="+mn-cs"/>
                        </a:rPr>
                        <a:t>
 Esta tarde, junto a vecinos de Bernal estuvimos conversando sobre el barrio, sus inquietudes y las obras que estamos realizando para mejorarle la vida a todos los quilmeños.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https://www.instagram.com/p/BuXROhKFIsT/media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8374502"/>
                  </a:ext>
                </a:extLst>
              </a:tr>
            </a:tbl>
          </a:graphicData>
        </a:graphic>
      </p:graphicFrame>
      <p:sp>
        <p:nvSpPr>
          <p:cNvPr id="4" name="Text Placeholder 3">
            <a:extLst>
              <a:ext uri="{FF2B5EF4-FFF2-40B4-BE49-F238E27FC236}">
                <a16:creationId xmlns:a16="http://schemas.microsoft.com/office/drawing/2014/main" id="{02627293-6927-4634-A2FF-DB32E9814158}"/>
              </a:ext>
            </a:extLst>
          </p:cNvPr>
          <p:cNvSpPr>
            <a:spLocks noGrp="1"/>
          </p:cNvSpPr>
          <p:nvPr>
            <p:ph type="body" sz="quarter" idx="14"/>
          </p:nvPr>
        </p:nvSpPr>
        <p:spPr/>
        <p:txBody>
          <a:bodyPr/>
          <a:lstStyle/>
          <a:p>
            <a:r>
              <a:rPr lang="en-US"/>
              <a:t>07/02/2019 - 01/03/2019</a:t>
            </a:r>
          </a:p>
        </p:txBody>
      </p:sp>
    </p:spTree>
    <p:extLst>
      <p:ext uri="{BB962C8B-B14F-4D97-AF65-F5344CB8AC3E}">
        <p14:creationId xmlns:p14="http://schemas.microsoft.com/office/powerpoint/2010/main" val="620139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2432-8617-477C-BA3D-BF3B68673D7F}"/>
              </a:ext>
            </a:extLst>
          </p:cNvPr>
          <p:cNvSpPr>
            <a:spLocks noGrp="1"/>
          </p:cNvSpPr>
          <p:nvPr>
            <p:ph type="title"/>
          </p:nvPr>
        </p:nvSpPr>
        <p:spPr/>
        <p:txBody>
          <a:bodyPr/>
          <a:lstStyle/>
          <a:p>
            <a:r>
              <a:rPr lang="pt-BR"/>
              <a:t>Instagram Hashtag Detection | martiniano_molina</a:t>
            </a:r>
            <a:endParaRPr lang="en-US"/>
          </a:p>
        </p:txBody>
      </p:sp>
      <p:graphicFrame>
        <p:nvGraphicFramePr>
          <p:cNvPr id="5" name="Table Placeholder 4">
            <a:extLst>
              <a:ext uri="{FF2B5EF4-FFF2-40B4-BE49-F238E27FC236}">
                <a16:creationId xmlns:a16="http://schemas.microsoft.com/office/drawing/2014/main" id="{5DEBA11D-4277-4DDC-8876-24E3B437DA34}"/>
              </a:ext>
            </a:extLst>
          </p:cNvPr>
          <p:cNvGraphicFramePr>
            <a:graphicFrameLocks noGrp="1"/>
          </p:cNvGraphicFramePr>
          <p:nvPr>
            <p:ph type="tbl" sz="quarter" idx="13"/>
            <p:extLst>
              <p:ext uri="{D42A27DB-BD31-4B8C-83A1-F6EECF244321}">
                <p14:modId xmlns:p14="http://schemas.microsoft.com/office/powerpoint/2010/main" val="406827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9923315"/>
                    </a:ext>
                  </a:extLst>
                </a:gridCol>
                <a:gridCol w="1481328">
                  <a:extLst>
                    <a:ext uri="{9D8B030D-6E8A-4147-A177-3AD203B41FA5}">
                      <a16:colId xmlns:a16="http://schemas.microsoft.com/office/drawing/2014/main" val="2246083488"/>
                    </a:ext>
                  </a:extLst>
                </a:gridCol>
                <a:gridCol w="1481328">
                  <a:extLst>
                    <a:ext uri="{9D8B030D-6E8A-4147-A177-3AD203B41FA5}">
                      <a16:colId xmlns:a16="http://schemas.microsoft.com/office/drawing/2014/main" val="804586793"/>
                    </a:ext>
                  </a:extLst>
                </a:gridCol>
                <a:gridCol w="1481328">
                  <a:extLst>
                    <a:ext uri="{9D8B030D-6E8A-4147-A177-3AD203B41FA5}">
                      <a16:colId xmlns:a16="http://schemas.microsoft.com/office/drawing/2014/main" val="222954273"/>
                    </a:ext>
                  </a:extLst>
                </a:gridCol>
                <a:gridCol w="1481328">
                  <a:extLst>
                    <a:ext uri="{9D8B030D-6E8A-4147-A177-3AD203B41FA5}">
                      <a16:colId xmlns:a16="http://schemas.microsoft.com/office/drawing/2014/main" val="209220982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276442686"/>
                  </a:ext>
                </a:extLst>
              </a:tr>
              <a:tr h="370840">
                <a:tc>
                  <a:txBody>
                    <a:bodyPr/>
                    <a:lstStyle/>
                    <a:p>
                      <a:r>
                        <a:rPr lang="en-US" sz="1000"/>
                        <a:t>#Quilmes</a:t>
                      </a:r>
                    </a:p>
                  </a:txBody>
                  <a:tcPr/>
                </a:tc>
                <a:tc>
                  <a:txBody>
                    <a:bodyPr/>
                    <a:lstStyle/>
                    <a:p>
                      <a:r>
                        <a:rPr lang="en-US" sz="1000"/>
                        <a:t>2</a:t>
                      </a:r>
                    </a:p>
                  </a:txBody>
                  <a:tcPr/>
                </a:tc>
                <a:tc>
                  <a:txBody>
                    <a:bodyPr/>
                    <a:lstStyle/>
                    <a:p>
                      <a:r>
                        <a:rPr lang="en-US" sz="1000"/>
                        <a:t>278</a:t>
                      </a:r>
                    </a:p>
                  </a:txBody>
                  <a:tcPr/>
                </a:tc>
                <a:tc>
                  <a:txBody>
                    <a:bodyPr/>
                    <a:lstStyle/>
                    <a:p>
                      <a:r>
                        <a:rPr lang="en-US" sz="1000"/>
                        <a:t>28.5</a:t>
                      </a:r>
                    </a:p>
                  </a:txBody>
                  <a:tcPr/>
                </a:tc>
                <a:tc>
                  <a:txBody>
                    <a:bodyPr/>
                    <a:lstStyle/>
                    <a:p>
                      <a:r>
                        <a:rPr lang="en-US" sz="1000"/>
                        <a:t>306.5</a:t>
                      </a:r>
                    </a:p>
                  </a:txBody>
                  <a:tcPr/>
                </a:tc>
                <a:extLst>
                  <a:ext uri="{0D108BD9-81ED-4DB2-BD59-A6C34878D82A}">
                    <a16:rowId xmlns:a16="http://schemas.microsoft.com/office/drawing/2014/main" val="2034187630"/>
                  </a:ext>
                </a:extLst>
              </a:tr>
              <a:tr h="370840">
                <a:tc>
                  <a:txBody>
                    <a:bodyPr/>
                    <a:lstStyle/>
                    <a:p>
                      <a:r>
                        <a:rPr lang="en-US" sz="1000"/>
                        <a:t>#Bernal</a:t>
                      </a:r>
                    </a:p>
                  </a:txBody>
                  <a:tcPr/>
                </a:tc>
                <a:tc>
                  <a:txBody>
                    <a:bodyPr/>
                    <a:lstStyle/>
                    <a:p>
                      <a:r>
                        <a:rPr lang="en-US" sz="1000"/>
                        <a:t>2</a:t>
                      </a:r>
                    </a:p>
                  </a:txBody>
                  <a:tcPr/>
                </a:tc>
                <a:tc>
                  <a:txBody>
                    <a:bodyPr/>
                    <a:lstStyle/>
                    <a:p>
                      <a:r>
                        <a:rPr lang="en-US" sz="1000"/>
                        <a:t>261</a:t>
                      </a:r>
                    </a:p>
                  </a:txBody>
                  <a:tcPr/>
                </a:tc>
                <a:tc>
                  <a:txBody>
                    <a:bodyPr/>
                    <a:lstStyle/>
                    <a:p>
                      <a:r>
                        <a:rPr lang="en-US" sz="1000"/>
                        <a:t>23</a:t>
                      </a:r>
                    </a:p>
                  </a:txBody>
                  <a:tcPr/>
                </a:tc>
                <a:tc>
                  <a:txBody>
                    <a:bodyPr/>
                    <a:lstStyle/>
                    <a:p>
                      <a:r>
                        <a:rPr lang="en-US" sz="1000"/>
                        <a:t>284</a:t>
                      </a:r>
                    </a:p>
                  </a:txBody>
                  <a:tcPr/>
                </a:tc>
                <a:extLst>
                  <a:ext uri="{0D108BD9-81ED-4DB2-BD59-A6C34878D82A}">
                    <a16:rowId xmlns:a16="http://schemas.microsoft.com/office/drawing/2014/main" val="2924808884"/>
                  </a:ext>
                </a:extLst>
              </a:tr>
              <a:tr h="370840">
                <a:tc>
                  <a:txBody>
                    <a:bodyPr/>
                    <a:lstStyle/>
                    <a:p>
                      <a:r>
                        <a:rPr lang="en-US" sz="1000"/>
                        <a:t>#CadaDíaCuenta</a:t>
                      </a:r>
                    </a:p>
                  </a:txBody>
                  <a:tcPr/>
                </a:tc>
                <a:tc>
                  <a:txBody>
                    <a:bodyPr/>
                    <a:lstStyle/>
                    <a:p>
                      <a:r>
                        <a:rPr lang="en-US" sz="1000"/>
                        <a:t>3</a:t>
                      </a:r>
                    </a:p>
                  </a:txBody>
                  <a:tcPr/>
                </a:tc>
                <a:tc>
                  <a:txBody>
                    <a:bodyPr/>
                    <a:lstStyle/>
                    <a:p>
                      <a:r>
                        <a:rPr lang="en-US" sz="1000"/>
                        <a:t>123.66666666667</a:t>
                      </a:r>
                    </a:p>
                  </a:txBody>
                  <a:tcPr/>
                </a:tc>
                <a:tc>
                  <a:txBody>
                    <a:bodyPr/>
                    <a:lstStyle/>
                    <a:p>
                      <a:r>
                        <a:rPr lang="en-US" sz="1000"/>
                        <a:t>11.333333333333</a:t>
                      </a:r>
                    </a:p>
                  </a:txBody>
                  <a:tcPr/>
                </a:tc>
                <a:tc>
                  <a:txBody>
                    <a:bodyPr/>
                    <a:lstStyle/>
                    <a:p>
                      <a:r>
                        <a:rPr lang="en-US" sz="1000"/>
                        <a:t>135</a:t>
                      </a:r>
                    </a:p>
                  </a:txBody>
                  <a:tcPr/>
                </a:tc>
                <a:extLst>
                  <a:ext uri="{0D108BD9-81ED-4DB2-BD59-A6C34878D82A}">
                    <a16:rowId xmlns:a16="http://schemas.microsoft.com/office/drawing/2014/main" val="3913481251"/>
                  </a:ext>
                </a:extLst>
              </a:tr>
              <a:tr h="370840">
                <a:tc>
                  <a:txBody>
                    <a:bodyPr/>
                    <a:lstStyle/>
                    <a:p>
                      <a:r>
                        <a:rPr lang="en-US" sz="1000"/>
                        <a:t>#FelizDíaDeLosEnamorados</a:t>
                      </a:r>
                    </a:p>
                  </a:txBody>
                  <a:tcPr/>
                </a:tc>
                <a:tc>
                  <a:txBody>
                    <a:bodyPr/>
                    <a:lstStyle/>
                    <a:p>
                      <a:r>
                        <a:rPr lang="en-US" sz="1000"/>
                        <a:t>1</a:t>
                      </a:r>
                    </a:p>
                  </a:txBody>
                  <a:tcPr/>
                </a:tc>
                <a:tc>
                  <a:txBody>
                    <a:bodyPr/>
                    <a:lstStyle/>
                    <a:p>
                      <a:r>
                        <a:rPr lang="en-US" sz="1000"/>
                        <a:t>366</a:t>
                      </a:r>
                    </a:p>
                  </a:txBody>
                  <a:tcPr/>
                </a:tc>
                <a:tc>
                  <a:txBody>
                    <a:bodyPr/>
                    <a:lstStyle/>
                    <a:p>
                      <a:r>
                        <a:rPr lang="en-US" sz="1000"/>
                        <a:t>19</a:t>
                      </a:r>
                    </a:p>
                  </a:txBody>
                  <a:tcPr/>
                </a:tc>
                <a:tc>
                  <a:txBody>
                    <a:bodyPr/>
                    <a:lstStyle/>
                    <a:p>
                      <a:r>
                        <a:rPr lang="en-US" sz="1000"/>
                        <a:t>385</a:t>
                      </a:r>
                    </a:p>
                  </a:txBody>
                  <a:tcPr/>
                </a:tc>
                <a:extLst>
                  <a:ext uri="{0D108BD9-81ED-4DB2-BD59-A6C34878D82A}">
                    <a16:rowId xmlns:a16="http://schemas.microsoft.com/office/drawing/2014/main" val="4005143665"/>
                  </a:ext>
                </a:extLst>
              </a:tr>
              <a:tr h="370840">
                <a:tc>
                  <a:txBody>
                    <a:bodyPr/>
                    <a:lstStyle/>
                    <a:p>
                      <a:r>
                        <a:rPr lang="en-US" sz="1000"/>
                        <a:t>#Ribera</a:t>
                      </a:r>
                    </a:p>
                  </a:txBody>
                  <a:tcPr/>
                </a:tc>
                <a:tc>
                  <a:txBody>
                    <a:bodyPr/>
                    <a:lstStyle/>
                    <a:p>
                      <a:r>
                        <a:rPr lang="en-US" sz="1000"/>
                        <a:t>1</a:t>
                      </a:r>
                    </a:p>
                  </a:txBody>
                  <a:tcPr/>
                </a:tc>
                <a:tc>
                  <a:txBody>
                    <a:bodyPr/>
                    <a:lstStyle/>
                    <a:p>
                      <a:r>
                        <a:rPr lang="en-US" sz="1000"/>
                        <a:t>277</a:t>
                      </a:r>
                    </a:p>
                  </a:txBody>
                  <a:tcPr/>
                </a:tc>
                <a:tc>
                  <a:txBody>
                    <a:bodyPr/>
                    <a:lstStyle/>
                    <a:p>
                      <a:r>
                        <a:rPr lang="en-US" sz="1000"/>
                        <a:t>8</a:t>
                      </a:r>
                    </a:p>
                  </a:txBody>
                  <a:tcPr/>
                </a:tc>
                <a:tc>
                  <a:txBody>
                    <a:bodyPr/>
                    <a:lstStyle/>
                    <a:p>
                      <a:r>
                        <a:rPr lang="en-US" sz="1000"/>
                        <a:t>285</a:t>
                      </a:r>
                    </a:p>
                  </a:txBody>
                  <a:tcPr/>
                </a:tc>
                <a:extLst>
                  <a:ext uri="{0D108BD9-81ED-4DB2-BD59-A6C34878D82A}">
                    <a16:rowId xmlns:a16="http://schemas.microsoft.com/office/drawing/2014/main" val="1139288742"/>
                  </a:ext>
                </a:extLst>
              </a:tr>
            </a:tbl>
          </a:graphicData>
        </a:graphic>
      </p:graphicFrame>
      <p:sp>
        <p:nvSpPr>
          <p:cNvPr id="4" name="Text Placeholder 3">
            <a:extLst>
              <a:ext uri="{FF2B5EF4-FFF2-40B4-BE49-F238E27FC236}">
                <a16:creationId xmlns:a16="http://schemas.microsoft.com/office/drawing/2014/main" id="{DD4B7D61-8F84-4F9C-877B-C208B0E7548C}"/>
              </a:ext>
            </a:extLst>
          </p:cNvPr>
          <p:cNvSpPr>
            <a:spLocks noGrp="1"/>
          </p:cNvSpPr>
          <p:nvPr>
            <p:ph type="body" sz="quarter" idx="14"/>
          </p:nvPr>
        </p:nvSpPr>
        <p:spPr/>
        <p:txBody>
          <a:bodyPr/>
          <a:lstStyle/>
          <a:p>
            <a:r>
              <a:rPr lang="en-US"/>
              <a:t>07/02/2019 - 01/03/2019</a:t>
            </a:r>
          </a:p>
        </p:txBody>
      </p:sp>
    </p:spTree>
    <p:extLst>
      <p:ext uri="{BB962C8B-B14F-4D97-AF65-F5344CB8AC3E}">
        <p14:creationId xmlns:p14="http://schemas.microsoft.com/office/powerpoint/2010/main" val="41095239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543</Words>
  <Application>Microsoft Office PowerPoint</Application>
  <PresentationFormat>On-screen Show (4:3)</PresentationFormat>
  <Paragraphs>169</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Instagram</vt:lpstr>
      <vt:lpstr>Instagram Key Metrics Table | martiniano_molina</vt:lpstr>
      <vt:lpstr>Instagram Key Metrics Radar | martiniano_molina</vt:lpstr>
      <vt:lpstr>Instagram Followers Total | martiniano_molina</vt:lpstr>
      <vt:lpstr>Instagram Followers Change Per Weekday | martiniano_molina</vt:lpstr>
      <vt:lpstr>Instagram Posts By Hour | martiniano_molina</vt:lpstr>
      <vt:lpstr>Instagram Interaction Rate By Hour | martiniano_molina</vt:lpstr>
      <vt:lpstr>Instagram Posts By Weekday | martiniano_molina</vt:lpstr>
      <vt:lpstr>Instagram Interaction Rate By Post Type | martiniano_molina</vt:lpstr>
      <vt:lpstr>Instagram Post Type Distribution Per Profile | martiniano_molina</vt:lpstr>
      <vt:lpstr>Instagram Interaction Rate By Weekday | martiniano_molina</vt:lpstr>
      <vt:lpstr>Instagram Interactions Distribution | martiniano_molina</vt:lpstr>
      <vt:lpstr>Instagram Posts Table | martiniano_molina - 1 of 3</vt:lpstr>
      <vt:lpstr>Instagram Posts Table | martiniano_molina - 2 of 3</vt:lpstr>
      <vt:lpstr>Instagram Posts Table | martiniano_molina - 3 of 3</vt:lpstr>
      <vt:lpstr>Instagram Hashtag Detection | martiniano_molina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2019-03-01T21:20:52Z</dcterms:created>
  <dcterms:modified xsi:type="dcterms:W3CDTF">2019-03-01T21:21:16Z</dcterms:modified>
</cp:coreProperties>
</file>