
<file path=[Content_Types].xml><?xml version="1.0" encoding="utf-8"?>
<Types xmlns="http://schemas.openxmlformats.org/package/2006/content-types">
  <Default Extension="fntdata" ContentType="application/x-fontdata"/>
  <Default Extension="jpeg" ContentType="image/jpeg"/>
  <Default Extension="png" ContentType="image/png"/>
  <Default Extension="rels" ContentType="application/vnd.openxmlformats-package.relationships+xml"/>
  <Default Extension="xlsx" ContentType="application/vnd.openxmlformats-officedocument.spreadsheetml.sheet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charts/chart1.xml" ContentType="application/vnd.openxmlformats-officedocument.drawingml.chart+xml"/>
  <Override PartName="/ppt/charts/style1.xml" ContentType="application/vnd.ms-office.chartstyle+xml"/>
  <Override PartName="/ppt/charts/colors1.xml" ContentType="application/vnd.ms-office.chartcolorstyle+xml"/>
  <Override PartName="/ppt/charts/chart2.xml" ContentType="application/vnd.openxmlformats-officedocument.drawingml.chart+xml"/>
  <Override PartName="/ppt/charts/style2.xml" ContentType="application/vnd.ms-office.chartstyle+xml"/>
  <Override PartName="/ppt/charts/colors2.xml" ContentType="application/vnd.ms-office.chartcolorstyle+xml"/>
  <Override PartName="/ppt/charts/chart3.xml" ContentType="application/vnd.openxmlformats-officedocument.drawingml.chart+xml"/>
  <Override PartName="/ppt/charts/style3.xml" ContentType="application/vnd.ms-office.chartstyle+xml"/>
  <Override PartName="/ppt/charts/colors3.xml" ContentType="application/vnd.ms-office.chartcolorstyle+xml"/>
  <Override PartName="/ppt/charts/chart4.xml" ContentType="application/vnd.openxmlformats-officedocument.drawingml.chart+xml"/>
  <Override PartName="/ppt/charts/style4.xml" ContentType="application/vnd.ms-office.chartstyle+xml"/>
  <Override PartName="/ppt/charts/colors4.xml" ContentType="application/vnd.ms-office.chartcolorstyle+xml"/>
  <Override PartName="/ppt/charts/chart5.xml" ContentType="application/vnd.openxmlformats-officedocument.drawingml.chart+xml"/>
  <Override PartName="/ppt/charts/style5.xml" ContentType="application/vnd.ms-office.chartstyle+xml"/>
  <Override PartName="/ppt/charts/colors5.xml" ContentType="application/vnd.ms-office.chartcolorstyle+xml"/>
  <Override PartName="/ppt/charts/chart6.xml" ContentType="application/vnd.openxmlformats-officedocument.drawingml.chart+xml"/>
  <Override PartName="/ppt/charts/style6.xml" ContentType="application/vnd.ms-office.chartstyle+xml"/>
  <Override PartName="/ppt/charts/colors6.xml" ContentType="application/vnd.ms-office.chartcolorstyle+xml"/>
  <Override PartName="/ppt/charts/chart7.xml" ContentType="application/vnd.openxmlformats-officedocument.drawingml.chart+xml"/>
  <Override PartName="/ppt/charts/style7.xml" ContentType="application/vnd.ms-office.chartstyle+xml"/>
  <Override PartName="/ppt/charts/colors7.xml" ContentType="application/vnd.ms-office.chartcolorstyle+xml"/>
  <Override PartName="/ppt/charts/chart8.xml" ContentType="application/vnd.openxmlformats-officedocument.drawingml.chart+xml"/>
  <Override PartName="/ppt/charts/style8.xml" ContentType="application/vnd.ms-office.chartstyle+xml"/>
  <Override PartName="/ppt/charts/colors8.xml" ContentType="application/vnd.ms-office.chartcolorstyle+xml"/>
  <Override PartName="/ppt/charts/chart9.xml" ContentType="application/vnd.openxmlformats-officedocument.drawingml.chart+xml"/>
  <Override PartName="/ppt/charts/style9.xml" ContentType="application/vnd.ms-office.chartstyle+xml"/>
  <Override PartName="/ppt/charts/colors9.xml" ContentType="application/vnd.ms-office.chartcolorstyle+xml"/>
  <Override PartName="/ppt/charts/chart10.xml" ContentType="application/vnd.openxmlformats-officedocument.drawingml.chart+xml"/>
  <Override PartName="/ppt/charts/style10.xml" ContentType="application/vnd.ms-office.chartstyle+xml"/>
  <Override PartName="/ppt/charts/colors10.xml" ContentType="application/vnd.ms-office.chartcolorstyl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 saveSubsetFonts="1">
  <p:sldMasterIdLst>
    <p:sldMasterId id="2147483660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9" r:id="rId14"/>
    <p:sldId id="270" r:id="rId15"/>
    <p:sldId id="271" r:id="rId16"/>
  </p:sldIdLst>
  <p:sldSz cx="9144000" cy="6858000" type="screen4x3"/>
  <p:notesSz cx="6858000" cy="9144000"/>
  <p:embeddedFontLst>
    <p:embeddedFont>
      <p:font typeface="Calibri" panose="020F0502020204030204" pitchFamily="34" charset="0"/>
      <p:regular r:id="rId17"/>
      <p:bold r:id="rId18"/>
      <p:italic r:id="rId19"/>
      <p:boldItalic r:id="rId20"/>
    </p:embeddedFont>
  </p:embeddedFont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025" autoAdjust="0"/>
    <p:restoredTop sz="94692" autoAdjust="0"/>
  </p:normalViewPr>
  <p:slideViewPr>
    <p:cSldViewPr snapToGrid="0">
      <p:cViewPr varScale="1">
        <p:scale>
          <a:sx n="98" d="100"/>
          <a:sy n="98" d="100"/>
        </p:scale>
        <p:origin x="1764" y="84"/>
      </p:cViewPr>
      <p:guideLst/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font" Target="fonts/font2.fntdata"/><Relationship Id="rId3" Type="http://schemas.openxmlformats.org/officeDocument/2006/relationships/slide" Target="slides/slide2.xml"/><Relationship Id="rId21" Type="http://schemas.openxmlformats.org/officeDocument/2006/relationships/presProps" Target="presProps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font" Target="fonts/font1.fntdata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font" Target="fonts/font4.fntdata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tableStyles" Target="tableStyle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theme" Target="theme/theme1.xml"/><Relationship Id="rId10" Type="http://schemas.openxmlformats.org/officeDocument/2006/relationships/slide" Target="slides/slide9.xml"/><Relationship Id="rId19" Type="http://schemas.openxmlformats.org/officeDocument/2006/relationships/font" Target="fonts/font3.fntdata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viewProps" Target="viewProps.xml"/></Relationships>
</file>

<file path=ppt/charts/_rels/chart1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.xlsx"/><Relationship Id="rId2" Type="http://schemas.microsoft.com/office/2011/relationships/chartColorStyle" Target="colors1.xml"/><Relationship Id="rId1" Type="http://schemas.microsoft.com/office/2011/relationships/chartStyle" Target="style1.xml"/></Relationships>
</file>

<file path=ppt/charts/_rels/chart2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1.xlsx"/><Relationship Id="rId2" Type="http://schemas.microsoft.com/office/2011/relationships/chartColorStyle" Target="colors2.xml"/><Relationship Id="rId1" Type="http://schemas.microsoft.com/office/2011/relationships/chartStyle" Target="style2.xml"/></Relationships>
</file>

<file path=ppt/charts/_rels/chart3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2.xlsx"/><Relationship Id="rId2" Type="http://schemas.microsoft.com/office/2011/relationships/chartColorStyle" Target="colors3.xml"/><Relationship Id="rId1" Type="http://schemas.microsoft.com/office/2011/relationships/chartStyle" Target="style3.xml"/></Relationships>
</file>

<file path=ppt/charts/_rels/chart4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3.xlsx"/><Relationship Id="rId2" Type="http://schemas.microsoft.com/office/2011/relationships/chartColorStyle" Target="colors4.xml"/><Relationship Id="rId1" Type="http://schemas.microsoft.com/office/2011/relationships/chartStyle" Target="style4.xml"/></Relationships>
</file>

<file path=ppt/charts/_rels/chart5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4.xlsx"/><Relationship Id="rId2" Type="http://schemas.microsoft.com/office/2011/relationships/chartColorStyle" Target="colors5.xml"/><Relationship Id="rId1" Type="http://schemas.microsoft.com/office/2011/relationships/chartStyle" Target="style5.xml"/></Relationships>
</file>

<file path=ppt/charts/_rels/chart6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5.xlsx"/><Relationship Id="rId2" Type="http://schemas.microsoft.com/office/2011/relationships/chartColorStyle" Target="colors6.xml"/><Relationship Id="rId1" Type="http://schemas.microsoft.com/office/2011/relationships/chartStyle" Target="style6.xml"/></Relationships>
</file>

<file path=ppt/charts/_rels/chart7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6.xlsx"/><Relationship Id="rId2" Type="http://schemas.microsoft.com/office/2011/relationships/chartColorStyle" Target="colors7.xml"/><Relationship Id="rId1" Type="http://schemas.microsoft.com/office/2011/relationships/chartStyle" Target="style7.xml"/></Relationships>
</file>

<file path=ppt/charts/_rels/chart8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7.xlsx"/><Relationship Id="rId2" Type="http://schemas.microsoft.com/office/2011/relationships/chartColorStyle" Target="colors8.xml"/><Relationship Id="rId1" Type="http://schemas.microsoft.com/office/2011/relationships/chartStyle" Target="style8.xml"/></Relationships>
</file>

<file path=ppt/charts/_rels/chart9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8.xlsx"/><Relationship Id="rId2" Type="http://schemas.microsoft.com/office/2011/relationships/chartColorStyle" Target="colors9.xml"/><Relationship Id="rId1" Type="http://schemas.microsoft.com/office/2011/relationships/chartStyle" Target="style9.xml"/></Relationships>
</file>

<file path=ppt/charts/_rels/chart10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9.xlsx"/><Relationship Id="rId2" Type="http://schemas.microsoft.com/office/2011/relationships/chartColorStyle" Target="colors10.xml"/><Relationship Id="rId1" Type="http://schemas.microsoft.com/office/2011/relationships/chartStyle" Target="style10.xml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radarChart>
        <c:radarStyle val="marker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tucumanturismo</c:v>
                </c:pt>
              </c:strCache>
            </c:strRef>
          </c:tx>
          <c:spPr>
            <a:ln w="28575" cap="rnd">
              <a:solidFill>
                <a:schemeClr val="accent1"/>
              </a:solidFill>
              <a:round/>
            </a:ln>
            <a:effectLst/>
          </c:spPr>
          <c:marker>
            <c:symbol val="none"/>
          </c:marker>
          <c:cat>
            <c:strRef>
              <c:f>Sheet1!$A$2:$A$9</c:f>
              <c:strCache>
                <c:ptCount val="8"/>
                <c:pt idx="0">
                  <c:v>Followers</c:v>
                </c:pt>
                <c:pt idx="1">
                  <c:v>Images</c:v>
                </c:pt>
                <c:pt idx="2">
                  <c:v>Carousels</c:v>
                </c:pt>
                <c:pt idx="3">
                  <c:v>Videos</c:v>
                </c:pt>
                <c:pt idx="4">
                  <c:v>Posts</c:v>
                </c:pt>
                <c:pt idx="5">
                  <c:v>Interactions</c:v>
                </c:pt>
                <c:pt idx="6">
                  <c:v>Interaction Rate</c:v>
                </c:pt>
                <c:pt idx="7">
                  <c:v>Followers Change Rate</c:v>
                </c:pt>
              </c:strCache>
            </c:strRef>
          </c:cat>
          <c:val>
            <c:numRef>
              <c:f>Sheet1!$B$2:$B$9</c:f>
              <c:numCache>
                <c:formatCode>General</c:formatCode>
                <c:ptCount val="8"/>
                <c:pt idx="0">
                  <c:v>100</c:v>
                </c:pt>
                <c:pt idx="1">
                  <c:v>100</c:v>
                </c:pt>
                <c:pt idx="2">
                  <c:v>100</c:v>
                </c:pt>
                <c:pt idx="3">
                  <c:v>100</c:v>
                </c:pt>
                <c:pt idx="4">
                  <c:v>100</c:v>
                </c:pt>
                <c:pt idx="5">
                  <c:v>100</c:v>
                </c:pt>
                <c:pt idx="6">
                  <c:v>100</c:v>
                </c:pt>
                <c:pt idx="7">
                  <c:v>100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B0DD-487B-85EA-96DA8D69D6D0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axId val="285708024"/>
        <c:axId val="285709008"/>
      </c:radarChart>
      <c:catAx>
        <c:axId val="285708024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285709008"/>
        <c:crosses val="autoZero"/>
        <c:auto val="1"/>
        <c:lblAlgn val="ctr"/>
        <c:lblOffset val="100"/>
        <c:noMultiLvlLbl val="0"/>
      </c:catAx>
      <c:valAx>
        <c:axId val="285709008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285708024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hart2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lineChart>
        <c:grouping val="standar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tucumanturismo</c:v>
                </c:pt>
              </c:strCache>
            </c:strRef>
          </c:tx>
          <c:spPr>
            <a:ln w="28575" cap="rnd">
              <a:solidFill>
                <a:schemeClr val="accent1"/>
              </a:solidFill>
              <a:round/>
            </a:ln>
            <a:effectLst/>
          </c:spPr>
          <c:marker>
            <c:symbol val="none"/>
          </c:marker>
          <c:cat>
            <c:strRef>
              <c:f>Sheet1!$A$2:$A$32</c:f>
              <c:strCache>
                <c:ptCount val="31"/>
                <c:pt idx="0">
                  <c:v>24/01/2019</c:v>
                </c:pt>
                <c:pt idx="1">
                  <c:v>25/01/2019</c:v>
                </c:pt>
                <c:pt idx="2">
                  <c:v>26/01/2019</c:v>
                </c:pt>
                <c:pt idx="3">
                  <c:v>27/01/2019</c:v>
                </c:pt>
                <c:pt idx="4">
                  <c:v>28/01/2019</c:v>
                </c:pt>
                <c:pt idx="5">
                  <c:v>29/01/2019</c:v>
                </c:pt>
                <c:pt idx="6">
                  <c:v>30/01/2019</c:v>
                </c:pt>
                <c:pt idx="7">
                  <c:v>31/01/2019</c:v>
                </c:pt>
                <c:pt idx="8">
                  <c:v>1/2/2019</c:v>
                </c:pt>
                <c:pt idx="9">
                  <c:v>2/2/2019</c:v>
                </c:pt>
                <c:pt idx="10">
                  <c:v>3/2/2019</c:v>
                </c:pt>
                <c:pt idx="11">
                  <c:v>4/2/2019</c:v>
                </c:pt>
                <c:pt idx="12">
                  <c:v>5/2/2019</c:v>
                </c:pt>
                <c:pt idx="13">
                  <c:v>6/2/2019</c:v>
                </c:pt>
                <c:pt idx="14">
                  <c:v>7/2/2019</c:v>
                </c:pt>
                <c:pt idx="15">
                  <c:v>8/2/2019</c:v>
                </c:pt>
                <c:pt idx="16">
                  <c:v>9/2/2019</c:v>
                </c:pt>
                <c:pt idx="17">
                  <c:v>10/2/2019</c:v>
                </c:pt>
                <c:pt idx="18">
                  <c:v>11/2/2019</c:v>
                </c:pt>
                <c:pt idx="19">
                  <c:v>12/2/2019</c:v>
                </c:pt>
                <c:pt idx="20">
                  <c:v>13/02/2019</c:v>
                </c:pt>
                <c:pt idx="21">
                  <c:v>14/02/2019</c:v>
                </c:pt>
                <c:pt idx="22">
                  <c:v>15/02/2019</c:v>
                </c:pt>
                <c:pt idx="23">
                  <c:v>16/02/2019</c:v>
                </c:pt>
                <c:pt idx="24">
                  <c:v>17/02/2019</c:v>
                </c:pt>
                <c:pt idx="25">
                  <c:v>18/02/2019</c:v>
                </c:pt>
                <c:pt idx="26">
                  <c:v>19/02/2019</c:v>
                </c:pt>
                <c:pt idx="27">
                  <c:v>20/02/2019</c:v>
                </c:pt>
                <c:pt idx="28">
                  <c:v>21/02/2019</c:v>
                </c:pt>
                <c:pt idx="29">
                  <c:v>22/02/2019</c:v>
                </c:pt>
                <c:pt idx="30">
                  <c:v>23/02/2019</c:v>
                </c:pt>
              </c:strCache>
            </c:strRef>
          </c:cat>
          <c:val>
            <c:numRef>
              <c:f>Sheet1!$B$2:$B$32</c:f>
              <c:numCache>
                <c:formatCode>General</c:formatCode>
                <c:ptCount val="31"/>
                <c:pt idx="0">
                  <c:v>26739</c:v>
                </c:pt>
                <c:pt idx="1">
                  <c:v>26795</c:v>
                </c:pt>
                <c:pt idx="2">
                  <c:v>26853</c:v>
                </c:pt>
                <c:pt idx="3">
                  <c:v>26912</c:v>
                </c:pt>
                <c:pt idx="4">
                  <c:v>26970</c:v>
                </c:pt>
                <c:pt idx="5">
                  <c:v>27024</c:v>
                </c:pt>
                <c:pt idx="6">
                  <c:v>27092</c:v>
                </c:pt>
                <c:pt idx="7">
                  <c:v>27129</c:v>
                </c:pt>
                <c:pt idx="8">
                  <c:v>27194</c:v>
                </c:pt>
                <c:pt idx="9">
                  <c:v>27248</c:v>
                </c:pt>
                <c:pt idx="10">
                  <c:v>27297</c:v>
                </c:pt>
                <c:pt idx="11">
                  <c:v>27330</c:v>
                </c:pt>
                <c:pt idx="12">
                  <c:v>27394</c:v>
                </c:pt>
                <c:pt idx="13">
                  <c:v>27434</c:v>
                </c:pt>
                <c:pt idx="14">
                  <c:v>27513</c:v>
                </c:pt>
                <c:pt idx="15">
                  <c:v>27564</c:v>
                </c:pt>
                <c:pt idx="16">
                  <c:v>27631</c:v>
                </c:pt>
                <c:pt idx="17">
                  <c:v>27679</c:v>
                </c:pt>
                <c:pt idx="18">
                  <c:v>27729</c:v>
                </c:pt>
                <c:pt idx="19">
                  <c:v>27813</c:v>
                </c:pt>
                <c:pt idx="20">
                  <c:v>27860</c:v>
                </c:pt>
                <c:pt idx="21">
                  <c:v>27921</c:v>
                </c:pt>
                <c:pt idx="22">
                  <c:v>27989</c:v>
                </c:pt>
                <c:pt idx="23">
                  <c:v>28045</c:v>
                </c:pt>
                <c:pt idx="24">
                  <c:v>28087</c:v>
                </c:pt>
                <c:pt idx="25">
                  <c:v>28167</c:v>
                </c:pt>
                <c:pt idx="26">
                  <c:v>28230</c:v>
                </c:pt>
                <c:pt idx="27">
                  <c:v>28292</c:v>
                </c:pt>
                <c:pt idx="28">
                  <c:v>28352</c:v>
                </c:pt>
                <c:pt idx="29">
                  <c:v>28392</c:v>
                </c:pt>
                <c:pt idx="30">
                  <c:v>28433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0-9406-44FA-A444-82CD8089EDB7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smooth val="0"/>
        <c:axId val="285704416"/>
        <c:axId val="285707368"/>
      </c:lineChart>
      <c:catAx>
        <c:axId val="285704416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285707368"/>
        <c:crosses val="autoZero"/>
        <c:auto val="1"/>
        <c:lblAlgn val="ctr"/>
        <c:lblOffset val="100"/>
        <c:noMultiLvlLbl val="0"/>
      </c:catAx>
      <c:valAx>
        <c:axId val="285707368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285704416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hart3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barChart>
        <c:barDir val="col"/>
        <c:grouping val="clustere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tucumanturismo</c:v>
                </c:pt>
              </c:strCache>
            </c:strRef>
          </c:tx>
          <c:spPr>
            <a:solidFill>
              <a:schemeClr val="accent1"/>
            </a:solidFill>
            <a:ln>
              <a:noFill/>
            </a:ln>
            <a:effectLst/>
          </c:spPr>
          <c:invertIfNegative val="0"/>
          <c:cat>
            <c:strRef>
              <c:f>Sheet1!$A$2:$A$8</c:f>
              <c:strCache>
                <c:ptCount val="7"/>
                <c:pt idx="0">
                  <c:v>Mon</c:v>
                </c:pt>
                <c:pt idx="1">
                  <c:v>Tue</c:v>
                </c:pt>
                <c:pt idx="2">
                  <c:v>Wed</c:v>
                </c:pt>
                <c:pt idx="3">
                  <c:v>Thu</c:v>
                </c:pt>
                <c:pt idx="4">
                  <c:v>Fri</c:v>
                </c:pt>
                <c:pt idx="5">
                  <c:v>Sat</c:v>
                </c:pt>
                <c:pt idx="6">
                  <c:v>Sun</c:v>
                </c:pt>
              </c:strCache>
            </c:strRef>
          </c:cat>
          <c:val>
            <c:numRef>
              <c:f>Sheet1!$B$2:$B$8</c:f>
              <c:numCache>
                <c:formatCode>General</c:formatCode>
                <c:ptCount val="7"/>
                <c:pt idx="0">
                  <c:v>55</c:v>
                </c:pt>
                <c:pt idx="1">
                  <c:v>66</c:v>
                </c:pt>
                <c:pt idx="2">
                  <c:v>54</c:v>
                </c:pt>
                <c:pt idx="3">
                  <c:v>62</c:v>
                </c:pt>
                <c:pt idx="4">
                  <c:v>56</c:v>
                </c:pt>
                <c:pt idx="5">
                  <c:v>55</c:v>
                </c:pt>
                <c:pt idx="6">
                  <c:v>50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4141-44AB-A720-CB9D89DE56E8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219"/>
        <c:overlap val="-27"/>
        <c:axId val="342059152"/>
        <c:axId val="342058168"/>
      </c:barChart>
      <c:catAx>
        <c:axId val="342059152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342058168"/>
        <c:crosses val="autoZero"/>
        <c:auto val="1"/>
        <c:lblAlgn val="ctr"/>
        <c:lblOffset val="100"/>
        <c:noMultiLvlLbl val="0"/>
      </c:catAx>
      <c:valAx>
        <c:axId val="342058168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342059152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hart4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lineChart>
        <c:grouping val="standar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tucumanturismo</c:v>
                </c:pt>
              </c:strCache>
            </c:strRef>
          </c:tx>
          <c:spPr>
            <a:ln w="28575" cap="rnd">
              <a:solidFill>
                <a:schemeClr val="accent1"/>
              </a:solidFill>
              <a:round/>
            </a:ln>
            <a:effectLst/>
          </c:spPr>
          <c:marker>
            <c:symbol val="none"/>
          </c:marker>
          <c:cat>
            <c:numRef>
              <c:f>Sheet1!$A$2:$A$25</c:f>
              <c:numCache>
                <c:formatCode>General</c:formatCode>
                <c:ptCount val="24"/>
                <c:pt idx="0">
                  <c:v>0</c:v>
                </c:pt>
                <c:pt idx="1">
                  <c:v>1</c:v>
                </c:pt>
                <c:pt idx="2">
                  <c:v>2</c:v>
                </c:pt>
                <c:pt idx="3">
                  <c:v>3</c:v>
                </c:pt>
                <c:pt idx="4">
                  <c:v>4</c:v>
                </c:pt>
                <c:pt idx="5">
                  <c:v>5</c:v>
                </c:pt>
                <c:pt idx="6">
                  <c:v>6</c:v>
                </c:pt>
                <c:pt idx="7">
                  <c:v>7</c:v>
                </c:pt>
                <c:pt idx="8">
                  <c:v>8</c:v>
                </c:pt>
                <c:pt idx="9">
                  <c:v>9</c:v>
                </c:pt>
                <c:pt idx="10">
                  <c:v>10</c:v>
                </c:pt>
                <c:pt idx="11">
                  <c:v>11</c:v>
                </c:pt>
                <c:pt idx="12">
                  <c:v>12</c:v>
                </c:pt>
                <c:pt idx="13">
                  <c:v>13</c:v>
                </c:pt>
                <c:pt idx="14">
                  <c:v>14</c:v>
                </c:pt>
                <c:pt idx="15">
                  <c:v>15</c:v>
                </c:pt>
                <c:pt idx="16">
                  <c:v>16</c:v>
                </c:pt>
                <c:pt idx="17">
                  <c:v>17</c:v>
                </c:pt>
                <c:pt idx="18">
                  <c:v>18</c:v>
                </c:pt>
                <c:pt idx="19">
                  <c:v>19</c:v>
                </c:pt>
                <c:pt idx="20">
                  <c:v>20</c:v>
                </c:pt>
                <c:pt idx="21">
                  <c:v>21</c:v>
                </c:pt>
                <c:pt idx="22">
                  <c:v>22</c:v>
                </c:pt>
                <c:pt idx="23">
                  <c:v>23</c:v>
                </c:pt>
              </c:numCache>
            </c:numRef>
          </c:cat>
          <c:val>
            <c:numRef>
              <c:f>Sheet1!$B$2:$B$25</c:f>
              <c:numCache>
                <c:formatCode>General</c:formatCode>
                <c:ptCount val="24"/>
                <c:pt idx="0">
                  <c:v>0</c:v>
                </c:pt>
                <c:pt idx="1">
                  <c:v>0</c:v>
                </c:pt>
                <c:pt idx="2">
                  <c:v>0</c:v>
                </c:pt>
                <c:pt idx="3">
                  <c:v>0</c:v>
                </c:pt>
                <c:pt idx="4">
                  <c:v>0</c:v>
                </c:pt>
                <c:pt idx="5">
                  <c:v>0</c:v>
                </c:pt>
                <c:pt idx="6">
                  <c:v>0</c:v>
                </c:pt>
                <c:pt idx="7">
                  <c:v>0</c:v>
                </c:pt>
                <c:pt idx="8">
                  <c:v>0</c:v>
                </c:pt>
                <c:pt idx="9">
                  <c:v>0</c:v>
                </c:pt>
                <c:pt idx="10">
                  <c:v>0</c:v>
                </c:pt>
                <c:pt idx="11">
                  <c:v>3</c:v>
                </c:pt>
                <c:pt idx="12">
                  <c:v>3</c:v>
                </c:pt>
                <c:pt idx="13">
                  <c:v>0</c:v>
                </c:pt>
                <c:pt idx="14">
                  <c:v>0</c:v>
                </c:pt>
                <c:pt idx="15">
                  <c:v>1</c:v>
                </c:pt>
                <c:pt idx="16">
                  <c:v>0</c:v>
                </c:pt>
                <c:pt idx="17">
                  <c:v>0</c:v>
                </c:pt>
                <c:pt idx="18">
                  <c:v>1</c:v>
                </c:pt>
                <c:pt idx="19">
                  <c:v>1</c:v>
                </c:pt>
                <c:pt idx="20">
                  <c:v>11</c:v>
                </c:pt>
                <c:pt idx="21">
                  <c:v>0</c:v>
                </c:pt>
                <c:pt idx="22">
                  <c:v>0</c:v>
                </c:pt>
                <c:pt idx="23">
                  <c:v>0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0-2739-479F-A398-0594444AEA8D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smooth val="0"/>
        <c:axId val="343651216"/>
        <c:axId val="40085168"/>
      </c:lineChart>
      <c:catAx>
        <c:axId val="343651216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40085168"/>
        <c:crosses val="autoZero"/>
        <c:auto val="1"/>
        <c:lblAlgn val="ctr"/>
        <c:lblOffset val="100"/>
        <c:noMultiLvlLbl val="0"/>
      </c:catAx>
      <c:valAx>
        <c:axId val="40085168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343651216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hart5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lineChart>
        <c:grouping val="standar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tucumanturismo</c:v>
                </c:pt>
              </c:strCache>
            </c:strRef>
          </c:tx>
          <c:spPr>
            <a:ln w="28575" cap="rnd">
              <a:solidFill>
                <a:schemeClr val="accent1"/>
              </a:solidFill>
              <a:round/>
            </a:ln>
            <a:effectLst/>
          </c:spPr>
          <c:marker>
            <c:symbol val="none"/>
          </c:marker>
          <c:cat>
            <c:numRef>
              <c:f>Sheet1!$A$2:$A$25</c:f>
              <c:numCache>
                <c:formatCode>General</c:formatCode>
                <c:ptCount val="24"/>
                <c:pt idx="0">
                  <c:v>0</c:v>
                </c:pt>
                <c:pt idx="1">
                  <c:v>1</c:v>
                </c:pt>
                <c:pt idx="2">
                  <c:v>2</c:v>
                </c:pt>
                <c:pt idx="3">
                  <c:v>3</c:v>
                </c:pt>
                <c:pt idx="4">
                  <c:v>4</c:v>
                </c:pt>
                <c:pt idx="5">
                  <c:v>5</c:v>
                </c:pt>
                <c:pt idx="6">
                  <c:v>6</c:v>
                </c:pt>
                <c:pt idx="7">
                  <c:v>7</c:v>
                </c:pt>
                <c:pt idx="8">
                  <c:v>8</c:v>
                </c:pt>
                <c:pt idx="9">
                  <c:v>9</c:v>
                </c:pt>
                <c:pt idx="10">
                  <c:v>10</c:v>
                </c:pt>
                <c:pt idx="11">
                  <c:v>11</c:v>
                </c:pt>
                <c:pt idx="12">
                  <c:v>12</c:v>
                </c:pt>
                <c:pt idx="13">
                  <c:v>13</c:v>
                </c:pt>
                <c:pt idx="14">
                  <c:v>14</c:v>
                </c:pt>
                <c:pt idx="15">
                  <c:v>15</c:v>
                </c:pt>
                <c:pt idx="16">
                  <c:v>16</c:v>
                </c:pt>
                <c:pt idx="17">
                  <c:v>17</c:v>
                </c:pt>
                <c:pt idx="18">
                  <c:v>18</c:v>
                </c:pt>
                <c:pt idx="19">
                  <c:v>19</c:v>
                </c:pt>
                <c:pt idx="20">
                  <c:v>20</c:v>
                </c:pt>
                <c:pt idx="21">
                  <c:v>21</c:v>
                </c:pt>
                <c:pt idx="22">
                  <c:v>22</c:v>
                </c:pt>
                <c:pt idx="23">
                  <c:v>23</c:v>
                </c:pt>
              </c:numCache>
            </c:numRef>
          </c:cat>
          <c:val>
            <c:numRef>
              <c:f>Sheet1!$B$2:$B$25</c:f>
              <c:numCache>
                <c:formatCode>General</c:formatCode>
                <c:ptCount val="24"/>
                <c:pt idx="0">
                  <c:v>0</c:v>
                </c:pt>
                <c:pt idx="1">
                  <c:v>0</c:v>
                </c:pt>
                <c:pt idx="2">
                  <c:v>0</c:v>
                </c:pt>
                <c:pt idx="3">
                  <c:v>0</c:v>
                </c:pt>
                <c:pt idx="4">
                  <c:v>0</c:v>
                </c:pt>
                <c:pt idx="5">
                  <c:v>0</c:v>
                </c:pt>
                <c:pt idx="6">
                  <c:v>0</c:v>
                </c:pt>
                <c:pt idx="7">
                  <c:v>0</c:v>
                </c:pt>
                <c:pt idx="8">
                  <c:v>0</c:v>
                </c:pt>
                <c:pt idx="9">
                  <c:v>0</c:v>
                </c:pt>
                <c:pt idx="10">
                  <c:v>0</c:v>
                </c:pt>
                <c:pt idx="11">
                  <c:v>1.2379259904012401</c:v>
                </c:pt>
                <c:pt idx="12">
                  <c:v>3.5493659256035501</c:v>
                </c:pt>
                <c:pt idx="13">
                  <c:v>0</c:v>
                </c:pt>
                <c:pt idx="14">
                  <c:v>1.5341094549015299</c:v>
                </c:pt>
                <c:pt idx="15">
                  <c:v>1.17143582490117</c:v>
                </c:pt>
                <c:pt idx="16">
                  <c:v>0</c:v>
                </c:pt>
                <c:pt idx="17">
                  <c:v>0</c:v>
                </c:pt>
                <c:pt idx="18">
                  <c:v>1.74446016030174</c:v>
                </c:pt>
                <c:pt idx="19">
                  <c:v>1.9004098212019001</c:v>
                </c:pt>
                <c:pt idx="20">
                  <c:v>1.37123602470137</c:v>
                </c:pt>
                <c:pt idx="21">
                  <c:v>0</c:v>
                </c:pt>
                <c:pt idx="22">
                  <c:v>0</c:v>
                </c:pt>
                <c:pt idx="23">
                  <c:v>0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0-4E0C-46A5-A1E4-9C543FD58422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smooth val="0"/>
        <c:axId val="40090744"/>
        <c:axId val="40091072"/>
      </c:lineChart>
      <c:catAx>
        <c:axId val="40090744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40091072"/>
        <c:crosses val="autoZero"/>
        <c:auto val="1"/>
        <c:lblAlgn val="ctr"/>
        <c:lblOffset val="100"/>
        <c:noMultiLvlLbl val="0"/>
      </c:catAx>
      <c:valAx>
        <c:axId val="40091072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40090744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hart6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barChart>
        <c:barDir val="col"/>
        <c:grouping val="clustere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tucumanturismo</c:v>
                </c:pt>
              </c:strCache>
            </c:strRef>
          </c:tx>
          <c:spPr>
            <a:solidFill>
              <a:schemeClr val="accent1"/>
            </a:solidFill>
            <a:ln>
              <a:noFill/>
            </a:ln>
            <a:effectLst/>
          </c:spPr>
          <c:invertIfNegative val="0"/>
          <c:cat>
            <c:strRef>
              <c:f>Sheet1!$A$2:$A$8</c:f>
              <c:strCache>
                <c:ptCount val="7"/>
                <c:pt idx="0">
                  <c:v>Mon</c:v>
                </c:pt>
                <c:pt idx="1">
                  <c:v>Tue</c:v>
                </c:pt>
                <c:pt idx="2">
                  <c:v>Wed</c:v>
                </c:pt>
                <c:pt idx="3">
                  <c:v>Thu</c:v>
                </c:pt>
                <c:pt idx="4">
                  <c:v>Fri</c:v>
                </c:pt>
                <c:pt idx="5">
                  <c:v>Sat</c:v>
                </c:pt>
                <c:pt idx="6">
                  <c:v>Sun</c:v>
                </c:pt>
              </c:strCache>
            </c:strRef>
          </c:cat>
          <c:val>
            <c:numRef>
              <c:f>Sheet1!$B$2:$B$8</c:f>
              <c:numCache>
                <c:formatCode>General</c:formatCode>
                <c:ptCount val="7"/>
                <c:pt idx="0">
                  <c:v>1</c:v>
                </c:pt>
                <c:pt idx="1">
                  <c:v>0</c:v>
                </c:pt>
                <c:pt idx="2">
                  <c:v>4</c:v>
                </c:pt>
                <c:pt idx="3">
                  <c:v>5</c:v>
                </c:pt>
                <c:pt idx="4">
                  <c:v>5</c:v>
                </c:pt>
                <c:pt idx="5">
                  <c:v>3</c:v>
                </c:pt>
                <c:pt idx="6">
                  <c:v>3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BBA7-4416-8BB7-B714CEBE45DB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219"/>
        <c:overlap val="-27"/>
        <c:axId val="285706712"/>
        <c:axId val="344171112"/>
      </c:barChart>
      <c:catAx>
        <c:axId val="285706712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344171112"/>
        <c:crosses val="autoZero"/>
        <c:auto val="1"/>
        <c:lblAlgn val="ctr"/>
        <c:lblOffset val="100"/>
        <c:noMultiLvlLbl val="0"/>
      </c:catAx>
      <c:valAx>
        <c:axId val="344171112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285706712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hart7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barChart>
        <c:barDir val="col"/>
        <c:grouping val="clustere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tucumanturismo</c:v>
                </c:pt>
              </c:strCache>
            </c:strRef>
          </c:tx>
          <c:spPr>
            <a:solidFill>
              <a:schemeClr val="accent1"/>
            </a:solidFill>
            <a:ln>
              <a:noFill/>
            </a:ln>
            <a:effectLst/>
          </c:spPr>
          <c:invertIfNegative val="0"/>
          <c:cat>
            <c:strRef>
              <c:f>Sheet1!$A$2:$A$4</c:f>
              <c:strCache>
                <c:ptCount val="3"/>
                <c:pt idx="0">
                  <c:v>Carousel</c:v>
                </c:pt>
                <c:pt idx="1">
                  <c:v>Image</c:v>
                </c:pt>
                <c:pt idx="2">
                  <c:v>Video</c:v>
                </c:pt>
              </c:strCache>
            </c:strRef>
          </c:cat>
          <c:val>
            <c:numRef>
              <c:f>Sheet1!$B$2:$B$4</c:f>
              <c:numCache>
                <c:formatCode>General</c:formatCode>
                <c:ptCount val="3"/>
                <c:pt idx="0">
                  <c:v>1.5496208374547</c:v>
                </c:pt>
                <c:pt idx="1">
                  <c:v>1.9081178486963699</c:v>
                </c:pt>
                <c:pt idx="2">
                  <c:v>1.11367720884414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5683-4AC1-AD6F-D7E699EDBC1C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219"/>
        <c:overlap val="-27"/>
        <c:axId val="344176032"/>
        <c:axId val="344178984"/>
      </c:barChart>
      <c:catAx>
        <c:axId val="344176032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344178984"/>
        <c:crosses val="autoZero"/>
        <c:auto val="1"/>
        <c:lblAlgn val="ctr"/>
        <c:lblOffset val="100"/>
        <c:noMultiLvlLbl val="0"/>
      </c:catAx>
      <c:valAx>
        <c:axId val="344178984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344176032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hart8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barChart>
        <c:barDir val="col"/>
        <c:grouping val="percentStacke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Carousels</c:v>
                </c:pt>
              </c:strCache>
            </c:strRef>
          </c:tx>
          <c:spPr>
            <a:solidFill>
              <a:schemeClr val="accent1"/>
            </a:solidFill>
            <a:ln>
              <a:noFill/>
            </a:ln>
            <a:effectLst/>
          </c:spPr>
          <c:invertIfNegative val="0"/>
          <c:cat>
            <c:strRef>
              <c:f>Sheet1!$A$2</c:f>
              <c:strCache>
                <c:ptCount val="1"/>
                <c:pt idx="0">
                  <c:v>tucumanturismo</c:v>
                </c:pt>
              </c:strCache>
            </c:strRef>
          </c:cat>
          <c:val>
            <c:numRef>
              <c:f>Sheet1!$B$2</c:f>
              <c:numCache>
                <c:formatCode>General</c:formatCode>
                <c:ptCount val="1"/>
                <c:pt idx="0">
                  <c:v>1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B064-44CD-81BD-CBBD3EF4C559}"/>
            </c:ext>
          </c:extLst>
        </c:ser>
        <c:ser>
          <c:idx val="1"/>
          <c:order val="1"/>
          <c:tx>
            <c:strRef>
              <c:f>Sheet1!$C$1</c:f>
              <c:strCache>
                <c:ptCount val="1"/>
                <c:pt idx="0">
                  <c:v>Images</c:v>
                </c:pt>
              </c:strCache>
            </c:strRef>
          </c:tx>
          <c:spPr>
            <a:solidFill>
              <a:schemeClr val="accent2"/>
            </a:solidFill>
            <a:ln>
              <a:noFill/>
            </a:ln>
            <a:effectLst/>
          </c:spPr>
          <c:invertIfNegative val="0"/>
          <c:cat>
            <c:strRef>
              <c:f>Sheet1!$A$2</c:f>
              <c:strCache>
                <c:ptCount val="1"/>
                <c:pt idx="0">
                  <c:v>tucumanturismo</c:v>
                </c:pt>
              </c:strCache>
            </c:strRef>
          </c:cat>
          <c:val>
            <c:numRef>
              <c:f>Sheet1!$C$2</c:f>
              <c:numCache>
                <c:formatCode>General</c:formatCode>
                <c:ptCount val="1"/>
                <c:pt idx="0">
                  <c:v>15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1-B064-44CD-81BD-CBBD3EF4C559}"/>
            </c:ext>
          </c:extLst>
        </c:ser>
        <c:ser>
          <c:idx val="2"/>
          <c:order val="2"/>
          <c:tx>
            <c:strRef>
              <c:f>Sheet1!$D$1</c:f>
              <c:strCache>
                <c:ptCount val="1"/>
                <c:pt idx="0">
                  <c:v>Videos</c:v>
                </c:pt>
              </c:strCache>
            </c:strRef>
          </c:tx>
          <c:spPr>
            <a:solidFill>
              <a:schemeClr val="accent3"/>
            </a:solidFill>
            <a:ln>
              <a:noFill/>
            </a:ln>
            <a:effectLst/>
          </c:spPr>
          <c:invertIfNegative val="0"/>
          <c:cat>
            <c:strRef>
              <c:f>Sheet1!$A$2</c:f>
              <c:strCache>
                <c:ptCount val="1"/>
                <c:pt idx="0">
                  <c:v>tucumanturismo</c:v>
                </c:pt>
              </c:strCache>
            </c:strRef>
          </c:cat>
          <c:val>
            <c:numRef>
              <c:f>Sheet1!$D$2</c:f>
              <c:numCache>
                <c:formatCode>General</c:formatCode>
                <c:ptCount val="1"/>
                <c:pt idx="0">
                  <c:v>5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2-B064-44CD-81BD-CBBD3EF4C559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150"/>
        <c:overlap val="100"/>
        <c:axId val="344175048"/>
        <c:axId val="344179968"/>
      </c:barChart>
      <c:catAx>
        <c:axId val="344175048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344179968"/>
        <c:crosses val="autoZero"/>
        <c:auto val="1"/>
        <c:lblAlgn val="ctr"/>
        <c:lblOffset val="100"/>
        <c:noMultiLvlLbl val="0"/>
      </c:catAx>
      <c:valAx>
        <c:axId val="344179968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0%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344175048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hart9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barChart>
        <c:barDir val="col"/>
        <c:grouping val="clustere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tucumanturismo</c:v>
                </c:pt>
              </c:strCache>
            </c:strRef>
          </c:tx>
          <c:spPr>
            <a:solidFill>
              <a:schemeClr val="accent1"/>
            </a:solidFill>
            <a:ln>
              <a:noFill/>
            </a:ln>
            <a:effectLst/>
          </c:spPr>
          <c:invertIfNegative val="0"/>
          <c:cat>
            <c:strRef>
              <c:f>Sheet1!$A$2:$A$8</c:f>
              <c:strCache>
                <c:ptCount val="7"/>
                <c:pt idx="0">
                  <c:v>Mon</c:v>
                </c:pt>
                <c:pt idx="1">
                  <c:v>Tue</c:v>
                </c:pt>
                <c:pt idx="2">
                  <c:v>Wed</c:v>
                </c:pt>
                <c:pt idx="3">
                  <c:v>Thu</c:v>
                </c:pt>
                <c:pt idx="4">
                  <c:v>Fri</c:v>
                </c:pt>
                <c:pt idx="5">
                  <c:v>Sat</c:v>
                </c:pt>
                <c:pt idx="6">
                  <c:v>Sun</c:v>
                </c:pt>
              </c:strCache>
            </c:strRef>
          </c:cat>
          <c:val>
            <c:numRef>
              <c:f>Sheet1!$B$2:$B$8</c:f>
              <c:numCache>
                <c:formatCode>General</c:formatCode>
                <c:ptCount val="7"/>
                <c:pt idx="0">
                  <c:v>3.1247734358007699</c:v>
                </c:pt>
                <c:pt idx="2">
                  <c:v>2.0744218081635601</c:v>
                </c:pt>
                <c:pt idx="3">
                  <c:v>1.1759588196911499</c:v>
                </c:pt>
                <c:pt idx="4">
                  <c:v>1.6725875444065801</c:v>
                </c:pt>
                <c:pt idx="5">
                  <c:v>1.2373426134029299</c:v>
                </c:pt>
                <c:pt idx="6">
                  <c:v>2.1339326711617002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3DEA-488B-9B88-E0E02F27A574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219"/>
        <c:overlap val="-27"/>
        <c:axId val="344182592"/>
        <c:axId val="344183904"/>
      </c:barChart>
      <c:catAx>
        <c:axId val="344182592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344183904"/>
        <c:crosses val="autoZero"/>
        <c:auto val="1"/>
        <c:lblAlgn val="ctr"/>
        <c:lblOffset val="100"/>
        <c:noMultiLvlLbl val="0"/>
      </c:catAx>
      <c:valAx>
        <c:axId val="344183904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344182592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hart10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barChart>
        <c:barDir val="col"/>
        <c:grouping val="percentStacke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Likes</c:v>
                </c:pt>
              </c:strCache>
            </c:strRef>
          </c:tx>
          <c:spPr>
            <a:solidFill>
              <a:schemeClr val="accent1"/>
            </a:solidFill>
            <a:ln>
              <a:noFill/>
            </a:ln>
            <a:effectLst/>
          </c:spPr>
          <c:invertIfNegative val="0"/>
          <c:cat>
            <c:strRef>
              <c:f>Sheet1!$A$2</c:f>
              <c:strCache>
                <c:ptCount val="1"/>
                <c:pt idx="0">
                  <c:v>tucumanturismo</c:v>
                </c:pt>
              </c:strCache>
            </c:strRef>
          </c:cat>
          <c:val>
            <c:numRef>
              <c:f>Sheet1!$B$2</c:f>
              <c:numCache>
                <c:formatCode>General</c:formatCode>
                <c:ptCount val="1"/>
                <c:pt idx="0">
                  <c:v>9635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41A8-4EA6-ABD3-847509E0B7D2}"/>
            </c:ext>
          </c:extLst>
        </c:ser>
        <c:ser>
          <c:idx val="1"/>
          <c:order val="1"/>
          <c:tx>
            <c:strRef>
              <c:f>Sheet1!$C$1</c:f>
              <c:strCache>
                <c:ptCount val="1"/>
                <c:pt idx="0">
                  <c:v>Comments</c:v>
                </c:pt>
              </c:strCache>
            </c:strRef>
          </c:tx>
          <c:spPr>
            <a:solidFill>
              <a:schemeClr val="accent2"/>
            </a:solidFill>
            <a:ln>
              <a:noFill/>
            </a:ln>
            <a:effectLst/>
          </c:spPr>
          <c:invertIfNegative val="0"/>
          <c:cat>
            <c:strRef>
              <c:f>Sheet1!$A$2</c:f>
              <c:strCache>
                <c:ptCount val="1"/>
                <c:pt idx="0">
                  <c:v>tucumanturismo</c:v>
                </c:pt>
              </c:strCache>
            </c:strRef>
          </c:cat>
          <c:val>
            <c:numRef>
              <c:f>Sheet1!$C$2</c:f>
              <c:numCache>
                <c:formatCode>General</c:formatCode>
                <c:ptCount val="1"/>
                <c:pt idx="0">
                  <c:v>235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1-41A8-4EA6-ABD3-847509E0B7D2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150"/>
        <c:overlap val="100"/>
        <c:axId val="344181280"/>
        <c:axId val="344181608"/>
      </c:barChart>
      <c:catAx>
        <c:axId val="344181280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344181608"/>
        <c:crosses val="autoZero"/>
        <c:auto val="1"/>
        <c:lblAlgn val="ctr"/>
        <c:lblOffset val="100"/>
        <c:noMultiLvlLbl val="0"/>
      </c:catAx>
      <c:valAx>
        <c:axId val="344181608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0%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344181280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olors1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2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3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4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5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6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7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8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9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10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style1.xml><?xml version="1.0" encoding="utf-8"?>
<cs:chartStyle xmlns:cs="http://schemas.microsoft.com/office/drawing/2012/chartStyle" xmlns:a="http://schemas.openxmlformats.org/drawingml/2006/main" id="317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tx1"/>
    </cs:fontRef>
    <cs:spPr>
      <a:solidFill>
        <a:schemeClr val="dk1">
          <a:lumMod val="75000"/>
          <a:lumOff val="25000"/>
        </a:schemeClr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0"/>
            <a:lumOff val="50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tx1"/>
    </cs:fontRef>
    <cs:spPr>
      <a:solidFill>
        <a:schemeClr val="lt1"/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2.xml><?xml version="1.0" encoding="utf-8"?>
<cs:chartStyle xmlns:cs="http://schemas.microsoft.com/office/drawing/2012/chartStyle" xmlns:a="http://schemas.openxmlformats.org/drawingml/2006/main" id="227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solidFill>
        <a:schemeClr val="phClr"/>
      </a:solidFill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3.xml><?xml version="1.0" encoding="utf-8"?>
<cs:chartStyle xmlns:cs="http://schemas.microsoft.com/office/drawing/2012/chartStyle" xmlns:a="http://schemas.openxmlformats.org/drawingml/2006/main" id="20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4.xml><?xml version="1.0" encoding="utf-8"?>
<cs:chartStyle xmlns:cs="http://schemas.microsoft.com/office/drawing/2012/chartStyle" xmlns:a="http://schemas.openxmlformats.org/drawingml/2006/main" id="227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solidFill>
        <a:schemeClr val="phClr"/>
      </a:solidFill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5.xml><?xml version="1.0" encoding="utf-8"?>
<cs:chartStyle xmlns:cs="http://schemas.microsoft.com/office/drawing/2012/chartStyle" xmlns:a="http://schemas.openxmlformats.org/drawingml/2006/main" id="227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solidFill>
        <a:schemeClr val="phClr"/>
      </a:solidFill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6.xml><?xml version="1.0" encoding="utf-8"?>
<cs:chartStyle xmlns:cs="http://schemas.microsoft.com/office/drawing/2012/chartStyle" xmlns:a="http://schemas.openxmlformats.org/drawingml/2006/main" id="20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7.xml><?xml version="1.0" encoding="utf-8"?>
<cs:chartStyle xmlns:cs="http://schemas.microsoft.com/office/drawing/2012/chartStyle" xmlns:a="http://schemas.openxmlformats.org/drawingml/2006/main" id="20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8.xml><?xml version="1.0" encoding="utf-8"?>
<cs:chartStyle xmlns:cs="http://schemas.microsoft.com/office/drawing/2012/chartStyle" xmlns:a="http://schemas.openxmlformats.org/drawingml/2006/main" id="297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tx1"/>
    </cs:fontRef>
    <cs:spPr>
      <a:solidFill>
        <a:schemeClr val="dk1">
          <a:lumMod val="75000"/>
          <a:lumOff val="25000"/>
        </a:schemeClr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0"/>
            <a:lumOff val="50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tx1"/>
    </cs:fontRef>
    <cs:spPr>
      <a:solidFill>
        <a:schemeClr val="lt1"/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9.xml><?xml version="1.0" encoding="utf-8"?>
<cs:chartStyle xmlns:cs="http://schemas.microsoft.com/office/drawing/2012/chartStyle" xmlns:a="http://schemas.openxmlformats.org/drawingml/2006/main" id="20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10.xml><?xml version="1.0" encoding="utf-8"?>
<cs:chartStyle xmlns:cs="http://schemas.microsoft.com/office/drawing/2012/chartStyle" xmlns:a="http://schemas.openxmlformats.org/drawingml/2006/main" id="297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tx1"/>
    </cs:fontRef>
    <cs:spPr>
      <a:solidFill>
        <a:schemeClr val="dk1">
          <a:lumMod val="75000"/>
          <a:lumOff val="25000"/>
        </a:schemeClr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0"/>
            <a:lumOff val="50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tx1"/>
    </cs:fontRef>
    <cs:spPr>
      <a:solidFill>
        <a:schemeClr val="lt1"/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ntlyLogo.png" TargetMode="External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intlyIcon.png" TargetMode="External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intlyIcon.png" TargetMode="External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Dec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Bild 6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454549" y="916050"/>
            <a:ext cx="4270423" cy="821235"/>
          </a:xfrm>
          <a:prstGeom prst="rect">
            <a:avLst/>
          </a:prstGeom>
        </p:spPr>
      </p:pic>
      <p:sp>
        <p:nvSpPr>
          <p:cNvPr id="2" name="dashboardName"/>
          <p:cNvSpPr>
            <a:spLocks noGrp="1"/>
          </p:cNvSpPr>
          <p:nvPr>
            <p:ph type="ctrTitle" hasCustomPrompt="1"/>
          </p:nvPr>
        </p:nvSpPr>
        <p:spPr>
          <a:xfrm>
            <a:off x="685800" y="2130427"/>
            <a:ext cx="7772400" cy="1470025"/>
          </a:xfrm>
        </p:spPr>
        <p:txBody>
          <a:bodyPr/>
          <a:lstStyle>
            <a:lvl1pPr algn="ctr">
              <a:defRPr b="1"/>
            </a:lvl1pPr>
          </a:lstStyle>
          <a:p>
            <a:r>
              <a:rPr lang="de-DE" dirty="0" err="1"/>
              <a:t>dashboardName</a:t>
            </a:r>
            <a:endParaRPr lang="de-DE" dirty="0"/>
          </a:p>
        </p:txBody>
      </p:sp>
      <p:sp>
        <p:nvSpPr>
          <p:cNvPr id="3" name="clientName"/>
          <p:cNvSpPr>
            <a:spLocks noGrp="1"/>
          </p:cNvSpPr>
          <p:nvPr>
            <p:ph type="subTitle" idx="1" hasCustomPrompt="1"/>
          </p:nvPr>
        </p:nvSpPr>
        <p:spPr>
          <a:xfrm>
            <a:off x="1371600" y="3886200"/>
            <a:ext cx="6400800" cy="1752600"/>
          </a:xfrm>
        </p:spPr>
        <p:txBody>
          <a:bodyPr>
            <a:normAutofit/>
          </a:bodyPr>
          <a:lstStyle>
            <a:lvl1pPr marL="0" indent="0" algn="ctr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685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0287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17145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057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24003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de-DE" dirty="0" err="1"/>
              <a:t>clientName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1831818127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Char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Bild 9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28982" y="274640"/>
            <a:ext cx="657819" cy="657819"/>
          </a:xfrm>
          <a:prstGeom prst="rect">
            <a:avLst/>
          </a:prstGeom>
        </p:spPr>
      </p:pic>
      <p:sp>
        <p:nvSpPr>
          <p:cNvPr id="2" name="metricName"/>
          <p:cNvSpPr>
            <a:spLocks noGrp="1"/>
          </p:cNvSpPr>
          <p:nvPr>
            <p:ph type="title" hasCustomPrompt="1"/>
          </p:nvPr>
        </p:nvSpPr>
        <p:spPr>
          <a:xfrm>
            <a:off x="457200" y="274638"/>
            <a:ext cx="7313590" cy="817200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de-DE" sz="1800" b="1" dirty="0"/>
            </a:lvl1pPr>
          </a:lstStyle>
          <a:p>
            <a:pPr lvl="0"/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4" name="Source: quintly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 dirty="0"/>
              <a:t>Source: </a:t>
            </a:r>
            <a:r>
              <a:rPr lang="de-DE" dirty="0" err="1"/>
              <a:t>quintly</a:t>
            </a:r>
            <a:endParaRPr lang="en-US" dirty="0"/>
          </a:p>
        </p:txBody>
      </p:sp>
      <p:sp>
        <p:nvSpPr>
          <p:cNvPr id="7" name="Click icon to add chart"/>
          <p:cNvSpPr>
            <a:spLocks noGrp="1"/>
          </p:cNvSpPr>
          <p:nvPr>
            <p:ph type="chart" sz="quarter" idx="13"/>
          </p:nvPr>
        </p:nvSpPr>
        <p:spPr>
          <a:xfrm>
            <a:off x="457200" y="1731700"/>
            <a:ext cx="8229600" cy="4438800"/>
          </a:xfrm>
        </p:spPr>
        <p:txBody>
          <a:bodyPr/>
          <a:lstStyle/>
          <a:p>
            <a:r>
              <a:rPr lang="en-US"/>
              <a:t>Click icon to add chart</a:t>
            </a:r>
            <a:endParaRPr lang="de-DE" dirty="0"/>
          </a:p>
        </p:txBody>
      </p:sp>
      <p:sp>
        <p:nvSpPr>
          <p:cNvPr id="9" name="timePeriod"/>
          <p:cNvSpPr>
            <a:spLocks noGrp="1"/>
          </p:cNvSpPr>
          <p:nvPr>
            <p:ph type="body" sz="quarter" idx="14" hasCustomPrompt="1"/>
          </p:nvPr>
        </p:nvSpPr>
        <p:spPr>
          <a:xfrm>
            <a:off x="457200" y="1208089"/>
            <a:ext cx="7313590" cy="408171"/>
          </a:xfrm>
        </p:spPr>
        <p:txBody>
          <a:bodyPr>
            <a:noAutofit/>
          </a:bodyPr>
          <a:lstStyle>
            <a:lvl1pPr marL="0" indent="0">
              <a:buNone/>
              <a:defRPr sz="135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lvl="0"/>
            <a:r>
              <a:rPr lang="de-DE" dirty="0" err="1"/>
              <a:t>timePeriod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2819860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Tab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Bild 8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28982" y="274640"/>
            <a:ext cx="657819" cy="657819"/>
          </a:xfrm>
          <a:prstGeom prst="rect">
            <a:avLst/>
          </a:prstGeom>
        </p:spPr>
      </p:pic>
      <p:sp>
        <p:nvSpPr>
          <p:cNvPr id="2" name="metricName"/>
          <p:cNvSpPr>
            <a:spLocks noGrp="1"/>
          </p:cNvSpPr>
          <p:nvPr>
            <p:ph type="title" hasCustomPrompt="1"/>
          </p:nvPr>
        </p:nvSpPr>
        <p:spPr>
          <a:xfrm>
            <a:off x="457200" y="274640"/>
            <a:ext cx="7315200" cy="817669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de-DE" sz="1800" b="1" dirty="0"/>
            </a:lvl1pPr>
          </a:lstStyle>
          <a:p>
            <a:pPr lvl="0"/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4" name="Source: quintly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 dirty="0"/>
              <a:t>Source: </a:t>
            </a:r>
            <a:r>
              <a:rPr lang="de-DE"/>
              <a:t>quintly</a:t>
            </a:r>
            <a:endParaRPr lang="en-US" dirty="0"/>
          </a:p>
        </p:txBody>
      </p:sp>
      <p:sp>
        <p:nvSpPr>
          <p:cNvPr id="7" name="tablePlaceholder"/>
          <p:cNvSpPr>
            <a:spLocks noGrp="1"/>
          </p:cNvSpPr>
          <p:nvPr>
            <p:ph type="tbl" sz="quarter" idx="13" hasCustomPrompt="1"/>
          </p:nvPr>
        </p:nvSpPr>
        <p:spPr>
          <a:xfrm>
            <a:off x="457200" y="1731706"/>
            <a:ext cx="8229600" cy="4440494"/>
          </a:xfrm>
        </p:spPr>
        <p:txBody>
          <a:bodyPr/>
          <a:lstStyle>
            <a:lvl1pPr>
              <a:defRPr sz="1000"/>
            </a:lvl1pPr>
          </a:lstStyle>
          <a:p>
            <a:r>
              <a:rPr lang="en-US" dirty="0" err="1"/>
              <a:t>tablePlaceholder</a:t>
            </a:r>
            <a:endParaRPr lang="de-DE" dirty="0"/>
          </a:p>
        </p:txBody>
      </p:sp>
      <p:sp>
        <p:nvSpPr>
          <p:cNvPr id="8" name="timePeriod"/>
          <p:cNvSpPr>
            <a:spLocks noGrp="1"/>
          </p:cNvSpPr>
          <p:nvPr>
            <p:ph type="body" sz="quarter" idx="14" hasCustomPrompt="1"/>
          </p:nvPr>
        </p:nvSpPr>
        <p:spPr>
          <a:xfrm>
            <a:off x="457200" y="1208089"/>
            <a:ext cx="7315200" cy="408171"/>
          </a:xfrm>
        </p:spPr>
        <p:txBody>
          <a:bodyPr>
            <a:noAutofit/>
          </a:bodyPr>
          <a:lstStyle>
            <a:lvl1pPr marL="0" indent="0">
              <a:buNone/>
              <a:defRPr sz="135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lvl="0"/>
            <a:r>
              <a:rPr lang="de-DE" dirty="0" err="1"/>
              <a:t>timePeriod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2247528812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el und Inhal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2/27/2019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130956976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Abschnittsüber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722313" y="4406902"/>
            <a:ext cx="7772400" cy="1362075"/>
          </a:xfrm>
        </p:spPr>
        <p:txBody>
          <a:bodyPr anchor="t"/>
          <a:lstStyle>
            <a:lvl1pPr algn="l">
              <a:defRPr sz="3000" b="1" cap="all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15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>
              <a:buNone/>
              <a:defRPr sz="1350">
                <a:solidFill>
                  <a:schemeClr val="tx1">
                    <a:tint val="75000"/>
                  </a:schemeClr>
                </a:solidFill>
              </a:defRPr>
            </a:lvl2pPr>
            <a:lvl3pPr marL="6858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3pPr>
            <a:lvl4pPr marL="10287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4pPr>
            <a:lvl5pPr marL="13716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5pPr>
            <a:lvl6pPr marL="17145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6pPr>
            <a:lvl7pPr marL="20574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7pPr>
            <a:lvl8pPr marL="24003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8pPr>
            <a:lvl9pPr marL="27432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2/27/2019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336919452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Zwei Inhal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sz="half" idx="1"/>
          </p:nvPr>
        </p:nvSpPr>
        <p:spPr>
          <a:xfrm>
            <a:off x="457200" y="1600202"/>
            <a:ext cx="4038600" cy="4525963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648200" y="1600202"/>
            <a:ext cx="4038600" cy="4525963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2/27/2019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94413595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Vergleich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5" name="Textplatzhalter 4"/>
          <p:cNvSpPr>
            <a:spLocks noGrp="1"/>
          </p:cNvSpPr>
          <p:nvPr>
            <p:ph type="body" sz="quarter" idx="3"/>
          </p:nvPr>
        </p:nvSpPr>
        <p:spPr>
          <a:xfrm>
            <a:off x="4645026" y="1535113"/>
            <a:ext cx="4041775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6" name="Inhaltsplatzhalter 5"/>
          <p:cNvSpPr>
            <a:spLocks noGrp="1"/>
          </p:cNvSpPr>
          <p:nvPr>
            <p:ph sz="quarter" idx="4"/>
          </p:nvPr>
        </p:nvSpPr>
        <p:spPr>
          <a:xfrm>
            <a:off x="4645026" y="2174875"/>
            <a:ext cx="4041775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7" name="Datumsplatzhalter 6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2/27/2019</a:t>
            </a:fld>
            <a:endParaRPr lang="en-US" dirty="0"/>
          </a:p>
        </p:txBody>
      </p:sp>
      <p:sp>
        <p:nvSpPr>
          <p:cNvPr id="8" name="Fußzeilenplatzhalt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Foliennummernplatzhalter 8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98095665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Nur Tite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Datumsplatzhalter 2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2/27/2019</a:t>
            </a:fld>
            <a:endParaRPr lang="en-US" dirty="0"/>
          </a:p>
        </p:txBody>
      </p:sp>
      <p:sp>
        <p:nvSpPr>
          <p:cNvPr id="4" name="Fußzeilenplatzhalt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Foliennummernplatzhalter 4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09976049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Le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umsplatzhalter 1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2/27/2019</a:t>
            </a:fld>
            <a:endParaRPr lang="en-US" dirty="0"/>
          </a:p>
        </p:txBody>
      </p:sp>
      <p:sp>
        <p:nvSpPr>
          <p:cNvPr id="3" name="Fußzeilenplatzhalt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Foliennummernplatzhalter 3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717384828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Inhalt mit Beschrift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457201" y="273050"/>
            <a:ext cx="3008313" cy="1162050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>
          <a:xfrm>
            <a:off x="3575050" y="273052"/>
            <a:ext cx="5111750" cy="5853113"/>
          </a:xfrm>
        </p:spPr>
        <p:txBody>
          <a:bodyPr/>
          <a:lstStyle>
            <a:lvl1pPr>
              <a:defRPr sz="2400"/>
            </a:lvl1pPr>
            <a:lvl2pPr>
              <a:defRPr sz="2100"/>
            </a:lvl2pPr>
            <a:lvl3pPr>
              <a:defRPr sz="1800"/>
            </a:lvl3pPr>
            <a:lvl4pPr>
              <a:defRPr sz="1500"/>
            </a:lvl4pPr>
            <a:lvl5pPr>
              <a:defRPr sz="1500"/>
            </a:lvl5pPr>
            <a:lvl6pPr>
              <a:defRPr sz="1500"/>
            </a:lvl6pPr>
            <a:lvl7pPr>
              <a:defRPr sz="1500"/>
            </a:lvl7pPr>
            <a:lvl8pPr>
              <a:defRPr sz="1500"/>
            </a:lvl8pPr>
            <a:lvl9pPr>
              <a:defRPr sz="15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457201" y="1435102"/>
            <a:ext cx="3008313" cy="4691063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2/27/2019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61606295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Bild mit Beschrift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Bildplatzhalt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2400"/>
            </a:lvl1pPr>
            <a:lvl2pPr marL="342900" indent="0">
              <a:buNone/>
              <a:defRPr sz="2100"/>
            </a:lvl2pPr>
            <a:lvl3pPr marL="685800" indent="0">
              <a:buNone/>
              <a:defRPr sz="1800"/>
            </a:lvl3pPr>
            <a:lvl4pPr marL="1028700" indent="0">
              <a:buNone/>
              <a:defRPr sz="1500"/>
            </a:lvl4pPr>
            <a:lvl5pPr marL="1371600" indent="0">
              <a:buNone/>
              <a:defRPr sz="1500"/>
            </a:lvl5pPr>
            <a:lvl6pPr marL="1714500" indent="0">
              <a:buNone/>
              <a:defRPr sz="1500"/>
            </a:lvl6pPr>
            <a:lvl7pPr marL="2057400" indent="0">
              <a:buNone/>
              <a:defRPr sz="1500"/>
            </a:lvl7pPr>
            <a:lvl8pPr marL="2400300" indent="0">
              <a:buNone/>
              <a:defRPr sz="1500"/>
            </a:lvl8pPr>
            <a:lvl9pPr marL="2743200" indent="0">
              <a:buNone/>
              <a:defRPr sz="1500"/>
            </a:lvl9pPr>
          </a:lstStyle>
          <a:p>
            <a:r>
              <a:rPr lang="en-US"/>
              <a:t>Click icon to add picture</a:t>
            </a:r>
            <a:endParaRPr lang="de-DE" dirty="0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2/27/2019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402874096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el und vertikaler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2/27/2019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734489553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kaler Titel u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kaler Titel 1"/>
          <p:cNvSpPr>
            <a:spLocks noGrp="1"/>
          </p:cNvSpPr>
          <p:nvPr>
            <p:ph type="title" orient="vert"/>
          </p:nvPr>
        </p:nvSpPr>
        <p:spPr>
          <a:xfrm>
            <a:off x="6629400" y="274640"/>
            <a:ext cx="2057400" cy="5851525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>
          <a:xfrm>
            <a:off x="457200" y="274640"/>
            <a:ext cx="6019800" cy="5851525"/>
          </a:xfrm>
        </p:spPr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2/27/2019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719758448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platzhalter 1"/>
          <p:cNvSpPr>
            <a:spLocks noGrp="1"/>
          </p:cNvSpPr>
          <p:nvPr>
            <p:ph type="title"/>
          </p:nvPr>
        </p:nvSpPr>
        <p:spPr>
          <a:xfrm>
            <a:off x="457200" y="274640"/>
            <a:ext cx="8229600" cy="817669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705066"/>
            <a:ext cx="8229600" cy="4421099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de-DE" dirty="0"/>
              <a:t>Mastertextformat bearbeiten</a:t>
            </a:r>
          </a:p>
          <a:p>
            <a:pPr lvl="1"/>
            <a:r>
              <a:rPr lang="de-DE" dirty="0"/>
              <a:t>Zweite Ebene</a:t>
            </a:r>
          </a:p>
          <a:p>
            <a:pPr lvl="2"/>
            <a:r>
              <a:rPr lang="de-DE" dirty="0"/>
              <a:t>Dritte Ebene</a:t>
            </a:r>
          </a:p>
          <a:p>
            <a:pPr lvl="3"/>
            <a:r>
              <a:rPr lang="de-DE" dirty="0"/>
              <a:t>Vierte Ebene</a:t>
            </a:r>
          </a:p>
          <a:p>
            <a:pPr lvl="4"/>
            <a:r>
              <a:rPr lang="de-DE" dirty="0"/>
              <a:t>Fünfte Ebene</a:t>
            </a:r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3"/>
          </p:nvPr>
        </p:nvSpPr>
        <p:spPr>
          <a:xfrm>
            <a:off x="457200" y="6356352"/>
            <a:ext cx="8229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7" name="Rechteck 6"/>
          <p:cNvSpPr/>
          <p:nvPr/>
        </p:nvSpPr>
        <p:spPr>
          <a:xfrm>
            <a:off x="1" y="0"/>
            <a:ext cx="142094" cy="6858000"/>
          </a:xfrm>
          <a:prstGeom prst="rect">
            <a:avLst/>
          </a:prstGeom>
          <a:solidFill>
            <a:srgbClr val="132F43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 sz="1350" dirty="0"/>
          </a:p>
        </p:txBody>
      </p:sp>
    </p:spTree>
    <p:extLst>
      <p:ext uri="{BB962C8B-B14F-4D97-AF65-F5344CB8AC3E}">
        <p14:creationId xmlns:p14="http://schemas.microsoft.com/office/powerpoint/2010/main" val="196572475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  <p:sldLayoutId id="2147483672" r:id="rId12"/>
    <p:sldLayoutId id="2147483673" r:id="rId13"/>
  </p:sldLayoutIdLst>
  <p:txStyles>
    <p:titleStyle>
      <a:lvl1pPr algn="l" defTabSz="342900" rtl="0" eaLnBrk="1" latinLnBrk="0" hangingPunct="1">
        <a:spcBef>
          <a:spcPct val="0"/>
        </a:spcBef>
        <a:buNone/>
        <a:defRPr sz="2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57175" indent="-257175" algn="l" defTabSz="3429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1pPr>
      <a:lvl2pPr marL="557213" indent="-214313" algn="l" defTabSz="342900" rtl="0" eaLnBrk="1" latinLnBrk="0" hangingPunct="1">
        <a:spcBef>
          <a:spcPct val="20000"/>
        </a:spcBef>
        <a:buFont typeface="Arial"/>
        <a:buChar char="–"/>
        <a:defRPr sz="2100" kern="1200">
          <a:solidFill>
            <a:schemeClr val="tx1"/>
          </a:solidFill>
          <a:latin typeface="+mn-lt"/>
          <a:ea typeface="+mn-ea"/>
          <a:cs typeface="+mn-cs"/>
        </a:defRPr>
      </a:lvl2pPr>
      <a:lvl3pPr marL="857250" indent="-171450" algn="l" defTabSz="342900" rtl="0" eaLnBrk="1" latinLnBrk="0" hangingPunct="1">
        <a:spcBef>
          <a:spcPct val="20000"/>
        </a:spcBef>
        <a:buFont typeface="Arial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200150" indent="-171450" algn="l" defTabSz="342900" rtl="0" eaLnBrk="1" latinLnBrk="0" hangingPunct="1">
        <a:spcBef>
          <a:spcPct val="20000"/>
        </a:spcBef>
        <a:buFont typeface="Arial"/>
        <a:buChar char="–"/>
        <a:defRPr sz="1500" kern="1200">
          <a:solidFill>
            <a:schemeClr val="tx1"/>
          </a:solidFill>
          <a:latin typeface="+mn-lt"/>
          <a:ea typeface="+mn-ea"/>
          <a:cs typeface="+mn-cs"/>
        </a:defRPr>
      </a:lvl4pPr>
      <a:lvl5pPr marL="1543050" indent="-171450" algn="l" defTabSz="342900" rtl="0" eaLnBrk="1" latinLnBrk="0" hangingPunct="1">
        <a:spcBef>
          <a:spcPct val="20000"/>
        </a:spcBef>
        <a:buFont typeface="Arial"/>
        <a:buChar char="»"/>
        <a:defRPr sz="1500" kern="1200">
          <a:solidFill>
            <a:schemeClr val="tx1"/>
          </a:solidFill>
          <a:latin typeface="+mn-lt"/>
          <a:ea typeface="+mn-ea"/>
          <a:cs typeface="+mn-cs"/>
        </a:defRPr>
      </a:lvl5pPr>
      <a:lvl6pPr marL="18859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6pPr>
      <a:lvl7pPr marL="22288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7pPr>
      <a:lvl8pPr marL="25717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8pPr>
      <a:lvl9pPr marL="29146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de-DE"/>
      </a:defPPr>
      <a:lvl1pPr marL="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1pPr>
      <a:lvl2pPr marL="3429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858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3pPr>
      <a:lvl4pPr marL="10287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7145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0574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4003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7432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chart" Target="../charts/chart1.xml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chart" Target="../charts/chart2.xml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chart" Target="../charts/chart3.xml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chart" Target="../charts/chart4.xml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chart" Target="../charts/chart5.xml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chart" Target="../charts/chart6.xml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chart" Target="../charts/chart7.xml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chart" Target="../charts/chart8.xml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chart" Target="../charts/chart9.xml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chart" Target="../charts/chart10.xml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719B78C-EB23-4BEB-864E-CE1B2BC799CA}"/>
              </a:ext>
            </a:extLst>
          </p:cNvPr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US"/>
              <a:t>Reporte Instagram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6B7F6457-1734-4E29-89E3-AF1CBB15D96F}"/>
              </a:ext>
            </a:extLst>
          </p:cNvPr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r>
              <a:rPr lang="en-US"/>
              <a:t>Socialad</a:t>
            </a:r>
          </a:p>
        </p:txBody>
      </p:sp>
    </p:spTree>
    <p:extLst>
      <p:ext uri="{BB962C8B-B14F-4D97-AF65-F5344CB8AC3E}">
        <p14:creationId xmlns:p14="http://schemas.microsoft.com/office/powerpoint/2010/main" val="1918453841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4F649C4-67C9-43A2-8304-326CDCFF5A6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Instagram Key Metrics Table | tucumanturismo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1F869CFD-8624-46D2-9A5F-2A080926114D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4169715189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057400">
                  <a:extLst>
                    <a:ext uri="{9D8B030D-6E8A-4147-A177-3AD203B41FA5}">
                      <a16:colId xmlns:a16="http://schemas.microsoft.com/office/drawing/2014/main" val="3989801819"/>
                    </a:ext>
                  </a:extLst>
                </a:gridCol>
                <a:gridCol w="699516">
                  <a:extLst>
                    <a:ext uri="{9D8B030D-6E8A-4147-A177-3AD203B41FA5}">
                      <a16:colId xmlns:a16="http://schemas.microsoft.com/office/drawing/2014/main" val="2905340323"/>
                    </a:ext>
                  </a:extLst>
                </a:gridCol>
                <a:gridCol w="699516">
                  <a:extLst>
                    <a:ext uri="{9D8B030D-6E8A-4147-A177-3AD203B41FA5}">
                      <a16:colId xmlns:a16="http://schemas.microsoft.com/office/drawing/2014/main" val="724284157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1626341381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1531352597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325507510"/>
                    </a:ext>
                  </a:extLst>
                </a:gridCol>
                <a:gridCol w="699516">
                  <a:extLst>
                    <a:ext uri="{9D8B030D-6E8A-4147-A177-3AD203B41FA5}">
                      <a16:colId xmlns:a16="http://schemas.microsoft.com/office/drawing/2014/main" val="355022401"/>
                    </a:ext>
                  </a:extLst>
                </a:gridCol>
                <a:gridCol w="699516">
                  <a:extLst>
                    <a:ext uri="{9D8B030D-6E8A-4147-A177-3AD203B41FA5}">
                      <a16:colId xmlns:a16="http://schemas.microsoft.com/office/drawing/2014/main" val="4216361985"/>
                    </a:ext>
                  </a:extLst>
                </a:gridCol>
                <a:gridCol w="699516">
                  <a:extLst>
                    <a:ext uri="{9D8B030D-6E8A-4147-A177-3AD203B41FA5}">
                      <a16:colId xmlns:a16="http://schemas.microsoft.com/office/drawing/2014/main" val="224723808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3434769033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Name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Followers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+/-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Images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Carousels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Videos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Posts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Likes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Comments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I-Rate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09218361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tucumanturismo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28433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1765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9635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235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1.7060 %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74736743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A11FA0E8-4F54-4D8C-9576-4993AB125B5C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24/01/2019 - 23/02/2019</a:t>
            </a:r>
          </a:p>
        </p:txBody>
      </p:sp>
    </p:spTree>
    <p:extLst>
      <p:ext uri="{BB962C8B-B14F-4D97-AF65-F5344CB8AC3E}">
        <p14:creationId xmlns:p14="http://schemas.microsoft.com/office/powerpoint/2010/main" val="3539309504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96E3F8E-1E5B-4C8F-A511-90F53DC1893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/>
              <a:t>Instagram Key Metrics Radar | tucumanturismo</a:t>
            </a:r>
            <a:endParaRPr lang="en-US"/>
          </a:p>
        </p:txBody>
      </p:sp>
      <p:graphicFrame>
        <p:nvGraphicFramePr>
          <p:cNvPr id="6" name="Chart Placeholder 5">
            <a:extLst>
              <a:ext uri="{FF2B5EF4-FFF2-40B4-BE49-F238E27FC236}">
                <a16:creationId xmlns:a16="http://schemas.microsoft.com/office/drawing/2014/main" id="{F85BB682-A313-44E8-8992-69704E622D0C}"/>
              </a:ext>
            </a:extLst>
          </p:cNvPr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1198647837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CB40942B-1C66-41D7-AE92-1FA13ED2BC91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24/01/2019 - 23/02/2019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2F1A621F-B573-4425-9252-C669B140B40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61758409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586F40C-9A82-4F0C-A39A-197841AFA9C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Instagram Followers Total | tucumanturismo</a:t>
            </a:r>
          </a:p>
        </p:txBody>
      </p:sp>
      <p:graphicFrame>
        <p:nvGraphicFramePr>
          <p:cNvPr id="6" name="Chart Placeholder 5">
            <a:extLst>
              <a:ext uri="{FF2B5EF4-FFF2-40B4-BE49-F238E27FC236}">
                <a16:creationId xmlns:a16="http://schemas.microsoft.com/office/drawing/2014/main" id="{E95A2081-B4E7-4760-859A-80CF5F73DBBF}"/>
              </a:ext>
            </a:extLst>
          </p:cNvPr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3816635769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6068E53B-DE4A-4337-959E-6B34C0DA822E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24/01/2019 - 23/02/2019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1DA70293-8DF3-430B-B670-1F2ACF58E39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920556386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0497C20-9CE1-4507-B5C3-346F0E17DFF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Instagram Followers Change Per Weekday | tucumanturismo</a:t>
            </a:r>
          </a:p>
        </p:txBody>
      </p:sp>
      <p:graphicFrame>
        <p:nvGraphicFramePr>
          <p:cNvPr id="6" name="Chart Placeholder 5">
            <a:extLst>
              <a:ext uri="{FF2B5EF4-FFF2-40B4-BE49-F238E27FC236}">
                <a16:creationId xmlns:a16="http://schemas.microsoft.com/office/drawing/2014/main" id="{5106D79D-F850-487A-A4FC-17304916B85D}"/>
              </a:ext>
            </a:extLst>
          </p:cNvPr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2922544393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25C7F146-3FEC-4457-AB62-24EB35E952B1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24/01/2019 - 23/02/2019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12A0E854-DBFF-4BC0-8A62-7A940115D99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903958221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A0BAFE3-51C6-4F41-95DF-90D607CA9E2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Instagram Posts By Hour | tucumanturismo</a:t>
            </a:r>
          </a:p>
        </p:txBody>
      </p:sp>
      <p:graphicFrame>
        <p:nvGraphicFramePr>
          <p:cNvPr id="6" name="Chart Placeholder 5">
            <a:extLst>
              <a:ext uri="{FF2B5EF4-FFF2-40B4-BE49-F238E27FC236}">
                <a16:creationId xmlns:a16="http://schemas.microsoft.com/office/drawing/2014/main" id="{BF1093DE-D15B-4935-829B-268351191C48}"/>
              </a:ext>
            </a:extLst>
          </p:cNvPr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3360991004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122FF72B-C8DA-44C7-A1B0-E7CF3C8A20B3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24/01/2019 - 23/02/2019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97A82606-8250-4AD8-91DB-C8750157795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352333866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7D636C3-CD89-4CC8-9AE6-B43AEA2FED5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Instagram Interaction Rate By Hour | tucumanturismo</a:t>
            </a:r>
          </a:p>
        </p:txBody>
      </p:sp>
      <p:graphicFrame>
        <p:nvGraphicFramePr>
          <p:cNvPr id="6" name="Chart Placeholder 5">
            <a:extLst>
              <a:ext uri="{FF2B5EF4-FFF2-40B4-BE49-F238E27FC236}">
                <a16:creationId xmlns:a16="http://schemas.microsoft.com/office/drawing/2014/main" id="{0349697A-9D2A-4619-A67A-080DA66317CB}"/>
              </a:ext>
            </a:extLst>
          </p:cNvPr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319251242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4F11FAA4-D726-4631-A7F3-32FCA3826E07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24/01/2019 - 23/02/2019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BC207CEA-B8DA-4B23-A528-84608FB33AB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365008413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719A3C8-1987-470B-BA2F-05EB54D9A80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Instagram Posts By Weekday | tucumanturismo</a:t>
            </a:r>
          </a:p>
        </p:txBody>
      </p:sp>
      <p:graphicFrame>
        <p:nvGraphicFramePr>
          <p:cNvPr id="6" name="Chart Placeholder 5">
            <a:extLst>
              <a:ext uri="{FF2B5EF4-FFF2-40B4-BE49-F238E27FC236}">
                <a16:creationId xmlns:a16="http://schemas.microsoft.com/office/drawing/2014/main" id="{36331EC0-52B5-4732-A13F-077BCC4E26CA}"/>
              </a:ext>
            </a:extLst>
          </p:cNvPr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4437254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A5657A00-13BD-4E6C-8B97-16DDFE6CF995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24/01/2019 - 23/02/2019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5514A4A0-FBA5-43CD-B7A9-555E4DE1741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010896215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A1020E2-997A-43C8-8D75-08826DA65EA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Instagram Interaction Rate By Post Type | tucumanturismo</a:t>
            </a:r>
          </a:p>
        </p:txBody>
      </p:sp>
      <p:graphicFrame>
        <p:nvGraphicFramePr>
          <p:cNvPr id="6" name="Chart Placeholder 5">
            <a:extLst>
              <a:ext uri="{FF2B5EF4-FFF2-40B4-BE49-F238E27FC236}">
                <a16:creationId xmlns:a16="http://schemas.microsoft.com/office/drawing/2014/main" id="{64A73E1C-391B-4FA9-A76A-F2FE78EA50FA}"/>
              </a:ext>
            </a:extLst>
          </p:cNvPr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439187920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6B7975E4-B2EA-410B-8E9C-58BD4261D062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24/01/2019 - 23/02/2019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A361A170-30DC-4F3D-95D7-4CF89671666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593337021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551B46D-AADF-42B7-9079-95703967E24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Instagram Post Type Distribution Per Profile | tucumanturismo</a:t>
            </a:r>
          </a:p>
        </p:txBody>
      </p:sp>
      <p:graphicFrame>
        <p:nvGraphicFramePr>
          <p:cNvPr id="6" name="Chart Placeholder 5">
            <a:extLst>
              <a:ext uri="{FF2B5EF4-FFF2-40B4-BE49-F238E27FC236}">
                <a16:creationId xmlns:a16="http://schemas.microsoft.com/office/drawing/2014/main" id="{071FF9CA-1E79-4BF1-B6A2-2D5D8C80C520}"/>
              </a:ext>
            </a:extLst>
          </p:cNvPr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2595891598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5B3C6CDB-F7A1-4E69-8FA8-1C10C4148A4B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24/01/2019 - 23/02/2019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2750D17F-A8F1-4669-B6A3-B411092B3C0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520146596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94CAA7E-42F3-4494-A82F-E8261FF2352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Instagram Interaction Rate By Weekday | tucumanturismo</a:t>
            </a:r>
          </a:p>
        </p:txBody>
      </p:sp>
      <p:graphicFrame>
        <p:nvGraphicFramePr>
          <p:cNvPr id="6" name="Chart Placeholder 5">
            <a:extLst>
              <a:ext uri="{FF2B5EF4-FFF2-40B4-BE49-F238E27FC236}">
                <a16:creationId xmlns:a16="http://schemas.microsoft.com/office/drawing/2014/main" id="{6BB6AA62-4F1C-40A4-9F7E-38EEF02D0A6C}"/>
              </a:ext>
            </a:extLst>
          </p:cNvPr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1105966882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52111A27-A690-4C57-B064-2DD285025422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24/01/2019 - 23/02/2019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5A8938F1-E996-4114-88E3-4A72166A631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614563295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A1133CA-FE99-43B4-B052-C193EF6625F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Instagram Interactions Distribution | tucumanturismo</a:t>
            </a:r>
          </a:p>
        </p:txBody>
      </p:sp>
      <p:graphicFrame>
        <p:nvGraphicFramePr>
          <p:cNvPr id="6" name="Chart Placeholder 5">
            <a:extLst>
              <a:ext uri="{FF2B5EF4-FFF2-40B4-BE49-F238E27FC236}">
                <a16:creationId xmlns:a16="http://schemas.microsoft.com/office/drawing/2014/main" id="{781B17E4-7F2A-434B-B392-E63C3B13F661}"/>
              </a:ext>
            </a:extLst>
          </p:cNvPr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536246098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8B14BBD1-8054-4472-8366-648031B3E8F2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24/01/2019 - 23/02/2019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3F755670-94D7-4585-A38E-0E2079D38F0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047755276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84328CE-20C3-4C4F-8A81-B1517519D55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Instagram Posts Table | tucumanturismo - 1 of 2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85ECD39E-28E8-4124-B35A-3B695A7938C7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768826742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3291840">
                  <a:extLst>
                    <a:ext uri="{9D8B030D-6E8A-4147-A177-3AD203B41FA5}">
                      <a16:colId xmlns:a16="http://schemas.microsoft.com/office/drawing/2014/main" val="1778317865"/>
                    </a:ext>
                  </a:extLst>
                </a:gridCol>
                <a:gridCol w="987552">
                  <a:extLst>
                    <a:ext uri="{9D8B030D-6E8A-4147-A177-3AD203B41FA5}">
                      <a16:colId xmlns:a16="http://schemas.microsoft.com/office/drawing/2014/main" val="495566428"/>
                    </a:ext>
                  </a:extLst>
                </a:gridCol>
                <a:gridCol w="987552">
                  <a:extLst>
                    <a:ext uri="{9D8B030D-6E8A-4147-A177-3AD203B41FA5}">
                      <a16:colId xmlns:a16="http://schemas.microsoft.com/office/drawing/2014/main" val="3893226737"/>
                    </a:ext>
                  </a:extLst>
                </a:gridCol>
                <a:gridCol w="987552">
                  <a:extLst>
                    <a:ext uri="{9D8B030D-6E8A-4147-A177-3AD203B41FA5}">
                      <a16:colId xmlns:a16="http://schemas.microsoft.com/office/drawing/2014/main" val="309391810"/>
                    </a:ext>
                  </a:extLst>
                </a:gridCol>
                <a:gridCol w="987552">
                  <a:extLst>
                    <a:ext uri="{9D8B030D-6E8A-4147-A177-3AD203B41FA5}">
                      <a16:colId xmlns:a16="http://schemas.microsoft.com/office/drawing/2014/main" val="2684811828"/>
                    </a:ext>
                  </a:extLst>
                </a:gridCol>
                <a:gridCol w="987552">
                  <a:extLst>
                    <a:ext uri="{9D8B030D-6E8A-4147-A177-3AD203B41FA5}">
                      <a16:colId xmlns:a16="http://schemas.microsoft.com/office/drawing/2014/main" val="3811987962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Thumbnail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Likes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Comments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I-Rate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Type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258056275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s-E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tucumanturismo - 2019-02-20 20:00:14 </a:t>
                      </a:r>
                      <a:r>
                        <a:rPr kumimoji="0" lang="es-E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Lunita Tucumana &lt;3 Más hermosa que nunca en esta foto de globoplaza #SentíTucumán #TucumánTuDestino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https://www.instagram.com/p/BuHwqBZFjvb/media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1194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4.2945 %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Image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46456944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s-E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tucumanturismo - 2019-02-22 12:34:03 </a:t>
                      </a:r>
                      <a:r>
                        <a:rPr kumimoji="0" lang="es-E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Nuestro hermoso Tafí del Valle es finalista en la votación de las 7 maravillas naturales Argentinas! Votá en el link  de la bio y que todos conozcan lo más lindo de Tucumán!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https://www.instagram.com/p/BuMHL51gzWU/media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1112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4.0117 %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Image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41986780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s-E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tucumanturismo - 2019-02-10 12:00:32 </a:t>
                      </a:r>
                      <a:r>
                        <a:rPr kumimoji="0" lang="es-E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El Domingo pide unas buenas empanadas tucumanas: calentitas y súper sabrosas 🥟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https://www.instagram.com/p/BttJz6mjWEC/media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926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3.4178 %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Image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92440127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s-E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tucumanturismo - 2019-01-28 12:00:23 </a:t>
                      </a:r>
                      <a:r>
                        <a:rPr kumimoji="0" lang="es-E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Todo el verde en el Jardín de la República. Vení a visitar Tucumán! #SentíTucumán #TucumánTuDestino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https://www.instagram.com/p/BtLrdaEjlJ5/media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826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3.1961 %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Image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636827581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s-E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tucumanturismo - 2019-02-09 11:00:28 </a:t>
                      </a:r>
                      <a:r>
                        <a:rPr kumimoji="0" lang="es-E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Sábados en Simoca! La Feria es el corazón del pueblo: artesanías, cosas ricas y mucha tradición te esperan para pasar una tarde hermosa ❤️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https://www.instagram.com/p/BtqeJFrgUN-/media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578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2.1317 %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Image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829059868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258BF53C-93AF-4372-A184-B7A01BF0E1F2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24/01/2019 - 23/02/2019</a:t>
            </a:r>
          </a:p>
        </p:txBody>
      </p:sp>
    </p:spTree>
    <p:extLst>
      <p:ext uri="{BB962C8B-B14F-4D97-AF65-F5344CB8AC3E}">
        <p14:creationId xmlns:p14="http://schemas.microsoft.com/office/powerpoint/2010/main" val="3675320020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BD40E80-B452-49C4-A1F5-9061DE0A9F2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Instagram Posts Table | tucumanturismo - 2 of 2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2C6BA308-49B6-4664-A125-E2CA79E26F68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3581376965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3291840">
                  <a:extLst>
                    <a:ext uri="{9D8B030D-6E8A-4147-A177-3AD203B41FA5}">
                      <a16:colId xmlns:a16="http://schemas.microsoft.com/office/drawing/2014/main" val="1580213018"/>
                    </a:ext>
                  </a:extLst>
                </a:gridCol>
                <a:gridCol w="987552">
                  <a:extLst>
                    <a:ext uri="{9D8B030D-6E8A-4147-A177-3AD203B41FA5}">
                      <a16:colId xmlns:a16="http://schemas.microsoft.com/office/drawing/2014/main" val="4259004703"/>
                    </a:ext>
                  </a:extLst>
                </a:gridCol>
                <a:gridCol w="987552">
                  <a:extLst>
                    <a:ext uri="{9D8B030D-6E8A-4147-A177-3AD203B41FA5}">
                      <a16:colId xmlns:a16="http://schemas.microsoft.com/office/drawing/2014/main" val="2320151623"/>
                    </a:ext>
                  </a:extLst>
                </a:gridCol>
                <a:gridCol w="987552">
                  <a:extLst>
                    <a:ext uri="{9D8B030D-6E8A-4147-A177-3AD203B41FA5}">
                      <a16:colId xmlns:a16="http://schemas.microsoft.com/office/drawing/2014/main" val="4251352267"/>
                    </a:ext>
                  </a:extLst>
                </a:gridCol>
                <a:gridCol w="987552">
                  <a:extLst>
                    <a:ext uri="{9D8B030D-6E8A-4147-A177-3AD203B41FA5}">
                      <a16:colId xmlns:a16="http://schemas.microsoft.com/office/drawing/2014/main" val="2027805213"/>
                    </a:ext>
                  </a:extLst>
                </a:gridCol>
                <a:gridCol w="987552">
                  <a:extLst>
                    <a:ext uri="{9D8B030D-6E8A-4147-A177-3AD203B41FA5}">
                      <a16:colId xmlns:a16="http://schemas.microsoft.com/office/drawing/2014/main" val="1527907393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Thumbnail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Likes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Comments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I-Rate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Type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360460466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s-E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tucumanturismo - 2019-01-31 19:57:58 </a:t>
                      </a:r>
                      <a:r>
                        <a:rPr kumimoji="0" lang="es-E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Diversión asegurada! Vení al Dique y descubrí Otro Cadillal :) #TucumánTuDestino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https://www.instagram.com/p/BtUQYmGh4hY/media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500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1.9315 %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Video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889208771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s-E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tucumanturismo - 2019-02-01 18:53:04 </a:t>
                      </a:r>
                      <a:r>
                        <a:rPr kumimoji="0" lang="es-E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La mejor aventura es descubrir cada rincón de Tucumán a través de las Eco Sendas! Trekking, ríos y hermosos paisajes 🏞 #SentíTucumán #TucumánTuDestino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https://www.instagram.com/p/BtWt3fHH9kM/media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474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1.7688 %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Image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477914743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s-E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tucumanturismo - 2019-01-30 20:00:24 </a:t>
                      </a:r>
                      <a:r>
                        <a:rPr kumimoji="0" lang="es-E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Naturaleza en Tafí del Valle por ignaciojua_ Gracias por compartir! Vos también podés ser destacado usando los hashtags #SentíTucumán y #TucumánTuDestino en tus fotos :)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https://www.instagram.com/p/BtRr-44BYxy/media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458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1.7164 %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Image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922076686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s-E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tucumanturismo - 2019-02-03 14:04:43 </a:t>
                      </a:r>
                      <a:r>
                        <a:rPr kumimoji="0" lang="es-E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Siguen los findes en Dique El Cadilla! Vení a disfrutar del nuevo restó, las vistas, los amigos, la familia, la tranquilidad y la cercanía del lugar 🌅  #SentíTucumán #TucumánTuDestino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https://www.instagram.com/p/BtbWdUdh3vZ/media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411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1.5496 %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Carousel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309159363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s-E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tucumanturismo - 2019-02-06 20:53:35 </a:t>
                      </a:r>
                      <a:r>
                        <a:rPr kumimoji="0" lang="es-E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Una postal casi de película ❤️ Hermosa foto de faklinares que nos muestra otra mirada de San Miguel de Tucumán, nuestra ciudad. Vení a visitarnos! #SentíTucumán #TucumánTuDestino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https://www.instagram.com/p/BtjzonnD_h4/media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409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1.5273 %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Image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757019144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A792B9ED-2657-4EF1-9AD1-7A64EDA77052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24/01/2019 - 23/02/2019</a:t>
            </a:r>
          </a:p>
        </p:txBody>
      </p:sp>
    </p:spTree>
    <p:extLst>
      <p:ext uri="{BB962C8B-B14F-4D97-AF65-F5344CB8AC3E}">
        <p14:creationId xmlns:p14="http://schemas.microsoft.com/office/powerpoint/2010/main" val="2068946370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34722AB-0439-435C-8014-9E1A6AE37B5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Instagram Hashtag Detection | tucumanturismo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84CFBE93-64A3-4D67-BCC0-47A45E6AA32F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2299619123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304288">
                  <a:extLst>
                    <a:ext uri="{9D8B030D-6E8A-4147-A177-3AD203B41FA5}">
                      <a16:colId xmlns:a16="http://schemas.microsoft.com/office/drawing/2014/main" val="2286359306"/>
                    </a:ext>
                  </a:extLst>
                </a:gridCol>
                <a:gridCol w="1481328">
                  <a:extLst>
                    <a:ext uri="{9D8B030D-6E8A-4147-A177-3AD203B41FA5}">
                      <a16:colId xmlns:a16="http://schemas.microsoft.com/office/drawing/2014/main" val="3899692930"/>
                    </a:ext>
                  </a:extLst>
                </a:gridCol>
                <a:gridCol w="1481328">
                  <a:extLst>
                    <a:ext uri="{9D8B030D-6E8A-4147-A177-3AD203B41FA5}">
                      <a16:colId xmlns:a16="http://schemas.microsoft.com/office/drawing/2014/main" val="3397661328"/>
                    </a:ext>
                  </a:extLst>
                </a:gridCol>
                <a:gridCol w="1481328">
                  <a:extLst>
                    <a:ext uri="{9D8B030D-6E8A-4147-A177-3AD203B41FA5}">
                      <a16:colId xmlns:a16="http://schemas.microsoft.com/office/drawing/2014/main" val="3600321422"/>
                    </a:ext>
                  </a:extLst>
                </a:gridCol>
                <a:gridCol w="1481328">
                  <a:extLst>
                    <a:ext uri="{9D8B030D-6E8A-4147-A177-3AD203B41FA5}">
                      <a16:colId xmlns:a16="http://schemas.microsoft.com/office/drawing/2014/main" val="563552883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Hashtag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Posts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Avg. Likes per 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Avg. Comments per 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Avg. Interactions per Post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940326763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#SentíTucumán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415.28571428571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9.6428571428571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424.92857142857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589983073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#TucumánTuDestino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402.70588235294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10.352941176471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413.05882352941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53209018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1626307D-6120-4AE9-9563-3778B2C07430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24/01/2019 - 23/02/2019</a:t>
            </a:r>
          </a:p>
        </p:txBody>
      </p:sp>
    </p:spTree>
    <p:extLst>
      <p:ext uri="{BB962C8B-B14F-4D97-AF65-F5344CB8AC3E}">
        <p14:creationId xmlns:p14="http://schemas.microsoft.com/office/powerpoint/2010/main" val="3130501647"/>
      </p:ext>
    </p:extLst>
  </p:cSld>
  <p:clrMapOvr>
    <a:masterClrMapping/>
  </p:clrMapOvr>
</p:sld>
</file>

<file path=ppt/theme/theme1.xml><?xml version="1.0" encoding="utf-8"?>
<a:theme xmlns:a="http://schemas.openxmlformats.org/drawingml/2006/main" name="quintly_templat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Presentation9" id="{77E0400C-7695-4C30-8023-BCE8CA7D95A2}" vid="{0F9F027B-7B08-491B-A6CB-03681FDC4E22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Default</Template>
  <TotalTime>0</TotalTime>
  <Words>453</Words>
  <Application>Microsoft Office PowerPoint</Application>
  <PresentationFormat>On-screen Show (4:3)</PresentationFormat>
  <Paragraphs>147</Paragraphs>
  <Slides>15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15</vt:i4>
      </vt:variant>
    </vt:vector>
  </HeadingPairs>
  <TitlesOfParts>
    <vt:vector size="18" baseType="lpstr">
      <vt:lpstr>Arial</vt:lpstr>
      <vt:lpstr>Calibri</vt:lpstr>
      <vt:lpstr>quintly_template</vt:lpstr>
      <vt:lpstr>Reporte Instagram</vt:lpstr>
      <vt:lpstr>Instagram Key Metrics Table | tucumanturismo</vt:lpstr>
      <vt:lpstr>Instagram Key Metrics Radar | tucumanturismo</vt:lpstr>
      <vt:lpstr>Instagram Followers Total | tucumanturismo</vt:lpstr>
      <vt:lpstr>Instagram Followers Change Per Weekday | tucumanturismo</vt:lpstr>
      <vt:lpstr>Instagram Posts By Hour | tucumanturismo</vt:lpstr>
      <vt:lpstr>Instagram Interaction Rate By Hour | tucumanturismo</vt:lpstr>
      <vt:lpstr>Instagram Posts By Weekday | tucumanturismo</vt:lpstr>
      <vt:lpstr>Instagram Interaction Rate By Post Type | tucumanturismo</vt:lpstr>
      <vt:lpstr>Instagram Post Type Distribution Per Profile | tucumanturismo</vt:lpstr>
      <vt:lpstr>Instagram Interaction Rate By Weekday | tucumanturismo</vt:lpstr>
      <vt:lpstr>Instagram Interactions Distribution | tucumanturismo</vt:lpstr>
      <vt:lpstr>Instagram Posts Table | tucumanturismo - 1 of 2</vt:lpstr>
      <vt:lpstr>Instagram Posts Table | tucumanturismo - 2 of 2</vt:lpstr>
      <vt:lpstr>Instagram Hashtag Detection | tucumanturismo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Reporte Instagram</dc:title>
  <dc:creator>Frederik Peiniger</dc:creator>
  <cp:lastModifiedBy>Frederik Peiniger</cp:lastModifiedBy>
  <cp:revision>1</cp:revision>
  <dcterms:created xsi:type="dcterms:W3CDTF">2019-02-27T12:48:43Z</dcterms:created>
  <dcterms:modified xsi:type="dcterms:W3CDTF">2019-02-27T12:49:05Z</dcterms:modified>
</cp:coreProperties>
</file>