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252165</c:v>
                </c:pt>
                <c:pt idx="1">
                  <c:v>252178</c:v>
                </c:pt>
                <c:pt idx="2">
                  <c:v>252194</c:v>
                </c:pt>
                <c:pt idx="3">
                  <c:v>252202</c:v>
                </c:pt>
                <c:pt idx="4">
                  <c:v>252243</c:v>
                </c:pt>
                <c:pt idx="5">
                  <c:v>252288</c:v>
                </c:pt>
                <c:pt idx="6">
                  <c:v>252315</c:v>
                </c:pt>
                <c:pt idx="7">
                  <c:v>252354</c:v>
                </c:pt>
                <c:pt idx="8">
                  <c:v>252379</c:v>
                </c:pt>
                <c:pt idx="9">
                  <c:v>252415</c:v>
                </c:pt>
                <c:pt idx="10">
                  <c:v>252453</c:v>
                </c:pt>
                <c:pt idx="11">
                  <c:v>252473</c:v>
                </c:pt>
                <c:pt idx="12">
                  <c:v>252484</c:v>
                </c:pt>
                <c:pt idx="13">
                  <c:v>252472</c:v>
                </c:pt>
                <c:pt idx="14">
                  <c:v>252498</c:v>
                </c:pt>
                <c:pt idx="15">
                  <c:v>252513</c:v>
                </c:pt>
                <c:pt idx="16">
                  <c:v>252524</c:v>
                </c:pt>
                <c:pt idx="17">
                  <c:v>252530</c:v>
                </c:pt>
                <c:pt idx="18">
                  <c:v>252573</c:v>
                </c:pt>
                <c:pt idx="19">
                  <c:v>252600</c:v>
                </c:pt>
                <c:pt idx="20">
                  <c:v>252607</c:v>
                </c:pt>
                <c:pt idx="21">
                  <c:v>252620</c:v>
                </c:pt>
                <c:pt idx="22">
                  <c:v>252613</c:v>
                </c:pt>
                <c:pt idx="23">
                  <c:v>252627</c:v>
                </c:pt>
                <c:pt idx="24">
                  <c:v>252640</c:v>
                </c:pt>
                <c:pt idx="25">
                  <c:v>252645</c:v>
                </c:pt>
                <c:pt idx="26">
                  <c:v>252651</c:v>
                </c:pt>
                <c:pt idx="27">
                  <c:v>252649</c:v>
                </c:pt>
                <c:pt idx="28">
                  <c:v>252650</c:v>
                </c:pt>
                <c:pt idx="29">
                  <c:v>252652</c:v>
                </c:pt>
                <c:pt idx="30">
                  <c:v>252652</c:v>
                </c:pt>
              </c:numCache>
            </c:numRef>
          </c:val>
          <c:smooth val="0"/>
          <c:extLst>
            <c:ext xmlns:c16="http://schemas.microsoft.com/office/drawing/2014/chart" uri="{C3380CC4-5D6E-409C-BE32-E72D297353CC}">
              <c16:uniqueId val="{00000000-BE95-4016-89D4-A0221C70BC4F}"/>
            </c:ext>
          </c:extLst>
        </c:ser>
        <c:dLbls>
          <c:showLegendKey val="0"/>
          <c:showVal val="0"/>
          <c:showCatName val="0"/>
          <c:showSerName val="0"/>
          <c:showPercent val="0"/>
          <c:showBubbleSize val="0"/>
        </c:dLbls>
        <c:smooth val="0"/>
        <c:axId val="348942880"/>
        <c:axId val="348935336"/>
      </c:lineChart>
      <c:catAx>
        <c:axId val="34894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5336"/>
        <c:crosses val="autoZero"/>
        <c:auto val="1"/>
        <c:lblAlgn val="ctr"/>
        <c:lblOffset val="100"/>
        <c:noMultiLvlLbl val="0"/>
      </c:catAx>
      <c:valAx>
        <c:axId val="34893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15</c:v>
                </c:pt>
                <c:pt idx="1">
                  <c:v>13</c:v>
                </c:pt>
                <c:pt idx="2">
                  <c:v>16</c:v>
                </c:pt>
                <c:pt idx="3">
                  <c:v>8</c:v>
                </c:pt>
                <c:pt idx="4">
                  <c:v>41</c:v>
                </c:pt>
                <c:pt idx="5">
                  <c:v>45</c:v>
                </c:pt>
                <c:pt idx="6">
                  <c:v>27</c:v>
                </c:pt>
                <c:pt idx="7">
                  <c:v>39</c:v>
                </c:pt>
                <c:pt idx="8">
                  <c:v>25</c:v>
                </c:pt>
                <c:pt idx="9">
                  <c:v>36</c:v>
                </c:pt>
                <c:pt idx="10">
                  <c:v>38</c:v>
                </c:pt>
                <c:pt idx="11">
                  <c:v>20</c:v>
                </c:pt>
                <c:pt idx="12">
                  <c:v>11</c:v>
                </c:pt>
                <c:pt idx="13">
                  <c:v>-12</c:v>
                </c:pt>
                <c:pt idx="14">
                  <c:v>26</c:v>
                </c:pt>
                <c:pt idx="15">
                  <c:v>15</c:v>
                </c:pt>
                <c:pt idx="16">
                  <c:v>11</c:v>
                </c:pt>
                <c:pt idx="17">
                  <c:v>6</c:v>
                </c:pt>
                <c:pt idx="18">
                  <c:v>43</c:v>
                </c:pt>
                <c:pt idx="19">
                  <c:v>27</c:v>
                </c:pt>
                <c:pt idx="20">
                  <c:v>7</c:v>
                </c:pt>
                <c:pt idx="21">
                  <c:v>13</c:v>
                </c:pt>
                <c:pt idx="22">
                  <c:v>-7</c:v>
                </c:pt>
                <c:pt idx="23">
                  <c:v>14</c:v>
                </c:pt>
                <c:pt idx="24">
                  <c:v>13</c:v>
                </c:pt>
                <c:pt idx="25">
                  <c:v>5</c:v>
                </c:pt>
                <c:pt idx="26">
                  <c:v>6</c:v>
                </c:pt>
                <c:pt idx="27">
                  <c:v>-2</c:v>
                </c:pt>
                <c:pt idx="28">
                  <c:v>1</c:v>
                </c:pt>
                <c:pt idx="29">
                  <c:v>2</c:v>
                </c:pt>
                <c:pt idx="30">
                  <c:v>0</c:v>
                </c:pt>
              </c:numCache>
            </c:numRef>
          </c:val>
          <c:smooth val="0"/>
          <c:extLst>
            <c:ext xmlns:c16="http://schemas.microsoft.com/office/drawing/2014/chart" uri="{C3380CC4-5D6E-409C-BE32-E72D297353CC}">
              <c16:uniqueId val="{00000000-F80A-4739-A1D6-E0BC8F2048FC}"/>
            </c:ext>
          </c:extLst>
        </c:ser>
        <c:dLbls>
          <c:showLegendKey val="0"/>
          <c:showVal val="0"/>
          <c:showCatName val="0"/>
          <c:showSerName val="0"/>
          <c:showPercent val="0"/>
          <c:showBubbleSize val="0"/>
        </c:dLbls>
        <c:smooth val="0"/>
        <c:axId val="348940584"/>
        <c:axId val="348940912"/>
      </c:lineChart>
      <c:catAx>
        <c:axId val="34894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0912"/>
        <c:crosses val="autoZero"/>
        <c:auto val="1"/>
        <c:lblAlgn val="ctr"/>
        <c:lblOffset val="100"/>
        <c:noMultiLvlLbl val="0"/>
      </c:catAx>
      <c:valAx>
        <c:axId val="34894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50B-4731-9DD1-3DD51B6540DB}"/>
            </c:ext>
          </c:extLst>
        </c:ser>
        <c:dLbls>
          <c:showLegendKey val="0"/>
          <c:showVal val="0"/>
          <c:showCatName val="0"/>
          <c:showSerName val="0"/>
          <c:showPercent val="0"/>
          <c:showBubbleSize val="0"/>
        </c:dLbls>
        <c:axId val="352497112"/>
        <c:axId val="352499080"/>
      </c:radarChart>
      <c:catAx>
        <c:axId val="35249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99080"/>
        <c:crosses val="autoZero"/>
        <c:auto val="1"/>
        <c:lblAlgn val="ctr"/>
        <c:lblOffset val="100"/>
        <c:noMultiLvlLbl val="0"/>
      </c:catAx>
      <c:valAx>
        <c:axId val="35249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9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5.9488399762046397E-3</c:v>
                </c:pt>
                <c:pt idx="1">
                  <c:v>5.1553546289136096E-3</c:v>
                </c:pt>
                <c:pt idx="2">
                  <c:v>6.3447247579090996E-3</c:v>
                </c:pt>
                <c:pt idx="3">
                  <c:v>3.1721611140629801E-3</c:v>
                </c:pt>
                <c:pt idx="4">
                  <c:v>1.6256810017367E-2</c:v>
                </c:pt>
                <c:pt idx="5">
                  <c:v>1.7839940057801401E-2</c:v>
                </c:pt>
                <c:pt idx="6">
                  <c:v>1.0702054794520501E-2</c:v>
                </c:pt>
                <c:pt idx="7">
                  <c:v>1.54568693894537E-2</c:v>
                </c:pt>
                <c:pt idx="8">
                  <c:v>9.9067183401095292E-3</c:v>
                </c:pt>
                <c:pt idx="9">
                  <c:v>1.42642612895685E-2</c:v>
                </c:pt>
                <c:pt idx="10">
                  <c:v>1.5054572826496001E-2</c:v>
                </c:pt>
                <c:pt idx="11">
                  <c:v>7.92226671895363E-3</c:v>
                </c:pt>
                <c:pt idx="12">
                  <c:v>4.3569015300645997E-3</c:v>
                </c:pt>
                <c:pt idx="13">
                  <c:v>-4.7527764135549197E-3</c:v>
                </c:pt>
                <c:pt idx="14">
                  <c:v>1.0298171678443499E-2</c:v>
                </c:pt>
                <c:pt idx="15">
                  <c:v>5.9406411139890196E-3</c:v>
                </c:pt>
                <c:pt idx="16">
                  <c:v>4.3562113633753502E-3</c:v>
                </c:pt>
                <c:pt idx="17">
                  <c:v>2.3760117850184499E-3</c:v>
                </c:pt>
                <c:pt idx="18">
                  <c:v>1.7027679879618299E-2</c:v>
                </c:pt>
                <c:pt idx="19">
                  <c:v>1.06899787388201E-2</c:v>
                </c:pt>
                <c:pt idx="20">
                  <c:v>2.7711797307996798E-3</c:v>
                </c:pt>
                <c:pt idx="21">
                  <c:v>5.1463340287482102E-3</c:v>
                </c:pt>
                <c:pt idx="22">
                  <c:v>-2.7709603356820501E-3</c:v>
                </c:pt>
                <c:pt idx="23">
                  <c:v>5.5420742400430698E-3</c:v>
                </c:pt>
                <c:pt idx="24">
                  <c:v>5.1459266032530199E-3</c:v>
                </c:pt>
                <c:pt idx="25">
                  <c:v>1.9791006966434501E-3</c:v>
                </c:pt>
                <c:pt idx="26">
                  <c:v>2.37487383482752E-3</c:v>
                </c:pt>
                <c:pt idx="27">
                  <c:v>-7.91605811969872E-4</c:v>
                </c:pt>
                <c:pt idx="28">
                  <c:v>3.9580603920854598E-4</c:v>
                </c:pt>
                <c:pt idx="29">
                  <c:v>7.9160894518108104E-4</c:v>
                </c:pt>
                <c:pt idx="30">
                  <c:v>0</c:v>
                </c:pt>
              </c:numCache>
            </c:numRef>
          </c:val>
          <c:smooth val="0"/>
          <c:extLst>
            <c:ext xmlns:c16="http://schemas.microsoft.com/office/drawing/2014/chart" uri="{C3380CC4-5D6E-409C-BE32-E72D297353CC}">
              <c16:uniqueId val="{00000000-0BE4-4DCE-8191-83359BC97779}"/>
            </c:ext>
          </c:extLst>
        </c:ser>
        <c:dLbls>
          <c:showLegendKey val="0"/>
          <c:showVal val="0"/>
          <c:showCatName val="0"/>
          <c:showSerName val="0"/>
          <c:showPercent val="0"/>
          <c:showBubbleSize val="0"/>
        </c:dLbls>
        <c:smooth val="0"/>
        <c:axId val="349665144"/>
        <c:axId val="349666784"/>
      </c:lineChart>
      <c:catAx>
        <c:axId val="34966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66784"/>
        <c:crosses val="autoZero"/>
        <c:auto val="1"/>
        <c:lblAlgn val="ctr"/>
        <c:lblOffset val="100"/>
        <c:noMultiLvlLbl val="0"/>
      </c:catAx>
      <c:valAx>
        <c:axId val="34966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6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22</c:v>
                </c:pt>
                <c:pt idx="2">
                  <c:v>5</c:v>
                </c:pt>
                <c:pt idx="3">
                  <c:v>19</c:v>
                </c:pt>
                <c:pt idx="4">
                  <c:v>10</c:v>
                </c:pt>
                <c:pt idx="5">
                  <c:v>15</c:v>
                </c:pt>
                <c:pt idx="6">
                  <c:v>16</c:v>
                </c:pt>
              </c:numCache>
            </c:numRef>
          </c:val>
          <c:extLst>
            <c:ext xmlns:c16="http://schemas.microsoft.com/office/drawing/2014/chart" uri="{C3380CC4-5D6E-409C-BE32-E72D297353CC}">
              <c16:uniqueId val="{00000000-9BC1-45A6-AF91-2B9CA8707833}"/>
            </c:ext>
          </c:extLst>
        </c:ser>
        <c:dLbls>
          <c:showLegendKey val="0"/>
          <c:showVal val="0"/>
          <c:showCatName val="0"/>
          <c:showSerName val="0"/>
          <c:showPercent val="0"/>
          <c:showBubbleSize val="0"/>
        </c:dLbls>
        <c:gapWidth val="219"/>
        <c:overlap val="-27"/>
        <c:axId val="349664160"/>
        <c:axId val="349661536"/>
      </c:barChart>
      <c:catAx>
        <c:axId val="34966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61536"/>
        <c:crosses val="autoZero"/>
        <c:auto val="1"/>
        <c:lblAlgn val="ctr"/>
        <c:lblOffset val="100"/>
        <c:noMultiLvlLbl val="0"/>
      </c:catAx>
      <c:valAx>
        <c:axId val="34966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6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Ente Tucumán Turismo</c:v>
                </c:pt>
              </c:strCache>
            </c:strRef>
          </c:tx>
          <c:spPr>
            <a:solidFill>
              <a:schemeClr val="accent1"/>
            </a:solidFill>
            <a:ln>
              <a:noFill/>
            </a:ln>
            <a:effectLst/>
          </c:spP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252165</c:v>
                </c:pt>
                <c:pt idx="1">
                  <c:v>252178</c:v>
                </c:pt>
                <c:pt idx="2">
                  <c:v>252194</c:v>
                </c:pt>
                <c:pt idx="3">
                  <c:v>252202</c:v>
                </c:pt>
                <c:pt idx="4">
                  <c:v>252243</c:v>
                </c:pt>
                <c:pt idx="5">
                  <c:v>252288</c:v>
                </c:pt>
                <c:pt idx="6">
                  <c:v>252315</c:v>
                </c:pt>
                <c:pt idx="7">
                  <c:v>252354</c:v>
                </c:pt>
                <c:pt idx="8">
                  <c:v>252379</c:v>
                </c:pt>
                <c:pt idx="9">
                  <c:v>252415</c:v>
                </c:pt>
                <c:pt idx="10">
                  <c:v>252453</c:v>
                </c:pt>
                <c:pt idx="11">
                  <c:v>252473</c:v>
                </c:pt>
                <c:pt idx="12">
                  <c:v>252484</c:v>
                </c:pt>
                <c:pt idx="13">
                  <c:v>252472</c:v>
                </c:pt>
                <c:pt idx="14">
                  <c:v>252498</c:v>
                </c:pt>
                <c:pt idx="15">
                  <c:v>252513</c:v>
                </c:pt>
                <c:pt idx="16">
                  <c:v>252524</c:v>
                </c:pt>
                <c:pt idx="17">
                  <c:v>252530</c:v>
                </c:pt>
                <c:pt idx="18">
                  <c:v>252573</c:v>
                </c:pt>
                <c:pt idx="19">
                  <c:v>252600</c:v>
                </c:pt>
                <c:pt idx="20">
                  <c:v>252607</c:v>
                </c:pt>
                <c:pt idx="21">
                  <c:v>252620</c:v>
                </c:pt>
                <c:pt idx="22">
                  <c:v>252613</c:v>
                </c:pt>
                <c:pt idx="23">
                  <c:v>252627</c:v>
                </c:pt>
                <c:pt idx="24">
                  <c:v>252640</c:v>
                </c:pt>
                <c:pt idx="25">
                  <c:v>252645</c:v>
                </c:pt>
                <c:pt idx="26">
                  <c:v>252651</c:v>
                </c:pt>
                <c:pt idx="27">
                  <c:v>252649</c:v>
                </c:pt>
                <c:pt idx="28">
                  <c:v>252650</c:v>
                </c:pt>
                <c:pt idx="29">
                  <c:v>252652</c:v>
                </c:pt>
                <c:pt idx="30">
                  <c:v>252652</c:v>
                </c:pt>
              </c:numCache>
            </c:numRef>
          </c:val>
          <c:extLst>
            <c:ext xmlns:c16="http://schemas.microsoft.com/office/drawing/2014/chart" uri="{C3380CC4-5D6E-409C-BE32-E72D297353CC}">
              <c16:uniqueId val="{00000000-380E-4A1C-9657-E1996EB2EC1D}"/>
            </c:ext>
          </c:extLst>
        </c:ser>
        <c:dLbls>
          <c:showLegendKey val="0"/>
          <c:showVal val="0"/>
          <c:showCatName val="0"/>
          <c:showSerName val="0"/>
          <c:showPercent val="0"/>
          <c:showBubbleSize val="0"/>
        </c:dLbls>
        <c:axId val="43327224"/>
        <c:axId val="43325256"/>
      </c:areaChart>
      <c:catAx>
        <c:axId val="43327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5256"/>
        <c:crosses val="autoZero"/>
        <c:auto val="1"/>
        <c:lblAlgn val="ctr"/>
        <c:lblOffset val="100"/>
        <c:noMultiLvlLbl val="0"/>
      </c:catAx>
      <c:valAx>
        <c:axId val="43325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72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1</c:v>
                </c:pt>
                <c:pt idx="1">
                  <c:v>0</c:v>
                </c:pt>
                <c:pt idx="2">
                  <c:v>1</c:v>
                </c:pt>
                <c:pt idx="3">
                  <c:v>0</c:v>
                </c:pt>
                <c:pt idx="4">
                  <c:v>1</c:v>
                </c:pt>
                <c:pt idx="5">
                  <c:v>0</c:v>
                </c:pt>
                <c:pt idx="6">
                  <c:v>1</c:v>
                </c:pt>
                <c:pt idx="7">
                  <c:v>1</c:v>
                </c:pt>
                <c:pt idx="8">
                  <c:v>1</c:v>
                </c:pt>
                <c:pt idx="9">
                  <c:v>0</c:v>
                </c:pt>
                <c:pt idx="10">
                  <c:v>1</c:v>
                </c:pt>
                <c:pt idx="11">
                  <c:v>0</c:v>
                </c:pt>
                <c:pt idx="12">
                  <c:v>0</c:v>
                </c:pt>
                <c:pt idx="13">
                  <c:v>1</c:v>
                </c:pt>
                <c:pt idx="14">
                  <c:v>1</c:v>
                </c:pt>
                <c:pt idx="15">
                  <c:v>1</c:v>
                </c:pt>
                <c:pt idx="16">
                  <c:v>1</c:v>
                </c:pt>
                <c:pt idx="17">
                  <c:v>1</c:v>
                </c:pt>
                <c:pt idx="18">
                  <c:v>0</c:v>
                </c:pt>
                <c:pt idx="19">
                  <c:v>0</c:v>
                </c:pt>
                <c:pt idx="20">
                  <c:v>1</c:v>
                </c:pt>
                <c:pt idx="21">
                  <c:v>1</c:v>
                </c:pt>
                <c:pt idx="22">
                  <c:v>1</c:v>
                </c:pt>
                <c:pt idx="23">
                  <c:v>1</c:v>
                </c:pt>
                <c:pt idx="24">
                  <c:v>1</c:v>
                </c:pt>
                <c:pt idx="25">
                  <c:v>0</c:v>
                </c:pt>
                <c:pt idx="26">
                  <c:v>0</c:v>
                </c:pt>
                <c:pt idx="27">
                  <c:v>1</c:v>
                </c:pt>
                <c:pt idx="28">
                  <c:v>0</c:v>
                </c:pt>
                <c:pt idx="29">
                  <c:v>1</c:v>
                </c:pt>
                <c:pt idx="30">
                  <c:v>1</c:v>
                </c:pt>
              </c:numCache>
            </c:numRef>
          </c:val>
          <c:smooth val="0"/>
          <c:extLst>
            <c:ext xmlns:c16="http://schemas.microsoft.com/office/drawing/2014/chart" uri="{C3380CC4-5D6E-409C-BE32-E72D297353CC}">
              <c16:uniqueId val="{00000000-F805-4F9A-939D-A7B8952A37D0}"/>
            </c:ext>
          </c:extLst>
        </c:ser>
        <c:dLbls>
          <c:showLegendKey val="0"/>
          <c:showVal val="0"/>
          <c:showCatName val="0"/>
          <c:showSerName val="0"/>
          <c:showPercent val="0"/>
          <c:showBubbleSize val="0"/>
        </c:dLbls>
        <c:smooth val="0"/>
        <c:axId val="43315744"/>
        <c:axId val="43319024"/>
      </c:lineChart>
      <c:catAx>
        <c:axId val="4331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19024"/>
        <c:crosses val="autoZero"/>
        <c:auto val="1"/>
        <c:lblAlgn val="ctr"/>
        <c:lblOffset val="100"/>
        <c:noMultiLvlLbl val="0"/>
      </c:catAx>
      <c:valAx>
        <c:axId val="4331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1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4</c:v>
                </c:pt>
                <c:pt idx="13">
                  <c:v>0</c:v>
                </c:pt>
                <c:pt idx="14">
                  <c:v>2</c:v>
                </c:pt>
                <c:pt idx="15">
                  <c:v>0</c:v>
                </c:pt>
                <c:pt idx="16">
                  <c:v>1</c:v>
                </c:pt>
                <c:pt idx="17">
                  <c:v>0</c:v>
                </c:pt>
                <c:pt idx="18">
                  <c:v>0</c:v>
                </c:pt>
                <c:pt idx="19">
                  <c:v>4</c:v>
                </c:pt>
                <c:pt idx="20">
                  <c:v>7</c:v>
                </c:pt>
                <c:pt idx="21">
                  <c:v>0</c:v>
                </c:pt>
                <c:pt idx="22">
                  <c:v>0</c:v>
                </c:pt>
                <c:pt idx="23">
                  <c:v>0</c:v>
                </c:pt>
              </c:numCache>
            </c:numRef>
          </c:val>
          <c:smooth val="0"/>
          <c:extLst>
            <c:ext xmlns:c16="http://schemas.microsoft.com/office/drawing/2014/chart" uri="{C3380CC4-5D6E-409C-BE32-E72D297353CC}">
              <c16:uniqueId val="{00000000-4D9C-46DD-BCAD-CF556D9B60B1}"/>
            </c:ext>
          </c:extLst>
        </c:ser>
        <c:dLbls>
          <c:showLegendKey val="0"/>
          <c:showVal val="0"/>
          <c:showCatName val="0"/>
          <c:showSerName val="0"/>
          <c:showPercent val="0"/>
          <c:showBubbleSize val="0"/>
        </c:dLbls>
        <c:smooth val="0"/>
        <c:axId val="43317056"/>
        <c:axId val="43320336"/>
      </c:lineChart>
      <c:catAx>
        <c:axId val="4331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0336"/>
        <c:crosses val="autoZero"/>
        <c:auto val="1"/>
        <c:lblAlgn val="ctr"/>
        <c:lblOffset val="100"/>
        <c:noMultiLvlLbl val="0"/>
      </c:catAx>
      <c:valAx>
        <c:axId val="4332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1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4</c:v>
                </c:pt>
                <c:pt idx="3">
                  <c:v>4</c:v>
                </c:pt>
                <c:pt idx="4">
                  <c:v>4</c:v>
                </c:pt>
                <c:pt idx="5">
                  <c:v>4</c:v>
                </c:pt>
                <c:pt idx="6">
                  <c:v>3</c:v>
                </c:pt>
              </c:numCache>
            </c:numRef>
          </c:val>
          <c:extLst>
            <c:ext xmlns:c16="http://schemas.microsoft.com/office/drawing/2014/chart" uri="{C3380CC4-5D6E-409C-BE32-E72D297353CC}">
              <c16:uniqueId val="{00000000-8820-45E3-A219-EB0251D21E08}"/>
            </c:ext>
          </c:extLst>
        </c:ser>
        <c:dLbls>
          <c:showLegendKey val="0"/>
          <c:showVal val="0"/>
          <c:showCatName val="0"/>
          <c:showSerName val="0"/>
          <c:showPercent val="0"/>
          <c:showBubbleSize val="0"/>
        </c:dLbls>
        <c:gapWidth val="219"/>
        <c:overlap val="-27"/>
        <c:axId val="450159480"/>
        <c:axId val="450163744"/>
      </c:barChart>
      <c:catAx>
        <c:axId val="45015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3744"/>
        <c:crosses val="autoZero"/>
        <c:auto val="1"/>
        <c:lblAlgn val="ctr"/>
        <c:lblOffset val="100"/>
        <c:noMultiLvlLbl val="0"/>
      </c:catAx>
      <c:valAx>
        <c:axId val="45016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15</c:v>
                </c:pt>
              </c:numCache>
            </c:numRef>
          </c:val>
          <c:extLst>
            <c:ext xmlns:c16="http://schemas.microsoft.com/office/drawing/2014/chart" uri="{C3380CC4-5D6E-409C-BE32-E72D297353CC}">
              <c16:uniqueId val="{00000000-BB92-4776-8FCA-39E3FC631C66}"/>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5</c:v>
                </c:pt>
              </c:numCache>
            </c:numRef>
          </c:val>
          <c:extLst>
            <c:ext xmlns:c16="http://schemas.microsoft.com/office/drawing/2014/chart" uri="{C3380CC4-5D6E-409C-BE32-E72D297353CC}">
              <c16:uniqueId val="{00000001-BB92-4776-8FCA-39E3FC631C66}"/>
            </c:ext>
          </c:extLst>
        </c:ser>
        <c:dLbls>
          <c:showLegendKey val="0"/>
          <c:showVal val="0"/>
          <c:showCatName val="0"/>
          <c:showSerName val="0"/>
          <c:showPercent val="0"/>
          <c:showBubbleSize val="0"/>
        </c:dLbls>
        <c:gapWidth val="150"/>
        <c:overlap val="100"/>
        <c:axId val="450164400"/>
        <c:axId val="450154560"/>
      </c:barChart>
      <c:catAx>
        <c:axId val="45016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54560"/>
        <c:crosses val="autoZero"/>
        <c:auto val="1"/>
        <c:lblAlgn val="ctr"/>
        <c:lblOffset val="100"/>
        <c:noMultiLvlLbl val="0"/>
      </c:catAx>
      <c:valAx>
        <c:axId val="450154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6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20</c:v>
                </c:pt>
              </c:numCache>
            </c:numRef>
          </c:val>
          <c:extLst>
            <c:ext xmlns:c16="http://schemas.microsoft.com/office/drawing/2014/chart" uri="{C3380CC4-5D6E-409C-BE32-E72D297353CC}">
              <c16:uniqueId val="{00000000-C563-49A4-8E57-E1FF021D7107}"/>
            </c:ext>
          </c:extLst>
        </c:ser>
        <c:dLbls>
          <c:showLegendKey val="0"/>
          <c:showVal val="0"/>
          <c:showCatName val="0"/>
          <c:showSerName val="0"/>
          <c:showPercent val="0"/>
          <c:showBubbleSize val="0"/>
        </c:dLbls>
        <c:gapWidth val="150"/>
        <c:overlap val="100"/>
        <c:axId val="453809496"/>
        <c:axId val="453810480"/>
      </c:barChart>
      <c:catAx>
        <c:axId val="45380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0480"/>
        <c:crosses val="autoZero"/>
        <c:auto val="1"/>
        <c:lblAlgn val="ctr"/>
        <c:lblOffset val="100"/>
        <c:noMultiLvlLbl val="0"/>
      </c:catAx>
      <c:valAx>
        <c:axId val="453810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0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20</c:v>
                </c:pt>
              </c:numCache>
            </c:numRef>
          </c:val>
          <c:extLst>
            <c:ext xmlns:c16="http://schemas.microsoft.com/office/drawing/2014/chart" uri="{C3380CC4-5D6E-409C-BE32-E72D297353CC}">
              <c16:uniqueId val="{00000000-B104-4859-9829-30C0271FA11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0</c:v>
                </c:pt>
              </c:numCache>
            </c:numRef>
          </c:val>
          <c:extLst>
            <c:ext xmlns:c16="http://schemas.microsoft.com/office/drawing/2014/chart" uri="{C3380CC4-5D6E-409C-BE32-E72D297353CC}">
              <c16:uniqueId val="{00000001-B104-4859-9829-30C0271FA11E}"/>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0</c:v>
                </c:pt>
              </c:numCache>
            </c:numRef>
          </c:val>
          <c:extLst>
            <c:ext xmlns:c16="http://schemas.microsoft.com/office/drawing/2014/chart" uri="{C3380CC4-5D6E-409C-BE32-E72D297353CC}">
              <c16:uniqueId val="{00000002-B104-4859-9829-30C0271FA11E}"/>
            </c:ext>
          </c:extLst>
        </c:ser>
        <c:dLbls>
          <c:showLegendKey val="0"/>
          <c:showVal val="0"/>
          <c:showCatName val="0"/>
          <c:showSerName val="0"/>
          <c:showPercent val="0"/>
          <c:showBubbleSize val="0"/>
        </c:dLbls>
        <c:gapWidth val="150"/>
        <c:overlap val="100"/>
        <c:axId val="453823600"/>
        <c:axId val="453823272"/>
      </c:barChart>
      <c:catAx>
        <c:axId val="45382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3272"/>
        <c:crosses val="autoZero"/>
        <c:auto val="1"/>
        <c:lblAlgn val="ctr"/>
        <c:lblOffset val="100"/>
        <c:noMultiLvlLbl val="0"/>
      </c:catAx>
      <c:valAx>
        <c:axId val="453823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2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0</c:v>
                </c:pt>
                <c:pt idx="1">
                  <c:v>0</c:v>
                </c:pt>
                <c:pt idx="2">
                  <c:v>0</c:v>
                </c:pt>
                <c:pt idx="3">
                  <c:v>0</c:v>
                </c:pt>
                <c:pt idx="4">
                  <c:v>1</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1</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D9AB-4E08-9CDC-F0B6787D9D6F}"/>
            </c:ext>
          </c:extLst>
        </c:ser>
        <c:dLbls>
          <c:showLegendKey val="0"/>
          <c:showVal val="0"/>
          <c:showCatName val="0"/>
          <c:showSerName val="0"/>
          <c:showPercent val="0"/>
          <c:showBubbleSize val="0"/>
        </c:dLbls>
        <c:smooth val="0"/>
        <c:axId val="465187824"/>
        <c:axId val="465192088"/>
      </c:lineChart>
      <c:catAx>
        <c:axId val="46518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92088"/>
        <c:crosses val="autoZero"/>
        <c:auto val="1"/>
        <c:lblAlgn val="ctr"/>
        <c:lblOffset val="100"/>
        <c:noMultiLvlLbl val="0"/>
      </c:catAx>
      <c:valAx>
        <c:axId val="46519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8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24/01/2019</c:v>
                </c:pt>
                <c:pt idx="1">
                  <c:v>25/01/2019</c:v>
                </c:pt>
                <c:pt idx="2">
                  <c:v>26/01/2019</c:v>
                </c:pt>
                <c:pt idx="3">
                  <c:v>27/01/2019</c:v>
                </c:pt>
                <c:pt idx="4">
                  <c:v>28/01/2019</c:v>
                </c:pt>
                <c:pt idx="5">
                  <c:v>29/01/2019</c:v>
                </c:pt>
                <c:pt idx="6">
                  <c:v>30/01/2019</c:v>
                </c:pt>
                <c:pt idx="7">
                  <c:v>31/01/2019</c:v>
                </c:pt>
                <c:pt idx="8">
                  <c:v>1/2/2019</c:v>
                </c:pt>
                <c:pt idx="9">
                  <c:v>2/2/2019</c:v>
                </c:pt>
                <c:pt idx="10">
                  <c:v>3/2/2019</c:v>
                </c:pt>
                <c:pt idx="11">
                  <c:v>4/2/2019</c:v>
                </c:pt>
                <c:pt idx="12">
                  <c:v>5/2/2019</c:v>
                </c:pt>
                <c:pt idx="13">
                  <c:v>6/2/2019</c:v>
                </c:pt>
                <c:pt idx="14">
                  <c:v>7/2/2019</c:v>
                </c:pt>
                <c:pt idx="15">
                  <c:v>8/2/2019</c:v>
                </c:pt>
                <c:pt idx="16">
                  <c:v>9/2/2019</c:v>
                </c:pt>
                <c:pt idx="17">
                  <c:v>10/2/2019</c:v>
                </c:pt>
                <c:pt idx="18">
                  <c:v>11/2/2019</c:v>
                </c:pt>
                <c:pt idx="19">
                  <c:v>12/2/2019</c:v>
                </c:pt>
                <c:pt idx="20">
                  <c:v>13/02/2019</c:v>
                </c:pt>
                <c:pt idx="21">
                  <c:v>14/02/2019</c:v>
                </c:pt>
                <c:pt idx="22">
                  <c:v>15/02/2019</c:v>
                </c:pt>
                <c:pt idx="23">
                  <c:v>16/02/2019</c:v>
                </c:pt>
                <c:pt idx="24">
                  <c:v>17/02/2019</c:v>
                </c:pt>
                <c:pt idx="25">
                  <c:v>18/02/2019</c:v>
                </c:pt>
                <c:pt idx="26">
                  <c:v>19/02/2019</c:v>
                </c:pt>
                <c:pt idx="27">
                  <c:v>20/02/2019</c:v>
                </c:pt>
                <c:pt idx="28">
                  <c:v>21/02/2019</c:v>
                </c:pt>
                <c:pt idx="29">
                  <c:v>22/02/2019</c:v>
                </c:pt>
                <c:pt idx="30">
                  <c:v>23/02/2019</c:v>
                </c:pt>
              </c:strCache>
            </c:strRef>
          </c:cat>
          <c:val>
            <c:numRef>
              <c:f>Sheet1!$B$2:$B$32</c:f>
              <c:numCache>
                <c:formatCode>General</c:formatCode>
                <c:ptCount val="31"/>
                <c:pt idx="0">
                  <c:v>2.10186510784947E-2</c:v>
                </c:pt>
                <c:pt idx="1">
                  <c:v>0</c:v>
                </c:pt>
                <c:pt idx="2">
                  <c:v>0.86880318495079001</c:v>
                </c:pt>
                <c:pt idx="3">
                  <c:v>0</c:v>
                </c:pt>
                <c:pt idx="4">
                  <c:v>8.52423658523047E-2</c:v>
                </c:pt>
                <c:pt idx="5">
                  <c:v>0</c:v>
                </c:pt>
                <c:pt idx="6">
                  <c:v>0.34760068331080701</c:v>
                </c:pt>
                <c:pt idx="7">
                  <c:v>1.9521744988784699</c:v>
                </c:pt>
                <c:pt idx="8">
                  <c:v>1.8675257364304201</c:v>
                </c:pt>
                <c:pt idx="9">
                  <c:v>0</c:v>
                </c:pt>
                <c:pt idx="10">
                  <c:v>4.51603191329219E-2</c:v>
                </c:pt>
                <c:pt idx="11">
                  <c:v>0</c:v>
                </c:pt>
                <c:pt idx="12">
                  <c:v>0</c:v>
                </c:pt>
                <c:pt idx="13">
                  <c:v>3.3270225524600197E-2</c:v>
                </c:pt>
                <c:pt idx="14">
                  <c:v>1.7030714695922499E-2</c:v>
                </c:pt>
                <c:pt idx="15">
                  <c:v>2.3365873943090198E-2</c:v>
                </c:pt>
                <c:pt idx="16">
                  <c:v>5.8609683270103498E-2</c:v>
                </c:pt>
                <c:pt idx="17">
                  <c:v>4.9103660202671401E-2</c:v>
                </c:pt>
                <c:pt idx="18">
                  <c:v>0</c:v>
                </c:pt>
                <c:pt idx="19">
                  <c:v>0</c:v>
                </c:pt>
                <c:pt idx="20">
                  <c:v>0.15874712493517501</c:v>
                </c:pt>
                <c:pt idx="21">
                  <c:v>1.70220851658466E-2</c:v>
                </c:pt>
                <c:pt idx="22">
                  <c:v>3.1668619564873199E-2</c:v>
                </c:pt>
                <c:pt idx="23">
                  <c:v>2.6917900403768499E-2</c:v>
                </c:pt>
                <c:pt idx="24">
                  <c:v>1.42499198442009E-2</c:v>
                </c:pt>
                <c:pt idx="25">
                  <c:v>0</c:v>
                </c:pt>
                <c:pt idx="26">
                  <c:v>0</c:v>
                </c:pt>
                <c:pt idx="27">
                  <c:v>1.5436374431031101E-2</c:v>
                </c:pt>
                <c:pt idx="28">
                  <c:v>0</c:v>
                </c:pt>
                <c:pt idx="29">
                  <c:v>8.9451456752595498E-2</c:v>
                </c:pt>
                <c:pt idx="30">
                  <c:v>6.3328214302677197E-3</c:v>
                </c:pt>
              </c:numCache>
            </c:numRef>
          </c:val>
          <c:smooth val="0"/>
          <c:extLst>
            <c:ext xmlns:c16="http://schemas.microsoft.com/office/drawing/2014/chart" uri="{C3380CC4-5D6E-409C-BE32-E72D297353CC}">
              <c16:uniqueId val="{00000000-C242-4FD7-AA9A-DEAD192976D2}"/>
            </c:ext>
          </c:extLst>
        </c:ser>
        <c:dLbls>
          <c:showLegendKey val="0"/>
          <c:showVal val="0"/>
          <c:showCatName val="0"/>
          <c:showSerName val="0"/>
          <c:showPercent val="0"/>
          <c:showBubbleSize val="0"/>
        </c:dLbls>
        <c:smooth val="0"/>
        <c:axId val="465197008"/>
        <c:axId val="465143544"/>
      </c:lineChart>
      <c:catAx>
        <c:axId val="46519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43544"/>
        <c:crosses val="autoZero"/>
        <c:auto val="1"/>
        <c:lblAlgn val="ctr"/>
        <c:lblOffset val="100"/>
        <c:noMultiLvlLbl val="0"/>
      </c:catAx>
      <c:valAx>
        <c:axId val="46514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9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10475</c:v>
                </c:pt>
              </c:numCache>
            </c:numRef>
          </c:val>
          <c:extLst>
            <c:ext xmlns:c16="http://schemas.microsoft.com/office/drawing/2014/chart" uri="{C3380CC4-5D6E-409C-BE32-E72D297353CC}">
              <c16:uniqueId val="{00000000-5D7A-400B-A0F3-FC38278594A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1391</c:v>
                </c:pt>
              </c:numCache>
            </c:numRef>
          </c:val>
          <c:extLst>
            <c:ext xmlns:c16="http://schemas.microsoft.com/office/drawing/2014/chart" uri="{C3380CC4-5D6E-409C-BE32-E72D297353CC}">
              <c16:uniqueId val="{00000001-5D7A-400B-A0F3-FC38278594A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42</c:v>
                </c:pt>
              </c:numCache>
            </c:numRef>
          </c:val>
          <c:extLst>
            <c:ext xmlns:c16="http://schemas.microsoft.com/office/drawing/2014/chart" uri="{C3380CC4-5D6E-409C-BE32-E72D297353CC}">
              <c16:uniqueId val="{00000002-5D7A-400B-A0F3-FC38278594A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Ente Tucumán Turismo</c:v>
                </c:pt>
              </c:strCache>
            </c:strRef>
          </c:cat>
          <c:val>
            <c:numRef>
              <c:f>Sheet1!$E$2</c:f>
              <c:numCache>
                <c:formatCode>General</c:formatCode>
                <c:ptCount val="1"/>
                <c:pt idx="0">
                  <c:v>55</c:v>
                </c:pt>
              </c:numCache>
            </c:numRef>
          </c:val>
          <c:extLst>
            <c:ext xmlns:c16="http://schemas.microsoft.com/office/drawing/2014/chart" uri="{C3380CC4-5D6E-409C-BE32-E72D297353CC}">
              <c16:uniqueId val="{00000003-5D7A-400B-A0F3-FC38278594A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Ente Tucumán Turismo</c:v>
                </c:pt>
              </c:strCache>
            </c:strRef>
          </c:cat>
          <c:val>
            <c:numRef>
              <c:f>Sheet1!$F$2</c:f>
              <c:numCache>
                <c:formatCode>General</c:formatCode>
                <c:ptCount val="1"/>
                <c:pt idx="0">
                  <c:v>4</c:v>
                </c:pt>
              </c:numCache>
            </c:numRef>
          </c:val>
          <c:extLst>
            <c:ext xmlns:c16="http://schemas.microsoft.com/office/drawing/2014/chart" uri="{C3380CC4-5D6E-409C-BE32-E72D297353CC}">
              <c16:uniqueId val="{00000004-5D7A-400B-A0F3-FC38278594A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Ente Tucumán Turismo</c:v>
                </c:pt>
              </c:strCache>
            </c:strRef>
          </c:cat>
          <c:val>
            <c:numRef>
              <c:f>Sheet1!$G$2</c:f>
              <c:numCache>
                <c:formatCode>General</c:formatCode>
                <c:ptCount val="1"/>
                <c:pt idx="0">
                  <c:v>4</c:v>
                </c:pt>
              </c:numCache>
            </c:numRef>
          </c:val>
          <c:extLst>
            <c:ext xmlns:c16="http://schemas.microsoft.com/office/drawing/2014/chart" uri="{C3380CC4-5D6E-409C-BE32-E72D297353CC}">
              <c16:uniqueId val="{00000005-5D7A-400B-A0F3-FC38278594A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Ente Tucumán Turismo</c:v>
                </c:pt>
              </c:strCache>
            </c:strRef>
          </c:cat>
          <c:val>
            <c:numRef>
              <c:f>Sheet1!$H$2</c:f>
              <c:numCache>
                <c:formatCode>General</c:formatCode>
                <c:ptCount val="1"/>
                <c:pt idx="0">
                  <c:v>492</c:v>
                </c:pt>
              </c:numCache>
            </c:numRef>
          </c:val>
          <c:extLst>
            <c:ext xmlns:c16="http://schemas.microsoft.com/office/drawing/2014/chart" uri="{C3380CC4-5D6E-409C-BE32-E72D297353CC}">
              <c16:uniqueId val="{00000006-5D7A-400B-A0F3-FC38278594A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Ente Tucumán Turismo</c:v>
                </c:pt>
              </c:strCache>
            </c:strRef>
          </c:cat>
          <c:val>
            <c:numRef>
              <c:f>Sheet1!$I$2</c:f>
              <c:numCache>
                <c:formatCode>General</c:formatCode>
                <c:ptCount val="1"/>
                <c:pt idx="0">
                  <c:v>1993</c:v>
                </c:pt>
              </c:numCache>
            </c:numRef>
          </c:val>
          <c:extLst>
            <c:ext xmlns:c16="http://schemas.microsoft.com/office/drawing/2014/chart" uri="{C3380CC4-5D6E-409C-BE32-E72D297353CC}">
              <c16:uniqueId val="{00000007-5D7A-400B-A0F3-FC38278594A8}"/>
            </c:ext>
          </c:extLst>
        </c:ser>
        <c:dLbls>
          <c:showLegendKey val="0"/>
          <c:showVal val="0"/>
          <c:showCatName val="0"/>
          <c:showSerName val="0"/>
          <c:showPercent val="0"/>
          <c:showBubbleSize val="0"/>
        </c:dLbls>
        <c:gapWidth val="150"/>
        <c:overlap val="100"/>
        <c:axId val="465134032"/>
        <c:axId val="465135016"/>
      </c:barChart>
      <c:catAx>
        <c:axId val="46513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35016"/>
        <c:crosses val="autoZero"/>
        <c:auto val="1"/>
        <c:lblAlgn val="ctr"/>
        <c:lblOffset val="100"/>
        <c:noMultiLvlLbl val="0"/>
      </c:catAx>
      <c:valAx>
        <c:axId val="465135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3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1.6639989857529999E-2</c:v>
                </c:pt>
                <c:pt idx="12">
                  <c:v>7.0620909335826695E-2</c:v>
                </c:pt>
                <c:pt idx="13">
                  <c:v>0</c:v>
                </c:pt>
                <c:pt idx="14">
                  <c:v>3.1100933424193001E-2</c:v>
                </c:pt>
                <c:pt idx="15">
                  <c:v>0</c:v>
                </c:pt>
                <c:pt idx="16">
                  <c:v>0.15887228411594101</c:v>
                </c:pt>
                <c:pt idx="17">
                  <c:v>0</c:v>
                </c:pt>
                <c:pt idx="18">
                  <c:v>0</c:v>
                </c:pt>
                <c:pt idx="19">
                  <c:v>0.96650607755819995</c:v>
                </c:pt>
                <c:pt idx="20">
                  <c:v>0.18920913637320699</c:v>
                </c:pt>
                <c:pt idx="21">
                  <c:v>0</c:v>
                </c:pt>
                <c:pt idx="22">
                  <c:v>0</c:v>
                </c:pt>
                <c:pt idx="23">
                  <c:v>0</c:v>
                </c:pt>
              </c:numCache>
            </c:numRef>
          </c:val>
          <c:smooth val="0"/>
          <c:extLst>
            <c:ext xmlns:c16="http://schemas.microsoft.com/office/drawing/2014/chart" uri="{C3380CC4-5D6E-409C-BE32-E72D297353CC}">
              <c16:uniqueId val="{00000000-88EB-4345-A086-95C96FC0953D}"/>
            </c:ext>
          </c:extLst>
        </c:ser>
        <c:dLbls>
          <c:showLegendKey val="0"/>
          <c:showVal val="0"/>
          <c:showCatName val="0"/>
          <c:showSerName val="0"/>
          <c:showPercent val="0"/>
          <c:showBubbleSize val="0"/>
        </c:dLbls>
        <c:smooth val="0"/>
        <c:axId val="465137312"/>
        <c:axId val="465133704"/>
      </c:lineChart>
      <c:catAx>
        <c:axId val="46513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33704"/>
        <c:crosses val="autoZero"/>
        <c:auto val="1"/>
        <c:lblAlgn val="ctr"/>
        <c:lblOffset val="100"/>
        <c:noMultiLvlLbl val="0"/>
      </c:catAx>
      <c:valAx>
        <c:axId val="46513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3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0.28708060456094903</c:v>
                </c:pt>
                <c:pt idx="1">
                  <c:v>0.28444141275310197</c:v>
                </c:pt>
              </c:numCache>
            </c:numRef>
          </c:val>
          <c:extLst>
            <c:ext xmlns:c16="http://schemas.microsoft.com/office/drawing/2014/chart" uri="{C3380CC4-5D6E-409C-BE32-E72D297353CC}">
              <c16:uniqueId val="{00000000-32B7-4F1C-B1CA-4D08BA372AE6}"/>
            </c:ext>
          </c:extLst>
        </c:ser>
        <c:dLbls>
          <c:showLegendKey val="0"/>
          <c:showVal val="0"/>
          <c:showCatName val="0"/>
          <c:showSerName val="0"/>
          <c:showPercent val="0"/>
          <c:showBubbleSize val="0"/>
        </c:dLbls>
        <c:gapWidth val="219"/>
        <c:overlap val="-27"/>
        <c:axId val="465152728"/>
        <c:axId val="465153056"/>
      </c:barChart>
      <c:catAx>
        <c:axId val="46515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53056"/>
        <c:crosses val="autoZero"/>
        <c:auto val="1"/>
        <c:lblAlgn val="ctr"/>
        <c:lblOffset val="100"/>
        <c:noMultiLvlLbl val="0"/>
      </c:catAx>
      <c:valAx>
        <c:axId val="46515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5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8.5179550568920195E-2</c:v>
                </c:pt>
                <c:pt idx="2">
                  <c:v>0.13876343063611299</c:v>
                </c:pt>
                <c:pt idx="3">
                  <c:v>0.50166793445532598</c:v>
                </c:pt>
                <c:pt idx="4">
                  <c:v>0.50295553231276302</c:v>
                </c:pt>
                <c:pt idx="5">
                  <c:v>0.239988431428481</c:v>
                </c:pt>
                <c:pt idx="6">
                  <c:v>3.61848013269521E-2</c:v>
                </c:pt>
              </c:numCache>
            </c:numRef>
          </c:val>
          <c:extLst>
            <c:ext xmlns:c16="http://schemas.microsoft.com/office/drawing/2014/chart" uri="{C3380CC4-5D6E-409C-BE32-E72D297353CC}">
              <c16:uniqueId val="{00000000-2C7D-49B2-B147-165600C995BC}"/>
            </c:ext>
          </c:extLst>
        </c:ser>
        <c:dLbls>
          <c:showLegendKey val="0"/>
          <c:showVal val="0"/>
          <c:showCatName val="0"/>
          <c:showSerName val="0"/>
          <c:showPercent val="0"/>
          <c:showBubbleSize val="0"/>
        </c:dLbls>
        <c:gapWidth val="219"/>
        <c:overlap val="-27"/>
        <c:axId val="465144200"/>
        <c:axId val="465146824"/>
      </c:barChart>
      <c:catAx>
        <c:axId val="46514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46824"/>
        <c:crosses val="autoZero"/>
        <c:auto val="1"/>
        <c:lblAlgn val="ctr"/>
        <c:lblOffset val="100"/>
        <c:noMultiLvlLbl val="0"/>
      </c:catAx>
      <c:valAx>
        <c:axId val="46514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14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0367-36BC-49E4-B4B3-BCD7D883AC72}"/>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D22E95AC-AF13-49AA-992D-77F8BA0F9DB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18253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9121-3A4E-4D08-A6D8-FEA9F5E75F52}"/>
              </a:ext>
            </a:extLst>
          </p:cNvPr>
          <p:cNvSpPr>
            <a:spLocks noGrp="1"/>
          </p:cNvSpPr>
          <p:nvPr>
            <p:ph type="title"/>
          </p:nvPr>
        </p:nvSpPr>
        <p:spPr/>
        <p:txBody>
          <a:bodyPr/>
          <a:lstStyle/>
          <a:p>
            <a:r>
              <a:rPr lang="en-US"/>
              <a:t>Facebook Key Metrics Table | Ente Tucumán Turismo</a:t>
            </a:r>
          </a:p>
        </p:txBody>
      </p:sp>
      <p:graphicFrame>
        <p:nvGraphicFramePr>
          <p:cNvPr id="5" name="Table Placeholder 4">
            <a:extLst>
              <a:ext uri="{FF2B5EF4-FFF2-40B4-BE49-F238E27FC236}">
                <a16:creationId xmlns:a16="http://schemas.microsoft.com/office/drawing/2014/main" id="{4F84880A-DF45-40A0-A5E2-C30F579C4C93}"/>
              </a:ext>
            </a:extLst>
          </p:cNvPr>
          <p:cNvGraphicFramePr>
            <a:graphicFrameLocks noGrp="1"/>
          </p:cNvGraphicFramePr>
          <p:nvPr>
            <p:ph type="tbl" sz="quarter" idx="13"/>
            <p:extLst>
              <p:ext uri="{D42A27DB-BD31-4B8C-83A1-F6EECF244321}">
                <p14:modId xmlns:p14="http://schemas.microsoft.com/office/powerpoint/2010/main" val="251860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3316652"/>
                    </a:ext>
                  </a:extLst>
                </a:gridCol>
                <a:gridCol w="740664">
                  <a:extLst>
                    <a:ext uri="{9D8B030D-6E8A-4147-A177-3AD203B41FA5}">
                      <a16:colId xmlns:a16="http://schemas.microsoft.com/office/drawing/2014/main" val="104702118"/>
                    </a:ext>
                  </a:extLst>
                </a:gridCol>
                <a:gridCol w="740664">
                  <a:extLst>
                    <a:ext uri="{9D8B030D-6E8A-4147-A177-3AD203B41FA5}">
                      <a16:colId xmlns:a16="http://schemas.microsoft.com/office/drawing/2014/main" val="2893900250"/>
                    </a:ext>
                  </a:extLst>
                </a:gridCol>
                <a:gridCol w="740664">
                  <a:extLst>
                    <a:ext uri="{9D8B030D-6E8A-4147-A177-3AD203B41FA5}">
                      <a16:colId xmlns:a16="http://schemas.microsoft.com/office/drawing/2014/main" val="2663710277"/>
                    </a:ext>
                  </a:extLst>
                </a:gridCol>
                <a:gridCol w="740664">
                  <a:extLst>
                    <a:ext uri="{9D8B030D-6E8A-4147-A177-3AD203B41FA5}">
                      <a16:colId xmlns:a16="http://schemas.microsoft.com/office/drawing/2014/main" val="2280541287"/>
                    </a:ext>
                  </a:extLst>
                </a:gridCol>
                <a:gridCol w="740664">
                  <a:extLst>
                    <a:ext uri="{9D8B030D-6E8A-4147-A177-3AD203B41FA5}">
                      <a16:colId xmlns:a16="http://schemas.microsoft.com/office/drawing/2014/main" val="1472122199"/>
                    </a:ext>
                  </a:extLst>
                </a:gridCol>
                <a:gridCol w="740664">
                  <a:extLst>
                    <a:ext uri="{9D8B030D-6E8A-4147-A177-3AD203B41FA5}">
                      <a16:colId xmlns:a16="http://schemas.microsoft.com/office/drawing/2014/main" val="1583088699"/>
                    </a:ext>
                  </a:extLst>
                </a:gridCol>
                <a:gridCol w="740664">
                  <a:extLst>
                    <a:ext uri="{9D8B030D-6E8A-4147-A177-3AD203B41FA5}">
                      <a16:colId xmlns:a16="http://schemas.microsoft.com/office/drawing/2014/main" val="4116129480"/>
                    </a:ext>
                  </a:extLst>
                </a:gridCol>
                <a:gridCol w="740664">
                  <a:extLst>
                    <a:ext uri="{9D8B030D-6E8A-4147-A177-3AD203B41FA5}">
                      <a16:colId xmlns:a16="http://schemas.microsoft.com/office/drawing/2014/main" val="3423081571"/>
                    </a:ext>
                  </a:extLst>
                </a:gridCol>
                <a:gridCol w="740664">
                  <a:extLst>
                    <a:ext uri="{9D8B030D-6E8A-4147-A177-3AD203B41FA5}">
                      <a16:colId xmlns:a16="http://schemas.microsoft.com/office/drawing/2014/main" val="28395495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2866390"/>
                  </a:ext>
                </a:extLst>
              </a:tr>
              <a:tr h="370840">
                <a:tc>
                  <a:txBody>
                    <a:bodyPr/>
                    <a:lstStyle/>
                    <a:p>
                      <a:r>
                        <a:rPr lang="en-US" sz="1000"/>
                        <a:t>Ente Tucumán Turismo</a:t>
                      </a:r>
                    </a:p>
                  </a:txBody>
                  <a:tcPr/>
                </a:tc>
                <a:tc>
                  <a:txBody>
                    <a:bodyPr/>
                    <a:lstStyle/>
                    <a:p>
                      <a:r>
                        <a:rPr lang="en-US" sz="1000"/>
                        <a:t>252652</a:t>
                      </a:r>
                    </a:p>
                  </a:txBody>
                  <a:tcPr/>
                </a:tc>
                <a:tc>
                  <a:txBody>
                    <a:bodyPr/>
                    <a:lstStyle/>
                    <a:p>
                      <a:r>
                        <a:rPr lang="en-US" sz="1000"/>
                        <a:t>502</a:t>
                      </a:r>
                    </a:p>
                  </a:txBody>
                  <a:tcPr/>
                </a:tc>
                <a:tc>
                  <a:txBody>
                    <a:bodyPr/>
                    <a:lstStyle/>
                    <a:p>
                      <a:r>
                        <a:rPr lang="en-US" sz="1000"/>
                        <a:t>20</a:t>
                      </a:r>
                    </a:p>
                  </a:txBody>
                  <a:tcPr/>
                </a:tc>
                <a:tc>
                  <a:txBody>
                    <a:bodyPr/>
                    <a:lstStyle/>
                    <a:p>
                      <a:r>
                        <a:rPr lang="en-US" sz="1000"/>
                        <a:t>11971</a:t>
                      </a:r>
                    </a:p>
                  </a:txBody>
                  <a:tcPr/>
                </a:tc>
                <a:tc>
                  <a:txBody>
                    <a:bodyPr/>
                    <a:lstStyle/>
                    <a:p>
                      <a:r>
                        <a:rPr lang="en-US" sz="1000"/>
                        <a:t>492</a:t>
                      </a:r>
                    </a:p>
                  </a:txBody>
                  <a:tcPr/>
                </a:tc>
                <a:tc>
                  <a:txBody>
                    <a:bodyPr/>
                    <a:lstStyle/>
                    <a:p>
                      <a:r>
                        <a:rPr lang="en-US" sz="1000"/>
                        <a:t>1993</a:t>
                      </a:r>
                    </a:p>
                  </a:txBody>
                  <a:tcPr/>
                </a:tc>
                <a:tc>
                  <a:txBody>
                    <a:bodyPr/>
                    <a:lstStyle/>
                    <a:p>
                      <a:r>
                        <a:rPr lang="en-US" sz="1000"/>
                        <a:t>5</a:t>
                      </a:r>
                    </a:p>
                  </a:txBody>
                  <a:tcPr/>
                </a:tc>
                <a:tc>
                  <a:txBody>
                    <a:bodyPr/>
                    <a:lstStyle/>
                    <a:p>
                      <a:r>
                        <a:rPr lang="en-US" sz="1000"/>
                        <a:t>0.2864 %</a:t>
                      </a:r>
                    </a:p>
                  </a:txBody>
                  <a:tcPr/>
                </a:tc>
                <a:tc>
                  <a:txBody>
                    <a:bodyPr/>
                    <a:lstStyle/>
                    <a:p>
                      <a:r>
                        <a:rPr lang="en-US" sz="1000"/>
                        <a:t>0.0 %</a:t>
                      </a:r>
                    </a:p>
                  </a:txBody>
                  <a:tcPr/>
                </a:tc>
                <a:extLst>
                  <a:ext uri="{0D108BD9-81ED-4DB2-BD59-A6C34878D82A}">
                    <a16:rowId xmlns:a16="http://schemas.microsoft.com/office/drawing/2014/main" val="1301522059"/>
                  </a:ext>
                </a:extLst>
              </a:tr>
            </a:tbl>
          </a:graphicData>
        </a:graphic>
      </p:graphicFrame>
      <p:sp>
        <p:nvSpPr>
          <p:cNvPr id="4" name="Text Placeholder 3">
            <a:extLst>
              <a:ext uri="{FF2B5EF4-FFF2-40B4-BE49-F238E27FC236}">
                <a16:creationId xmlns:a16="http://schemas.microsoft.com/office/drawing/2014/main" id="{AC7F351C-8138-46C9-92AF-2A0CFFEDF0AD}"/>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6754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5187-F781-4507-BD22-88D1415BEA19}"/>
              </a:ext>
            </a:extLst>
          </p:cNvPr>
          <p:cNvSpPr>
            <a:spLocks noGrp="1"/>
          </p:cNvSpPr>
          <p:nvPr>
            <p:ph type="title"/>
          </p:nvPr>
        </p:nvSpPr>
        <p:spPr/>
        <p:txBody>
          <a:bodyPr/>
          <a:lstStyle/>
          <a:p>
            <a:r>
              <a:rPr lang="en-US"/>
              <a:t>Facebook Fans Total | Ente Tucumán Turismo</a:t>
            </a:r>
          </a:p>
        </p:txBody>
      </p:sp>
      <p:graphicFrame>
        <p:nvGraphicFramePr>
          <p:cNvPr id="6" name="Chart Placeholder 5">
            <a:extLst>
              <a:ext uri="{FF2B5EF4-FFF2-40B4-BE49-F238E27FC236}">
                <a16:creationId xmlns:a16="http://schemas.microsoft.com/office/drawing/2014/main" id="{D8556EE7-FEDC-4494-ACB3-F50C37D302BE}"/>
              </a:ext>
            </a:extLst>
          </p:cNvPr>
          <p:cNvGraphicFramePr>
            <a:graphicFrameLocks noGrp="1"/>
          </p:cNvGraphicFramePr>
          <p:nvPr>
            <p:ph type="chart" sz="quarter" idx="13"/>
            <p:extLst>
              <p:ext uri="{D42A27DB-BD31-4B8C-83A1-F6EECF244321}">
                <p14:modId xmlns:p14="http://schemas.microsoft.com/office/powerpoint/2010/main" val="1316030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472AC-0C91-4ED1-9869-83A9964C0E23}"/>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F0252AF0-D7DD-40F5-B86E-F48F2FDCC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981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0B94-12B5-41D7-A32D-9464B2D32E40}"/>
              </a:ext>
            </a:extLst>
          </p:cNvPr>
          <p:cNvSpPr>
            <a:spLocks noGrp="1"/>
          </p:cNvSpPr>
          <p:nvPr>
            <p:ph type="title"/>
          </p:nvPr>
        </p:nvSpPr>
        <p:spPr/>
        <p:txBody>
          <a:bodyPr/>
          <a:lstStyle/>
          <a:p>
            <a:r>
              <a:rPr lang="en-US"/>
              <a:t>Facebook Fans Change | Ente Tucumán Turismo</a:t>
            </a:r>
          </a:p>
        </p:txBody>
      </p:sp>
      <p:graphicFrame>
        <p:nvGraphicFramePr>
          <p:cNvPr id="6" name="Chart Placeholder 5">
            <a:extLst>
              <a:ext uri="{FF2B5EF4-FFF2-40B4-BE49-F238E27FC236}">
                <a16:creationId xmlns:a16="http://schemas.microsoft.com/office/drawing/2014/main" id="{809B485E-E607-45C5-A5D5-B28A057253E0}"/>
              </a:ext>
            </a:extLst>
          </p:cNvPr>
          <p:cNvGraphicFramePr>
            <a:graphicFrameLocks noGrp="1"/>
          </p:cNvGraphicFramePr>
          <p:nvPr>
            <p:ph type="chart" sz="quarter" idx="13"/>
            <p:extLst>
              <p:ext uri="{D42A27DB-BD31-4B8C-83A1-F6EECF244321}">
                <p14:modId xmlns:p14="http://schemas.microsoft.com/office/powerpoint/2010/main" val="437403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53E40-8CF7-4310-B909-945E4D99821A}"/>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8624ECF4-FB5F-4B26-ADA9-76FE420CA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82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13CBC-17F6-4BCF-B8AF-033D2CDEA608}"/>
              </a:ext>
            </a:extLst>
          </p:cNvPr>
          <p:cNvSpPr>
            <a:spLocks noGrp="1"/>
          </p:cNvSpPr>
          <p:nvPr>
            <p:ph type="title"/>
          </p:nvPr>
        </p:nvSpPr>
        <p:spPr/>
        <p:txBody>
          <a:bodyPr/>
          <a:lstStyle/>
          <a:p>
            <a:r>
              <a:rPr lang="en-US"/>
              <a:t>Facebook Key Metrics Radar | Ente Tucumán Turismo</a:t>
            </a:r>
          </a:p>
        </p:txBody>
      </p:sp>
      <p:graphicFrame>
        <p:nvGraphicFramePr>
          <p:cNvPr id="6" name="Chart Placeholder 5">
            <a:extLst>
              <a:ext uri="{FF2B5EF4-FFF2-40B4-BE49-F238E27FC236}">
                <a16:creationId xmlns:a16="http://schemas.microsoft.com/office/drawing/2014/main" id="{FC96030D-F663-49AF-BBB3-C67CEDADD07E}"/>
              </a:ext>
            </a:extLst>
          </p:cNvPr>
          <p:cNvGraphicFramePr>
            <a:graphicFrameLocks noGrp="1"/>
          </p:cNvGraphicFramePr>
          <p:nvPr>
            <p:ph type="chart" sz="quarter" idx="13"/>
            <p:extLst>
              <p:ext uri="{D42A27DB-BD31-4B8C-83A1-F6EECF244321}">
                <p14:modId xmlns:p14="http://schemas.microsoft.com/office/powerpoint/2010/main" val="442526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2F9AA2-1B5D-4A8F-AC89-67A000BC8AAE}"/>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A96248FE-6F4B-4ACF-BE69-044BE1941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609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6631-FF17-4511-9F5F-5C71F79EE3DB}"/>
              </a:ext>
            </a:extLst>
          </p:cNvPr>
          <p:cNvSpPr>
            <a:spLocks noGrp="1"/>
          </p:cNvSpPr>
          <p:nvPr>
            <p:ph type="title"/>
          </p:nvPr>
        </p:nvSpPr>
        <p:spPr/>
        <p:txBody>
          <a:bodyPr/>
          <a:lstStyle/>
          <a:p>
            <a:r>
              <a:rPr lang="en-US"/>
              <a:t>Facebook Fans Change Rate | Ente Tucumán Turismo</a:t>
            </a:r>
          </a:p>
        </p:txBody>
      </p:sp>
      <p:graphicFrame>
        <p:nvGraphicFramePr>
          <p:cNvPr id="6" name="Chart Placeholder 5">
            <a:extLst>
              <a:ext uri="{FF2B5EF4-FFF2-40B4-BE49-F238E27FC236}">
                <a16:creationId xmlns:a16="http://schemas.microsoft.com/office/drawing/2014/main" id="{F6C4F98F-966C-48E0-9DE2-942B844CDA9F}"/>
              </a:ext>
            </a:extLst>
          </p:cNvPr>
          <p:cNvGraphicFramePr>
            <a:graphicFrameLocks noGrp="1"/>
          </p:cNvGraphicFramePr>
          <p:nvPr>
            <p:ph type="chart" sz="quarter" idx="13"/>
            <p:extLst>
              <p:ext uri="{D42A27DB-BD31-4B8C-83A1-F6EECF244321}">
                <p14:modId xmlns:p14="http://schemas.microsoft.com/office/powerpoint/2010/main" val="2728679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F324D-B51B-47A7-9ED8-E6647EF64D52}"/>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0298B891-CEE6-4271-9398-1D73D7505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92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FA48-1CF8-45C5-BC42-51098DC90507}"/>
              </a:ext>
            </a:extLst>
          </p:cNvPr>
          <p:cNvSpPr>
            <a:spLocks noGrp="1"/>
          </p:cNvSpPr>
          <p:nvPr>
            <p:ph type="title"/>
          </p:nvPr>
        </p:nvSpPr>
        <p:spPr/>
        <p:txBody>
          <a:bodyPr/>
          <a:lstStyle/>
          <a:p>
            <a:r>
              <a:rPr lang="en-US"/>
              <a:t>Facebook Fans Change Per Weekday | Ente Tucumán Turismo</a:t>
            </a:r>
          </a:p>
        </p:txBody>
      </p:sp>
      <p:graphicFrame>
        <p:nvGraphicFramePr>
          <p:cNvPr id="6" name="Chart Placeholder 5">
            <a:extLst>
              <a:ext uri="{FF2B5EF4-FFF2-40B4-BE49-F238E27FC236}">
                <a16:creationId xmlns:a16="http://schemas.microsoft.com/office/drawing/2014/main" id="{018060D5-B40E-4A6E-8FF2-2BC7ABD4CE80}"/>
              </a:ext>
            </a:extLst>
          </p:cNvPr>
          <p:cNvGraphicFramePr>
            <a:graphicFrameLocks noGrp="1"/>
          </p:cNvGraphicFramePr>
          <p:nvPr>
            <p:ph type="chart" sz="quarter" idx="13"/>
            <p:extLst>
              <p:ext uri="{D42A27DB-BD31-4B8C-83A1-F6EECF244321}">
                <p14:modId xmlns:p14="http://schemas.microsoft.com/office/powerpoint/2010/main" val="4276084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46E5B-BC2E-425E-8A71-F250833E1E91}"/>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27AC0C59-8554-4EDA-844D-36CD0C078F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386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603F6-BE1C-4591-9F0A-0EBE5E67D549}"/>
              </a:ext>
            </a:extLst>
          </p:cNvPr>
          <p:cNvSpPr>
            <a:spLocks noGrp="1"/>
          </p:cNvSpPr>
          <p:nvPr>
            <p:ph type="title"/>
          </p:nvPr>
        </p:nvSpPr>
        <p:spPr/>
        <p:txBody>
          <a:bodyPr/>
          <a:lstStyle/>
          <a:p>
            <a:r>
              <a:rPr lang="en-US"/>
              <a:t>Facebook Fan Distribution Development | Ente Tucumán Turismo</a:t>
            </a:r>
          </a:p>
        </p:txBody>
      </p:sp>
      <p:graphicFrame>
        <p:nvGraphicFramePr>
          <p:cNvPr id="6" name="Chart Placeholder 5">
            <a:extLst>
              <a:ext uri="{FF2B5EF4-FFF2-40B4-BE49-F238E27FC236}">
                <a16:creationId xmlns:a16="http://schemas.microsoft.com/office/drawing/2014/main" id="{82356342-2D79-4A7B-9A10-9842356D68EB}"/>
              </a:ext>
            </a:extLst>
          </p:cNvPr>
          <p:cNvGraphicFramePr>
            <a:graphicFrameLocks noGrp="1"/>
          </p:cNvGraphicFramePr>
          <p:nvPr>
            <p:ph type="chart" sz="quarter" idx="13"/>
            <p:extLst>
              <p:ext uri="{D42A27DB-BD31-4B8C-83A1-F6EECF244321}">
                <p14:modId xmlns:p14="http://schemas.microsoft.com/office/powerpoint/2010/main" val="3115616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FE0FB8-F353-4AC4-8A84-412B0A4C63A0}"/>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914FAF4A-25E4-4CA7-A3DD-9BACBD1C5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308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9C80-C507-41BE-8014-80A9BB17C163}"/>
              </a:ext>
            </a:extLst>
          </p:cNvPr>
          <p:cNvSpPr>
            <a:spLocks noGrp="1"/>
          </p:cNvSpPr>
          <p:nvPr>
            <p:ph type="title"/>
          </p:nvPr>
        </p:nvSpPr>
        <p:spPr/>
        <p:txBody>
          <a:bodyPr/>
          <a:lstStyle/>
          <a:p>
            <a:r>
              <a:rPr lang="en-US"/>
              <a:t>Facebook Own Posts | Ente Tucumán Turismo</a:t>
            </a:r>
          </a:p>
        </p:txBody>
      </p:sp>
      <p:graphicFrame>
        <p:nvGraphicFramePr>
          <p:cNvPr id="6" name="Chart Placeholder 5">
            <a:extLst>
              <a:ext uri="{FF2B5EF4-FFF2-40B4-BE49-F238E27FC236}">
                <a16:creationId xmlns:a16="http://schemas.microsoft.com/office/drawing/2014/main" id="{C99C5608-5C14-4B5A-9DF2-C83345CA255C}"/>
              </a:ext>
            </a:extLst>
          </p:cNvPr>
          <p:cNvGraphicFramePr>
            <a:graphicFrameLocks noGrp="1"/>
          </p:cNvGraphicFramePr>
          <p:nvPr>
            <p:ph type="chart" sz="quarter" idx="13"/>
            <p:extLst>
              <p:ext uri="{D42A27DB-BD31-4B8C-83A1-F6EECF244321}">
                <p14:modId xmlns:p14="http://schemas.microsoft.com/office/powerpoint/2010/main" val="953970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13DA4-6020-433E-A064-09BFE32F548D}"/>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94E8A5AF-1354-4E6B-930D-772C3094F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019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4BCC-B804-4692-90C1-F12A150DC17A}"/>
              </a:ext>
            </a:extLst>
          </p:cNvPr>
          <p:cNvSpPr>
            <a:spLocks noGrp="1"/>
          </p:cNvSpPr>
          <p:nvPr>
            <p:ph type="title"/>
          </p:nvPr>
        </p:nvSpPr>
        <p:spPr/>
        <p:txBody>
          <a:bodyPr/>
          <a:lstStyle/>
          <a:p>
            <a:r>
              <a:rPr lang="en-US"/>
              <a:t>Facebook Own Posts By Hour | Ente Tucumán Turismo</a:t>
            </a:r>
          </a:p>
        </p:txBody>
      </p:sp>
      <p:graphicFrame>
        <p:nvGraphicFramePr>
          <p:cNvPr id="6" name="Chart Placeholder 5">
            <a:extLst>
              <a:ext uri="{FF2B5EF4-FFF2-40B4-BE49-F238E27FC236}">
                <a16:creationId xmlns:a16="http://schemas.microsoft.com/office/drawing/2014/main" id="{7F2E834C-80A3-406F-89DB-20E1360535F0}"/>
              </a:ext>
            </a:extLst>
          </p:cNvPr>
          <p:cNvGraphicFramePr>
            <a:graphicFrameLocks noGrp="1"/>
          </p:cNvGraphicFramePr>
          <p:nvPr>
            <p:ph type="chart" sz="quarter" idx="13"/>
            <p:extLst>
              <p:ext uri="{D42A27DB-BD31-4B8C-83A1-F6EECF244321}">
                <p14:modId xmlns:p14="http://schemas.microsoft.com/office/powerpoint/2010/main" val="528560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D6FCD-CEC4-413C-8197-7E2CBFC122A9}"/>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FFBBDC6A-BD7F-449D-ADE6-96BF69F41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936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5D2FD-8FE3-4C80-B04F-99CCEBE80E96}"/>
              </a:ext>
            </a:extLst>
          </p:cNvPr>
          <p:cNvSpPr>
            <a:spLocks noGrp="1"/>
          </p:cNvSpPr>
          <p:nvPr>
            <p:ph type="title"/>
          </p:nvPr>
        </p:nvSpPr>
        <p:spPr/>
        <p:txBody>
          <a:bodyPr/>
          <a:lstStyle/>
          <a:p>
            <a:r>
              <a:rPr lang="en-US"/>
              <a:t>Facebook Own Posts with Reactions Table | Ente Tucumán Turismo - 1 of 6</a:t>
            </a:r>
          </a:p>
        </p:txBody>
      </p:sp>
      <p:graphicFrame>
        <p:nvGraphicFramePr>
          <p:cNvPr id="5" name="Table Placeholder 4">
            <a:extLst>
              <a:ext uri="{FF2B5EF4-FFF2-40B4-BE49-F238E27FC236}">
                <a16:creationId xmlns:a16="http://schemas.microsoft.com/office/drawing/2014/main" id="{2A0906F4-E514-4D0D-A20B-FEC0514A1464}"/>
              </a:ext>
            </a:extLst>
          </p:cNvPr>
          <p:cNvGraphicFramePr>
            <a:graphicFrameLocks noGrp="1"/>
          </p:cNvGraphicFramePr>
          <p:nvPr>
            <p:ph type="tbl" sz="quarter" idx="13"/>
            <p:extLst>
              <p:ext uri="{D42A27DB-BD31-4B8C-83A1-F6EECF244321}">
                <p14:modId xmlns:p14="http://schemas.microsoft.com/office/powerpoint/2010/main" val="252160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2508790"/>
                    </a:ext>
                  </a:extLst>
                </a:gridCol>
                <a:gridCol w="822960">
                  <a:extLst>
                    <a:ext uri="{9D8B030D-6E8A-4147-A177-3AD203B41FA5}">
                      <a16:colId xmlns:a16="http://schemas.microsoft.com/office/drawing/2014/main" val="2143204298"/>
                    </a:ext>
                  </a:extLst>
                </a:gridCol>
                <a:gridCol w="822960">
                  <a:extLst>
                    <a:ext uri="{9D8B030D-6E8A-4147-A177-3AD203B41FA5}">
                      <a16:colId xmlns:a16="http://schemas.microsoft.com/office/drawing/2014/main" val="1014700408"/>
                    </a:ext>
                  </a:extLst>
                </a:gridCol>
                <a:gridCol w="822960">
                  <a:extLst>
                    <a:ext uri="{9D8B030D-6E8A-4147-A177-3AD203B41FA5}">
                      <a16:colId xmlns:a16="http://schemas.microsoft.com/office/drawing/2014/main" val="1550739835"/>
                    </a:ext>
                  </a:extLst>
                </a:gridCol>
                <a:gridCol w="822960">
                  <a:extLst>
                    <a:ext uri="{9D8B030D-6E8A-4147-A177-3AD203B41FA5}">
                      <a16:colId xmlns:a16="http://schemas.microsoft.com/office/drawing/2014/main" val="2021536660"/>
                    </a:ext>
                  </a:extLst>
                </a:gridCol>
                <a:gridCol w="822960">
                  <a:extLst>
                    <a:ext uri="{9D8B030D-6E8A-4147-A177-3AD203B41FA5}">
                      <a16:colId xmlns:a16="http://schemas.microsoft.com/office/drawing/2014/main" val="3576738"/>
                    </a:ext>
                  </a:extLst>
                </a:gridCol>
                <a:gridCol w="822960">
                  <a:extLst>
                    <a:ext uri="{9D8B030D-6E8A-4147-A177-3AD203B41FA5}">
                      <a16:colId xmlns:a16="http://schemas.microsoft.com/office/drawing/2014/main" val="2880822864"/>
                    </a:ext>
                  </a:extLst>
                </a:gridCol>
                <a:gridCol w="822960">
                  <a:extLst>
                    <a:ext uri="{9D8B030D-6E8A-4147-A177-3AD203B41FA5}">
                      <a16:colId xmlns:a16="http://schemas.microsoft.com/office/drawing/2014/main" val="326653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083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- 2019-01-31 19:54:02 </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295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- 2019-02-01 19:01:33 </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156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- 2019-01-26 20:00:00 </a:t>
                      </a:r>
                      <a:r>
                        <a:rPr kumimoji="0" lang="es-ES" sz="1000" b="0" i="0" u="none" strike="noStrike" kern="1200" cap="none" spc="0" normalizeH="0" baseline="0" noProof="0">
                          <a:ln>
                            <a:noFill/>
                          </a:ln>
                          <a:solidFill>
                            <a:prstClr val="black"/>
                          </a:solidFill>
                          <a:effectLst/>
                          <a:uLnTx/>
                          <a:uFillTx/>
                          <a:latin typeface="+mn-lt"/>
                          <a:ea typeface="+mn-ea"/>
                          <a:cs typeface="+mn-cs"/>
                        </a:rPr>
                        <a:t> 
 Vení a descubrir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139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- 2019-01-30 20:15:30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del Dique y descubrí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7265673"/>
                  </a:ext>
                </a:extLst>
              </a:tr>
            </a:tbl>
          </a:graphicData>
        </a:graphic>
      </p:graphicFrame>
      <p:sp>
        <p:nvSpPr>
          <p:cNvPr id="4" name="Text Placeholder 3">
            <a:extLst>
              <a:ext uri="{FF2B5EF4-FFF2-40B4-BE49-F238E27FC236}">
                <a16:creationId xmlns:a16="http://schemas.microsoft.com/office/drawing/2014/main" id="{75A45F0B-BF10-4596-9EB5-04E442994BBD}"/>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4207309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1A3C-D02D-4A96-9860-2CEE4AF1ADED}"/>
              </a:ext>
            </a:extLst>
          </p:cNvPr>
          <p:cNvSpPr>
            <a:spLocks noGrp="1"/>
          </p:cNvSpPr>
          <p:nvPr>
            <p:ph type="title"/>
          </p:nvPr>
        </p:nvSpPr>
        <p:spPr/>
        <p:txBody>
          <a:bodyPr/>
          <a:lstStyle/>
          <a:p>
            <a:r>
              <a:rPr lang="en-US"/>
              <a:t>Facebook Own Posts with Reactions Table | Ente Tucumán Turismo - 2 of 6</a:t>
            </a:r>
          </a:p>
        </p:txBody>
      </p:sp>
      <p:graphicFrame>
        <p:nvGraphicFramePr>
          <p:cNvPr id="5" name="Table Placeholder 4">
            <a:extLst>
              <a:ext uri="{FF2B5EF4-FFF2-40B4-BE49-F238E27FC236}">
                <a16:creationId xmlns:a16="http://schemas.microsoft.com/office/drawing/2014/main" id="{36E178FF-32FB-412F-B533-C93D67FC7A86}"/>
              </a:ext>
            </a:extLst>
          </p:cNvPr>
          <p:cNvGraphicFramePr>
            <a:graphicFrameLocks noGrp="1"/>
          </p:cNvGraphicFramePr>
          <p:nvPr>
            <p:ph type="tbl" sz="quarter" idx="13"/>
            <p:extLst>
              <p:ext uri="{D42A27DB-BD31-4B8C-83A1-F6EECF244321}">
                <p14:modId xmlns:p14="http://schemas.microsoft.com/office/powerpoint/2010/main" val="210331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8891440"/>
                    </a:ext>
                  </a:extLst>
                </a:gridCol>
                <a:gridCol w="822960">
                  <a:extLst>
                    <a:ext uri="{9D8B030D-6E8A-4147-A177-3AD203B41FA5}">
                      <a16:colId xmlns:a16="http://schemas.microsoft.com/office/drawing/2014/main" val="1662367040"/>
                    </a:ext>
                  </a:extLst>
                </a:gridCol>
                <a:gridCol w="822960">
                  <a:extLst>
                    <a:ext uri="{9D8B030D-6E8A-4147-A177-3AD203B41FA5}">
                      <a16:colId xmlns:a16="http://schemas.microsoft.com/office/drawing/2014/main" val="2904860798"/>
                    </a:ext>
                  </a:extLst>
                </a:gridCol>
                <a:gridCol w="822960">
                  <a:extLst>
                    <a:ext uri="{9D8B030D-6E8A-4147-A177-3AD203B41FA5}">
                      <a16:colId xmlns:a16="http://schemas.microsoft.com/office/drawing/2014/main" val="2719113910"/>
                    </a:ext>
                  </a:extLst>
                </a:gridCol>
                <a:gridCol w="822960">
                  <a:extLst>
                    <a:ext uri="{9D8B030D-6E8A-4147-A177-3AD203B41FA5}">
                      <a16:colId xmlns:a16="http://schemas.microsoft.com/office/drawing/2014/main" val="3831253242"/>
                    </a:ext>
                  </a:extLst>
                </a:gridCol>
                <a:gridCol w="822960">
                  <a:extLst>
                    <a:ext uri="{9D8B030D-6E8A-4147-A177-3AD203B41FA5}">
                      <a16:colId xmlns:a16="http://schemas.microsoft.com/office/drawing/2014/main" val="1082819360"/>
                    </a:ext>
                  </a:extLst>
                </a:gridCol>
                <a:gridCol w="822960">
                  <a:extLst>
                    <a:ext uri="{9D8B030D-6E8A-4147-A177-3AD203B41FA5}">
                      <a16:colId xmlns:a16="http://schemas.microsoft.com/office/drawing/2014/main" val="3156424466"/>
                    </a:ext>
                  </a:extLst>
                </a:gridCol>
                <a:gridCol w="822960">
                  <a:extLst>
                    <a:ext uri="{9D8B030D-6E8A-4147-A177-3AD203B41FA5}">
                      <a16:colId xmlns:a16="http://schemas.microsoft.com/office/drawing/2014/main" val="183594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7044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- 2019-02-13 16:51:10 </a:t>
                      </a:r>
                      <a:r>
                        <a:rPr kumimoji="0" lang="es-ES" sz="1000" b="0" i="0" u="none" strike="noStrike" kern="1200" cap="none" spc="0" normalizeH="0" baseline="0" noProof="0">
                          <a:ln>
                            <a:noFill/>
                          </a:ln>
                          <a:solidFill>
                            <a:prstClr val="black"/>
                          </a:solidFill>
                          <a:effectLst/>
                          <a:uLnTx/>
                          <a:uFillTx/>
                          <a:latin typeface="+mn-lt"/>
                          <a:ea typeface="+mn-ea"/>
                          <a:cs typeface="+mn-cs"/>
                        </a:rPr>
                        <a:t> 
 Tucumán te espera en tus vacaciones de playa! Acercate al Espacio Clarín este Sábado 16 de Febrero desde las 19hs. para disfrutar de una tardecita y noche llena de artistas. Anota: Güemes  y Alberti, Ciudad de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156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- 2019-02-22 12:31:21 </a:t>
                      </a:r>
                      <a:r>
                        <a:rPr kumimoji="0" lang="es-ES" sz="1000" b="0" i="0" u="none" strike="noStrike" kern="1200" cap="none" spc="0" normalizeH="0" baseline="0" noProof="0">
                          <a:ln>
                            <a:noFill/>
                          </a:ln>
                          <a:solidFill>
                            <a:prstClr val="black"/>
                          </a:solidFill>
                          <a:effectLst/>
                          <a:uLnTx/>
                          <a:uFillTx/>
                          <a:latin typeface="+mn-lt"/>
                          <a:ea typeface="+mn-ea"/>
                          <a:cs typeface="+mn-cs"/>
                        </a:rPr>
                        <a:t> 
 Nuestro hermoso Tafí del Valle es finalista en la votación de las 7 maravillas naturales Argentinas! Votá en este link  http://ow.ly/6TYu50lXVzK y que todos conozcan lo más lindo de 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526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- 2019-01-28 12:00:22 </a:t>
                      </a:r>
                      <a:r>
                        <a:rPr kumimoji="0" lang="es-ES" sz="1000" b="0" i="0" u="none" strike="noStrike" kern="1200" cap="none" spc="0" normalizeH="0" baseline="0" noProof="0">
                          <a:ln>
                            <a:noFill/>
                          </a:ln>
                          <a:solidFill>
                            <a:prstClr val="black"/>
                          </a:solidFill>
                          <a:effectLst/>
                          <a:uLnTx/>
                          <a:uFillTx/>
                          <a:latin typeface="+mn-lt"/>
                          <a:ea typeface="+mn-ea"/>
                          <a:cs typeface="+mn-cs"/>
                        </a:rPr>
                        <a:t> 
 Todo el verde en el Jardín de la República. Vení a visitar Tucumán!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1622163"/>
                  </a:ext>
                </a:extLst>
              </a:tr>
            </a:tbl>
          </a:graphicData>
        </a:graphic>
      </p:graphicFrame>
      <p:sp>
        <p:nvSpPr>
          <p:cNvPr id="4" name="Text Placeholder 3">
            <a:extLst>
              <a:ext uri="{FF2B5EF4-FFF2-40B4-BE49-F238E27FC236}">
                <a16:creationId xmlns:a16="http://schemas.microsoft.com/office/drawing/2014/main" id="{89076E0A-B171-425E-ADDF-00B248EB9B22}"/>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111343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3CCA-CDD1-4BFA-8CC6-22C3D3F80DE2}"/>
              </a:ext>
            </a:extLst>
          </p:cNvPr>
          <p:cNvSpPr>
            <a:spLocks noGrp="1"/>
          </p:cNvSpPr>
          <p:nvPr>
            <p:ph type="title"/>
          </p:nvPr>
        </p:nvSpPr>
        <p:spPr/>
        <p:txBody>
          <a:bodyPr/>
          <a:lstStyle/>
          <a:p>
            <a:r>
              <a:rPr lang="en-US"/>
              <a:t>Facebook Own Posts with Reactions Table | Ente Tucumán Turismo - 3 of 6</a:t>
            </a:r>
          </a:p>
        </p:txBody>
      </p:sp>
      <p:graphicFrame>
        <p:nvGraphicFramePr>
          <p:cNvPr id="5" name="Table Placeholder 4">
            <a:extLst>
              <a:ext uri="{FF2B5EF4-FFF2-40B4-BE49-F238E27FC236}">
                <a16:creationId xmlns:a16="http://schemas.microsoft.com/office/drawing/2014/main" id="{64A68619-F317-4905-BFF9-B6D47333B6C2}"/>
              </a:ext>
            </a:extLst>
          </p:cNvPr>
          <p:cNvGraphicFramePr>
            <a:graphicFrameLocks noGrp="1"/>
          </p:cNvGraphicFramePr>
          <p:nvPr>
            <p:ph type="tbl" sz="quarter" idx="13"/>
            <p:extLst>
              <p:ext uri="{D42A27DB-BD31-4B8C-83A1-F6EECF244321}">
                <p14:modId xmlns:p14="http://schemas.microsoft.com/office/powerpoint/2010/main" val="182544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9425763"/>
                    </a:ext>
                  </a:extLst>
                </a:gridCol>
                <a:gridCol w="822960">
                  <a:extLst>
                    <a:ext uri="{9D8B030D-6E8A-4147-A177-3AD203B41FA5}">
                      <a16:colId xmlns:a16="http://schemas.microsoft.com/office/drawing/2014/main" val="3529440339"/>
                    </a:ext>
                  </a:extLst>
                </a:gridCol>
                <a:gridCol w="822960">
                  <a:extLst>
                    <a:ext uri="{9D8B030D-6E8A-4147-A177-3AD203B41FA5}">
                      <a16:colId xmlns:a16="http://schemas.microsoft.com/office/drawing/2014/main" val="2841449711"/>
                    </a:ext>
                  </a:extLst>
                </a:gridCol>
                <a:gridCol w="822960">
                  <a:extLst>
                    <a:ext uri="{9D8B030D-6E8A-4147-A177-3AD203B41FA5}">
                      <a16:colId xmlns:a16="http://schemas.microsoft.com/office/drawing/2014/main" val="3498155515"/>
                    </a:ext>
                  </a:extLst>
                </a:gridCol>
                <a:gridCol w="822960">
                  <a:extLst>
                    <a:ext uri="{9D8B030D-6E8A-4147-A177-3AD203B41FA5}">
                      <a16:colId xmlns:a16="http://schemas.microsoft.com/office/drawing/2014/main" val="1065284517"/>
                    </a:ext>
                  </a:extLst>
                </a:gridCol>
                <a:gridCol w="822960">
                  <a:extLst>
                    <a:ext uri="{9D8B030D-6E8A-4147-A177-3AD203B41FA5}">
                      <a16:colId xmlns:a16="http://schemas.microsoft.com/office/drawing/2014/main" val="967265177"/>
                    </a:ext>
                  </a:extLst>
                </a:gridCol>
                <a:gridCol w="822960">
                  <a:extLst>
                    <a:ext uri="{9D8B030D-6E8A-4147-A177-3AD203B41FA5}">
                      <a16:colId xmlns:a16="http://schemas.microsoft.com/office/drawing/2014/main" val="3751210707"/>
                    </a:ext>
                  </a:extLst>
                </a:gridCol>
                <a:gridCol w="822960">
                  <a:extLst>
                    <a:ext uri="{9D8B030D-6E8A-4147-A177-3AD203B41FA5}">
                      <a16:colId xmlns:a16="http://schemas.microsoft.com/office/drawing/2014/main" val="6721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5187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- 2019-02-09 12:00:30 </a:t>
                      </a:r>
                      <a:r>
                        <a:rPr kumimoji="0" lang="es-ES" sz="1000" b="0" i="0" u="none" strike="noStrike" kern="1200" cap="none" spc="0" normalizeH="0" baseline="0" noProof="0">
                          <a:ln>
                            <a:noFill/>
                          </a:ln>
                          <a:solidFill>
                            <a:prstClr val="black"/>
                          </a:solidFill>
                          <a:effectLst/>
                          <a:uLnTx/>
                          <a:uFillTx/>
                          <a:latin typeface="+mn-lt"/>
                          <a:ea typeface="+mn-ea"/>
                          <a:cs typeface="+mn-cs"/>
                        </a:rPr>
                        <a:t> 
 Sábados en Simoca! La Feria es el corazón del pueblo: artesanías, cosas ricas y mucha tradición te esperan para pasar una tarde hermosa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710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- 2019-02-10 12:00:31 </a:t>
                      </a:r>
                      <a:r>
                        <a:rPr kumimoji="0" lang="es-ES" sz="1000" b="0" i="0" u="none" strike="noStrike" kern="1200" cap="none" spc="0" normalizeH="0" baseline="0" noProof="0">
                          <a:ln>
                            <a:noFill/>
                          </a:ln>
                          <a:solidFill>
                            <a:prstClr val="black"/>
                          </a:solidFill>
                          <a:effectLst/>
                          <a:uLnTx/>
                          <a:uFillTx/>
                          <a:latin typeface="+mn-lt"/>
                          <a:ea typeface="+mn-ea"/>
                          <a:cs typeface="+mn-cs"/>
                        </a:rPr>
                        <a:t> 
 El Domingo pide unas buenas empanadas tucumanas: calentitas y súper sabrosas 🥟 ¿Cómo te gusta prepararlas?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73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- 2019-02-03 14:04:57 </a:t>
                      </a:r>
                      <a:r>
                        <a:rPr kumimoji="0" lang="es-ES" sz="1000" b="0" i="0" u="none" strike="noStrike" kern="1200" cap="none" spc="0" normalizeH="0" baseline="0" noProof="0">
                          <a:ln>
                            <a:noFill/>
                          </a:ln>
                          <a:solidFill>
                            <a:prstClr val="black"/>
                          </a:solidFill>
                          <a:effectLst/>
                          <a:uLnTx/>
                          <a:uFillTx/>
                          <a:latin typeface="+mn-lt"/>
                          <a:ea typeface="+mn-ea"/>
                          <a:cs typeface="+mn-cs"/>
                        </a:rPr>
                        <a:t> 
 Siguen los findes en Dique El Cadilla! Vení a disfrutar del nuevo restó, las vistas, los amigos, la familia, la tranquilidad y la cercanía del lugar 🌅  #SentíTucumán #TucumánTuDestino @ Dique El Cadillal, Tucuman,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9508433"/>
                  </a:ext>
                </a:extLst>
              </a:tr>
            </a:tbl>
          </a:graphicData>
        </a:graphic>
      </p:graphicFrame>
      <p:sp>
        <p:nvSpPr>
          <p:cNvPr id="4" name="Text Placeholder 3">
            <a:extLst>
              <a:ext uri="{FF2B5EF4-FFF2-40B4-BE49-F238E27FC236}">
                <a16:creationId xmlns:a16="http://schemas.microsoft.com/office/drawing/2014/main" id="{DCED02E2-1A3C-41D3-BE5A-DC28F8070A6C}"/>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105417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D823-8309-445B-9BBF-833B59EB9270}"/>
              </a:ext>
            </a:extLst>
          </p:cNvPr>
          <p:cNvSpPr>
            <a:spLocks noGrp="1"/>
          </p:cNvSpPr>
          <p:nvPr>
            <p:ph type="title"/>
          </p:nvPr>
        </p:nvSpPr>
        <p:spPr/>
        <p:txBody>
          <a:bodyPr/>
          <a:lstStyle/>
          <a:p>
            <a:r>
              <a:rPr lang="en-US"/>
              <a:t>Facebook Own Posts with Reactions Table | Ente Tucumán Turismo - 4 of 6</a:t>
            </a:r>
          </a:p>
        </p:txBody>
      </p:sp>
      <p:graphicFrame>
        <p:nvGraphicFramePr>
          <p:cNvPr id="5" name="Table Placeholder 4">
            <a:extLst>
              <a:ext uri="{FF2B5EF4-FFF2-40B4-BE49-F238E27FC236}">
                <a16:creationId xmlns:a16="http://schemas.microsoft.com/office/drawing/2014/main" id="{37472B42-2FD7-4B28-8B00-ABE311D846F6}"/>
              </a:ext>
            </a:extLst>
          </p:cNvPr>
          <p:cNvGraphicFramePr>
            <a:graphicFrameLocks noGrp="1"/>
          </p:cNvGraphicFramePr>
          <p:nvPr>
            <p:ph type="tbl" sz="quarter" idx="13"/>
            <p:extLst>
              <p:ext uri="{D42A27DB-BD31-4B8C-83A1-F6EECF244321}">
                <p14:modId xmlns:p14="http://schemas.microsoft.com/office/powerpoint/2010/main" val="298543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4937732"/>
                    </a:ext>
                  </a:extLst>
                </a:gridCol>
                <a:gridCol w="822960">
                  <a:extLst>
                    <a:ext uri="{9D8B030D-6E8A-4147-A177-3AD203B41FA5}">
                      <a16:colId xmlns:a16="http://schemas.microsoft.com/office/drawing/2014/main" val="1472035872"/>
                    </a:ext>
                  </a:extLst>
                </a:gridCol>
                <a:gridCol w="822960">
                  <a:extLst>
                    <a:ext uri="{9D8B030D-6E8A-4147-A177-3AD203B41FA5}">
                      <a16:colId xmlns:a16="http://schemas.microsoft.com/office/drawing/2014/main" val="3988474654"/>
                    </a:ext>
                  </a:extLst>
                </a:gridCol>
                <a:gridCol w="822960">
                  <a:extLst>
                    <a:ext uri="{9D8B030D-6E8A-4147-A177-3AD203B41FA5}">
                      <a16:colId xmlns:a16="http://schemas.microsoft.com/office/drawing/2014/main" val="3293624507"/>
                    </a:ext>
                  </a:extLst>
                </a:gridCol>
                <a:gridCol w="822960">
                  <a:extLst>
                    <a:ext uri="{9D8B030D-6E8A-4147-A177-3AD203B41FA5}">
                      <a16:colId xmlns:a16="http://schemas.microsoft.com/office/drawing/2014/main" val="792271208"/>
                    </a:ext>
                  </a:extLst>
                </a:gridCol>
                <a:gridCol w="822960">
                  <a:extLst>
                    <a:ext uri="{9D8B030D-6E8A-4147-A177-3AD203B41FA5}">
                      <a16:colId xmlns:a16="http://schemas.microsoft.com/office/drawing/2014/main" val="3282157375"/>
                    </a:ext>
                  </a:extLst>
                </a:gridCol>
                <a:gridCol w="822960">
                  <a:extLst>
                    <a:ext uri="{9D8B030D-6E8A-4147-A177-3AD203B41FA5}">
                      <a16:colId xmlns:a16="http://schemas.microsoft.com/office/drawing/2014/main" val="2789863120"/>
                    </a:ext>
                  </a:extLst>
                </a:gridCol>
                <a:gridCol w="822960">
                  <a:extLst>
                    <a:ext uri="{9D8B030D-6E8A-4147-A177-3AD203B41FA5}">
                      <a16:colId xmlns:a16="http://schemas.microsoft.com/office/drawing/2014/main" val="194381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2527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- 2019-02-06 20:52:41 </a:t>
                      </a:r>
                      <a:r>
                        <a:rPr kumimoji="0" lang="es-ES" sz="1000" b="0" i="0" u="none" strike="noStrike" kern="1200" cap="none" spc="0" normalizeH="0" baseline="0" noProof="0">
                          <a:ln>
                            <a:noFill/>
                          </a:ln>
                          <a:solidFill>
                            <a:prstClr val="black"/>
                          </a:solidFill>
                          <a:effectLst/>
                          <a:uLnTx/>
                          <a:uFillTx/>
                          <a:latin typeface="+mn-lt"/>
                          <a:ea typeface="+mn-ea"/>
                          <a:cs typeface="+mn-cs"/>
                        </a:rPr>
                        <a:t> 
 En San Pedro de Colalao, como todos los años, te esperamos para celebrar las festividades de Nuestra Señora de Lourdes, un momento para conectarnos con la espiritualidad. Todas las actividades 👉🏻 http://ow.ly/OQKs30nBMtb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489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- 2019-02-15 19:56:42 </a:t>
                      </a:r>
                      <a:r>
                        <a:rPr kumimoji="0" lang="es-ES" sz="1000" b="0" i="0" u="none" strike="noStrike" kern="1200" cap="none" spc="0" normalizeH="0" baseline="0" noProof="0">
                          <a:ln>
                            <a:noFill/>
                          </a:ln>
                          <a:solidFill>
                            <a:prstClr val="black"/>
                          </a:solidFill>
                          <a:effectLst/>
                          <a:uLnTx/>
                          <a:uFillTx/>
                          <a:latin typeface="+mn-lt"/>
                          <a:ea typeface="+mn-ea"/>
                          <a:cs typeface="+mn-cs"/>
                        </a:rPr>
                        <a:t> 
 Seguí descubriendo todo lo nuevo del Dique El Cadillal. Te esperamos este finde!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475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- 2019-02-08 20:05:09 </a:t>
                      </a:r>
                      <a:r>
                        <a:rPr kumimoji="0" lang="es-ES" sz="1000" b="0" i="0" u="none" strike="noStrike" kern="1200" cap="none" spc="0" normalizeH="0" baseline="0" noProof="0">
                          <a:ln>
                            <a:noFill/>
                          </a:ln>
                          <a:solidFill>
                            <a:prstClr val="black"/>
                          </a:solidFill>
                          <a:effectLst/>
                          <a:uLnTx/>
                          <a:uFillTx/>
                          <a:latin typeface="+mn-lt"/>
                          <a:ea typeface="+mn-ea"/>
                          <a:cs typeface="+mn-cs"/>
                        </a:rPr>
                        <a:t> 
 Conocer el trabajo y la dedicación de nuestros artesanos es una experiencia llena de emoción. Los esperamos en Tucumán para disfrutar de la Ruta del Artesano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8867786"/>
                  </a:ext>
                </a:extLst>
              </a:tr>
            </a:tbl>
          </a:graphicData>
        </a:graphic>
      </p:graphicFrame>
      <p:sp>
        <p:nvSpPr>
          <p:cNvPr id="4" name="Text Placeholder 3">
            <a:extLst>
              <a:ext uri="{FF2B5EF4-FFF2-40B4-BE49-F238E27FC236}">
                <a16:creationId xmlns:a16="http://schemas.microsoft.com/office/drawing/2014/main" id="{611C403D-57F6-4FE1-BDB9-BF75C9B71176}"/>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157668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1D5E1-0EEB-4F62-84D3-2C81A39A6E93}"/>
              </a:ext>
            </a:extLst>
          </p:cNvPr>
          <p:cNvSpPr>
            <a:spLocks noGrp="1"/>
          </p:cNvSpPr>
          <p:nvPr>
            <p:ph type="title"/>
          </p:nvPr>
        </p:nvSpPr>
        <p:spPr/>
        <p:txBody>
          <a:bodyPr/>
          <a:lstStyle/>
          <a:p>
            <a:r>
              <a:rPr lang="en-US"/>
              <a:t>Facebook Own Posts with Reactions Table | Ente Tucumán Turismo - 5 of 6</a:t>
            </a:r>
          </a:p>
        </p:txBody>
      </p:sp>
      <p:graphicFrame>
        <p:nvGraphicFramePr>
          <p:cNvPr id="5" name="Table Placeholder 4">
            <a:extLst>
              <a:ext uri="{FF2B5EF4-FFF2-40B4-BE49-F238E27FC236}">
                <a16:creationId xmlns:a16="http://schemas.microsoft.com/office/drawing/2014/main" id="{DDB1B1C4-1D2E-46D8-ACE5-87A1D183BDA0}"/>
              </a:ext>
            </a:extLst>
          </p:cNvPr>
          <p:cNvGraphicFramePr>
            <a:graphicFrameLocks noGrp="1"/>
          </p:cNvGraphicFramePr>
          <p:nvPr>
            <p:ph type="tbl" sz="quarter" idx="13"/>
            <p:extLst>
              <p:ext uri="{D42A27DB-BD31-4B8C-83A1-F6EECF244321}">
                <p14:modId xmlns:p14="http://schemas.microsoft.com/office/powerpoint/2010/main" val="381186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889983"/>
                    </a:ext>
                  </a:extLst>
                </a:gridCol>
                <a:gridCol w="822960">
                  <a:extLst>
                    <a:ext uri="{9D8B030D-6E8A-4147-A177-3AD203B41FA5}">
                      <a16:colId xmlns:a16="http://schemas.microsoft.com/office/drawing/2014/main" val="3307576782"/>
                    </a:ext>
                  </a:extLst>
                </a:gridCol>
                <a:gridCol w="822960">
                  <a:extLst>
                    <a:ext uri="{9D8B030D-6E8A-4147-A177-3AD203B41FA5}">
                      <a16:colId xmlns:a16="http://schemas.microsoft.com/office/drawing/2014/main" val="3461867536"/>
                    </a:ext>
                  </a:extLst>
                </a:gridCol>
                <a:gridCol w="822960">
                  <a:extLst>
                    <a:ext uri="{9D8B030D-6E8A-4147-A177-3AD203B41FA5}">
                      <a16:colId xmlns:a16="http://schemas.microsoft.com/office/drawing/2014/main" val="3139412679"/>
                    </a:ext>
                  </a:extLst>
                </a:gridCol>
                <a:gridCol w="822960">
                  <a:extLst>
                    <a:ext uri="{9D8B030D-6E8A-4147-A177-3AD203B41FA5}">
                      <a16:colId xmlns:a16="http://schemas.microsoft.com/office/drawing/2014/main" val="1935270061"/>
                    </a:ext>
                  </a:extLst>
                </a:gridCol>
                <a:gridCol w="822960">
                  <a:extLst>
                    <a:ext uri="{9D8B030D-6E8A-4147-A177-3AD203B41FA5}">
                      <a16:colId xmlns:a16="http://schemas.microsoft.com/office/drawing/2014/main" val="2212379872"/>
                    </a:ext>
                  </a:extLst>
                </a:gridCol>
                <a:gridCol w="822960">
                  <a:extLst>
                    <a:ext uri="{9D8B030D-6E8A-4147-A177-3AD203B41FA5}">
                      <a16:colId xmlns:a16="http://schemas.microsoft.com/office/drawing/2014/main" val="3936647261"/>
                    </a:ext>
                  </a:extLst>
                </a:gridCol>
                <a:gridCol w="822960">
                  <a:extLst>
                    <a:ext uri="{9D8B030D-6E8A-4147-A177-3AD203B41FA5}">
                      <a16:colId xmlns:a16="http://schemas.microsoft.com/office/drawing/2014/main" val="38211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852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- 2019-02-16 11:00:28 </a:t>
                      </a:r>
                      <a:r>
                        <a:rPr kumimoji="0" lang="es-ES" sz="1000" b="0" i="0" u="none" strike="noStrike" kern="1200" cap="none" spc="0" normalizeH="0" baseline="0" noProof="0">
                          <a:ln>
                            <a:noFill/>
                          </a:ln>
                          <a:solidFill>
                            <a:prstClr val="black"/>
                          </a:solidFill>
                          <a:effectLst/>
                          <a:uLnTx/>
                          <a:uFillTx/>
                          <a:latin typeface="+mn-lt"/>
                          <a:ea typeface="+mn-ea"/>
                          <a:cs typeface="+mn-cs"/>
                        </a:rPr>
                        <a:t> 
 Fiesta Provincial de los Dulces Artesanales en El Pichao! Vení este finde a probar los sabores más ricos y disfrutar de espectáculos de música y desfiles. Toda la data http://bit.ly/fiestadulce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372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- 2019-01-24 20:13:25 </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descubrir un viaje a través de la cultura y la dedicación de nuestros Artesanos: su trabajo, sus manos y el amor que hay en cada objeto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941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- 2019-02-07 20:05:10 </a:t>
                      </a:r>
                      <a:r>
                        <a:rPr kumimoji="0" lang="es-ES" sz="1000" b="0" i="0" u="none" strike="noStrike" kern="1200" cap="none" spc="0" normalizeH="0" baseline="0" noProof="0">
                          <a:ln>
                            <a:noFill/>
                          </a:ln>
                          <a:solidFill>
                            <a:prstClr val="black"/>
                          </a:solidFill>
                          <a:effectLst/>
                          <a:uLnTx/>
                          <a:uFillTx/>
                          <a:latin typeface="+mn-lt"/>
                          <a:ea typeface="+mn-ea"/>
                          <a:cs typeface="+mn-cs"/>
                        </a:rPr>
                        <a:t> 
 Un paseo por la historia de uno de los momentos más importante de nuestra Nación. Si estás en Tucumán, no te pierdas de visitar La Casa Histórica de la Independencia. Te esperamos! #SentīTucumán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0495956"/>
                  </a:ext>
                </a:extLst>
              </a:tr>
            </a:tbl>
          </a:graphicData>
        </a:graphic>
      </p:graphicFrame>
      <p:sp>
        <p:nvSpPr>
          <p:cNvPr id="4" name="Text Placeholder 3">
            <a:extLst>
              <a:ext uri="{FF2B5EF4-FFF2-40B4-BE49-F238E27FC236}">
                <a16:creationId xmlns:a16="http://schemas.microsoft.com/office/drawing/2014/main" id="{65A0491B-C342-4D44-A752-2E1B538531DC}"/>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521550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75752-715E-4331-9ACE-E552588583D0}"/>
              </a:ext>
            </a:extLst>
          </p:cNvPr>
          <p:cNvSpPr>
            <a:spLocks noGrp="1"/>
          </p:cNvSpPr>
          <p:nvPr>
            <p:ph type="title"/>
          </p:nvPr>
        </p:nvSpPr>
        <p:spPr/>
        <p:txBody>
          <a:bodyPr/>
          <a:lstStyle/>
          <a:p>
            <a:r>
              <a:rPr lang="en-US"/>
              <a:t>Facebook Own Posts with Reactions Table | Ente Tucumán Turismo - 6 of 6</a:t>
            </a:r>
          </a:p>
        </p:txBody>
      </p:sp>
      <p:graphicFrame>
        <p:nvGraphicFramePr>
          <p:cNvPr id="5" name="Table Placeholder 4">
            <a:extLst>
              <a:ext uri="{FF2B5EF4-FFF2-40B4-BE49-F238E27FC236}">
                <a16:creationId xmlns:a16="http://schemas.microsoft.com/office/drawing/2014/main" id="{D62F0C57-61FF-4F4E-8968-2AF40F8D73CE}"/>
              </a:ext>
            </a:extLst>
          </p:cNvPr>
          <p:cNvGraphicFramePr>
            <a:graphicFrameLocks noGrp="1"/>
          </p:cNvGraphicFramePr>
          <p:nvPr>
            <p:ph type="tbl" sz="quarter" idx="13"/>
            <p:extLst>
              <p:ext uri="{D42A27DB-BD31-4B8C-83A1-F6EECF244321}">
                <p14:modId xmlns:p14="http://schemas.microsoft.com/office/powerpoint/2010/main" val="189363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3103039"/>
                    </a:ext>
                  </a:extLst>
                </a:gridCol>
                <a:gridCol w="822960">
                  <a:extLst>
                    <a:ext uri="{9D8B030D-6E8A-4147-A177-3AD203B41FA5}">
                      <a16:colId xmlns:a16="http://schemas.microsoft.com/office/drawing/2014/main" val="265704668"/>
                    </a:ext>
                  </a:extLst>
                </a:gridCol>
                <a:gridCol w="822960">
                  <a:extLst>
                    <a:ext uri="{9D8B030D-6E8A-4147-A177-3AD203B41FA5}">
                      <a16:colId xmlns:a16="http://schemas.microsoft.com/office/drawing/2014/main" val="1514535972"/>
                    </a:ext>
                  </a:extLst>
                </a:gridCol>
                <a:gridCol w="822960">
                  <a:extLst>
                    <a:ext uri="{9D8B030D-6E8A-4147-A177-3AD203B41FA5}">
                      <a16:colId xmlns:a16="http://schemas.microsoft.com/office/drawing/2014/main" val="473623178"/>
                    </a:ext>
                  </a:extLst>
                </a:gridCol>
                <a:gridCol w="822960">
                  <a:extLst>
                    <a:ext uri="{9D8B030D-6E8A-4147-A177-3AD203B41FA5}">
                      <a16:colId xmlns:a16="http://schemas.microsoft.com/office/drawing/2014/main" val="3185286548"/>
                    </a:ext>
                  </a:extLst>
                </a:gridCol>
                <a:gridCol w="822960">
                  <a:extLst>
                    <a:ext uri="{9D8B030D-6E8A-4147-A177-3AD203B41FA5}">
                      <a16:colId xmlns:a16="http://schemas.microsoft.com/office/drawing/2014/main" val="2391171867"/>
                    </a:ext>
                  </a:extLst>
                </a:gridCol>
                <a:gridCol w="822960">
                  <a:extLst>
                    <a:ext uri="{9D8B030D-6E8A-4147-A177-3AD203B41FA5}">
                      <a16:colId xmlns:a16="http://schemas.microsoft.com/office/drawing/2014/main" val="2846860546"/>
                    </a:ext>
                  </a:extLst>
                </a:gridCol>
                <a:gridCol w="822960">
                  <a:extLst>
                    <a:ext uri="{9D8B030D-6E8A-4147-A177-3AD203B41FA5}">
                      <a16:colId xmlns:a16="http://schemas.microsoft.com/office/drawing/2014/main" val="3624014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843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- 2019-02-14 14:13:18 </a:t>
                      </a:r>
                      <a:r>
                        <a:rPr kumimoji="0" lang="en-US" sz="1000" b="0" i="0" u="none" strike="noStrike" kern="1200" cap="none" spc="0" normalizeH="0" baseline="0" noProof="0">
                          <a:ln>
                            <a:noFill/>
                          </a:ln>
                          <a:solidFill>
                            <a:prstClr val="black"/>
                          </a:solidFill>
                          <a:effectLst/>
                          <a:uLnTx/>
                          <a:uFillTx/>
                          <a:latin typeface="+mn-lt"/>
                          <a:ea typeface="+mn-ea"/>
                          <a:cs typeface="+mn-cs"/>
                        </a:rPr>
                        <a:t> 
 Enamorate de Tucumán! #SentíTucumán #TucumánTuDestino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599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- 2019-02-17 20:00:35 </a:t>
                      </a:r>
                      <a:r>
                        <a:rPr kumimoji="0" lang="es-ES" sz="1000" b="0" i="0" u="none" strike="noStrike" kern="1200" cap="none" spc="0" normalizeH="0" baseline="0" noProof="0">
                          <a:ln>
                            <a:noFill/>
                          </a:ln>
                          <a:solidFill>
                            <a:prstClr val="black"/>
                          </a:solidFill>
                          <a:effectLst/>
                          <a:uLnTx/>
                          <a:uFillTx/>
                          <a:latin typeface="+mn-lt"/>
                          <a:ea typeface="+mn-ea"/>
                          <a:cs typeface="+mn-cs"/>
                        </a:rPr>
                        <a:t> 
 Atardecer de dibujos en las montañas de Tiu Punco, una  experiencia inolvidable .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778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- 2019-02-20 19:59:43 </a:t>
                      </a:r>
                      <a:r>
                        <a:rPr kumimoji="0" lang="es-ES" sz="1000" b="0" i="0" u="none" strike="noStrike" kern="1200" cap="none" spc="0" normalizeH="0" baseline="0" noProof="0">
                          <a:ln>
                            <a:noFill/>
                          </a:ln>
                          <a:solidFill>
                            <a:prstClr val="black"/>
                          </a:solidFill>
                          <a:effectLst/>
                          <a:uLnTx/>
                          <a:uFillTx/>
                          <a:latin typeface="+mn-lt"/>
                          <a:ea typeface="+mn-ea"/>
                          <a:cs typeface="+mn-cs"/>
                        </a:rPr>
                        <a:t> 
 Diversión asegurada! Vení al Dique y descubrí Otro Cadillal :) #TucumánTuDestino Miraá todas las actividades http://ow.ly/b4Q230nM73X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786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- 2019-02-23 11:00:32 </a:t>
                      </a:r>
                      <a:r>
                        <a:rPr kumimoji="0" lang="es-ES" sz="1000" b="0" i="0" u="none" strike="noStrike" kern="1200" cap="none" spc="0" normalizeH="0" baseline="0" noProof="0">
                          <a:ln>
                            <a:noFill/>
                          </a:ln>
                          <a:solidFill>
                            <a:prstClr val="black"/>
                          </a:solidFill>
                          <a:effectLst/>
                          <a:uLnTx/>
                          <a:uFillTx/>
                          <a:latin typeface="+mn-lt"/>
                          <a:ea typeface="+mn-ea"/>
                          <a:cs typeface="+mn-cs"/>
                        </a:rPr>
                        <a:t> 
 Miles personas ya pasaron a disfrutar de todas las actividades de verano  del Dique el Cadillal! Si todavía no viniste, aprovecha este fin de semana! Te esperamos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7741119"/>
                  </a:ext>
                </a:extLst>
              </a:tr>
            </a:tbl>
          </a:graphicData>
        </a:graphic>
      </p:graphicFrame>
      <p:sp>
        <p:nvSpPr>
          <p:cNvPr id="4" name="Text Placeholder 3">
            <a:extLst>
              <a:ext uri="{FF2B5EF4-FFF2-40B4-BE49-F238E27FC236}">
                <a16:creationId xmlns:a16="http://schemas.microsoft.com/office/drawing/2014/main" id="{7B1EF81D-BA39-4E2B-BDBF-6A27334EEA60}"/>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850740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14617-7FED-4ED6-98C6-7F95F1934AA9}"/>
              </a:ext>
            </a:extLst>
          </p:cNvPr>
          <p:cNvSpPr>
            <a:spLocks noGrp="1"/>
          </p:cNvSpPr>
          <p:nvPr>
            <p:ph type="title"/>
          </p:nvPr>
        </p:nvSpPr>
        <p:spPr/>
        <p:txBody>
          <a:bodyPr/>
          <a:lstStyle/>
          <a:p>
            <a:r>
              <a:rPr lang="en-US"/>
              <a:t>Facebook Own Posts By Weekday | Ente Tucumán Turismo</a:t>
            </a:r>
          </a:p>
        </p:txBody>
      </p:sp>
      <p:graphicFrame>
        <p:nvGraphicFramePr>
          <p:cNvPr id="6" name="Chart Placeholder 5">
            <a:extLst>
              <a:ext uri="{FF2B5EF4-FFF2-40B4-BE49-F238E27FC236}">
                <a16:creationId xmlns:a16="http://schemas.microsoft.com/office/drawing/2014/main" id="{90AA1E2F-062F-4961-8EC4-3347C629F680}"/>
              </a:ext>
            </a:extLst>
          </p:cNvPr>
          <p:cNvGraphicFramePr>
            <a:graphicFrameLocks noGrp="1"/>
          </p:cNvGraphicFramePr>
          <p:nvPr>
            <p:ph type="chart" sz="quarter" idx="13"/>
            <p:extLst>
              <p:ext uri="{D42A27DB-BD31-4B8C-83A1-F6EECF244321}">
                <p14:modId xmlns:p14="http://schemas.microsoft.com/office/powerpoint/2010/main" val="882057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7D8BE3-F8DE-4365-AF1B-98F9B51E210D}"/>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39066C34-5034-425C-A85C-6F4182278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883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7BB40-1B37-412D-BF52-75E0821539A6}"/>
              </a:ext>
            </a:extLst>
          </p:cNvPr>
          <p:cNvSpPr>
            <a:spLocks noGrp="1"/>
          </p:cNvSpPr>
          <p:nvPr>
            <p:ph type="title"/>
          </p:nvPr>
        </p:nvSpPr>
        <p:spPr/>
        <p:txBody>
          <a:bodyPr/>
          <a:lstStyle/>
          <a:p>
            <a:r>
              <a:rPr lang="en-US"/>
              <a:t>Facebook Post Type Distribution Per Profile | Ente Tucumán Turismo</a:t>
            </a:r>
          </a:p>
        </p:txBody>
      </p:sp>
      <p:graphicFrame>
        <p:nvGraphicFramePr>
          <p:cNvPr id="6" name="Chart Placeholder 5">
            <a:extLst>
              <a:ext uri="{FF2B5EF4-FFF2-40B4-BE49-F238E27FC236}">
                <a16:creationId xmlns:a16="http://schemas.microsoft.com/office/drawing/2014/main" id="{58F0A395-D344-402D-80BF-CF315AF0CE34}"/>
              </a:ext>
            </a:extLst>
          </p:cNvPr>
          <p:cNvGraphicFramePr>
            <a:graphicFrameLocks noGrp="1"/>
          </p:cNvGraphicFramePr>
          <p:nvPr>
            <p:ph type="chart" sz="quarter" idx="13"/>
            <p:extLst>
              <p:ext uri="{D42A27DB-BD31-4B8C-83A1-F6EECF244321}">
                <p14:modId xmlns:p14="http://schemas.microsoft.com/office/powerpoint/2010/main" val="4015920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B4BF5-8079-47F1-968D-B3888FA93A32}"/>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D96747E3-68DB-4BEC-908E-0E433D874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124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440F4-748F-4200-8625-C2FD5EBFEF25}"/>
              </a:ext>
            </a:extLst>
          </p:cNvPr>
          <p:cNvSpPr>
            <a:spLocks noGrp="1"/>
          </p:cNvSpPr>
          <p:nvPr>
            <p:ph type="title"/>
          </p:nvPr>
        </p:nvSpPr>
        <p:spPr/>
        <p:txBody>
          <a:bodyPr/>
          <a:lstStyle/>
          <a:p>
            <a:r>
              <a:rPr lang="en-US"/>
              <a:t>Facebook Own Posts App Usage | Ente Tucumán Turismo</a:t>
            </a:r>
          </a:p>
        </p:txBody>
      </p:sp>
      <p:graphicFrame>
        <p:nvGraphicFramePr>
          <p:cNvPr id="6" name="Chart Placeholder 5">
            <a:extLst>
              <a:ext uri="{FF2B5EF4-FFF2-40B4-BE49-F238E27FC236}">
                <a16:creationId xmlns:a16="http://schemas.microsoft.com/office/drawing/2014/main" id="{2CCAF69A-A368-46C7-9D45-D2BD016BEFA5}"/>
              </a:ext>
            </a:extLst>
          </p:cNvPr>
          <p:cNvGraphicFramePr>
            <a:graphicFrameLocks noGrp="1"/>
          </p:cNvGraphicFramePr>
          <p:nvPr>
            <p:ph type="chart" sz="quarter" idx="13"/>
            <p:extLst>
              <p:ext uri="{D42A27DB-BD31-4B8C-83A1-F6EECF244321}">
                <p14:modId xmlns:p14="http://schemas.microsoft.com/office/powerpoint/2010/main" val="710316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FB919-8BAB-470B-AA97-E6D4672DD75F}"/>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FD58E90C-06D1-4F8E-8B1E-ECFC71BF8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3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E4EC4-A6A2-4D68-8323-DE7E9C8E473B}"/>
              </a:ext>
            </a:extLst>
          </p:cNvPr>
          <p:cNvSpPr>
            <a:spLocks noGrp="1"/>
          </p:cNvSpPr>
          <p:nvPr>
            <p:ph type="title"/>
          </p:nvPr>
        </p:nvSpPr>
        <p:spPr/>
        <p:txBody>
          <a:bodyPr/>
          <a:lstStyle/>
          <a:p>
            <a:r>
              <a:rPr lang="en-US"/>
              <a:t>Facebook Hashtag Detection | Ente Tucumán Turismo</a:t>
            </a:r>
          </a:p>
        </p:txBody>
      </p:sp>
      <p:graphicFrame>
        <p:nvGraphicFramePr>
          <p:cNvPr id="5" name="Table Placeholder 4">
            <a:extLst>
              <a:ext uri="{FF2B5EF4-FFF2-40B4-BE49-F238E27FC236}">
                <a16:creationId xmlns:a16="http://schemas.microsoft.com/office/drawing/2014/main" id="{A0824906-ADB6-4668-B87E-07B550A05BBA}"/>
              </a:ext>
            </a:extLst>
          </p:cNvPr>
          <p:cNvGraphicFramePr>
            <a:graphicFrameLocks noGrp="1"/>
          </p:cNvGraphicFramePr>
          <p:nvPr>
            <p:ph type="tbl" sz="quarter" idx="13"/>
            <p:extLst>
              <p:ext uri="{D42A27DB-BD31-4B8C-83A1-F6EECF244321}">
                <p14:modId xmlns:p14="http://schemas.microsoft.com/office/powerpoint/2010/main" val="399697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7883277"/>
                    </a:ext>
                  </a:extLst>
                </a:gridCol>
                <a:gridCol w="1234440">
                  <a:extLst>
                    <a:ext uri="{9D8B030D-6E8A-4147-A177-3AD203B41FA5}">
                      <a16:colId xmlns:a16="http://schemas.microsoft.com/office/drawing/2014/main" val="3290880123"/>
                    </a:ext>
                  </a:extLst>
                </a:gridCol>
                <a:gridCol w="1234440">
                  <a:extLst>
                    <a:ext uri="{9D8B030D-6E8A-4147-A177-3AD203B41FA5}">
                      <a16:colId xmlns:a16="http://schemas.microsoft.com/office/drawing/2014/main" val="2767134946"/>
                    </a:ext>
                  </a:extLst>
                </a:gridCol>
                <a:gridCol w="1234440">
                  <a:extLst>
                    <a:ext uri="{9D8B030D-6E8A-4147-A177-3AD203B41FA5}">
                      <a16:colId xmlns:a16="http://schemas.microsoft.com/office/drawing/2014/main" val="3956170284"/>
                    </a:ext>
                  </a:extLst>
                </a:gridCol>
                <a:gridCol w="1234440">
                  <a:extLst>
                    <a:ext uri="{9D8B030D-6E8A-4147-A177-3AD203B41FA5}">
                      <a16:colId xmlns:a16="http://schemas.microsoft.com/office/drawing/2014/main" val="1676424645"/>
                    </a:ext>
                  </a:extLst>
                </a:gridCol>
                <a:gridCol w="1234440">
                  <a:extLst>
                    <a:ext uri="{9D8B030D-6E8A-4147-A177-3AD203B41FA5}">
                      <a16:colId xmlns:a16="http://schemas.microsoft.com/office/drawing/2014/main" val="17765503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545443814"/>
                  </a:ext>
                </a:extLst>
              </a:tr>
              <a:tr h="370840">
                <a:tc>
                  <a:txBody>
                    <a:bodyPr/>
                    <a:lstStyle/>
                    <a:p>
                      <a:r>
                        <a:rPr lang="en-US" sz="1000"/>
                        <a:t>#SentíTucumán</a:t>
                      </a:r>
                    </a:p>
                  </a:txBody>
                  <a:tcPr/>
                </a:tc>
                <a:tc>
                  <a:txBody>
                    <a:bodyPr/>
                    <a:lstStyle/>
                    <a:p>
                      <a:r>
                        <a:rPr lang="en-US" sz="1000"/>
                        <a:t>10</a:t>
                      </a:r>
                    </a:p>
                  </a:txBody>
                  <a:tcPr/>
                </a:tc>
                <a:tc>
                  <a:txBody>
                    <a:bodyPr/>
                    <a:lstStyle/>
                    <a:p>
                      <a:r>
                        <a:rPr lang="en-US" sz="1000"/>
                        <a:t>896.3</a:t>
                      </a:r>
                    </a:p>
                  </a:txBody>
                  <a:tcPr/>
                </a:tc>
                <a:tc>
                  <a:txBody>
                    <a:bodyPr/>
                    <a:lstStyle/>
                    <a:p>
                      <a:r>
                        <a:rPr lang="en-US" sz="1000"/>
                        <a:t>22.4</a:t>
                      </a:r>
                    </a:p>
                  </a:txBody>
                  <a:tcPr/>
                </a:tc>
                <a:tc>
                  <a:txBody>
                    <a:bodyPr/>
                    <a:lstStyle/>
                    <a:p>
                      <a:r>
                        <a:rPr lang="en-US" sz="1000"/>
                        <a:t>113.6</a:t>
                      </a:r>
                    </a:p>
                  </a:txBody>
                  <a:tcPr/>
                </a:tc>
                <a:tc>
                  <a:txBody>
                    <a:bodyPr/>
                    <a:lstStyle/>
                    <a:p>
                      <a:r>
                        <a:rPr lang="en-US" sz="1000"/>
                        <a:t>1032.3</a:t>
                      </a:r>
                    </a:p>
                  </a:txBody>
                  <a:tcPr/>
                </a:tc>
                <a:extLst>
                  <a:ext uri="{0D108BD9-81ED-4DB2-BD59-A6C34878D82A}">
                    <a16:rowId xmlns:a16="http://schemas.microsoft.com/office/drawing/2014/main" val="3306224188"/>
                  </a:ext>
                </a:extLst>
              </a:tr>
              <a:tr h="370840">
                <a:tc>
                  <a:txBody>
                    <a:bodyPr/>
                    <a:lstStyle/>
                    <a:p>
                      <a:r>
                        <a:rPr lang="en-US" sz="1000"/>
                        <a:t>#TucumánTuDestino</a:t>
                      </a:r>
                    </a:p>
                  </a:txBody>
                  <a:tcPr/>
                </a:tc>
                <a:tc>
                  <a:txBody>
                    <a:bodyPr/>
                    <a:lstStyle/>
                    <a:p>
                      <a:r>
                        <a:rPr lang="en-US" sz="1000"/>
                        <a:t>16</a:t>
                      </a:r>
                    </a:p>
                  </a:txBody>
                  <a:tcPr/>
                </a:tc>
                <a:tc>
                  <a:txBody>
                    <a:bodyPr/>
                    <a:lstStyle/>
                    <a:p>
                      <a:r>
                        <a:rPr lang="en-US" sz="1000"/>
                        <a:t>715.4375</a:t>
                      </a:r>
                    </a:p>
                  </a:txBody>
                  <a:tcPr/>
                </a:tc>
                <a:tc>
                  <a:txBody>
                    <a:bodyPr/>
                    <a:lstStyle/>
                    <a:p>
                      <a:r>
                        <a:rPr lang="en-US" sz="1000"/>
                        <a:t>28.125</a:t>
                      </a:r>
                    </a:p>
                  </a:txBody>
                  <a:tcPr/>
                </a:tc>
                <a:tc>
                  <a:txBody>
                    <a:bodyPr/>
                    <a:lstStyle/>
                    <a:p>
                      <a:r>
                        <a:rPr lang="en-US" sz="1000"/>
                        <a:t>117.625</a:t>
                      </a:r>
                    </a:p>
                  </a:txBody>
                  <a:tcPr/>
                </a:tc>
                <a:tc>
                  <a:txBody>
                    <a:bodyPr/>
                    <a:lstStyle/>
                    <a:p>
                      <a:r>
                        <a:rPr lang="en-US" sz="1000"/>
                        <a:t>861.1875</a:t>
                      </a:r>
                    </a:p>
                  </a:txBody>
                  <a:tcPr/>
                </a:tc>
                <a:extLst>
                  <a:ext uri="{0D108BD9-81ED-4DB2-BD59-A6C34878D82A}">
                    <a16:rowId xmlns:a16="http://schemas.microsoft.com/office/drawing/2014/main" val="327451588"/>
                  </a:ext>
                </a:extLst>
              </a:tr>
              <a:tr h="370840">
                <a:tc>
                  <a:txBody>
                    <a:bodyPr/>
                    <a:lstStyle/>
                    <a:p>
                      <a:r>
                        <a:rPr lang="en-US" sz="1000"/>
                        <a:t>#SentīTucumán</a:t>
                      </a:r>
                    </a:p>
                  </a:txBody>
                  <a:tcPr/>
                </a:tc>
                <a:tc>
                  <a:txBody>
                    <a:bodyPr/>
                    <a:lstStyle/>
                    <a:p>
                      <a:r>
                        <a:rPr lang="en-US" sz="1000"/>
                        <a:t>1</a:t>
                      </a:r>
                    </a:p>
                  </a:txBody>
                  <a:tcPr/>
                </a:tc>
                <a:tc>
                  <a:txBody>
                    <a:bodyPr/>
                    <a:lstStyle/>
                    <a:p>
                      <a:r>
                        <a:rPr lang="en-US" sz="1000"/>
                        <a:t>35</a:t>
                      </a:r>
                    </a:p>
                  </a:txBody>
                  <a:tcPr/>
                </a:tc>
                <a:tc>
                  <a:txBody>
                    <a:bodyPr/>
                    <a:lstStyle/>
                    <a:p>
                      <a:r>
                        <a:rPr lang="en-US" sz="1000"/>
                        <a:t>0</a:t>
                      </a:r>
                    </a:p>
                  </a:txBody>
                  <a:tcPr/>
                </a:tc>
                <a:tc>
                  <a:txBody>
                    <a:bodyPr/>
                    <a:lstStyle/>
                    <a:p>
                      <a:r>
                        <a:rPr lang="en-US" sz="1000"/>
                        <a:t>8</a:t>
                      </a:r>
                    </a:p>
                  </a:txBody>
                  <a:tcPr/>
                </a:tc>
                <a:tc>
                  <a:txBody>
                    <a:bodyPr/>
                    <a:lstStyle/>
                    <a:p>
                      <a:r>
                        <a:rPr lang="en-US" sz="1000"/>
                        <a:t>43</a:t>
                      </a:r>
                    </a:p>
                  </a:txBody>
                  <a:tcPr/>
                </a:tc>
                <a:extLst>
                  <a:ext uri="{0D108BD9-81ED-4DB2-BD59-A6C34878D82A}">
                    <a16:rowId xmlns:a16="http://schemas.microsoft.com/office/drawing/2014/main" val="853402706"/>
                  </a:ext>
                </a:extLst>
              </a:tr>
            </a:tbl>
          </a:graphicData>
        </a:graphic>
      </p:graphicFrame>
      <p:sp>
        <p:nvSpPr>
          <p:cNvPr id="4" name="Text Placeholder 3">
            <a:extLst>
              <a:ext uri="{FF2B5EF4-FFF2-40B4-BE49-F238E27FC236}">
                <a16:creationId xmlns:a16="http://schemas.microsoft.com/office/drawing/2014/main" id="{EB090DE8-EA89-4ACB-88E3-C29F86369EAB}"/>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772224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34C92-E3C0-4FA3-95AD-8388BC581D38}"/>
              </a:ext>
            </a:extLst>
          </p:cNvPr>
          <p:cNvSpPr>
            <a:spLocks noGrp="1"/>
          </p:cNvSpPr>
          <p:nvPr>
            <p:ph type="title"/>
          </p:nvPr>
        </p:nvSpPr>
        <p:spPr/>
        <p:txBody>
          <a:bodyPr/>
          <a:lstStyle/>
          <a:p>
            <a:r>
              <a:rPr lang="en-US"/>
              <a:t>Facebook Sponsored Posts Distribution | Ente Tucumán Turismo</a:t>
            </a:r>
          </a:p>
        </p:txBody>
      </p:sp>
      <p:graphicFrame>
        <p:nvGraphicFramePr>
          <p:cNvPr id="6" name="Chart Placeholder 5">
            <a:extLst>
              <a:ext uri="{FF2B5EF4-FFF2-40B4-BE49-F238E27FC236}">
                <a16:creationId xmlns:a16="http://schemas.microsoft.com/office/drawing/2014/main" id="{70673B4B-E57F-458F-9B23-A294D313DE9F}"/>
              </a:ext>
            </a:extLst>
          </p:cNvPr>
          <p:cNvGraphicFramePr>
            <a:graphicFrameLocks noGrp="1"/>
          </p:cNvGraphicFramePr>
          <p:nvPr>
            <p:ph type="chart" sz="quarter" idx="13"/>
            <p:extLst>
              <p:ext uri="{D42A27DB-BD31-4B8C-83A1-F6EECF244321}">
                <p14:modId xmlns:p14="http://schemas.microsoft.com/office/powerpoint/2010/main" val="1774839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453530-2436-4DEB-8B6C-8FBF7DB26DC3}"/>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B123CD1B-4DC3-41EC-8760-E7772A276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9761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9ED27-9621-4997-A708-316EDA66266A}"/>
              </a:ext>
            </a:extLst>
          </p:cNvPr>
          <p:cNvSpPr>
            <a:spLocks noGrp="1"/>
          </p:cNvSpPr>
          <p:nvPr>
            <p:ph type="title"/>
          </p:nvPr>
        </p:nvSpPr>
        <p:spPr/>
        <p:txBody>
          <a:bodyPr/>
          <a:lstStyle/>
          <a:p>
            <a:r>
              <a:rPr lang="en-US"/>
              <a:t>Facebook User Posts Table | Ente Tucumán Turismo - 1 of 4</a:t>
            </a:r>
          </a:p>
        </p:txBody>
      </p:sp>
      <p:graphicFrame>
        <p:nvGraphicFramePr>
          <p:cNvPr id="5" name="Table Placeholder 4">
            <a:extLst>
              <a:ext uri="{FF2B5EF4-FFF2-40B4-BE49-F238E27FC236}">
                <a16:creationId xmlns:a16="http://schemas.microsoft.com/office/drawing/2014/main" id="{DA5B355C-4A68-4767-8D96-7178774FF100}"/>
              </a:ext>
            </a:extLst>
          </p:cNvPr>
          <p:cNvGraphicFramePr>
            <a:graphicFrameLocks noGrp="1"/>
          </p:cNvGraphicFramePr>
          <p:nvPr>
            <p:ph type="tbl" sz="quarter" idx="13"/>
            <p:extLst>
              <p:ext uri="{D42A27DB-BD31-4B8C-83A1-F6EECF244321}">
                <p14:modId xmlns:p14="http://schemas.microsoft.com/office/powerpoint/2010/main" val="235130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3095419"/>
                    </a:ext>
                  </a:extLst>
                </a:gridCol>
                <a:gridCol w="1645920">
                  <a:extLst>
                    <a:ext uri="{9D8B030D-6E8A-4147-A177-3AD203B41FA5}">
                      <a16:colId xmlns:a16="http://schemas.microsoft.com/office/drawing/2014/main" val="4195751988"/>
                    </a:ext>
                  </a:extLst>
                </a:gridCol>
                <a:gridCol w="822960">
                  <a:extLst>
                    <a:ext uri="{9D8B030D-6E8A-4147-A177-3AD203B41FA5}">
                      <a16:colId xmlns:a16="http://schemas.microsoft.com/office/drawing/2014/main" val="3260972374"/>
                    </a:ext>
                  </a:extLst>
                </a:gridCol>
                <a:gridCol w="822960">
                  <a:extLst>
                    <a:ext uri="{9D8B030D-6E8A-4147-A177-3AD203B41FA5}">
                      <a16:colId xmlns:a16="http://schemas.microsoft.com/office/drawing/2014/main" val="3965752608"/>
                    </a:ext>
                  </a:extLst>
                </a:gridCol>
                <a:gridCol w="822960">
                  <a:extLst>
                    <a:ext uri="{9D8B030D-6E8A-4147-A177-3AD203B41FA5}">
                      <a16:colId xmlns:a16="http://schemas.microsoft.com/office/drawing/2014/main" val="2349410725"/>
                    </a:ext>
                  </a:extLst>
                </a:gridCol>
                <a:gridCol w="822960">
                  <a:extLst>
                    <a:ext uri="{9D8B030D-6E8A-4147-A177-3AD203B41FA5}">
                      <a16:colId xmlns:a16="http://schemas.microsoft.com/office/drawing/2014/main" val="3364440427"/>
                    </a:ext>
                  </a:extLst>
                </a:gridCol>
                <a:gridCol w="822960">
                  <a:extLst>
                    <a:ext uri="{9D8B030D-6E8A-4147-A177-3AD203B41FA5}">
                      <a16:colId xmlns:a16="http://schemas.microsoft.com/office/drawing/2014/main" val="382176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1205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- 2019-01-28 15:24:19 </a:t>
                      </a:r>
                      <a:r>
                        <a:rPr kumimoji="0" lang="es-ES" sz="1000" b="0" i="0" u="none" strike="noStrike" kern="1200" cap="none" spc="0" normalizeH="0" baseline="0" noProof="0">
                          <a:ln>
                            <a:noFill/>
                          </a:ln>
                          <a:solidFill>
                            <a:prstClr val="black"/>
                          </a:solidFill>
                          <a:effectLst/>
                          <a:uLnTx/>
                          <a:uFillTx/>
                          <a:latin typeface="+mn-lt"/>
                          <a:ea typeface="+mn-ea"/>
                          <a:cs typeface="+mn-cs"/>
                        </a:rPr>
                        <a:t> 
 Lo mejor de Tafi del Valle. Hermoso, un paraiso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741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- 2019-01-31 19:45:15 </a:t>
                      </a:r>
                      <a:r>
                        <a:rPr kumimoji="0" lang="es-ES" sz="1000" b="0" i="0" u="none" strike="noStrike" kern="1200" cap="none" spc="0" normalizeH="0" baseline="0" noProof="0">
                          <a:ln>
                            <a:noFill/>
                          </a:ln>
                          <a:solidFill>
                            <a:prstClr val="black"/>
                          </a:solidFill>
                          <a:effectLst/>
                          <a:uLnTx/>
                          <a:uFillTx/>
                          <a:latin typeface="+mn-lt"/>
                          <a:ea typeface="+mn-ea"/>
                          <a:cs typeface="+mn-cs"/>
                        </a:rPr>
                        <a:t> 
 Buenas tardes! Soy estudiante de turismo y estoy haciendo un proyecto para mi carrera. Les agradeceria mucho si me pudieran ayudar contestando esta encuesta.😊 Aqui abajo dejo el link.
Desde ya muchas gracias!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https://external.xx.fbcdn.net/safe_image.php?d=AQDAL1Vhsinh00XL&amp;w=720&amp;h=720&amp;url=https%3A%2F%2Flh4.googleusercontent.com%2Fam-K4XALouKtrlmCElbJZvf1wMAso3fzY0iQ49ft2_8cYlKPZHUCDqpjUky93h55xAY%3Dw1200-h630-p&amp;cfs=1&amp;_nc_hash=AQCRO60oX-mHsK2J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8539220"/>
                  </a:ext>
                </a:extLst>
              </a:tr>
            </a:tbl>
          </a:graphicData>
        </a:graphic>
      </p:graphicFrame>
      <p:sp>
        <p:nvSpPr>
          <p:cNvPr id="4" name="Text Placeholder 3">
            <a:extLst>
              <a:ext uri="{FF2B5EF4-FFF2-40B4-BE49-F238E27FC236}">
                <a16:creationId xmlns:a16="http://schemas.microsoft.com/office/drawing/2014/main" id="{7214E539-ADC0-4B1F-8286-43C435B05697}"/>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703442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62EF5-7458-4E8B-A8A9-20F9CE727AA7}"/>
              </a:ext>
            </a:extLst>
          </p:cNvPr>
          <p:cNvSpPr>
            <a:spLocks noGrp="1"/>
          </p:cNvSpPr>
          <p:nvPr>
            <p:ph type="title"/>
          </p:nvPr>
        </p:nvSpPr>
        <p:spPr/>
        <p:txBody>
          <a:bodyPr/>
          <a:lstStyle/>
          <a:p>
            <a:r>
              <a:rPr lang="en-US"/>
              <a:t>Facebook User Posts Table | Ente Tucumán Turismo - 2 of 4</a:t>
            </a:r>
          </a:p>
        </p:txBody>
      </p:sp>
      <p:graphicFrame>
        <p:nvGraphicFramePr>
          <p:cNvPr id="5" name="Table Placeholder 4">
            <a:extLst>
              <a:ext uri="{FF2B5EF4-FFF2-40B4-BE49-F238E27FC236}">
                <a16:creationId xmlns:a16="http://schemas.microsoft.com/office/drawing/2014/main" id="{97846867-6D14-4152-B2BB-E2FEFA70FDEF}"/>
              </a:ext>
            </a:extLst>
          </p:cNvPr>
          <p:cNvGraphicFramePr>
            <a:graphicFrameLocks noGrp="1"/>
          </p:cNvGraphicFramePr>
          <p:nvPr>
            <p:ph type="tbl" sz="quarter" idx="13"/>
            <p:extLst>
              <p:ext uri="{D42A27DB-BD31-4B8C-83A1-F6EECF244321}">
                <p14:modId xmlns:p14="http://schemas.microsoft.com/office/powerpoint/2010/main" val="293195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1361841"/>
                    </a:ext>
                  </a:extLst>
                </a:gridCol>
                <a:gridCol w="1645920">
                  <a:extLst>
                    <a:ext uri="{9D8B030D-6E8A-4147-A177-3AD203B41FA5}">
                      <a16:colId xmlns:a16="http://schemas.microsoft.com/office/drawing/2014/main" val="232328119"/>
                    </a:ext>
                  </a:extLst>
                </a:gridCol>
                <a:gridCol w="822960">
                  <a:extLst>
                    <a:ext uri="{9D8B030D-6E8A-4147-A177-3AD203B41FA5}">
                      <a16:colId xmlns:a16="http://schemas.microsoft.com/office/drawing/2014/main" val="4200557113"/>
                    </a:ext>
                  </a:extLst>
                </a:gridCol>
                <a:gridCol w="822960">
                  <a:extLst>
                    <a:ext uri="{9D8B030D-6E8A-4147-A177-3AD203B41FA5}">
                      <a16:colId xmlns:a16="http://schemas.microsoft.com/office/drawing/2014/main" val="2826715664"/>
                    </a:ext>
                  </a:extLst>
                </a:gridCol>
                <a:gridCol w="822960">
                  <a:extLst>
                    <a:ext uri="{9D8B030D-6E8A-4147-A177-3AD203B41FA5}">
                      <a16:colId xmlns:a16="http://schemas.microsoft.com/office/drawing/2014/main" val="2501595685"/>
                    </a:ext>
                  </a:extLst>
                </a:gridCol>
                <a:gridCol w="822960">
                  <a:extLst>
                    <a:ext uri="{9D8B030D-6E8A-4147-A177-3AD203B41FA5}">
                      <a16:colId xmlns:a16="http://schemas.microsoft.com/office/drawing/2014/main" val="2297855641"/>
                    </a:ext>
                  </a:extLst>
                </a:gridCol>
                <a:gridCol w="822960">
                  <a:extLst>
                    <a:ext uri="{9D8B030D-6E8A-4147-A177-3AD203B41FA5}">
                      <a16:colId xmlns:a16="http://schemas.microsoft.com/office/drawing/2014/main" val="55779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8754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Ente Tucumán Turismo - 2019-02-10 20:27:16 </a:t>
                      </a:r>
                      <a:r>
                        <a:rPr kumimoji="0" lang="pt-BR" sz="1000" b="0" i="0" u="none" strike="noStrike" kern="1200" cap="none" spc="0" normalizeH="0" baseline="0" noProof="0">
                          <a:ln>
                            <a:noFill/>
                          </a:ln>
                          <a:solidFill>
                            <a:prstClr val="black"/>
                          </a:solidFill>
                          <a:effectLst/>
                          <a:uLnTx/>
                          <a:uFillTx/>
                          <a:latin typeface="+mn-lt"/>
                          <a:ea typeface="+mn-ea"/>
                          <a:cs typeface="+mn-cs"/>
                        </a:rPr>
                        <a:t> 
 Olá amigos, poderia informar se a provincia de Tucuman esta buscando alternativas para restabelecerem voos direto de SP a Tucuman? Devem estar sabendo que a Latam deixará infelizmente operar esta rota direta a partir de de Março-2019. Que pena!!!  Por que não buscar um acordo com SKY que hoje faz voos diarios direto entre SP e Santiago-Chile.  Gracias por alguma informação!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4219322"/>
                  </a:ext>
                </a:extLst>
              </a:tr>
            </a:tbl>
          </a:graphicData>
        </a:graphic>
      </p:graphicFrame>
      <p:sp>
        <p:nvSpPr>
          <p:cNvPr id="4" name="Text Placeholder 3">
            <a:extLst>
              <a:ext uri="{FF2B5EF4-FFF2-40B4-BE49-F238E27FC236}">
                <a16:creationId xmlns:a16="http://schemas.microsoft.com/office/drawing/2014/main" id="{C3EA175A-82DE-41F2-8D22-BCA28C436B31}"/>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1635500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DF4B-0962-4DAA-BB6B-696F32C95571}"/>
              </a:ext>
            </a:extLst>
          </p:cNvPr>
          <p:cNvSpPr>
            <a:spLocks noGrp="1"/>
          </p:cNvSpPr>
          <p:nvPr>
            <p:ph type="title"/>
          </p:nvPr>
        </p:nvSpPr>
        <p:spPr/>
        <p:txBody>
          <a:bodyPr/>
          <a:lstStyle/>
          <a:p>
            <a:r>
              <a:rPr lang="en-US"/>
              <a:t>Facebook User Posts Table | Ente Tucumán Turismo - 3 of 4</a:t>
            </a:r>
          </a:p>
        </p:txBody>
      </p:sp>
      <p:graphicFrame>
        <p:nvGraphicFramePr>
          <p:cNvPr id="5" name="Table Placeholder 4">
            <a:extLst>
              <a:ext uri="{FF2B5EF4-FFF2-40B4-BE49-F238E27FC236}">
                <a16:creationId xmlns:a16="http://schemas.microsoft.com/office/drawing/2014/main" id="{BCCAF82E-AFC4-4226-9011-B1B5F783B337}"/>
              </a:ext>
            </a:extLst>
          </p:cNvPr>
          <p:cNvGraphicFramePr>
            <a:graphicFrameLocks noGrp="1"/>
          </p:cNvGraphicFramePr>
          <p:nvPr>
            <p:ph type="tbl" sz="quarter" idx="13"/>
            <p:extLst>
              <p:ext uri="{D42A27DB-BD31-4B8C-83A1-F6EECF244321}">
                <p14:modId xmlns:p14="http://schemas.microsoft.com/office/powerpoint/2010/main" val="156176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0370845"/>
                    </a:ext>
                  </a:extLst>
                </a:gridCol>
                <a:gridCol w="1645920">
                  <a:extLst>
                    <a:ext uri="{9D8B030D-6E8A-4147-A177-3AD203B41FA5}">
                      <a16:colId xmlns:a16="http://schemas.microsoft.com/office/drawing/2014/main" val="2523418951"/>
                    </a:ext>
                  </a:extLst>
                </a:gridCol>
                <a:gridCol w="822960">
                  <a:extLst>
                    <a:ext uri="{9D8B030D-6E8A-4147-A177-3AD203B41FA5}">
                      <a16:colId xmlns:a16="http://schemas.microsoft.com/office/drawing/2014/main" val="2368560943"/>
                    </a:ext>
                  </a:extLst>
                </a:gridCol>
                <a:gridCol w="822960">
                  <a:extLst>
                    <a:ext uri="{9D8B030D-6E8A-4147-A177-3AD203B41FA5}">
                      <a16:colId xmlns:a16="http://schemas.microsoft.com/office/drawing/2014/main" val="3387544781"/>
                    </a:ext>
                  </a:extLst>
                </a:gridCol>
                <a:gridCol w="822960">
                  <a:extLst>
                    <a:ext uri="{9D8B030D-6E8A-4147-A177-3AD203B41FA5}">
                      <a16:colId xmlns:a16="http://schemas.microsoft.com/office/drawing/2014/main" val="3292175700"/>
                    </a:ext>
                  </a:extLst>
                </a:gridCol>
                <a:gridCol w="822960">
                  <a:extLst>
                    <a:ext uri="{9D8B030D-6E8A-4147-A177-3AD203B41FA5}">
                      <a16:colId xmlns:a16="http://schemas.microsoft.com/office/drawing/2014/main" val="3412103963"/>
                    </a:ext>
                  </a:extLst>
                </a:gridCol>
                <a:gridCol w="822960">
                  <a:extLst>
                    <a:ext uri="{9D8B030D-6E8A-4147-A177-3AD203B41FA5}">
                      <a16:colId xmlns:a16="http://schemas.microsoft.com/office/drawing/2014/main" val="21477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7717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- 2019-02-16 17:48:23 </a:t>
                      </a:r>
                      <a:r>
                        <a:rPr kumimoji="0" lang="es-ES" sz="1000" b="0" i="0" u="none" strike="noStrike" kern="1200" cap="none" spc="0" normalizeH="0" baseline="0" noProof="0">
                          <a:ln>
                            <a:noFill/>
                          </a:ln>
                          <a:solidFill>
                            <a:prstClr val="black"/>
                          </a:solidFill>
                          <a:effectLst/>
                          <a:uLnTx/>
                          <a:uFillTx/>
                          <a:latin typeface="+mn-lt"/>
                          <a:ea typeface="+mn-ea"/>
                          <a:cs typeface="+mn-cs"/>
                        </a:rPr>
                        <a:t> 
 PRESTAMOS DE DINERO SERIO  ENTRE PARTICULAR 
WHATSAPP +1 (940)-242-9031
Ofrece préstamos en efectivo de 5,000 $ a  5,000,000 $ a cualquier persona que pueda pagarme con una tasa de intéressé del 2%
- Préstamo de financiación
 - Préstamo inmobiliario
- Préstamo de automóvil
 - Deuda de consolidación
- Redención de crédito
- Préstamos personales
- Préstamo comercial
- Préstamo estudiantil
Estás atrapado o prohibido. Si realmente lo necesita, escríbame para obtener más información.
WHATSAPP:+1 (940)-242-9031
Necesitas un préstamo?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7037317"/>
                  </a:ext>
                </a:extLst>
              </a:tr>
            </a:tbl>
          </a:graphicData>
        </a:graphic>
      </p:graphicFrame>
      <p:sp>
        <p:nvSpPr>
          <p:cNvPr id="4" name="Text Placeholder 3">
            <a:extLst>
              <a:ext uri="{FF2B5EF4-FFF2-40B4-BE49-F238E27FC236}">
                <a16:creationId xmlns:a16="http://schemas.microsoft.com/office/drawing/2014/main" id="{3FA9F7C0-36ED-4187-BA4C-D355036AB465}"/>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000011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74A4-2348-45F8-A4D3-1E05B2A3167B}"/>
              </a:ext>
            </a:extLst>
          </p:cNvPr>
          <p:cNvSpPr>
            <a:spLocks noGrp="1"/>
          </p:cNvSpPr>
          <p:nvPr>
            <p:ph type="title"/>
          </p:nvPr>
        </p:nvSpPr>
        <p:spPr/>
        <p:txBody>
          <a:bodyPr/>
          <a:lstStyle/>
          <a:p>
            <a:r>
              <a:rPr lang="en-US"/>
              <a:t>Facebook User Posts Table | Ente Tucumán Turismo - 4 of 4</a:t>
            </a:r>
          </a:p>
        </p:txBody>
      </p:sp>
      <p:graphicFrame>
        <p:nvGraphicFramePr>
          <p:cNvPr id="5" name="Table Placeholder 4">
            <a:extLst>
              <a:ext uri="{FF2B5EF4-FFF2-40B4-BE49-F238E27FC236}">
                <a16:creationId xmlns:a16="http://schemas.microsoft.com/office/drawing/2014/main" id="{11AF3502-FC33-41EA-B972-DEC476579DCA}"/>
              </a:ext>
            </a:extLst>
          </p:cNvPr>
          <p:cNvGraphicFramePr>
            <a:graphicFrameLocks noGrp="1"/>
          </p:cNvGraphicFramePr>
          <p:nvPr>
            <p:ph type="tbl" sz="quarter" idx="13"/>
            <p:extLst>
              <p:ext uri="{D42A27DB-BD31-4B8C-83A1-F6EECF244321}">
                <p14:modId xmlns:p14="http://schemas.microsoft.com/office/powerpoint/2010/main" val="117212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7453138"/>
                    </a:ext>
                  </a:extLst>
                </a:gridCol>
                <a:gridCol w="1645920">
                  <a:extLst>
                    <a:ext uri="{9D8B030D-6E8A-4147-A177-3AD203B41FA5}">
                      <a16:colId xmlns:a16="http://schemas.microsoft.com/office/drawing/2014/main" val="2130560537"/>
                    </a:ext>
                  </a:extLst>
                </a:gridCol>
                <a:gridCol w="822960">
                  <a:extLst>
                    <a:ext uri="{9D8B030D-6E8A-4147-A177-3AD203B41FA5}">
                      <a16:colId xmlns:a16="http://schemas.microsoft.com/office/drawing/2014/main" val="1941011567"/>
                    </a:ext>
                  </a:extLst>
                </a:gridCol>
                <a:gridCol w="822960">
                  <a:extLst>
                    <a:ext uri="{9D8B030D-6E8A-4147-A177-3AD203B41FA5}">
                      <a16:colId xmlns:a16="http://schemas.microsoft.com/office/drawing/2014/main" val="157580254"/>
                    </a:ext>
                  </a:extLst>
                </a:gridCol>
                <a:gridCol w="822960">
                  <a:extLst>
                    <a:ext uri="{9D8B030D-6E8A-4147-A177-3AD203B41FA5}">
                      <a16:colId xmlns:a16="http://schemas.microsoft.com/office/drawing/2014/main" val="3766160072"/>
                    </a:ext>
                  </a:extLst>
                </a:gridCol>
                <a:gridCol w="822960">
                  <a:extLst>
                    <a:ext uri="{9D8B030D-6E8A-4147-A177-3AD203B41FA5}">
                      <a16:colId xmlns:a16="http://schemas.microsoft.com/office/drawing/2014/main" val="753942009"/>
                    </a:ext>
                  </a:extLst>
                </a:gridCol>
                <a:gridCol w="822960">
                  <a:extLst>
                    <a:ext uri="{9D8B030D-6E8A-4147-A177-3AD203B41FA5}">
                      <a16:colId xmlns:a16="http://schemas.microsoft.com/office/drawing/2014/main" val="34524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7757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- 2019-02-18 11:00:34 </a:t>
                      </a:r>
                      <a:r>
                        <a:rPr kumimoji="0" lang="es-ES" sz="1000" b="0" i="0" u="none" strike="noStrike" kern="1200" cap="none" spc="0" normalizeH="0" baseline="0" noProof="0">
                          <a:ln>
                            <a:noFill/>
                          </a:ln>
                          <a:solidFill>
                            <a:prstClr val="black"/>
                          </a:solidFill>
                          <a:effectLst/>
                          <a:uLnTx/>
                          <a:uFillTx/>
                          <a:latin typeface="+mn-lt"/>
                          <a:ea typeface="+mn-ea"/>
                          <a:cs typeface="+mn-cs"/>
                        </a:rPr>
                        <a:t> 
 Camino a Tafi del Valle, Imperdible posta de nuestra historia  #RuinasdeSanjosedeLules. Primer colegio Nacional, paso de descanso de Juan Manuel Belgrano #turismotucuman promocionen y mantengan este lugar historico!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https://scontent.xx.fbcdn.net/v/t1.0-0/p480x480/52420917_10155791612445997_8925937983874400256_n.jpg?_nc_cat=110&amp;_nc_ht=scontent.xx&amp;oh=79f35307554b18bf0705c0819015ded5&amp;oe=5CF323E4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4709619"/>
                  </a:ext>
                </a:extLst>
              </a:tr>
            </a:tbl>
          </a:graphicData>
        </a:graphic>
      </p:graphicFrame>
      <p:sp>
        <p:nvSpPr>
          <p:cNvPr id="4" name="Text Placeholder 3">
            <a:extLst>
              <a:ext uri="{FF2B5EF4-FFF2-40B4-BE49-F238E27FC236}">
                <a16:creationId xmlns:a16="http://schemas.microsoft.com/office/drawing/2014/main" id="{A30F152A-3502-4AE6-9EE2-4BD1C41AE738}"/>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650020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9662B-956E-49B0-90FD-E57A3AB45621}"/>
              </a:ext>
            </a:extLst>
          </p:cNvPr>
          <p:cNvSpPr>
            <a:spLocks noGrp="1"/>
          </p:cNvSpPr>
          <p:nvPr>
            <p:ph type="title"/>
          </p:nvPr>
        </p:nvSpPr>
        <p:spPr/>
        <p:txBody>
          <a:bodyPr/>
          <a:lstStyle/>
          <a:p>
            <a:r>
              <a:rPr lang="en-US"/>
              <a:t>Facebook User Posts | Ente Tucumán Turismo</a:t>
            </a:r>
          </a:p>
        </p:txBody>
      </p:sp>
      <p:graphicFrame>
        <p:nvGraphicFramePr>
          <p:cNvPr id="6" name="Chart Placeholder 5">
            <a:extLst>
              <a:ext uri="{FF2B5EF4-FFF2-40B4-BE49-F238E27FC236}">
                <a16:creationId xmlns:a16="http://schemas.microsoft.com/office/drawing/2014/main" id="{FC6EEB76-FAB9-4F75-B9CA-0C9B00987A72}"/>
              </a:ext>
            </a:extLst>
          </p:cNvPr>
          <p:cNvGraphicFramePr>
            <a:graphicFrameLocks noGrp="1"/>
          </p:cNvGraphicFramePr>
          <p:nvPr>
            <p:ph type="chart" sz="quarter" idx="13"/>
            <p:extLst>
              <p:ext uri="{D42A27DB-BD31-4B8C-83A1-F6EECF244321}">
                <p14:modId xmlns:p14="http://schemas.microsoft.com/office/powerpoint/2010/main" val="186018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E594C-3868-4273-8BFE-E071067F1133}"/>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99FD23A2-5CC1-46EF-91D7-EC1FCA94D8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137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0B36-29BF-4AEC-B152-8F1F2F1E850A}"/>
              </a:ext>
            </a:extLst>
          </p:cNvPr>
          <p:cNvSpPr>
            <a:spLocks noGrp="1"/>
          </p:cNvSpPr>
          <p:nvPr>
            <p:ph type="title"/>
          </p:nvPr>
        </p:nvSpPr>
        <p:spPr/>
        <p:txBody>
          <a:bodyPr/>
          <a:lstStyle/>
          <a:p>
            <a:r>
              <a:rPr lang="en-US"/>
              <a:t>Facebook Interaction Rate | Ente Tucumán Turismo</a:t>
            </a:r>
          </a:p>
        </p:txBody>
      </p:sp>
      <p:graphicFrame>
        <p:nvGraphicFramePr>
          <p:cNvPr id="6" name="Chart Placeholder 5">
            <a:extLst>
              <a:ext uri="{FF2B5EF4-FFF2-40B4-BE49-F238E27FC236}">
                <a16:creationId xmlns:a16="http://schemas.microsoft.com/office/drawing/2014/main" id="{C04FC0CE-76FD-45E2-83B7-70C60B784967}"/>
              </a:ext>
            </a:extLst>
          </p:cNvPr>
          <p:cNvGraphicFramePr>
            <a:graphicFrameLocks noGrp="1"/>
          </p:cNvGraphicFramePr>
          <p:nvPr>
            <p:ph type="chart" sz="quarter" idx="13"/>
            <p:extLst>
              <p:ext uri="{D42A27DB-BD31-4B8C-83A1-F6EECF244321}">
                <p14:modId xmlns:p14="http://schemas.microsoft.com/office/powerpoint/2010/main" val="1450292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80DD9-82F0-49A7-9B58-E4AA600EA56B}"/>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E0503B9C-76D3-4975-9276-FD13D1751D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806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DB8F2-DA1B-4BC3-A252-75822B863BE6}"/>
              </a:ext>
            </a:extLst>
          </p:cNvPr>
          <p:cNvSpPr>
            <a:spLocks noGrp="1"/>
          </p:cNvSpPr>
          <p:nvPr>
            <p:ph type="title"/>
          </p:nvPr>
        </p:nvSpPr>
        <p:spPr/>
        <p:txBody>
          <a:bodyPr/>
          <a:lstStyle/>
          <a:p>
            <a:r>
              <a:rPr lang="en-US"/>
              <a:t>Facebook Interactions Distribution | Ente Tucumán Turismo</a:t>
            </a:r>
          </a:p>
        </p:txBody>
      </p:sp>
      <p:graphicFrame>
        <p:nvGraphicFramePr>
          <p:cNvPr id="6" name="Chart Placeholder 5">
            <a:extLst>
              <a:ext uri="{FF2B5EF4-FFF2-40B4-BE49-F238E27FC236}">
                <a16:creationId xmlns:a16="http://schemas.microsoft.com/office/drawing/2014/main" id="{365AC513-3F3F-490A-BD71-6523B1605C1C}"/>
              </a:ext>
            </a:extLst>
          </p:cNvPr>
          <p:cNvGraphicFramePr>
            <a:graphicFrameLocks noGrp="1"/>
          </p:cNvGraphicFramePr>
          <p:nvPr>
            <p:ph type="chart" sz="quarter" idx="13"/>
            <p:extLst>
              <p:ext uri="{D42A27DB-BD31-4B8C-83A1-F6EECF244321}">
                <p14:modId xmlns:p14="http://schemas.microsoft.com/office/powerpoint/2010/main" val="3979248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F65E55-9016-47A7-8B0C-8028FDCE7219}"/>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703CE98C-DE4E-4FF1-8920-9873A746D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294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1B903-B2A3-4707-B69F-3BE8BEABB58E}"/>
              </a:ext>
            </a:extLst>
          </p:cNvPr>
          <p:cNvSpPr>
            <a:spLocks noGrp="1"/>
          </p:cNvSpPr>
          <p:nvPr>
            <p:ph type="title"/>
          </p:nvPr>
        </p:nvSpPr>
        <p:spPr/>
        <p:txBody>
          <a:bodyPr/>
          <a:lstStyle/>
          <a:p>
            <a:r>
              <a:rPr lang="en-US"/>
              <a:t>Facebook Interaction Rate By Hour | Ente Tucumán Turismo</a:t>
            </a:r>
          </a:p>
        </p:txBody>
      </p:sp>
      <p:graphicFrame>
        <p:nvGraphicFramePr>
          <p:cNvPr id="6" name="Chart Placeholder 5">
            <a:extLst>
              <a:ext uri="{FF2B5EF4-FFF2-40B4-BE49-F238E27FC236}">
                <a16:creationId xmlns:a16="http://schemas.microsoft.com/office/drawing/2014/main" id="{2FA34576-8B73-453F-9F5A-798CAECEDA45}"/>
              </a:ext>
            </a:extLst>
          </p:cNvPr>
          <p:cNvGraphicFramePr>
            <a:graphicFrameLocks noGrp="1"/>
          </p:cNvGraphicFramePr>
          <p:nvPr>
            <p:ph type="chart" sz="quarter" idx="13"/>
            <p:extLst>
              <p:ext uri="{D42A27DB-BD31-4B8C-83A1-F6EECF244321}">
                <p14:modId xmlns:p14="http://schemas.microsoft.com/office/powerpoint/2010/main" val="66639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78C23-B20A-4187-B583-203663D8686F}"/>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901A5D27-FD9E-403F-9312-B9F6A6DDDE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170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A284-77E6-49D2-9F69-4E2BF47DF295}"/>
              </a:ext>
            </a:extLst>
          </p:cNvPr>
          <p:cNvSpPr>
            <a:spLocks noGrp="1"/>
          </p:cNvSpPr>
          <p:nvPr>
            <p:ph type="title"/>
          </p:nvPr>
        </p:nvSpPr>
        <p:spPr/>
        <p:txBody>
          <a:bodyPr/>
          <a:lstStyle/>
          <a:p>
            <a:r>
              <a:rPr lang="en-US"/>
              <a:t>Facebook Interaction Rate By Post Type | Ente Tucumán Turismo</a:t>
            </a:r>
          </a:p>
        </p:txBody>
      </p:sp>
      <p:graphicFrame>
        <p:nvGraphicFramePr>
          <p:cNvPr id="6" name="Chart Placeholder 5">
            <a:extLst>
              <a:ext uri="{FF2B5EF4-FFF2-40B4-BE49-F238E27FC236}">
                <a16:creationId xmlns:a16="http://schemas.microsoft.com/office/drawing/2014/main" id="{FC958DFA-AB8B-4378-9710-95C7F4D8059E}"/>
              </a:ext>
            </a:extLst>
          </p:cNvPr>
          <p:cNvGraphicFramePr>
            <a:graphicFrameLocks noGrp="1"/>
          </p:cNvGraphicFramePr>
          <p:nvPr>
            <p:ph type="chart" sz="quarter" idx="13"/>
            <p:extLst>
              <p:ext uri="{D42A27DB-BD31-4B8C-83A1-F6EECF244321}">
                <p14:modId xmlns:p14="http://schemas.microsoft.com/office/powerpoint/2010/main" val="2349659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57857-F0CA-4A9D-899B-A63AC11B26FA}"/>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17146B66-664A-4448-9315-DDE074E54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777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0E16-2DC9-432A-957C-71B8AD9F374B}"/>
              </a:ext>
            </a:extLst>
          </p:cNvPr>
          <p:cNvSpPr>
            <a:spLocks noGrp="1"/>
          </p:cNvSpPr>
          <p:nvPr>
            <p:ph type="title"/>
          </p:nvPr>
        </p:nvSpPr>
        <p:spPr/>
        <p:txBody>
          <a:bodyPr/>
          <a:lstStyle/>
          <a:p>
            <a:r>
              <a:rPr lang="en-US"/>
              <a:t>Facebook Interaction Rate By Weekday | Ente Tucumán Turismo</a:t>
            </a:r>
          </a:p>
        </p:txBody>
      </p:sp>
      <p:graphicFrame>
        <p:nvGraphicFramePr>
          <p:cNvPr id="6" name="Chart Placeholder 5">
            <a:extLst>
              <a:ext uri="{FF2B5EF4-FFF2-40B4-BE49-F238E27FC236}">
                <a16:creationId xmlns:a16="http://schemas.microsoft.com/office/drawing/2014/main" id="{43865EBA-A0DC-4F6B-B624-2AA15FDF2712}"/>
              </a:ext>
            </a:extLst>
          </p:cNvPr>
          <p:cNvGraphicFramePr>
            <a:graphicFrameLocks noGrp="1"/>
          </p:cNvGraphicFramePr>
          <p:nvPr>
            <p:ph type="chart" sz="quarter" idx="13"/>
            <p:extLst>
              <p:ext uri="{D42A27DB-BD31-4B8C-83A1-F6EECF244321}">
                <p14:modId xmlns:p14="http://schemas.microsoft.com/office/powerpoint/2010/main" val="4101079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DDD8CC-6C43-4236-9E25-B3F287978100}"/>
              </a:ext>
            </a:extLst>
          </p:cNvPr>
          <p:cNvSpPr>
            <a:spLocks noGrp="1"/>
          </p:cNvSpPr>
          <p:nvPr>
            <p:ph type="body" sz="quarter" idx="14"/>
          </p:nvPr>
        </p:nvSpPr>
        <p:spPr/>
        <p:txBody>
          <a:bodyPr/>
          <a:lstStyle/>
          <a:p>
            <a:r>
              <a:rPr lang="en-US"/>
              <a:t>24/01/2019 - 23/02/2019</a:t>
            </a:r>
          </a:p>
        </p:txBody>
      </p:sp>
      <p:sp>
        <p:nvSpPr>
          <p:cNvPr id="5" name="Footer Placeholder 4">
            <a:extLst>
              <a:ext uri="{FF2B5EF4-FFF2-40B4-BE49-F238E27FC236}">
                <a16:creationId xmlns:a16="http://schemas.microsoft.com/office/drawing/2014/main" id="{AA5EBCBB-C0AE-480B-BAFA-AA6748398E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303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F755C-62FF-454C-8E8E-0B7ADA553EF4}"/>
              </a:ext>
            </a:extLst>
          </p:cNvPr>
          <p:cNvSpPr>
            <a:spLocks noGrp="1"/>
          </p:cNvSpPr>
          <p:nvPr>
            <p:ph type="title"/>
          </p:nvPr>
        </p:nvSpPr>
        <p:spPr/>
        <p:txBody>
          <a:bodyPr/>
          <a:lstStyle/>
          <a:p>
            <a:r>
              <a:rPr lang="en-US"/>
              <a:t>Facebook Own Posts Table | Ente Tucumán Turismo - 1 of 4</a:t>
            </a:r>
          </a:p>
        </p:txBody>
      </p:sp>
      <p:graphicFrame>
        <p:nvGraphicFramePr>
          <p:cNvPr id="5" name="Table Placeholder 4">
            <a:extLst>
              <a:ext uri="{FF2B5EF4-FFF2-40B4-BE49-F238E27FC236}">
                <a16:creationId xmlns:a16="http://schemas.microsoft.com/office/drawing/2014/main" id="{48AFD416-D6BA-454F-9381-9557D7C0C00C}"/>
              </a:ext>
            </a:extLst>
          </p:cNvPr>
          <p:cNvGraphicFramePr>
            <a:graphicFrameLocks noGrp="1"/>
          </p:cNvGraphicFramePr>
          <p:nvPr>
            <p:ph type="tbl" sz="quarter" idx="13"/>
            <p:extLst>
              <p:ext uri="{D42A27DB-BD31-4B8C-83A1-F6EECF244321}">
                <p14:modId xmlns:p14="http://schemas.microsoft.com/office/powerpoint/2010/main" val="151376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4145508"/>
                    </a:ext>
                  </a:extLst>
                </a:gridCol>
                <a:gridCol w="658368">
                  <a:extLst>
                    <a:ext uri="{9D8B030D-6E8A-4147-A177-3AD203B41FA5}">
                      <a16:colId xmlns:a16="http://schemas.microsoft.com/office/drawing/2014/main" val="1427741602"/>
                    </a:ext>
                  </a:extLst>
                </a:gridCol>
                <a:gridCol w="658368">
                  <a:extLst>
                    <a:ext uri="{9D8B030D-6E8A-4147-A177-3AD203B41FA5}">
                      <a16:colId xmlns:a16="http://schemas.microsoft.com/office/drawing/2014/main" val="2510240925"/>
                    </a:ext>
                  </a:extLst>
                </a:gridCol>
                <a:gridCol w="658368">
                  <a:extLst>
                    <a:ext uri="{9D8B030D-6E8A-4147-A177-3AD203B41FA5}">
                      <a16:colId xmlns:a16="http://schemas.microsoft.com/office/drawing/2014/main" val="53445430"/>
                    </a:ext>
                  </a:extLst>
                </a:gridCol>
                <a:gridCol w="658368">
                  <a:extLst>
                    <a:ext uri="{9D8B030D-6E8A-4147-A177-3AD203B41FA5}">
                      <a16:colId xmlns:a16="http://schemas.microsoft.com/office/drawing/2014/main" val="2083568565"/>
                    </a:ext>
                  </a:extLst>
                </a:gridCol>
                <a:gridCol w="658368">
                  <a:extLst>
                    <a:ext uri="{9D8B030D-6E8A-4147-A177-3AD203B41FA5}">
                      <a16:colId xmlns:a16="http://schemas.microsoft.com/office/drawing/2014/main" val="4044493136"/>
                    </a:ext>
                  </a:extLst>
                </a:gridCol>
                <a:gridCol w="658368">
                  <a:extLst>
                    <a:ext uri="{9D8B030D-6E8A-4147-A177-3AD203B41FA5}">
                      <a16:colId xmlns:a16="http://schemas.microsoft.com/office/drawing/2014/main" val="3422625942"/>
                    </a:ext>
                  </a:extLst>
                </a:gridCol>
                <a:gridCol w="658368">
                  <a:extLst>
                    <a:ext uri="{9D8B030D-6E8A-4147-A177-3AD203B41FA5}">
                      <a16:colId xmlns:a16="http://schemas.microsoft.com/office/drawing/2014/main" val="1040115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394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- 2019-01-31 19:54:02 </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121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- 2019-02-01 19:01:33 </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983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- 2019-01-26 20:00:00 </a:t>
                      </a:r>
                      <a:r>
                        <a:rPr kumimoji="0" lang="es-ES" sz="1000" b="0" i="0" u="none" strike="noStrike" kern="1200" cap="none" spc="0" normalizeH="0" baseline="0" noProof="0">
                          <a:ln>
                            <a:noFill/>
                          </a:ln>
                          <a:solidFill>
                            <a:prstClr val="black"/>
                          </a:solidFill>
                          <a:effectLst/>
                          <a:uLnTx/>
                          <a:uFillTx/>
                          <a:latin typeface="+mn-lt"/>
                          <a:ea typeface="+mn-ea"/>
                          <a:cs typeface="+mn-cs"/>
                        </a:rPr>
                        <a:t> 
 Vení a descubrir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838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- 2019-01-30 20:15:30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del Dique y descubrí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36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- 2019-02-13 16:51:10 </a:t>
                      </a:r>
                      <a:r>
                        <a:rPr kumimoji="0" lang="es-ES" sz="1000" b="0" i="0" u="none" strike="noStrike" kern="1200" cap="none" spc="0" normalizeH="0" baseline="0" noProof="0">
                          <a:ln>
                            <a:noFill/>
                          </a:ln>
                          <a:solidFill>
                            <a:prstClr val="black"/>
                          </a:solidFill>
                          <a:effectLst/>
                          <a:uLnTx/>
                          <a:uFillTx/>
                          <a:latin typeface="+mn-lt"/>
                          <a:ea typeface="+mn-ea"/>
                          <a:cs typeface="+mn-cs"/>
                        </a:rPr>
                        <a:t> 
 Tucumán te espera en tus vacaciones de playa! Acercate al Espacio Clarín este Sábado 16 de Febrero desde las 19hs. para disfrutar de una tardecita y noche llena de artistas. Anota: Güemes  y Alberti, Ciudad de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62199"/>
                  </a:ext>
                </a:extLst>
              </a:tr>
            </a:tbl>
          </a:graphicData>
        </a:graphic>
      </p:graphicFrame>
      <p:sp>
        <p:nvSpPr>
          <p:cNvPr id="4" name="Text Placeholder 3">
            <a:extLst>
              <a:ext uri="{FF2B5EF4-FFF2-40B4-BE49-F238E27FC236}">
                <a16:creationId xmlns:a16="http://schemas.microsoft.com/office/drawing/2014/main" id="{DAED8FC7-53B5-4C09-B9FC-8DCF93FAFD50}"/>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451150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6E4C-2851-42B9-B367-28D585220AC1}"/>
              </a:ext>
            </a:extLst>
          </p:cNvPr>
          <p:cNvSpPr>
            <a:spLocks noGrp="1"/>
          </p:cNvSpPr>
          <p:nvPr>
            <p:ph type="title"/>
          </p:nvPr>
        </p:nvSpPr>
        <p:spPr/>
        <p:txBody>
          <a:bodyPr/>
          <a:lstStyle/>
          <a:p>
            <a:r>
              <a:rPr lang="en-US"/>
              <a:t>Facebook Own Posts Table | Ente Tucumán Turismo - 2 of 4</a:t>
            </a:r>
          </a:p>
        </p:txBody>
      </p:sp>
      <p:graphicFrame>
        <p:nvGraphicFramePr>
          <p:cNvPr id="5" name="Table Placeholder 4">
            <a:extLst>
              <a:ext uri="{FF2B5EF4-FFF2-40B4-BE49-F238E27FC236}">
                <a16:creationId xmlns:a16="http://schemas.microsoft.com/office/drawing/2014/main" id="{027ABB02-9B1A-41F8-9AC1-0215AF741044}"/>
              </a:ext>
            </a:extLst>
          </p:cNvPr>
          <p:cNvGraphicFramePr>
            <a:graphicFrameLocks noGrp="1"/>
          </p:cNvGraphicFramePr>
          <p:nvPr>
            <p:ph type="tbl" sz="quarter" idx="13"/>
            <p:extLst>
              <p:ext uri="{D42A27DB-BD31-4B8C-83A1-F6EECF244321}">
                <p14:modId xmlns:p14="http://schemas.microsoft.com/office/powerpoint/2010/main" val="7028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5382081"/>
                    </a:ext>
                  </a:extLst>
                </a:gridCol>
                <a:gridCol w="658368">
                  <a:extLst>
                    <a:ext uri="{9D8B030D-6E8A-4147-A177-3AD203B41FA5}">
                      <a16:colId xmlns:a16="http://schemas.microsoft.com/office/drawing/2014/main" val="1095639132"/>
                    </a:ext>
                  </a:extLst>
                </a:gridCol>
                <a:gridCol w="658368">
                  <a:extLst>
                    <a:ext uri="{9D8B030D-6E8A-4147-A177-3AD203B41FA5}">
                      <a16:colId xmlns:a16="http://schemas.microsoft.com/office/drawing/2014/main" val="701728899"/>
                    </a:ext>
                  </a:extLst>
                </a:gridCol>
                <a:gridCol w="658368">
                  <a:extLst>
                    <a:ext uri="{9D8B030D-6E8A-4147-A177-3AD203B41FA5}">
                      <a16:colId xmlns:a16="http://schemas.microsoft.com/office/drawing/2014/main" val="2309735652"/>
                    </a:ext>
                  </a:extLst>
                </a:gridCol>
                <a:gridCol w="658368">
                  <a:extLst>
                    <a:ext uri="{9D8B030D-6E8A-4147-A177-3AD203B41FA5}">
                      <a16:colId xmlns:a16="http://schemas.microsoft.com/office/drawing/2014/main" val="691605299"/>
                    </a:ext>
                  </a:extLst>
                </a:gridCol>
                <a:gridCol w="658368">
                  <a:extLst>
                    <a:ext uri="{9D8B030D-6E8A-4147-A177-3AD203B41FA5}">
                      <a16:colId xmlns:a16="http://schemas.microsoft.com/office/drawing/2014/main" val="1461480191"/>
                    </a:ext>
                  </a:extLst>
                </a:gridCol>
                <a:gridCol w="658368">
                  <a:extLst>
                    <a:ext uri="{9D8B030D-6E8A-4147-A177-3AD203B41FA5}">
                      <a16:colId xmlns:a16="http://schemas.microsoft.com/office/drawing/2014/main" val="953152824"/>
                    </a:ext>
                  </a:extLst>
                </a:gridCol>
                <a:gridCol w="658368">
                  <a:extLst>
                    <a:ext uri="{9D8B030D-6E8A-4147-A177-3AD203B41FA5}">
                      <a16:colId xmlns:a16="http://schemas.microsoft.com/office/drawing/2014/main" val="427528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210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- 2019-02-22 12:31:21 </a:t>
                      </a:r>
                      <a:r>
                        <a:rPr kumimoji="0" lang="es-ES" sz="1000" b="0" i="0" u="none" strike="noStrike" kern="1200" cap="none" spc="0" normalizeH="0" baseline="0" noProof="0">
                          <a:ln>
                            <a:noFill/>
                          </a:ln>
                          <a:solidFill>
                            <a:prstClr val="black"/>
                          </a:solidFill>
                          <a:effectLst/>
                          <a:uLnTx/>
                          <a:uFillTx/>
                          <a:latin typeface="+mn-lt"/>
                          <a:ea typeface="+mn-ea"/>
                          <a:cs typeface="+mn-cs"/>
                        </a:rPr>
                        <a:t> 
 Nuestro hermoso Tafí del Valle es finalista en la votación de las 7 maravillas naturales Argentinas! Votá en este link  http://ow.ly/6TYu50lXVzK y que todos conozcan lo más lindo de 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242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- 2019-01-28 12:00:22 </a:t>
                      </a:r>
                      <a:r>
                        <a:rPr kumimoji="0" lang="es-ES" sz="1000" b="0" i="0" u="none" strike="noStrike" kern="1200" cap="none" spc="0" normalizeH="0" baseline="0" noProof="0">
                          <a:ln>
                            <a:noFill/>
                          </a:ln>
                          <a:solidFill>
                            <a:prstClr val="black"/>
                          </a:solidFill>
                          <a:effectLst/>
                          <a:uLnTx/>
                          <a:uFillTx/>
                          <a:latin typeface="+mn-lt"/>
                          <a:ea typeface="+mn-ea"/>
                          <a:cs typeface="+mn-cs"/>
                        </a:rPr>
                        <a:t> 
 Todo el verde en el Jardín de la República. Vení a visitar Tucumán!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956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- 2019-02-09 12:00:30 </a:t>
                      </a:r>
                      <a:r>
                        <a:rPr kumimoji="0" lang="es-ES" sz="1000" b="0" i="0" u="none" strike="noStrike" kern="1200" cap="none" spc="0" normalizeH="0" baseline="0" noProof="0">
                          <a:ln>
                            <a:noFill/>
                          </a:ln>
                          <a:solidFill>
                            <a:prstClr val="black"/>
                          </a:solidFill>
                          <a:effectLst/>
                          <a:uLnTx/>
                          <a:uFillTx/>
                          <a:latin typeface="+mn-lt"/>
                          <a:ea typeface="+mn-ea"/>
                          <a:cs typeface="+mn-cs"/>
                        </a:rPr>
                        <a:t> 
 Sábados en Simoca! La Feria es el corazón del pueblo: artesanías, cosas ricas y mucha tradición te esperan para pasar una tarde hermosa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439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- 2019-02-10 12:00:31 </a:t>
                      </a:r>
                      <a:r>
                        <a:rPr kumimoji="0" lang="es-ES" sz="1000" b="0" i="0" u="none" strike="noStrike" kern="1200" cap="none" spc="0" normalizeH="0" baseline="0" noProof="0">
                          <a:ln>
                            <a:noFill/>
                          </a:ln>
                          <a:solidFill>
                            <a:prstClr val="black"/>
                          </a:solidFill>
                          <a:effectLst/>
                          <a:uLnTx/>
                          <a:uFillTx/>
                          <a:latin typeface="+mn-lt"/>
                          <a:ea typeface="+mn-ea"/>
                          <a:cs typeface="+mn-cs"/>
                        </a:rPr>
                        <a:t> 
 El Domingo pide unas buenas empanadas tucumanas: calentitas y súper sabrosas 🥟 ¿Cómo te gusta prepararlas?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698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- 2019-02-03 14:04:57 </a:t>
                      </a:r>
                      <a:r>
                        <a:rPr kumimoji="0" lang="es-ES" sz="1000" b="0" i="0" u="none" strike="noStrike" kern="1200" cap="none" spc="0" normalizeH="0" baseline="0" noProof="0">
                          <a:ln>
                            <a:noFill/>
                          </a:ln>
                          <a:solidFill>
                            <a:prstClr val="black"/>
                          </a:solidFill>
                          <a:effectLst/>
                          <a:uLnTx/>
                          <a:uFillTx/>
                          <a:latin typeface="+mn-lt"/>
                          <a:ea typeface="+mn-ea"/>
                          <a:cs typeface="+mn-cs"/>
                        </a:rPr>
                        <a:t> 
 Siguen los findes en Dique El Cadilla! Vení a disfrutar del nuevo restó, las vistas, los amigos, la familia, la tranquilidad y la cercanía del lugar 🌅  #SentíTucumán #TucumánTuDestino @ Dique El Cadillal, Tucuman,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815151"/>
                  </a:ext>
                </a:extLst>
              </a:tr>
            </a:tbl>
          </a:graphicData>
        </a:graphic>
      </p:graphicFrame>
      <p:sp>
        <p:nvSpPr>
          <p:cNvPr id="4" name="Text Placeholder 3">
            <a:extLst>
              <a:ext uri="{FF2B5EF4-FFF2-40B4-BE49-F238E27FC236}">
                <a16:creationId xmlns:a16="http://schemas.microsoft.com/office/drawing/2014/main" id="{26F32B73-F86C-4FA0-B7AC-95790014FAC6}"/>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1072742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A8537-6E12-420B-BAD5-CD3EF5CC4E13}"/>
              </a:ext>
            </a:extLst>
          </p:cNvPr>
          <p:cNvSpPr>
            <a:spLocks noGrp="1"/>
          </p:cNvSpPr>
          <p:nvPr>
            <p:ph type="title"/>
          </p:nvPr>
        </p:nvSpPr>
        <p:spPr/>
        <p:txBody>
          <a:bodyPr/>
          <a:lstStyle/>
          <a:p>
            <a:r>
              <a:rPr lang="en-US"/>
              <a:t>Facebook Own Posts Table | Ente Tucumán Turismo - 3 of 4</a:t>
            </a:r>
          </a:p>
        </p:txBody>
      </p:sp>
      <p:graphicFrame>
        <p:nvGraphicFramePr>
          <p:cNvPr id="5" name="Table Placeholder 4">
            <a:extLst>
              <a:ext uri="{FF2B5EF4-FFF2-40B4-BE49-F238E27FC236}">
                <a16:creationId xmlns:a16="http://schemas.microsoft.com/office/drawing/2014/main" id="{0EA55D74-6B07-415F-A832-F275DD73A640}"/>
              </a:ext>
            </a:extLst>
          </p:cNvPr>
          <p:cNvGraphicFramePr>
            <a:graphicFrameLocks noGrp="1"/>
          </p:cNvGraphicFramePr>
          <p:nvPr>
            <p:ph type="tbl" sz="quarter" idx="13"/>
            <p:extLst>
              <p:ext uri="{D42A27DB-BD31-4B8C-83A1-F6EECF244321}">
                <p14:modId xmlns:p14="http://schemas.microsoft.com/office/powerpoint/2010/main" val="252846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3936402"/>
                    </a:ext>
                  </a:extLst>
                </a:gridCol>
                <a:gridCol w="658368">
                  <a:extLst>
                    <a:ext uri="{9D8B030D-6E8A-4147-A177-3AD203B41FA5}">
                      <a16:colId xmlns:a16="http://schemas.microsoft.com/office/drawing/2014/main" val="2746064567"/>
                    </a:ext>
                  </a:extLst>
                </a:gridCol>
                <a:gridCol w="658368">
                  <a:extLst>
                    <a:ext uri="{9D8B030D-6E8A-4147-A177-3AD203B41FA5}">
                      <a16:colId xmlns:a16="http://schemas.microsoft.com/office/drawing/2014/main" val="2178246658"/>
                    </a:ext>
                  </a:extLst>
                </a:gridCol>
                <a:gridCol w="658368">
                  <a:extLst>
                    <a:ext uri="{9D8B030D-6E8A-4147-A177-3AD203B41FA5}">
                      <a16:colId xmlns:a16="http://schemas.microsoft.com/office/drawing/2014/main" val="2717870809"/>
                    </a:ext>
                  </a:extLst>
                </a:gridCol>
                <a:gridCol w="658368">
                  <a:extLst>
                    <a:ext uri="{9D8B030D-6E8A-4147-A177-3AD203B41FA5}">
                      <a16:colId xmlns:a16="http://schemas.microsoft.com/office/drawing/2014/main" val="1301646518"/>
                    </a:ext>
                  </a:extLst>
                </a:gridCol>
                <a:gridCol w="658368">
                  <a:extLst>
                    <a:ext uri="{9D8B030D-6E8A-4147-A177-3AD203B41FA5}">
                      <a16:colId xmlns:a16="http://schemas.microsoft.com/office/drawing/2014/main" val="3861653223"/>
                    </a:ext>
                  </a:extLst>
                </a:gridCol>
                <a:gridCol w="658368">
                  <a:extLst>
                    <a:ext uri="{9D8B030D-6E8A-4147-A177-3AD203B41FA5}">
                      <a16:colId xmlns:a16="http://schemas.microsoft.com/office/drawing/2014/main" val="2108285362"/>
                    </a:ext>
                  </a:extLst>
                </a:gridCol>
                <a:gridCol w="658368">
                  <a:extLst>
                    <a:ext uri="{9D8B030D-6E8A-4147-A177-3AD203B41FA5}">
                      <a16:colId xmlns:a16="http://schemas.microsoft.com/office/drawing/2014/main" val="1995841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022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- 2019-02-06 20:52:41 </a:t>
                      </a:r>
                      <a:r>
                        <a:rPr kumimoji="0" lang="es-ES" sz="1000" b="0" i="0" u="none" strike="noStrike" kern="1200" cap="none" spc="0" normalizeH="0" baseline="0" noProof="0">
                          <a:ln>
                            <a:noFill/>
                          </a:ln>
                          <a:solidFill>
                            <a:prstClr val="black"/>
                          </a:solidFill>
                          <a:effectLst/>
                          <a:uLnTx/>
                          <a:uFillTx/>
                          <a:latin typeface="+mn-lt"/>
                          <a:ea typeface="+mn-ea"/>
                          <a:cs typeface="+mn-cs"/>
                        </a:rPr>
                        <a:t> 
 En San Pedro de Colalao, como todos los años, te esperamos para celebrar las festividades de Nuestra Señora de Lourdes, un momento para conectarnos con la espiritualidad. Todas las actividades 👉🏻 http://ow.ly/OQKs30nBMtb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259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- 2019-02-15 19:56:42 </a:t>
                      </a:r>
                      <a:r>
                        <a:rPr kumimoji="0" lang="es-ES" sz="1000" b="0" i="0" u="none" strike="noStrike" kern="1200" cap="none" spc="0" normalizeH="0" baseline="0" noProof="0">
                          <a:ln>
                            <a:noFill/>
                          </a:ln>
                          <a:solidFill>
                            <a:prstClr val="black"/>
                          </a:solidFill>
                          <a:effectLst/>
                          <a:uLnTx/>
                          <a:uFillTx/>
                          <a:latin typeface="+mn-lt"/>
                          <a:ea typeface="+mn-ea"/>
                          <a:cs typeface="+mn-cs"/>
                        </a:rPr>
                        <a:t> 
 Seguí descubriendo todo lo nuevo del Dique El Cadillal. Te esperamos este finde!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38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- 2019-02-16 11:00:28 </a:t>
                      </a:r>
                      <a:r>
                        <a:rPr kumimoji="0" lang="es-ES" sz="1000" b="0" i="0" u="none" strike="noStrike" kern="1200" cap="none" spc="0" normalizeH="0" baseline="0" noProof="0">
                          <a:ln>
                            <a:noFill/>
                          </a:ln>
                          <a:solidFill>
                            <a:prstClr val="black"/>
                          </a:solidFill>
                          <a:effectLst/>
                          <a:uLnTx/>
                          <a:uFillTx/>
                          <a:latin typeface="+mn-lt"/>
                          <a:ea typeface="+mn-ea"/>
                          <a:cs typeface="+mn-cs"/>
                        </a:rPr>
                        <a:t> 
 Fiesta Provincial de los Dulces Artesanales en El Pichao! Vení este finde a probar los sabores más ricos y disfrutar de espectáculos de música y desfiles. Toda la data http://bit.ly/fiestadulce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565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- 2019-02-08 20:05:09 </a:t>
                      </a:r>
                      <a:r>
                        <a:rPr kumimoji="0" lang="es-ES" sz="1000" b="0" i="0" u="none" strike="noStrike" kern="1200" cap="none" spc="0" normalizeH="0" baseline="0" noProof="0">
                          <a:ln>
                            <a:noFill/>
                          </a:ln>
                          <a:solidFill>
                            <a:prstClr val="black"/>
                          </a:solidFill>
                          <a:effectLst/>
                          <a:uLnTx/>
                          <a:uFillTx/>
                          <a:latin typeface="+mn-lt"/>
                          <a:ea typeface="+mn-ea"/>
                          <a:cs typeface="+mn-cs"/>
                        </a:rPr>
                        <a:t> 
 Conocer el trabajo y la dedicación de nuestros artesanos es una experiencia llena de emoción. Los esperamos en Tucumán para disfrutar de la Ruta del Artesano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517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- 2019-01-24 20:13:25 </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descubrir un viaje a través de la cultura y la dedicación de nuestros Artesanos: su trabajo, sus manos y el amor que hay en cada objeto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3347070"/>
                  </a:ext>
                </a:extLst>
              </a:tr>
            </a:tbl>
          </a:graphicData>
        </a:graphic>
      </p:graphicFrame>
      <p:sp>
        <p:nvSpPr>
          <p:cNvPr id="4" name="Text Placeholder 3">
            <a:extLst>
              <a:ext uri="{FF2B5EF4-FFF2-40B4-BE49-F238E27FC236}">
                <a16:creationId xmlns:a16="http://schemas.microsoft.com/office/drawing/2014/main" id="{6D9611BC-9982-4AFF-BB90-593489547E45}"/>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150988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A23E-CBB1-4EE3-9BB7-89A9DBD54466}"/>
              </a:ext>
            </a:extLst>
          </p:cNvPr>
          <p:cNvSpPr>
            <a:spLocks noGrp="1"/>
          </p:cNvSpPr>
          <p:nvPr>
            <p:ph type="title"/>
          </p:nvPr>
        </p:nvSpPr>
        <p:spPr/>
        <p:txBody>
          <a:bodyPr/>
          <a:lstStyle/>
          <a:p>
            <a:r>
              <a:rPr lang="en-US"/>
              <a:t>Facebook Own Posts Table | Ente Tucumán Turismo - 4 of 4</a:t>
            </a:r>
          </a:p>
        </p:txBody>
      </p:sp>
      <p:graphicFrame>
        <p:nvGraphicFramePr>
          <p:cNvPr id="5" name="Table Placeholder 4">
            <a:extLst>
              <a:ext uri="{FF2B5EF4-FFF2-40B4-BE49-F238E27FC236}">
                <a16:creationId xmlns:a16="http://schemas.microsoft.com/office/drawing/2014/main" id="{2D67ABD9-D2F1-4856-9555-82BAE80EA56B}"/>
              </a:ext>
            </a:extLst>
          </p:cNvPr>
          <p:cNvGraphicFramePr>
            <a:graphicFrameLocks noGrp="1"/>
          </p:cNvGraphicFramePr>
          <p:nvPr>
            <p:ph type="tbl" sz="quarter" idx="13"/>
            <p:extLst>
              <p:ext uri="{D42A27DB-BD31-4B8C-83A1-F6EECF244321}">
                <p14:modId xmlns:p14="http://schemas.microsoft.com/office/powerpoint/2010/main" val="164472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1690097"/>
                    </a:ext>
                  </a:extLst>
                </a:gridCol>
                <a:gridCol w="658368">
                  <a:extLst>
                    <a:ext uri="{9D8B030D-6E8A-4147-A177-3AD203B41FA5}">
                      <a16:colId xmlns:a16="http://schemas.microsoft.com/office/drawing/2014/main" val="186045715"/>
                    </a:ext>
                  </a:extLst>
                </a:gridCol>
                <a:gridCol w="658368">
                  <a:extLst>
                    <a:ext uri="{9D8B030D-6E8A-4147-A177-3AD203B41FA5}">
                      <a16:colId xmlns:a16="http://schemas.microsoft.com/office/drawing/2014/main" val="1566976089"/>
                    </a:ext>
                  </a:extLst>
                </a:gridCol>
                <a:gridCol w="658368">
                  <a:extLst>
                    <a:ext uri="{9D8B030D-6E8A-4147-A177-3AD203B41FA5}">
                      <a16:colId xmlns:a16="http://schemas.microsoft.com/office/drawing/2014/main" val="275440812"/>
                    </a:ext>
                  </a:extLst>
                </a:gridCol>
                <a:gridCol w="658368">
                  <a:extLst>
                    <a:ext uri="{9D8B030D-6E8A-4147-A177-3AD203B41FA5}">
                      <a16:colId xmlns:a16="http://schemas.microsoft.com/office/drawing/2014/main" val="291857475"/>
                    </a:ext>
                  </a:extLst>
                </a:gridCol>
                <a:gridCol w="658368">
                  <a:extLst>
                    <a:ext uri="{9D8B030D-6E8A-4147-A177-3AD203B41FA5}">
                      <a16:colId xmlns:a16="http://schemas.microsoft.com/office/drawing/2014/main" val="3674593643"/>
                    </a:ext>
                  </a:extLst>
                </a:gridCol>
                <a:gridCol w="658368">
                  <a:extLst>
                    <a:ext uri="{9D8B030D-6E8A-4147-A177-3AD203B41FA5}">
                      <a16:colId xmlns:a16="http://schemas.microsoft.com/office/drawing/2014/main" val="2648429609"/>
                    </a:ext>
                  </a:extLst>
                </a:gridCol>
                <a:gridCol w="658368">
                  <a:extLst>
                    <a:ext uri="{9D8B030D-6E8A-4147-A177-3AD203B41FA5}">
                      <a16:colId xmlns:a16="http://schemas.microsoft.com/office/drawing/2014/main" val="3662532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853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- 2019-02-14 14:13:18 </a:t>
                      </a:r>
                      <a:r>
                        <a:rPr kumimoji="0" lang="en-US" sz="1000" b="0" i="0" u="none" strike="noStrike" kern="1200" cap="none" spc="0" normalizeH="0" baseline="0" noProof="0">
                          <a:ln>
                            <a:noFill/>
                          </a:ln>
                          <a:solidFill>
                            <a:prstClr val="black"/>
                          </a:solidFill>
                          <a:effectLst/>
                          <a:uLnTx/>
                          <a:uFillTx/>
                          <a:latin typeface="+mn-lt"/>
                          <a:ea typeface="+mn-ea"/>
                          <a:cs typeface="+mn-cs"/>
                        </a:rPr>
                        <a:t> 
 Enamorate de Tucumán! #SentíTucumán #TucumánTuDestino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755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- 2019-02-07 20:05:10 </a:t>
                      </a:r>
                      <a:r>
                        <a:rPr kumimoji="0" lang="es-ES" sz="1000" b="0" i="0" u="none" strike="noStrike" kern="1200" cap="none" spc="0" normalizeH="0" baseline="0" noProof="0">
                          <a:ln>
                            <a:noFill/>
                          </a:ln>
                          <a:solidFill>
                            <a:prstClr val="black"/>
                          </a:solidFill>
                          <a:effectLst/>
                          <a:uLnTx/>
                          <a:uFillTx/>
                          <a:latin typeface="+mn-lt"/>
                          <a:ea typeface="+mn-ea"/>
                          <a:cs typeface="+mn-cs"/>
                        </a:rPr>
                        <a:t> 
 Un paseo por la historia de uno de los momentos más importante de nuestra Nación. Si estás en Tucumán, no te pierdas de visitar La Casa Histórica de la Independencia. Te esperamos! #SentīTucumán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00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- 2019-02-20 19:59:43 </a:t>
                      </a:r>
                      <a:r>
                        <a:rPr kumimoji="0" lang="es-ES" sz="1000" b="0" i="0" u="none" strike="noStrike" kern="1200" cap="none" spc="0" normalizeH="0" baseline="0" noProof="0">
                          <a:ln>
                            <a:noFill/>
                          </a:ln>
                          <a:solidFill>
                            <a:prstClr val="black"/>
                          </a:solidFill>
                          <a:effectLst/>
                          <a:uLnTx/>
                          <a:uFillTx/>
                          <a:latin typeface="+mn-lt"/>
                          <a:ea typeface="+mn-ea"/>
                          <a:cs typeface="+mn-cs"/>
                        </a:rPr>
                        <a:t> 
 Diversión asegurada! Vení al Dique y descubrí Otro Cadillal :) #TucumánTuDestino Miraá todas las actividades http://ow.ly/b4Q230nM73X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25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- 2019-02-17 20:00:35 </a:t>
                      </a:r>
                      <a:r>
                        <a:rPr kumimoji="0" lang="es-ES" sz="1000" b="0" i="0" u="none" strike="noStrike" kern="1200" cap="none" spc="0" normalizeH="0" baseline="0" noProof="0">
                          <a:ln>
                            <a:noFill/>
                          </a:ln>
                          <a:solidFill>
                            <a:prstClr val="black"/>
                          </a:solidFill>
                          <a:effectLst/>
                          <a:uLnTx/>
                          <a:uFillTx/>
                          <a:latin typeface="+mn-lt"/>
                          <a:ea typeface="+mn-ea"/>
                          <a:cs typeface="+mn-cs"/>
                        </a:rPr>
                        <a:t> 
 Atardecer de dibujos en las montañas de Tiu Punco, una  experiencia inolvidable .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479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- 2019-02-23 11:00:32 </a:t>
                      </a:r>
                      <a:r>
                        <a:rPr kumimoji="0" lang="es-ES" sz="1000" b="0" i="0" u="none" strike="noStrike" kern="1200" cap="none" spc="0" normalizeH="0" baseline="0" noProof="0">
                          <a:ln>
                            <a:noFill/>
                          </a:ln>
                          <a:solidFill>
                            <a:prstClr val="black"/>
                          </a:solidFill>
                          <a:effectLst/>
                          <a:uLnTx/>
                          <a:uFillTx/>
                          <a:latin typeface="+mn-lt"/>
                          <a:ea typeface="+mn-ea"/>
                          <a:cs typeface="+mn-cs"/>
                        </a:rPr>
                        <a:t> 
 Miles personas ya pasaron a disfrutar de todas las actividades de verano  del Dique el Cadillal! Si todavía no viniste, aprovecha este fin de semana! Te esperamos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9186292"/>
                  </a:ext>
                </a:extLst>
              </a:tr>
            </a:tbl>
          </a:graphicData>
        </a:graphic>
      </p:graphicFrame>
      <p:sp>
        <p:nvSpPr>
          <p:cNvPr id="4" name="Text Placeholder 3">
            <a:extLst>
              <a:ext uri="{FF2B5EF4-FFF2-40B4-BE49-F238E27FC236}">
                <a16:creationId xmlns:a16="http://schemas.microsoft.com/office/drawing/2014/main" id="{55F87ADF-2B74-4483-A5FA-F22D1DA6E3B1}"/>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3651605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73CB-A869-4E0B-830C-FED41AA0ACDD}"/>
              </a:ext>
            </a:extLst>
          </p:cNvPr>
          <p:cNvSpPr>
            <a:spLocks noGrp="1"/>
          </p:cNvSpPr>
          <p:nvPr>
            <p:ph type="title"/>
          </p:nvPr>
        </p:nvSpPr>
        <p:spPr/>
        <p:txBody>
          <a:bodyPr/>
          <a:lstStyle/>
          <a:p>
            <a:r>
              <a:rPr lang="en-US"/>
              <a:t>Facebook Questions Table | Ente Tucumán Turismo</a:t>
            </a:r>
          </a:p>
        </p:txBody>
      </p:sp>
      <p:graphicFrame>
        <p:nvGraphicFramePr>
          <p:cNvPr id="5" name="Table Placeholder 4">
            <a:extLst>
              <a:ext uri="{FF2B5EF4-FFF2-40B4-BE49-F238E27FC236}">
                <a16:creationId xmlns:a16="http://schemas.microsoft.com/office/drawing/2014/main" id="{E55A634E-D92F-407E-8FB6-0044EE3AF47E}"/>
              </a:ext>
            </a:extLst>
          </p:cNvPr>
          <p:cNvGraphicFramePr>
            <a:graphicFrameLocks noGrp="1"/>
          </p:cNvGraphicFramePr>
          <p:nvPr>
            <p:ph type="tbl" sz="quarter" idx="13"/>
            <p:extLst>
              <p:ext uri="{D42A27DB-BD31-4B8C-83A1-F6EECF244321}">
                <p14:modId xmlns:p14="http://schemas.microsoft.com/office/powerpoint/2010/main" val="296091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6690693"/>
                    </a:ext>
                  </a:extLst>
                </a:gridCol>
                <a:gridCol w="1645920">
                  <a:extLst>
                    <a:ext uri="{9D8B030D-6E8A-4147-A177-3AD203B41FA5}">
                      <a16:colId xmlns:a16="http://schemas.microsoft.com/office/drawing/2014/main" val="620262800"/>
                    </a:ext>
                  </a:extLst>
                </a:gridCol>
                <a:gridCol w="822960">
                  <a:extLst>
                    <a:ext uri="{9D8B030D-6E8A-4147-A177-3AD203B41FA5}">
                      <a16:colId xmlns:a16="http://schemas.microsoft.com/office/drawing/2014/main" val="787502943"/>
                    </a:ext>
                  </a:extLst>
                </a:gridCol>
                <a:gridCol w="822960">
                  <a:extLst>
                    <a:ext uri="{9D8B030D-6E8A-4147-A177-3AD203B41FA5}">
                      <a16:colId xmlns:a16="http://schemas.microsoft.com/office/drawing/2014/main" val="1300807417"/>
                    </a:ext>
                  </a:extLst>
                </a:gridCol>
                <a:gridCol w="822960">
                  <a:extLst>
                    <a:ext uri="{9D8B030D-6E8A-4147-A177-3AD203B41FA5}">
                      <a16:colId xmlns:a16="http://schemas.microsoft.com/office/drawing/2014/main" val="3179739555"/>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077146524"/>
                  </a:ext>
                </a:extLst>
              </a:tr>
              <a:tr h="370840">
                <a:tc>
                  <a:txBody>
                    <a:bodyPr/>
                    <a:lstStyle/>
                    <a:p>
                      <a:r>
                        <a:rPr lang="es-ES" sz="1000" b="1"/>
                        <a:t> Ente Tucumán Turismo </a:t>
                      </a:r>
                      <a:r>
                        <a:rPr lang="es-ES" sz="1000"/>
                        <a:t> was asked by </a:t>
                      </a:r>
                      <a:r>
                        <a:rPr lang="es-ES" sz="1000" b="1"/>
                        <a:t> n/a -  2019-02-16 17:48:23 </a:t>
                      </a:r>
                      <a:r>
                        <a:rPr lang="es-ES" sz="1000"/>
                        <a:t>
 PRESTAMOS DE DINERO SERIO  ENTRE PARTICULAR 
WHATSAPP +1 (940)-242-9031
Ofrece préstamos en efectivo de 5,000 $ a  5,000,000 $ a cualquier persona que pueda pagarme con una tasa de intéressé del 2%
- Préstamo de financiación
 - Préstamo inmobiliario
- Préstamo de automóvil
 - Deuda de consolidación
- Redención de crédito
- Préstamos personales
- Préstamo comercial
- Préstamo estudiantil
Estás atrapado o prohibido. Si realmente lo necesita, escríbame para obtener más información.
WHATSAPP:+1 (940)-242-9031
Necesitas un préstamo?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63936644"/>
                  </a:ext>
                </a:extLst>
              </a:tr>
              <a:tr h="370840">
                <a:tc>
                  <a:txBody>
                    <a:bodyPr/>
                    <a:lstStyle/>
                    <a:p>
                      <a:r>
                        <a:rPr lang="pt-BR" sz="1000" b="1"/>
                        <a:t> Ente Tucumán Turismo </a:t>
                      </a:r>
                      <a:r>
                        <a:rPr lang="pt-BR" sz="1000"/>
                        <a:t> was asked by </a:t>
                      </a:r>
                      <a:r>
                        <a:rPr lang="pt-BR" sz="1000" b="1"/>
                        <a:t> n/a -  2019-02-10 20:27:16 </a:t>
                      </a:r>
                      <a:r>
                        <a:rPr lang="pt-BR" sz="1000"/>
                        <a:t>
 Olá amigos, poderia informar se a provincia de Tucuman esta buscando alternativas para restabelecerem voos direto de SP a Tucuman? Devem estar sabendo que a Latam deixará infelizmente operar esta rota direta a partir de de Março-2019. Que pena!!!  Por que não buscar um acordo com SKY que hoje faz voos diarios direto entre SP e Santiago-Chile.  Gracias por alguma informação!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62728876"/>
                  </a:ext>
                </a:extLst>
              </a:tr>
            </a:tbl>
          </a:graphicData>
        </a:graphic>
      </p:graphicFrame>
      <p:sp>
        <p:nvSpPr>
          <p:cNvPr id="4" name="Text Placeholder 3">
            <a:extLst>
              <a:ext uri="{FF2B5EF4-FFF2-40B4-BE49-F238E27FC236}">
                <a16:creationId xmlns:a16="http://schemas.microsoft.com/office/drawing/2014/main" id="{AF23D8B4-43AD-4788-9309-4C7A2CF86C63}"/>
              </a:ext>
            </a:extLst>
          </p:cNvPr>
          <p:cNvSpPr>
            <a:spLocks noGrp="1"/>
          </p:cNvSpPr>
          <p:nvPr>
            <p:ph type="body" sz="quarter" idx="14"/>
          </p:nvPr>
        </p:nvSpPr>
        <p:spPr/>
        <p:txBody>
          <a:bodyPr/>
          <a:lstStyle/>
          <a:p>
            <a:r>
              <a:rPr lang="en-US"/>
              <a:t>24/01/2019 - 23/02/2019</a:t>
            </a:r>
          </a:p>
        </p:txBody>
      </p:sp>
    </p:spTree>
    <p:extLst>
      <p:ext uri="{BB962C8B-B14F-4D97-AF65-F5344CB8AC3E}">
        <p14:creationId xmlns:p14="http://schemas.microsoft.com/office/powerpoint/2010/main" val="2769926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1520</Words>
  <Application>Microsoft Office PowerPoint</Application>
  <PresentationFormat>On-screen Show (4:3)</PresentationFormat>
  <Paragraphs>612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NUEVO</vt:lpstr>
      <vt:lpstr>Facebook Key Metrics Table | Ente Tucumán Turismo</vt:lpstr>
      <vt:lpstr>Facebook Fans Total | Ente Tucumán Turismo</vt:lpstr>
      <vt:lpstr>Facebook Fans Change | Ente Tucumán Turismo</vt:lpstr>
      <vt:lpstr>Facebook Key Metrics Radar | Ente Tucumán Turismo</vt:lpstr>
      <vt:lpstr>Facebook Fans Change Rate | Ente Tucumán Turismo</vt:lpstr>
      <vt:lpstr>Facebook Fans Change Per Weekday | Ente Tucumán Turismo</vt:lpstr>
      <vt:lpstr>Facebook Fan Distribution Development | Ente Tucumán Turismo</vt:lpstr>
      <vt:lpstr>Facebook Own Posts | Ente Tucumán Turismo</vt:lpstr>
      <vt:lpstr>Facebook Own Posts By Hour | Ente Tucumán Turismo</vt:lpstr>
      <vt:lpstr>Facebook Own Posts with Reactions Table | Ente Tucumán Turismo - 1 of 6</vt:lpstr>
      <vt:lpstr>Facebook Own Posts with Reactions Table | Ente Tucumán Turismo - 2 of 6</vt:lpstr>
      <vt:lpstr>Facebook Own Posts with Reactions Table | Ente Tucumán Turismo - 3 of 6</vt:lpstr>
      <vt:lpstr>Facebook Own Posts with Reactions Table | Ente Tucumán Turismo - 4 of 6</vt:lpstr>
      <vt:lpstr>Facebook Own Posts with Reactions Table | Ente Tucumán Turismo - 5 of 6</vt:lpstr>
      <vt:lpstr>Facebook Own Posts with Reactions Table | Ente Tucumán Turismo - 6 of 6</vt:lpstr>
      <vt:lpstr>Facebook Own Posts By Weekday | Ente Tucumán Turismo</vt:lpstr>
      <vt:lpstr>Facebook Post Type Distribution Per Profile | Ente Tucumán Turismo</vt:lpstr>
      <vt:lpstr>Facebook Own Posts App Usage | Ente Tucumán Turismo</vt:lpstr>
      <vt:lpstr>Facebook Hashtag Detection | Ente Tucumán Turismo</vt:lpstr>
      <vt:lpstr>Facebook Sponsored Posts Distribution | Ente Tucumán Turismo</vt:lpstr>
      <vt:lpstr>Facebook User Posts Table | Ente Tucumán Turismo - 1 of 4</vt:lpstr>
      <vt:lpstr>Facebook User Posts Table | Ente Tucumán Turismo - 2 of 4</vt:lpstr>
      <vt:lpstr>Facebook User Posts Table | Ente Tucumán Turismo - 3 of 4</vt:lpstr>
      <vt:lpstr>Facebook User Posts Table | Ente Tucumán Turismo - 4 of 4</vt:lpstr>
      <vt:lpstr>Facebook User Posts | Ente Tucumán Turismo</vt:lpstr>
      <vt:lpstr>Facebook Interaction Rate | Ente Tucumán Turismo</vt:lpstr>
      <vt:lpstr>Facebook Interactions Distribution | Ente Tucumán Turismo</vt:lpstr>
      <vt:lpstr>Facebook Interaction Rate By Hour | Ente Tucumán Turismo</vt:lpstr>
      <vt:lpstr>Facebook Interaction Rate By Post Type | Ente Tucumán Turismo</vt:lpstr>
      <vt:lpstr>Facebook Interaction Rate By Weekday | Ente Tucumán Turismo</vt:lpstr>
      <vt:lpstr>Facebook Own Posts Table | Ente Tucumán Turismo - 1 of 4</vt:lpstr>
      <vt:lpstr>Facebook Own Posts Table | Ente Tucumán Turismo - 2 of 4</vt:lpstr>
      <vt:lpstr>Facebook Own Posts Table | Ente Tucumán Turismo - 3 of 4</vt:lpstr>
      <vt:lpstr>Facebook Own Posts Table | Ente Tucumán Turismo - 4 of 4</vt:lpstr>
      <vt:lpstr>Facebook Questions Table | Ente Tucumán Turismo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2019-02-27T12:45:51Z</dcterms:created>
  <dcterms:modified xsi:type="dcterms:W3CDTF">2019-02-27T12:46:49Z</dcterms:modified>
</cp:coreProperties>
</file>