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 id="270" r:id="rId15"/>
    <p:sldId id="271" r:id="rId16"/>
    <p:sldId id="273" r:id="rId17"/>
    <p:sldId id="274" r:id="rId18"/>
    <p:sldId id="275" r:id="rId19"/>
  </p:sldIdLst>
  <p:sldSz cx="9144000" cy="6858000" type="screen4x3"/>
  <p:notesSz cx="6858000" cy="9144000"/>
  <p:embeddedFontLst>
    <p:embeddedFont>
      <p:font typeface="Calibri" panose="020F0502020204030204" pitchFamily="34" charset="0"/>
      <p:regular r:id="rId20"/>
      <p:bold r:id="rId21"/>
      <p:italic r:id="rId22"/>
      <p:boldItalic r:id="rId2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8" d="100"/>
          <a:sy n="98" d="100"/>
        </p:scale>
        <p:origin x="1764"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tucumanturismo</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100</c:v>
                </c:pt>
                <c:pt idx="1">
                  <c:v>100</c:v>
                </c:pt>
                <c:pt idx="2">
                  <c:v>0</c:v>
                </c:pt>
                <c:pt idx="3">
                  <c:v>100</c:v>
                </c:pt>
                <c:pt idx="4">
                  <c:v>100</c:v>
                </c:pt>
                <c:pt idx="5">
                  <c:v>100</c:v>
                </c:pt>
                <c:pt idx="6">
                  <c:v>100</c:v>
                </c:pt>
                <c:pt idx="7">
                  <c:v>100</c:v>
                </c:pt>
              </c:numCache>
            </c:numRef>
          </c:val>
          <c:extLst>
            <c:ext xmlns:c16="http://schemas.microsoft.com/office/drawing/2014/chart" uri="{C3380CC4-5D6E-409C-BE32-E72D297353CC}">
              <c16:uniqueId val="{00000000-8A7E-47E4-A4CE-8C1A8078912E}"/>
            </c:ext>
          </c:extLst>
        </c:ser>
        <c:dLbls>
          <c:showLegendKey val="0"/>
          <c:showVal val="0"/>
          <c:showCatName val="0"/>
          <c:showSerName val="0"/>
          <c:showPercent val="0"/>
          <c:showBubbleSize val="0"/>
        </c:dLbls>
        <c:axId val="347072080"/>
        <c:axId val="347070440"/>
      </c:radarChart>
      <c:catAx>
        <c:axId val="3470720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070440"/>
        <c:crosses val="autoZero"/>
        <c:auto val="1"/>
        <c:lblAlgn val="ctr"/>
        <c:lblOffset val="100"/>
        <c:noMultiLvlLbl val="0"/>
      </c:catAx>
      <c:valAx>
        <c:axId val="347070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072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tucumanturismo</c:v>
                </c:pt>
              </c:strCache>
            </c:strRef>
          </c:tx>
          <c:spPr>
            <a:ln w="28575" cap="rnd">
              <a:solidFill>
                <a:schemeClr val="accent1"/>
              </a:solidFill>
              <a:round/>
            </a:ln>
            <a:effectLst/>
          </c:spPr>
          <c:marker>
            <c:symbol val="none"/>
          </c:marker>
          <c:cat>
            <c:strRef>
              <c:f>Sheet1!$A$2:$A$31</c:f>
              <c:strCache>
                <c:ptCount val="30"/>
                <c:pt idx="0">
                  <c:v>24/11/2018</c:v>
                </c:pt>
                <c:pt idx="1">
                  <c:v>25/11/2018</c:v>
                </c:pt>
                <c:pt idx="2">
                  <c:v>26/11/2018</c:v>
                </c:pt>
                <c:pt idx="3">
                  <c:v>27/11/2018</c:v>
                </c:pt>
                <c:pt idx="4">
                  <c:v>28/11/2018</c:v>
                </c:pt>
                <c:pt idx="5">
                  <c:v>29/11/2018</c:v>
                </c:pt>
                <c:pt idx="6">
                  <c:v>30/11/2018</c:v>
                </c:pt>
                <c:pt idx="7">
                  <c:v>1/12/2018</c:v>
                </c:pt>
                <c:pt idx="8">
                  <c:v>2/12/2018</c:v>
                </c:pt>
                <c:pt idx="9">
                  <c:v>3/12/2018</c:v>
                </c:pt>
                <c:pt idx="10">
                  <c:v>4/12/2018</c:v>
                </c:pt>
                <c:pt idx="11">
                  <c:v>5/12/2018</c:v>
                </c:pt>
                <c:pt idx="12">
                  <c:v>6/12/2018</c:v>
                </c:pt>
                <c:pt idx="13">
                  <c:v>7/12/2018</c:v>
                </c:pt>
                <c:pt idx="14">
                  <c:v>8/12/2018</c:v>
                </c:pt>
                <c:pt idx="15">
                  <c:v>9/12/2018</c:v>
                </c:pt>
                <c:pt idx="16">
                  <c:v>10/12/2018</c:v>
                </c:pt>
                <c:pt idx="17">
                  <c:v>11/12/2018</c:v>
                </c:pt>
                <c:pt idx="18">
                  <c:v>12/12/2018</c:v>
                </c:pt>
                <c:pt idx="19">
                  <c:v>13/12/2018</c:v>
                </c:pt>
                <c:pt idx="20">
                  <c:v>14/12/2018</c:v>
                </c:pt>
                <c:pt idx="21">
                  <c:v>15/12/2018</c:v>
                </c:pt>
                <c:pt idx="22">
                  <c:v>16/12/2018</c:v>
                </c:pt>
                <c:pt idx="23">
                  <c:v>17/12/2018</c:v>
                </c:pt>
                <c:pt idx="24">
                  <c:v>18/12/2018</c:v>
                </c:pt>
                <c:pt idx="25">
                  <c:v>19/12/2018</c:v>
                </c:pt>
                <c:pt idx="26">
                  <c:v>20/12/2018</c:v>
                </c:pt>
                <c:pt idx="27">
                  <c:v>21/12/2018</c:v>
                </c:pt>
                <c:pt idx="28">
                  <c:v>22/12/2018</c:v>
                </c:pt>
                <c:pt idx="29">
                  <c:v>23/12/2018</c:v>
                </c:pt>
              </c:strCache>
            </c:strRef>
          </c:cat>
          <c:val>
            <c:numRef>
              <c:f>Sheet1!$B$2:$B$31</c:f>
              <c:numCache>
                <c:formatCode>General</c:formatCode>
                <c:ptCount val="30"/>
                <c:pt idx="0">
                  <c:v>24677</c:v>
                </c:pt>
                <c:pt idx="1">
                  <c:v>24700</c:v>
                </c:pt>
                <c:pt idx="2">
                  <c:v>24731</c:v>
                </c:pt>
                <c:pt idx="3">
                  <c:v>24776</c:v>
                </c:pt>
                <c:pt idx="4">
                  <c:v>24789</c:v>
                </c:pt>
                <c:pt idx="5">
                  <c:v>24821</c:v>
                </c:pt>
                <c:pt idx="6">
                  <c:v>24848</c:v>
                </c:pt>
                <c:pt idx="7">
                  <c:v>24875</c:v>
                </c:pt>
                <c:pt idx="8">
                  <c:v>24895</c:v>
                </c:pt>
                <c:pt idx="9">
                  <c:v>24920</c:v>
                </c:pt>
                <c:pt idx="10">
                  <c:v>24937</c:v>
                </c:pt>
                <c:pt idx="11">
                  <c:v>24982</c:v>
                </c:pt>
                <c:pt idx="12">
                  <c:v>25014</c:v>
                </c:pt>
                <c:pt idx="13">
                  <c:v>25039</c:v>
                </c:pt>
                <c:pt idx="14">
                  <c:v>25057</c:v>
                </c:pt>
                <c:pt idx="15">
                  <c:v>25080</c:v>
                </c:pt>
                <c:pt idx="16">
                  <c:v>25113</c:v>
                </c:pt>
                <c:pt idx="17">
                  <c:v>25128</c:v>
                </c:pt>
                <c:pt idx="18">
                  <c:v>25161</c:v>
                </c:pt>
                <c:pt idx="19">
                  <c:v>25195</c:v>
                </c:pt>
                <c:pt idx="20">
                  <c:v>25230</c:v>
                </c:pt>
                <c:pt idx="21">
                  <c:v>25257</c:v>
                </c:pt>
                <c:pt idx="22">
                  <c:v>25273</c:v>
                </c:pt>
                <c:pt idx="23">
                  <c:v>25297</c:v>
                </c:pt>
                <c:pt idx="24">
                  <c:v>25351</c:v>
                </c:pt>
                <c:pt idx="25">
                  <c:v>25429</c:v>
                </c:pt>
                <c:pt idx="26">
                  <c:v>25462</c:v>
                </c:pt>
                <c:pt idx="27">
                  <c:v>25495</c:v>
                </c:pt>
                <c:pt idx="28">
                  <c:v>25519</c:v>
                </c:pt>
                <c:pt idx="29">
                  <c:v>25552</c:v>
                </c:pt>
              </c:numCache>
            </c:numRef>
          </c:val>
          <c:smooth val="0"/>
          <c:extLst>
            <c:ext xmlns:c16="http://schemas.microsoft.com/office/drawing/2014/chart" uri="{C3380CC4-5D6E-409C-BE32-E72D297353CC}">
              <c16:uniqueId val="{00000000-6418-4274-89F1-7A6D3DB16015}"/>
            </c:ext>
          </c:extLst>
        </c:ser>
        <c:dLbls>
          <c:showLegendKey val="0"/>
          <c:showVal val="0"/>
          <c:showCatName val="0"/>
          <c:showSerName val="0"/>
          <c:showPercent val="0"/>
          <c:showBubbleSize val="0"/>
        </c:dLbls>
        <c:smooth val="0"/>
        <c:axId val="358672048"/>
        <c:axId val="358672376"/>
      </c:lineChart>
      <c:catAx>
        <c:axId val="3586720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672376"/>
        <c:crosses val="autoZero"/>
        <c:auto val="1"/>
        <c:lblAlgn val="ctr"/>
        <c:lblOffset val="100"/>
        <c:noMultiLvlLbl val="0"/>
      </c:catAx>
      <c:valAx>
        <c:axId val="358672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672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tucumanturismo</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28</c:v>
                </c:pt>
                <c:pt idx="1">
                  <c:v>33</c:v>
                </c:pt>
                <c:pt idx="2">
                  <c:v>42</c:v>
                </c:pt>
                <c:pt idx="3">
                  <c:v>33</c:v>
                </c:pt>
                <c:pt idx="4">
                  <c:v>30</c:v>
                </c:pt>
                <c:pt idx="5">
                  <c:v>22</c:v>
                </c:pt>
                <c:pt idx="6">
                  <c:v>23</c:v>
                </c:pt>
              </c:numCache>
            </c:numRef>
          </c:val>
          <c:extLst>
            <c:ext xmlns:c16="http://schemas.microsoft.com/office/drawing/2014/chart" uri="{C3380CC4-5D6E-409C-BE32-E72D297353CC}">
              <c16:uniqueId val="{00000000-0765-4C06-AB00-246449BC52CD}"/>
            </c:ext>
          </c:extLst>
        </c:ser>
        <c:dLbls>
          <c:showLegendKey val="0"/>
          <c:showVal val="0"/>
          <c:showCatName val="0"/>
          <c:showSerName val="0"/>
          <c:showPercent val="0"/>
          <c:showBubbleSize val="0"/>
        </c:dLbls>
        <c:gapWidth val="219"/>
        <c:overlap val="-27"/>
        <c:axId val="445169224"/>
        <c:axId val="445165616"/>
      </c:barChart>
      <c:catAx>
        <c:axId val="4451692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5165616"/>
        <c:crosses val="autoZero"/>
        <c:auto val="1"/>
        <c:lblAlgn val="ctr"/>
        <c:lblOffset val="100"/>
        <c:noMultiLvlLbl val="0"/>
      </c:catAx>
      <c:valAx>
        <c:axId val="445165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5169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tucumanturismo</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1</c:v>
                </c:pt>
                <c:pt idx="10">
                  <c:v>0</c:v>
                </c:pt>
                <c:pt idx="11">
                  <c:v>0</c:v>
                </c:pt>
                <c:pt idx="12">
                  <c:v>1</c:v>
                </c:pt>
                <c:pt idx="13">
                  <c:v>0</c:v>
                </c:pt>
                <c:pt idx="14">
                  <c:v>0</c:v>
                </c:pt>
                <c:pt idx="15">
                  <c:v>1</c:v>
                </c:pt>
                <c:pt idx="16">
                  <c:v>0</c:v>
                </c:pt>
                <c:pt idx="17">
                  <c:v>0</c:v>
                </c:pt>
                <c:pt idx="18">
                  <c:v>1</c:v>
                </c:pt>
                <c:pt idx="19">
                  <c:v>6</c:v>
                </c:pt>
                <c:pt idx="20">
                  <c:v>7</c:v>
                </c:pt>
                <c:pt idx="21">
                  <c:v>4</c:v>
                </c:pt>
                <c:pt idx="22">
                  <c:v>1</c:v>
                </c:pt>
                <c:pt idx="23">
                  <c:v>0</c:v>
                </c:pt>
              </c:numCache>
            </c:numRef>
          </c:val>
          <c:smooth val="0"/>
          <c:extLst>
            <c:ext xmlns:c16="http://schemas.microsoft.com/office/drawing/2014/chart" uri="{C3380CC4-5D6E-409C-BE32-E72D297353CC}">
              <c16:uniqueId val="{00000000-2BE7-4A6D-9DD4-0F07EFA91D9F}"/>
            </c:ext>
          </c:extLst>
        </c:ser>
        <c:dLbls>
          <c:showLegendKey val="0"/>
          <c:showVal val="0"/>
          <c:showCatName val="0"/>
          <c:showSerName val="0"/>
          <c:showPercent val="0"/>
          <c:showBubbleSize val="0"/>
        </c:dLbls>
        <c:smooth val="0"/>
        <c:axId val="178350352"/>
        <c:axId val="178349040"/>
      </c:lineChart>
      <c:catAx>
        <c:axId val="178350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8349040"/>
        <c:crosses val="autoZero"/>
        <c:auto val="1"/>
        <c:lblAlgn val="ctr"/>
        <c:lblOffset val="100"/>
        <c:noMultiLvlLbl val="0"/>
      </c:catAx>
      <c:valAx>
        <c:axId val="178349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8350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tucumanturismo</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1.1986778702560601</c:v>
                </c:pt>
                <c:pt idx="10">
                  <c:v>0</c:v>
                </c:pt>
                <c:pt idx="11">
                  <c:v>0</c:v>
                </c:pt>
                <c:pt idx="12">
                  <c:v>1.28230655887858</c:v>
                </c:pt>
                <c:pt idx="13">
                  <c:v>0</c:v>
                </c:pt>
                <c:pt idx="14">
                  <c:v>0</c:v>
                </c:pt>
                <c:pt idx="15">
                  <c:v>1.6446975429094799</c:v>
                </c:pt>
                <c:pt idx="16">
                  <c:v>0</c:v>
                </c:pt>
                <c:pt idx="17">
                  <c:v>0</c:v>
                </c:pt>
                <c:pt idx="18">
                  <c:v>1.2305364183027401</c:v>
                </c:pt>
                <c:pt idx="19">
                  <c:v>2.37943530723587</c:v>
                </c:pt>
                <c:pt idx="20">
                  <c:v>1.88591226383429</c:v>
                </c:pt>
                <c:pt idx="21">
                  <c:v>1.7980168053840899</c:v>
                </c:pt>
                <c:pt idx="22">
                  <c:v>0.89602166381267201</c:v>
                </c:pt>
                <c:pt idx="23">
                  <c:v>0</c:v>
                </c:pt>
              </c:numCache>
            </c:numRef>
          </c:val>
          <c:smooth val="0"/>
          <c:extLst>
            <c:ext xmlns:c16="http://schemas.microsoft.com/office/drawing/2014/chart" uri="{C3380CC4-5D6E-409C-BE32-E72D297353CC}">
              <c16:uniqueId val="{00000000-C2EC-432C-BEFF-99FE7471CBE3}"/>
            </c:ext>
          </c:extLst>
        </c:ser>
        <c:dLbls>
          <c:showLegendKey val="0"/>
          <c:showVal val="0"/>
          <c:showCatName val="0"/>
          <c:showSerName val="0"/>
          <c:showPercent val="0"/>
          <c:showBubbleSize val="0"/>
        </c:dLbls>
        <c:smooth val="0"/>
        <c:axId val="43695608"/>
        <c:axId val="43695936"/>
      </c:lineChart>
      <c:catAx>
        <c:axId val="436956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695936"/>
        <c:crosses val="autoZero"/>
        <c:auto val="1"/>
        <c:lblAlgn val="ctr"/>
        <c:lblOffset val="100"/>
        <c:noMultiLvlLbl val="0"/>
      </c:catAx>
      <c:valAx>
        <c:axId val="43695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695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tucumanturismo</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c:v>
                </c:pt>
                <c:pt idx="1">
                  <c:v>2</c:v>
                </c:pt>
                <c:pt idx="2">
                  <c:v>3</c:v>
                </c:pt>
                <c:pt idx="3">
                  <c:v>2</c:v>
                </c:pt>
                <c:pt idx="4">
                  <c:v>4</c:v>
                </c:pt>
                <c:pt idx="5">
                  <c:v>5</c:v>
                </c:pt>
                <c:pt idx="6">
                  <c:v>5</c:v>
                </c:pt>
              </c:numCache>
            </c:numRef>
          </c:val>
          <c:extLst>
            <c:ext xmlns:c16="http://schemas.microsoft.com/office/drawing/2014/chart" uri="{C3380CC4-5D6E-409C-BE32-E72D297353CC}">
              <c16:uniqueId val="{00000000-CC15-4E79-BE02-D210968861A3}"/>
            </c:ext>
          </c:extLst>
        </c:ser>
        <c:dLbls>
          <c:showLegendKey val="0"/>
          <c:showVal val="0"/>
          <c:showCatName val="0"/>
          <c:showSerName val="0"/>
          <c:showPercent val="0"/>
          <c:showBubbleSize val="0"/>
        </c:dLbls>
        <c:gapWidth val="219"/>
        <c:overlap val="-27"/>
        <c:axId val="450459288"/>
        <c:axId val="450457648"/>
      </c:barChart>
      <c:catAx>
        <c:axId val="450459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0457648"/>
        <c:crosses val="autoZero"/>
        <c:auto val="1"/>
        <c:lblAlgn val="ctr"/>
        <c:lblOffset val="100"/>
        <c:noMultiLvlLbl val="0"/>
      </c:catAx>
      <c:valAx>
        <c:axId val="450457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0459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tucumanturismo</c:v>
                </c:pt>
              </c:strCache>
            </c:strRef>
          </c:tx>
          <c:spPr>
            <a:solidFill>
              <a:schemeClr val="accent1"/>
            </a:solidFill>
            <a:ln>
              <a:noFill/>
            </a:ln>
            <a:effectLst/>
          </c:spPr>
          <c:invertIfNegative val="0"/>
          <c:cat>
            <c:strRef>
              <c:f>Sheet1!$A$2:$A$3</c:f>
              <c:strCache>
                <c:ptCount val="2"/>
                <c:pt idx="0">
                  <c:v>Image</c:v>
                </c:pt>
                <c:pt idx="1">
                  <c:v>Video</c:v>
                </c:pt>
              </c:strCache>
            </c:strRef>
          </c:cat>
          <c:val>
            <c:numRef>
              <c:f>Sheet1!$B$2:$B$3</c:f>
              <c:numCache>
                <c:formatCode>General</c:formatCode>
                <c:ptCount val="2"/>
                <c:pt idx="0">
                  <c:v>1.8892693127334701</c:v>
                </c:pt>
                <c:pt idx="1">
                  <c:v>1.2629927436752</c:v>
                </c:pt>
              </c:numCache>
            </c:numRef>
          </c:val>
          <c:extLst>
            <c:ext xmlns:c16="http://schemas.microsoft.com/office/drawing/2014/chart" uri="{C3380CC4-5D6E-409C-BE32-E72D297353CC}">
              <c16:uniqueId val="{00000000-ACAC-4324-A0C7-09B7D7A5A527}"/>
            </c:ext>
          </c:extLst>
        </c:ser>
        <c:dLbls>
          <c:showLegendKey val="0"/>
          <c:showVal val="0"/>
          <c:showCatName val="0"/>
          <c:showSerName val="0"/>
          <c:showPercent val="0"/>
          <c:showBubbleSize val="0"/>
        </c:dLbls>
        <c:gapWidth val="219"/>
        <c:overlap val="-27"/>
        <c:axId val="288614056"/>
        <c:axId val="288613400"/>
      </c:barChart>
      <c:catAx>
        <c:axId val="288614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613400"/>
        <c:crosses val="autoZero"/>
        <c:auto val="1"/>
        <c:lblAlgn val="ctr"/>
        <c:lblOffset val="100"/>
        <c:noMultiLvlLbl val="0"/>
      </c:catAx>
      <c:valAx>
        <c:axId val="288613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614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Images</c:v>
                </c:pt>
              </c:strCache>
            </c:strRef>
          </c:tx>
          <c:spPr>
            <a:solidFill>
              <a:schemeClr val="accent1"/>
            </a:solidFill>
            <a:ln>
              <a:noFill/>
            </a:ln>
            <a:effectLst/>
          </c:spPr>
          <c:invertIfNegative val="0"/>
          <c:cat>
            <c:strRef>
              <c:f>Sheet1!$A$2</c:f>
              <c:strCache>
                <c:ptCount val="1"/>
                <c:pt idx="0">
                  <c:v>tucumanturismo</c:v>
                </c:pt>
              </c:strCache>
            </c:strRef>
          </c:cat>
          <c:val>
            <c:numRef>
              <c:f>Sheet1!$B$2</c:f>
              <c:numCache>
                <c:formatCode>General</c:formatCode>
                <c:ptCount val="1"/>
                <c:pt idx="0">
                  <c:v>21</c:v>
                </c:pt>
              </c:numCache>
            </c:numRef>
          </c:val>
          <c:extLst>
            <c:ext xmlns:c16="http://schemas.microsoft.com/office/drawing/2014/chart" uri="{C3380CC4-5D6E-409C-BE32-E72D297353CC}">
              <c16:uniqueId val="{00000000-51C7-4C0D-AA3C-F2E42CB3F935}"/>
            </c:ext>
          </c:extLst>
        </c:ser>
        <c:ser>
          <c:idx val="1"/>
          <c:order val="1"/>
          <c:tx>
            <c:strRef>
              <c:f>Sheet1!$C$1</c:f>
              <c:strCache>
                <c:ptCount val="1"/>
                <c:pt idx="0">
                  <c:v>Videos</c:v>
                </c:pt>
              </c:strCache>
            </c:strRef>
          </c:tx>
          <c:spPr>
            <a:solidFill>
              <a:schemeClr val="accent2"/>
            </a:solidFill>
            <a:ln>
              <a:noFill/>
            </a:ln>
            <a:effectLst/>
          </c:spPr>
          <c:invertIfNegative val="0"/>
          <c:cat>
            <c:strRef>
              <c:f>Sheet1!$A$2</c:f>
              <c:strCache>
                <c:ptCount val="1"/>
                <c:pt idx="0">
                  <c:v>tucumanturismo</c:v>
                </c:pt>
              </c:strCache>
            </c:strRef>
          </c:cat>
          <c:val>
            <c:numRef>
              <c:f>Sheet1!$C$2</c:f>
              <c:numCache>
                <c:formatCode>General</c:formatCode>
                <c:ptCount val="1"/>
                <c:pt idx="0">
                  <c:v>1</c:v>
                </c:pt>
              </c:numCache>
            </c:numRef>
          </c:val>
          <c:extLst>
            <c:ext xmlns:c16="http://schemas.microsoft.com/office/drawing/2014/chart" uri="{C3380CC4-5D6E-409C-BE32-E72D297353CC}">
              <c16:uniqueId val="{00000001-51C7-4C0D-AA3C-F2E42CB3F935}"/>
            </c:ext>
          </c:extLst>
        </c:ser>
        <c:dLbls>
          <c:showLegendKey val="0"/>
          <c:showVal val="0"/>
          <c:showCatName val="0"/>
          <c:showSerName val="0"/>
          <c:showPercent val="0"/>
          <c:showBubbleSize val="0"/>
        </c:dLbls>
        <c:gapWidth val="150"/>
        <c:overlap val="100"/>
        <c:axId val="435902104"/>
        <c:axId val="288536776"/>
      </c:barChart>
      <c:catAx>
        <c:axId val="435902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536776"/>
        <c:crosses val="autoZero"/>
        <c:auto val="1"/>
        <c:lblAlgn val="ctr"/>
        <c:lblOffset val="100"/>
        <c:noMultiLvlLbl val="0"/>
      </c:catAx>
      <c:valAx>
        <c:axId val="28853677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902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tucumanturismo</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2.4767062196384502</c:v>
                </c:pt>
                <c:pt idx="1">
                  <c:v>2.4070239706936398</c:v>
                </c:pt>
                <c:pt idx="2">
                  <c:v>1.6537920416235301</c:v>
                </c:pt>
                <c:pt idx="3">
                  <c:v>3.74890499323087</c:v>
                </c:pt>
                <c:pt idx="4">
                  <c:v>1.30206259456877</c:v>
                </c:pt>
                <c:pt idx="5">
                  <c:v>1.9080990682487899</c:v>
                </c:pt>
                <c:pt idx="6">
                  <c:v>1.2837461177032701</c:v>
                </c:pt>
              </c:numCache>
            </c:numRef>
          </c:val>
          <c:extLst>
            <c:ext xmlns:c16="http://schemas.microsoft.com/office/drawing/2014/chart" uri="{C3380CC4-5D6E-409C-BE32-E72D297353CC}">
              <c16:uniqueId val="{00000000-D57E-4EFB-A645-0165C2232CFD}"/>
            </c:ext>
          </c:extLst>
        </c:ser>
        <c:dLbls>
          <c:showLegendKey val="0"/>
          <c:showVal val="0"/>
          <c:showCatName val="0"/>
          <c:showSerName val="0"/>
          <c:showPercent val="0"/>
          <c:showBubbleSize val="0"/>
        </c:dLbls>
        <c:gapWidth val="219"/>
        <c:overlap val="-27"/>
        <c:axId val="282553288"/>
        <c:axId val="282551648"/>
      </c:barChart>
      <c:catAx>
        <c:axId val="282553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551648"/>
        <c:crosses val="autoZero"/>
        <c:auto val="1"/>
        <c:lblAlgn val="ctr"/>
        <c:lblOffset val="100"/>
        <c:noMultiLvlLbl val="0"/>
      </c:catAx>
      <c:valAx>
        <c:axId val="282551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553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c:f>
              <c:strCache>
                <c:ptCount val="1"/>
                <c:pt idx="0">
                  <c:v>tucumanturismo</c:v>
                </c:pt>
              </c:strCache>
            </c:strRef>
          </c:cat>
          <c:val>
            <c:numRef>
              <c:f>Sheet1!$B$2</c:f>
              <c:numCache>
                <c:formatCode>General</c:formatCode>
                <c:ptCount val="1"/>
                <c:pt idx="0">
                  <c:v>10065</c:v>
                </c:pt>
              </c:numCache>
            </c:numRef>
          </c:val>
          <c:extLst>
            <c:ext xmlns:c16="http://schemas.microsoft.com/office/drawing/2014/chart" uri="{C3380CC4-5D6E-409C-BE32-E72D297353CC}">
              <c16:uniqueId val="{00000000-F4BA-431C-A690-64DD7B65A352}"/>
            </c:ext>
          </c:extLst>
        </c:ser>
        <c:ser>
          <c:idx val="1"/>
          <c:order val="1"/>
          <c:tx>
            <c:strRef>
              <c:f>Sheet1!$C$1</c:f>
              <c:strCache>
                <c:ptCount val="1"/>
                <c:pt idx="0">
                  <c:v>Comments</c:v>
                </c:pt>
              </c:strCache>
            </c:strRef>
          </c:tx>
          <c:spPr>
            <a:solidFill>
              <a:schemeClr val="accent2"/>
            </a:solidFill>
            <a:ln>
              <a:noFill/>
            </a:ln>
            <a:effectLst/>
          </c:spPr>
          <c:invertIfNegative val="0"/>
          <c:cat>
            <c:strRef>
              <c:f>Sheet1!$A$2</c:f>
              <c:strCache>
                <c:ptCount val="1"/>
                <c:pt idx="0">
                  <c:v>tucumanturismo</c:v>
                </c:pt>
              </c:strCache>
            </c:strRef>
          </c:cat>
          <c:val>
            <c:numRef>
              <c:f>Sheet1!$C$2</c:f>
              <c:numCache>
                <c:formatCode>General</c:formatCode>
                <c:ptCount val="1"/>
                <c:pt idx="0">
                  <c:v>211</c:v>
                </c:pt>
              </c:numCache>
            </c:numRef>
          </c:val>
          <c:extLst>
            <c:ext xmlns:c16="http://schemas.microsoft.com/office/drawing/2014/chart" uri="{C3380CC4-5D6E-409C-BE32-E72D297353CC}">
              <c16:uniqueId val="{00000001-F4BA-431C-A690-64DD7B65A352}"/>
            </c:ext>
          </c:extLst>
        </c:ser>
        <c:dLbls>
          <c:showLegendKey val="0"/>
          <c:showVal val="0"/>
          <c:showCatName val="0"/>
          <c:showSerName val="0"/>
          <c:showPercent val="0"/>
          <c:showBubbleSize val="0"/>
        </c:dLbls>
        <c:gapWidth val="150"/>
        <c:overlap val="100"/>
        <c:axId val="358673032"/>
        <c:axId val="358673688"/>
      </c:barChart>
      <c:catAx>
        <c:axId val="3586730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673688"/>
        <c:crosses val="autoZero"/>
        <c:auto val="1"/>
        <c:lblAlgn val="ctr"/>
        <c:lblOffset val="100"/>
        <c:noMultiLvlLbl val="0"/>
      </c:catAx>
      <c:valAx>
        <c:axId val="35867368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673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12/28/2018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12/28/2018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12/28/2018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6730F4-C456-48D9-953F-17642ABB8C01}"/>
              </a:ext>
            </a:extLst>
          </p:cNvPr>
          <p:cNvSpPr>
            <a:spLocks noGrp="1"/>
          </p:cNvSpPr>
          <p:nvPr>
            <p:ph type="ctrTitle"/>
          </p:nvPr>
        </p:nvSpPr>
        <p:spPr/>
        <p:txBody>
          <a:bodyPr/>
          <a:lstStyle/>
          <a:p>
            <a:r>
              <a:rPr lang="en-US"/>
              <a:t>Reporte Instagram</a:t>
            </a:r>
          </a:p>
        </p:txBody>
      </p:sp>
      <p:sp>
        <p:nvSpPr>
          <p:cNvPr id="3" name="Subtitle 2">
            <a:extLst>
              <a:ext uri="{FF2B5EF4-FFF2-40B4-BE49-F238E27FC236}">
                <a16:creationId xmlns:a16="http://schemas.microsoft.com/office/drawing/2014/main" id="{82FCB5DB-F105-4912-AFB9-E4C977AE134E}"/>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41528418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7D5B1C-0B9F-452B-8B7F-8BABEC532823}"/>
              </a:ext>
            </a:extLst>
          </p:cNvPr>
          <p:cNvSpPr>
            <a:spLocks noGrp="1"/>
          </p:cNvSpPr>
          <p:nvPr>
            <p:ph type="title"/>
          </p:nvPr>
        </p:nvSpPr>
        <p:spPr/>
        <p:txBody>
          <a:bodyPr/>
          <a:lstStyle/>
          <a:p>
            <a:r>
              <a:rPr lang="en-US"/>
              <a:t>Instagram Key Metrics Table | tucumanturismo</a:t>
            </a:r>
          </a:p>
        </p:txBody>
      </p:sp>
      <p:graphicFrame>
        <p:nvGraphicFramePr>
          <p:cNvPr id="5" name="Table Placeholder 4">
            <a:extLst>
              <a:ext uri="{FF2B5EF4-FFF2-40B4-BE49-F238E27FC236}">
                <a16:creationId xmlns:a16="http://schemas.microsoft.com/office/drawing/2014/main" id="{98C11274-3951-4088-938D-B8BB35427AB0}"/>
              </a:ext>
            </a:extLst>
          </p:cNvPr>
          <p:cNvGraphicFramePr>
            <a:graphicFrameLocks noGrp="1"/>
          </p:cNvGraphicFramePr>
          <p:nvPr>
            <p:ph type="tbl" sz="quarter" idx="13"/>
            <p:extLst>
              <p:ext uri="{D42A27DB-BD31-4B8C-83A1-F6EECF244321}">
                <p14:modId xmlns:p14="http://schemas.microsoft.com/office/powerpoint/2010/main" val="34532280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24306156"/>
                    </a:ext>
                  </a:extLst>
                </a:gridCol>
                <a:gridCol w="699516">
                  <a:extLst>
                    <a:ext uri="{9D8B030D-6E8A-4147-A177-3AD203B41FA5}">
                      <a16:colId xmlns:a16="http://schemas.microsoft.com/office/drawing/2014/main" val="907207332"/>
                    </a:ext>
                  </a:extLst>
                </a:gridCol>
                <a:gridCol w="699516">
                  <a:extLst>
                    <a:ext uri="{9D8B030D-6E8A-4147-A177-3AD203B41FA5}">
                      <a16:colId xmlns:a16="http://schemas.microsoft.com/office/drawing/2014/main" val="2421441823"/>
                    </a:ext>
                  </a:extLst>
                </a:gridCol>
                <a:gridCol w="658368">
                  <a:extLst>
                    <a:ext uri="{9D8B030D-6E8A-4147-A177-3AD203B41FA5}">
                      <a16:colId xmlns:a16="http://schemas.microsoft.com/office/drawing/2014/main" val="3938353726"/>
                    </a:ext>
                  </a:extLst>
                </a:gridCol>
                <a:gridCol w="658368">
                  <a:extLst>
                    <a:ext uri="{9D8B030D-6E8A-4147-A177-3AD203B41FA5}">
                      <a16:colId xmlns:a16="http://schemas.microsoft.com/office/drawing/2014/main" val="3498138589"/>
                    </a:ext>
                  </a:extLst>
                </a:gridCol>
                <a:gridCol w="658368">
                  <a:extLst>
                    <a:ext uri="{9D8B030D-6E8A-4147-A177-3AD203B41FA5}">
                      <a16:colId xmlns:a16="http://schemas.microsoft.com/office/drawing/2014/main" val="2932908321"/>
                    </a:ext>
                  </a:extLst>
                </a:gridCol>
                <a:gridCol w="699516">
                  <a:extLst>
                    <a:ext uri="{9D8B030D-6E8A-4147-A177-3AD203B41FA5}">
                      <a16:colId xmlns:a16="http://schemas.microsoft.com/office/drawing/2014/main" val="3640955619"/>
                    </a:ext>
                  </a:extLst>
                </a:gridCol>
                <a:gridCol w="699516">
                  <a:extLst>
                    <a:ext uri="{9D8B030D-6E8A-4147-A177-3AD203B41FA5}">
                      <a16:colId xmlns:a16="http://schemas.microsoft.com/office/drawing/2014/main" val="1773301071"/>
                    </a:ext>
                  </a:extLst>
                </a:gridCol>
                <a:gridCol w="699516">
                  <a:extLst>
                    <a:ext uri="{9D8B030D-6E8A-4147-A177-3AD203B41FA5}">
                      <a16:colId xmlns:a16="http://schemas.microsoft.com/office/drawing/2014/main" val="3022905863"/>
                    </a:ext>
                  </a:extLst>
                </a:gridCol>
                <a:gridCol w="658368">
                  <a:extLst>
                    <a:ext uri="{9D8B030D-6E8A-4147-A177-3AD203B41FA5}">
                      <a16:colId xmlns:a16="http://schemas.microsoft.com/office/drawing/2014/main" val="482353500"/>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219206223"/>
                  </a:ext>
                </a:extLst>
              </a:tr>
              <a:tr h="370840">
                <a:tc>
                  <a:txBody>
                    <a:bodyPr/>
                    <a:lstStyle/>
                    <a:p>
                      <a:r>
                        <a:rPr lang="en-US" sz="1000"/>
                        <a:t>tucumanturismo</a:t>
                      </a:r>
                    </a:p>
                  </a:txBody>
                  <a:tcPr/>
                </a:tc>
                <a:tc>
                  <a:txBody>
                    <a:bodyPr/>
                    <a:lstStyle/>
                    <a:p>
                      <a:r>
                        <a:rPr lang="en-US" sz="1000"/>
                        <a:t>25552</a:t>
                      </a:r>
                    </a:p>
                  </a:txBody>
                  <a:tcPr/>
                </a:tc>
                <a:tc>
                  <a:txBody>
                    <a:bodyPr/>
                    <a:lstStyle/>
                    <a:p>
                      <a:r>
                        <a:rPr lang="en-US" sz="1000"/>
                        <a:t>890</a:t>
                      </a:r>
                    </a:p>
                  </a:txBody>
                  <a:tcPr/>
                </a:tc>
                <a:tc>
                  <a:txBody>
                    <a:bodyPr/>
                    <a:lstStyle/>
                    <a:p>
                      <a:r>
                        <a:rPr lang="en-US" sz="1000"/>
                        <a:t>21</a:t>
                      </a:r>
                    </a:p>
                  </a:txBody>
                  <a:tcPr/>
                </a:tc>
                <a:tc>
                  <a:txBody>
                    <a:bodyPr/>
                    <a:lstStyle/>
                    <a:p>
                      <a:r>
                        <a:rPr lang="en-US" sz="1000"/>
                        <a:t>0</a:t>
                      </a:r>
                    </a:p>
                  </a:txBody>
                  <a:tcPr/>
                </a:tc>
                <a:tc>
                  <a:txBody>
                    <a:bodyPr/>
                    <a:lstStyle/>
                    <a:p>
                      <a:r>
                        <a:rPr lang="en-US" sz="1000"/>
                        <a:t>1</a:t>
                      </a:r>
                    </a:p>
                  </a:txBody>
                  <a:tcPr/>
                </a:tc>
                <a:tc>
                  <a:txBody>
                    <a:bodyPr/>
                    <a:lstStyle/>
                    <a:p>
                      <a:r>
                        <a:rPr lang="en-US" sz="1000"/>
                        <a:t>22</a:t>
                      </a:r>
                    </a:p>
                  </a:txBody>
                  <a:tcPr/>
                </a:tc>
                <a:tc>
                  <a:txBody>
                    <a:bodyPr/>
                    <a:lstStyle/>
                    <a:p>
                      <a:r>
                        <a:rPr lang="en-US" sz="1000"/>
                        <a:t>10065</a:t>
                      </a:r>
                    </a:p>
                  </a:txBody>
                  <a:tcPr/>
                </a:tc>
                <a:tc>
                  <a:txBody>
                    <a:bodyPr/>
                    <a:lstStyle/>
                    <a:p>
                      <a:r>
                        <a:rPr lang="en-US" sz="1000"/>
                        <a:t>211</a:t>
                      </a:r>
                    </a:p>
                  </a:txBody>
                  <a:tcPr/>
                </a:tc>
                <a:tc>
                  <a:txBody>
                    <a:bodyPr/>
                    <a:lstStyle/>
                    <a:p>
                      <a:r>
                        <a:rPr lang="en-US" sz="1000"/>
                        <a:t>1.8604 %</a:t>
                      </a:r>
                    </a:p>
                  </a:txBody>
                  <a:tcPr/>
                </a:tc>
                <a:extLst>
                  <a:ext uri="{0D108BD9-81ED-4DB2-BD59-A6C34878D82A}">
                    <a16:rowId xmlns:a16="http://schemas.microsoft.com/office/drawing/2014/main" val="4176116130"/>
                  </a:ext>
                </a:extLst>
              </a:tr>
            </a:tbl>
          </a:graphicData>
        </a:graphic>
      </p:graphicFrame>
      <p:sp>
        <p:nvSpPr>
          <p:cNvPr id="4" name="Text Placeholder 3">
            <a:extLst>
              <a:ext uri="{FF2B5EF4-FFF2-40B4-BE49-F238E27FC236}">
                <a16:creationId xmlns:a16="http://schemas.microsoft.com/office/drawing/2014/main" id="{3FCA3F4E-2FC3-46C4-A89D-A3B4F6E6C8A4}"/>
              </a:ext>
            </a:extLst>
          </p:cNvPr>
          <p:cNvSpPr>
            <a:spLocks noGrp="1"/>
          </p:cNvSpPr>
          <p:nvPr>
            <p:ph type="body" sz="quarter" idx="14"/>
          </p:nvPr>
        </p:nvSpPr>
        <p:spPr/>
        <p:txBody>
          <a:bodyPr/>
          <a:lstStyle/>
          <a:p>
            <a:r>
              <a:rPr lang="en-US"/>
              <a:t>24/11/2018 - 23/12/2018</a:t>
            </a:r>
          </a:p>
        </p:txBody>
      </p:sp>
    </p:spTree>
    <p:extLst>
      <p:ext uri="{BB962C8B-B14F-4D97-AF65-F5344CB8AC3E}">
        <p14:creationId xmlns:p14="http://schemas.microsoft.com/office/powerpoint/2010/main" val="2583419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6B2335-992D-4878-9DBF-3AF9B1C05495}"/>
              </a:ext>
            </a:extLst>
          </p:cNvPr>
          <p:cNvSpPr>
            <a:spLocks noGrp="1"/>
          </p:cNvSpPr>
          <p:nvPr>
            <p:ph type="title"/>
          </p:nvPr>
        </p:nvSpPr>
        <p:spPr/>
        <p:txBody>
          <a:bodyPr/>
          <a:lstStyle/>
          <a:p>
            <a:r>
              <a:rPr lang="pt-BR"/>
              <a:t>Instagram Key Metrics Radar | tucumanturismo</a:t>
            </a:r>
            <a:endParaRPr lang="en-US"/>
          </a:p>
        </p:txBody>
      </p:sp>
      <p:graphicFrame>
        <p:nvGraphicFramePr>
          <p:cNvPr id="6" name="Chart Placeholder 5">
            <a:extLst>
              <a:ext uri="{FF2B5EF4-FFF2-40B4-BE49-F238E27FC236}">
                <a16:creationId xmlns:a16="http://schemas.microsoft.com/office/drawing/2014/main" id="{6A10ADAB-3C1F-4776-AD57-3E9E6A1A68ED}"/>
              </a:ext>
            </a:extLst>
          </p:cNvPr>
          <p:cNvGraphicFramePr>
            <a:graphicFrameLocks noGrp="1"/>
          </p:cNvGraphicFramePr>
          <p:nvPr>
            <p:ph type="chart" sz="quarter" idx="13"/>
            <p:extLst>
              <p:ext uri="{D42A27DB-BD31-4B8C-83A1-F6EECF244321}">
                <p14:modId xmlns:p14="http://schemas.microsoft.com/office/powerpoint/2010/main" val="34177108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BD45C0E-64A3-4C61-8403-5E64CC99E0E1}"/>
              </a:ext>
            </a:extLst>
          </p:cNvPr>
          <p:cNvSpPr>
            <a:spLocks noGrp="1"/>
          </p:cNvSpPr>
          <p:nvPr>
            <p:ph type="body" sz="quarter" idx="14"/>
          </p:nvPr>
        </p:nvSpPr>
        <p:spPr/>
        <p:txBody>
          <a:bodyPr/>
          <a:lstStyle/>
          <a:p>
            <a:r>
              <a:rPr lang="en-US"/>
              <a:t>24/11/2018 - 23/12/2018</a:t>
            </a:r>
          </a:p>
        </p:txBody>
      </p:sp>
      <p:sp>
        <p:nvSpPr>
          <p:cNvPr id="5" name="Footer Placeholder 4">
            <a:extLst>
              <a:ext uri="{FF2B5EF4-FFF2-40B4-BE49-F238E27FC236}">
                <a16:creationId xmlns:a16="http://schemas.microsoft.com/office/drawing/2014/main" id="{6DEFBC9F-3070-41A3-8A4B-3AA3548E530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032020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3F92ED-EF2A-4C95-AA64-F6C9A0E082DF}"/>
              </a:ext>
            </a:extLst>
          </p:cNvPr>
          <p:cNvSpPr>
            <a:spLocks noGrp="1"/>
          </p:cNvSpPr>
          <p:nvPr>
            <p:ph type="title"/>
          </p:nvPr>
        </p:nvSpPr>
        <p:spPr/>
        <p:txBody>
          <a:bodyPr/>
          <a:lstStyle/>
          <a:p>
            <a:r>
              <a:rPr lang="en-US"/>
              <a:t>Instagram Followers Total | tucumanturismo</a:t>
            </a:r>
          </a:p>
        </p:txBody>
      </p:sp>
      <p:graphicFrame>
        <p:nvGraphicFramePr>
          <p:cNvPr id="6" name="Chart Placeholder 5">
            <a:extLst>
              <a:ext uri="{FF2B5EF4-FFF2-40B4-BE49-F238E27FC236}">
                <a16:creationId xmlns:a16="http://schemas.microsoft.com/office/drawing/2014/main" id="{2B37731A-2A1F-438B-AE08-C64469D99F4E}"/>
              </a:ext>
            </a:extLst>
          </p:cNvPr>
          <p:cNvGraphicFramePr>
            <a:graphicFrameLocks noGrp="1"/>
          </p:cNvGraphicFramePr>
          <p:nvPr>
            <p:ph type="chart" sz="quarter" idx="13"/>
            <p:extLst>
              <p:ext uri="{D42A27DB-BD31-4B8C-83A1-F6EECF244321}">
                <p14:modId xmlns:p14="http://schemas.microsoft.com/office/powerpoint/2010/main" val="35199156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4E07479-DB0F-453E-A3EF-E9FA20C9CF82}"/>
              </a:ext>
            </a:extLst>
          </p:cNvPr>
          <p:cNvSpPr>
            <a:spLocks noGrp="1"/>
          </p:cNvSpPr>
          <p:nvPr>
            <p:ph type="body" sz="quarter" idx="14"/>
          </p:nvPr>
        </p:nvSpPr>
        <p:spPr/>
        <p:txBody>
          <a:bodyPr/>
          <a:lstStyle/>
          <a:p>
            <a:r>
              <a:rPr lang="en-US"/>
              <a:t>24/11/2018 - 23/12/2018</a:t>
            </a:r>
          </a:p>
        </p:txBody>
      </p:sp>
      <p:sp>
        <p:nvSpPr>
          <p:cNvPr id="5" name="Footer Placeholder 4">
            <a:extLst>
              <a:ext uri="{FF2B5EF4-FFF2-40B4-BE49-F238E27FC236}">
                <a16:creationId xmlns:a16="http://schemas.microsoft.com/office/drawing/2014/main" id="{6DEA6D9E-72F9-438B-A1A2-AF1BB5E003C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754208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02B3AC-95DB-4331-A2D8-849E604A624F}"/>
              </a:ext>
            </a:extLst>
          </p:cNvPr>
          <p:cNvSpPr>
            <a:spLocks noGrp="1"/>
          </p:cNvSpPr>
          <p:nvPr>
            <p:ph type="title"/>
          </p:nvPr>
        </p:nvSpPr>
        <p:spPr/>
        <p:txBody>
          <a:bodyPr/>
          <a:lstStyle/>
          <a:p>
            <a:r>
              <a:rPr lang="en-US"/>
              <a:t>Instagram Followers Change Per Weekday | tucumanturismo</a:t>
            </a:r>
          </a:p>
        </p:txBody>
      </p:sp>
      <p:graphicFrame>
        <p:nvGraphicFramePr>
          <p:cNvPr id="6" name="Chart Placeholder 5">
            <a:extLst>
              <a:ext uri="{FF2B5EF4-FFF2-40B4-BE49-F238E27FC236}">
                <a16:creationId xmlns:a16="http://schemas.microsoft.com/office/drawing/2014/main" id="{E5648525-71E6-4291-92FC-264A6C84429A}"/>
              </a:ext>
            </a:extLst>
          </p:cNvPr>
          <p:cNvGraphicFramePr>
            <a:graphicFrameLocks noGrp="1"/>
          </p:cNvGraphicFramePr>
          <p:nvPr>
            <p:ph type="chart" sz="quarter" idx="13"/>
            <p:extLst>
              <p:ext uri="{D42A27DB-BD31-4B8C-83A1-F6EECF244321}">
                <p14:modId xmlns:p14="http://schemas.microsoft.com/office/powerpoint/2010/main" val="1485197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BCDFCE1-25C4-4E6C-9A58-90813208C900}"/>
              </a:ext>
            </a:extLst>
          </p:cNvPr>
          <p:cNvSpPr>
            <a:spLocks noGrp="1"/>
          </p:cNvSpPr>
          <p:nvPr>
            <p:ph type="body" sz="quarter" idx="14"/>
          </p:nvPr>
        </p:nvSpPr>
        <p:spPr/>
        <p:txBody>
          <a:bodyPr/>
          <a:lstStyle/>
          <a:p>
            <a:r>
              <a:rPr lang="en-US"/>
              <a:t>24/11/2018 - 23/12/2018</a:t>
            </a:r>
          </a:p>
        </p:txBody>
      </p:sp>
      <p:sp>
        <p:nvSpPr>
          <p:cNvPr id="5" name="Footer Placeholder 4">
            <a:extLst>
              <a:ext uri="{FF2B5EF4-FFF2-40B4-BE49-F238E27FC236}">
                <a16:creationId xmlns:a16="http://schemas.microsoft.com/office/drawing/2014/main" id="{F17D6CE0-D40F-4598-AA1C-19475966C47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289536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4F2195-E5C3-45BD-B551-02EBBC21CF6B}"/>
              </a:ext>
            </a:extLst>
          </p:cNvPr>
          <p:cNvSpPr>
            <a:spLocks noGrp="1"/>
          </p:cNvSpPr>
          <p:nvPr>
            <p:ph type="title"/>
          </p:nvPr>
        </p:nvSpPr>
        <p:spPr/>
        <p:txBody>
          <a:bodyPr/>
          <a:lstStyle/>
          <a:p>
            <a:r>
              <a:rPr lang="en-US"/>
              <a:t>Instagram Posts By Hour | tucumanturismo</a:t>
            </a:r>
          </a:p>
        </p:txBody>
      </p:sp>
      <p:graphicFrame>
        <p:nvGraphicFramePr>
          <p:cNvPr id="6" name="Chart Placeholder 5">
            <a:extLst>
              <a:ext uri="{FF2B5EF4-FFF2-40B4-BE49-F238E27FC236}">
                <a16:creationId xmlns:a16="http://schemas.microsoft.com/office/drawing/2014/main" id="{37941E2A-8B97-473F-898C-4270ABC2BED8}"/>
              </a:ext>
            </a:extLst>
          </p:cNvPr>
          <p:cNvGraphicFramePr>
            <a:graphicFrameLocks noGrp="1"/>
          </p:cNvGraphicFramePr>
          <p:nvPr>
            <p:ph type="chart" sz="quarter" idx="13"/>
            <p:extLst>
              <p:ext uri="{D42A27DB-BD31-4B8C-83A1-F6EECF244321}">
                <p14:modId xmlns:p14="http://schemas.microsoft.com/office/powerpoint/2010/main" val="36746273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208C4CC-53A4-43E5-8C30-3BD217F0B1D1}"/>
              </a:ext>
            </a:extLst>
          </p:cNvPr>
          <p:cNvSpPr>
            <a:spLocks noGrp="1"/>
          </p:cNvSpPr>
          <p:nvPr>
            <p:ph type="body" sz="quarter" idx="14"/>
          </p:nvPr>
        </p:nvSpPr>
        <p:spPr/>
        <p:txBody>
          <a:bodyPr/>
          <a:lstStyle/>
          <a:p>
            <a:r>
              <a:rPr lang="en-US"/>
              <a:t>24/11/2018 - 23/12/2018</a:t>
            </a:r>
          </a:p>
        </p:txBody>
      </p:sp>
      <p:sp>
        <p:nvSpPr>
          <p:cNvPr id="5" name="Footer Placeholder 4">
            <a:extLst>
              <a:ext uri="{FF2B5EF4-FFF2-40B4-BE49-F238E27FC236}">
                <a16:creationId xmlns:a16="http://schemas.microsoft.com/office/drawing/2014/main" id="{D7286FFB-AF8D-4CCE-A555-F13FB3D2473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17567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8E139-A262-4E85-9DBA-9884C5E22545}"/>
              </a:ext>
            </a:extLst>
          </p:cNvPr>
          <p:cNvSpPr>
            <a:spLocks noGrp="1"/>
          </p:cNvSpPr>
          <p:nvPr>
            <p:ph type="title"/>
          </p:nvPr>
        </p:nvSpPr>
        <p:spPr/>
        <p:txBody>
          <a:bodyPr/>
          <a:lstStyle/>
          <a:p>
            <a:r>
              <a:rPr lang="en-US"/>
              <a:t>Instagram Interaction Rate By Hour | tucumanturismo</a:t>
            </a:r>
          </a:p>
        </p:txBody>
      </p:sp>
      <p:graphicFrame>
        <p:nvGraphicFramePr>
          <p:cNvPr id="6" name="Chart Placeholder 5">
            <a:extLst>
              <a:ext uri="{FF2B5EF4-FFF2-40B4-BE49-F238E27FC236}">
                <a16:creationId xmlns:a16="http://schemas.microsoft.com/office/drawing/2014/main" id="{2376F2C2-4145-4192-ADF0-5FDDE7BCD168}"/>
              </a:ext>
            </a:extLst>
          </p:cNvPr>
          <p:cNvGraphicFramePr>
            <a:graphicFrameLocks noGrp="1"/>
          </p:cNvGraphicFramePr>
          <p:nvPr>
            <p:ph type="chart" sz="quarter" idx="13"/>
            <p:extLst>
              <p:ext uri="{D42A27DB-BD31-4B8C-83A1-F6EECF244321}">
                <p14:modId xmlns:p14="http://schemas.microsoft.com/office/powerpoint/2010/main" val="38609826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4BE78D9-46C6-475C-9AA1-5F92A89AF709}"/>
              </a:ext>
            </a:extLst>
          </p:cNvPr>
          <p:cNvSpPr>
            <a:spLocks noGrp="1"/>
          </p:cNvSpPr>
          <p:nvPr>
            <p:ph type="body" sz="quarter" idx="14"/>
          </p:nvPr>
        </p:nvSpPr>
        <p:spPr/>
        <p:txBody>
          <a:bodyPr/>
          <a:lstStyle/>
          <a:p>
            <a:r>
              <a:rPr lang="en-US"/>
              <a:t>24/11/2018 - 23/12/2018</a:t>
            </a:r>
          </a:p>
        </p:txBody>
      </p:sp>
      <p:sp>
        <p:nvSpPr>
          <p:cNvPr id="5" name="Footer Placeholder 4">
            <a:extLst>
              <a:ext uri="{FF2B5EF4-FFF2-40B4-BE49-F238E27FC236}">
                <a16:creationId xmlns:a16="http://schemas.microsoft.com/office/drawing/2014/main" id="{EE2D12A7-9852-4DBA-BBF8-A92625C9659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389231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ED2CF8-E028-43CB-9B73-85C874986924}"/>
              </a:ext>
            </a:extLst>
          </p:cNvPr>
          <p:cNvSpPr>
            <a:spLocks noGrp="1"/>
          </p:cNvSpPr>
          <p:nvPr>
            <p:ph type="title"/>
          </p:nvPr>
        </p:nvSpPr>
        <p:spPr/>
        <p:txBody>
          <a:bodyPr/>
          <a:lstStyle/>
          <a:p>
            <a:r>
              <a:rPr lang="en-US"/>
              <a:t>Instagram Posts By Weekday | tucumanturismo</a:t>
            </a:r>
          </a:p>
        </p:txBody>
      </p:sp>
      <p:graphicFrame>
        <p:nvGraphicFramePr>
          <p:cNvPr id="6" name="Chart Placeholder 5">
            <a:extLst>
              <a:ext uri="{FF2B5EF4-FFF2-40B4-BE49-F238E27FC236}">
                <a16:creationId xmlns:a16="http://schemas.microsoft.com/office/drawing/2014/main" id="{449DCCEF-E587-48F6-827F-8019C8090A1B}"/>
              </a:ext>
            </a:extLst>
          </p:cNvPr>
          <p:cNvGraphicFramePr>
            <a:graphicFrameLocks noGrp="1"/>
          </p:cNvGraphicFramePr>
          <p:nvPr>
            <p:ph type="chart" sz="quarter" idx="13"/>
            <p:extLst>
              <p:ext uri="{D42A27DB-BD31-4B8C-83A1-F6EECF244321}">
                <p14:modId xmlns:p14="http://schemas.microsoft.com/office/powerpoint/2010/main" val="480403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5726F3E-9D0F-460E-8520-354FBE6EF329}"/>
              </a:ext>
            </a:extLst>
          </p:cNvPr>
          <p:cNvSpPr>
            <a:spLocks noGrp="1"/>
          </p:cNvSpPr>
          <p:nvPr>
            <p:ph type="body" sz="quarter" idx="14"/>
          </p:nvPr>
        </p:nvSpPr>
        <p:spPr/>
        <p:txBody>
          <a:bodyPr/>
          <a:lstStyle/>
          <a:p>
            <a:r>
              <a:rPr lang="en-US"/>
              <a:t>24/11/2018 - 23/12/2018</a:t>
            </a:r>
          </a:p>
        </p:txBody>
      </p:sp>
      <p:sp>
        <p:nvSpPr>
          <p:cNvPr id="5" name="Footer Placeholder 4">
            <a:extLst>
              <a:ext uri="{FF2B5EF4-FFF2-40B4-BE49-F238E27FC236}">
                <a16:creationId xmlns:a16="http://schemas.microsoft.com/office/drawing/2014/main" id="{0B3E1C49-C7A6-4DFF-9DFF-450C74566BE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502564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85DD63-CEE4-4964-A293-73C999522329}"/>
              </a:ext>
            </a:extLst>
          </p:cNvPr>
          <p:cNvSpPr>
            <a:spLocks noGrp="1"/>
          </p:cNvSpPr>
          <p:nvPr>
            <p:ph type="title"/>
          </p:nvPr>
        </p:nvSpPr>
        <p:spPr/>
        <p:txBody>
          <a:bodyPr/>
          <a:lstStyle/>
          <a:p>
            <a:r>
              <a:rPr lang="en-US"/>
              <a:t>Instagram Interaction Rate By Post Type | tucumanturismo</a:t>
            </a:r>
          </a:p>
        </p:txBody>
      </p:sp>
      <p:graphicFrame>
        <p:nvGraphicFramePr>
          <p:cNvPr id="6" name="Chart Placeholder 5">
            <a:extLst>
              <a:ext uri="{FF2B5EF4-FFF2-40B4-BE49-F238E27FC236}">
                <a16:creationId xmlns:a16="http://schemas.microsoft.com/office/drawing/2014/main" id="{76EAC2E6-E6D6-42DD-BC02-053FAFA6B029}"/>
              </a:ext>
            </a:extLst>
          </p:cNvPr>
          <p:cNvGraphicFramePr>
            <a:graphicFrameLocks noGrp="1"/>
          </p:cNvGraphicFramePr>
          <p:nvPr>
            <p:ph type="chart" sz="quarter" idx="13"/>
            <p:extLst>
              <p:ext uri="{D42A27DB-BD31-4B8C-83A1-F6EECF244321}">
                <p14:modId xmlns:p14="http://schemas.microsoft.com/office/powerpoint/2010/main" val="35889503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C235848-5D5C-4D78-9441-EB001BAE72A4}"/>
              </a:ext>
            </a:extLst>
          </p:cNvPr>
          <p:cNvSpPr>
            <a:spLocks noGrp="1"/>
          </p:cNvSpPr>
          <p:nvPr>
            <p:ph type="body" sz="quarter" idx="14"/>
          </p:nvPr>
        </p:nvSpPr>
        <p:spPr/>
        <p:txBody>
          <a:bodyPr/>
          <a:lstStyle/>
          <a:p>
            <a:r>
              <a:rPr lang="en-US"/>
              <a:t>24/11/2018 - 23/12/2018</a:t>
            </a:r>
          </a:p>
        </p:txBody>
      </p:sp>
      <p:sp>
        <p:nvSpPr>
          <p:cNvPr id="5" name="Footer Placeholder 4">
            <a:extLst>
              <a:ext uri="{FF2B5EF4-FFF2-40B4-BE49-F238E27FC236}">
                <a16:creationId xmlns:a16="http://schemas.microsoft.com/office/drawing/2014/main" id="{C26117EA-4F47-4380-929E-117ECF4760F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44672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B9156-1175-495E-A32B-F9C46B608F7B}"/>
              </a:ext>
            </a:extLst>
          </p:cNvPr>
          <p:cNvSpPr>
            <a:spLocks noGrp="1"/>
          </p:cNvSpPr>
          <p:nvPr>
            <p:ph type="title"/>
          </p:nvPr>
        </p:nvSpPr>
        <p:spPr/>
        <p:txBody>
          <a:bodyPr/>
          <a:lstStyle/>
          <a:p>
            <a:r>
              <a:rPr lang="en-US"/>
              <a:t>Instagram Posts Type Distribution Per Profile | tucumanturismo</a:t>
            </a:r>
          </a:p>
        </p:txBody>
      </p:sp>
      <p:graphicFrame>
        <p:nvGraphicFramePr>
          <p:cNvPr id="6" name="Chart Placeholder 5">
            <a:extLst>
              <a:ext uri="{FF2B5EF4-FFF2-40B4-BE49-F238E27FC236}">
                <a16:creationId xmlns:a16="http://schemas.microsoft.com/office/drawing/2014/main" id="{574911A4-089E-4140-8972-77432820FC50}"/>
              </a:ext>
            </a:extLst>
          </p:cNvPr>
          <p:cNvGraphicFramePr>
            <a:graphicFrameLocks noGrp="1"/>
          </p:cNvGraphicFramePr>
          <p:nvPr>
            <p:ph type="chart" sz="quarter" idx="13"/>
            <p:extLst>
              <p:ext uri="{D42A27DB-BD31-4B8C-83A1-F6EECF244321}">
                <p14:modId xmlns:p14="http://schemas.microsoft.com/office/powerpoint/2010/main" val="24823096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C3C647B-5A4A-45E9-838F-4C162C1E900A}"/>
              </a:ext>
            </a:extLst>
          </p:cNvPr>
          <p:cNvSpPr>
            <a:spLocks noGrp="1"/>
          </p:cNvSpPr>
          <p:nvPr>
            <p:ph type="body" sz="quarter" idx="14"/>
          </p:nvPr>
        </p:nvSpPr>
        <p:spPr/>
        <p:txBody>
          <a:bodyPr/>
          <a:lstStyle/>
          <a:p>
            <a:r>
              <a:rPr lang="en-US"/>
              <a:t>24/11/2018 - 23/12/2018</a:t>
            </a:r>
          </a:p>
        </p:txBody>
      </p:sp>
      <p:sp>
        <p:nvSpPr>
          <p:cNvPr id="5" name="Footer Placeholder 4">
            <a:extLst>
              <a:ext uri="{FF2B5EF4-FFF2-40B4-BE49-F238E27FC236}">
                <a16:creationId xmlns:a16="http://schemas.microsoft.com/office/drawing/2014/main" id="{33088D0A-4C10-4B19-A590-AF922D29026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71426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EC054F-C922-4373-A75A-309697F1B16F}"/>
              </a:ext>
            </a:extLst>
          </p:cNvPr>
          <p:cNvSpPr>
            <a:spLocks noGrp="1"/>
          </p:cNvSpPr>
          <p:nvPr>
            <p:ph type="title"/>
          </p:nvPr>
        </p:nvSpPr>
        <p:spPr/>
        <p:txBody>
          <a:bodyPr/>
          <a:lstStyle/>
          <a:p>
            <a:r>
              <a:rPr lang="en-US"/>
              <a:t>Instagram Interaction Rate By Weekday | tucumanturismo</a:t>
            </a:r>
          </a:p>
        </p:txBody>
      </p:sp>
      <p:graphicFrame>
        <p:nvGraphicFramePr>
          <p:cNvPr id="6" name="Chart Placeholder 5">
            <a:extLst>
              <a:ext uri="{FF2B5EF4-FFF2-40B4-BE49-F238E27FC236}">
                <a16:creationId xmlns:a16="http://schemas.microsoft.com/office/drawing/2014/main" id="{85A824A3-AFEA-4282-8713-995A82CEADF0}"/>
              </a:ext>
            </a:extLst>
          </p:cNvPr>
          <p:cNvGraphicFramePr>
            <a:graphicFrameLocks noGrp="1"/>
          </p:cNvGraphicFramePr>
          <p:nvPr>
            <p:ph type="chart" sz="quarter" idx="13"/>
            <p:extLst>
              <p:ext uri="{D42A27DB-BD31-4B8C-83A1-F6EECF244321}">
                <p14:modId xmlns:p14="http://schemas.microsoft.com/office/powerpoint/2010/main" val="15034408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6D59A33-A6F4-4467-87E4-1FF3EB08B4EB}"/>
              </a:ext>
            </a:extLst>
          </p:cNvPr>
          <p:cNvSpPr>
            <a:spLocks noGrp="1"/>
          </p:cNvSpPr>
          <p:nvPr>
            <p:ph type="body" sz="quarter" idx="14"/>
          </p:nvPr>
        </p:nvSpPr>
        <p:spPr/>
        <p:txBody>
          <a:bodyPr/>
          <a:lstStyle/>
          <a:p>
            <a:r>
              <a:rPr lang="en-US"/>
              <a:t>24/11/2018 - 23/12/2018</a:t>
            </a:r>
          </a:p>
        </p:txBody>
      </p:sp>
      <p:sp>
        <p:nvSpPr>
          <p:cNvPr id="5" name="Footer Placeholder 4">
            <a:extLst>
              <a:ext uri="{FF2B5EF4-FFF2-40B4-BE49-F238E27FC236}">
                <a16:creationId xmlns:a16="http://schemas.microsoft.com/office/drawing/2014/main" id="{AD01ED7A-D120-4BCC-80AE-7013DF5DF63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284199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642944-8747-4F0E-8B22-9CB972E1035E}"/>
              </a:ext>
            </a:extLst>
          </p:cNvPr>
          <p:cNvSpPr>
            <a:spLocks noGrp="1"/>
          </p:cNvSpPr>
          <p:nvPr>
            <p:ph type="title"/>
          </p:nvPr>
        </p:nvSpPr>
        <p:spPr/>
        <p:txBody>
          <a:bodyPr/>
          <a:lstStyle/>
          <a:p>
            <a:r>
              <a:rPr lang="en-US"/>
              <a:t>Instagram Interactions Distribution | tucumanturismo</a:t>
            </a:r>
          </a:p>
        </p:txBody>
      </p:sp>
      <p:graphicFrame>
        <p:nvGraphicFramePr>
          <p:cNvPr id="6" name="Chart Placeholder 5">
            <a:extLst>
              <a:ext uri="{FF2B5EF4-FFF2-40B4-BE49-F238E27FC236}">
                <a16:creationId xmlns:a16="http://schemas.microsoft.com/office/drawing/2014/main" id="{178D74F4-D5FA-4430-993D-01D0F1239E08}"/>
              </a:ext>
            </a:extLst>
          </p:cNvPr>
          <p:cNvGraphicFramePr>
            <a:graphicFrameLocks noGrp="1"/>
          </p:cNvGraphicFramePr>
          <p:nvPr>
            <p:ph type="chart" sz="quarter" idx="13"/>
            <p:extLst>
              <p:ext uri="{D42A27DB-BD31-4B8C-83A1-F6EECF244321}">
                <p14:modId xmlns:p14="http://schemas.microsoft.com/office/powerpoint/2010/main" val="2621255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F2DAF2C-103E-43DE-9663-E977B9DF4E1B}"/>
              </a:ext>
            </a:extLst>
          </p:cNvPr>
          <p:cNvSpPr>
            <a:spLocks noGrp="1"/>
          </p:cNvSpPr>
          <p:nvPr>
            <p:ph type="body" sz="quarter" idx="14"/>
          </p:nvPr>
        </p:nvSpPr>
        <p:spPr/>
        <p:txBody>
          <a:bodyPr/>
          <a:lstStyle/>
          <a:p>
            <a:r>
              <a:rPr lang="en-US"/>
              <a:t>24/11/2018 - 23/12/2018</a:t>
            </a:r>
          </a:p>
        </p:txBody>
      </p:sp>
      <p:sp>
        <p:nvSpPr>
          <p:cNvPr id="5" name="Footer Placeholder 4">
            <a:extLst>
              <a:ext uri="{FF2B5EF4-FFF2-40B4-BE49-F238E27FC236}">
                <a16:creationId xmlns:a16="http://schemas.microsoft.com/office/drawing/2014/main" id="{2477F2E6-5992-4FBB-A6B2-D87C71880F3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267561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C71B2D-0C9D-450A-8FAE-E157E8BD4CE8}"/>
              </a:ext>
            </a:extLst>
          </p:cNvPr>
          <p:cNvSpPr>
            <a:spLocks noGrp="1"/>
          </p:cNvSpPr>
          <p:nvPr>
            <p:ph type="title"/>
          </p:nvPr>
        </p:nvSpPr>
        <p:spPr/>
        <p:txBody>
          <a:bodyPr/>
          <a:lstStyle/>
          <a:p>
            <a:r>
              <a:rPr lang="en-US"/>
              <a:t>Instagram Posts Table | tucumanturismo - 1 of 3</a:t>
            </a:r>
          </a:p>
        </p:txBody>
      </p:sp>
      <p:graphicFrame>
        <p:nvGraphicFramePr>
          <p:cNvPr id="5" name="Table Placeholder 4">
            <a:extLst>
              <a:ext uri="{FF2B5EF4-FFF2-40B4-BE49-F238E27FC236}">
                <a16:creationId xmlns:a16="http://schemas.microsoft.com/office/drawing/2014/main" id="{8C0B9144-77B3-4428-B042-32A22E83F459}"/>
              </a:ext>
            </a:extLst>
          </p:cNvPr>
          <p:cNvGraphicFramePr>
            <a:graphicFrameLocks noGrp="1"/>
          </p:cNvGraphicFramePr>
          <p:nvPr>
            <p:ph type="tbl" sz="quarter" idx="13"/>
            <p:extLst>
              <p:ext uri="{D42A27DB-BD31-4B8C-83A1-F6EECF244321}">
                <p14:modId xmlns:p14="http://schemas.microsoft.com/office/powerpoint/2010/main" val="30124653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192316422"/>
                    </a:ext>
                  </a:extLst>
                </a:gridCol>
                <a:gridCol w="987552">
                  <a:extLst>
                    <a:ext uri="{9D8B030D-6E8A-4147-A177-3AD203B41FA5}">
                      <a16:colId xmlns:a16="http://schemas.microsoft.com/office/drawing/2014/main" val="4267373022"/>
                    </a:ext>
                  </a:extLst>
                </a:gridCol>
                <a:gridCol w="987552">
                  <a:extLst>
                    <a:ext uri="{9D8B030D-6E8A-4147-A177-3AD203B41FA5}">
                      <a16:colId xmlns:a16="http://schemas.microsoft.com/office/drawing/2014/main" val="1581140658"/>
                    </a:ext>
                  </a:extLst>
                </a:gridCol>
                <a:gridCol w="987552">
                  <a:extLst>
                    <a:ext uri="{9D8B030D-6E8A-4147-A177-3AD203B41FA5}">
                      <a16:colId xmlns:a16="http://schemas.microsoft.com/office/drawing/2014/main" val="2234490984"/>
                    </a:ext>
                  </a:extLst>
                </a:gridCol>
                <a:gridCol w="987552">
                  <a:extLst>
                    <a:ext uri="{9D8B030D-6E8A-4147-A177-3AD203B41FA5}">
                      <a16:colId xmlns:a16="http://schemas.microsoft.com/office/drawing/2014/main" val="2261138519"/>
                    </a:ext>
                  </a:extLst>
                </a:gridCol>
                <a:gridCol w="987552">
                  <a:extLst>
                    <a:ext uri="{9D8B030D-6E8A-4147-A177-3AD203B41FA5}">
                      <a16:colId xmlns:a16="http://schemas.microsoft.com/office/drawing/2014/main" val="39411759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066180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tucumanturismo - 2018-12-20 19:40:09 </a:t>
                      </a:r>
                      <a:r>
                        <a:rPr kumimoji="0" lang="es-ES" sz="1000" b="0" i="0" u="none" strike="noStrike" kern="1200" cap="none" spc="0" normalizeH="0" baseline="0" noProof="0">
                          <a:ln>
                            <a:noFill/>
                          </a:ln>
                          <a:solidFill>
                            <a:prstClr val="black"/>
                          </a:solidFill>
                          <a:effectLst/>
                          <a:uLnTx/>
                          <a:uFillTx/>
                          <a:latin typeface="+mn-lt"/>
                          <a:ea typeface="+mn-ea"/>
                          <a:cs typeface="+mn-cs"/>
                        </a:rPr>
                        <a:t>
 Camino a los Valles, la Reserva Los Sosa a través del lente de su_tangorra Gracias por compartir esta belleza :) #SentíTucumán #TucumánTuDestino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https://www.instagram.com/p/BroFEwyFbwM/media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5.6751 %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3506336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tucumanturismo - 2018-12-15 20:00:12 </a:t>
                      </a:r>
                      <a:r>
                        <a:rPr kumimoji="0" lang="es-ES" sz="1000" b="0" i="0" u="none" strike="noStrike" kern="1200" cap="none" spc="0" normalizeH="0" baseline="0" noProof="0">
                          <a:ln>
                            <a:noFill/>
                          </a:ln>
                          <a:solidFill>
                            <a:prstClr val="black"/>
                          </a:solidFill>
                          <a:effectLst/>
                          <a:uLnTx/>
                          <a:uFillTx/>
                          <a:latin typeface="+mn-lt"/>
                          <a:ea typeface="+mn-ea"/>
                          <a:cs typeface="+mn-cs"/>
                        </a:rPr>
                        <a:t>
 Un emblema de nuestra historia: La Casa Histórica de la Independencia. Hermosa foto de m.vicky.m en su paso por la ciudad. Si venís a visitarnos, no dejes de conocerla ❤️#SentíTucumán #TucumánTurismo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https://www.instagram.com/p/BrbPZLNl3PH/media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052218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tucumanturismo - 2018-12-04 19:54:15 </a:t>
                      </a:r>
                      <a:r>
                        <a:rPr kumimoji="0" lang="es-ES" sz="1000" b="0" i="0" u="none" strike="noStrike" kern="1200" cap="none" spc="0" normalizeH="0" baseline="0" noProof="0">
                          <a:ln>
                            <a:noFill/>
                          </a:ln>
                          <a:solidFill>
                            <a:prstClr val="black"/>
                          </a:solidFill>
                          <a:effectLst/>
                          <a:uLnTx/>
                          <a:uFillTx/>
                          <a:latin typeface="+mn-lt"/>
                          <a:ea typeface="+mn-ea"/>
                          <a:cs typeface="+mn-cs"/>
                        </a:rPr>
                        <a:t>
 Ampimpa te regala su increíble cielo despejado. Por eso, una parada obligada es su observatorio astronómico, ideal para visitar en familia ¡Te esperamos! #SentíTucumán #TucumánTuDestino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https://www.instagram.com/p/Bq-5-AwAck9/media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133838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tucumanturismo - 2018-11-26 21:00:14 </a:t>
                      </a:r>
                      <a:r>
                        <a:rPr kumimoji="0" lang="es-ES" sz="1000" b="0" i="0" u="none" strike="noStrike" kern="1200" cap="none" spc="0" normalizeH="0" baseline="0" noProof="0">
                          <a:ln>
                            <a:noFill/>
                          </a:ln>
                          <a:solidFill>
                            <a:prstClr val="black"/>
                          </a:solidFill>
                          <a:effectLst/>
                          <a:uLnTx/>
                          <a:uFillTx/>
                          <a:latin typeface="+mn-lt"/>
                          <a:ea typeface="+mn-ea"/>
                          <a:cs typeface="+mn-cs"/>
                        </a:rPr>
                        <a:t>
 Queremos saber que opinan los expertos 🙌🏻 Para vos, ¿Cuál es el secreto de la mejor empanada tucumana? ¡Comentanos en el post!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https://www.instagram.com/p/BqqbKPdgiMa/media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3022195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tucumanturismo - 2018-12-19 19:05:08 </a:t>
                      </a:r>
                      <a:r>
                        <a:rPr kumimoji="0" lang="es-ES" sz="1000" b="0" i="0" u="none" strike="noStrike" kern="1200" cap="none" spc="0" normalizeH="0" baseline="0" noProof="0">
                          <a:ln>
                            <a:noFill/>
                          </a:ln>
                          <a:solidFill>
                            <a:prstClr val="black"/>
                          </a:solidFill>
                          <a:effectLst/>
                          <a:uLnTx/>
                          <a:uFillTx/>
                          <a:latin typeface="+mn-lt"/>
                          <a:ea typeface="+mn-ea"/>
                          <a:cs typeface="+mn-cs"/>
                        </a:rPr>
                        <a:t>
 Riquísimas desde su preparación 😍Porque el secreto, es la pizca de amor que le ponemos a nuestras empanadas 🥟 ¡Vení a probar esta delicia! #SentíTucumán #TucumánTuDestino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https://www.instagram.com/p/BrlcRW7grQe/media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35296262"/>
                  </a:ext>
                </a:extLst>
              </a:tr>
            </a:tbl>
          </a:graphicData>
        </a:graphic>
      </p:graphicFrame>
      <p:sp>
        <p:nvSpPr>
          <p:cNvPr id="4" name="Text Placeholder 3">
            <a:extLst>
              <a:ext uri="{FF2B5EF4-FFF2-40B4-BE49-F238E27FC236}">
                <a16:creationId xmlns:a16="http://schemas.microsoft.com/office/drawing/2014/main" id="{EB4F440D-C74C-4037-948C-47F72D1803F1}"/>
              </a:ext>
            </a:extLst>
          </p:cNvPr>
          <p:cNvSpPr>
            <a:spLocks noGrp="1"/>
          </p:cNvSpPr>
          <p:nvPr>
            <p:ph type="body" sz="quarter" idx="14"/>
          </p:nvPr>
        </p:nvSpPr>
        <p:spPr/>
        <p:txBody>
          <a:bodyPr/>
          <a:lstStyle/>
          <a:p>
            <a:r>
              <a:rPr lang="en-US"/>
              <a:t>24/11/2018 - 23/12/2018</a:t>
            </a:r>
          </a:p>
        </p:txBody>
      </p:sp>
    </p:spTree>
    <p:extLst>
      <p:ext uri="{BB962C8B-B14F-4D97-AF65-F5344CB8AC3E}">
        <p14:creationId xmlns:p14="http://schemas.microsoft.com/office/powerpoint/2010/main" val="38346808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5E7076-D121-47E2-BE9F-C7A7BA24811D}"/>
              </a:ext>
            </a:extLst>
          </p:cNvPr>
          <p:cNvSpPr>
            <a:spLocks noGrp="1"/>
          </p:cNvSpPr>
          <p:nvPr>
            <p:ph type="title"/>
          </p:nvPr>
        </p:nvSpPr>
        <p:spPr/>
        <p:txBody>
          <a:bodyPr/>
          <a:lstStyle/>
          <a:p>
            <a:r>
              <a:rPr lang="en-US"/>
              <a:t>Instagram Posts Table | tucumanturismo - 2 of 3</a:t>
            </a:r>
          </a:p>
        </p:txBody>
      </p:sp>
      <p:graphicFrame>
        <p:nvGraphicFramePr>
          <p:cNvPr id="5" name="Table Placeholder 4">
            <a:extLst>
              <a:ext uri="{FF2B5EF4-FFF2-40B4-BE49-F238E27FC236}">
                <a16:creationId xmlns:a16="http://schemas.microsoft.com/office/drawing/2014/main" id="{647FEBB1-D8E0-40BE-B70E-332F16A52CAB}"/>
              </a:ext>
            </a:extLst>
          </p:cNvPr>
          <p:cNvGraphicFramePr>
            <a:graphicFrameLocks noGrp="1"/>
          </p:cNvGraphicFramePr>
          <p:nvPr>
            <p:ph type="tbl" sz="quarter" idx="13"/>
            <p:extLst>
              <p:ext uri="{D42A27DB-BD31-4B8C-83A1-F6EECF244321}">
                <p14:modId xmlns:p14="http://schemas.microsoft.com/office/powerpoint/2010/main" val="16505345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740044322"/>
                    </a:ext>
                  </a:extLst>
                </a:gridCol>
                <a:gridCol w="987552">
                  <a:extLst>
                    <a:ext uri="{9D8B030D-6E8A-4147-A177-3AD203B41FA5}">
                      <a16:colId xmlns:a16="http://schemas.microsoft.com/office/drawing/2014/main" val="2003920547"/>
                    </a:ext>
                  </a:extLst>
                </a:gridCol>
                <a:gridCol w="987552">
                  <a:extLst>
                    <a:ext uri="{9D8B030D-6E8A-4147-A177-3AD203B41FA5}">
                      <a16:colId xmlns:a16="http://schemas.microsoft.com/office/drawing/2014/main" val="3233920445"/>
                    </a:ext>
                  </a:extLst>
                </a:gridCol>
                <a:gridCol w="987552">
                  <a:extLst>
                    <a:ext uri="{9D8B030D-6E8A-4147-A177-3AD203B41FA5}">
                      <a16:colId xmlns:a16="http://schemas.microsoft.com/office/drawing/2014/main" val="582911940"/>
                    </a:ext>
                  </a:extLst>
                </a:gridCol>
                <a:gridCol w="987552">
                  <a:extLst>
                    <a:ext uri="{9D8B030D-6E8A-4147-A177-3AD203B41FA5}">
                      <a16:colId xmlns:a16="http://schemas.microsoft.com/office/drawing/2014/main" val="186538128"/>
                    </a:ext>
                  </a:extLst>
                </a:gridCol>
                <a:gridCol w="987552">
                  <a:extLst>
                    <a:ext uri="{9D8B030D-6E8A-4147-A177-3AD203B41FA5}">
                      <a16:colId xmlns:a16="http://schemas.microsoft.com/office/drawing/2014/main" val="25425967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554713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tucumanturismo - 2018-11-25 21:00:09 </a:t>
                      </a:r>
                      <a:r>
                        <a:rPr kumimoji="0" lang="en-US" sz="1000" b="0" i="0" u="none" strike="noStrike" kern="1200" cap="none" spc="0" normalizeH="0" baseline="0" noProof="0">
                          <a:ln>
                            <a:noFill/>
                          </a:ln>
                          <a:solidFill>
                            <a:prstClr val="black"/>
                          </a:solidFill>
                          <a:effectLst/>
                          <a:uLnTx/>
                          <a:uFillTx/>
                          <a:latin typeface="+mn-lt"/>
                          <a:ea typeface="+mn-ea"/>
                          <a:cs typeface="+mn-cs"/>
                        </a:rPr>
                        <a:t>
 ¡Hermoso atardecer en el Cerro San Javier! Gracias lgarciafotos por esta gran foto ❤️#SentíTucumán #TucumánTuDestino
.
.
.
#VivíArgentina #Tucuman #Norte #ViajAR #conoceargentina #argentina360 #Turismo #Tucumán #VallesCalchaquies #Argentina #viajes #amoviajar #NorteArgentino #igersargentina #ig_argentina #loves_argentina #hallazgosemanal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https://www.instagram.com/p/Bqn2Ww_CZSL/media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456301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tucumanturismo - 2018-12-07 20:10:07 </a:t>
                      </a:r>
                      <a:r>
                        <a:rPr kumimoji="0" lang="es-ES" sz="1000" b="0" i="0" u="none" strike="noStrike" kern="1200" cap="none" spc="0" normalizeH="0" baseline="0" noProof="0">
                          <a:ln>
                            <a:noFill/>
                          </a:ln>
                          <a:solidFill>
                            <a:prstClr val="black"/>
                          </a:solidFill>
                          <a:effectLst/>
                          <a:uLnTx/>
                          <a:uFillTx/>
                          <a:latin typeface="+mn-lt"/>
                          <a:ea typeface="+mn-ea"/>
                          <a:cs typeface="+mn-cs"/>
                        </a:rPr>
                        <a:t>
 Despertá todos tus sentidos visitando la Cascada del Río Noque. Un lugar lleno de magia dentro del Parque Sierra San Javier. ¡Venite! #SentíTucumán #TucumánTuDestino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https://www.instagram.com/p/BrGqK3IA6B-/media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8482117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tucumanturismo - 2018-12-08 20:10:05 </a:t>
                      </a:r>
                      <a:r>
                        <a:rPr kumimoji="0" lang="es-ES" sz="1000" b="0" i="0" u="none" strike="noStrike" kern="1200" cap="none" spc="0" normalizeH="0" baseline="0" noProof="0">
                          <a:ln>
                            <a:noFill/>
                          </a:ln>
                          <a:solidFill>
                            <a:prstClr val="black"/>
                          </a:solidFill>
                          <a:effectLst/>
                          <a:uLnTx/>
                          <a:uFillTx/>
                          <a:latin typeface="+mn-lt"/>
                          <a:ea typeface="+mn-ea"/>
                          <a:cs typeface="+mn-cs"/>
                        </a:rPr>
                        <a:t>
 Una mirada diferente de El Mollar de la mano de lgarciafotos Gracias Lucas por capturar este momento. Vos también podes ser destacado con tu foto en nuestra cuenta usando los hashtags #SentíTucumán #TucumánTuDestino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https://www.instagram.com/p/BrJO9eYg34O/media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53724043"/>
                  </a:ext>
                </a:extLst>
              </a:tr>
            </a:tbl>
          </a:graphicData>
        </a:graphic>
      </p:graphicFrame>
      <p:sp>
        <p:nvSpPr>
          <p:cNvPr id="4" name="Text Placeholder 3">
            <a:extLst>
              <a:ext uri="{FF2B5EF4-FFF2-40B4-BE49-F238E27FC236}">
                <a16:creationId xmlns:a16="http://schemas.microsoft.com/office/drawing/2014/main" id="{9E409343-D92C-4818-AF85-5BBEDF3BC9F0}"/>
              </a:ext>
            </a:extLst>
          </p:cNvPr>
          <p:cNvSpPr>
            <a:spLocks noGrp="1"/>
          </p:cNvSpPr>
          <p:nvPr>
            <p:ph type="body" sz="quarter" idx="14"/>
          </p:nvPr>
        </p:nvSpPr>
        <p:spPr/>
        <p:txBody>
          <a:bodyPr/>
          <a:lstStyle/>
          <a:p>
            <a:r>
              <a:rPr lang="en-US"/>
              <a:t>24/11/2018 - 23/12/2018</a:t>
            </a:r>
          </a:p>
        </p:txBody>
      </p:sp>
    </p:spTree>
    <p:extLst>
      <p:ext uri="{BB962C8B-B14F-4D97-AF65-F5344CB8AC3E}">
        <p14:creationId xmlns:p14="http://schemas.microsoft.com/office/powerpoint/2010/main" val="32413977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1DCE50-E8CA-461A-9B05-2282FA9A35EC}"/>
              </a:ext>
            </a:extLst>
          </p:cNvPr>
          <p:cNvSpPr>
            <a:spLocks noGrp="1"/>
          </p:cNvSpPr>
          <p:nvPr>
            <p:ph type="title"/>
          </p:nvPr>
        </p:nvSpPr>
        <p:spPr/>
        <p:txBody>
          <a:bodyPr/>
          <a:lstStyle/>
          <a:p>
            <a:r>
              <a:rPr lang="en-US"/>
              <a:t>Instagram Posts Table | tucumanturismo - 3 of 3</a:t>
            </a:r>
          </a:p>
        </p:txBody>
      </p:sp>
      <p:graphicFrame>
        <p:nvGraphicFramePr>
          <p:cNvPr id="5" name="Table Placeholder 4">
            <a:extLst>
              <a:ext uri="{FF2B5EF4-FFF2-40B4-BE49-F238E27FC236}">
                <a16:creationId xmlns:a16="http://schemas.microsoft.com/office/drawing/2014/main" id="{938B95CB-E20A-4D49-AC9D-FBC5DCCBB66E}"/>
              </a:ext>
            </a:extLst>
          </p:cNvPr>
          <p:cNvGraphicFramePr>
            <a:graphicFrameLocks noGrp="1"/>
          </p:cNvGraphicFramePr>
          <p:nvPr>
            <p:ph type="tbl" sz="quarter" idx="13"/>
            <p:extLst>
              <p:ext uri="{D42A27DB-BD31-4B8C-83A1-F6EECF244321}">
                <p14:modId xmlns:p14="http://schemas.microsoft.com/office/powerpoint/2010/main" val="14998181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388710510"/>
                    </a:ext>
                  </a:extLst>
                </a:gridCol>
                <a:gridCol w="987552">
                  <a:extLst>
                    <a:ext uri="{9D8B030D-6E8A-4147-A177-3AD203B41FA5}">
                      <a16:colId xmlns:a16="http://schemas.microsoft.com/office/drawing/2014/main" val="1816564727"/>
                    </a:ext>
                  </a:extLst>
                </a:gridCol>
                <a:gridCol w="987552">
                  <a:extLst>
                    <a:ext uri="{9D8B030D-6E8A-4147-A177-3AD203B41FA5}">
                      <a16:colId xmlns:a16="http://schemas.microsoft.com/office/drawing/2014/main" val="377111901"/>
                    </a:ext>
                  </a:extLst>
                </a:gridCol>
                <a:gridCol w="987552">
                  <a:extLst>
                    <a:ext uri="{9D8B030D-6E8A-4147-A177-3AD203B41FA5}">
                      <a16:colId xmlns:a16="http://schemas.microsoft.com/office/drawing/2014/main" val="3083597658"/>
                    </a:ext>
                  </a:extLst>
                </a:gridCol>
                <a:gridCol w="987552">
                  <a:extLst>
                    <a:ext uri="{9D8B030D-6E8A-4147-A177-3AD203B41FA5}">
                      <a16:colId xmlns:a16="http://schemas.microsoft.com/office/drawing/2014/main" val="1243111227"/>
                    </a:ext>
                  </a:extLst>
                </a:gridCol>
                <a:gridCol w="987552">
                  <a:extLst>
                    <a:ext uri="{9D8B030D-6E8A-4147-A177-3AD203B41FA5}">
                      <a16:colId xmlns:a16="http://schemas.microsoft.com/office/drawing/2014/main" val="17977344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361553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tucumanturismo - 2018-11-24 21:00:26 </a:t>
                      </a:r>
                      <a:r>
                        <a:rPr kumimoji="0" lang="es-ES" sz="1000" b="0" i="0" u="none" strike="noStrike" kern="1200" cap="none" spc="0" normalizeH="0" baseline="0" noProof="0">
                          <a:ln>
                            <a:noFill/>
                          </a:ln>
                          <a:solidFill>
                            <a:prstClr val="black"/>
                          </a:solidFill>
                          <a:effectLst/>
                          <a:uLnTx/>
                          <a:uFillTx/>
                          <a:latin typeface="+mn-lt"/>
                          <a:ea typeface="+mn-ea"/>
                          <a:cs typeface="+mn-cs"/>
                        </a:rPr>
                        <a:t>
 En San Pedro de Colalao te espera el Puente del Indio, formado naturalmente por la erosión en la montaña Diente Rojo. ¡Mochila, buenas zapatillas y a vivir la aventura! #SentíTucumán #TucumánTuDestino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https://www.instagram.com/p/BqlRl8XDJEm/media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494363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tucumanturismo - 2018-11-29 20:00:12 </a:t>
                      </a:r>
                      <a:r>
                        <a:rPr kumimoji="0" lang="en-US" sz="1000" b="0" i="0" u="none" strike="noStrike" kern="1200" cap="none" spc="0" normalizeH="0" baseline="0" noProof="0">
                          <a:ln>
                            <a:noFill/>
                          </a:ln>
                          <a:solidFill>
                            <a:prstClr val="black"/>
                          </a:solidFill>
                          <a:effectLst/>
                          <a:uLnTx/>
                          <a:uFillTx/>
                          <a:latin typeface="+mn-lt"/>
                          <a:ea typeface="+mn-ea"/>
                          <a:cs typeface="+mn-cs"/>
                        </a:rPr>
                        <a:t>
 ¡Vamos en bici a recorrer todos los rincones de Tucumán! Un súper plan para vivir la aventura :) #SentíTucumán #TucumánTuDestino.
#VivíArgentina #Tucuman #Norte #ViajAR #conoceargentina #argentina360 #Turismo #Tucumán  #VallesCalchaquies #Argentina #viajes #amoviajar #NorteArgentino #igersargentina #ig_argentina #loves_argentina #hallazgosemanal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https://www.instagram.com/p/BqyCrQRDI_D/media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71107224"/>
                  </a:ext>
                </a:extLst>
              </a:tr>
            </a:tbl>
          </a:graphicData>
        </a:graphic>
      </p:graphicFrame>
      <p:sp>
        <p:nvSpPr>
          <p:cNvPr id="4" name="Text Placeholder 3">
            <a:extLst>
              <a:ext uri="{FF2B5EF4-FFF2-40B4-BE49-F238E27FC236}">
                <a16:creationId xmlns:a16="http://schemas.microsoft.com/office/drawing/2014/main" id="{BD144643-971B-4DD3-8F3A-BF96B15571F2}"/>
              </a:ext>
            </a:extLst>
          </p:cNvPr>
          <p:cNvSpPr>
            <a:spLocks noGrp="1"/>
          </p:cNvSpPr>
          <p:nvPr>
            <p:ph type="body" sz="quarter" idx="14"/>
          </p:nvPr>
        </p:nvSpPr>
        <p:spPr/>
        <p:txBody>
          <a:bodyPr/>
          <a:lstStyle/>
          <a:p>
            <a:r>
              <a:rPr lang="en-US"/>
              <a:t>24/11/2018 - 23/12/2018</a:t>
            </a:r>
          </a:p>
        </p:txBody>
      </p:sp>
    </p:spTree>
    <p:extLst>
      <p:ext uri="{BB962C8B-B14F-4D97-AF65-F5344CB8AC3E}">
        <p14:creationId xmlns:p14="http://schemas.microsoft.com/office/powerpoint/2010/main" val="37519213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E73E02-95D4-46D0-8F87-11AAEDE5DDE8}"/>
              </a:ext>
            </a:extLst>
          </p:cNvPr>
          <p:cNvSpPr>
            <a:spLocks noGrp="1"/>
          </p:cNvSpPr>
          <p:nvPr>
            <p:ph type="title"/>
          </p:nvPr>
        </p:nvSpPr>
        <p:spPr/>
        <p:txBody>
          <a:bodyPr/>
          <a:lstStyle/>
          <a:p>
            <a:r>
              <a:rPr lang="en-US"/>
              <a:t>Instagram Hashtag Detection | tucumanturismo - 1 of 3</a:t>
            </a:r>
          </a:p>
        </p:txBody>
      </p:sp>
      <p:graphicFrame>
        <p:nvGraphicFramePr>
          <p:cNvPr id="5" name="Table Placeholder 4">
            <a:extLst>
              <a:ext uri="{FF2B5EF4-FFF2-40B4-BE49-F238E27FC236}">
                <a16:creationId xmlns:a16="http://schemas.microsoft.com/office/drawing/2014/main" id="{DE6CAF14-4138-4CAB-9CBA-2A8FC63DAE7C}"/>
              </a:ext>
            </a:extLst>
          </p:cNvPr>
          <p:cNvGraphicFramePr>
            <a:graphicFrameLocks noGrp="1"/>
          </p:cNvGraphicFramePr>
          <p:nvPr>
            <p:ph type="tbl" sz="quarter" idx="13"/>
            <p:extLst>
              <p:ext uri="{D42A27DB-BD31-4B8C-83A1-F6EECF244321}">
                <p14:modId xmlns:p14="http://schemas.microsoft.com/office/powerpoint/2010/main" val="30750582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036562329"/>
                    </a:ext>
                  </a:extLst>
                </a:gridCol>
                <a:gridCol w="1481328">
                  <a:extLst>
                    <a:ext uri="{9D8B030D-6E8A-4147-A177-3AD203B41FA5}">
                      <a16:colId xmlns:a16="http://schemas.microsoft.com/office/drawing/2014/main" val="2135705368"/>
                    </a:ext>
                  </a:extLst>
                </a:gridCol>
                <a:gridCol w="1481328">
                  <a:extLst>
                    <a:ext uri="{9D8B030D-6E8A-4147-A177-3AD203B41FA5}">
                      <a16:colId xmlns:a16="http://schemas.microsoft.com/office/drawing/2014/main" val="20057269"/>
                    </a:ext>
                  </a:extLst>
                </a:gridCol>
                <a:gridCol w="1481328">
                  <a:extLst>
                    <a:ext uri="{9D8B030D-6E8A-4147-A177-3AD203B41FA5}">
                      <a16:colId xmlns:a16="http://schemas.microsoft.com/office/drawing/2014/main" val="3772442397"/>
                    </a:ext>
                  </a:extLst>
                </a:gridCol>
                <a:gridCol w="1481328">
                  <a:extLst>
                    <a:ext uri="{9D8B030D-6E8A-4147-A177-3AD203B41FA5}">
                      <a16:colId xmlns:a16="http://schemas.microsoft.com/office/drawing/2014/main" val="14412232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31983704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#SentíTucumán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471.06666666667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480.2</a:t>
                      </a:r>
                    </a:p>
                  </a:txBody>
                  <a:tcPr/>
                </a:tc>
                <a:extLst>
                  <a:ext uri="{0D108BD9-81ED-4DB2-BD59-A6C34878D82A}">
                    <a16:rowId xmlns:a16="http://schemas.microsoft.com/office/drawing/2014/main" val="4842916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#TucumánTuDestino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483.875</a:t>
                      </a:r>
                    </a:p>
                  </a:txBody>
                  <a:tcPr/>
                </a:tc>
                <a:extLst>
                  <a:ext uri="{0D108BD9-81ED-4DB2-BD59-A6C34878D82A}">
                    <a16:rowId xmlns:a16="http://schemas.microsoft.com/office/drawing/2014/main" val="10711570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#VivíArgentina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488.5</a:t>
                      </a:r>
                    </a:p>
                  </a:txBody>
                  <a:tcPr/>
                </a:tc>
                <a:extLst>
                  <a:ext uri="{0D108BD9-81ED-4DB2-BD59-A6C34878D82A}">
                    <a16:rowId xmlns:a16="http://schemas.microsoft.com/office/drawing/2014/main" val="26336601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#Tucuman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488.5</a:t>
                      </a:r>
                    </a:p>
                  </a:txBody>
                  <a:tcPr/>
                </a:tc>
                <a:extLst>
                  <a:ext uri="{0D108BD9-81ED-4DB2-BD59-A6C34878D82A}">
                    <a16:rowId xmlns:a16="http://schemas.microsoft.com/office/drawing/2014/main" val="1922984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#Norte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488.5</a:t>
                      </a:r>
                    </a:p>
                  </a:txBody>
                  <a:tcPr/>
                </a:tc>
                <a:extLst>
                  <a:ext uri="{0D108BD9-81ED-4DB2-BD59-A6C34878D82A}">
                    <a16:rowId xmlns:a16="http://schemas.microsoft.com/office/drawing/2014/main" val="29109314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#ViajAR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488.5</a:t>
                      </a:r>
                    </a:p>
                  </a:txBody>
                  <a:tcPr/>
                </a:tc>
                <a:extLst>
                  <a:ext uri="{0D108BD9-81ED-4DB2-BD59-A6C34878D82A}">
                    <a16:rowId xmlns:a16="http://schemas.microsoft.com/office/drawing/2014/main" val="18576317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#conoceargentina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488.5</a:t>
                      </a:r>
                    </a:p>
                  </a:txBody>
                  <a:tcPr/>
                </a:tc>
                <a:extLst>
                  <a:ext uri="{0D108BD9-81ED-4DB2-BD59-A6C34878D82A}">
                    <a16:rowId xmlns:a16="http://schemas.microsoft.com/office/drawing/2014/main" val="35546873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#argentina360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488.5</a:t>
                      </a:r>
                    </a:p>
                  </a:txBody>
                  <a:tcPr/>
                </a:tc>
                <a:extLst>
                  <a:ext uri="{0D108BD9-81ED-4DB2-BD59-A6C34878D82A}">
                    <a16:rowId xmlns:a16="http://schemas.microsoft.com/office/drawing/2014/main" val="9689721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#Turismo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488.5</a:t>
                      </a:r>
                    </a:p>
                  </a:txBody>
                  <a:tcPr/>
                </a:tc>
                <a:extLst>
                  <a:ext uri="{0D108BD9-81ED-4DB2-BD59-A6C34878D82A}">
                    <a16:rowId xmlns:a16="http://schemas.microsoft.com/office/drawing/2014/main" val="26410147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#Tucumán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488.5</a:t>
                      </a:r>
                    </a:p>
                  </a:txBody>
                  <a:tcPr/>
                </a:tc>
                <a:extLst>
                  <a:ext uri="{0D108BD9-81ED-4DB2-BD59-A6C34878D82A}">
                    <a16:rowId xmlns:a16="http://schemas.microsoft.com/office/drawing/2014/main" val="1660724590"/>
                  </a:ext>
                </a:extLst>
              </a:tr>
            </a:tbl>
          </a:graphicData>
        </a:graphic>
      </p:graphicFrame>
      <p:sp>
        <p:nvSpPr>
          <p:cNvPr id="4" name="Text Placeholder 3">
            <a:extLst>
              <a:ext uri="{FF2B5EF4-FFF2-40B4-BE49-F238E27FC236}">
                <a16:creationId xmlns:a16="http://schemas.microsoft.com/office/drawing/2014/main" id="{336E5790-281B-4E87-9B35-6DF24426E0B5}"/>
              </a:ext>
            </a:extLst>
          </p:cNvPr>
          <p:cNvSpPr>
            <a:spLocks noGrp="1"/>
          </p:cNvSpPr>
          <p:nvPr>
            <p:ph type="body" sz="quarter" idx="14"/>
          </p:nvPr>
        </p:nvSpPr>
        <p:spPr/>
        <p:txBody>
          <a:bodyPr/>
          <a:lstStyle/>
          <a:p>
            <a:r>
              <a:rPr lang="en-US"/>
              <a:t>24/11/2018 - 23/12/2018</a:t>
            </a:r>
          </a:p>
        </p:txBody>
      </p:sp>
    </p:spTree>
    <p:extLst>
      <p:ext uri="{BB962C8B-B14F-4D97-AF65-F5344CB8AC3E}">
        <p14:creationId xmlns:p14="http://schemas.microsoft.com/office/powerpoint/2010/main" val="2261421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2DAE68-123C-4BB2-8B40-61CE0B9F07B2}"/>
              </a:ext>
            </a:extLst>
          </p:cNvPr>
          <p:cNvSpPr>
            <a:spLocks noGrp="1"/>
          </p:cNvSpPr>
          <p:nvPr>
            <p:ph type="title"/>
          </p:nvPr>
        </p:nvSpPr>
        <p:spPr/>
        <p:txBody>
          <a:bodyPr/>
          <a:lstStyle/>
          <a:p>
            <a:r>
              <a:rPr lang="en-US"/>
              <a:t>Instagram Hashtag Detection | tucumanturismo - 2 of 3</a:t>
            </a:r>
          </a:p>
        </p:txBody>
      </p:sp>
      <p:graphicFrame>
        <p:nvGraphicFramePr>
          <p:cNvPr id="5" name="Table Placeholder 4">
            <a:extLst>
              <a:ext uri="{FF2B5EF4-FFF2-40B4-BE49-F238E27FC236}">
                <a16:creationId xmlns:a16="http://schemas.microsoft.com/office/drawing/2014/main" id="{F6039FE5-49A4-4BBA-ACE2-706360616471}"/>
              </a:ext>
            </a:extLst>
          </p:cNvPr>
          <p:cNvGraphicFramePr>
            <a:graphicFrameLocks noGrp="1"/>
          </p:cNvGraphicFramePr>
          <p:nvPr>
            <p:ph type="tbl" sz="quarter" idx="13"/>
            <p:extLst>
              <p:ext uri="{D42A27DB-BD31-4B8C-83A1-F6EECF244321}">
                <p14:modId xmlns:p14="http://schemas.microsoft.com/office/powerpoint/2010/main" val="10868390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270929908"/>
                    </a:ext>
                  </a:extLst>
                </a:gridCol>
                <a:gridCol w="1481328">
                  <a:extLst>
                    <a:ext uri="{9D8B030D-6E8A-4147-A177-3AD203B41FA5}">
                      <a16:colId xmlns:a16="http://schemas.microsoft.com/office/drawing/2014/main" val="1675146733"/>
                    </a:ext>
                  </a:extLst>
                </a:gridCol>
                <a:gridCol w="1481328">
                  <a:extLst>
                    <a:ext uri="{9D8B030D-6E8A-4147-A177-3AD203B41FA5}">
                      <a16:colId xmlns:a16="http://schemas.microsoft.com/office/drawing/2014/main" val="4075790970"/>
                    </a:ext>
                  </a:extLst>
                </a:gridCol>
                <a:gridCol w="1481328">
                  <a:extLst>
                    <a:ext uri="{9D8B030D-6E8A-4147-A177-3AD203B41FA5}">
                      <a16:colId xmlns:a16="http://schemas.microsoft.com/office/drawing/2014/main" val="4139147347"/>
                    </a:ext>
                  </a:extLst>
                </a:gridCol>
                <a:gridCol w="1481328">
                  <a:extLst>
                    <a:ext uri="{9D8B030D-6E8A-4147-A177-3AD203B41FA5}">
                      <a16:colId xmlns:a16="http://schemas.microsoft.com/office/drawing/2014/main" val="15668527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28696231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#VallesCalchaquies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488.5</a:t>
                      </a:r>
                    </a:p>
                  </a:txBody>
                  <a:tcPr/>
                </a:tc>
                <a:extLst>
                  <a:ext uri="{0D108BD9-81ED-4DB2-BD59-A6C34878D82A}">
                    <a16:rowId xmlns:a16="http://schemas.microsoft.com/office/drawing/2014/main" val="32401882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488.5</a:t>
                      </a:r>
                    </a:p>
                  </a:txBody>
                  <a:tcPr/>
                </a:tc>
                <a:extLst>
                  <a:ext uri="{0D108BD9-81ED-4DB2-BD59-A6C34878D82A}">
                    <a16:rowId xmlns:a16="http://schemas.microsoft.com/office/drawing/2014/main" val="8854877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#viajes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488.5</a:t>
                      </a:r>
                    </a:p>
                  </a:txBody>
                  <a:tcPr/>
                </a:tc>
                <a:extLst>
                  <a:ext uri="{0D108BD9-81ED-4DB2-BD59-A6C34878D82A}">
                    <a16:rowId xmlns:a16="http://schemas.microsoft.com/office/drawing/2014/main" val="17503382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#amoviajar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488.5</a:t>
                      </a:r>
                    </a:p>
                  </a:txBody>
                  <a:tcPr/>
                </a:tc>
                <a:extLst>
                  <a:ext uri="{0D108BD9-81ED-4DB2-BD59-A6C34878D82A}">
                    <a16:rowId xmlns:a16="http://schemas.microsoft.com/office/drawing/2014/main" val="23664741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#NorteArgentino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488.5</a:t>
                      </a:r>
                    </a:p>
                  </a:txBody>
                  <a:tcPr/>
                </a:tc>
                <a:extLst>
                  <a:ext uri="{0D108BD9-81ED-4DB2-BD59-A6C34878D82A}">
                    <a16:rowId xmlns:a16="http://schemas.microsoft.com/office/drawing/2014/main" val="8356444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#igersargentina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488.5</a:t>
                      </a:r>
                    </a:p>
                  </a:txBody>
                  <a:tcPr/>
                </a:tc>
                <a:extLst>
                  <a:ext uri="{0D108BD9-81ED-4DB2-BD59-A6C34878D82A}">
                    <a16:rowId xmlns:a16="http://schemas.microsoft.com/office/drawing/2014/main" val="40961479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#ig_argentina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488.5</a:t>
                      </a:r>
                    </a:p>
                  </a:txBody>
                  <a:tcPr/>
                </a:tc>
                <a:extLst>
                  <a:ext uri="{0D108BD9-81ED-4DB2-BD59-A6C34878D82A}">
                    <a16:rowId xmlns:a16="http://schemas.microsoft.com/office/drawing/2014/main" val="9047602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#loves_argentina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488.5</a:t>
                      </a:r>
                    </a:p>
                  </a:txBody>
                  <a:tcPr/>
                </a:tc>
                <a:extLst>
                  <a:ext uri="{0D108BD9-81ED-4DB2-BD59-A6C34878D82A}">
                    <a16:rowId xmlns:a16="http://schemas.microsoft.com/office/drawing/2014/main" val="30468078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#hallazgosemanal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488.5</a:t>
                      </a:r>
                    </a:p>
                  </a:txBody>
                  <a:tcPr/>
                </a:tc>
                <a:extLst>
                  <a:ext uri="{0D108BD9-81ED-4DB2-BD59-A6C34878D82A}">
                    <a16:rowId xmlns:a16="http://schemas.microsoft.com/office/drawing/2014/main" val="21098226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#TucumánTurismo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960</a:t>
                      </a:r>
                    </a:p>
                  </a:txBody>
                  <a:tcPr/>
                </a:tc>
                <a:extLst>
                  <a:ext uri="{0D108BD9-81ED-4DB2-BD59-A6C34878D82A}">
                    <a16:rowId xmlns:a16="http://schemas.microsoft.com/office/drawing/2014/main" val="489615368"/>
                  </a:ext>
                </a:extLst>
              </a:tr>
            </a:tbl>
          </a:graphicData>
        </a:graphic>
      </p:graphicFrame>
      <p:sp>
        <p:nvSpPr>
          <p:cNvPr id="4" name="Text Placeholder 3">
            <a:extLst>
              <a:ext uri="{FF2B5EF4-FFF2-40B4-BE49-F238E27FC236}">
                <a16:creationId xmlns:a16="http://schemas.microsoft.com/office/drawing/2014/main" id="{D9878573-66DC-4064-819D-50EC05FFE163}"/>
              </a:ext>
            </a:extLst>
          </p:cNvPr>
          <p:cNvSpPr>
            <a:spLocks noGrp="1"/>
          </p:cNvSpPr>
          <p:nvPr>
            <p:ph type="body" sz="quarter" idx="14"/>
          </p:nvPr>
        </p:nvSpPr>
        <p:spPr/>
        <p:txBody>
          <a:bodyPr/>
          <a:lstStyle/>
          <a:p>
            <a:r>
              <a:rPr lang="en-US"/>
              <a:t>24/11/2018 - 23/12/2018</a:t>
            </a:r>
          </a:p>
        </p:txBody>
      </p:sp>
    </p:spTree>
    <p:extLst>
      <p:ext uri="{BB962C8B-B14F-4D97-AF65-F5344CB8AC3E}">
        <p14:creationId xmlns:p14="http://schemas.microsoft.com/office/powerpoint/2010/main" val="25165209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F838B2-5556-417E-8C47-46BB4EDA3270}"/>
              </a:ext>
            </a:extLst>
          </p:cNvPr>
          <p:cNvSpPr>
            <a:spLocks noGrp="1"/>
          </p:cNvSpPr>
          <p:nvPr>
            <p:ph type="title"/>
          </p:nvPr>
        </p:nvSpPr>
        <p:spPr/>
        <p:txBody>
          <a:bodyPr/>
          <a:lstStyle/>
          <a:p>
            <a:r>
              <a:rPr lang="en-US"/>
              <a:t>Instagram Hashtag Detection | tucumanturismo - 3 of 3</a:t>
            </a:r>
          </a:p>
        </p:txBody>
      </p:sp>
      <p:graphicFrame>
        <p:nvGraphicFramePr>
          <p:cNvPr id="5" name="Table Placeholder 4">
            <a:extLst>
              <a:ext uri="{FF2B5EF4-FFF2-40B4-BE49-F238E27FC236}">
                <a16:creationId xmlns:a16="http://schemas.microsoft.com/office/drawing/2014/main" id="{CF22C52B-CD3E-4799-BEE3-E2EC83D6E134}"/>
              </a:ext>
            </a:extLst>
          </p:cNvPr>
          <p:cNvGraphicFramePr>
            <a:graphicFrameLocks noGrp="1"/>
          </p:cNvGraphicFramePr>
          <p:nvPr>
            <p:ph type="tbl" sz="quarter" idx="13"/>
            <p:extLst>
              <p:ext uri="{D42A27DB-BD31-4B8C-83A1-F6EECF244321}">
                <p14:modId xmlns:p14="http://schemas.microsoft.com/office/powerpoint/2010/main" val="24031212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561134508"/>
                    </a:ext>
                  </a:extLst>
                </a:gridCol>
                <a:gridCol w="1481328">
                  <a:extLst>
                    <a:ext uri="{9D8B030D-6E8A-4147-A177-3AD203B41FA5}">
                      <a16:colId xmlns:a16="http://schemas.microsoft.com/office/drawing/2014/main" val="3592579909"/>
                    </a:ext>
                  </a:extLst>
                </a:gridCol>
                <a:gridCol w="1481328">
                  <a:extLst>
                    <a:ext uri="{9D8B030D-6E8A-4147-A177-3AD203B41FA5}">
                      <a16:colId xmlns:a16="http://schemas.microsoft.com/office/drawing/2014/main" val="3235633150"/>
                    </a:ext>
                  </a:extLst>
                </a:gridCol>
                <a:gridCol w="1481328">
                  <a:extLst>
                    <a:ext uri="{9D8B030D-6E8A-4147-A177-3AD203B41FA5}">
                      <a16:colId xmlns:a16="http://schemas.microsoft.com/office/drawing/2014/main" val="3391732106"/>
                    </a:ext>
                  </a:extLst>
                </a:gridCol>
                <a:gridCol w="1481328">
                  <a:extLst>
                    <a:ext uri="{9D8B030D-6E8A-4147-A177-3AD203B41FA5}">
                      <a16:colId xmlns:a16="http://schemas.microsoft.com/office/drawing/2014/main" val="18239195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15248924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#sentítucumán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a:t>
                      </a:r>
                    </a:p>
                  </a:txBody>
                  <a:tcPr/>
                </a:tc>
                <a:extLst>
                  <a:ext uri="{0D108BD9-81ED-4DB2-BD59-A6C34878D82A}">
                    <a16:rowId xmlns:a16="http://schemas.microsoft.com/office/drawing/2014/main" val="35775359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#tucumántudestino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a:t>
                      </a:r>
                    </a:p>
                  </a:txBody>
                  <a:tcPr/>
                </a:tc>
                <a:extLst>
                  <a:ext uri="{0D108BD9-81ED-4DB2-BD59-A6C34878D82A}">
                    <a16:rowId xmlns:a16="http://schemas.microsoft.com/office/drawing/2014/main" val="1260725547"/>
                  </a:ext>
                </a:extLst>
              </a:tr>
            </a:tbl>
          </a:graphicData>
        </a:graphic>
      </p:graphicFrame>
      <p:sp>
        <p:nvSpPr>
          <p:cNvPr id="4" name="Text Placeholder 3">
            <a:extLst>
              <a:ext uri="{FF2B5EF4-FFF2-40B4-BE49-F238E27FC236}">
                <a16:creationId xmlns:a16="http://schemas.microsoft.com/office/drawing/2014/main" id="{FAB6058E-86BD-4AA5-9540-33AD2935090A}"/>
              </a:ext>
            </a:extLst>
          </p:cNvPr>
          <p:cNvSpPr>
            <a:spLocks noGrp="1"/>
          </p:cNvSpPr>
          <p:nvPr>
            <p:ph type="body" sz="quarter" idx="14"/>
          </p:nvPr>
        </p:nvSpPr>
        <p:spPr/>
        <p:txBody>
          <a:bodyPr/>
          <a:lstStyle/>
          <a:p>
            <a:r>
              <a:rPr lang="en-US"/>
              <a:t>24/11/2018 - 23/12/2018</a:t>
            </a:r>
          </a:p>
        </p:txBody>
      </p:sp>
    </p:spTree>
    <p:extLst>
      <p:ext uri="{BB962C8B-B14F-4D97-AF65-F5344CB8AC3E}">
        <p14:creationId xmlns:p14="http://schemas.microsoft.com/office/powerpoint/2010/main" val="31382906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644</Words>
  <Application>Microsoft Office PowerPoint</Application>
  <PresentationFormat>On-screen Show (4:3)</PresentationFormat>
  <Paragraphs>269</Paragraphs>
  <Slides>18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quintly_template</vt:lpstr>
      <vt:lpstr>Reporte Instagram</vt:lpstr>
      <vt:lpstr>Instagram Key Metrics Table | tucumanturismo</vt:lpstr>
      <vt:lpstr>Instagram Key Metrics Radar | tucumanturismo</vt:lpstr>
      <vt:lpstr>Instagram Followers Total | tucumanturismo</vt:lpstr>
      <vt:lpstr>Instagram Followers Change Per Weekday | tucumanturismo</vt:lpstr>
      <vt:lpstr>Instagram Posts By Hour | tucumanturismo</vt:lpstr>
      <vt:lpstr>Instagram Interaction Rate By Hour | tucumanturismo</vt:lpstr>
      <vt:lpstr>Instagram Posts By Weekday | tucumanturismo</vt:lpstr>
      <vt:lpstr>Instagram Interaction Rate By Post Type | tucumanturismo</vt:lpstr>
      <vt:lpstr>Instagram Posts Type Distribution Per Profile | tucumanturismo</vt:lpstr>
      <vt:lpstr>Instagram Interaction Rate By Weekday | tucumanturismo</vt:lpstr>
      <vt:lpstr>Instagram Interactions Distribution | tucumanturismo</vt:lpstr>
      <vt:lpstr>Instagram Posts Table | tucumanturismo - 1 of 3</vt:lpstr>
      <vt:lpstr>Instagram Posts Table | tucumanturismo - 2 of 3</vt:lpstr>
      <vt:lpstr>Instagram Posts Table | tucumanturismo - 3 of 3</vt:lpstr>
      <vt:lpstr>Instagram Hashtag Detection | tucumanturismo - 1 of 3</vt:lpstr>
      <vt:lpstr>Instagram Hashtag Detection | tucumanturismo - 2 of 3</vt:lpstr>
      <vt:lpstr>Instagram Hashtag Detection | tucumanturismo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Instagram</dc:title>
  <dc:creator>Frederik Peiniger</dc:creator>
  <cp:lastModifiedBy>Frederik Peiniger</cp:lastModifiedBy>
  <cp:revision>1</cp:revision>
  <dcterms:created xsi:type="dcterms:W3CDTF">2018-12-28T14:06:18Z</dcterms:created>
  <dcterms:modified xsi:type="dcterms:W3CDTF">2018-12-28T14:06:48Z</dcterms:modified>
</cp:coreProperties>
</file>