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148F-92E7-4E97-A319-DC8716766BE6}"/>
              </a:ext>
            </a:extLst>
          </p:cNvPr>
          <p:cNvSpPr>
            <a:spLocks noGrp="1"/>
          </p:cNvSpPr>
          <p:nvPr>
            <p:ph type="title"/>
          </p:nvPr>
        </p:nvSpPr>
        <p:spPr/>
        <p:txBody>
          <a:bodyPr/>
          <a:lstStyle/>
          <a:p>
            <a:r>
              <a:rPr lang="en-US"/>
              <a:t>Facebook TABLA DE FB COMPLETA | Florencia Rollié - 1 of 19</a:t>
            </a:r>
          </a:p>
        </p:txBody>
      </p:sp>
      <p:graphicFrame>
        <p:nvGraphicFramePr>
          <p:cNvPr id="5" name="Table Placeholder 4">
            <a:extLst>
              <a:ext uri="{FF2B5EF4-FFF2-40B4-BE49-F238E27FC236}">
                <a16:creationId xmlns:a16="http://schemas.microsoft.com/office/drawing/2014/main" id="{8BB95C39-9A02-4451-8886-A33753CA2F3E}"/>
              </a:ext>
            </a:extLst>
          </p:cNvPr>
          <p:cNvGraphicFramePr>
            <a:graphicFrameLocks noGrp="1"/>
          </p:cNvGraphicFramePr>
          <p:nvPr>
            <p:ph type="tbl" sz="quarter" idx="13"/>
            <p:extLst>
              <p:ext uri="{D42A27DB-BD31-4B8C-83A1-F6EECF244321}">
                <p14:modId xmlns:p14="http://schemas.microsoft.com/office/powerpoint/2010/main" val="1108916426"/>
              </p:ext>
            </p:extLst>
          </p:nvPr>
        </p:nvGraphicFramePr>
        <p:xfrm>
          <a:off x="457200" y="1731963"/>
          <a:ext cx="8229601" cy="701040"/>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07158372"/>
                    </a:ext>
                  </a:extLst>
                </a:gridCol>
                <a:gridCol w="493776">
                  <a:extLst>
                    <a:ext uri="{9D8B030D-6E8A-4147-A177-3AD203B41FA5}">
                      <a16:colId xmlns:a16="http://schemas.microsoft.com/office/drawing/2014/main" val="2818122513"/>
                    </a:ext>
                  </a:extLst>
                </a:gridCol>
                <a:gridCol w="493776">
                  <a:extLst>
                    <a:ext uri="{9D8B030D-6E8A-4147-A177-3AD203B41FA5}">
                      <a16:colId xmlns:a16="http://schemas.microsoft.com/office/drawing/2014/main" val="1580230916"/>
                    </a:ext>
                  </a:extLst>
                </a:gridCol>
                <a:gridCol w="493776">
                  <a:extLst>
                    <a:ext uri="{9D8B030D-6E8A-4147-A177-3AD203B41FA5}">
                      <a16:colId xmlns:a16="http://schemas.microsoft.com/office/drawing/2014/main" val="914690335"/>
                    </a:ext>
                  </a:extLst>
                </a:gridCol>
                <a:gridCol w="493776">
                  <a:extLst>
                    <a:ext uri="{9D8B030D-6E8A-4147-A177-3AD203B41FA5}">
                      <a16:colId xmlns:a16="http://schemas.microsoft.com/office/drawing/2014/main" val="1033798415"/>
                    </a:ext>
                  </a:extLst>
                </a:gridCol>
                <a:gridCol w="493776">
                  <a:extLst>
                    <a:ext uri="{9D8B030D-6E8A-4147-A177-3AD203B41FA5}">
                      <a16:colId xmlns:a16="http://schemas.microsoft.com/office/drawing/2014/main" val="2057292766"/>
                    </a:ext>
                  </a:extLst>
                </a:gridCol>
                <a:gridCol w="493776">
                  <a:extLst>
                    <a:ext uri="{9D8B030D-6E8A-4147-A177-3AD203B41FA5}">
                      <a16:colId xmlns:a16="http://schemas.microsoft.com/office/drawing/2014/main" val="85249440"/>
                    </a:ext>
                  </a:extLst>
                </a:gridCol>
                <a:gridCol w="493776">
                  <a:extLst>
                    <a:ext uri="{9D8B030D-6E8A-4147-A177-3AD203B41FA5}">
                      <a16:colId xmlns:a16="http://schemas.microsoft.com/office/drawing/2014/main" val="624794775"/>
                    </a:ext>
                  </a:extLst>
                </a:gridCol>
                <a:gridCol w="493776">
                  <a:extLst>
                    <a:ext uri="{9D8B030D-6E8A-4147-A177-3AD203B41FA5}">
                      <a16:colId xmlns:a16="http://schemas.microsoft.com/office/drawing/2014/main" val="1900739970"/>
                    </a:ext>
                  </a:extLst>
                </a:gridCol>
                <a:gridCol w="493776">
                  <a:extLst>
                    <a:ext uri="{9D8B030D-6E8A-4147-A177-3AD203B41FA5}">
                      <a16:colId xmlns:a16="http://schemas.microsoft.com/office/drawing/2014/main" val="971438668"/>
                    </a:ext>
                  </a:extLst>
                </a:gridCol>
                <a:gridCol w="493776">
                  <a:extLst>
                    <a:ext uri="{9D8B030D-6E8A-4147-A177-3AD203B41FA5}">
                      <a16:colId xmlns:a16="http://schemas.microsoft.com/office/drawing/2014/main" val="4189488432"/>
                    </a:ext>
                  </a:extLst>
                </a:gridCol>
                <a:gridCol w="493776">
                  <a:extLst>
                    <a:ext uri="{9D8B030D-6E8A-4147-A177-3AD203B41FA5}">
                      <a16:colId xmlns:a16="http://schemas.microsoft.com/office/drawing/2014/main" val="4226793153"/>
                    </a:ext>
                  </a:extLst>
                </a:gridCol>
                <a:gridCol w="493776">
                  <a:extLst>
                    <a:ext uri="{9D8B030D-6E8A-4147-A177-3AD203B41FA5}">
                      <a16:colId xmlns:a16="http://schemas.microsoft.com/office/drawing/2014/main" val="204775496"/>
                    </a:ext>
                  </a:extLst>
                </a:gridCol>
                <a:gridCol w="493776">
                  <a:extLst>
                    <a:ext uri="{9D8B030D-6E8A-4147-A177-3AD203B41FA5}">
                      <a16:colId xmlns:a16="http://schemas.microsoft.com/office/drawing/2014/main" val="3152911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6637476"/>
                  </a:ext>
                </a:extLst>
              </a:tr>
            </a:tbl>
          </a:graphicData>
        </a:graphic>
      </p:graphicFrame>
      <p:sp>
        <p:nvSpPr>
          <p:cNvPr id="4" name="Text Placeholder 3">
            <a:extLst>
              <a:ext uri="{FF2B5EF4-FFF2-40B4-BE49-F238E27FC236}">
                <a16:creationId xmlns:a16="http://schemas.microsoft.com/office/drawing/2014/main" id="{D30A5E42-022F-4382-8511-61D3CA20ABE9}"/>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493560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637E-6ED4-4A77-88AC-50EE47437248}"/>
              </a:ext>
            </a:extLst>
          </p:cNvPr>
          <p:cNvSpPr>
            <a:spLocks noGrp="1"/>
          </p:cNvSpPr>
          <p:nvPr>
            <p:ph type="title"/>
          </p:nvPr>
        </p:nvSpPr>
        <p:spPr/>
        <p:txBody>
          <a:bodyPr/>
          <a:lstStyle/>
          <a:p>
            <a:r>
              <a:rPr lang="en-US"/>
              <a:t>Facebook TABLA DE FB COMPLETA | Florencia Rollié - 2 of 19</a:t>
            </a:r>
          </a:p>
        </p:txBody>
      </p:sp>
      <p:graphicFrame>
        <p:nvGraphicFramePr>
          <p:cNvPr id="5" name="Table Placeholder 4">
            <a:extLst>
              <a:ext uri="{FF2B5EF4-FFF2-40B4-BE49-F238E27FC236}">
                <a16:creationId xmlns:a16="http://schemas.microsoft.com/office/drawing/2014/main" id="{6B854B69-1AE6-4920-A04D-6DD8C3C4FE6B}"/>
              </a:ext>
            </a:extLst>
          </p:cNvPr>
          <p:cNvGraphicFramePr>
            <a:graphicFrameLocks noGrp="1"/>
          </p:cNvGraphicFramePr>
          <p:nvPr>
            <p:ph type="tbl" sz="quarter" idx="13"/>
            <p:extLst>
              <p:ext uri="{D42A27DB-BD31-4B8C-83A1-F6EECF244321}">
                <p14:modId xmlns:p14="http://schemas.microsoft.com/office/powerpoint/2010/main" val="3679498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216869378"/>
                    </a:ext>
                  </a:extLst>
                </a:gridCol>
                <a:gridCol w="493776">
                  <a:extLst>
                    <a:ext uri="{9D8B030D-6E8A-4147-A177-3AD203B41FA5}">
                      <a16:colId xmlns:a16="http://schemas.microsoft.com/office/drawing/2014/main" val="3437611768"/>
                    </a:ext>
                  </a:extLst>
                </a:gridCol>
                <a:gridCol w="493776">
                  <a:extLst>
                    <a:ext uri="{9D8B030D-6E8A-4147-A177-3AD203B41FA5}">
                      <a16:colId xmlns:a16="http://schemas.microsoft.com/office/drawing/2014/main" val="3090320939"/>
                    </a:ext>
                  </a:extLst>
                </a:gridCol>
                <a:gridCol w="493776">
                  <a:extLst>
                    <a:ext uri="{9D8B030D-6E8A-4147-A177-3AD203B41FA5}">
                      <a16:colId xmlns:a16="http://schemas.microsoft.com/office/drawing/2014/main" val="3865659482"/>
                    </a:ext>
                  </a:extLst>
                </a:gridCol>
                <a:gridCol w="493776">
                  <a:extLst>
                    <a:ext uri="{9D8B030D-6E8A-4147-A177-3AD203B41FA5}">
                      <a16:colId xmlns:a16="http://schemas.microsoft.com/office/drawing/2014/main" val="1309726912"/>
                    </a:ext>
                  </a:extLst>
                </a:gridCol>
                <a:gridCol w="493776">
                  <a:extLst>
                    <a:ext uri="{9D8B030D-6E8A-4147-A177-3AD203B41FA5}">
                      <a16:colId xmlns:a16="http://schemas.microsoft.com/office/drawing/2014/main" val="2602461271"/>
                    </a:ext>
                  </a:extLst>
                </a:gridCol>
                <a:gridCol w="493776">
                  <a:extLst>
                    <a:ext uri="{9D8B030D-6E8A-4147-A177-3AD203B41FA5}">
                      <a16:colId xmlns:a16="http://schemas.microsoft.com/office/drawing/2014/main" val="3512791064"/>
                    </a:ext>
                  </a:extLst>
                </a:gridCol>
                <a:gridCol w="493776">
                  <a:extLst>
                    <a:ext uri="{9D8B030D-6E8A-4147-A177-3AD203B41FA5}">
                      <a16:colId xmlns:a16="http://schemas.microsoft.com/office/drawing/2014/main" val="3217580883"/>
                    </a:ext>
                  </a:extLst>
                </a:gridCol>
                <a:gridCol w="493776">
                  <a:extLst>
                    <a:ext uri="{9D8B030D-6E8A-4147-A177-3AD203B41FA5}">
                      <a16:colId xmlns:a16="http://schemas.microsoft.com/office/drawing/2014/main" val="1806701407"/>
                    </a:ext>
                  </a:extLst>
                </a:gridCol>
                <a:gridCol w="493776">
                  <a:extLst>
                    <a:ext uri="{9D8B030D-6E8A-4147-A177-3AD203B41FA5}">
                      <a16:colId xmlns:a16="http://schemas.microsoft.com/office/drawing/2014/main" val="3156436317"/>
                    </a:ext>
                  </a:extLst>
                </a:gridCol>
                <a:gridCol w="493776">
                  <a:extLst>
                    <a:ext uri="{9D8B030D-6E8A-4147-A177-3AD203B41FA5}">
                      <a16:colId xmlns:a16="http://schemas.microsoft.com/office/drawing/2014/main" val="2766991430"/>
                    </a:ext>
                  </a:extLst>
                </a:gridCol>
                <a:gridCol w="493776">
                  <a:extLst>
                    <a:ext uri="{9D8B030D-6E8A-4147-A177-3AD203B41FA5}">
                      <a16:colId xmlns:a16="http://schemas.microsoft.com/office/drawing/2014/main" val="2177168145"/>
                    </a:ext>
                  </a:extLst>
                </a:gridCol>
                <a:gridCol w="493776">
                  <a:extLst>
                    <a:ext uri="{9D8B030D-6E8A-4147-A177-3AD203B41FA5}">
                      <a16:colId xmlns:a16="http://schemas.microsoft.com/office/drawing/2014/main" val="1702144051"/>
                    </a:ext>
                  </a:extLst>
                </a:gridCol>
                <a:gridCol w="493776">
                  <a:extLst>
                    <a:ext uri="{9D8B030D-6E8A-4147-A177-3AD203B41FA5}">
                      <a16:colId xmlns:a16="http://schemas.microsoft.com/office/drawing/2014/main" val="2994830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234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- 2018-04-21 14:20:20 </a:t>
                      </a:r>
                      <a:r>
                        <a:rPr kumimoji="0" lang="es-ES" sz="1000" b="0" i="0" u="none" strike="noStrike" kern="1200" cap="none" spc="0" normalizeH="0" baseline="0" noProof="0">
                          <a:ln>
                            <a:noFill/>
                          </a:ln>
                          <a:solidFill>
                            <a:prstClr val="black"/>
                          </a:solidFill>
                          <a:effectLst/>
                          <a:uLnTx/>
                          <a:uFillTx/>
                          <a:latin typeface="+mn-lt"/>
                          <a:ea typeface="+mn-ea"/>
                          <a:cs typeface="+mn-cs"/>
                        </a:rPr>
                        <a:t> 
 ALFONSÍN NO MERECE SER MOTIVO DE UNA POLÉMICA INCONDUCENTE Y CARENTE DE ARGUMENTOS
Su monumento es una obra de arte magistral 
El acierto del Maestro Carlos Benavídez
La imponente escultura que hoy se yergue en nuestra Plaza Moreno es, desde el punto de vista estético y simbólico una verdadera joya artística.
El Maestro Benavïdez supo reflejar los rasgos de Don Raúl con una fidelidad pocas veces vista. Pero lo que es más significativo aún, y creo hay que destacar por sobre todas las cosas, es que logró capturar la esencia del Padre de la Democracia a través de un gesto tan particularmente suyo (de escuchar más que de hablar), tan distintivo de su enorme humildad, tan humano y profundo que conmueve. Porque ese es el fin del Arte: conmover. 
El artista huyó de las frías poses impersonales de los próceres mirando el infinito o señalando el porvenir para concentrarse en el hombre, en el ser humano en toda su dimensión, que es como Raúl Alfonsín debe ser recordado.
Las nuevas generacio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97070214"/>
                  </a:ext>
                </a:extLst>
              </a:tr>
            </a:tbl>
          </a:graphicData>
        </a:graphic>
      </p:graphicFrame>
      <p:sp>
        <p:nvSpPr>
          <p:cNvPr id="4" name="Text Placeholder 3">
            <a:extLst>
              <a:ext uri="{FF2B5EF4-FFF2-40B4-BE49-F238E27FC236}">
                <a16:creationId xmlns:a16="http://schemas.microsoft.com/office/drawing/2014/main" id="{0C1AA4DC-D4CF-4F9B-A845-03AED69283E9}"/>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811177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B697-D525-4E0F-9F56-F3CC315FDD21}"/>
              </a:ext>
            </a:extLst>
          </p:cNvPr>
          <p:cNvSpPr>
            <a:spLocks noGrp="1"/>
          </p:cNvSpPr>
          <p:nvPr>
            <p:ph type="title"/>
          </p:nvPr>
        </p:nvSpPr>
        <p:spPr/>
        <p:txBody>
          <a:bodyPr/>
          <a:lstStyle/>
          <a:p>
            <a:r>
              <a:rPr lang="en-US"/>
              <a:t>Facebook TABLA DE FB COMPLETA | Florencia Rollié - 3 of 19</a:t>
            </a:r>
          </a:p>
        </p:txBody>
      </p:sp>
      <p:graphicFrame>
        <p:nvGraphicFramePr>
          <p:cNvPr id="5" name="Table Placeholder 4">
            <a:extLst>
              <a:ext uri="{FF2B5EF4-FFF2-40B4-BE49-F238E27FC236}">
                <a16:creationId xmlns:a16="http://schemas.microsoft.com/office/drawing/2014/main" id="{8AC9088C-9524-4804-8179-4FA502B03EBC}"/>
              </a:ext>
            </a:extLst>
          </p:cNvPr>
          <p:cNvGraphicFramePr>
            <a:graphicFrameLocks noGrp="1"/>
          </p:cNvGraphicFramePr>
          <p:nvPr>
            <p:ph type="tbl" sz="quarter" idx="13"/>
            <p:extLst>
              <p:ext uri="{D42A27DB-BD31-4B8C-83A1-F6EECF244321}">
                <p14:modId xmlns:p14="http://schemas.microsoft.com/office/powerpoint/2010/main" val="377254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60850855"/>
                    </a:ext>
                  </a:extLst>
                </a:gridCol>
                <a:gridCol w="493776">
                  <a:extLst>
                    <a:ext uri="{9D8B030D-6E8A-4147-A177-3AD203B41FA5}">
                      <a16:colId xmlns:a16="http://schemas.microsoft.com/office/drawing/2014/main" val="1712835695"/>
                    </a:ext>
                  </a:extLst>
                </a:gridCol>
                <a:gridCol w="493776">
                  <a:extLst>
                    <a:ext uri="{9D8B030D-6E8A-4147-A177-3AD203B41FA5}">
                      <a16:colId xmlns:a16="http://schemas.microsoft.com/office/drawing/2014/main" val="2313769774"/>
                    </a:ext>
                  </a:extLst>
                </a:gridCol>
                <a:gridCol w="493776">
                  <a:extLst>
                    <a:ext uri="{9D8B030D-6E8A-4147-A177-3AD203B41FA5}">
                      <a16:colId xmlns:a16="http://schemas.microsoft.com/office/drawing/2014/main" val="984685675"/>
                    </a:ext>
                  </a:extLst>
                </a:gridCol>
                <a:gridCol w="493776">
                  <a:extLst>
                    <a:ext uri="{9D8B030D-6E8A-4147-A177-3AD203B41FA5}">
                      <a16:colId xmlns:a16="http://schemas.microsoft.com/office/drawing/2014/main" val="2867717422"/>
                    </a:ext>
                  </a:extLst>
                </a:gridCol>
                <a:gridCol w="493776">
                  <a:extLst>
                    <a:ext uri="{9D8B030D-6E8A-4147-A177-3AD203B41FA5}">
                      <a16:colId xmlns:a16="http://schemas.microsoft.com/office/drawing/2014/main" val="3010501261"/>
                    </a:ext>
                  </a:extLst>
                </a:gridCol>
                <a:gridCol w="493776">
                  <a:extLst>
                    <a:ext uri="{9D8B030D-6E8A-4147-A177-3AD203B41FA5}">
                      <a16:colId xmlns:a16="http://schemas.microsoft.com/office/drawing/2014/main" val="1978193525"/>
                    </a:ext>
                  </a:extLst>
                </a:gridCol>
                <a:gridCol w="493776">
                  <a:extLst>
                    <a:ext uri="{9D8B030D-6E8A-4147-A177-3AD203B41FA5}">
                      <a16:colId xmlns:a16="http://schemas.microsoft.com/office/drawing/2014/main" val="1186768471"/>
                    </a:ext>
                  </a:extLst>
                </a:gridCol>
                <a:gridCol w="493776">
                  <a:extLst>
                    <a:ext uri="{9D8B030D-6E8A-4147-A177-3AD203B41FA5}">
                      <a16:colId xmlns:a16="http://schemas.microsoft.com/office/drawing/2014/main" val="3976457648"/>
                    </a:ext>
                  </a:extLst>
                </a:gridCol>
                <a:gridCol w="493776">
                  <a:extLst>
                    <a:ext uri="{9D8B030D-6E8A-4147-A177-3AD203B41FA5}">
                      <a16:colId xmlns:a16="http://schemas.microsoft.com/office/drawing/2014/main" val="155559677"/>
                    </a:ext>
                  </a:extLst>
                </a:gridCol>
                <a:gridCol w="493776">
                  <a:extLst>
                    <a:ext uri="{9D8B030D-6E8A-4147-A177-3AD203B41FA5}">
                      <a16:colId xmlns:a16="http://schemas.microsoft.com/office/drawing/2014/main" val="1255294631"/>
                    </a:ext>
                  </a:extLst>
                </a:gridCol>
                <a:gridCol w="493776">
                  <a:extLst>
                    <a:ext uri="{9D8B030D-6E8A-4147-A177-3AD203B41FA5}">
                      <a16:colId xmlns:a16="http://schemas.microsoft.com/office/drawing/2014/main" val="3421614813"/>
                    </a:ext>
                  </a:extLst>
                </a:gridCol>
                <a:gridCol w="493776">
                  <a:extLst>
                    <a:ext uri="{9D8B030D-6E8A-4147-A177-3AD203B41FA5}">
                      <a16:colId xmlns:a16="http://schemas.microsoft.com/office/drawing/2014/main" val="3639289752"/>
                    </a:ext>
                  </a:extLst>
                </a:gridCol>
                <a:gridCol w="493776">
                  <a:extLst>
                    <a:ext uri="{9D8B030D-6E8A-4147-A177-3AD203B41FA5}">
                      <a16:colId xmlns:a16="http://schemas.microsoft.com/office/drawing/2014/main" val="145312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8894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- 2018-10-05 23:39:37 </a:t>
                      </a:r>
                      <a:r>
                        <a:rPr kumimoji="0" lang="es-ES" sz="1000" b="0" i="0" u="none" strike="noStrike" kern="1200" cap="none" spc="0" normalizeH="0" baseline="0" noProof="0">
                          <a:ln>
                            <a:noFill/>
                          </a:ln>
                          <a:solidFill>
                            <a:prstClr val="black"/>
                          </a:solidFill>
                          <a:effectLst/>
                          <a:uLnTx/>
                          <a:uFillTx/>
                          <a:latin typeface="+mn-lt"/>
                          <a:ea typeface="+mn-ea"/>
                          <a:cs typeface="+mn-cs"/>
                        </a:rPr>
                        <a:t> 
 YA ES HORA QUE SE APRUEBE NUESTRO PROYECTO DE "PIROTECNIA CERO", QUE HACE 18 MESES QUE DUERME EN EL CONCEJO DELIBERANTE
La salud de personas y mascotas en pocos meses volverá a estar en juego nuevamente, si no se aprueba el proyecto que presentamos en marzo de 2017. La negativa de aprobarlo sólo sirve para que algunos pocos hagan su negocio a costa del bienestar de todos, como en años anteriores.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928444"/>
                  </a:ext>
                </a:extLst>
              </a:tr>
            </a:tbl>
          </a:graphicData>
        </a:graphic>
      </p:graphicFrame>
      <p:sp>
        <p:nvSpPr>
          <p:cNvPr id="4" name="Text Placeholder 3">
            <a:extLst>
              <a:ext uri="{FF2B5EF4-FFF2-40B4-BE49-F238E27FC236}">
                <a16:creationId xmlns:a16="http://schemas.microsoft.com/office/drawing/2014/main" id="{1DB2E17E-8884-4B28-A81A-FE96B2FB2970}"/>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640914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B3BC1-109E-40DD-95AA-FD7B91F8B193}"/>
              </a:ext>
            </a:extLst>
          </p:cNvPr>
          <p:cNvSpPr>
            <a:spLocks noGrp="1"/>
          </p:cNvSpPr>
          <p:nvPr>
            <p:ph type="title"/>
          </p:nvPr>
        </p:nvSpPr>
        <p:spPr/>
        <p:txBody>
          <a:bodyPr/>
          <a:lstStyle/>
          <a:p>
            <a:r>
              <a:rPr lang="en-US"/>
              <a:t>Facebook TABLA DE FB COMPLETA | Florencia Rollié - 4 of 19</a:t>
            </a:r>
          </a:p>
        </p:txBody>
      </p:sp>
      <p:graphicFrame>
        <p:nvGraphicFramePr>
          <p:cNvPr id="5" name="Table Placeholder 4">
            <a:extLst>
              <a:ext uri="{FF2B5EF4-FFF2-40B4-BE49-F238E27FC236}">
                <a16:creationId xmlns:a16="http://schemas.microsoft.com/office/drawing/2014/main" id="{9C84E877-F7B7-4FD7-A5FC-F33BFC35139C}"/>
              </a:ext>
            </a:extLst>
          </p:cNvPr>
          <p:cNvGraphicFramePr>
            <a:graphicFrameLocks noGrp="1"/>
          </p:cNvGraphicFramePr>
          <p:nvPr>
            <p:ph type="tbl" sz="quarter" idx="13"/>
            <p:extLst>
              <p:ext uri="{D42A27DB-BD31-4B8C-83A1-F6EECF244321}">
                <p14:modId xmlns:p14="http://schemas.microsoft.com/office/powerpoint/2010/main" val="2850485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348046689"/>
                    </a:ext>
                  </a:extLst>
                </a:gridCol>
                <a:gridCol w="493776">
                  <a:extLst>
                    <a:ext uri="{9D8B030D-6E8A-4147-A177-3AD203B41FA5}">
                      <a16:colId xmlns:a16="http://schemas.microsoft.com/office/drawing/2014/main" val="3323645046"/>
                    </a:ext>
                  </a:extLst>
                </a:gridCol>
                <a:gridCol w="493776">
                  <a:extLst>
                    <a:ext uri="{9D8B030D-6E8A-4147-A177-3AD203B41FA5}">
                      <a16:colId xmlns:a16="http://schemas.microsoft.com/office/drawing/2014/main" val="170806704"/>
                    </a:ext>
                  </a:extLst>
                </a:gridCol>
                <a:gridCol w="493776">
                  <a:extLst>
                    <a:ext uri="{9D8B030D-6E8A-4147-A177-3AD203B41FA5}">
                      <a16:colId xmlns:a16="http://schemas.microsoft.com/office/drawing/2014/main" val="3986339455"/>
                    </a:ext>
                  </a:extLst>
                </a:gridCol>
                <a:gridCol w="493776">
                  <a:extLst>
                    <a:ext uri="{9D8B030D-6E8A-4147-A177-3AD203B41FA5}">
                      <a16:colId xmlns:a16="http://schemas.microsoft.com/office/drawing/2014/main" val="1676167393"/>
                    </a:ext>
                  </a:extLst>
                </a:gridCol>
                <a:gridCol w="493776">
                  <a:extLst>
                    <a:ext uri="{9D8B030D-6E8A-4147-A177-3AD203B41FA5}">
                      <a16:colId xmlns:a16="http://schemas.microsoft.com/office/drawing/2014/main" val="931182137"/>
                    </a:ext>
                  </a:extLst>
                </a:gridCol>
                <a:gridCol w="493776">
                  <a:extLst>
                    <a:ext uri="{9D8B030D-6E8A-4147-A177-3AD203B41FA5}">
                      <a16:colId xmlns:a16="http://schemas.microsoft.com/office/drawing/2014/main" val="4133611445"/>
                    </a:ext>
                  </a:extLst>
                </a:gridCol>
                <a:gridCol w="493776">
                  <a:extLst>
                    <a:ext uri="{9D8B030D-6E8A-4147-A177-3AD203B41FA5}">
                      <a16:colId xmlns:a16="http://schemas.microsoft.com/office/drawing/2014/main" val="1021781751"/>
                    </a:ext>
                  </a:extLst>
                </a:gridCol>
                <a:gridCol w="493776">
                  <a:extLst>
                    <a:ext uri="{9D8B030D-6E8A-4147-A177-3AD203B41FA5}">
                      <a16:colId xmlns:a16="http://schemas.microsoft.com/office/drawing/2014/main" val="2075258263"/>
                    </a:ext>
                  </a:extLst>
                </a:gridCol>
                <a:gridCol w="493776">
                  <a:extLst>
                    <a:ext uri="{9D8B030D-6E8A-4147-A177-3AD203B41FA5}">
                      <a16:colId xmlns:a16="http://schemas.microsoft.com/office/drawing/2014/main" val="3650055014"/>
                    </a:ext>
                  </a:extLst>
                </a:gridCol>
                <a:gridCol w="493776">
                  <a:extLst>
                    <a:ext uri="{9D8B030D-6E8A-4147-A177-3AD203B41FA5}">
                      <a16:colId xmlns:a16="http://schemas.microsoft.com/office/drawing/2014/main" val="4155907117"/>
                    </a:ext>
                  </a:extLst>
                </a:gridCol>
                <a:gridCol w="493776">
                  <a:extLst>
                    <a:ext uri="{9D8B030D-6E8A-4147-A177-3AD203B41FA5}">
                      <a16:colId xmlns:a16="http://schemas.microsoft.com/office/drawing/2014/main" val="1517420217"/>
                    </a:ext>
                  </a:extLst>
                </a:gridCol>
                <a:gridCol w="493776">
                  <a:extLst>
                    <a:ext uri="{9D8B030D-6E8A-4147-A177-3AD203B41FA5}">
                      <a16:colId xmlns:a16="http://schemas.microsoft.com/office/drawing/2014/main" val="1140759847"/>
                    </a:ext>
                  </a:extLst>
                </a:gridCol>
                <a:gridCol w="493776">
                  <a:extLst>
                    <a:ext uri="{9D8B030D-6E8A-4147-A177-3AD203B41FA5}">
                      <a16:colId xmlns:a16="http://schemas.microsoft.com/office/drawing/2014/main" val="12779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619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- 2018-04-19 15:34:57 </a:t>
                      </a:r>
                      <a:r>
                        <a:rPr kumimoji="0" lang="es-ES" sz="1000" b="0" i="0" u="none" strike="noStrike" kern="1200" cap="none" spc="0" normalizeH="0" baseline="0" noProof="0">
                          <a:ln>
                            <a:noFill/>
                          </a:ln>
                          <a:solidFill>
                            <a:prstClr val="black"/>
                          </a:solidFill>
                          <a:effectLst/>
                          <a:uLnTx/>
                          <a:uFillTx/>
                          <a:latin typeface="+mn-lt"/>
                          <a:ea typeface="+mn-ea"/>
                          <a:cs typeface="+mn-cs"/>
                        </a:rPr>
                        <a:t> 
 JULIO GARRO GASTÓ EN  2017: $ 130 MILLONES EN PUBLICIDAD, CASI LO MISMO QUE EN SALUD Y 0 $ EN REPARACIÓN DE ESCUELAS MIENTRAS RECIBIÓ 201 MILLONES DEL FONDO EDUCATIVO CON ESE DESTINO.
Resulta difícil de explicar que alguien pueda aprobar una Rendición de Cuentas con estos números.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0063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- 2018-10-30 11:44:46 </a:t>
                      </a:r>
                      <a:r>
                        <a:rPr kumimoji="0" lang="es-ES" sz="1000" b="0" i="0" u="none" strike="noStrike" kern="1200" cap="none" spc="0" normalizeH="0" baseline="0" noProof="0">
                          <a:ln>
                            <a:noFill/>
                          </a:ln>
                          <a:solidFill>
                            <a:prstClr val="black"/>
                          </a:solidFill>
                          <a:effectLst/>
                          <a:uLnTx/>
                          <a:uFillTx/>
                          <a:latin typeface="+mn-lt"/>
                          <a:ea typeface="+mn-ea"/>
                          <a:cs typeface="+mn-cs"/>
                        </a:rPr>
                        <a:t> 
 ORGULLO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951974"/>
                  </a:ext>
                </a:extLst>
              </a:tr>
            </a:tbl>
          </a:graphicData>
        </a:graphic>
      </p:graphicFrame>
      <p:sp>
        <p:nvSpPr>
          <p:cNvPr id="4" name="Text Placeholder 3">
            <a:extLst>
              <a:ext uri="{FF2B5EF4-FFF2-40B4-BE49-F238E27FC236}">
                <a16:creationId xmlns:a16="http://schemas.microsoft.com/office/drawing/2014/main" id="{FA662339-6223-46E1-88B4-4E45E38C09A8}"/>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51368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C23E5-3B77-40FB-9342-50C88532F39C}"/>
              </a:ext>
            </a:extLst>
          </p:cNvPr>
          <p:cNvSpPr>
            <a:spLocks noGrp="1"/>
          </p:cNvSpPr>
          <p:nvPr>
            <p:ph type="title"/>
          </p:nvPr>
        </p:nvSpPr>
        <p:spPr/>
        <p:txBody>
          <a:bodyPr/>
          <a:lstStyle/>
          <a:p>
            <a:r>
              <a:rPr lang="en-US"/>
              <a:t>Facebook TABLA DE FB COMPLETA | Florencia Rollié - 5 of 19</a:t>
            </a:r>
          </a:p>
        </p:txBody>
      </p:sp>
      <p:graphicFrame>
        <p:nvGraphicFramePr>
          <p:cNvPr id="5" name="Table Placeholder 4">
            <a:extLst>
              <a:ext uri="{FF2B5EF4-FFF2-40B4-BE49-F238E27FC236}">
                <a16:creationId xmlns:a16="http://schemas.microsoft.com/office/drawing/2014/main" id="{2C91459C-E4FA-4B7F-88B8-214E5C38C5A0}"/>
              </a:ext>
            </a:extLst>
          </p:cNvPr>
          <p:cNvGraphicFramePr>
            <a:graphicFrameLocks noGrp="1"/>
          </p:cNvGraphicFramePr>
          <p:nvPr>
            <p:ph type="tbl" sz="quarter" idx="13"/>
            <p:extLst>
              <p:ext uri="{D42A27DB-BD31-4B8C-83A1-F6EECF244321}">
                <p14:modId xmlns:p14="http://schemas.microsoft.com/office/powerpoint/2010/main" val="34479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19087808"/>
                    </a:ext>
                  </a:extLst>
                </a:gridCol>
                <a:gridCol w="493776">
                  <a:extLst>
                    <a:ext uri="{9D8B030D-6E8A-4147-A177-3AD203B41FA5}">
                      <a16:colId xmlns:a16="http://schemas.microsoft.com/office/drawing/2014/main" val="2937342000"/>
                    </a:ext>
                  </a:extLst>
                </a:gridCol>
                <a:gridCol w="493776">
                  <a:extLst>
                    <a:ext uri="{9D8B030D-6E8A-4147-A177-3AD203B41FA5}">
                      <a16:colId xmlns:a16="http://schemas.microsoft.com/office/drawing/2014/main" val="3835632433"/>
                    </a:ext>
                  </a:extLst>
                </a:gridCol>
                <a:gridCol w="493776">
                  <a:extLst>
                    <a:ext uri="{9D8B030D-6E8A-4147-A177-3AD203B41FA5}">
                      <a16:colId xmlns:a16="http://schemas.microsoft.com/office/drawing/2014/main" val="3955611123"/>
                    </a:ext>
                  </a:extLst>
                </a:gridCol>
                <a:gridCol w="493776">
                  <a:extLst>
                    <a:ext uri="{9D8B030D-6E8A-4147-A177-3AD203B41FA5}">
                      <a16:colId xmlns:a16="http://schemas.microsoft.com/office/drawing/2014/main" val="694233509"/>
                    </a:ext>
                  </a:extLst>
                </a:gridCol>
                <a:gridCol w="493776">
                  <a:extLst>
                    <a:ext uri="{9D8B030D-6E8A-4147-A177-3AD203B41FA5}">
                      <a16:colId xmlns:a16="http://schemas.microsoft.com/office/drawing/2014/main" val="1951358174"/>
                    </a:ext>
                  </a:extLst>
                </a:gridCol>
                <a:gridCol w="493776">
                  <a:extLst>
                    <a:ext uri="{9D8B030D-6E8A-4147-A177-3AD203B41FA5}">
                      <a16:colId xmlns:a16="http://schemas.microsoft.com/office/drawing/2014/main" val="540651922"/>
                    </a:ext>
                  </a:extLst>
                </a:gridCol>
                <a:gridCol w="493776">
                  <a:extLst>
                    <a:ext uri="{9D8B030D-6E8A-4147-A177-3AD203B41FA5}">
                      <a16:colId xmlns:a16="http://schemas.microsoft.com/office/drawing/2014/main" val="2464132740"/>
                    </a:ext>
                  </a:extLst>
                </a:gridCol>
                <a:gridCol w="493776">
                  <a:extLst>
                    <a:ext uri="{9D8B030D-6E8A-4147-A177-3AD203B41FA5}">
                      <a16:colId xmlns:a16="http://schemas.microsoft.com/office/drawing/2014/main" val="1817727084"/>
                    </a:ext>
                  </a:extLst>
                </a:gridCol>
                <a:gridCol w="493776">
                  <a:extLst>
                    <a:ext uri="{9D8B030D-6E8A-4147-A177-3AD203B41FA5}">
                      <a16:colId xmlns:a16="http://schemas.microsoft.com/office/drawing/2014/main" val="1849451841"/>
                    </a:ext>
                  </a:extLst>
                </a:gridCol>
                <a:gridCol w="493776">
                  <a:extLst>
                    <a:ext uri="{9D8B030D-6E8A-4147-A177-3AD203B41FA5}">
                      <a16:colId xmlns:a16="http://schemas.microsoft.com/office/drawing/2014/main" val="1143539324"/>
                    </a:ext>
                  </a:extLst>
                </a:gridCol>
                <a:gridCol w="493776">
                  <a:extLst>
                    <a:ext uri="{9D8B030D-6E8A-4147-A177-3AD203B41FA5}">
                      <a16:colId xmlns:a16="http://schemas.microsoft.com/office/drawing/2014/main" val="1905266010"/>
                    </a:ext>
                  </a:extLst>
                </a:gridCol>
                <a:gridCol w="493776">
                  <a:extLst>
                    <a:ext uri="{9D8B030D-6E8A-4147-A177-3AD203B41FA5}">
                      <a16:colId xmlns:a16="http://schemas.microsoft.com/office/drawing/2014/main" val="4249278008"/>
                    </a:ext>
                  </a:extLst>
                </a:gridCol>
                <a:gridCol w="493776">
                  <a:extLst>
                    <a:ext uri="{9D8B030D-6E8A-4147-A177-3AD203B41FA5}">
                      <a16:colId xmlns:a16="http://schemas.microsoft.com/office/drawing/2014/main" val="2851054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470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- 2018-07-19 16:22:23 </a:t>
                      </a:r>
                      <a:r>
                        <a:rPr kumimoji="0" lang="es-ES" sz="1000" b="0" i="0" u="none" strike="noStrike" kern="1200" cap="none" spc="0" normalizeH="0" baseline="0" noProof="0">
                          <a:ln>
                            <a:noFill/>
                          </a:ln>
                          <a:solidFill>
                            <a:prstClr val="black"/>
                          </a:solidFill>
                          <a:effectLst/>
                          <a:uLnTx/>
                          <a:uFillTx/>
                          <a:latin typeface="+mn-lt"/>
                          <a:ea typeface="+mn-ea"/>
                          <a:cs typeface="+mn-cs"/>
                        </a:rPr>
                        <a:t> 
 EN 2017 SE GASTARON 1180 MILLONES DE $ EN COOPERATIVAS Y LOS SUELDOS FUERON MENOS DE 500 MILLONES ¿DONDE ESTÁN 680 MILLONES DE DIFERENCIA? 
La Municipalidad de La Plata en su rendición de cuentas 2017 reconoció haber gastado 80 MILLONES, lo que hubiera permitido, neto de sus gastos operativos, abonarle 00 sueldo promedio por mes a 13.615 cooperativistas, pero el intendente Julio Garro dijo que tenía 5148 personas trabajando el 6/3/17 y 4800 el 12/8/17, es decir que HAY 660 MILLONES QUE DESCONOCEMOS ADÓNDE FUERON.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5627531"/>
                  </a:ext>
                </a:extLst>
              </a:tr>
            </a:tbl>
          </a:graphicData>
        </a:graphic>
      </p:graphicFrame>
      <p:sp>
        <p:nvSpPr>
          <p:cNvPr id="4" name="Text Placeholder 3">
            <a:extLst>
              <a:ext uri="{FF2B5EF4-FFF2-40B4-BE49-F238E27FC236}">
                <a16:creationId xmlns:a16="http://schemas.microsoft.com/office/drawing/2014/main" id="{FAF055F2-166A-48C1-91F6-1CFABA954C74}"/>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963210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D1E0-92C9-4686-89AC-37B991F360EA}"/>
              </a:ext>
            </a:extLst>
          </p:cNvPr>
          <p:cNvSpPr>
            <a:spLocks noGrp="1"/>
          </p:cNvSpPr>
          <p:nvPr>
            <p:ph type="title"/>
          </p:nvPr>
        </p:nvSpPr>
        <p:spPr/>
        <p:txBody>
          <a:bodyPr/>
          <a:lstStyle/>
          <a:p>
            <a:r>
              <a:rPr lang="en-US"/>
              <a:t>Facebook TABLA DE FB COMPLETA | Florencia Rollié - 6 of 19</a:t>
            </a:r>
          </a:p>
        </p:txBody>
      </p:sp>
      <p:graphicFrame>
        <p:nvGraphicFramePr>
          <p:cNvPr id="5" name="Table Placeholder 4">
            <a:extLst>
              <a:ext uri="{FF2B5EF4-FFF2-40B4-BE49-F238E27FC236}">
                <a16:creationId xmlns:a16="http://schemas.microsoft.com/office/drawing/2014/main" id="{8A9E81B5-2668-400D-91CF-2D1FAC99F49B}"/>
              </a:ext>
            </a:extLst>
          </p:cNvPr>
          <p:cNvGraphicFramePr>
            <a:graphicFrameLocks noGrp="1"/>
          </p:cNvGraphicFramePr>
          <p:nvPr>
            <p:ph type="tbl" sz="quarter" idx="13"/>
            <p:extLst>
              <p:ext uri="{D42A27DB-BD31-4B8C-83A1-F6EECF244321}">
                <p14:modId xmlns:p14="http://schemas.microsoft.com/office/powerpoint/2010/main" val="1853328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23950072"/>
                    </a:ext>
                  </a:extLst>
                </a:gridCol>
                <a:gridCol w="493776">
                  <a:extLst>
                    <a:ext uri="{9D8B030D-6E8A-4147-A177-3AD203B41FA5}">
                      <a16:colId xmlns:a16="http://schemas.microsoft.com/office/drawing/2014/main" val="393401303"/>
                    </a:ext>
                  </a:extLst>
                </a:gridCol>
                <a:gridCol w="493776">
                  <a:extLst>
                    <a:ext uri="{9D8B030D-6E8A-4147-A177-3AD203B41FA5}">
                      <a16:colId xmlns:a16="http://schemas.microsoft.com/office/drawing/2014/main" val="4028480986"/>
                    </a:ext>
                  </a:extLst>
                </a:gridCol>
                <a:gridCol w="493776">
                  <a:extLst>
                    <a:ext uri="{9D8B030D-6E8A-4147-A177-3AD203B41FA5}">
                      <a16:colId xmlns:a16="http://schemas.microsoft.com/office/drawing/2014/main" val="403121681"/>
                    </a:ext>
                  </a:extLst>
                </a:gridCol>
                <a:gridCol w="493776">
                  <a:extLst>
                    <a:ext uri="{9D8B030D-6E8A-4147-A177-3AD203B41FA5}">
                      <a16:colId xmlns:a16="http://schemas.microsoft.com/office/drawing/2014/main" val="4092922447"/>
                    </a:ext>
                  </a:extLst>
                </a:gridCol>
                <a:gridCol w="493776">
                  <a:extLst>
                    <a:ext uri="{9D8B030D-6E8A-4147-A177-3AD203B41FA5}">
                      <a16:colId xmlns:a16="http://schemas.microsoft.com/office/drawing/2014/main" val="829582796"/>
                    </a:ext>
                  </a:extLst>
                </a:gridCol>
                <a:gridCol w="493776">
                  <a:extLst>
                    <a:ext uri="{9D8B030D-6E8A-4147-A177-3AD203B41FA5}">
                      <a16:colId xmlns:a16="http://schemas.microsoft.com/office/drawing/2014/main" val="3895571635"/>
                    </a:ext>
                  </a:extLst>
                </a:gridCol>
                <a:gridCol w="493776">
                  <a:extLst>
                    <a:ext uri="{9D8B030D-6E8A-4147-A177-3AD203B41FA5}">
                      <a16:colId xmlns:a16="http://schemas.microsoft.com/office/drawing/2014/main" val="611417939"/>
                    </a:ext>
                  </a:extLst>
                </a:gridCol>
                <a:gridCol w="493776">
                  <a:extLst>
                    <a:ext uri="{9D8B030D-6E8A-4147-A177-3AD203B41FA5}">
                      <a16:colId xmlns:a16="http://schemas.microsoft.com/office/drawing/2014/main" val="730896828"/>
                    </a:ext>
                  </a:extLst>
                </a:gridCol>
                <a:gridCol w="493776">
                  <a:extLst>
                    <a:ext uri="{9D8B030D-6E8A-4147-A177-3AD203B41FA5}">
                      <a16:colId xmlns:a16="http://schemas.microsoft.com/office/drawing/2014/main" val="2961283851"/>
                    </a:ext>
                  </a:extLst>
                </a:gridCol>
                <a:gridCol w="493776">
                  <a:extLst>
                    <a:ext uri="{9D8B030D-6E8A-4147-A177-3AD203B41FA5}">
                      <a16:colId xmlns:a16="http://schemas.microsoft.com/office/drawing/2014/main" val="3737288784"/>
                    </a:ext>
                  </a:extLst>
                </a:gridCol>
                <a:gridCol w="493776">
                  <a:extLst>
                    <a:ext uri="{9D8B030D-6E8A-4147-A177-3AD203B41FA5}">
                      <a16:colId xmlns:a16="http://schemas.microsoft.com/office/drawing/2014/main" val="2732893542"/>
                    </a:ext>
                  </a:extLst>
                </a:gridCol>
                <a:gridCol w="493776">
                  <a:extLst>
                    <a:ext uri="{9D8B030D-6E8A-4147-A177-3AD203B41FA5}">
                      <a16:colId xmlns:a16="http://schemas.microsoft.com/office/drawing/2014/main" val="2395569290"/>
                    </a:ext>
                  </a:extLst>
                </a:gridCol>
                <a:gridCol w="493776">
                  <a:extLst>
                    <a:ext uri="{9D8B030D-6E8A-4147-A177-3AD203B41FA5}">
                      <a16:colId xmlns:a16="http://schemas.microsoft.com/office/drawing/2014/main" val="332360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3097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- 2018-05-03 14:29:53 </a:t>
                      </a:r>
                      <a:r>
                        <a:rPr kumimoji="0" lang="es-ES" sz="1000" b="0" i="0" u="none" strike="noStrike" kern="1200" cap="none" spc="0" normalizeH="0" baseline="0" noProof="0">
                          <a:ln>
                            <a:noFill/>
                          </a:ln>
                          <a:solidFill>
                            <a:prstClr val="black"/>
                          </a:solidFill>
                          <a:effectLst/>
                          <a:uLnTx/>
                          <a:uFillTx/>
                          <a:latin typeface="+mn-lt"/>
                          <a:ea typeface="+mn-ea"/>
                          <a:cs typeface="+mn-cs"/>
                        </a:rPr>
                        <a:t> 
 ES UN HONOR QUE OTROS MUNICIPIOS PUEDAN USAR NUESTROS PROYECTOS ECOLÓGICOS Y UNA PENA QUE ESTOS MISMOS, EN MEDIO DEL ALTO COSTO DE LA ENERGÍA, ESTÉN BLOQUEADOS EN NUESTRO CONCEJO DELIBERANTE POR DECISIÓN DE JULIO GARRO
En los últimos días hemos transferido los proyectos que se detallan para que se puedan implementar en otros municipios demostrando su utilidad e importancia, pero causa una gran pena que en La Plata no se apliquen por decisión política del Ejecutivo y de sus representantes. Ellos son:
# Regulación y estímulo de la Energía solar
# Préstamos para sustituir gas y electricidad por Energía solar
# Generación de combustible social a través de residuo de poda
# Procesamiento del Residuos de Aparatos Eléctricos y Electrónicos
# Programa "Bolsa plástica Cero". 
# Proyecto "Pirotecnia Cero"
# Proyecto "Bicisendas" 
# Proyecto "Centro de Información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7632583"/>
                  </a:ext>
                </a:extLst>
              </a:tr>
            </a:tbl>
          </a:graphicData>
        </a:graphic>
      </p:graphicFrame>
      <p:sp>
        <p:nvSpPr>
          <p:cNvPr id="4" name="Text Placeholder 3">
            <a:extLst>
              <a:ext uri="{FF2B5EF4-FFF2-40B4-BE49-F238E27FC236}">
                <a16:creationId xmlns:a16="http://schemas.microsoft.com/office/drawing/2014/main" id="{5101006A-1A1E-4ACC-865C-21BC9B7B01EC}"/>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1600395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C0C47-E867-403B-A36B-3ADEC8F96001}"/>
              </a:ext>
            </a:extLst>
          </p:cNvPr>
          <p:cNvSpPr>
            <a:spLocks noGrp="1"/>
          </p:cNvSpPr>
          <p:nvPr>
            <p:ph type="title"/>
          </p:nvPr>
        </p:nvSpPr>
        <p:spPr/>
        <p:txBody>
          <a:bodyPr/>
          <a:lstStyle/>
          <a:p>
            <a:r>
              <a:rPr lang="en-US"/>
              <a:t>Facebook TABLA DE FB COMPLETA | Florencia Rollié - 7 of 19</a:t>
            </a:r>
          </a:p>
        </p:txBody>
      </p:sp>
      <p:graphicFrame>
        <p:nvGraphicFramePr>
          <p:cNvPr id="5" name="Table Placeholder 4">
            <a:extLst>
              <a:ext uri="{FF2B5EF4-FFF2-40B4-BE49-F238E27FC236}">
                <a16:creationId xmlns:a16="http://schemas.microsoft.com/office/drawing/2014/main" id="{92FDED52-0897-4E1E-B7A0-2AB9AC200242}"/>
              </a:ext>
            </a:extLst>
          </p:cNvPr>
          <p:cNvGraphicFramePr>
            <a:graphicFrameLocks noGrp="1"/>
          </p:cNvGraphicFramePr>
          <p:nvPr>
            <p:ph type="tbl" sz="quarter" idx="13"/>
            <p:extLst>
              <p:ext uri="{D42A27DB-BD31-4B8C-83A1-F6EECF244321}">
                <p14:modId xmlns:p14="http://schemas.microsoft.com/office/powerpoint/2010/main" val="1971699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80881595"/>
                    </a:ext>
                  </a:extLst>
                </a:gridCol>
                <a:gridCol w="493776">
                  <a:extLst>
                    <a:ext uri="{9D8B030D-6E8A-4147-A177-3AD203B41FA5}">
                      <a16:colId xmlns:a16="http://schemas.microsoft.com/office/drawing/2014/main" val="1132133380"/>
                    </a:ext>
                  </a:extLst>
                </a:gridCol>
                <a:gridCol w="493776">
                  <a:extLst>
                    <a:ext uri="{9D8B030D-6E8A-4147-A177-3AD203B41FA5}">
                      <a16:colId xmlns:a16="http://schemas.microsoft.com/office/drawing/2014/main" val="3184309293"/>
                    </a:ext>
                  </a:extLst>
                </a:gridCol>
                <a:gridCol w="493776">
                  <a:extLst>
                    <a:ext uri="{9D8B030D-6E8A-4147-A177-3AD203B41FA5}">
                      <a16:colId xmlns:a16="http://schemas.microsoft.com/office/drawing/2014/main" val="2444731858"/>
                    </a:ext>
                  </a:extLst>
                </a:gridCol>
                <a:gridCol w="493776">
                  <a:extLst>
                    <a:ext uri="{9D8B030D-6E8A-4147-A177-3AD203B41FA5}">
                      <a16:colId xmlns:a16="http://schemas.microsoft.com/office/drawing/2014/main" val="2577795457"/>
                    </a:ext>
                  </a:extLst>
                </a:gridCol>
                <a:gridCol w="493776">
                  <a:extLst>
                    <a:ext uri="{9D8B030D-6E8A-4147-A177-3AD203B41FA5}">
                      <a16:colId xmlns:a16="http://schemas.microsoft.com/office/drawing/2014/main" val="4079698771"/>
                    </a:ext>
                  </a:extLst>
                </a:gridCol>
                <a:gridCol w="493776">
                  <a:extLst>
                    <a:ext uri="{9D8B030D-6E8A-4147-A177-3AD203B41FA5}">
                      <a16:colId xmlns:a16="http://schemas.microsoft.com/office/drawing/2014/main" val="4292189989"/>
                    </a:ext>
                  </a:extLst>
                </a:gridCol>
                <a:gridCol w="493776">
                  <a:extLst>
                    <a:ext uri="{9D8B030D-6E8A-4147-A177-3AD203B41FA5}">
                      <a16:colId xmlns:a16="http://schemas.microsoft.com/office/drawing/2014/main" val="2314515365"/>
                    </a:ext>
                  </a:extLst>
                </a:gridCol>
                <a:gridCol w="493776">
                  <a:extLst>
                    <a:ext uri="{9D8B030D-6E8A-4147-A177-3AD203B41FA5}">
                      <a16:colId xmlns:a16="http://schemas.microsoft.com/office/drawing/2014/main" val="3273610328"/>
                    </a:ext>
                  </a:extLst>
                </a:gridCol>
                <a:gridCol w="493776">
                  <a:extLst>
                    <a:ext uri="{9D8B030D-6E8A-4147-A177-3AD203B41FA5}">
                      <a16:colId xmlns:a16="http://schemas.microsoft.com/office/drawing/2014/main" val="3578586089"/>
                    </a:ext>
                  </a:extLst>
                </a:gridCol>
                <a:gridCol w="493776">
                  <a:extLst>
                    <a:ext uri="{9D8B030D-6E8A-4147-A177-3AD203B41FA5}">
                      <a16:colId xmlns:a16="http://schemas.microsoft.com/office/drawing/2014/main" val="2844715063"/>
                    </a:ext>
                  </a:extLst>
                </a:gridCol>
                <a:gridCol w="493776">
                  <a:extLst>
                    <a:ext uri="{9D8B030D-6E8A-4147-A177-3AD203B41FA5}">
                      <a16:colId xmlns:a16="http://schemas.microsoft.com/office/drawing/2014/main" val="804158096"/>
                    </a:ext>
                  </a:extLst>
                </a:gridCol>
                <a:gridCol w="493776">
                  <a:extLst>
                    <a:ext uri="{9D8B030D-6E8A-4147-A177-3AD203B41FA5}">
                      <a16:colId xmlns:a16="http://schemas.microsoft.com/office/drawing/2014/main" val="4233113238"/>
                    </a:ext>
                  </a:extLst>
                </a:gridCol>
                <a:gridCol w="493776">
                  <a:extLst>
                    <a:ext uri="{9D8B030D-6E8A-4147-A177-3AD203B41FA5}">
                      <a16:colId xmlns:a16="http://schemas.microsoft.com/office/drawing/2014/main" val="196085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719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- 2018-10-10 11:57:56 </a:t>
                      </a:r>
                      <a:r>
                        <a:rPr kumimoji="0" lang="es-ES" sz="1000" b="0" i="0" u="none" strike="noStrike" kern="1200" cap="none" spc="0" normalizeH="0" baseline="0" noProof="0">
                          <a:ln>
                            <a:noFill/>
                          </a:ln>
                          <a:solidFill>
                            <a:prstClr val="black"/>
                          </a:solidFill>
                          <a:effectLst/>
                          <a:uLnTx/>
                          <a:uFillTx/>
                          <a:latin typeface="+mn-lt"/>
                          <a:ea typeface="+mn-ea"/>
                          <a:cs typeface="+mn-cs"/>
                        </a:rPr>
                        <a:t> 
 POR QUÉ CAJONEAR NUESTRO PROYECTO DE UTILIZACIÓN DE ENERGÍA SOLAR QUE PRESENTÉ EN JULIO DE 2016, HACE MÁS DE 2 AÑOS,  EN EL CONCEJO DELIBERANTE ? Y SEGUIR UTILIZANDO GAS, CADA VEZ MÁS CARO.
Si en vez de fijar el aumento retroactivo a favor de las empresas la banca oficial hubiera dado préstamos en 24 cuotas a esa misma tasa a las familias para cambiar sus calefones por termos solares hoy ya los hubieran cancelado y gastarían menos de la mitad del gas que actualmente consumen. Aún estamos a tiempo...
Podés leer todo el Proyecto (12 pág) haciendo click en 
https://www.facebook.com/Claudiopirigoyen/posts/2052641241425166?__tn__=K-R-R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1156406"/>
                  </a:ext>
                </a:extLst>
              </a:tr>
            </a:tbl>
          </a:graphicData>
        </a:graphic>
      </p:graphicFrame>
      <p:sp>
        <p:nvSpPr>
          <p:cNvPr id="4" name="Text Placeholder 3">
            <a:extLst>
              <a:ext uri="{FF2B5EF4-FFF2-40B4-BE49-F238E27FC236}">
                <a16:creationId xmlns:a16="http://schemas.microsoft.com/office/drawing/2014/main" id="{0FB30C3B-36E6-4704-B13F-F0B05CD4649A}"/>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414803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82CA5-5ED5-47F9-99E4-909466814F19}"/>
              </a:ext>
            </a:extLst>
          </p:cNvPr>
          <p:cNvSpPr>
            <a:spLocks noGrp="1"/>
          </p:cNvSpPr>
          <p:nvPr>
            <p:ph type="title"/>
          </p:nvPr>
        </p:nvSpPr>
        <p:spPr/>
        <p:txBody>
          <a:bodyPr/>
          <a:lstStyle/>
          <a:p>
            <a:r>
              <a:rPr lang="en-US"/>
              <a:t>Facebook TABLA DE FB COMPLETA | Florencia Rollié - 8 of 19</a:t>
            </a:r>
          </a:p>
        </p:txBody>
      </p:sp>
      <p:graphicFrame>
        <p:nvGraphicFramePr>
          <p:cNvPr id="5" name="Table Placeholder 4">
            <a:extLst>
              <a:ext uri="{FF2B5EF4-FFF2-40B4-BE49-F238E27FC236}">
                <a16:creationId xmlns:a16="http://schemas.microsoft.com/office/drawing/2014/main" id="{7CC249FA-ABF1-4A44-89DA-4DA84A52035C}"/>
              </a:ext>
            </a:extLst>
          </p:cNvPr>
          <p:cNvGraphicFramePr>
            <a:graphicFrameLocks noGrp="1"/>
          </p:cNvGraphicFramePr>
          <p:nvPr>
            <p:ph type="tbl" sz="quarter" idx="13"/>
            <p:extLst>
              <p:ext uri="{D42A27DB-BD31-4B8C-83A1-F6EECF244321}">
                <p14:modId xmlns:p14="http://schemas.microsoft.com/office/powerpoint/2010/main" val="66265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28008913"/>
                    </a:ext>
                  </a:extLst>
                </a:gridCol>
                <a:gridCol w="493776">
                  <a:extLst>
                    <a:ext uri="{9D8B030D-6E8A-4147-A177-3AD203B41FA5}">
                      <a16:colId xmlns:a16="http://schemas.microsoft.com/office/drawing/2014/main" val="2603108613"/>
                    </a:ext>
                  </a:extLst>
                </a:gridCol>
                <a:gridCol w="493776">
                  <a:extLst>
                    <a:ext uri="{9D8B030D-6E8A-4147-A177-3AD203B41FA5}">
                      <a16:colId xmlns:a16="http://schemas.microsoft.com/office/drawing/2014/main" val="521392848"/>
                    </a:ext>
                  </a:extLst>
                </a:gridCol>
                <a:gridCol w="493776">
                  <a:extLst>
                    <a:ext uri="{9D8B030D-6E8A-4147-A177-3AD203B41FA5}">
                      <a16:colId xmlns:a16="http://schemas.microsoft.com/office/drawing/2014/main" val="3505481424"/>
                    </a:ext>
                  </a:extLst>
                </a:gridCol>
                <a:gridCol w="493776">
                  <a:extLst>
                    <a:ext uri="{9D8B030D-6E8A-4147-A177-3AD203B41FA5}">
                      <a16:colId xmlns:a16="http://schemas.microsoft.com/office/drawing/2014/main" val="193373037"/>
                    </a:ext>
                  </a:extLst>
                </a:gridCol>
                <a:gridCol w="493776">
                  <a:extLst>
                    <a:ext uri="{9D8B030D-6E8A-4147-A177-3AD203B41FA5}">
                      <a16:colId xmlns:a16="http://schemas.microsoft.com/office/drawing/2014/main" val="2373005063"/>
                    </a:ext>
                  </a:extLst>
                </a:gridCol>
                <a:gridCol w="493776">
                  <a:extLst>
                    <a:ext uri="{9D8B030D-6E8A-4147-A177-3AD203B41FA5}">
                      <a16:colId xmlns:a16="http://schemas.microsoft.com/office/drawing/2014/main" val="647584944"/>
                    </a:ext>
                  </a:extLst>
                </a:gridCol>
                <a:gridCol w="493776">
                  <a:extLst>
                    <a:ext uri="{9D8B030D-6E8A-4147-A177-3AD203B41FA5}">
                      <a16:colId xmlns:a16="http://schemas.microsoft.com/office/drawing/2014/main" val="4245452238"/>
                    </a:ext>
                  </a:extLst>
                </a:gridCol>
                <a:gridCol w="493776">
                  <a:extLst>
                    <a:ext uri="{9D8B030D-6E8A-4147-A177-3AD203B41FA5}">
                      <a16:colId xmlns:a16="http://schemas.microsoft.com/office/drawing/2014/main" val="1046671084"/>
                    </a:ext>
                  </a:extLst>
                </a:gridCol>
                <a:gridCol w="493776">
                  <a:extLst>
                    <a:ext uri="{9D8B030D-6E8A-4147-A177-3AD203B41FA5}">
                      <a16:colId xmlns:a16="http://schemas.microsoft.com/office/drawing/2014/main" val="2151685784"/>
                    </a:ext>
                  </a:extLst>
                </a:gridCol>
                <a:gridCol w="493776">
                  <a:extLst>
                    <a:ext uri="{9D8B030D-6E8A-4147-A177-3AD203B41FA5}">
                      <a16:colId xmlns:a16="http://schemas.microsoft.com/office/drawing/2014/main" val="3454889512"/>
                    </a:ext>
                  </a:extLst>
                </a:gridCol>
                <a:gridCol w="493776">
                  <a:extLst>
                    <a:ext uri="{9D8B030D-6E8A-4147-A177-3AD203B41FA5}">
                      <a16:colId xmlns:a16="http://schemas.microsoft.com/office/drawing/2014/main" val="2742525278"/>
                    </a:ext>
                  </a:extLst>
                </a:gridCol>
                <a:gridCol w="493776">
                  <a:extLst>
                    <a:ext uri="{9D8B030D-6E8A-4147-A177-3AD203B41FA5}">
                      <a16:colId xmlns:a16="http://schemas.microsoft.com/office/drawing/2014/main" val="1487763219"/>
                    </a:ext>
                  </a:extLst>
                </a:gridCol>
                <a:gridCol w="493776">
                  <a:extLst>
                    <a:ext uri="{9D8B030D-6E8A-4147-A177-3AD203B41FA5}">
                      <a16:colId xmlns:a16="http://schemas.microsoft.com/office/drawing/2014/main" val="195847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1701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- 2018-06-12 10:20:39 </a:t>
                      </a:r>
                      <a:r>
                        <a:rPr kumimoji="0" lang="es-ES" sz="1000" b="0" i="0" u="none" strike="noStrike" kern="1200" cap="none" spc="0" normalizeH="0" baseline="0" noProof="0">
                          <a:ln>
                            <a:noFill/>
                          </a:ln>
                          <a:solidFill>
                            <a:prstClr val="black"/>
                          </a:solidFill>
                          <a:effectLst/>
                          <a:uLnTx/>
                          <a:uFillTx/>
                          <a:latin typeface="+mn-lt"/>
                          <a:ea typeface="+mn-ea"/>
                          <a:cs typeface="+mn-cs"/>
                        </a:rPr>
                        <a:t> 
 LA LICITACIÓN DE LA RECOLECCIÓN DE RESIDUOS TIENE GANADOR ANTES DE EMPEZAR: ESUR.
Y LA CIUDAD SEGUIRÁ SUCIA COMO AHORA
La Licitación casi no fue hecha pública, salvo en el boletín oficial. Sólo se presentaron tres oferentes: ESUR y dos empresas amigas que hacen el rol de "acompañantes", con lo que ya sabemos quién ganará. 
Además, al no fijar el pliego de licitación un precio oficial, será la empresa la que fije el valor del servicio que va a prestar, el que resultará aún más caro que lo que estamos abonando ahora por un pésimo servicio.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6670698"/>
                  </a:ext>
                </a:extLst>
              </a:tr>
            </a:tbl>
          </a:graphicData>
        </a:graphic>
      </p:graphicFrame>
      <p:sp>
        <p:nvSpPr>
          <p:cNvPr id="4" name="Text Placeholder 3">
            <a:extLst>
              <a:ext uri="{FF2B5EF4-FFF2-40B4-BE49-F238E27FC236}">
                <a16:creationId xmlns:a16="http://schemas.microsoft.com/office/drawing/2014/main" id="{BDC5D897-CE85-489E-AE6C-2836A87CF0C5}"/>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247405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EBE4B-8AED-47A9-AFD1-BF54AC392BAC}"/>
              </a:ext>
            </a:extLst>
          </p:cNvPr>
          <p:cNvSpPr>
            <a:spLocks noGrp="1"/>
          </p:cNvSpPr>
          <p:nvPr>
            <p:ph type="title"/>
          </p:nvPr>
        </p:nvSpPr>
        <p:spPr/>
        <p:txBody>
          <a:bodyPr/>
          <a:lstStyle/>
          <a:p>
            <a:r>
              <a:rPr lang="en-US"/>
              <a:t>Facebook TABLA DE FB COMPLETA | Florencia Rollié - 9 of 19</a:t>
            </a:r>
          </a:p>
        </p:txBody>
      </p:sp>
      <p:graphicFrame>
        <p:nvGraphicFramePr>
          <p:cNvPr id="5" name="Table Placeholder 4">
            <a:extLst>
              <a:ext uri="{FF2B5EF4-FFF2-40B4-BE49-F238E27FC236}">
                <a16:creationId xmlns:a16="http://schemas.microsoft.com/office/drawing/2014/main" id="{CE9DBA47-3E8B-4278-9FC7-66039917EC74}"/>
              </a:ext>
            </a:extLst>
          </p:cNvPr>
          <p:cNvGraphicFramePr>
            <a:graphicFrameLocks noGrp="1"/>
          </p:cNvGraphicFramePr>
          <p:nvPr>
            <p:ph type="tbl" sz="quarter" idx="13"/>
            <p:extLst>
              <p:ext uri="{D42A27DB-BD31-4B8C-83A1-F6EECF244321}">
                <p14:modId xmlns:p14="http://schemas.microsoft.com/office/powerpoint/2010/main" val="1714441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320787"/>
                    </a:ext>
                  </a:extLst>
                </a:gridCol>
                <a:gridCol w="493776">
                  <a:extLst>
                    <a:ext uri="{9D8B030D-6E8A-4147-A177-3AD203B41FA5}">
                      <a16:colId xmlns:a16="http://schemas.microsoft.com/office/drawing/2014/main" val="1039189411"/>
                    </a:ext>
                  </a:extLst>
                </a:gridCol>
                <a:gridCol w="493776">
                  <a:extLst>
                    <a:ext uri="{9D8B030D-6E8A-4147-A177-3AD203B41FA5}">
                      <a16:colId xmlns:a16="http://schemas.microsoft.com/office/drawing/2014/main" val="338687493"/>
                    </a:ext>
                  </a:extLst>
                </a:gridCol>
                <a:gridCol w="493776">
                  <a:extLst>
                    <a:ext uri="{9D8B030D-6E8A-4147-A177-3AD203B41FA5}">
                      <a16:colId xmlns:a16="http://schemas.microsoft.com/office/drawing/2014/main" val="899833953"/>
                    </a:ext>
                  </a:extLst>
                </a:gridCol>
                <a:gridCol w="493776">
                  <a:extLst>
                    <a:ext uri="{9D8B030D-6E8A-4147-A177-3AD203B41FA5}">
                      <a16:colId xmlns:a16="http://schemas.microsoft.com/office/drawing/2014/main" val="3718149148"/>
                    </a:ext>
                  </a:extLst>
                </a:gridCol>
                <a:gridCol w="493776">
                  <a:extLst>
                    <a:ext uri="{9D8B030D-6E8A-4147-A177-3AD203B41FA5}">
                      <a16:colId xmlns:a16="http://schemas.microsoft.com/office/drawing/2014/main" val="1603741872"/>
                    </a:ext>
                  </a:extLst>
                </a:gridCol>
                <a:gridCol w="493776">
                  <a:extLst>
                    <a:ext uri="{9D8B030D-6E8A-4147-A177-3AD203B41FA5}">
                      <a16:colId xmlns:a16="http://schemas.microsoft.com/office/drawing/2014/main" val="2791299099"/>
                    </a:ext>
                  </a:extLst>
                </a:gridCol>
                <a:gridCol w="493776">
                  <a:extLst>
                    <a:ext uri="{9D8B030D-6E8A-4147-A177-3AD203B41FA5}">
                      <a16:colId xmlns:a16="http://schemas.microsoft.com/office/drawing/2014/main" val="2156596976"/>
                    </a:ext>
                  </a:extLst>
                </a:gridCol>
                <a:gridCol w="493776">
                  <a:extLst>
                    <a:ext uri="{9D8B030D-6E8A-4147-A177-3AD203B41FA5}">
                      <a16:colId xmlns:a16="http://schemas.microsoft.com/office/drawing/2014/main" val="1806966060"/>
                    </a:ext>
                  </a:extLst>
                </a:gridCol>
                <a:gridCol w="493776">
                  <a:extLst>
                    <a:ext uri="{9D8B030D-6E8A-4147-A177-3AD203B41FA5}">
                      <a16:colId xmlns:a16="http://schemas.microsoft.com/office/drawing/2014/main" val="2232385056"/>
                    </a:ext>
                  </a:extLst>
                </a:gridCol>
                <a:gridCol w="493776">
                  <a:extLst>
                    <a:ext uri="{9D8B030D-6E8A-4147-A177-3AD203B41FA5}">
                      <a16:colId xmlns:a16="http://schemas.microsoft.com/office/drawing/2014/main" val="1778964457"/>
                    </a:ext>
                  </a:extLst>
                </a:gridCol>
                <a:gridCol w="493776">
                  <a:extLst>
                    <a:ext uri="{9D8B030D-6E8A-4147-A177-3AD203B41FA5}">
                      <a16:colId xmlns:a16="http://schemas.microsoft.com/office/drawing/2014/main" val="1364939949"/>
                    </a:ext>
                  </a:extLst>
                </a:gridCol>
                <a:gridCol w="493776">
                  <a:extLst>
                    <a:ext uri="{9D8B030D-6E8A-4147-A177-3AD203B41FA5}">
                      <a16:colId xmlns:a16="http://schemas.microsoft.com/office/drawing/2014/main" val="842367757"/>
                    </a:ext>
                  </a:extLst>
                </a:gridCol>
                <a:gridCol w="493776">
                  <a:extLst>
                    <a:ext uri="{9D8B030D-6E8A-4147-A177-3AD203B41FA5}">
                      <a16:colId xmlns:a16="http://schemas.microsoft.com/office/drawing/2014/main" val="489783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507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- 2018-04-11 17:04:03 </a:t>
                      </a:r>
                      <a:r>
                        <a:rPr kumimoji="0" lang="es-ES" sz="1000" b="0" i="0" u="none" strike="noStrike" kern="1200" cap="none" spc="0" normalizeH="0" baseline="0" noProof="0">
                          <a:ln>
                            <a:noFill/>
                          </a:ln>
                          <a:solidFill>
                            <a:prstClr val="black"/>
                          </a:solidFill>
                          <a:effectLst/>
                          <a:uLnTx/>
                          <a:uFillTx/>
                          <a:latin typeface="+mn-lt"/>
                          <a:ea typeface="+mn-ea"/>
                          <a:cs typeface="+mn-cs"/>
                        </a:rPr>
                        <a:t> 
 EN 2017 INGRESARON AL MUNICIPIO 210 MILLONES POR FONDO EDUCATIVO. NO SE GASTÓ UN SOLO PESO EN OBRAS PARA LAS ESCUELAS PÚBLICAS DE LOS 87 MILLONES COMPROMETIDOS PARA 35 ESCUELAS. QUEDARON 89 MILLONES SIN GASTAR. 
Mientras tanto los alumnos de las escuelas públicas siguen perdiendo días de clases por el estado calamitoso de los edificios escolares.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0370175"/>
                  </a:ext>
                </a:extLst>
              </a:tr>
            </a:tbl>
          </a:graphicData>
        </a:graphic>
      </p:graphicFrame>
      <p:sp>
        <p:nvSpPr>
          <p:cNvPr id="4" name="Text Placeholder 3">
            <a:extLst>
              <a:ext uri="{FF2B5EF4-FFF2-40B4-BE49-F238E27FC236}">
                <a16:creationId xmlns:a16="http://schemas.microsoft.com/office/drawing/2014/main" id="{5ADE4D84-DC7E-4A16-936B-C2A57659613C}"/>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656643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33678-5C94-4939-AC71-9C8E4286A105}"/>
              </a:ext>
            </a:extLst>
          </p:cNvPr>
          <p:cNvSpPr>
            <a:spLocks noGrp="1"/>
          </p:cNvSpPr>
          <p:nvPr>
            <p:ph type="title"/>
          </p:nvPr>
        </p:nvSpPr>
        <p:spPr/>
        <p:txBody>
          <a:bodyPr/>
          <a:lstStyle/>
          <a:p>
            <a:r>
              <a:rPr lang="en-US"/>
              <a:t>Facebook TABLA DE FB COMPLETA | Florencia Rollié - 10 of 19</a:t>
            </a:r>
          </a:p>
        </p:txBody>
      </p:sp>
      <p:graphicFrame>
        <p:nvGraphicFramePr>
          <p:cNvPr id="5" name="Table Placeholder 4">
            <a:extLst>
              <a:ext uri="{FF2B5EF4-FFF2-40B4-BE49-F238E27FC236}">
                <a16:creationId xmlns:a16="http://schemas.microsoft.com/office/drawing/2014/main" id="{53D8B900-093A-42A7-9169-0DBA52A0BC2C}"/>
              </a:ext>
            </a:extLst>
          </p:cNvPr>
          <p:cNvGraphicFramePr>
            <a:graphicFrameLocks noGrp="1"/>
          </p:cNvGraphicFramePr>
          <p:nvPr>
            <p:ph type="tbl" sz="quarter" idx="13"/>
            <p:extLst>
              <p:ext uri="{D42A27DB-BD31-4B8C-83A1-F6EECF244321}">
                <p14:modId xmlns:p14="http://schemas.microsoft.com/office/powerpoint/2010/main" val="80360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495771439"/>
                    </a:ext>
                  </a:extLst>
                </a:gridCol>
                <a:gridCol w="493776">
                  <a:extLst>
                    <a:ext uri="{9D8B030D-6E8A-4147-A177-3AD203B41FA5}">
                      <a16:colId xmlns:a16="http://schemas.microsoft.com/office/drawing/2014/main" val="2849365729"/>
                    </a:ext>
                  </a:extLst>
                </a:gridCol>
                <a:gridCol w="493776">
                  <a:extLst>
                    <a:ext uri="{9D8B030D-6E8A-4147-A177-3AD203B41FA5}">
                      <a16:colId xmlns:a16="http://schemas.microsoft.com/office/drawing/2014/main" val="254273465"/>
                    </a:ext>
                  </a:extLst>
                </a:gridCol>
                <a:gridCol w="493776">
                  <a:extLst>
                    <a:ext uri="{9D8B030D-6E8A-4147-A177-3AD203B41FA5}">
                      <a16:colId xmlns:a16="http://schemas.microsoft.com/office/drawing/2014/main" val="1317945185"/>
                    </a:ext>
                  </a:extLst>
                </a:gridCol>
                <a:gridCol w="493776">
                  <a:extLst>
                    <a:ext uri="{9D8B030D-6E8A-4147-A177-3AD203B41FA5}">
                      <a16:colId xmlns:a16="http://schemas.microsoft.com/office/drawing/2014/main" val="788266043"/>
                    </a:ext>
                  </a:extLst>
                </a:gridCol>
                <a:gridCol w="493776">
                  <a:extLst>
                    <a:ext uri="{9D8B030D-6E8A-4147-A177-3AD203B41FA5}">
                      <a16:colId xmlns:a16="http://schemas.microsoft.com/office/drawing/2014/main" val="2593925062"/>
                    </a:ext>
                  </a:extLst>
                </a:gridCol>
                <a:gridCol w="493776">
                  <a:extLst>
                    <a:ext uri="{9D8B030D-6E8A-4147-A177-3AD203B41FA5}">
                      <a16:colId xmlns:a16="http://schemas.microsoft.com/office/drawing/2014/main" val="769371918"/>
                    </a:ext>
                  </a:extLst>
                </a:gridCol>
                <a:gridCol w="493776">
                  <a:extLst>
                    <a:ext uri="{9D8B030D-6E8A-4147-A177-3AD203B41FA5}">
                      <a16:colId xmlns:a16="http://schemas.microsoft.com/office/drawing/2014/main" val="2089464148"/>
                    </a:ext>
                  </a:extLst>
                </a:gridCol>
                <a:gridCol w="493776">
                  <a:extLst>
                    <a:ext uri="{9D8B030D-6E8A-4147-A177-3AD203B41FA5}">
                      <a16:colId xmlns:a16="http://schemas.microsoft.com/office/drawing/2014/main" val="2570584112"/>
                    </a:ext>
                  </a:extLst>
                </a:gridCol>
                <a:gridCol w="493776">
                  <a:extLst>
                    <a:ext uri="{9D8B030D-6E8A-4147-A177-3AD203B41FA5}">
                      <a16:colId xmlns:a16="http://schemas.microsoft.com/office/drawing/2014/main" val="1392902787"/>
                    </a:ext>
                  </a:extLst>
                </a:gridCol>
                <a:gridCol w="493776">
                  <a:extLst>
                    <a:ext uri="{9D8B030D-6E8A-4147-A177-3AD203B41FA5}">
                      <a16:colId xmlns:a16="http://schemas.microsoft.com/office/drawing/2014/main" val="121527684"/>
                    </a:ext>
                  </a:extLst>
                </a:gridCol>
                <a:gridCol w="493776">
                  <a:extLst>
                    <a:ext uri="{9D8B030D-6E8A-4147-A177-3AD203B41FA5}">
                      <a16:colId xmlns:a16="http://schemas.microsoft.com/office/drawing/2014/main" val="1744652993"/>
                    </a:ext>
                  </a:extLst>
                </a:gridCol>
                <a:gridCol w="493776">
                  <a:extLst>
                    <a:ext uri="{9D8B030D-6E8A-4147-A177-3AD203B41FA5}">
                      <a16:colId xmlns:a16="http://schemas.microsoft.com/office/drawing/2014/main" val="860072905"/>
                    </a:ext>
                  </a:extLst>
                </a:gridCol>
                <a:gridCol w="493776">
                  <a:extLst>
                    <a:ext uri="{9D8B030D-6E8A-4147-A177-3AD203B41FA5}">
                      <a16:colId xmlns:a16="http://schemas.microsoft.com/office/drawing/2014/main" val="1311698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37376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- 2018-05-18 12:01:31 </a:t>
                      </a:r>
                      <a:r>
                        <a:rPr kumimoji="0" lang="es-ES" sz="1000" b="0" i="0" u="none" strike="noStrike" kern="1200" cap="none" spc="0" normalizeH="0" baseline="0" noProof="0">
                          <a:ln>
                            <a:noFill/>
                          </a:ln>
                          <a:solidFill>
                            <a:prstClr val="black"/>
                          </a:solidFill>
                          <a:effectLst/>
                          <a:uLnTx/>
                          <a:uFillTx/>
                          <a:latin typeface="+mn-lt"/>
                          <a:ea typeface="+mn-ea"/>
                          <a:cs typeface="+mn-cs"/>
                        </a:rPr>
                        <a:t> 
 LO OCURRIDO HOY EN “PRAGA” CONFIRMA LAS PEORES HIPÓTESIS
En la madrugada de hoy el boliche de 4 y 49 abrió sus puertas con el sonido a full, impidiendo que los vecinos puedan dormir. Los llamados a Control Ciudadano no tuvieron ninguna respuesta confirmando que gozan de total impunidad.
El día miércoles hice público un video que muestra como el 6 de mayo inspectores de Control Ciudadano reciben una bolsa del local Praga en la puerta del mismo, que puedes ver en esta página 
Ayer el responsable del área de Control Sr. Roberto Di Gracia en el programa de radio de Marianela Tosetti “El cafecito”, reconoció que la mitad de ese tipo de negocios no están habilitados, lo que explica la tremenda  situación que viven los vecinos por las noches.
Ahora la denuncia penal que se está preparando agrega este tipo de reacciones de parte del boliche, amparándose en una impunidad de la que hace ostentación y que ampliaremos para que se investigue si existe algún nivel de conexión sobre este tema entre 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23870729"/>
                  </a:ext>
                </a:extLst>
              </a:tr>
            </a:tbl>
          </a:graphicData>
        </a:graphic>
      </p:graphicFrame>
      <p:sp>
        <p:nvSpPr>
          <p:cNvPr id="4" name="Text Placeholder 3">
            <a:extLst>
              <a:ext uri="{FF2B5EF4-FFF2-40B4-BE49-F238E27FC236}">
                <a16:creationId xmlns:a16="http://schemas.microsoft.com/office/drawing/2014/main" id="{509CAF91-A042-4F70-BF3E-143958E74FBD}"/>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3864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9B782-3A37-423B-9E30-C78636585C41}"/>
              </a:ext>
            </a:extLst>
          </p:cNvPr>
          <p:cNvSpPr>
            <a:spLocks noGrp="1"/>
          </p:cNvSpPr>
          <p:nvPr>
            <p:ph type="title"/>
          </p:nvPr>
        </p:nvSpPr>
        <p:spPr/>
        <p:txBody>
          <a:bodyPr/>
          <a:lstStyle/>
          <a:p>
            <a:r>
              <a:rPr lang="en-US"/>
              <a:t>Facebook TABLA DE FB COMPLETA | Florencia Rollié - 11 of 19</a:t>
            </a:r>
          </a:p>
        </p:txBody>
      </p:sp>
      <p:graphicFrame>
        <p:nvGraphicFramePr>
          <p:cNvPr id="5" name="Table Placeholder 4">
            <a:extLst>
              <a:ext uri="{FF2B5EF4-FFF2-40B4-BE49-F238E27FC236}">
                <a16:creationId xmlns:a16="http://schemas.microsoft.com/office/drawing/2014/main" id="{32BE4459-74F5-4940-84D6-12B4B490B432}"/>
              </a:ext>
            </a:extLst>
          </p:cNvPr>
          <p:cNvGraphicFramePr>
            <a:graphicFrameLocks noGrp="1"/>
          </p:cNvGraphicFramePr>
          <p:nvPr>
            <p:ph type="tbl" sz="quarter" idx="13"/>
            <p:extLst>
              <p:ext uri="{D42A27DB-BD31-4B8C-83A1-F6EECF244321}">
                <p14:modId xmlns:p14="http://schemas.microsoft.com/office/powerpoint/2010/main" val="279978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5530079"/>
                    </a:ext>
                  </a:extLst>
                </a:gridCol>
                <a:gridCol w="493776">
                  <a:extLst>
                    <a:ext uri="{9D8B030D-6E8A-4147-A177-3AD203B41FA5}">
                      <a16:colId xmlns:a16="http://schemas.microsoft.com/office/drawing/2014/main" val="1142648107"/>
                    </a:ext>
                  </a:extLst>
                </a:gridCol>
                <a:gridCol w="493776">
                  <a:extLst>
                    <a:ext uri="{9D8B030D-6E8A-4147-A177-3AD203B41FA5}">
                      <a16:colId xmlns:a16="http://schemas.microsoft.com/office/drawing/2014/main" val="3953205603"/>
                    </a:ext>
                  </a:extLst>
                </a:gridCol>
                <a:gridCol w="493776">
                  <a:extLst>
                    <a:ext uri="{9D8B030D-6E8A-4147-A177-3AD203B41FA5}">
                      <a16:colId xmlns:a16="http://schemas.microsoft.com/office/drawing/2014/main" val="3663215394"/>
                    </a:ext>
                  </a:extLst>
                </a:gridCol>
                <a:gridCol w="493776">
                  <a:extLst>
                    <a:ext uri="{9D8B030D-6E8A-4147-A177-3AD203B41FA5}">
                      <a16:colId xmlns:a16="http://schemas.microsoft.com/office/drawing/2014/main" val="724824514"/>
                    </a:ext>
                  </a:extLst>
                </a:gridCol>
                <a:gridCol w="493776">
                  <a:extLst>
                    <a:ext uri="{9D8B030D-6E8A-4147-A177-3AD203B41FA5}">
                      <a16:colId xmlns:a16="http://schemas.microsoft.com/office/drawing/2014/main" val="2742678627"/>
                    </a:ext>
                  </a:extLst>
                </a:gridCol>
                <a:gridCol w="493776">
                  <a:extLst>
                    <a:ext uri="{9D8B030D-6E8A-4147-A177-3AD203B41FA5}">
                      <a16:colId xmlns:a16="http://schemas.microsoft.com/office/drawing/2014/main" val="1852368528"/>
                    </a:ext>
                  </a:extLst>
                </a:gridCol>
                <a:gridCol w="493776">
                  <a:extLst>
                    <a:ext uri="{9D8B030D-6E8A-4147-A177-3AD203B41FA5}">
                      <a16:colId xmlns:a16="http://schemas.microsoft.com/office/drawing/2014/main" val="380014337"/>
                    </a:ext>
                  </a:extLst>
                </a:gridCol>
                <a:gridCol w="493776">
                  <a:extLst>
                    <a:ext uri="{9D8B030D-6E8A-4147-A177-3AD203B41FA5}">
                      <a16:colId xmlns:a16="http://schemas.microsoft.com/office/drawing/2014/main" val="1070882436"/>
                    </a:ext>
                  </a:extLst>
                </a:gridCol>
                <a:gridCol w="493776">
                  <a:extLst>
                    <a:ext uri="{9D8B030D-6E8A-4147-A177-3AD203B41FA5}">
                      <a16:colId xmlns:a16="http://schemas.microsoft.com/office/drawing/2014/main" val="977188841"/>
                    </a:ext>
                  </a:extLst>
                </a:gridCol>
                <a:gridCol w="493776">
                  <a:extLst>
                    <a:ext uri="{9D8B030D-6E8A-4147-A177-3AD203B41FA5}">
                      <a16:colId xmlns:a16="http://schemas.microsoft.com/office/drawing/2014/main" val="3280555477"/>
                    </a:ext>
                  </a:extLst>
                </a:gridCol>
                <a:gridCol w="493776">
                  <a:extLst>
                    <a:ext uri="{9D8B030D-6E8A-4147-A177-3AD203B41FA5}">
                      <a16:colId xmlns:a16="http://schemas.microsoft.com/office/drawing/2014/main" val="1818122931"/>
                    </a:ext>
                  </a:extLst>
                </a:gridCol>
                <a:gridCol w="493776">
                  <a:extLst>
                    <a:ext uri="{9D8B030D-6E8A-4147-A177-3AD203B41FA5}">
                      <a16:colId xmlns:a16="http://schemas.microsoft.com/office/drawing/2014/main" val="3130135391"/>
                    </a:ext>
                  </a:extLst>
                </a:gridCol>
                <a:gridCol w="493776">
                  <a:extLst>
                    <a:ext uri="{9D8B030D-6E8A-4147-A177-3AD203B41FA5}">
                      <a16:colId xmlns:a16="http://schemas.microsoft.com/office/drawing/2014/main" val="368735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16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- 2018-04-16 14:06:09 </a:t>
                      </a:r>
                      <a:r>
                        <a:rPr kumimoji="0" lang="es-ES" sz="1000" b="0" i="0" u="none" strike="noStrike" kern="1200" cap="none" spc="0" normalizeH="0" baseline="0" noProof="0">
                          <a:ln>
                            <a:noFill/>
                          </a:ln>
                          <a:solidFill>
                            <a:prstClr val="black"/>
                          </a:solidFill>
                          <a:effectLst/>
                          <a:uLnTx/>
                          <a:uFillTx/>
                          <a:latin typeface="+mn-lt"/>
                          <a:ea typeface="+mn-ea"/>
                          <a:cs typeface="+mn-cs"/>
                        </a:rPr>
                        <a:t> 
 PARA QUIENES SE APURAN A PLANTEAR LA RE-ELECCIÖN DE JULIO GARRO DEBO AFIRMAR QUE LA U.C.R. TIENE MUCHOS HOMBRES Y MUJERES, MÁS CAPACES Y CON MEJORES VALORES, PARA GOBERNAR LA CIUDAD EN 2019
Éste no es el momento para hablar de candidaturas y por eso es que resulta repudiable que se plantee ahora la reelección del actual intendente. 
Estamos convencidos que en nuestro partido existen hombres y mujeres que pueden llevar a cabo ese cargo con mayor eficiencia, producto de una mejor formación y más capacidad; y con mejores valores como la honestidad y la austeridad, que el actual intendente. 
Los Radicales  tenemos como ejemplo las gestiones de Juan Carlos Albertí y Pablo Oscar Pinto, llevadas a cabo en las peores situaciones.
Sólo ese tipo de cambio profundo nos permitirá garantizar que quebremos la inercia de la frustración de los platenses y así evitar el retorno del justicialismo al poder local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72875355"/>
                  </a:ext>
                </a:extLst>
              </a:tr>
            </a:tbl>
          </a:graphicData>
        </a:graphic>
      </p:graphicFrame>
      <p:sp>
        <p:nvSpPr>
          <p:cNvPr id="4" name="Text Placeholder 3">
            <a:extLst>
              <a:ext uri="{FF2B5EF4-FFF2-40B4-BE49-F238E27FC236}">
                <a16:creationId xmlns:a16="http://schemas.microsoft.com/office/drawing/2014/main" id="{DF3573DD-F0A0-4BD8-8268-E0E033F8BDE3}"/>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436105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DA8F5-5F74-432C-81B5-A6AD7C023D60}"/>
              </a:ext>
            </a:extLst>
          </p:cNvPr>
          <p:cNvSpPr>
            <a:spLocks noGrp="1"/>
          </p:cNvSpPr>
          <p:nvPr>
            <p:ph type="title"/>
          </p:nvPr>
        </p:nvSpPr>
        <p:spPr/>
        <p:txBody>
          <a:bodyPr/>
          <a:lstStyle/>
          <a:p>
            <a:r>
              <a:rPr lang="en-US"/>
              <a:t>Facebook TABLA DE FB COMPLETA | Florencia Rollié - 12 of 19</a:t>
            </a:r>
          </a:p>
        </p:txBody>
      </p:sp>
      <p:graphicFrame>
        <p:nvGraphicFramePr>
          <p:cNvPr id="5" name="Table Placeholder 4">
            <a:extLst>
              <a:ext uri="{FF2B5EF4-FFF2-40B4-BE49-F238E27FC236}">
                <a16:creationId xmlns:a16="http://schemas.microsoft.com/office/drawing/2014/main" id="{E53D181F-66C8-4F28-A59C-A87A73AA4857}"/>
              </a:ext>
            </a:extLst>
          </p:cNvPr>
          <p:cNvGraphicFramePr>
            <a:graphicFrameLocks noGrp="1"/>
          </p:cNvGraphicFramePr>
          <p:nvPr>
            <p:ph type="tbl" sz="quarter" idx="13"/>
            <p:extLst>
              <p:ext uri="{D42A27DB-BD31-4B8C-83A1-F6EECF244321}">
                <p14:modId xmlns:p14="http://schemas.microsoft.com/office/powerpoint/2010/main" val="3413861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84205460"/>
                    </a:ext>
                  </a:extLst>
                </a:gridCol>
                <a:gridCol w="493776">
                  <a:extLst>
                    <a:ext uri="{9D8B030D-6E8A-4147-A177-3AD203B41FA5}">
                      <a16:colId xmlns:a16="http://schemas.microsoft.com/office/drawing/2014/main" val="3221206556"/>
                    </a:ext>
                  </a:extLst>
                </a:gridCol>
                <a:gridCol w="493776">
                  <a:extLst>
                    <a:ext uri="{9D8B030D-6E8A-4147-A177-3AD203B41FA5}">
                      <a16:colId xmlns:a16="http://schemas.microsoft.com/office/drawing/2014/main" val="3734725614"/>
                    </a:ext>
                  </a:extLst>
                </a:gridCol>
                <a:gridCol w="493776">
                  <a:extLst>
                    <a:ext uri="{9D8B030D-6E8A-4147-A177-3AD203B41FA5}">
                      <a16:colId xmlns:a16="http://schemas.microsoft.com/office/drawing/2014/main" val="205518845"/>
                    </a:ext>
                  </a:extLst>
                </a:gridCol>
                <a:gridCol w="493776">
                  <a:extLst>
                    <a:ext uri="{9D8B030D-6E8A-4147-A177-3AD203B41FA5}">
                      <a16:colId xmlns:a16="http://schemas.microsoft.com/office/drawing/2014/main" val="4159353988"/>
                    </a:ext>
                  </a:extLst>
                </a:gridCol>
                <a:gridCol w="493776">
                  <a:extLst>
                    <a:ext uri="{9D8B030D-6E8A-4147-A177-3AD203B41FA5}">
                      <a16:colId xmlns:a16="http://schemas.microsoft.com/office/drawing/2014/main" val="1519096782"/>
                    </a:ext>
                  </a:extLst>
                </a:gridCol>
                <a:gridCol w="493776">
                  <a:extLst>
                    <a:ext uri="{9D8B030D-6E8A-4147-A177-3AD203B41FA5}">
                      <a16:colId xmlns:a16="http://schemas.microsoft.com/office/drawing/2014/main" val="2581654202"/>
                    </a:ext>
                  </a:extLst>
                </a:gridCol>
                <a:gridCol w="493776">
                  <a:extLst>
                    <a:ext uri="{9D8B030D-6E8A-4147-A177-3AD203B41FA5}">
                      <a16:colId xmlns:a16="http://schemas.microsoft.com/office/drawing/2014/main" val="894359996"/>
                    </a:ext>
                  </a:extLst>
                </a:gridCol>
                <a:gridCol w="493776">
                  <a:extLst>
                    <a:ext uri="{9D8B030D-6E8A-4147-A177-3AD203B41FA5}">
                      <a16:colId xmlns:a16="http://schemas.microsoft.com/office/drawing/2014/main" val="3215976331"/>
                    </a:ext>
                  </a:extLst>
                </a:gridCol>
                <a:gridCol w="493776">
                  <a:extLst>
                    <a:ext uri="{9D8B030D-6E8A-4147-A177-3AD203B41FA5}">
                      <a16:colId xmlns:a16="http://schemas.microsoft.com/office/drawing/2014/main" val="3051630251"/>
                    </a:ext>
                  </a:extLst>
                </a:gridCol>
                <a:gridCol w="493776">
                  <a:extLst>
                    <a:ext uri="{9D8B030D-6E8A-4147-A177-3AD203B41FA5}">
                      <a16:colId xmlns:a16="http://schemas.microsoft.com/office/drawing/2014/main" val="3618321015"/>
                    </a:ext>
                  </a:extLst>
                </a:gridCol>
                <a:gridCol w="493776">
                  <a:extLst>
                    <a:ext uri="{9D8B030D-6E8A-4147-A177-3AD203B41FA5}">
                      <a16:colId xmlns:a16="http://schemas.microsoft.com/office/drawing/2014/main" val="1402644014"/>
                    </a:ext>
                  </a:extLst>
                </a:gridCol>
                <a:gridCol w="493776">
                  <a:extLst>
                    <a:ext uri="{9D8B030D-6E8A-4147-A177-3AD203B41FA5}">
                      <a16:colId xmlns:a16="http://schemas.microsoft.com/office/drawing/2014/main" val="3744778794"/>
                    </a:ext>
                  </a:extLst>
                </a:gridCol>
                <a:gridCol w="493776">
                  <a:extLst>
                    <a:ext uri="{9D8B030D-6E8A-4147-A177-3AD203B41FA5}">
                      <a16:colId xmlns:a16="http://schemas.microsoft.com/office/drawing/2014/main" val="31765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011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- 2018-05-24 11:22:36 </a:t>
                      </a:r>
                      <a:r>
                        <a:rPr kumimoji="0" lang="es-ES" sz="1000" b="0" i="0" u="none" strike="noStrike" kern="1200" cap="none" spc="0" normalizeH="0" baseline="0" noProof="0">
                          <a:ln>
                            <a:noFill/>
                          </a:ln>
                          <a:solidFill>
                            <a:prstClr val="black"/>
                          </a:solidFill>
                          <a:effectLst/>
                          <a:uLnTx/>
                          <a:uFillTx/>
                          <a:latin typeface="+mn-lt"/>
                          <a:ea typeface="+mn-ea"/>
                          <a:cs typeface="+mn-cs"/>
                        </a:rPr>
                        <a:t> 
 AYER VOTÉ NEGATIVAMENTE LA RENDICIÓN DE CUENTAS DEL 2017 DE LA GESTIÓN DE JULIO GARRO PORQUE ES PRACTICAMENTE IGUAL A LA DE PABLO BRUERA
No fuimos votados para hacer lo mismo que hacían antes sino para Cambiar y eso no se ha reflejado en esta gestión entre otras cosas por:
#FALTAdeTRANPARENCIAporFALTAdeAUDITORIA
#REDUCCIÓNdePARTIDASenSALUDenDESARROLLOSOCIALenSEGURIDADenVIOLENCIAdeGENEROenINFRAESTRUCTURABASICA400MILLONESdePESOS
#DESVÍOdeLosFONDOSAFECTADOS168MILLONES
#FONDOSAFECTADOSNoUTILIZADOS250MILLONES
#SUBESTIMACIÓNdeINGRESOS800MILLONES
#GASTOdePUBLICIDADyPROPAGANDA136MILLONES
#PERSONAL998NOMBRAMIENTOSenDOSaños
#GASTOenCOOPERATIVAS1180MILLONES
#COOPERATIVISTASinexistentesMASde8000porMES
#DIFERENCIAdelGASTOenCOOPERATIVISTAS687MILLONES
#CONTRATOdeBASURAconESUR966MILLONES
#PLUSdelCONTRATOconESUR216MILLONES
#MERCADOregionalDENUNCIApenal80MILLONES
Podés leer el texto completo(14 páginas) en https://www.facebook.com/Claudiopirigoyen/posts/1848882981800994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92206006"/>
                  </a:ext>
                </a:extLst>
              </a:tr>
            </a:tbl>
          </a:graphicData>
        </a:graphic>
      </p:graphicFrame>
      <p:sp>
        <p:nvSpPr>
          <p:cNvPr id="4" name="Text Placeholder 3">
            <a:extLst>
              <a:ext uri="{FF2B5EF4-FFF2-40B4-BE49-F238E27FC236}">
                <a16:creationId xmlns:a16="http://schemas.microsoft.com/office/drawing/2014/main" id="{1B69F3F6-9298-4D2D-908E-D328BA03B4C9}"/>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4199135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2BDE1-9B49-4596-85B2-B51E213FB08E}"/>
              </a:ext>
            </a:extLst>
          </p:cNvPr>
          <p:cNvSpPr>
            <a:spLocks noGrp="1"/>
          </p:cNvSpPr>
          <p:nvPr>
            <p:ph type="title"/>
          </p:nvPr>
        </p:nvSpPr>
        <p:spPr/>
        <p:txBody>
          <a:bodyPr/>
          <a:lstStyle/>
          <a:p>
            <a:r>
              <a:rPr lang="en-US"/>
              <a:t>Facebook TABLA DE FB COMPLETA | Florencia Rollié - 13 of 19</a:t>
            </a:r>
          </a:p>
        </p:txBody>
      </p:sp>
      <p:graphicFrame>
        <p:nvGraphicFramePr>
          <p:cNvPr id="5" name="Table Placeholder 4">
            <a:extLst>
              <a:ext uri="{FF2B5EF4-FFF2-40B4-BE49-F238E27FC236}">
                <a16:creationId xmlns:a16="http://schemas.microsoft.com/office/drawing/2014/main" id="{C4F45477-7C31-46F0-973C-96BAF410355D}"/>
              </a:ext>
            </a:extLst>
          </p:cNvPr>
          <p:cNvGraphicFramePr>
            <a:graphicFrameLocks noGrp="1"/>
          </p:cNvGraphicFramePr>
          <p:nvPr>
            <p:ph type="tbl" sz="quarter" idx="13"/>
            <p:extLst>
              <p:ext uri="{D42A27DB-BD31-4B8C-83A1-F6EECF244321}">
                <p14:modId xmlns:p14="http://schemas.microsoft.com/office/powerpoint/2010/main" val="646114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012345179"/>
                    </a:ext>
                  </a:extLst>
                </a:gridCol>
                <a:gridCol w="493776">
                  <a:extLst>
                    <a:ext uri="{9D8B030D-6E8A-4147-A177-3AD203B41FA5}">
                      <a16:colId xmlns:a16="http://schemas.microsoft.com/office/drawing/2014/main" val="644738371"/>
                    </a:ext>
                  </a:extLst>
                </a:gridCol>
                <a:gridCol w="493776">
                  <a:extLst>
                    <a:ext uri="{9D8B030D-6E8A-4147-A177-3AD203B41FA5}">
                      <a16:colId xmlns:a16="http://schemas.microsoft.com/office/drawing/2014/main" val="1770639107"/>
                    </a:ext>
                  </a:extLst>
                </a:gridCol>
                <a:gridCol w="493776">
                  <a:extLst>
                    <a:ext uri="{9D8B030D-6E8A-4147-A177-3AD203B41FA5}">
                      <a16:colId xmlns:a16="http://schemas.microsoft.com/office/drawing/2014/main" val="3722028355"/>
                    </a:ext>
                  </a:extLst>
                </a:gridCol>
                <a:gridCol w="493776">
                  <a:extLst>
                    <a:ext uri="{9D8B030D-6E8A-4147-A177-3AD203B41FA5}">
                      <a16:colId xmlns:a16="http://schemas.microsoft.com/office/drawing/2014/main" val="1774540941"/>
                    </a:ext>
                  </a:extLst>
                </a:gridCol>
                <a:gridCol w="493776">
                  <a:extLst>
                    <a:ext uri="{9D8B030D-6E8A-4147-A177-3AD203B41FA5}">
                      <a16:colId xmlns:a16="http://schemas.microsoft.com/office/drawing/2014/main" val="411555129"/>
                    </a:ext>
                  </a:extLst>
                </a:gridCol>
                <a:gridCol w="493776">
                  <a:extLst>
                    <a:ext uri="{9D8B030D-6E8A-4147-A177-3AD203B41FA5}">
                      <a16:colId xmlns:a16="http://schemas.microsoft.com/office/drawing/2014/main" val="4271586930"/>
                    </a:ext>
                  </a:extLst>
                </a:gridCol>
                <a:gridCol w="493776">
                  <a:extLst>
                    <a:ext uri="{9D8B030D-6E8A-4147-A177-3AD203B41FA5}">
                      <a16:colId xmlns:a16="http://schemas.microsoft.com/office/drawing/2014/main" val="1121266873"/>
                    </a:ext>
                  </a:extLst>
                </a:gridCol>
                <a:gridCol w="493776">
                  <a:extLst>
                    <a:ext uri="{9D8B030D-6E8A-4147-A177-3AD203B41FA5}">
                      <a16:colId xmlns:a16="http://schemas.microsoft.com/office/drawing/2014/main" val="1705763931"/>
                    </a:ext>
                  </a:extLst>
                </a:gridCol>
                <a:gridCol w="493776">
                  <a:extLst>
                    <a:ext uri="{9D8B030D-6E8A-4147-A177-3AD203B41FA5}">
                      <a16:colId xmlns:a16="http://schemas.microsoft.com/office/drawing/2014/main" val="3372006747"/>
                    </a:ext>
                  </a:extLst>
                </a:gridCol>
                <a:gridCol w="493776">
                  <a:extLst>
                    <a:ext uri="{9D8B030D-6E8A-4147-A177-3AD203B41FA5}">
                      <a16:colId xmlns:a16="http://schemas.microsoft.com/office/drawing/2014/main" val="182656485"/>
                    </a:ext>
                  </a:extLst>
                </a:gridCol>
                <a:gridCol w="493776">
                  <a:extLst>
                    <a:ext uri="{9D8B030D-6E8A-4147-A177-3AD203B41FA5}">
                      <a16:colId xmlns:a16="http://schemas.microsoft.com/office/drawing/2014/main" val="3521821485"/>
                    </a:ext>
                  </a:extLst>
                </a:gridCol>
                <a:gridCol w="493776">
                  <a:extLst>
                    <a:ext uri="{9D8B030D-6E8A-4147-A177-3AD203B41FA5}">
                      <a16:colId xmlns:a16="http://schemas.microsoft.com/office/drawing/2014/main" val="991297541"/>
                    </a:ext>
                  </a:extLst>
                </a:gridCol>
                <a:gridCol w="493776">
                  <a:extLst>
                    <a:ext uri="{9D8B030D-6E8A-4147-A177-3AD203B41FA5}">
                      <a16:colId xmlns:a16="http://schemas.microsoft.com/office/drawing/2014/main" val="1941251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8853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- 2018-09-01 20:20:17 </a:t>
                      </a:r>
                      <a:r>
                        <a:rPr kumimoji="0" lang="es-ES" sz="1000" b="0" i="0" u="none" strike="noStrike" kern="1200" cap="none" spc="0" normalizeH="0" baseline="0" noProof="0">
                          <a:ln>
                            <a:noFill/>
                          </a:ln>
                          <a:solidFill>
                            <a:prstClr val="black"/>
                          </a:solidFill>
                          <a:effectLst/>
                          <a:uLnTx/>
                          <a:uFillTx/>
                          <a:latin typeface="+mn-lt"/>
                          <a:ea typeface="+mn-ea"/>
                          <a:cs typeface="+mn-cs"/>
                        </a:rPr>
                        <a:t> 
 AYER FUE VIOLADA UNA JOVEN EN DICKEN´S (49 entre 6 y 7)  POR LO QUE SOLICITO SE CLAUSURE HOY MISMO EL LOCAL E INFORME EL MUNICIPIO QUIÉNES SON LOS RESPONSABLES DE ESTE BOLICHE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2945330"/>
                  </a:ext>
                </a:extLst>
              </a:tr>
            </a:tbl>
          </a:graphicData>
        </a:graphic>
      </p:graphicFrame>
      <p:sp>
        <p:nvSpPr>
          <p:cNvPr id="4" name="Text Placeholder 3">
            <a:extLst>
              <a:ext uri="{FF2B5EF4-FFF2-40B4-BE49-F238E27FC236}">
                <a16:creationId xmlns:a16="http://schemas.microsoft.com/office/drawing/2014/main" id="{64DAD285-5140-4DE9-9F11-45BAA93195A5}"/>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5243705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DAA62-3392-4EB8-89F4-7B3D5523E851}"/>
              </a:ext>
            </a:extLst>
          </p:cNvPr>
          <p:cNvSpPr>
            <a:spLocks noGrp="1"/>
          </p:cNvSpPr>
          <p:nvPr>
            <p:ph type="title"/>
          </p:nvPr>
        </p:nvSpPr>
        <p:spPr/>
        <p:txBody>
          <a:bodyPr/>
          <a:lstStyle/>
          <a:p>
            <a:r>
              <a:rPr lang="en-US"/>
              <a:t>Facebook TABLA DE FB COMPLETA | Florencia Rollié - 14 of 19</a:t>
            </a:r>
          </a:p>
        </p:txBody>
      </p:sp>
      <p:graphicFrame>
        <p:nvGraphicFramePr>
          <p:cNvPr id="5" name="Table Placeholder 4">
            <a:extLst>
              <a:ext uri="{FF2B5EF4-FFF2-40B4-BE49-F238E27FC236}">
                <a16:creationId xmlns:a16="http://schemas.microsoft.com/office/drawing/2014/main" id="{9C95A9F4-7B3A-4851-ACD8-09DC6881C255}"/>
              </a:ext>
            </a:extLst>
          </p:cNvPr>
          <p:cNvGraphicFramePr>
            <a:graphicFrameLocks noGrp="1"/>
          </p:cNvGraphicFramePr>
          <p:nvPr>
            <p:ph type="tbl" sz="quarter" idx="13"/>
            <p:extLst>
              <p:ext uri="{D42A27DB-BD31-4B8C-83A1-F6EECF244321}">
                <p14:modId xmlns:p14="http://schemas.microsoft.com/office/powerpoint/2010/main" val="152007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81654615"/>
                    </a:ext>
                  </a:extLst>
                </a:gridCol>
                <a:gridCol w="493776">
                  <a:extLst>
                    <a:ext uri="{9D8B030D-6E8A-4147-A177-3AD203B41FA5}">
                      <a16:colId xmlns:a16="http://schemas.microsoft.com/office/drawing/2014/main" val="3919036808"/>
                    </a:ext>
                  </a:extLst>
                </a:gridCol>
                <a:gridCol w="493776">
                  <a:extLst>
                    <a:ext uri="{9D8B030D-6E8A-4147-A177-3AD203B41FA5}">
                      <a16:colId xmlns:a16="http://schemas.microsoft.com/office/drawing/2014/main" val="1586483844"/>
                    </a:ext>
                  </a:extLst>
                </a:gridCol>
                <a:gridCol w="493776">
                  <a:extLst>
                    <a:ext uri="{9D8B030D-6E8A-4147-A177-3AD203B41FA5}">
                      <a16:colId xmlns:a16="http://schemas.microsoft.com/office/drawing/2014/main" val="425016589"/>
                    </a:ext>
                  </a:extLst>
                </a:gridCol>
                <a:gridCol w="493776">
                  <a:extLst>
                    <a:ext uri="{9D8B030D-6E8A-4147-A177-3AD203B41FA5}">
                      <a16:colId xmlns:a16="http://schemas.microsoft.com/office/drawing/2014/main" val="1954584462"/>
                    </a:ext>
                  </a:extLst>
                </a:gridCol>
                <a:gridCol w="493776">
                  <a:extLst>
                    <a:ext uri="{9D8B030D-6E8A-4147-A177-3AD203B41FA5}">
                      <a16:colId xmlns:a16="http://schemas.microsoft.com/office/drawing/2014/main" val="3880642652"/>
                    </a:ext>
                  </a:extLst>
                </a:gridCol>
                <a:gridCol w="493776">
                  <a:extLst>
                    <a:ext uri="{9D8B030D-6E8A-4147-A177-3AD203B41FA5}">
                      <a16:colId xmlns:a16="http://schemas.microsoft.com/office/drawing/2014/main" val="1159203216"/>
                    </a:ext>
                  </a:extLst>
                </a:gridCol>
                <a:gridCol w="493776">
                  <a:extLst>
                    <a:ext uri="{9D8B030D-6E8A-4147-A177-3AD203B41FA5}">
                      <a16:colId xmlns:a16="http://schemas.microsoft.com/office/drawing/2014/main" val="1648009599"/>
                    </a:ext>
                  </a:extLst>
                </a:gridCol>
                <a:gridCol w="493776">
                  <a:extLst>
                    <a:ext uri="{9D8B030D-6E8A-4147-A177-3AD203B41FA5}">
                      <a16:colId xmlns:a16="http://schemas.microsoft.com/office/drawing/2014/main" val="1075525747"/>
                    </a:ext>
                  </a:extLst>
                </a:gridCol>
                <a:gridCol w="493776">
                  <a:extLst>
                    <a:ext uri="{9D8B030D-6E8A-4147-A177-3AD203B41FA5}">
                      <a16:colId xmlns:a16="http://schemas.microsoft.com/office/drawing/2014/main" val="3172922966"/>
                    </a:ext>
                  </a:extLst>
                </a:gridCol>
                <a:gridCol w="493776">
                  <a:extLst>
                    <a:ext uri="{9D8B030D-6E8A-4147-A177-3AD203B41FA5}">
                      <a16:colId xmlns:a16="http://schemas.microsoft.com/office/drawing/2014/main" val="4175901799"/>
                    </a:ext>
                  </a:extLst>
                </a:gridCol>
                <a:gridCol w="493776">
                  <a:extLst>
                    <a:ext uri="{9D8B030D-6E8A-4147-A177-3AD203B41FA5}">
                      <a16:colId xmlns:a16="http://schemas.microsoft.com/office/drawing/2014/main" val="1777492664"/>
                    </a:ext>
                  </a:extLst>
                </a:gridCol>
                <a:gridCol w="493776">
                  <a:extLst>
                    <a:ext uri="{9D8B030D-6E8A-4147-A177-3AD203B41FA5}">
                      <a16:colId xmlns:a16="http://schemas.microsoft.com/office/drawing/2014/main" val="2400115754"/>
                    </a:ext>
                  </a:extLst>
                </a:gridCol>
                <a:gridCol w="493776">
                  <a:extLst>
                    <a:ext uri="{9D8B030D-6E8A-4147-A177-3AD203B41FA5}">
                      <a16:colId xmlns:a16="http://schemas.microsoft.com/office/drawing/2014/main" val="265466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686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- 2018-12-18 16:33:49 </a:t>
                      </a:r>
                      <a:r>
                        <a:rPr kumimoji="0" lang="es-ES" sz="1000" b="0" i="0" u="none" strike="noStrike" kern="1200" cap="none" spc="0" normalizeH="0" baseline="0" noProof="0">
                          <a:ln>
                            <a:noFill/>
                          </a:ln>
                          <a:solidFill>
                            <a:prstClr val="black"/>
                          </a:solidFill>
                          <a:effectLst/>
                          <a:uLnTx/>
                          <a:uFillTx/>
                          <a:latin typeface="+mn-lt"/>
                          <a:ea typeface="+mn-ea"/>
                          <a:cs typeface="+mn-cs"/>
                        </a:rPr>
                        <a:t> 
 LA DENUNCIA DE ACOSO CONTRA PONCE NO ME EXTRAÑA PARA NADA, PORQUE ESTE TEMA ERA UN SECRETO A VOCES EN EL CONCEJO DELIBERANTE
Deberá la Justicia esclarecer debidamente el tema y aplicar las penas que correspondan, pero esas versiones circularon en forma permanente en los dos primeros años de gestión de Fernando Ponce como Presidente del C.D. Por esa razón yo no lo voté para la reelección a un segundo mandato en 2017, ya que sus conductas violentas, reñidas con el respeto de género  y no democráticas, no lo calificaban para el ejercicio de ese cargo.
En esta situación le creo a la víctima y estoy segura que van a aparecer más chicas que pueden haberse encontrado en una situación parecida pero que por miedo personal o porque le temen al poder político de turno están aún calladas.
A mí no me importa a qué partido pertenece el concejal Ponce, ni si forma parte del mismo espacio político en el que yo me encuentro, simplemente doy mi opinión con la libertad de conciencia que el mandato 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1838201"/>
                  </a:ext>
                </a:extLst>
              </a:tr>
            </a:tbl>
          </a:graphicData>
        </a:graphic>
      </p:graphicFrame>
      <p:sp>
        <p:nvSpPr>
          <p:cNvPr id="4" name="Text Placeholder 3">
            <a:extLst>
              <a:ext uri="{FF2B5EF4-FFF2-40B4-BE49-F238E27FC236}">
                <a16:creationId xmlns:a16="http://schemas.microsoft.com/office/drawing/2014/main" id="{8AF2A9EF-BACD-4077-8ADC-7B085B14F12E}"/>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42436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33248-9E71-4F54-9737-B9FE2EBFA673}"/>
              </a:ext>
            </a:extLst>
          </p:cNvPr>
          <p:cNvSpPr>
            <a:spLocks noGrp="1"/>
          </p:cNvSpPr>
          <p:nvPr>
            <p:ph type="title"/>
          </p:nvPr>
        </p:nvSpPr>
        <p:spPr/>
        <p:txBody>
          <a:bodyPr/>
          <a:lstStyle/>
          <a:p>
            <a:r>
              <a:rPr lang="en-US"/>
              <a:t>Facebook TABLA DE FB COMPLETA | Florencia Rollié - 15 of 19</a:t>
            </a:r>
          </a:p>
        </p:txBody>
      </p:sp>
      <p:graphicFrame>
        <p:nvGraphicFramePr>
          <p:cNvPr id="5" name="Table Placeholder 4">
            <a:extLst>
              <a:ext uri="{FF2B5EF4-FFF2-40B4-BE49-F238E27FC236}">
                <a16:creationId xmlns:a16="http://schemas.microsoft.com/office/drawing/2014/main" id="{44B6A2ED-1A0D-4262-BC4B-6A9D7A8F37A0}"/>
              </a:ext>
            </a:extLst>
          </p:cNvPr>
          <p:cNvGraphicFramePr>
            <a:graphicFrameLocks noGrp="1"/>
          </p:cNvGraphicFramePr>
          <p:nvPr>
            <p:ph type="tbl" sz="quarter" idx="13"/>
            <p:extLst>
              <p:ext uri="{D42A27DB-BD31-4B8C-83A1-F6EECF244321}">
                <p14:modId xmlns:p14="http://schemas.microsoft.com/office/powerpoint/2010/main" val="3020636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11496176"/>
                    </a:ext>
                  </a:extLst>
                </a:gridCol>
                <a:gridCol w="493776">
                  <a:extLst>
                    <a:ext uri="{9D8B030D-6E8A-4147-A177-3AD203B41FA5}">
                      <a16:colId xmlns:a16="http://schemas.microsoft.com/office/drawing/2014/main" val="2253068532"/>
                    </a:ext>
                  </a:extLst>
                </a:gridCol>
                <a:gridCol w="493776">
                  <a:extLst>
                    <a:ext uri="{9D8B030D-6E8A-4147-A177-3AD203B41FA5}">
                      <a16:colId xmlns:a16="http://schemas.microsoft.com/office/drawing/2014/main" val="3953250238"/>
                    </a:ext>
                  </a:extLst>
                </a:gridCol>
                <a:gridCol w="493776">
                  <a:extLst>
                    <a:ext uri="{9D8B030D-6E8A-4147-A177-3AD203B41FA5}">
                      <a16:colId xmlns:a16="http://schemas.microsoft.com/office/drawing/2014/main" val="531823782"/>
                    </a:ext>
                  </a:extLst>
                </a:gridCol>
                <a:gridCol w="493776">
                  <a:extLst>
                    <a:ext uri="{9D8B030D-6E8A-4147-A177-3AD203B41FA5}">
                      <a16:colId xmlns:a16="http://schemas.microsoft.com/office/drawing/2014/main" val="763492099"/>
                    </a:ext>
                  </a:extLst>
                </a:gridCol>
                <a:gridCol w="493776">
                  <a:extLst>
                    <a:ext uri="{9D8B030D-6E8A-4147-A177-3AD203B41FA5}">
                      <a16:colId xmlns:a16="http://schemas.microsoft.com/office/drawing/2014/main" val="4034739895"/>
                    </a:ext>
                  </a:extLst>
                </a:gridCol>
                <a:gridCol w="493776">
                  <a:extLst>
                    <a:ext uri="{9D8B030D-6E8A-4147-A177-3AD203B41FA5}">
                      <a16:colId xmlns:a16="http://schemas.microsoft.com/office/drawing/2014/main" val="3650989175"/>
                    </a:ext>
                  </a:extLst>
                </a:gridCol>
                <a:gridCol w="493776">
                  <a:extLst>
                    <a:ext uri="{9D8B030D-6E8A-4147-A177-3AD203B41FA5}">
                      <a16:colId xmlns:a16="http://schemas.microsoft.com/office/drawing/2014/main" val="3357337224"/>
                    </a:ext>
                  </a:extLst>
                </a:gridCol>
                <a:gridCol w="493776">
                  <a:extLst>
                    <a:ext uri="{9D8B030D-6E8A-4147-A177-3AD203B41FA5}">
                      <a16:colId xmlns:a16="http://schemas.microsoft.com/office/drawing/2014/main" val="2438179529"/>
                    </a:ext>
                  </a:extLst>
                </a:gridCol>
                <a:gridCol w="493776">
                  <a:extLst>
                    <a:ext uri="{9D8B030D-6E8A-4147-A177-3AD203B41FA5}">
                      <a16:colId xmlns:a16="http://schemas.microsoft.com/office/drawing/2014/main" val="613386550"/>
                    </a:ext>
                  </a:extLst>
                </a:gridCol>
                <a:gridCol w="493776">
                  <a:extLst>
                    <a:ext uri="{9D8B030D-6E8A-4147-A177-3AD203B41FA5}">
                      <a16:colId xmlns:a16="http://schemas.microsoft.com/office/drawing/2014/main" val="3954880366"/>
                    </a:ext>
                  </a:extLst>
                </a:gridCol>
                <a:gridCol w="493776">
                  <a:extLst>
                    <a:ext uri="{9D8B030D-6E8A-4147-A177-3AD203B41FA5}">
                      <a16:colId xmlns:a16="http://schemas.microsoft.com/office/drawing/2014/main" val="3875345464"/>
                    </a:ext>
                  </a:extLst>
                </a:gridCol>
                <a:gridCol w="493776">
                  <a:extLst>
                    <a:ext uri="{9D8B030D-6E8A-4147-A177-3AD203B41FA5}">
                      <a16:colId xmlns:a16="http://schemas.microsoft.com/office/drawing/2014/main" val="673247922"/>
                    </a:ext>
                  </a:extLst>
                </a:gridCol>
                <a:gridCol w="493776">
                  <a:extLst>
                    <a:ext uri="{9D8B030D-6E8A-4147-A177-3AD203B41FA5}">
                      <a16:colId xmlns:a16="http://schemas.microsoft.com/office/drawing/2014/main" val="793347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8911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- 2018-05-16 10:14:40 </a:t>
                      </a:r>
                      <a:r>
                        <a:rPr kumimoji="0" lang="es-ES" sz="1000" b="0" i="0" u="none" strike="noStrike" kern="1200" cap="none" spc="0" normalizeH="0" baseline="0" noProof="0">
                          <a:ln>
                            <a:noFill/>
                          </a:ln>
                          <a:solidFill>
                            <a:prstClr val="black"/>
                          </a:solidFill>
                          <a:effectLst/>
                          <a:uLnTx/>
                          <a:uFillTx/>
                          <a:latin typeface="+mn-lt"/>
                          <a:ea typeface="+mn-ea"/>
                          <a:cs typeface="+mn-cs"/>
                        </a:rPr>
                        <a:t> 
 QUE HABRÁ EN LA BOLSA QUE LE ENTREGAN DEL BOLICHE PRAGA A CONTROL CIUDADANO DE LA MUNICIPALIDAD A LAS 3AM ? 
Le vamos a pedir a la justicia penal que investigue el negocio de la noche platense 
Dicen los vecinos:
Llega control ciudadano, nos ponemos todos contentos porque nadie puede dormir por el ruido, hasta que vemos que se saludan amistosamente con uno de Praga. Entra a buscar algo y luego sale con una bolsa negra y como vio que lo estaban filmando, se las entregó adentro del móvil. Claramente no vinieron a controlar, una vergüenza más (video del 6-5-2018, 2.55 hs, calle 4 y 49)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53359231"/>
                  </a:ext>
                </a:extLst>
              </a:tr>
            </a:tbl>
          </a:graphicData>
        </a:graphic>
      </p:graphicFrame>
      <p:sp>
        <p:nvSpPr>
          <p:cNvPr id="4" name="Text Placeholder 3">
            <a:extLst>
              <a:ext uri="{FF2B5EF4-FFF2-40B4-BE49-F238E27FC236}">
                <a16:creationId xmlns:a16="http://schemas.microsoft.com/office/drawing/2014/main" id="{C507880D-0F3A-482E-9C2C-B72B73B21DC2}"/>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167002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320BC-FBF1-4F6F-A13B-2CD60EC5A4D8}"/>
              </a:ext>
            </a:extLst>
          </p:cNvPr>
          <p:cNvSpPr>
            <a:spLocks noGrp="1"/>
          </p:cNvSpPr>
          <p:nvPr>
            <p:ph type="title"/>
          </p:nvPr>
        </p:nvSpPr>
        <p:spPr/>
        <p:txBody>
          <a:bodyPr/>
          <a:lstStyle/>
          <a:p>
            <a:r>
              <a:rPr lang="en-US"/>
              <a:t>Facebook TABLA DE FB COMPLETA | Florencia Rollié - 16 of 19</a:t>
            </a:r>
          </a:p>
        </p:txBody>
      </p:sp>
      <p:graphicFrame>
        <p:nvGraphicFramePr>
          <p:cNvPr id="5" name="Table Placeholder 4">
            <a:extLst>
              <a:ext uri="{FF2B5EF4-FFF2-40B4-BE49-F238E27FC236}">
                <a16:creationId xmlns:a16="http://schemas.microsoft.com/office/drawing/2014/main" id="{AC511782-CD28-45F7-B408-89BBD4DC8FDD}"/>
              </a:ext>
            </a:extLst>
          </p:cNvPr>
          <p:cNvGraphicFramePr>
            <a:graphicFrameLocks noGrp="1"/>
          </p:cNvGraphicFramePr>
          <p:nvPr>
            <p:ph type="tbl" sz="quarter" idx="13"/>
            <p:extLst>
              <p:ext uri="{D42A27DB-BD31-4B8C-83A1-F6EECF244321}">
                <p14:modId xmlns:p14="http://schemas.microsoft.com/office/powerpoint/2010/main" val="3343791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653744018"/>
                    </a:ext>
                  </a:extLst>
                </a:gridCol>
                <a:gridCol w="493776">
                  <a:extLst>
                    <a:ext uri="{9D8B030D-6E8A-4147-A177-3AD203B41FA5}">
                      <a16:colId xmlns:a16="http://schemas.microsoft.com/office/drawing/2014/main" val="793247334"/>
                    </a:ext>
                  </a:extLst>
                </a:gridCol>
                <a:gridCol w="493776">
                  <a:extLst>
                    <a:ext uri="{9D8B030D-6E8A-4147-A177-3AD203B41FA5}">
                      <a16:colId xmlns:a16="http://schemas.microsoft.com/office/drawing/2014/main" val="304617682"/>
                    </a:ext>
                  </a:extLst>
                </a:gridCol>
                <a:gridCol w="493776">
                  <a:extLst>
                    <a:ext uri="{9D8B030D-6E8A-4147-A177-3AD203B41FA5}">
                      <a16:colId xmlns:a16="http://schemas.microsoft.com/office/drawing/2014/main" val="1532937749"/>
                    </a:ext>
                  </a:extLst>
                </a:gridCol>
                <a:gridCol w="493776">
                  <a:extLst>
                    <a:ext uri="{9D8B030D-6E8A-4147-A177-3AD203B41FA5}">
                      <a16:colId xmlns:a16="http://schemas.microsoft.com/office/drawing/2014/main" val="1912640406"/>
                    </a:ext>
                  </a:extLst>
                </a:gridCol>
                <a:gridCol w="493776">
                  <a:extLst>
                    <a:ext uri="{9D8B030D-6E8A-4147-A177-3AD203B41FA5}">
                      <a16:colId xmlns:a16="http://schemas.microsoft.com/office/drawing/2014/main" val="2451860688"/>
                    </a:ext>
                  </a:extLst>
                </a:gridCol>
                <a:gridCol w="493776">
                  <a:extLst>
                    <a:ext uri="{9D8B030D-6E8A-4147-A177-3AD203B41FA5}">
                      <a16:colId xmlns:a16="http://schemas.microsoft.com/office/drawing/2014/main" val="43876305"/>
                    </a:ext>
                  </a:extLst>
                </a:gridCol>
                <a:gridCol w="493776">
                  <a:extLst>
                    <a:ext uri="{9D8B030D-6E8A-4147-A177-3AD203B41FA5}">
                      <a16:colId xmlns:a16="http://schemas.microsoft.com/office/drawing/2014/main" val="725647262"/>
                    </a:ext>
                  </a:extLst>
                </a:gridCol>
                <a:gridCol w="493776">
                  <a:extLst>
                    <a:ext uri="{9D8B030D-6E8A-4147-A177-3AD203B41FA5}">
                      <a16:colId xmlns:a16="http://schemas.microsoft.com/office/drawing/2014/main" val="3364444377"/>
                    </a:ext>
                  </a:extLst>
                </a:gridCol>
                <a:gridCol w="493776">
                  <a:extLst>
                    <a:ext uri="{9D8B030D-6E8A-4147-A177-3AD203B41FA5}">
                      <a16:colId xmlns:a16="http://schemas.microsoft.com/office/drawing/2014/main" val="108287931"/>
                    </a:ext>
                  </a:extLst>
                </a:gridCol>
                <a:gridCol w="493776">
                  <a:extLst>
                    <a:ext uri="{9D8B030D-6E8A-4147-A177-3AD203B41FA5}">
                      <a16:colId xmlns:a16="http://schemas.microsoft.com/office/drawing/2014/main" val="342095653"/>
                    </a:ext>
                  </a:extLst>
                </a:gridCol>
                <a:gridCol w="493776">
                  <a:extLst>
                    <a:ext uri="{9D8B030D-6E8A-4147-A177-3AD203B41FA5}">
                      <a16:colId xmlns:a16="http://schemas.microsoft.com/office/drawing/2014/main" val="220860814"/>
                    </a:ext>
                  </a:extLst>
                </a:gridCol>
                <a:gridCol w="493776">
                  <a:extLst>
                    <a:ext uri="{9D8B030D-6E8A-4147-A177-3AD203B41FA5}">
                      <a16:colId xmlns:a16="http://schemas.microsoft.com/office/drawing/2014/main" val="1094876180"/>
                    </a:ext>
                  </a:extLst>
                </a:gridCol>
                <a:gridCol w="493776">
                  <a:extLst>
                    <a:ext uri="{9D8B030D-6E8A-4147-A177-3AD203B41FA5}">
                      <a16:colId xmlns:a16="http://schemas.microsoft.com/office/drawing/2014/main" val="353738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376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- 2018-03-31 17:50:17 </a:t>
                      </a:r>
                      <a:r>
                        <a:rPr kumimoji="0" lang="es-ES" sz="1000" b="0" i="0" u="none" strike="noStrike" kern="1200" cap="none" spc="0" normalizeH="0" baseline="0" noProof="0">
                          <a:ln>
                            <a:noFill/>
                          </a:ln>
                          <a:solidFill>
                            <a:prstClr val="black"/>
                          </a:solidFill>
                          <a:effectLst/>
                          <a:uLnTx/>
                          <a:uFillTx/>
                          <a:latin typeface="+mn-lt"/>
                          <a:ea typeface="+mn-ea"/>
                          <a:cs typeface="+mn-cs"/>
                        </a:rPr>
                        <a:t> 
 ESTE PANTANO ES LA ESQUINA DE 1 Y 96 HOY SÁBADO,  PERO ESTÁ ASÍ  HACE MUCHO TIEMPO 
Hoy estuve allí con Oscar Quinteros que vive a 100 mts. El y todos los vecinos esperan una pronta solución de la Delegación Municipal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29182014"/>
                  </a:ext>
                </a:extLst>
              </a:tr>
            </a:tbl>
          </a:graphicData>
        </a:graphic>
      </p:graphicFrame>
      <p:sp>
        <p:nvSpPr>
          <p:cNvPr id="4" name="Text Placeholder 3">
            <a:extLst>
              <a:ext uri="{FF2B5EF4-FFF2-40B4-BE49-F238E27FC236}">
                <a16:creationId xmlns:a16="http://schemas.microsoft.com/office/drawing/2014/main" id="{A56ABCFD-C49B-4609-B095-935684FDD09D}"/>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356986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C993-91DF-4C17-88CB-48D9AEE14C92}"/>
              </a:ext>
            </a:extLst>
          </p:cNvPr>
          <p:cNvSpPr>
            <a:spLocks noGrp="1"/>
          </p:cNvSpPr>
          <p:nvPr>
            <p:ph type="title"/>
          </p:nvPr>
        </p:nvSpPr>
        <p:spPr/>
        <p:txBody>
          <a:bodyPr/>
          <a:lstStyle/>
          <a:p>
            <a:r>
              <a:rPr lang="en-US"/>
              <a:t>Facebook TABLA DE FB COMPLETA | Florencia Rollié - 17 of 19</a:t>
            </a:r>
          </a:p>
        </p:txBody>
      </p:sp>
      <p:graphicFrame>
        <p:nvGraphicFramePr>
          <p:cNvPr id="5" name="Table Placeholder 4">
            <a:extLst>
              <a:ext uri="{FF2B5EF4-FFF2-40B4-BE49-F238E27FC236}">
                <a16:creationId xmlns:a16="http://schemas.microsoft.com/office/drawing/2014/main" id="{E0EA4947-BA3B-46B4-8F29-6D555735440C}"/>
              </a:ext>
            </a:extLst>
          </p:cNvPr>
          <p:cNvGraphicFramePr>
            <a:graphicFrameLocks noGrp="1"/>
          </p:cNvGraphicFramePr>
          <p:nvPr>
            <p:ph type="tbl" sz="quarter" idx="13"/>
            <p:extLst>
              <p:ext uri="{D42A27DB-BD31-4B8C-83A1-F6EECF244321}">
                <p14:modId xmlns:p14="http://schemas.microsoft.com/office/powerpoint/2010/main" val="352306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62417791"/>
                    </a:ext>
                  </a:extLst>
                </a:gridCol>
                <a:gridCol w="493776">
                  <a:extLst>
                    <a:ext uri="{9D8B030D-6E8A-4147-A177-3AD203B41FA5}">
                      <a16:colId xmlns:a16="http://schemas.microsoft.com/office/drawing/2014/main" val="942975002"/>
                    </a:ext>
                  </a:extLst>
                </a:gridCol>
                <a:gridCol w="493776">
                  <a:extLst>
                    <a:ext uri="{9D8B030D-6E8A-4147-A177-3AD203B41FA5}">
                      <a16:colId xmlns:a16="http://schemas.microsoft.com/office/drawing/2014/main" val="2573990418"/>
                    </a:ext>
                  </a:extLst>
                </a:gridCol>
                <a:gridCol w="493776">
                  <a:extLst>
                    <a:ext uri="{9D8B030D-6E8A-4147-A177-3AD203B41FA5}">
                      <a16:colId xmlns:a16="http://schemas.microsoft.com/office/drawing/2014/main" val="1944061925"/>
                    </a:ext>
                  </a:extLst>
                </a:gridCol>
                <a:gridCol w="493776">
                  <a:extLst>
                    <a:ext uri="{9D8B030D-6E8A-4147-A177-3AD203B41FA5}">
                      <a16:colId xmlns:a16="http://schemas.microsoft.com/office/drawing/2014/main" val="3620463083"/>
                    </a:ext>
                  </a:extLst>
                </a:gridCol>
                <a:gridCol w="493776">
                  <a:extLst>
                    <a:ext uri="{9D8B030D-6E8A-4147-A177-3AD203B41FA5}">
                      <a16:colId xmlns:a16="http://schemas.microsoft.com/office/drawing/2014/main" val="3013139781"/>
                    </a:ext>
                  </a:extLst>
                </a:gridCol>
                <a:gridCol w="493776">
                  <a:extLst>
                    <a:ext uri="{9D8B030D-6E8A-4147-A177-3AD203B41FA5}">
                      <a16:colId xmlns:a16="http://schemas.microsoft.com/office/drawing/2014/main" val="3333135141"/>
                    </a:ext>
                  </a:extLst>
                </a:gridCol>
                <a:gridCol w="493776">
                  <a:extLst>
                    <a:ext uri="{9D8B030D-6E8A-4147-A177-3AD203B41FA5}">
                      <a16:colId xmlns:a16="http://schemas.microsoft.com/office/drawing/2014/main" val="1590670358"/>
                    </a:ext>
                  </a:extLst>
                </a:gridCol>
                <a:gridCol w="493776">
                  <a:extLst>
                    <a:ext uri="{9D8B030D-6E8A-4147-A177-3AD203B41FA5}">
                      <a16:colId xmlns:a16="http://schemas.microsoft.com/office/drawing/2014/main" val="1754658756"/>
                    </a:ext>
                  </a:extLst>
                </a:gridCol>
                <a:gridCol w="493776">
                  <a:extLst>
                    <a:ext uri="{9D8B030D-6E8A-4147-A177-3AD203B41FA5}">
                      <a16:colId xmlns:a16="http://schemas.microsoft.com/office/drawing/2014/main" val="404431258"/>
                    </a:ext>
                  </a:extLst>
                </a:gridCol>
                <a:gridCol w="493776">
                  <a:extLst>
                    <a:ext uri="{9D8B030D-6E8A-4147-A177-3AD203B41FA5}">
                      <a16:colId xmlns:a16="http://schemas.microsoft.com/office/drawing/2014/main" val="2375578798"/>
                    </a:ext>
                  </a:extLst>
                </a:gridCol>
                <a:gridCol w="493776">
                  <a:extLst>
                    <a:ext uri="{9D8B030D-6E8A-4147-A177-3AD203B41FA5}">
                      <a16:colId xmlns:a16="http://schemas.microsoft.com/office/drawing/2014/main" val="3333959501"/>
                    </a:ext>
                  </a:extLst>
                </a:gridCol>
                <a:gridCol w="493776">
                  <a:extLst>
                    <a:ext uri="{9D8B030D-6E8A-4147-A177-3AD203B41FA5}">
                      <a16:colId xmlns:a16="http://schemas.microsoft.com/office/drawing/2014/main" val="2550523806"/>
                    </a:ext>
                  </a:extLst>
                </a:gridCol>
                <a:gridCol w="493776">
                  <a:extLst>
                    <a:ext uri="{9D8B030D-6E8A-4147-A177-3AD203B41FA5}">
                      <a16:colId xmlns:a16="http://schemas.microsoft.com/office/drawing/2014/main" val="2960582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904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- 2018-03-21 14:48:23 </a:t>
                      </a:r>
                      <a:r>
                        <a:rPr kumimoji="0" lang="es-ES" sz="1000" b="0" i="0" u="none" strike="noStrike" kern="1200" cap="none" spc="0" normalizeH="0" baseline="0" noProof="0">
                          <a:ln>
                            <a:noFill/>
                          </a:ln>
                          <a:solidFill>
                            <a:prstClr val="black"/>
                          </a:solidFill>
                          <a:effectLst/>
                          <a:uLnTx/>
                          <a:uFillTx/>
                          <a:latin typeface="+mn-lt"/>
                          <a:ea typeface="+mn-ea"/>
                          <a:cs typeface="+mn-cs"/>
                        </a:rPr>
                        <a:t> 
 A DOS AÑOS DE INSISTIR, EL FONDO EDUCATIVO SIGUE SIN LLEGAR A LAS ESCUELAS QUE TIENEN GRAVES PROBLEMAS DE INFRAESTRUCTURA
De un total asignado en 2016 al Municipio de $ 38 millones sólo se ejecutó el 50 % y de $ 87 millones de 2017 se ejecutó $ 0 (cero), lo que revela que el sistema adoptado por el intendente Garro es tan ineficiente y burocrático como el anterior al que debía mejorar. Por eso plantee en la reunión de evaluación que, con los resultados a la vista, el mecanismo actual debe ser cambiado y para ello ponemos a disposición nuestra propuesta de ordenanza que presentamos hace un año y medio y que determina que el Fondo Educativo llegue en forma automática a todas las escuelas públicas mes a mes y que debe ser administrado por las cooperadoras y los directivos, que son lo que hoy están sosteniendo con recursos propios la infraestructura escolar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89195788"/>
                  </a:ext>
                </a:extLst>
              </a:tr>
            </a:tbl>
          </a:graphicData>
        </a:graphic>
      </p:graphicFrame>
      <p:sp>
        <p:nvSpPr>
          <p:cNvPr id="4" name="Text Placeholder 3">
            <a:extLst>
              <a:ext uri="{FF2B5EF4-FFF2-40B4-BE49-F238E27FC236}">
                <a16:creationId xmlns:a16="http://schemas.microsoft.com/office/drawing/2014/main" id="{C33C3C26-F540-42D6-ACC5-12B979C4CA8B}"/>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3737921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6685-FF84-43D5-8E98-36AF48AFFDC5}"/>
              </a:ext>
            </a:extLst>
          </p:cNvPr>
          <p:cNvSpPr>
            <a:spLocks noGrp="1"/>
          </p:cNvSpPr>
          <p:nvPr>
            <p:ph type="title"/>
          </p:nvPr>
        </p:nvSpPr>
        <p:spPr/>
        <p:txBody>
          <a:bodyPr/>
          <a:lstStyle/>
          <a:p>
            <a:r>
              <a:rPr lang="en-US"/>
              <a:t>Facebook TABLA DE FB COMPLETA | Florencia Rollié - 18 of 19</a:t>
            </a:r>
          </a:p>
        </p:txBody>
      </p:sp>
      <p:graphicFrame>
        <p:nvGraphicFramePr>
          <p:cNvPr id="5" name="Table Placeholder 4">
            <a:extLst>
              <a:ext uri="{FF2B5EF4-FFF2-40B4-BE49-F238E27FC236}">
                <a16:creationId xmlns:a16="http://schemas.microsoft.com/office/drawing/2014/main" id="{8A5664D8-19A0-4FF6-9523-FFAE0485ED03}"/>
              </a:ext>
            </a:extLst>
          </p:cNvPr>
          <p:cNvGraphicFramePr>
            <a:graphicFrameLocks noGrp="1"/>
          </p:cNvGraphicFramePr>
          <p:nvPr>
            <p:ph type="tbl" sz="quarter" idx="13"/>
            <p:extLst>
              <p:ext uri="{D42A27DB-BD31-4B8C-83A1-F6EECF244321}">
                <p14:modId xmlns:p14="http://schemas.microsoft.com/office/powerpoint/2010/main" val="278322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80534993"/>
                    </a:ext>
                  </a:extLst>
                </a:gridCol>
                <a:gridCol w="493776">
                  <a:extLst>
                    <a:ext uri="{9D8B030D-6E8A-4147-A177-3AD203B41FA5}">
                      <a16:colId xmlns:a16="http://schemas.microsoft.com/office/drawing/2014/main" val="2127691889"/>
                    </a:ext>
                  </a:extLst>
                </a:gridCol>
                <a:gridCol w="493776">
                  <a:extLst>
                    <a:ext uri="{9D8B030D-6E8A-4147-A177-3AD203B41FA5}">
                      <a16:colId xmlns:a16="http://schemas.microsoft.com/office/drawing/2014/main" val="1263615469"/>
                    </a:ext>
                  </a:extLst>
                </a:gridCol>
                <a:gridCol w="493776">
                  <a:extLst>
                    <a:ext uri="{9D8B030D-6E8A-4147-A177-3AD203B41FA5}">
                      <a16:colId xmlns:a16="http://schemas.microsoft.com/office/drawing/2014/main" val="711846258"/>
                    </a:ext>
                  </a:extLst>
                </a:gridCol>
                <a:gridCol w="493776">
                  <a:extLst>
                    <a:ext uri="{9D8B030D-6E8A-4147-A177-3AD203B41FA5}">
                      <a16:colId xmlns:a16="http://schemas.microsoft.com/office/drawing/2014/main" val="2328023616"/>
                    </a:ext>
                  </a:extLst>
                </a:gridCol>
                <a:gridCol w="493776">
                  <a:extLst>
                    <a:ext uri="{9D8B030D-6E8A-4147-A177-3AD203B41FA5}">
                      <a16:colId xmlns:a16="http://schemas.microsoft.com/office/drawing/2014/main" val="1080387433"/>
                    </a:ext>
                  </a:extLst>
                </a:gridCol>
                <a:gridCol w="493776">
                  <a:extLst>
                    <a:ext uri="{9D8B030D-6E8A-4147-A177-3AD203B41FA5}">
                      <a16:colId xmlns:a16="http://schemas.microsoft.com/office/drawing/2014/main" val="2042664917"/>
                    </a:ext>
                  </a:extLst>
                </a:gridCol>
                <a:gridCol w="493776">
                  <a:extLst>
                    <a:ext uri="{9D8B030D-6E8A-4147-A177-3AD203B41FA5}">
                      <a16:colId xmlns:a16="http://schemas.microsoft.com/office/drawing/2014/main" val="3108917653"/>
                    </a:ext>
                  </a:extLst>
                </a:gridCol>
                <a:gridCol w="493776">
                  <a:extLst>
                    <a:ext uri="{9D8B030D-6E8A-4147-A177-3AD203B41FA5}">
                      <a16:colId xmlns:a16="http://schemas.microsoft.com/office/drawing/2014/main" val="2296668464"/>
                    </a:ext>
                  </a:extLst>
                </a:gridCol>
                <a:gridCol w="493776">
                  <a:extLst>
                    <a:ext uri="{9D8B030D-6E8A-4147-A177-3AD203B41FA5}">
                      <a16:colId xmlns:a16="http://schemas.microsoft.com/office/drawing/2014/main" val="2502566912"/>
                    </a:ext>
                  </a:extLst>
                </a:gridCol>
                <a:gridCol w="493776">
                  <a:extLst>
                    <a:ext uri="{9D8B030D-6E8A-4147-A177-3AD203B41FA5}">
                      <a16:colId xmlns:a16="http://schemas.microsoft.com/office/drawing/2014/main" val="3651302806"/>
                    </a:ext>
                  </a:extLst>
                </a:gridCol>
                <a:gridCol w="493776">
                  <a:extLst>
                    <a:ext uri="{9D8B030D-6E8A-4147-A177-3AD203B41FA5}">
                      <a16:colId xmlns:a16="http://schemas.microsoft.com/office/drawing/2014/main" val="2988840534"/>
                    </a:ext>
                  </a:extLst>
                </a:gridCol>
                <a:gridCol w="493776">
                  <a:extLst>
                    <a:ext uri="{9D8B030D-6E8A-4147-A177-3AD203B41FA5}">
                      <a16:colId xmlns:a16="http://schemas.microsoft.com/office/drawing/2014/main" val="3722316782"/>
                    </a:ext>
                  </a:extLst>
                </a:gridCol>
                <a:gridCol w="493776">
                  <a:extLst>
                    <a:ext uri="{9D8B030D-6E8A-4147-A177-3AD203B41FA5}">
                      <a16:colId xmlns:a16="http://schemas.microsoft.com/office/drawing/2014/main" val="1979764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885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- 2018-09-09 00:42:05 </a:t>
                      </a:r>
                      <a:r>
                        <a:rPr kumimoji="0" lang="es-ES" sz="1000" b="0" i="0" u="none" strike="noStrike" kern="1200" cap="none" spc="0" normalizeH="0" baseline="0" noProof="0">
                          <a:ln>
                            <a:noFill/>
                          </a:ln>
                          <a:solidFill>
                            <a:prstClr val="black"/>
                          </a:solidFill>
                          <a:effectLst/>
                          <a:uLnTx/>
                          <a:uFillTx/>
                          <a:latin typeface="+mn-lt"/>
                          <a:ea typeface="+mn-ea"/>
                          <a:cs typeface="+mn-cs"/>
                        </a:rPr>
                        <a:t> 
 LOS 3 BOLICHES QUE AYER CLAUSURÓ EL MUNICIPIO , HOY ESTÁN ABIERTOS. CUÁL FUE EL ARREGLO ? 
El intendente Julio Garro promocionó un megaopeartivo "histórico" que terminó con las clausuras de Hogan’s, Rey Lagarto y Warning por incumplimientos graves. Pocas horas después los tres lugares están funcionando. Cómo se arreglo ésto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6454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- 2018-06-28 21:24:52 </a:t>
                      </a:r>
                      <a:r>
                        <a:rPr kumimoji="0" lang="es-ES" sz="1000" b="0" i="0" u="none" strike="noStrike" kern="1200" cap="none" spc="0" normalizeH="0" baseline="0" noProof="0">
                          <a:ln>
                            <a:noFill/>
                          </a:ln>
                          <a:solidFill>
                            <a:prstClr val="black"/>
                          </a:solidFill>
                          <a:effectLst/>
                          <a:uLnTx/>
                          <a:uFillTx/>
                          <a:latin typeface="+mn-lt"/>
                          <a:ea typeface="+mn-ea"/>
                          <a:cs typeface="+mn-cs"/>
                        </a:rPr>
                        <a:t> 
 ORGULLO RADICAL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8000104"/>
                  </a:ext>
                </a:extLst>
              </a:tr>
            </a:tbl>
          </a:graphicData>
        </a:graphic>
      </p:graphicFrame>
      <p:sp>
        <p:nvSpPr>
          <p:cNvPr id="4" name="Text Placeholder 3">
            <a:extLst>
              <a:ext uri="{FF2B5EF4-FFF2-40B4-BE49-F238E27FC236}">
                <a16:creationId xmlns:a16="http://schemas.microsoft.com/office/drawing/2014/main" id="{333DEEEA-01C3-4666-B906-3C05BEBB3DD9}"/>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2437374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E4A10-EEED-436E-BD71-B5B8C55755B8}"/>
              </a:ext>
            </a:extLst>
          </p:cNvPr>
          <p:cNvSpPr>
            <a:spLocks noGrp="1"/>
          </p:cNvSpPr>
          <p:nvPr>
            <p:ph type="title"/>
          </p:nvPr>
        </p:nvSpPr>
        <p:spPr/>
        <p:txBody>
          <a:bodyPr/>
          <a:lstStyle/>
          <a:p>
            <a:r>
              <a:rPr lang="en-US"/>
              <a:t>Facebook TABLA DE FB COMPLETA | Florencia Rollié - 19 of 19</a:t>
            </a:r>
          </a:p>
        </p:txBody>
      </p:sp>
      <p:graphicFrame>
        <p:nvGraphicFramePr>
          <p:cNvPr id="5" name="Table Placeholder 4">
            <a:extLst>
              <a:ext uri="{FF2B5EF4-FFF2-40B4-BE49-F238E27FC236}">
                <a16:creationId xmlns:a16="http://schemas.microsoft.com/office/drawing/2014/main" id="{6D83D072-CA52-4F0D-BE87-EAE8F46C8D58}"/>
              </a:ext>
            </a:extLst>
          </p:cNvPr>
          <p:cNvGraphicFramePr>
            <a:graphicFrameLocks noGrp="1"/>
          </p:cNvGraphicFramePr>
          <p:nvPr>
            <p:ph type="tbl" sz="quarter" idx="13"/>
            <p:extLst>
              <p:ext uri="{D42A27DB-BD31-4B8C-83A1-F6EECF244321}">
                <p14:modId xmlns:p14="http://schemas.microsoft.com/office/powerpoint/2010/main" val="166863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944723999"/>
                    </a:ext>
                  </a:extLst>
                </a:gridCol>
                <a:gridCol w="493776">
                  <a:extLst>
                    <a:ext uri="{9D8B030D-6E8A-4147-A177-3AD203B41FA5}">
                      <a16:colId xmlns:a16="http://schemas.microsoft.com/office/drawing/2014/main" val="1719307126"/>
                    </a:ext>
                  </a:extLst>
                </a:gridCol>
                <a:gridCol w="493776">
                  <a:extLst>
                    <a:ext uri="{9D8B030D-6E8A-4147-A177-3AD203B41FA5}">
                      <a16:colId xmlns:a16="http://schemas.microsoft.com/office/drawing/2014/main" val="698192423"/>
                    </a:ext>
                  </a:extLst>
                </a:gridCol>
                <a:gridCol w="493776">
                  <a:extLst>
                    <a:ext uri="{9D8B030D-6E8A-4147-A177-3AD203B41FA5}">
                      <a16:colId xmlns:a16="http://schemas.microsoft.com/office/drawing/2014/main" val="240691132"/>
                    </a:ext>
                  </a:extLst>
                </a:gridCol>
                <a:gridCol w="493776">
                  <a:extLst>
                    <a:ext uri="{9D8B030D-6E8A-4147-A177-3AD203B41FA5}">
                      <a16:colId xmlns:a16="http://schemas.microsoft.com/office/drawing/2014/main" val="4002912412"/>
                    </a:ext>
                  </a:extLst>
                </a:gridCol>
                <a:gridCol w="493776">
                  <a:extLst>
                    <a:ext uri="{9D8B030D-6E8A-4147-A177-3AD203B41FA5}">
                      <a16:colId xmlns:a16="http://schemas.microsoft.com/office/drawing/2014/main" val="3377054774"/>
                    </a:ext>
                  </a:extLst>
                </a:gridCol>
                <a:gridCol w="493776">
                  <a:extLst>
                    <a:ext uri="{9D8B030D-6E8A-4147-A177-3AD203B41FA5}">
                      <a16:colId xmlns:a16="http://schemas.microsoft.com/office/drawing/2014/main" val="1756852922"/>
                    </a:ext>
                  </a:extLst>
                </a:gridCol>
                <a:gridCol w="493776">
                  <a:extLst>
                    <a:ext uri="{9D8B030D-6E8A-4147-A177-3AD203B41FA5}">
                      <a16:colId xmlns:a16="http://schemas.microsoft.com/office/drawing/2014/main" val="849768583"/>
                    </a:ext>
                  </a:extLst>
                </a:gridCol>
                <a:gridCol w="493776">
                  <a:extLst>
                    <a:ext uri="{9D8B030D-6E8A-4147-A177-3AD203B41FA5}">
                      <a16:colId xmlns:a16="http://schemas.microsoft.com/office/drawing/2014/main" val="424554172"/>
                    </a:ext>
                  </a:extLst>
                </a:gridCol>
                <a:gridCol w="493776">
                  <a:extLst>
                    <a:ext uri="{9D8B030D-6E8A-4147-A177-3AD203B41FA5}">
                      <a16:colId xmlns:a16="http://schemas.microsoft.com/office/drawing/2014/main" val="3800123581"/>
                    </a:ext>
                  </a:extLst>
                </a:gridCol>
                <a:gridCol w="493776">
                  <a:extLst>
                    <a:ext uri="{9D8B030D-6E8A-4147-A177-3AD203B41FA5}">
                      <a16:colId xmlns:a16="http://schemas.microsoft.com/office/drawing/2014/main" val="2077759265"/>
                    </a:ext>
                  </a:extLst>
                </a:gridCol>
                <a:gridCol w="493776">
                  <a:extLst>
                    <a:ext uri="{9D8B030D-6E8A-4147-A177-3AD203B41FA5}">
                      <a16:colId xmlns:a16="http://schemas.microsoft.com/office/drawing/2014/main" val="2149612396"/>
                    </a:ext>
                  </a:extLst>
                </a:gridCol>
                <a:gridCol w="493776">
                  <a:extLst>
                    <a:ext uri="{9D8B030D-6E8A-4147-A177-3AD203B41FA5}">
                      <a16:colId xmlns:a16="http://schemas.microsoft.com/office/drawing/2014/main" val="440283236"/>
                    </a:ext>
                  </a:extLst>
                </a:gridCol>
                <a:gridCol w="493776">
                  <a:extLst>
                    <a:ext uri="{9D8B030D-6E8A-4147-A177-3AD203B41FA5}">
                      <a16:colId xmlns:a16="http://schemas.microsoft.com/office/drawing/2014/main" val="33994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2516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Florencia Rollié - 2018-11-03 07:52:00 </a:t>
                      </a:r>
                      <a:r>
                        <a:rPr kumimoji="0" lang="es-ES" sz="1000" b="0" i="0" u="none" strike="noStrike" kern="1200" cap="none" spc="0" normalizeH="0" baseline="0" noProof="0">
                          <a:ln>
                            <a:noFill/>
                          </a:ln>
                          <a:solidFill>
                            <a:prstClr val="black"/>
                          </a:solidFill>
                          <a:effectLst/>
                          <a:uLnTx/>
                          <a:uFillTx/>
                          <a:latin typeface="+mn-lt"/>
                          <a:ea typeface="+mn-ea"/>
                          <a:cs typeface="+mn-cs"/>
                        </a:rPr>
                        <a:t> 
 LAS CUENTAS DEL MUNICIPIO NO CIERRAN.
En 2017 se gastaron 1180 millones en cooperativas. Si consideramos la cantidad de cooperativistas que dice el Intendente que trabajan para el municipio, su sueldo promedio y los gastos de mantenimiento, resulta que tenemos 660 MILLONES QUE NO SABEMOS A DÓNDE FUERON?
Este pedido de informe no tuvo ninguna respuesta. El tema seguirá en la Justicia.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062662"/>
                  </a:ext>
                </a:extLst>
              </a:tr>
            </a:tbl>
          </a:graphicData>
        </a:graphic>
      </p:graphicFrame>
      <p:sp>
        <p:nvSpPr>
          <p:cNvPr id="4" name="Text Placeholder 3">
            <a:extLst>
              <a:ext uri="{FF2B5EF4-FFF2-40B4-BE49-F238E27FC236}">
                <a16:creationId xmlns:a16="http://schemas.microsoft.com/office/drawing/2014/main" id="{B763950F-5221-4115-A637-6587C33FDF6A}"/>
              </a:ext>
            </a:extLst>
          </p:cNvPr>
          <p:cNvSpPr>
            <a:spLocks noGrp="1"/>
          </p:cNvSpPr>
          <p:nvPr>
            <p:ph type="body" sz="quarter" idx="14"/>
          </p:nvPr>
        </p:nvSpPr>
        <p:spPr/>
        <p:txBody>
          <a:bodyPr/>
          <a:lstStyle/>
          <a:p>
            <a:r>
              <a:rPr lang="en-US"/>
              <a:t>01/01/2018 - 20/12/2018</a:t>
            </a:r>
          </a:p>
        </p:txBody>
      </p:sp>
    </p:spTree>
    <p:extLst>
      <p:ext uri="{BB962C8B-B14F-4D97-AF65-F5344CB8AC3E}">
        <p14:creationId xmlns:p14="http://schemas.microsoft.com/office/powerpoint/2010/main" val="18392174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1040</Words>
  <Application>Microsoft Office PowerPoint</Application>
  <PresentationFormat>On-screen Show (4:3)</PresentationFormat>
  <Paragraphs>584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TABLA DE FB COMPLETA | Florencia Rollié - 1 of 19</vt:lpstr>
      <vt:lpstr>Facebook TABLA DE FB COMPLETA | Florencia Rollié - 2 of 19</vt:lpstr>
      <vt:lpstr>Facebook TABLA DE FB COMPLETA | Florencia Rollié - 3 of 19</vt:lpstr>
      <vt:lpstr>Facebook TABLA DE FB COMPLETA | Florencia Rollié - 4 of 19</vt:lpstr>
      <vt:lpstr>Facebook TABLA DE FB COMPLETA | Florencia Rollié - 5 of 19</vt:lpstr>
      <vt:lpstr>Facebook TABLA DE FB COMPLETA | Florencia Rollié - 6 of 19</vt:lpstr>
      <vt:lpstr>Facebook TABLA DE FB COMPLETA | Florencia Rollié - 7 of 19</vt:lpstr>
      <vt:lpstr>Facebook TABLA DE FB COMPLETA | Florencia Rollié - 8 of 19</vt:lpstr>
      <vt:lpstr>Facebook TABLA DE FB COMPLETA | Florencia Rollié - 9 of 19</vt:lpstr>
      <vt:lpstr>Facebook TABLA DE FB COMPLETA | Florencia Rollié - 10 of 19</vt:lpstr>
      <vt:lpstr>Facebook TABLA DE FB COMPLETA | Florencia Rollié - 11 of 19</vt:lpstr>
      <vt:lpstr>Facebook TABLA DE FB COMPLETA | Florencia Rollié - 12 of 19</vt:lpstr>
      <vt:lpstr>Facebook TABLA DE FB COMPLETA | Florencia Rollié - 13 of 19</vt:lpstr>
      <vt:lpstr>Facebook TABLA DE FB COMPLETA | Florencia Rollié - 14 of 19</vt:lpstr>
      <vt:lpstr>Facebook TABLA DE FB COMPLETA | Florencia Rollié - 15 of 19</vt:lpstr>
      <vt:lpstr>Facebook TABLA DE FB COMPLETA | Florencia Rollié - 16 of 19</vt:lpstr>
      <vt:lpstr>Facebook TABLA DE FB COMPLETA | Florencia Rollié - 17 of 19</vt:lpstr>
      <vt:lpstr>Facebook TABLA DE FB COMPLETA | Florencia Rollié - 18 of 19</vt:lpstr>
      <vt:lpstr>Facebook TABLA DE FB COMPLETA | Florencia Rollié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TABLA DE FB COMPLETA | Florencia Rollié - 1 of 19</dc:title>
  <dc:creator>Frederik Peiniger</dc:creator>
  <cp:lastModifiedBy>Frederik Peiniger</cp:lastModifiedBy>
  <cp:revision>1</cp:revision>
  <dcterms:created xsi:type="dcterms:W3CDTF">2018-12-20T18:30:00Z</dcterms:created>
  <dcterms:modified xsi:type="dcterms:W3CDTF">2018-12-20T18:34:34Z</dcterms:modified>
</cp:coreProperties>
</file>