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55-462C-B158-B93B2F157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7628384"/>
        <c:axId val="307632976"/>
      </c:radarChart>
      <c:catAx>
        <c:axId val="30762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32976"/>
        <c:crosses val="autoZero"/>
        <c:auto val="1"/>
        <c:lblAlgn val="ctr"/>
        <c:lblOffset val="100"/>
        <c:noMultiLvlLbl val="0"/>
      </c:catAx>
      <c:valAx>
        <c:axId val="30763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2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24/10/2018</c:v>
                </c:pt>
                <c:pt idx="1">
                  <c:v>25/10/2018</c:v>
                </c:pt>
                <c:pt idx="2">
                  <c:v>26/10/2018</c:v>
                </c:pt>
                <c:pt idx="3">
                  <c:v>27/10/2018</c:v>
                </c:pt>
                <c:pt idx="4">
                  <c:v>28/10/2018</c:v>
                </c:pt>
                <c:pt idx="5">
                  <c:v>29/10/2018</c:v>
                </c:pt>
                <c:pt idx="6">
                  <c:v>30/10/2018</c:v>
                </c:pt>
                <c:pt idx="7">
                  <c:v>31/10/2018</c:v>
                </c:pt>
                <c:pt idx="8">
                  <c:v>1/11/2018</c:v>
                </c:pt>
                <c:pt idx="9">
                  <c:v>2/11/2018</c:v>
                </c:pt>
                <c:pt idx="10">
                  <c:v>3/11/2018</c:v>
                </c:pt>
                <c:pt idx="11">
                  <c:v>4/11/2018</c:v>
                </c:pt>
                <c:pt idx="12">
                  <c:v>5/11/2018</c:v>
                </c:pt>
                <c:pt idx="13">
                  <c:v>6/11/2018</c:v>
                </c:pt>
                <c:pt idx="14">
                  <c:v>7/11/2018</c:v>
                </c:pt>
                <c:pt idx="15">
                  <c:v>8/11/2018</c:v>
                </c:pt>
                <c:pt idx="16">
                  <c:v>9/11/2018</c:v>
                </c:pt>
                <c:pt idx="17">
                  <c:v>10/11/2018</c:v>
                </c:pt>
                <c:pt idx="18">
                  <c:v>11/11/2018</c:v>
                </c:pt>
                <c:pt idx="19">
                  <c:v>12/11/2018</c:v>
                </c:pt>
                <c:pt idx="20">
                  <c:v>13/11/2018</c:v>
                </c:pt>
                <c:pt idx="21">
                  <c:v>14/11/2018</c:v>
                </c:pt>
                <c:pt idx="22">
                  <c:v>15/11/2018</c:v>
                </c:pt>
                <c:pt idx="23">
                  <c:v>16/11/2018</c:v>
                </c:pt>
                <c:pt idx="24">
                  <c:v>17/11/2018</c:v>
                </c:pt>
                <c:pt idx="25">
                  <c:v>18/11/2018</c:v>
                </c:pt>
                <c:pt idx="26">
                  <c:v>19/11/2018</c:v>
                </c:pt>
                <c:pt idx="27">
                  <c:v>20/11/2018</c:v>
                </c:pt>
                <c:pt idx="28">
                  <c:v>21/11/2018</c:v>
                </c:pt>
                <c:pt idx="29">
                  <c:v>22/11/2018</c:v>
                </c:pt>
                <c:pt idx="30">
                  <c:v>23/11/2018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23587</c:v>
                </c:pt>
                <c:pt idx="1">
                  <c:v>23617</c:v>
                </c:pt>
                <c:pt idx="2">
                  <c:v>23645</c:v>
                </c:pt>
                <c:pt idx="3">
                  <c:v>23695</c:v>
                </c:pt>
                <c:pt idx="4">
                  <c:v>23733</c:v>
                </c:pt>
                <c:pt idx="5">
                  <c:v>23768</c:v>
                </c:pt>
                <c:pt idx="6">
                  <c:v>23785</c:v>
                </c:pt>
                <c:pt idx="7">
                  <c:v>23805</c:v>
                </c:pt>
                <c:pt idx="8">
                  <c:v>23813</c:v>
                </c:pt>
                <c:pt idx="9">
                  <c:v>23828</c:v>
                </c:pt>
                <c:pt idx="10">
                  <c:v>23839</c:v>
                </c:pt>
                <c:pt idx="11">
                  <c:v>23854</c:v>
                </c:pt>
                <c:pt idx="12">
                  <c:v>23859</c:v>
                </c:pt>
                <c:pt idx="13">
                  <c:v>23881</c:v>
                </c:pt>
                <c:pt idx="14">
                  <c:v>23910</c:v>
                </c:pt>
                <c:pt idx="15">
                  <c:v>23948</c:v>
                </c:pt>
                <c:pt idx="16">
                  <c:v>23995</c:v>
                </c:pt>
                <c:pt idx="17">
                  <c:v>24027</c:v>
                </c:pt>
                <c:pt idx="18">
                  <c:v>24082</c:v>
                </c:pt>
                <c:pt idx="19">
                  <c:v>24143</c:v>
                </c:pt>
                <c:pt idx="20">
                  <c:v>24207</c:v>
                </c:pt>
                <c:pt idx="21">
                  <c:v>24269</c:v>
                </c:pt>
                <c:pt idx="22">
                  <c:v>24334</c:v>
                </c:pt>
                <c:pt idx="23">
                  <c:v>24370</c:v>
                </c:pt>
                <c:pt idx="24">
                  <c:v>24422</c:v>
                </c:pt>
                <c:pt idx="25">
                  <c:v>24465</c:v>
                </c:pt>
                <c:pt idx="26">
                  <c:v>24505</c:v>
                </c:pt>
                <c:pt idx="27">
                  <c:v>24541</c:v>
                </c:pt>
                <c:pt idx="28">
                  <c:v>24603</c:v>
                </c:pt>
                <c:pt idx="29">
                  <c:v>24627</c:v>
                </c:pt>
                <c:pt idx="30">
                  <c:v>24662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0-4F90-886A-3E06572D08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892648"/>
        <c:axId val="260891336"/>
      </c:lineChart>
      <c:catAx>
        <c:axId val="26089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891336"/>
        <c:crosses val="autoZero"/>
        <c:auto val="1"/>
        <c:lblAlgn val="ctr"/>
        <c:lblOffset val="100"/>
        <c:noMultiLvlLbl val="0"/>
      </c:catAx>
      <c:valAx>
        <c:axId val="26089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89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</c:v>
                </c:pt>
                <c:pt idx="1">
                  <c:v>35</c:v>
                </c:pt>
                <c:pt idx="2">
                  <c:v>50</c:v>
                </c:pt>
                <c:pt idx="3">
                  <c:v>33</c:v>
                </c:pt>
                <c:pt idx="4">
                  <c:v>32</c:v>
                </c:pt>
                <c:pt idx="5">
                  <c:v>36</c:v>
                </c:pt>
                <c:pt idx="6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3C-45FE-A985-2AC46B34F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964824"/>
        <c:axId val="309967776"/>
      </c:barChart>
      <c:catAx>
        <c:axId val="30996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67776"/>
        <c:crosses val="autoZero"/>
        <c:auto val="1"/>
        <c:lblAlgn val="ctr"/>
        <c:lblOffset val="100"/>
        <c:noMultiLvlLbl val="0"/>
      </c:catAx>
      <c:valAx>
        <c:axId val="30996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6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6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C0-45B9-9A47-345FEE32F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797216"/>
        <c:axId val="186795248"/>
      </c:lineChart>
      <c:catAx>
        <c:axId val="18679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95248"/>
        <c:crosses val="autoZero"/>
        <c:auto val="1"/>
        <c:lblAlgn val="ctr"/>
        <c:lblOffset val="100"/>
        <c:noMultiLvlLbl val="0"/>
      </c:catAx>
      <c:valAx>
        <c:axId val="18679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9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1.4307634885745999</c:v>
                </c:pt>
                <c:pt idx="8">
                  <c:v>0</c:v>
                </c:pt>
                <c:pt idx="9">
                  <c:v>0</c:v>
                </c:pt>
                <c:pt idx="10">
                  <c:v>0.95798946626300996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1.3104964127234</c:v>
                </c:pt>
                <c:pt idx="15">
                  <c:v>0</c:v>
                </c:pt>
                <c:pt idx="16">
                  <c:v>0</c:v>
                </c:pt>
                <c:pt idx="17">
                  <c:v>1.8102268485879001</c:v>
                </c:pt>
                <c:pt idx="18">
                  <c:v>2.4675486252229</c:v>
                </c:pt>
                <c:pt idx="19">
                  <c:v>2.6334342470865999</c:v>
                </c:pt>
                <c:pt idx="20">
                  <c:v>0.65110106581511995</c:v>
                </c:pt>
                <c:pt idx="21">
                  <c:v>2.3638701115581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50-4FEE-A68C-76FF0A117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785408"/>
        <c:axId val="186792296"/>
      </c:lineChart>
      <c:catAx>
        <c:axId val="18678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92296"/>
        <c:crosses val="autoZero"/>
        <c:auto val="1"/>
        <c:lblAlgn val="ctr"/>
        <c:lblOffset val="100"/>
        <c:noMultiLvlLbl val="0"/>
      </c:catAx>
      <c:valAx>
        <c:axId val="18679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8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BC-4609-A5BD-46AB79C6F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787704"/>
        <c:axId val="186794264"/>
      </c:barChart>
      <c:catAx>
        <c:axId val="18678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94264"/>
        <c:crosses val="autoZero"/>
        <c:auto val="1"/>
        <c:lblAlgn val="ctr"/>
        <c:lblOffset val="100"/>
        <c:noMultiLvlLbl val="0"/>
      </c:catAx>
      <c:valAx>
        <c:axId val="18679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8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2.4688691774967002</c:v>
                </c:pt>
                <c:pt idx="1">
                  <c:v>0.79349884883013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F-4613-B4C1-88DC981A77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790328"/>
        <c:axId val="186790656"/>
      </c:barChart>
      <c:catAx>
        <c:axId val="18679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90656"/>
        <c:crosses val="autoZero"/>
        <c:auto val="1"/>
        <c:lblAlgn val="ctr"/>
        <c:lblOffset val="100"/>
        <c:noMultiLvlLbl val="0"/>
      </c:catAx>
      <c:valAx>
        <c:axId val="18679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9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7F-4CCA-A72A-BF3B2564D6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7F-4CCA-A72A-BF3B2564D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963840"/>
        <c:axId val="309967448"/>
      </c:barChart>
      <c:catAx>
        <c:axId val="30996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67448"/>
        <c:crosses val="autoZero"/>
        <c:auto val="1"/>
        <c:lblAlgn val="ctr"/>
        <c:lblOffset val="100"/>
        <c:noMultiLvlLbl val="0"/>
      </c:catAx>
      <c:valAx>
        <c:axId val="30996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6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0.66738517658762997</c:v>
                </c:pt>
                <c:pt idx="1">
                  <c:v>1.5876305753605999</c:v>
                </c:pt>
                <c:pt idx="2">
                  <c:v>2.1648565743658001</c:v>
                </c:pt>
                <c:pt idx="3">
                  <c:v>2.3144309954126001</c:v>
                </c:pt>
                <c:pt idx="4">
                  <c:v>3.2940916376498999</c:v>
                </c:pt>
                <c:pt idx="5">
                  <c:v>1.1337257502902001</c:v>
                </c:pt>
                <c:pt idx="6">
                  <c:v>1.1606698723263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80-4A9F-8312-11C32062C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587648"/>
        <c:axId val="258762608"/>
      </c:barChart>
      <c:catAx>
        <c:axId val="18658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62608"/>
        <c:crosses val="autoZero"/>
        <c:auto val="1"/>
        <c:lblAlgn val="ctr"/>
        <c:lblOffset val="100"/>
        <c:noMultiLvlLbl val="0"/>
      </c:catAx>
      <c:valAx>
        <c:axId val="25876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58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40-4F00-9E10-0D24F8E2C6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40-4F00-9E10-0D24F8E2C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504000"/>
        <c:axId val="309504984"/>
      </c:barChart>
      <c:catAx>
        <c:axId val="30950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04984"/>
        <c:crosses val="autoZero"/>
        <c:auto val="1"/>
        <c:lblAlgn val="ctr"/>
        <c:lblOffset val="100"/>
        <c:noMultiLvlLbl val="0"/>
      </c:catAx>
      <c:valAx>
        <c:axId val="30950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0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BCF77-B83E-486D-9053-BEAAEB4772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BBBC7-315E-4A0E-8246-D094060FB1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95644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C679C-ABEA-48B5-A3E9-181E5DCC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37BF98-B42B-4FBC-9155-0AB4D00F3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374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37919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779536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32019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8677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178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5895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963237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792022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23261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88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23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tucumanturismo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2.0505 %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715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6DEA7-E259-48AA-802E-0F5FDAC77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65375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1A674-ADAE-4727-B763-03B02C2F5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Key Metrics Radar | tucumanturismo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F23C25-9EF7-4003-B661-B45CE7D090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6759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DCB95-E99D-4023-9BF0-73A887198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6C596-B459-487F-96EB-E5F09966D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044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8BB01-72DA-46A5-AD82-2A540771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D768C0-FF91-4B27-B8E9-DC7148AD6C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2047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56B3E-F88E-4760-BBDA-01A162E68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B4B54-7028-412A-A32F-DFBC224E7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659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09602-FECF-4752-AE64-FAB6F4A76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5776B8-5E7A-43AB-A16F-8A549B2B1D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9810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1F512-8F12-434D-B2B8-572346284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842D8-4B11-4FD2-BE5A-4DBB3299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12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89108-D5F2-47DD-98FE-9CCEBECF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F4C9D1-DB1D-4D76-B8BF-7D7EC56554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937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A81C5-62AB-4156-A8BA-B10D2BE2D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51E68-A358-42E9-B88A-BAA25CA5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5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4DE7-06DF-438C-B48B-19FA6DE00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823D6F-80A1-4018-8A9F-AC1E16B725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721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DDA4D-3C36-4480-B63C-E5936A325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AD8A7-D60A-49AC-96EC-D1D441135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207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0685E-58E4-427F-B273-F60E44DA7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7CA0A3-62EA-4E88-B729-89EA6C3ADE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1106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2CEE8-2408-4842-9F08-44532454F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4418A-6248-46B6-AC8E-E32E8BE4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413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000F4-11E4-417D-91C9-78118150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A8266-084E-4747-95F8-B868E085C9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0129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B4DE9-FB72-4DD4-8AD2-0BBCFD352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55EC6-1DD8-43FA-95BD-C1DF00655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20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8238B-1C3B-4019-9F94-7F24E36C1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1CE454-24E6-4B20-95FC-2E462B226F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1688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11413-EBD0-44B5-AEE1-1909792E3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F4919-ADFE-4F5E-BFA2-7F6C7CC17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66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2C247-C7B6-4D13-8ED8-E7B330447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31644C-2A7A-4C61-8520-B17B6F0E8C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994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7A22A-B9A6-4B45-A9EB-C876ACCF7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631D3-EF4F-4B51-B125-BE6E77F6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085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1443F-B6A2-4172-83C1-903E56D35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A70B62-6BA4-4FF0-8E56-BB9106CFB8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7661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DA0C0-F024-45AC-8E02-CCA44BA70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C704A-C562-455D-9E20-1A21946B3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482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44BF3-F48D-46AE-BFB5-F86A22CC8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F8D4F-F2ED-4811-A7C6-E29778D57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828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55936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0710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250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1111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7500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89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- 2018-11-09 18:15:12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verde de Las Yungas Tucumanas te espera! Vení a visitarnos 🌿#TucumánTuDestino #SentíTucumán.
.
.
.
#VivíArgentina #Tucuman #Norte #ViajAR #conoceargentina #argentina360 #Turismo #Tucumán #flores #YungaTucumana #Argentina #viajes #amoviajar #NorteArgentino #igersargentina #ig_argentina #loves_argentina #hallazgosemanal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7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- 2018-11-07 21:23:35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¿Pensando en conocer Amaicha Del Valle? Te recomendamos visitar el Museo Pachamama. Este espacio fue diseñado por el pintor, escultor y artesano Héctor Cruz, creado en el año 1996. Se encuentra sobre la Ruta Provincial 307 en el acceso a Amaicha del Valle. Vení a conocerlo como lo hizo m.vicky.m autora de esta hermosa foto ♥️ ¡Gracias Vicky por tu visita!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6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- 2018-11-21 18:32:06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Recorriendo los valles junto al amigo fiel ❤️Hermosa foto de tom.boiv, que vino a visitarnos al Jardín de la República. ¡Gracias por mostrar la belleza de nuestra provincia! Tu foto también puede ser destacada en nuestra cuenta si venís a Tucumán, usando los hashtags #SentíTucumán y #TucumánTuDestino ¡Te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817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BE764-CAB5-4A80-B422-FADCE9640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1423229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26A56-935C-4CCC-B4E9-2813C753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1E3E42-3227-4F44-8476-F30C659810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804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66860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4892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1261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3704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7081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39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- 2018-11-16 19:20:07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ciudad también tiene su encanto: La Catedral Nuestra Señora de la Encarnación es una de las 3 iglesias más antiguas de la Argentina. Construída a principios del siglo XIX por Pedro Delgare Echeverri, es un ícono tucumano que forma parte de nuestra historia. ¡No te pierdas de conocerla!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971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- 2018-11-15 17:59:15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paraíso emblemático de nuestra provincia ¿No es hermoso Tafí del Valle? Vení a disfrutarlo como tom.unlimited ¡Muchas gracias por compartir esta imagen súper bella! #SentíTucumán #TucumánTuDestino . . .
#VivíArgentina #Tucuman #Norte #ViajAR #conoceargentina #argentina360 #Turismo #Tucumán #TafiDelValle #Argentina #viajes #amoviajar #NorteArgentino #igersargentina #ig_argentina #loves_argentina #hallazgosemanal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74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- 2018-11-01 18:45:59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de visita en Tucumán? ¡Queremos conocer tu mirada! Compartí tus fotos en Instagram con los hashtag #SentíTucumán y #TucumánTuDestino 📷Vamos a seleccionar las mejores y compartirlas en nuestra cuenta 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896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13AF1-0ADE-481A-842F-34D7282E4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22672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45E2E-5A51-43E5-87B0-03D99CE8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A0E91-B881-4E60-8694-A38696914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66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45196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95418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16212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6221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4884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11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- 2018-11-06 19:27:07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noches estrelladas en El Mollar son únicas...¡Vení a disfrutarlas! #SentíTucumán #TucumánTuDestino.
.
.
.
#VivíArgentina #Tucuman #Norte #ViajAR #conoceargentina #argentina360 #Turismo #Tucumán #flores #vallescachaquies #Argentina #viajes #amoviajar #NorteArgentino #igersargentina #ig_argentina #loves_argentina #hallazgosemanal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7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- 2018-10-24 07:48:12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Comé las mejores frutillas de Tucumán en #Lules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3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- 2018-11-08 18:30:25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¡Delicias de nuestra región! 🍲¿Cuál es tu preferida? Contános comentando en este post.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5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- 2018-11-03 14:01:36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¿Fan de los ricos sabores? En Tucumán la comida es única, porque esta hecha con los ingredientes más importates: las manos y el cariño de nuestra gente 👩‍🍳❤️¡Vení a probar todo!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257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FEFB4-5DC2-457F-9CD3-9CF98895C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637449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4AC2-ADCA-4C4E-A8A7-96534C016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7F499-C57C-4FB4-9C80-826C391B20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3952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13062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05169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46945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0926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860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64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- 2018-11-18 18:26:29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mejor que acompañar una picada con nuestros deliciosos vinos. ¡Si! En Tucumán también tenemos viñedos y bodegas que representan los sabores únicos de la región. ¡Vení a degustar con nosotros!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2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- 2018-10-30 21:00:19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¡Nada más lindo que pasar una tarde en el Dique El Cadillal! A sólo 26km de la ciudad tenemos el mejor plan: amigos, deportes acuáticos y un atardecer que invita a quedarse hasta que caiga el sol ❤️ ¡Venite! #SentíTucumán #TucumánTuDestino
.
.
.
#VivíArgentina #Tucuman #Norte #ViajAR #conoceargentina #argentina360 #Turismo #Tucumán #DiqueCadillal #Argentina #viajes #amoviajar #NorteArgentino #igersargentina #ig_argentina #loves_argentina #hallazgosemanal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190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380A2-8FF2-4AC0-B925-9DB8AC28B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1887749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B27EF-E864-46BF-9511-8CF672ABE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4C05C-E3B9-4CB0-B955-3D29CDFEFA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735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46242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3216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5338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6998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4849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17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- 2018-11-10 10:20:08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manos de los artesanos tucumanos invitan a redescubrir la cultura de nuestros ancestros, oficio que se transmite de generación en generación. Cuando vengas a visitarnos, acercate a conocer su hermoso trabajo en la Ruta del Artesano #TucumánTuDestino #SentíTucumán
.
.
.
#VivíArgentina #Tucuman #Norte #ViajAR #conoceargentina #argentina360 #Turismo #Tucumán #Artesanos #Argentina #viajes #amoviajar #NorteArgentino #igersargentina #ig_argentina #loves_argentina #hallazgosemanal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06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- 2018-11-12 17:33:30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¡Vení a disfrutar de una experiencia 100% tucumana! Te invitamos a la edición 2018 de #TucumánEnTuVida :) ¿Cuándo? El Miércoles 14 de Noviembre desde las 9 de la mañana.  Escribinos a proyectosespecialestucumanturismo.gob.ar para reservar tu lugar. ¡Te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31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- 2018-11-23 20:00:17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¿Planeando una escapada con amigos? ¡Venite a Tucumán! Caminatas, salidas y paisajes increíbles , para crear anécdotas inolvidables 🙌🏻#SentíTucumán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55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- 2018-11-14 18:48:50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Naturaleza, caminatas, historia y aventura, descubrí la Quebrada de Lules #TucumánTuDestino #SentíTucumán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170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47E5F-E829-4BC5-A9F0-17EB5CA6E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3850940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387</Words>
  <Application>Microsoft Office PowerPoint</Application>
  <PresentationFormat>On-screen Show (4:3)</PresentationFormat>
  <Paragraphs>169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Reporte Instagram</vt:lpstr>
      <vt:lpstr>Instagram Key Metrics Table | tucumanturismo</vt:lpstr>
      <vt:lpstr>Instagram Key Metrics Radar | tucumanturismo</vt:lpstr>
      <vt:lpstr>Instagram Followers Total | tucumanturismo</vt:lpstr>
      <vt:lpstr>Instagram Followers Change Per Weekday | tucumanturismo</vt:lpstr>
      <vt:lpstr>Instagram Posts By Hour | tucumanturismo</vt:lpstr>
      <vt:lpstr>Instagram Interaction Rate By Hour | tucumanturismo</vt:lpstr>
      <vt:lpstr>Instagram Posts By Weekday | tucumanturismo</vt:lpstr>
      <vt:lpstr>Instagram Interaction Rate By Post Type | tucumanturismo</vt:lpstr>
      <vt:lpstr>Instagram Posts Type Distribution Per Profile | tucumanturismo</vt:lpstr>
      <vt:lpstr>Instagram Interaction Rate By Weekday | tucumanturismo</vt:lpstr>
      <vt:lpstr>Instagram Interactions Distribution | tucumanturismo</vt:lpstr>
      <vt:lpstr>Instagram Posts Table | tucumanturismo - 1 of 5</vt:lpstr>
      <vt:lpstr>Instagram Posts Table | tucumanturismo - 2 of 5</vt:lpstr>
      <vt:lpstr>Instagram Posts Table | tucumanturismo - 3 of 5</vt:lpstr>
      <vt:lpstr>Instagram Posts Table | tucumanturismo - 4 of 5</vt:lpstr>
      <vt:lpstr>Instagram Posts Table | tucumanturismo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2018-11-24T05:04:11Z</dcterms:created>
  <dcterms:modified xsi:type="dcterms:W3CDTF">2018-11-24T05:05:20Z</dcterms:modified>
</cp:coreProperties>
</file>