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243996</c:v>
                </c:pt>
                <c:pt idx="1">
                  <c:v>243996</c:v>
                </c:pt>
                <c:pt idx="2">
                  <c:v>244027</c:v>
                </c:pt>
                <c:pt idx="3">
                  <c:v>244031</c:v>
                </c:pt>
                <c:pt idx="4">
                  <c:v>244052</c:v>
                </c:pt>
                <c:pt idx="5">
                  <c:v>244066</c:v>
                </c:pt>
                <c:pt idx="6">
                  <c:v>244071</c:v>
                </c:pt>
                <c:pt idx="7">
                  <c:v>244068</c:v>
                </c:pt>
                <c:pt idx="8">
                  <c:v>244079</c:v>
                </c:pt>
                <c:pt idx="9">
                  <c:v>244080</c:v>
                </c:pt>
                <c:pt idx="10">
                  <c:v>244068</c:v>
                </c:pt>
                <c:pt idx="11">
                  <c:v>244062</c:v>
                </c:pt>
                <c:pt idx="12">
                  <c:v>244060</c:v>
                </c:pt>
                <c:pt idx="13">
                  <c:v>244210</c:v>
                </c:pt>
                <c:pt idx="14">
                  <c:v>244487</c:v>
                </c:pt>
                <c:pt idx="15">
                  <c:v>244728</c:v>
                </c:pt>
                <c:pt idx="16">
                  <c:v>244917</c:v>
                </c:pt>
                <c:pt idx="17">
                  <c:v>245119</c:v>
                </c:pt>
                <c:pt idx="18">
                  <c:v>245350</c:v>
                </c:pt>
                <c:pt idx="19">
                  <c:v>245601</c:v>
                </c:pt>
                <c:pt idx="20">
                  <c:v>245891</c:v>
                </c:pt>
                <c:pt idx="21">
                  <c:v>246134</c:v>
                </c:pt>
                <c:pt idx="22">
                  <c:v>246344</c:v>
                </c:pt>
                <c:pt idx="23">
                  <c:v>246525</c:v>
                </c:pt>
                <c:pt idx="24">
                  <c:v>246720</c:v>
                </c:pt>
                <c:pt idx="25">
                  <c:v>246923</c:v>
                </c:pt>
                <c:pt idx="26">
                  <c:v>247128</c:v>
                </c:pt>
                <c:pt idx="27">
                  <c:v>247322</c:v>
                </c:pt>
                <c:pt idx="28">
                  <c:v>247541</c:v>
                </c:pt>
                <c:pt idx="29">
                  <c:v>247650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04-4D9B-AEDB-CDDB41174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22840"/>
        <c:axId val="344528088"/>
      </c:lineChart>
      <c:catAx>
        <c:axId val="34452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28088"/>
        <c:crosses val="autoZero"/>
        <c:auto val="1"/>
        <c:lblAlgn val="ctr"/>
        <c:lblOffset val="100"/>
        <c:noMultiLvlLbl val="0"/>
      </c:catAx>
      <c:valAx>
        <c:axId val="34452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2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31</c:v>
                </c:pt>
                <c:pt idx="3">
                  <c:v>4</c:v>
                </c:pt>
                <c:pt idx="4">
                  <c:v>21</c:v>
                </c:pt>
                <c:pt idx="5">
                  <c:v>14</c:v>
                </c:pt>
                <c:pt idx="6">
                  <c:v>5</c:v>
                </c:pt>
                <c:pt idx="7">
                  <c:v>-3</c:v>
                </c:pt>
                <c:pt idx="8">
                  <c:v>11</c:v>
                </c:pt>
                <c:pt idx="9">
                  <c:v>1</c:v>
                </c:pt>
                <c:pt idx="10">
                  <c:v>-12</c:v>
                </c:pt>
                <c:pt idx="11">
                  <c:v>-6</c:v>
                </c:pt>
                <c:pt idx="12">
                  <c:v>-2</c:v>
                </c:pt>
                <c:pt idx="13">
                  <c:v>150</c:v>
                </c:pt>
                <c:pt idx="14">
                  <c:v>277</c:v>
                </c:pt>
                <c:pt idx="15">
                  <c:v>241</c:v>
                </c:pt>
                <c:pt idx="16">
                  <c:v>189</c:v>
                </c:pt>
                <c:pt idx="17">
                  <c:v>202</c:v>
                </c:pt>
                <c:pt idx="18">
                  <c:v>231</c:v>
                </c:pt>
                <c:pt idx="19">
                  <c:v>251</c:v>
                </c:pt>
                <c:pt idx="20">
                  <c:v>290</c:v>
                </c:pt>
                <c:pt idx="21">
                  <c:v>243</c:v>
                </c:pt>
                <c:pt idx="22">
                  <c:v>210</c:v>
                </c:pt>
                <c:pt idx="23">
                  <c:v>181</c:v>
                </c:pt>
                <c:pt idx="24">
                  <c:v>195</c:v>
                </c:pt>
                <c:pt idx="25">
                  <c:v>203</c:v>
                </c:pt>
                <c:pt idx="26">
                  <c:v>205</c:v>
                </c:pt>
                <c:pt idx="27">
                  <c:v>194</c:v>
                </c:pt>
                <c:pt idx="28">
                  <c:v>219</c:v>
                </c:pt>
                <c:pt idx="29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F0-4598-8DEA-93030F539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23824"/>
        <c:axId val="344524808"/>
      </c:lineChart>
      <c:catAx>
        <c:axId val="34452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24808"/>
        <c:crosses val="autoZero"/>
        <c:auto val="1"/>
        <c:lblAlgn val="ctr"/>
        <c:lblOffset val="100"/>
        <c:noMultiLvlLbl val="0"/>
      </c:catAx>
      <c:valAx>
        <c:axId val="34452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2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F-4305-B182-12EFD411F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439664"/>
        <c:axId val="340438680"/>
      </c:radarChart>
      <c:catAx>
        <c:axId val="34043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38680"/>
        <c:crosses val="autoZero"/>
        <c:auto val="1"/>
        <c:lblAlgn val="ctr"/>
        <c:lblOffset val="100"/>
        <c:noMultiLvlLbl val="0"/>
      </c:catAx>
      <c:valAx>
        <c:axId val="34043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3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4.0984446402589998E-4</c:v>
                </c:pt>
                <c:pt idx="1">
                  <c:v>0</c:v>
                </c:pt>
                <c:pt idx="2">
                  <c:v>1.2705126313546001E-2</c:v>
                </c:pt>
                <c:pt idx="3">
                  <c:v>1.6391628795174001E-3</c:v>
                </c:pt>
                <c:pt idx="4">
                  <c:v>8.6054640598939997E-3</c:v>
                </c:pt>
                <c:pt idx="5">
                  <c:v>5.7364823889990996E-3</c:v>
                </c:pt>
                <c:pt idx="6">
                  <c:v>2.0486261912761E-3</c:v>
                </c:pt>
                <c:pt idx="7">
                  <c:v>-1.2291505340659E-3</c:v>
                </c:pt>
                <c:pt idx="8">
                  <c:v>4.5069406886605002E-3</c:v>
                </c:pt>
                <c:pt idx="9">
                  <c:v>4.0970341569737998E-4</c:v>
                </c:pt>
                <c:pt idx="10">
                  <c:v>-4.9164208456243998E-3</c:v>
                </c:pt>
                <c:pt idx="11">
                  <c:v>-2.4583312847239001E-3</c:v>
                </c:pt>
                <c:pt idx="12">
                  <c:v>-8.1946390671223002E-4</c:v>
                </c:pt>
                <c:pt idx="13">
                  <c:v>6.1460296648364998E-2</c:v>
                </c:pt>
                <c:pt idx="14">
                  <c:v>0.1134269685926</c:v>
                </c:pt>
                <c:pt idx="15">
                  <c:v>9.8573748297454994E-2</c:v>
                </c:pt>
                <c:pt idx="16">
                  <c:v>7.7228596646071998E-2</c:v>
                </c:pt>
                <c:pt idx="17">
                  <c:v>8.2476920752745E-2</c:v>
                </c:pt>
                <c:pt idx="18">
                  <c:v>9.4239940600280001E-2</c:v>
                </c:pt>
                <c:pt idx="19">
                  <c:v>0.102302832688</c:v>
                </c:pt>
                <c:pt idx="20">
                  <c:v>0.11807769512339</c:v>
                </c:pt>
                <c:pt idx="21">
                  <c:v>9.8824275796998998E-2</c:v>
                </c:pt>
                <c:pt idx="22">
                  <c:v>8.5319378874921997E-2</c:v>
                </c:pt>
                <c:pt idx="23">
                  <c:v>7.3474490955737007E-2</c:v>
                </c:pt>
                <c:pt idx="24">
                  <c:v>7.9099482811073998E-2</c:v>
                </c:pt>
                <c:pt idx="25">
                  <c:v>8.2279507133593E-2</c:v>
                </c:pt>
                <c:pt idx="26">
                  <c:v>8.3021832717081995E-2</c:v>
                </c:pt>
                <c:pt idx="27">
                  <c:v>7.8501829011685995E-2</c:v>
                </c:pt>
                <c:pt idx="28">
                  <c:v>8.8548531873427996E-2</c:v>
                </c:pt>
                <c:pt idx="29">
                  <c:v>4.4033109666681003E-2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38-47B9-B5C3-B9807B154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344872"/>
        <c:axId val="170349464"/>
      </c:lineChart>
      <c:catAx>
        <c:axId val="17034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49464"/>
        <c:crosses val="autoZero"/>
        <c:auto val="1"/>
        <c:lblAlgn val="ctr"/>
        <c:lblOffset val="100"/>
        <c:noMultiLvlLbl val="0"/>
      </c:catAx>
      <c:valAx>
        <c:axId val="17034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4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160</c:v>
                </c:pt>
                <c:pt idx="1">
                  <c:v>147</c:v>
                </c:pt>
                <c:pt idx="2">
                  <c:v>114</c:v>
                </c:pt>
                <c:pt idx="3">
                  <c:v>101</c:v>
                </c:pt>
                <c:pt idx="4">
                  <c:v>97</c:v>
                </c:pt>
                <c:pt idx="5">
                  <c:v>112</c:v>
                </c:pt>
                <c:pt idx="6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A-4633-AB7D-C6594AB99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440320"/>
        <c:axId val="340440648"/>
      </c:barChart>
      <c:catAx>
        <c:axId val="34044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40648"/>
        <c:crosses val="autoZero"/>
        <c:auto val="1"/>
        <c:lblAlgn val="ctr"/>
        <c:lblOffset val="100"/>
        <c:noMultiLvlLbl val="0"/>
      </c:catAx>
      <c:valAx>
        <c:axId val="34044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4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243996</c:v>
                </c:pt>
                <c:pt idx="1">
                  <c:v>243996</c:v>
                </c:pt>
                <c:pt idx="2">
                  <c:v>244027</c:v>
                </c:pt>
                <c:pt idx="3">
                  <c:v>244031</c:v>
                </c:pt>
                <c:pt idx="4">
                  <c:v>244052</c:v>
                </c:pt>
                <c:pt idx="5">
                  <c:v>244066</c:v>
                </c:pt>
                <c:pt idx="6">
                  <c:v>244071</c:v>
                </c:pt>
                <c:pt idx="7">
                  <c:v>244068</c:v>
                </c:pt>
                <c:pt idx="8">
                  <c:v>244079</c:v>
                </c:pt>
                <c:pt idx="9">
                  <c:v>244080</c:v>
                </c:pt>
                <c:pt idx="10">
                  <c:v>244068</c:v>
                </c:pt>
                <c:pt idx="11">
                  <c:v>244062</c:v>
                </c:pt>
                <c:pt idx="12">
                  <c:v>244060</c:v>
                </c:pt>
                <c:pt idx="13">
                  <c:v>244210</c:v>
                </c:pt>
                <c:pt idx="14">
                  <c:v>244487</c:v>
                </c:pt>
                <c:pt idx="15">
                  <c:v>244728</c:v>
                </c:pt>
                <c:pt idx="16">
                  <c:v>244917</c:v>
                </c:pt>
                <c:pt idx="17">
                  <c:v>245119</c:v>
                </c:pt>
                <c:pt idx="18">
                  <c:v>245350</c:v>
                </c:pt>
                <c:pt idx="19">
                  <c:v>245601</c:v>
                </c:pt>
                <c:pt idx="20">
                  <c:v>245891</c:v>
                </c:pt>
                <c:pt idx="21">
                  <c:v>246134</c:v>
                </c:pt>
                <c:pt idx="22">
                  <c:v>246344</c:v>
                </c:pt>
                <c:pt idx="23">
                  <c:v>246525</c:v>
                </c:pt>
                <c:pt idx="24">
                  <c:v>246720</c:v>
                </c:pt>
                <c:pt idx="25">
                  <c:v>246923</c:v>
                </c:pt>
                <c:pt idx="26">
                  <c:v>247128</c:v>
                </c:pt>
                <c:pt idx="27">
                  <c:v>247322</c:v>
                </c:pt>
                <c:pt idx="28">
                  <c:v>247541</c:v>
                </c:pt>
                <c:pt idx="29">
                  <c:v>247650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47-4713-B862-5226A4A5D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2872264"/>
        <c:axId val="342872592"/>
      </c:areaChart>
      <c:catAx>
        <c:axId val="342872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72592"/>
        <c:crosses val="autoZero"/>
        <c:auto val="1"/>
        <c:lblAlgn val="ctr"/>
        <c:lblOffset val="100"/>
        <c:noMultiLvlLbl val="0"/>
      </c:catAx>
      <c:valAx>
        <c:axId val="34287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722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4F-492C-BDCB-869F9F50B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870624"/>
        <c:axId val="342876200"/>
      </c:lineChart>
      <c:catAx>
        <c:axId val="34287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76200"/>
        <c:crosses val="autoZero"/>
        <c:auto val="1"/>
        <c:lblAlgn val="ctr"/>
        <c:lblOffset val="100"/>
        <c:noMultiLvlLbl val="0"/>
      </c:catAx>
      <c:valAx>
        <c:axId val="34287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7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6</c:v>
                </c:pt>
                <c:pt idx="10">
                  <c:v>3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8-4FD4-B8FC-6CCD80162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86752"/>
        <c:axId val="343285768"/>
      </c:lineChart>
      <c:catAx>
        <c:axId val="34328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85768"/>
        <c:crosses val="autoZero"/>
        <c:auto val="1"/>
        <c:lblAlgn val="ctr"/>
        <c:lblOffset val="100"/>
        <c:noMultiLvlLbl val="0"/>
      </c:catAx>
      <c:valAx>
        <c:axId val="34328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8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19-41CF-8B87-CAD018ECD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4781432"/>
        <c:axId val="454779136"/>
      </c:barChart>
      <c:catAx>
        <c:axId val="45478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779136"/>
        <c:crosses val="autoZero"/>
        <c:auto val="1"/>
        <c:lblAlgn val="ctr"/>
        <c:lblOffset val="100"/>
        <c:noMultiLvlLbl val="0"/>
      </c:catAx>
      <c:valAx>
        <c:axId val="45477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78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5-433B-AB36-6844E5B854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05-433B-AB36-6844E5B85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4778152"/>
        <c:axId val="454782744"/>
      </c:barChart>
      <c:catAx>
        <c:axId val="45477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782744"/>
        <c:crosses val="autoZero"/>
        <c:auto val="1"/>
        <c:lblAlgn val="ctr"/>
        <c:lblOffset val="100"/>
        <c:noMultiLvlLbl val="0"/>
      </c:catAx>
      <c:valAx>
        <c:axId val="45478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77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9-41ED-B1C1-9C797B571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4796192"/>
        <c:axId val="454788976"/>
      </c:barChart>
      <c:catAx>
        <c:axId val="45479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788976"/>
        <c:crosses val="autoZero"/>
        <c:auto val="1"/>
        <c:lblAlgn val="ctr"/>
        <c:lblOffset val="100"/>
        <c:noMultiLvlLbl val="0"/>
      </c:catAx>
      <c:valAx>
        <c:axId val="45478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79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95-405B-A204-698437BAAC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95-405B-A204-698437BAAC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95-405B-A204-698437BAA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8602168"/>
        <c:axId val="458623488"/>
      </c:barChart>
      <c:catAx>
        <c:axId val="45860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623488"/>
        <c:crosses val="autoZero"/>
        <c:auto val="1"/>
        <c:lblAlgn val="ctr"/>
        <c:lblOffset val="100"/>
        <c:noMultiLvlLbl val="0"/>
      </c:catAx>
      <c:valAx>
        <c:axId val="45862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60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7E-449F-8A48-146000AD2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71744"/>
        <c:axId val="482669776"/>
      </c:lineChart>
      <c:catAx>
        <c:axId val="48267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69776"/>
        <c:crosses val="autoZero"/>
        <c:auto val="1"/>
        <c:lblAlgn val="ctr"/>
        <c:lblOffset val="100"/>
        <c:noMultiLvlLbl val="0"/>
      </c:catAx>
      <c:valAx>
        <c:axId val="48266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7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0.27623516875345999</c:v>
                </c:pt>
                <c:pt idx="1">
                  <c:v>0.41189199822948003</c:v>
                </c:pt>
                <c:pt idx="2">
                  <c:v>2.2130149870292999E-2</c:v>
                </c:pt>
                <c:pt idx="3">
                  <c:v>7.5810661847567004E-2</c:v>
                </c:pt>
                <c:pt idx="4">
                  <c:v>4.3025557180964999E-2</c:v>
                </c:pt>
                <c:pt idx="5">
                  <c:v>0</c:v>
                </c:pt>
                <c:pt idx="6">
                  <c:v>1.6388875231492999E-2</c:v>
                </c:pt>
                <c:pt idx="7">
                  <c:v>0</c:v>
                </c:pt>
                <c:pt idx="8">
                  <c:v>0</c:v>
                </c:pt>
                <c:pt idx="9">
                  <c:v>6.8830173837159003E-2</c:v>
                </c:pt>
                <c:pt idx="10">
                  <c:v>3.7078918688593997E-2</c:v>
                </c:pt>
                <c:pt idx="11">
                  <c:v>0</c:v>
                </c:pt>
                <c:pt idx="12">
                  <c:v>0</c:v>
                </c:pt>
                <c:pt idx="13">
                  <c:v>0.54314211399431001</c:v>
                </c:pt>
                <c:pt idx="14">
                  <c:v>1.6370095110252999E-2</c:v>
                </c:pt>
                <c:pt idx="15">
                  <c:v>0</c:v>
                </c:pt>
                <c:pt idx="16">
                  <c:v>6.0043623530564999E-2</c:v>
                </c:pt>
                <c:pt idx="17">
                  <c:v>5.7138659200549002E-2</c:v>
                </c:pt>
                <c:pt idx="18">
                  <c:v>9.0118009737638005E-2</c:v>
                </c:pt>
                <c:pt idx="19">
                  <c:v>8.5955799979631001E-2</c:v>
                </c:pt>
                <c:pt idx="20">
                  <c:v>0.10864876742653</c:v>
                </c:pt>
                <c:pt idx="21">
                  <c:v>3.0079833504057001E-2</c:v>
                </c:pt>
                <c:pt idx="22">
                  <c:v>4.9139250890395003E-2</c:v>
                </c:pt>
                <c:pt idx="23">
                  <c:v>1.6231526493909E-2</c:v>
                </c:pt>
                <c:pt idx="24">
                  <c:v>0</c:v>
                </c:pt>
                <c:pt idx="25">
                  <c:v>5.2669748522208001E-2</c:v>
                </c:pt>
                <c:pt idx="26">
                  <c:v>0</c:v>
                </c:pt>
                <c:pt idx="27">
                  <c:v>0</c:v>
                </c:pt>
                <c:pt idx="28">
                  <c:v>1.6166123080778E-2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88-4DB0-AA29-20E4C951C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77648"/>
        <c:axId val="482678960"/>
      </c:lineChart>
      <c:catAx>
        <c:axId val="48267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78960"/>
        <c:crosses val="autoZero"/>
        <c:auto val="1"/>
        <c:lblAlgn val="ctr"/>
        <c:lblOffset val="100"/>
        <c:noMultiLvlLbl val="0"/>
      </c:catAx>
      <c:valAx>
        <c:axId val="48267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7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C-4EAD-9AC8-012FF86411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7C-4EAD-9AC8-012FF86411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7C-4EAD-9AC8-012FF86411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7C-4EAD-9AC8-012FF86411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7C-4EAD-9AC8-012FF86411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7C-4EAD-9AC8-012FF86411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7C-4EAD-9AC8-012FF86411D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07C-4EAD-9AC8-012FF8641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2680272"/>
        <c:axId val="482679944"/>
      </c:barChart>
      <c:catAx>
        <c:axId val="48268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79944"/>
        <c:crosses val="autoZero"/>
        <c:auto val="1"/>
        <c:lblAlgn val="ctr"/>
        <c:lblOffset val="100"/>
        <c:noMultiLvlLbl val="0"/>
      </c:catAx>
      <c:valAx>
        <c:axId val="48267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8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7.5664505211088001E-2</c:v>
                </c:pt>
                <c:pt idx="9">
                  <c:v>9.5394228344085993E-2</c:v>
                </c:pt>
                <c:pt idx="10">
                  <c:v>3.7832252605544001E-2</c:v>
                </c:pt>
                <c:pt idx="11">
                  <c:v>0</c:v>
                </c:pt>
                <c:pt idx="12">
                  <c:v>1.6271936604534999E-2</c:v>
                </c:pt>
                <c:pt idx="13">
                  <c:v>6.8342133739047004E-2</c:v>
                </c:pt>
                <c:pt idx="14">
                  <c:v>0.14807462310127001</c:v>
                </c:pt>
                <c:pt idx="15">
                  <c:v>0</c:v>
                </c:pt>
                <c:pt idx="16">
                  <c:v>0</c:v>
                </c:pt>
                <c:pt idx="17">
                  <c:v>0.53941469844032996</c:v>
                </c:pt>
                <c:pt idx="18">
                  <c:v>1.6271936604534999E-2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4.2713833586903997E-2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7C-40C9-A899-063CB47DA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648456"/>
        <c:axId val="482648784"/>
      </c:lineChart>
      <c:catAx>
        <c:axId val="48264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48784"/>
        <c:crosses val="autoZero"/>
        <c:auto val="1"/>
        <c:lblAlgn val="ctr"/>
        <c:lblOffset val="100"/>
        <c:noMultiLvlLbl val="0"/>
      </c:catAx>
      <c:valAx>
        <c:axId val="48264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4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8.3405655002839002E-2</c:v>
                </c:pt>
                <c:pt idx="1">
                  <c:v>0.15714570284991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D1-4D46-940E-B835E4EA2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2656328"/>
        <c:axId val="482656984"/>
      </c:barChart>
      <c:catAx>
        <c:axId val="48265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56984"/>
        <c:crosses val="autoZero"/>
        <c:auto val="1"/>
        <c:lblAlgn val="ctr"/>
        <c:lblOffset val="100"/>
        <c:noMultiLvlLbl val="0"/>
      </c:catAx>
      <c:valAx>
        <c:axId val="48265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5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0.22143303650730001</c:v>
                </c:pt>
                <c:pt idx="1">
                  <c:v>7.0619917582976005E-2</c:v>
                </c:pt>
                <c:pt idx="2">
                  <c:v>0.22902657603234999</c:v>
                </c:pt>
                <c:pt idx="3">
                  <c:v>4.1594968737668998E-2</c:v>
                </c:pt>
                <c:pt idx="4">
                  <c:v>5.1459790174231003E-2</c:v>
                </c:pt>
                <c:pt idx="5">
                  <c:v>6.1833107561131001E-2</c:v>
                </c:pt>
                <c:pt idx="6">
                  <c:v>8.5834116417096998E-2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4-454A-A62D-1345CEC5C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2664528"/>
        <c:axId val="482664856"/>
      </c:barChart>
      <c:catAx>
        <c:axId val="48266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64856"/>
        <c:crosses val="autoZero"/>
        <c:auto val="1"/>
        <c:lblAlgn val="ctr"/>
        <c:lblOffset val="100"/>
        <c:noMultiLvlLbl val="0"/>
      </c:catAx>
      <c:valAx>
        <c:axId val="48266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66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7AE1-F553-45FB-9C7C-846FEC5121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D0A23-C1BF-43CA-8476-AF8909754A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752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F3D2E-38C8-4BD7-AA5A-7929725E6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BEF62-62C3-4EB8-9001-C88037D7E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9963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36449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086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0648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1690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6749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3981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1478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9748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3897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8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71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Ente Tucumán 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172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0ECF3-022A-47F8-8EC5-466458AED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46605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BC7B4-3DF4-40FD-A827-CAE9E4235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953AF8-B707-4103-AA51-E84D9D2B23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53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B73DC-B1F4-4C97-AB1F-4BF2936DA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17778-1EE2-4E4C-8435-B254E048E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74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C9B27-D153-408A-BE41-3555479E9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C5418F-8FAB-4220-A320-545B7E27D5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135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AB756-4A6A-41C3-8EBF-E4A10E777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F0E4D-27EA-4B09-A86B-A24BBF6D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202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F02B1-3C44-4F06-BC86-1E949C8A2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FBA984-A45C-4B4A-B967-987FC593E1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5249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3FFBE-DDAE-4E58-8301-1FBFC8ADB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8C110-A3DF-4086-92CE-3A9E42AC4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36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AE523-54CF-4F9F-9A05-7BF2EA41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1ECDEA-2085-4461-911A-A14D75DFC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348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C3ED9-E787-48A3-8330-89EE5F6E8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62B72-F860-4C88-9233-12E45942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07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E0206-F580-4026-8D18-5E985A0C4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33C13B-91F4-427D-A878-03199259B8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668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C14D4-AFB8-440D-A16F-21FAC39C3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B5DD1-E4D4-4A2E-B044-03EC8BE96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07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78B1-762A-4B1E-84B2-3AE854A1D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34AD0-FACC-433C-B5B6-D94B04CFA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7091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34170-73DE-49FF-BB29-FC7D26622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3D082-C6C4-4FB3-8033-9F907A030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329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ED8D-5164-49D3-80E8-B8C13E01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B0485A-71AB-4C1B-B48E-814BFC6DCE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31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73F45-B6A2-483F-81AE-CCF8FB8F1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844F6-E67A-46DA-A44F-B475B4308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3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0B6C-17A1-4E20-9D77-063C00DEB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A5D3BA-D1BA-4EA2-B931-3DA691CCA7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930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9783F-4ABF-449F-AFAF-CBCBD0050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75758-B8DA-42DD-85D6-FB7C16A1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256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76F7A-759B-442F-800A-E5044272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6F1FC-E5FF-4296-8F03-57E3E8601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077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8347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111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6878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575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23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169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319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04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00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- 2018-10-08 17:30:00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aproxima un nuevo fin de semana largo, vení a #Tafí. Recorré el sendero de nuestro valle en cabalgata. Encontrate con #TucumánTuDestino #cabalgatas #TafìdelValle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02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- 2018-09-26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Preparate para vivir una experiencia extrema a minutos de San Miguel de Tucumán. Disfrutá el dique El Cadillal  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46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- 2018-09-25 14:50:01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mejor vista de la ciudad desde una villa serrana. Vení a conocer el Cerro San Javier. #Sanjavier #TucumánTuDestino #Tucumán #JardínDeLaRepública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103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4276F-DE9D-49CC-865A-DFF022BBB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614456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A450F-2691-4851-A82A-2790CC66B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E6314-7C34-4221-8203-E7A7753FB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377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83165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048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803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745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372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458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344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485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69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- 2018-10-15 08:45:00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Recorré en El Mollar la Reserva Arqueológica Los Menhires para conocer monolitos de piedra que lograron apasionar a arqueólogos e historiadores. #ElMollar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2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- 2018-10-13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próxima visita a #Tucumán no dejes de visitar la Ciudad Sagrada de los Quilmes, un legado arqueológico, ubicadas al pie del cerro Alto del Rey . Un lugar único te espera.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3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 sumergirte en las raíces de la provincia que vio nacer en sus calles a la Independencia Argentina. #SanMigueldeTucumán te espera.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948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82527-EAF9-4FBD-9885-87B2601FC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447679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3D6DE-2E2A-4200-BC64-ED7508E2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6A9DB-09A4-4863-8D59-084B9102E5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809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18666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887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034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013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668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304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7585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1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36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- 2018-09-28 10:21:00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 Primavera Tafí es tu lugar. Imperdible y único. Conocelo! #Tucumán #TucumánTuDestino #TafíDelValle #ArgentinaTurismo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2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- 2018-10-04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#Tucumán se prepara para una nueva edición de Enduro Transmontaña con un espectacular circuito ⛰️. Te esperamos el próximo 13 de Octubre para vivir con nosotros una experiencia única 🏍️#TucumánTuDestino #Enduro #Race #ExpoTransmontaña #Rally #HardEnduro #ExperienciaTransmontaña #Desafio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05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- 2018-10-12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tu cabalgata la hacés a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9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F7665-1F48-4539-9A42-1F5141DBD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159821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6EBE-0842-4A54-9B38-E0DB0EB8F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337A39-11E6-4CB6-A692-155610E3EE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2348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40854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190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824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282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79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660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141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8041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8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- 2018-10-11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finde largo #Tafí tiene las mejores actividades para disfrutar! Te esperamos en #TafídelValle.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96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- 2018-10-20 08:00:01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paseo por nuestra ciudad, no dejes de conocer la emblemática Casa Histórica donde nació nuestra patria.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37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- 2018-10-17 09:45:00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vení a pedalear a 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5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Ruta del Artesano une Amaicha del Valle y Tafì del Valle, te invita a un recorrido de tradiciones ancestrales. Vení, Tucumán es tradición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268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415E3-496E-41CF-9FFD-58479568A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641796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50350-9257-40F3-8CEA-B8D605378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6DD4A-8885-4594-87F4-4B2416E67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220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50624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846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540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880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7041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818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387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741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8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- 2018-09-29 22:09:38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 duda las mejores! #empanadastucumanas #TucumánTuDestino. Te esperamos en La #Fit2018 para que vos también las pruebes.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4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10:28:00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¡Agendalo! 🐴 Del 12 al 14 de Octubre te esperamos en #Trancas para la Fiesta del Caballo. Disfrutá de un encuentro con las tradiciones criollas de nuestro país.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05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cerca del centro de Tucumán el Circuito Las Yungas te invita a disfrutar de múltiples actividades al aire libre.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52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- 2018-10-16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¿Sabés con quién compartir una de las mejores vistas de Tucumán? Conocé El Cadillal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51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2099B-92C9-4B6C-8D75-FE47E2D23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41083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30D7-8CCE-4422-9201-B6F35D9D0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1241A-C38B-44B7-B7BD-7454B2BA1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752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88944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7208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925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139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429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753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498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383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2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- 2018-09-27 14:29:38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Tucumán celebra el Día Mundial del Turismo. #Tucumán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59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- 2018-10-01 12:54:15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7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- 2018-10-18 09:48:00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sólo 100 Kms de la Capital de Tucumán, Tafí del Valle te espera con sus cerros para que vivas la naturaleza a pleno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1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- 2018-10-09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Nuestra empanada es única en el país, demandada por los turistas cuando visitan la provincia y añorada cuando parten de vuelta a sus hogares. Vos, ya la probaste? #empanadastucumanas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961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A596E-F4B6-4396-9A44-85FD38B53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327544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C4FC-4A04-4F44-B458-25F05263C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1BA9F-C88E-46DF-9FD7-97A4F36E0E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893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0727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796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315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613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51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784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625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10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4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10:27:54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Explorá el Valle de Choromoro. Encontrarás culturas precolombinas, monumentos coloniales, yacimientos arqueológicos y legados históricos. #TucumánTuDestino #ValledeChoromoro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872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FFB09-0F0C-4FEE-BF8F-0A8961A0F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392925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17F5B-39FF-44D2-9C98-E87B85600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B806D1-F772-4857-B022-5755A79197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212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F4C90-D4F1-44CC-AA32-3062FE2AF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D8A58-1380-41C6-9865-4FF3CF398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973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21F3-1C11-4DF4-9E50-C71D6F91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B3FE45-0F42-4970-B436-E96FD94AF9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43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122DE-9334-4593-8C90-F8F91F8FA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674AE-B463-4FF7-AB3B-2B1F72B65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84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044CF-68DB-4929-B54A-739039C57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D73AA-CE00-4EB4-8484-6FDB248ACE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7379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FCBCA-EC28-4DAE-8D6B-5C5C67A89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1EC87-871D-4263-8838-5FF85E293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218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15FC-D646-499E-9375-8011EFCC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97BF1-2F46-4BD1-A1D5-14112ECCE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992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4054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93597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5562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3291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021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8515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#Sanjavier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2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28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44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#JardínDeLaRepública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43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#TafíDelValle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62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2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#empanadastucumanas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28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51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#Enduro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1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19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87C14-335A-42AE-A9FD-4C551B396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664322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EB5FE-52F0-48A4-A0A5-89980E236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01E600-0918-44E0-8E76-F7D8268FD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747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45443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6077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33871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92413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96653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8940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14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#ExpoTransmontaña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6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17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#HardEnduro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#ExperienciaTransmontaña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46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#Desafio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3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#cabalgatas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2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#TafìdelValle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9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#TafídelValle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562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B2837-CC2B-47C3-B0FC-D999919DE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113998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785D0-8BE9-422F-898F-5C3993F8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EB4193-263D-41DB-A0E9-3ECE8120F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6694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56599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7291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74123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59219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06461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879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3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#SanMigueldeTucumán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62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#ElMollar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32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#ValledeChoromoro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721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2CCDD-B580-4CB5-8AFE-9F4A6934B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349731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34B47-8EF8-4FBB-80BF-EA51ABFD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32B685-03E9-4BE5-8C44-599EE64EB5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780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7AF6D-31F3-430D-A47B-DE485EF51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7D250-1CEA-4532-8B2A-F643C5DF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184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DCCC-D538-4ABA-A2DD-C11BC53A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A8711-EADF-45B5-94FC-B5B47DBDF7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267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D652F-BB16-43C8-A88F-159C45D0D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788DD-5042-45D6-953C-00E36CD6D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70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507E-9DE8-4A74-B17B-EAC1AB8F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557914-DE1C-4085-A8D2-CEC0A7BD89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9143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F0D61-1A38-4FF6-8522-8E7BFCED3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31554-D776-49C6-89C5-BF22ED09C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814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3F7F3-17BA-4D85-9FDD-D58BC3E33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988F37-6FB2-473E-BFDC-F793ACFDD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5274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2A2D1-6FF5-48AD-B646-524DFAE8A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38867-97C7-496C-AD1A-74A518E15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177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C0F5-8E7C-4851-8295-15C12126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181D3B-8A84-4054-9F83-7D2DD8F4B4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7079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B513E-F03F-422C-85F6-9D1F559AC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01CB3-44BE-467A-AA3C-8F797170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781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D8F9-A92F-4B86-85F9-BAAD3D053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7C26C7-98BA-4AE3-95D6-8006F1F01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132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42639-7C2D-4C7A-8EA0-1C80EAEBF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96999-7FCF-402D-B2F6-DF309275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801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95349-C0BB-4794-B26F-B1E3C64F4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1BB6E9-B955-4E1D-BC29-51BAED8998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5529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498C1-8BFE-46B9-BEAF-D389D32B3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4AAE3-680E-4BFC-9333-DC3FD0C8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73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D2619-BEBD-4266-9520-F956E3160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80F1E-714C-4D10-B8C7-99DCEC73E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979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8451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419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924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000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828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28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061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39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2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- 2018-10-08 17:30:00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aproxima un nuevo fin de semana largo, vení a #Tafí. Recorré el sendero de nuestro valle en cabalgata. Encontrate con #TucumánTuDestino #cabalgatas #TafìdelValle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6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- 2018-09-26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Preparate para vivir una experiencia extrema a minutos de San Miguel de Tucumán. Disfrutá el dique El Cadillal  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67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- 2018-09-25 14:50:01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mejor vista de la ciudad desde una villa serrana. Vení a conocer el Cerro San Javier. #Sanjavier #TucumánTuDestino #Tucumán #JardínDeLaRepública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2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- 2018-10-15 08:45:00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Recorré en El Mollar la Reserva Arqueológica Los Menhires para conocer monolitos de piedra que lograron apasionar a arqueólogos e historiadores. #ElMollar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42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- 2018-10-13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próxima visita a #Tucumán no dejes de visitar la Ciudad Sagrada de los Quilmes, un legado arqueológico, ubicadas al pie del cerro Alto del Rey . Un lugar único te espera.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41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EF35F-8178-4182-81B8-3FB2A03DE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443236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4F53D-D679-4111-A5AD-45236F28B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73420E-C01D-46D4-B4FA-B36F308C3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064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6111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268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003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02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972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401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838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6894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9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 sumergirte en las raíces de la provincia que vio nacer en sus calles a la Independencia Argentina. #SanMigueldeTucumán te espera.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1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- 2018-09-28 10:21:00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 Primavera Tafí es tu lugar. Imperdible y único. Conocelo! #Tucumán #TucumánTuDestino #TafíDelValle #ArgentinaTurismo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6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- 2018-10-04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#Tucumán se prepara para una nueva edición de Enduro Transmontaña con un espectacular circuito ⛰️. Te esperamos el próximo 13 de Octubre para vivir con nosotros una experiencia única 🏍️#TucumánTuDestino #Enduro #Race #ExpoTransmontaña #Rally #HardEnduro #ExperienciaTransmontaña #Desafio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97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- 2018-10-11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finde largo #Tafí tiene las mejores actividades para disfrutar! Te esperamos en #TafídelValle.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00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- 2018-10-12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tu cabalgata la hacés a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318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B5F45-E75C-407A-BDB2-DA212F575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107330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4CF43-0503-4D1A-8C06-667BF647C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B9333-9248-4841-87A1-24BB4F8CFE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698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37562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4926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2156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932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377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053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132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00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45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- 2018-10-20 08:00:01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paseo por nuestra ciudad, no dejes de conocer la emblemática Casa Histórica donde nació nuestra patria.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- 2018-10-17 09:45:00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vení a pedalear a 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7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Ruta del Artesano une Amaicha del Valle y Tafì del Valle, te invita a un recorrido de tradiciones ancestrales. Vení, Tucumán es tradición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1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- 2018-09-29 22:09:38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 duda las mejores! #empanadastucumanas #TucumánTuDestino. Te esperamos en La #Fit2018 para que vos también las pruebes.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40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- 2018-10-16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¿Sabés con quién compartir una de las mejores vistas de Tucumán? Conocé El Cadillal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70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AFEA5-A4EA-4A28-A6D1-C56DFE92E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394497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E7366-C0A6-4F29-969A-43842C28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D1132-0C1C-4B02-B84A-3D5B7F38C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887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719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216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55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32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112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835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399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830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19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10:28:00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¡Agendalo! 🐴 Del 12 al 14 de Octubre te esperamos en #Trancas para la Fiesta del Caballo. Disfrutá de un encuentro con las tradiciones criollas de nuestro país.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7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- 2018-09-27 14:29:38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Tucumán celebra el Día Mundial del Turismo. #Tucumán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73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cerca del centro de Tucumán el Circuito Las Yungas te invita a disfrutar de múltiples actividades al aire libre.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2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- 2018-10-09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Nuestra empanada es única en el país, demandada por los turistas cuando visitan la provincia y añorada cuando parten de vuelta a sus hogares. Vos, ya la probaste? #empanadastucumanas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9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- 2018-10-18 09:48:00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sólo 100 Kms de la Capital de Tucumán, Tafí del Valle te espera con sus cerros para que vivas la naturaleza a pleno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94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8B631-FD38-4B7A-AF08-BA4CC7122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9173134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9F34-A188-4833-A54C-826F01DB3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68686-29FE-4E10-93CB-F3876BD0B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256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03026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09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323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415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848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164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931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183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24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- 2018-10-01 12:54:15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15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10:27:54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Explorá el Valle de Choromoro. Encontrarás culturas precolombinas, monumentos coloniales, yacimientos arqueológicos y legados históricos. #TucumánTuDestino #ValledeChoromoro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27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DC0BD-9D5F-43A8-A076-D961B401B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969793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1506</Words>
  <Application>Microsoft Office PowerPoint</Application>
  <PresentationFormat>On-screen Show (4:3)</PresentationFormat>
  <Paragraphs>712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FACEBOOK NUEVO</vt:lpstr>
      <vt:lpstr>Facebook Key Metrics Table | Ente Tucumán Turismo</vt:lpstr>
      <vt:lpstr>Facebook Fans Total | Ente Tucumán Turismo</vt:lpstr>
      <vt:lpstr>Facebook Fans Change | Ente Tucumán Turismo</vt:lpstr>
      <vt:lpstr>Facebook Key Metrics Radar | Ente Tucumán Turismo</vt:lpstr>
      <vt:lpstr>Facebook Fans Change Rate | Ente Tucumán Turismo</vt:lpstr>
      <vt:lpstr>Facebook Fans Change Per Weekday | Ente Tucumán Turismo</vt:lpstr>
      <vt:lpstr>Facebook Fan Distribution Development | Ente Tucumán Turismo</vt:lpstr>
      <vt:lpstr>Facebook Own Posts | Ente Tucumán Turismo</vt:lpstr>
      <vt:lpstr>Facebook Own Posts By Hour | Ente Tucumán Turismo</vt:lpstr>
      <vt:lpstr>Facebook Own Posts with Reactions Table | Ente Tucumán Turismo - 1 of 7</vt:lpstr>
      <vt:lpstr>Facebook Own Posts with Reactions Table | Ente Tucumán Turismo - 2 of 7</vt:lpstr>
      <vt:lpstr>Facebook Own Posts with Reactions Table | Ente Tucumán Turismo - 3 of 7</vt:lpstr>
      <vt:lpstr>Facebook Own Posts with Reactions Table | Ente Tucumán Turismo - 4 of 7</vt:lpstr>
      <vt:lpstr>Facebook Own Posts with Reactions Table | Ente Tucumán Turismo - 5 of 7</vt:lpstr>
      <vt:lpstr>Facebook Own Posts with Reactions Table | Ente Tucumán Turismo - 6 of 7</vt:lpstr>
      <vt:lpstr>Facebook Own Posts with Reactions Table | Ente Tucumán Turismo - 7 of 7</vt:lpstr>
      <vt:lpstr>Facebook Own Posts By Weekday | Ente Tucumán Turismo</vt:lpstr>
      <vt:lpstr>Facebook Post Type Distribution Per Profile | Ente Tucumán Turismo</vt:lpstr>
      <vt:lpstr>Facebook Own Posts App Usage | Ente Tucumán Turismo</vt:lpstr>
      <vt:lpstr>Facebook Hashtag Detection | Ente Tucumán Turismo - 1 of 3</vt:lpstr>
      <vt:lpstr>Facebook Hashtag Detection | Ente Tucumán Turismo - 2 of 3</vt:lpstr>
      <vt:lpstr>Facebook Hashtag Detection | Ente Tucumán Turismo - 3 of 3</vt:lpstr>
      <vt:lpstr>Facebook Sponsored Posts Distribution | Ente Tucumán Turismo</vt:lpstr>
      <vt:lpstr>Facebook User Posts | Ente Tucumán Turismo</vt:lpstr>
      <vt:lpstr>Facebook Interaction Rate | Ente Tucumán Turismo</vt:lpstr>
      <vt:lpstr>Facebook Interactions Distribution | Ente Tucumán Turismo</vt:lpstr>
      <vt:lpstr>Facebook Interaction Rate By Hour | Ente Tucumán Turismo</vt:lpstr>
      <vt:lpstr>Facebook Interaction Rate By Post Type | Ente Tucumán Turismo</vt:lpstr>
      <vt:lpstr>Facebook Interaction Rate By Weekday | Ente Tucumán Turismo</vt:lpstr>
      <vt:lpstr>Facebook Own Posts Table | Ente Tucumán Turismo - 1 of 5</vt:lpstr>
      <vt:lpstr>Facebook Own Posts Table | Ente Tucumán Turismo - 2 of 5</vt:lpstr>
      <vt:lpstr>Facebook Own Posts Table | Ente Tucumán Turismo - 3 of 5</vt:lpstr>
      <vt:lpstr>Facebook Own Posts Table | Ente Tucumán Turismo - 4 of 5</vt:lpstr>
      <vt:lpstr>Facebook Own Posts Table | Ente Tucumán Turismo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Administrator</dc:creator>
  <cp:lastModifiedBy>Administrator</cp:lastModifiedBy>
  <cp:revision>1</cp:revision>
  <dcterms:created xsi:type="dcterms:W3CDTF">2018-10-25T02:29:15Z</dcterms:created>
  <dcterms:modified xsi:type="dcterms:W3CDTF">2018-10-25T02:31:36Z</dcterms:modified>
</cp:coreProperties>
</file>