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5B-4558-8874-E9E9EC1CAC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1133944"/>
        <c:axId val="341129024"/>
      </c:radarChart>
      <c:catAx>
        <c:axId val="341133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129024"/>
        <c:crosses val="autoZero"/>
        <c:auto val="1"/>
        <c:lblAlgn val="ctr"/>
        <c:lblOffset val="100"/>
        <c:noMultiLvlLbl val="0"/>
      </c:catAx>
      <c:valAx>
        <c:axId val="341129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133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25/09/2018</c:v>
                </c:pt>
                <c:pt idx="1">
                  <c:v>26/09/2018</c:v>
                </c:pt>
                <c:pt idx="2">
                  <c:v>27/09/2018</c:v>
                </c:pt>
                <c:pt idx="3">
                  <c:v>28/09/2018</c:v>
                </c:pt>
                <c:pt idx="4">
                  <c:v>29/09/2018</c:v>
                </c:pt>
                <c:pt idx="5">
                  <c:v>30/09/2018</c:v>
                </c:pt>
                <c:pt idx="6">
                  <c:v>1/10/2018</c:v>
                </c:pt>
                <c:pt idx="7">
                  <c:v>2/10/2018</c:v>
                </c:pt>
                <c:pt idx="8">
                  <c:v>3/10/2018</c:v>
                </c:pt>
                <c:pt idx="9">
                  <c:v>4/10/2018</c:v>
                </c:pt>
                <c:pt idx="10">
                  <c:v>5/10/2018</c:v>
                </c:pt>
                <c:pt idx="11">
                  <c:v>6/10/2018</c:v>
                </c:pt>
                <c:pt idx="12">
                  <c:v>7/10/2018</c:v>
                </c:pt>
                <c:pt idx="13">
                  <c:v>8/10/2018</c:v>
                </c:pt>
                <c:pt idx="14">
                  <c:v>9/10/2018</c:v>
                </c:pt>
                <c:pt idx="15">
                  <c:v>10/10/2018</c:v>
                </c:pt>
                <c:pt idx="16">
                  <c:v>11/10/2018</c:v>
                </c:pt>
                <c:pt idx="17">
                  <c:v>12/10/2018</c:v>
                </c:pt>
                <c:pt idx="18">
                  <c:v>13/10/2018</c:v>
                </c:pt>
                <c:pt idx="19">
                  <c:v>14/10/2018</c:v>
                </c:pt>
                <c:pt idx="20">
                  <c:v>15/10/2018</c:v>
                </c:pt>
                <c:pt idx="21">
                  <c:v>16/10/2018</c:v>
                </c:pt>
                <c:pt idx="22">
                  <c:v>17/10/2018</c:v>
                </c:pt>
                <c:pt idx="23">
                  <c:v>18/10/2018</c:v>
                </c:pt>
                <c:pt idx="24">
                  <c:v>19/10/2018</c:v>
                </c:pt>
                <c:pt idx="25">
                  <c:v>20/10/2018</c:v>
                </c:pt>
                <c:pt idx="26">
                  <c:v>21/10/2018</c:v>
                </c:pt>
                <c:pt idx="27">
                  <c:v>22/10/2018</c:v>
                </c:pt>
                <c:pt idx="28">
                  <c:v>23/10/2018</c:v>
                </c:pt>
                <c:pt idx="29">
                  <c:v>24/10/2018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20820</c:v>
                </c:pt>
                <c:pt idx="1">
                  <c:v>20952</c:v>
                </c:pt>
                <c:pt idx="2">
                  <c:v>21080</c:v>
                </c:pt>
                <c:pt idx="3">
                  <c:v>21147</c:v>
                </c:pt>
                <c:pt idx="4">
                  <c:v>21236</c:v>
                </c:pt>
                <c:pt idx="5">
                  <c:v>21340</c:v>
                </c:pt>
                <c:pt idx="6">
                  <c:v>21429</c:v>
                </c:pt>
                <c:pt idx="7">
                  <c:v>21526</c:v>
                </c:pt>
                <c:pt idx="8">
                  <c:v>21845</c:v>
                </c:pt>
                <c:pt idx="9">
                  <c:v>22045</c:v>
                </c:pt>
                <c:pt idx="10">
                  <c:v>22166</c:v>
                </c:pt>
                <c:pt idx="11">
                  <c:v>22226</c:v>
                </c:pt>
                <c:pt idx="12">
                  <c:v>22277</c:v>
                </c:pt>
                <c:pt idx="13">
                  <c:v>22338</c:v>
                </c:pt>
                <c:pt idx="14">
                  <c:v>22449</c:v>
                </c:pt>
                <c:pt idx="15">
                  <c:v>22534</c:v>
                </c:pt>
                <c:pt idx="16">
                  <c:v>22614</c:v>
                </c:pt>
                <c:pt idx="17">
                  <c:v>22696</c:v>
                </c:pt>
                <c:pt idx="18">
                  <c:v>22777</c:v>
                </c:pt>
                <c:pt idx="19">
                  <c:v>22860</c:v>
                </c:pt>
                <c:pt idx="20">
                  <c:v>22942</c:v>
                </c:pt>
                <c:pt idx="21">
                  <c:v>23032</c:v>
                </c:pt>
                <c:pt idx="22">
                  <c:v>23118</c:v>
                </c:pt>
                <c:pt idx="23">
                  <c:v>23176</c:v>
                </c:pt>
                <c:pt idx="24">
                  <c:v>23250</c:v>
                </c:pt>
                <c:pt idx="25">
                  <c:v>23306</c:v>
                </c:pt>
                <c:pt idx="26">
                  <c:v>23347</c:v>
                </c:pt>
                <c:pt idx="27">
                  <c:v>23423</c:v>
                </c:pt>
                <c:pt idx="28">
                  <c:v>23510</c:v>
                </c:pt>
                <c:pt idx="29">
                  <c:v>23587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64-4236-8EC8-501E99F0BE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800112"/>
        <c:axId val="341799128"/>
      </c:lineChart>
      <c:catAx>
        <c:axId val="34180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799128"/>
        <c:crosses val="autoZero"/>
        <c:auto val="1"/>
        <c:lblAlgn val="ctr"/>
        <c:lblOffset val="100"/>
        <c:noMultiLvlLbl val="0"/>
      </c:catAx>
      <c:valAx>
        <c:axId val="341799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80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77</c:v>
                </c:pt>
                <c:pt idx="1">
                  <c:v>94</c:v>
                </c:pt>
                <c:pt idx="2">
                  <c:v>140</c:v>
                </c:pt>
                <c:pt idx="3">
                  <c:v>117</c:v>
                </c:pt>
                <c:pt idx="4">
                  <c:v>86</c:v>
                </c:pt>
                <c:pt idx="5">
                  <c:v>72</c:v>
                </c:pt>
                <c:pt idx="6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97-4095-AC36-B1DC73B780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1753424"/>
        <c:axId val="171753752"/>
      </c:barChart>
      <c:catAx>
        <c:axId val="171753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753752"/>
        <c:crosses val="autoZero"/>
        <c:auto val="1"/>
        <c:lblAlgn val="ctr"/>
        <c:lblOffset val="100"/>
        <c:noMultiLvlLbl val="0"/>
      </c:catAx>
      <c:valAx>
        <c:axId val="171753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753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3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5E-4C59-BB92-2E65C0A062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805688"/>
        <c:axId val="341806016"/>
      </c:lineChart>
      <c:catAx>
        <c:axId val="341805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806016"/>
        <c:crosses val="autoZero"/>
        <c:auto val="1"/>
        <c:lblAlgn val="ctr"/>
        <c:lblOffset val="100"/>
        <c:noMultiLvlLbl val="0"/>
      </c:catAx>
      <c:valAx>
        <c:axId val="34180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805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2.3218069518958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1.5057932464721999</c:v>
                </c:pt>
                <c:pt idx="8">
                  <c:v>1.642546924545</c:v>
                </c:pt>
                <c:pt idx="9">
                  <c:v>0</c:v>
                </c:pt>
                <c:pt idx="10">
                  <c:v>0</c:v>
                </c:pt>
                <c:pt idx="11">
                  <c:v>1.0820071232135999</c:v>
                </c:pt>
                <c:pt idx="12">
                  <c:v>0</c:v>
                </c:pt>
                <c:pt idx="13">
                  <c:v>0.96028132185203996</c:v>
                </c:pt>
                <c:pt idx="14">
                  <c:v>1.2668500067624999</c:v>
                </c:pt>
                <c:pt idx="15">
                  <c:v>0</c:v>
                </c:pt>
                <c:pt idx="16">
                  <c:v>2.1617600649203998</c:v>
                </c:pt>
                <c:pt idx="17">
                  <c:v>1.7537532122085999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0.82052206843694997</c:v>
                </c:pt>
                <c:pt idx="22">
                  <c:v>0.83855552049050996</c:v>
                </c:pt>
                <c:pt idx="23">
                  <c:v>1.3660339930570999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17-4437-B560-2D006020BD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754736"/>
        <c:axId val="341130008"/>
      </c:lineChart>
      <c:catAx>
        <c:axId val="17175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130008"/>
        <c:crosses val="autoZero"/>
        <c:auto val="1"/>
        <c:lblAlgn val="ctr"/>
        <c:lblOffset val="100"/>
        <c:noMultiLvlLbl val="0"/>
      </c:catAx>
      <c:valAx>
        <c:axId val="341130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754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51-4500-80F8-57843D402E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149776"/>
        <c:axId val="281152072"/>
      </c:barChart>
      <c:catAx>
        <c:axId val="281149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52072"/>
        <c:crosses val="autoZero"/>
        <c:auto val="1"/>
        <c:lblAlgn val="ctr"/>
        <c:lblOffset val="100"/>
        <c:noMultiLvlLbl val="0"/>
      </c:catAx>
      <c:valAx>
        <c:axId val="281152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49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1.5248305117554</c:v>
                </c:pt>
                <c:pt idx="1">
                  <c:v>0.91470162997402005</c:v>
                </c:pt>
                <c:pt idx="2">
                  <c:v>1.8884723523899001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BE-461A-99A8-310AA771FB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154040"/>
        <c:axId val="281154696"/>
      </c:barChart>
      <c:catAx>
        <c:axId val="281154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54696"/>
        <c:crosses val="autoZero"/>
        <c:auto val="1"/>
        <c:lblAlgn val="ctr"/>
        <c:lblOffset val="100"/>
        <c:noMultiLvlLbl val="0"/>
      </c:catAx>
      <c:valAx>
        <c:axId val="281154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54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09-4319-815C-804143CF06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09-4319-815C-804143CF06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09-4319-815C-804143CF06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9696176"/>
        <c:axId val="339695192"/>
      </c:barChart>
      <c:catAx>
        <c:axId val="339696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95192"/>
        <c:crosses val="autoZero"/>
        <c:auto val="1"/>
        <c:lblAlgn val="ctr"/>
        <c:lblOffset val="100"/>
        <c:noMultiLvlLbl val="0"/>
      </c:catAx>
      <c:valAx>
        <c:axId val="339695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96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tucumanturismo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0.81295320452191</c:v>
                </c:pt>
                <c:pt idx="1">
                  <c:v>1.4975453767508999</c:v>
                </c:pt>
                <c:pt idx="2">
                  <c:v>1.5328258943987001</c:v>
                </c:pt>
                <c:pt idx="3">
                  <c:v>2.296986893663</c:v>
                </c:pt>
                <c:pt idx="4">
                  <c:v>1.4874116110436</c:v>
                </c:pt>
                <c:pt idx="5">
                  <c:v>1.9156570433425</c:v>
                </c:pt>
                <c:pt idx="6">
                  <c:v>1.1575012385714001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F1-4BAD-AA33-080596E820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9686008"/>
        <c:axId val="339681416"/>
      </c:barChart>
      <c:catAx>
        <c:axId val="339686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81416"/>
        <c:crosses val="autoZero"/>
        <c:auto val="1"/>
        <c:lblAlgn val="ctr"/>
        <c:lblOffset val="100"/>
        <c:noMultiLvlLbl val="0"/>
      </c:catAx>
      <c:valAx>
        <c:axId val="339681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86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5726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8A-4DFB-9572-F12F5B73F0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tucumanturismo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8A-4DFB-9572-F12F5B73F0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9681088"/>
        <c:axId val="339682728"/>
      </c:barChart>
      <c:catAx>
        <c:axId val="33968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82728"/>
        <c:crosses val="autoZero"/>
        <c:auto val="1"/>
        <c:lblAlgn val="ctr"/>
        <c:lblOffset val="100"/>
        <c:noMultiLvlLbl val="0"/>
      </c:catAx>
      <c:valAx>
        <c:axId val="339682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8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AFE9F-56BC-44D8-BE64-FD0FF8415F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3DC934-793D-48AF-AA84-EC403DDB35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649373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A5DA8-CADB-4FA4-9FEC-F10F34C59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tucumanturismo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E095E4-D4EB-4BBC-8F4F-3B58B27B8C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542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164785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0323767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71261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0354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4947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15872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9313696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2121348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28330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2352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918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tucumanturismo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1.4853 %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593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DB4A5B-FC7D-4D6A-AF1B-E67D3DA091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2257384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2F04B-EA0B-43A4-90E3-E70FDF1BF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Key Metrics Radar | tucumanturismo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85FB51-A0D1-4003-8B56-EBDFDC025F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05464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85370C-B2F2-4DA9-A5DF-438F85C5D0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35D44-9032-4B77-B76F-B6EF47C8B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084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DB86A-61C7-466C-A475-930CD46EC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14E848-97ED-4A29-9104-B100508711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12766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048C98-47C2-456F-BD27-6537945138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8A8E7-FA9C-48BA-BA8C-63204794F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452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6A388-68E0-452A-A264-998468743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C6024E-2F2A-449F-A982-59E1E5BB0D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3221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288309-ECC1-40C1-9F06-5E7F78C08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45089D-84E8-4648-AC17-5375EA583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214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E88D8-8251-48EE-B21B-4C36F39E1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3AE26A-7332-4F8D-A1B5-20EE0A8A4F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75286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962CC3-BE6D-4591-9829-A4866B3212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BF544A-32CF-43E6-8FAC-C563186D0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983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DE3AE-4854-4613-A0ED-A100451D2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AB92D8-5B80-4EB2-A6D9-C03FC9A0C6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30811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3612D8-E740-493A-9658-D83719A4B2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C4A913-80A3-4E05-BDB6-6FD9869B2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610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4324C-8B04-4323-8676-C71420C8C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F88862-AA3A-4B17-B1BF-610EE59D6E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98962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D08B1F-7D46-4C60-B554-8A9DAE69C4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B73CB2-F900-4FB9-BAC9-058E4F224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710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5004C-1599-465B-8E61-D8ABD54B7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3A88FE-5DD6-463B-AE0A-83865CB82E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90125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BFF4DB-E68E-42E2-A220-D1036659ED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13556-8C1D-4A4D-890D-ECFC4D8E1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723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1506F-8FB3-4959-BFD7-66B6DAD77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Per Profile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263EDD-618D-439B-9827-FE5BE9510E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47098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68CC9-0E38-4961-959D-2E7D5FA551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024AC3-213B-4831-A9CD-C7CCE3554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377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BB50B-A5CB-4F98-942C-D35550243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08A5EB-9522-4E7F-A854-7435989C3D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92023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FCD0D-9840-424A-AAB4-0F8937B5BC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1ECC3-9596-4DC4-A323-2191AE40A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511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D74C6-B849-476D-A9F1-A48575860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tucumanturismo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763743-72DF-48D1-9599-6605834CA7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30335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ED8CFC-EF15-497E-B340-55B6B98729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1A57B-0608-4AAA-87AE-F379605C5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880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4F308-8597-4FDB-A83B-68BC5F8F9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tucumanturismo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65BC51-BCA5-4C36-8254-E2DCE6328B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5100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513933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8694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23445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15939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51130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794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- 2018-09-29 16:19:18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esperamos en #FIT2018 para degustar las más ricas empanadas tucumanas😊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3.0844 %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217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- 2018-10-10 00:02:14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Recorré en El Mollar la Reserva Arqueológica Los Menhires para conocer monolitos de piedra que lograron apasionar a arqueólogos e historiadores. #ElMollar#TucumánTuDestino.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731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- 2018-10-11 08:18:01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San Pedro de Colalao te ofrece un paseo único al Puente del Indio , un puente natural formado por la erosión del tiempo y el agua. #aventura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908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- 2018-09-30 14:23:14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¿Mejor plan para este finde?😱 Empanadas, folclore con eltuculeandro y la posibilidad de ganar un viaje a #Tucumán te esperan en nuestro stand de #FIT2018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530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- 2018-10-20 08:47:47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Empanada y limón 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269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- 2018-10-12 07:48:00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Muy cerca del centro de  #Tucumán el Circuito Las Yungas te invita a disfrutar de múltiples actividades al aire libre. #TucumánTuDestino.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931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- 2018-10-19 17:09:27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Sé testigo de una cultura viva #RutadelArtesano #TucumánTuDestino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902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7EFA27-8E64-4B7A-8ABF-FFF9C1621D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28246295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5D5A0-0AE9-4EF8-8CD4-70AE98A5B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tucumanturismo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1C2DA7-0B6A-433A-BE9E-518DC1482E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3364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6070688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921349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693213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4273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4706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836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- 2018-09-26 14:41:19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Primavera disfrutá la naturaleza. Vení a Tafí. Senderos de trekking, cabalgatas, mountain bike te esperan.  #TucumánTuDestino #TafíDelValle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744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- 2018-10-23 07:48:12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Tafí  vení a pedalear a  2000 metros de altura. Este fin de semana te esperamos en #TafídelValle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267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- 2018-09-28 16:15:56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¿Tirolesa a 5 minutos de San Miguel de Tucumán? Vení a tener la mejor vista y disfrutar de una experiencia sorprendente!  #TucumánTuDestino #SanJavier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384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- 2018-10-09 23:51:39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tu paseo por nuestra ciudad, no dejes de conocer la emblemática Casa Histórica donde nació nuestra patria.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80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- 2018-10-05 11:48:20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📢 Para agendar! Del 12 al 14 de Octubre Trancas te espera en la Fiesta Provincial del Caballo con toda la tradición de nuestro país: ballets folclóricos, doma y un show musical impresionante. MyriamHN LucianoPereyra LosTekisOficial y El Chaqueño Palavecino.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396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- 2018-10-21 07:47:38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Tafí  tu cabalgata la hacés a 2000 metros de altura. Te esperamos en #TafídelValle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98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688423-57BD-4587-836A-1B33286799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1555635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D2213-2CBA-4B2A-A731-486C31C7D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tucumanturismo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3BF7E6-284D-48F8-81D5-160C55DC61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05941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33248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72048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5067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15818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4780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826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- 2018-10-08 13:17:08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tu próxima visita a #Tucumán no dejes de visitar la Ciudad Sagrada de los Quilmes ubicada al pie del cerro Alto del Rey . Un lugar único te espera.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30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- 2018-09-29 22:04:25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¿Te vas a perder esta fiesta? Vení a #FIT2018 y visitá nuestro stand. Viví folclore.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295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- 2018-10-17 21:47:06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el sur de la provincia podés visitar ciudades con historia y tradición.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400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- 2018-10-22 08:48:08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Nuestra empanada es única en el país, demandada por los turistas cuando visitan la provincia y añorada cuando parten de vuelta a sus hogares. Vos, ya la probaste? #empanadastucumanas #TucumánTuDestino.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123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tucumanturismo - 2018-09-30 14:36:57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en nuestro stand de la #FIT2018 un show increíble de eltuculeandro te va a estar esperando. ¡Visitanos! Viví folclore, viví Tucumán.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30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D36423-C7A1-47F0-A9DE-3B343EC780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25/09/2018 - 24/10/2018</a:t>
            </a:r>
          </a:p>
        </p:txBody>
      </p:sp>
    </p:spTree>
    <p:extLst>
      <p:ext uri="{BB962C8B-B14F-4D97-AF65-F5344CB8AC3E}">
        <p14:creationId xmlns:p14="http://schemas.microsoft.com/office/powerpoint/2010/main" val="21657378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370</Words>
  <Application>Microsoft Office PowerPoint</Application>
  <PresentationFormat>On-screen Show (4:3)</PresentationFormat>
  <Paragraphs>164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Reporte Instagram</vt:lpstr>
      <vt:lpstr>Instagram Key Metrics Table | tucumanturismo</vt:lpstr>
      <vt:lpstr>Instagram Key Metrics Radar | tucumanturismo</vt:lpstr>
      <vt:lpstr>Instagram Followers Total | tucumanturismo</vt:lpstr>
      <vt:lpstr>Instagram Followers Change Per Weekday | tucumanturismo</vt:lpstr>
      <vt:lpstr>Instagram Posts By Hour | tucumanturismo</vt:lpstr>
      <vt:lpstr>Instagram Interaction Rate By Hour | tucumanturismo</vt:lpstr>
      <vt:lpstr>Instagram Posts By Weekday | tucumanturismo</vt:lpstr>
      <vt:lpstr>Instagram Interaction Rate By Post Type | tucumanturismo</vt:lpstr>
      <vt:lpstr>Instagram Posts Type Distribution Per Profile | tucumanturismo</vt:lpstr>
      <vt:lpstr>Instagram Interaction Rate By Weekday | tucumanturismo</vt:lpstr>
      <vt:lpstr>Instagram Interactions Distribution | tucumanturismo</vt:lpstr>
      <vt:lpstr>Instagram Posts Table | tucumanturismo - 1 of 3</vt:lpstr>
      <vt:lpstr>Instagram Posts Table | tucumanturismo - 2 of 3</vt:lpstr>
      <vt:lpstr>Instagram Posts Table | tucumanturismo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2018-10-25T02:08:48Z</dcterms:created>
  <dcterms:modified xsi:type="dcterms:W3CDTF">2018-10-25T02:09:41Z</dcterms:modified>
</cp:coreProperties>
</file>