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CA-4BA4-81FA-94B3A72D2D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7765840"/>
        <c:axId val="287760920"/>
      </c:radarChart>
      <c:catAx>
        <c:axId val="287765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60920"/>
        <c:crosses val="autoZero"/>
        <c:auto val="1"/>
        <c:lblAlgn val="ctr"/>
        <c:lblOffset val="100"/>
        <c:noMultiLvlLbl val="0"/>
      </c:catAx>
      <c:valAx>
        <c:axId val="287760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6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5">
                  <c:v>21340</c:v>
                </c:pt>
                <c:pt idx="6">
                  <c:v>22614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53-451C-8C02-9F16EBFA2C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674448"/>
        <c:axId val="357674776"/>
      </c:lineChart>
      <c:dateAx>
        <c:axId val="357674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674776"/>
        <c:crosses val="autoZero"/>
        <c:auto val="1"/>
        <c:lblOffset val="100"/>
        <c:baseTimeUnit val="days"/>
      </c:dateAx>
      <c:valAx>
        <c:axId val="357674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67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70</c:v>
                </c:pt>
                <c:pt idx="1">
                  <c:v>97</c:v>
                </c:pt>
                <c:pt idx="2">
                  <c:v>179</c:v>
                </c:pt>
                <c:pt idx="3">
                  <c:v>164</c:v>
                </c:pt>
                <c:pt idx="4">
                  <c:v>94</c:v>
                </c:pt>
                <c:pt idx="5">
                  <c:v>75</c:v>
                </c:pt>
                <c:pt idx="6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79-4AA2-867E-6651F6EEC3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6276128"/>
        <c:axId val="176282360"/>
      </c:barChart>
      <c:catAx>
        <c:axId val="176276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282360"/>
        <c:crosses val="autoZero"/>
        <c:auto val="1"/>
        <c:lblAlgn val="ctr"/>
        <c:lblOffset val="100"/>
        <c:noMultiLvlLbl val="0"/>
      </c:catAx>
      <c:valAx>
        <c:axId val="176282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27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15</c:v>
                </c:pt>
                <c:pt idx="9">
                  <c:v>29</c:v>
                </c:pt>
                <c:pt idx="10">
                  <c:v>20</c:v>
                </c:pt>
                <c:pt idx="11">
                  <c:v>24</c:v>
                </c:pt>
                <c:pt idx="12">
                  <c:v>40</c:v>
                </c:pt>
                <c:pt idx="13">
                  <c:v>17</c:v>
                </c:pt>
                <c:pt idx="14">
                  <c:v>21</c:v>
                </c:pt>
                <c:pt idx="15">
                  <c:v>18</c:v>
                </c:pt>
                <c:pt idx="16">
                  <c:v>27</c:v>
                </c:pt>
                <c:pt idx="17">
                  <c:v>17</c:v>
                </c:pt>
                <c:pt idx="18">
                  <c:v>40</c:v>
                </c:pt>
                <c:pt idx="19">
                  <c:v>28</c:v>
                </c:pt>
                <c:pt idx="20">
                  <c:v>23</c:v>
                </c:pt>
                <c:pt idx="21">
                  <c:v>24</c:v>
                </c:pt>
                <c:pt idx="22">
                  <c:v>10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CA-4CFA-8F75-31C9E75B94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276784"/>
        <c:axId val="176280064"/>
      </c:lineChart>
      <c:catAx>
        <c:axId val="176276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280064"/>
        <c:crosses val="autoZero"/>
        <c:auto val="1"/>
        <c:lblAlgn val="ctr"/>
        <c:lblOffset val="100"/>
        <c:noMultiLvlLbl val="0"/>
      </c:catAx>
      <c:valAx>
        <c:axId val="176280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276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1.4770181537272999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0.82502896871378995</c:v>
                </c:pt>
                <c:pt idx="7">
                  <c:v>0</c:v>
                </c:pt>
                <c:pt idx="8">
                  <c:v>0.71564310544611998</c:v>
                </c:pt>
                <c:pt idx="9">
                  <c:v>0.80185399768249999</c:v>
                </c:pt>
                <c:pt idx="10">
                  <c:v>0.83010539093969005</c:v>
                </c:pt>
                <c:pt idx="11">
                  <c:v>0.96871378910775996</c:v>
                </c:pt>
                <c:pt idx="12">
                  <c:v>0.78001802497746997</c:v>
                </c:pt>
                <c:pt idx="13">
                  <c:v>0.77914252607183998</c:v>
                </c:pt>
                <c:pt idx="14">
                  <c:v>0.88154024422854005</c:v>
                </c:pt>
                <c:pt idx="15">
                  <c:v>0.99237665426601995</c:v>
                </c:pt>
                <c:pt idx="16">
                  <c:v>0.86279558817218005</c:v>
                </c:pt>
                <c:pt idx="17">
                  <c:v>0.68788766955217995</c:v>
                </c:pt>
                <c:pt idx="18">
                  <c:v>0.82143684820394003</c:v>
                </c:pt>
                <c:pt idx="19">
                  <c:v>0.85539617213410002</c:v>
                </c:pt>
                <c:pt idx="20">
                  <c:v>0.86692931633835002</c:v>
                </c:pt>
                <c:pt idx="21">
                  <c:v>0.89900347624565002</c:v>
                </c:pt>
                <c:pt idx="22">
                  <c:v>0.69061413673232996</c:v>
                </c:pt>
                <c:pt idx="23">
                  <c:v>0.92699884125145005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61-4D06-AE8D-EE55B607F1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251224"/>
        <c:axId val="177248928"/>
      </c:lineChart>
      <c:catAx>
        <c:axId val="177251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248928"/>
        <c:crosses val="autoZero"/>
        <c:auto val="1"/>
        <c:lblAlgn val="ctr"/>
        <c:lblOffset val="100"/>
        <c:noMultiLvlLbl val="0"/>
      </c:catAx>
      <c:valAx>
        <c:axId val="17724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251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64</c:v>
                </c:pt>
                <c:pt idx="1">
                  <c:v>51</c:v>
                </c:pt>
                <c:pt idx="2">
                  <c:v>56</c:v>
                </c:pt>
                <c:pt idx="3">
                  <c:v>51</c:v>
                </c:pt>
                <c:pt idx="4">
                  <c:v>51</c:v>
                </c:pt>
                <c:pt idx="5">
                  <c:v>54</c:v>
                </c:pt>
                <c:pt idx="6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E3-4D26-9A45-32D1D11B29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7252864"/>
        <c:axId val="177246632"/>
      </c:barChart>
      <c:catAx>
        <c:axId val="177252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246632"/>
        <c:crosses val="autoZero"/>
        <c:auto val="1"/>
        <c:lblAlgn val="ctr"/>
        <c:lblOffset val="100"/>
        <c:noMultiLvlLbl val="0"/>
      </c:catAx>
      <c:valAx>
        <c:axId val="177246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252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1.5236380332895001</c:v>
                </c:pt>
                <c:pt idx="1">
                  <c:v>0.86723191010773004</c:v>
                </c:pt>
                <c:pt idx="2">
                  <c:v>1.8603561387067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53-4F13-AF4C-474FE5AF61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713752"/>
        <c:axId val="359708504"/>
      </c:barChart>
      <c:catAx>
        <c:axId val="359713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708504"/>
        <c:crosses val="autoZero"/>
        <c:auto val="1"/>
        <c:lblAlgn val="ctr"/>
        <c:lblOffset val="100"/>
        <c:noMultiLvlLbl val="0"/>
      </c:catAx>
      <c:valAx>
        <c:axId val="359708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713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C9-44D5-9DF4-70DBB8A8C9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C9-44D5-9DF4-70DBB8A8C9D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C9-44D5-9DF4-70DBB8A8C9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9717688"/>
        <c:axId val="359718016"/>
      </c:barChart>
      <c:catAx>
        <c:axId val="359717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718016"/>
        <c:crosses val="autoZero"/>
        <c:auto val="1"/>
        <c:lblAlgn val="ctr"/>
        <c:lblOffset val="100"/>
        <c:noMultiLvlLbl val="0"/>
      </c:catAx>
      <c:valAx>
        <c:axId val="35971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717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0.74000579374275999</c:v>
                </c:pt>
                <c:pt idx="1">
                  <c:v>0.83329925249357994</c:v>
                </c:pt>
                <c:pt idx="2">
                  <c:v>1.0179606025492001</c:v>
                </c:pt>
                <c:pt idx="3">
                  <c:v>0.68561561356872003</c:v>
                </c:pt>
                <c:pt idx="4">
                  <c:v>0.90300593006611996</c:v>
                </c:pt>
                <c:pt idx="5">
                  <c:v>0.86571391785759999</c:v>
                </c:pt>
                <c:pt idx="6">
                  <c:v>0.85405866926877005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1E-48F1-A3FA-FFCC626876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711456"/>
        <c:axId val="359711784"/>
      </c:barChart>
      <c:catAx>
        <c:axId val="359711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711784"/>
        <c:crosses val="autoZero"/>
        <c:auto val="1"/>
        <c:lblAlgn val="ctr"/>
        <c:lblOffset val="100"/>
        <c:noMultiLvlLbl val="0"/>
      </c:catAx>
      <c:valAx>
        <c:axId val="359711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71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68167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C1-4279-8D9C-B56FB4244F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C1-4279-8D9C-B56FB4244F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9719328"/>
        <c:axId val="359719000"/>
      </c:barChart>
      <c:catAx>
        <c:axId val="359719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719000"/>
        <c:crosses val="autoZero"/>
        <c:auto val="1"/>
        <c:lblAlgn val="ctr"/>
        <c:lblOffset val="100"/>
        <c:noMultiLvlLbl val="0"/>
      </c:catAx>
      <c:valAx>
        <c:axId val="359719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719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BAB18-1EC8-48A0-AD9C-FD32E18184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FB5A70-592A-4C43-8ABC-675D518644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809586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00C8D-520D-47DA-AF0A-5518DCAA2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tucumanturismo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DE2EC0-3350-460A-8703-DE40ECF6D3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6725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616929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2554298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3206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2311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7472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788309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7375789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8313597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91815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4193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294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tucumanturismo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386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2C954F-6503-4714-904D-7B1417E002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11/04/2018 - 10/10/2018</a:t>
            </a:r>
          </a:p>
        </p:txBody>
      </p:sp>
    </p:spTree>
    <p:extLst>
      <p:ext uri="{BB962C8B-B14F-4D97-AF65-F5344CB8AC3E}">
        <p14:creationId xmlns:p14="http://schemas.microsoft.com/office/powerpoint/2010/main" val="1193745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954DE-2BF1-438E-A263-68A54B425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Key Metrics Radar | tucumanturismo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056426-5463-4B04-A4D0-779C9CA3E3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00435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B82AB4-4E0F-4892-AEE7-9F61110113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11/04/2018 - 10/10/2018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AD9599-B317-4790-B662-37AC3EDAF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199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B1DA8-F2DD-4E4B-B39F-C54BDE3C4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AC3A2F-BF09-47F5-AAA7-803AF6DEA7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99576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9CA5F-0F48-47EA-BE1E-9EC70656B5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01/04/2018 - 31/10/2018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07EE77-6548-4300-B7B3-5CD9D41F4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291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F0EFE-A413-4635-8C0F-270AEE615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A4D207-0E24-4B19-8C3C-D9D4103BA3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30403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CBB241-7623-47CF-BE81-384C5AC21C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11/04/2018 - 10/10/2018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2A537-D192-4D60-9350-3892B408C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808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5969C-E686-4A25-AB27-C6BFD2FA8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744F39-C43F-408C-AF58-F14DEEC04F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94159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757E41-FD4C-45A6-8275-7DA0C5D80C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11/04/2018 - 10/10/2018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A1AD27-3E12-41C7-B923-F65BC455A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121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D9332-3CDB-42D7-A0CE-2EAC2E1DA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9D4B3C-F405-4001-90CD-9A3A096B17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52273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F6AACD-5929-49E5-B25D-965A5D5BCD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11/04/2018 - 10/10/2018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BC2B7F-6A9C-44C8-A88B-E8075B97B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784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88C0E-7E3B-43AF-B144-02056FEE7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BB04C0-377E-465D-923B-3ACC6BB08C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43050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F6634D-3F62-4C7D-BDCC-558AA75632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11/04/2018 - 10/10/2018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C02326-CD0F-4D5D-8914-4E55FA492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596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397A1-793A-496E-AF77-E2FB05C38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850873-5CE8-41DB-9921-B98B5054A4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74003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143C4D-1F05-4050-90B7-2B38D6EAD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11/04/2018 - 10/10/2018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37A89A-331F-483C-A96C-62E11D78A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7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C2009-08E1-4CEA-85B8-621B00B6F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Per Profile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3ECEA3-3E64-42E0-B254-CBFDB081B1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44107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6AD81-9414-4881-9A91-2050AD4801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11/04/2018 - 10/10/2018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F0B4B-D26C-4214-860F-E1D2E47A4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763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A2E62-C7AD-4073-A5D0-78BBB71A8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B63062-5F98-4943-815C-363DAA6288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97468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F67801-DC5B-4B7D-83E2-013B119B8B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11/04/2018 - 10/10/2018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B4C42F-20A0-4698-85D6-658408B6E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31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A698B-C8EE-4CA6-BA80-762F4179C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11001D-0C02-455D-8A5E-C57E5D42B5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3671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912C5-D8F7-4D70-8DC1-DD98B6AB94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11/04/2018 - 10/10/2018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DA606-CD74-4ADB-B406-A000BAC30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500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02428-D0AB-4EB9-A99B-2B11046F5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tucumanturismo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C56D48-18B2-4267-AD82-435DB59E8C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3565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608842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34112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017632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56447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82418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973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- 2018-09-29 16:19:18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esperamos en #FIT2018 para degustar las más ricas empanadas tucumanas😊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3.0514 %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683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- 2018-10-10 00:02:14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Recorré en El Mollar la Reserva Arqueológica Los Menhires para conocer monolitos de piedra que lograron apasionar a arqueólogos e historiadores. #ElMollar#TucumánTuDestino.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1.9837 %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480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- 2018-09-30 14:23:14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¿Mejor plan para este finde?😱 Empanadas, folclore con eltuculeandro y la posibilidad de ganar un viaje a #Tucumán te esperan en nuestro stand de #FIT2018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563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- 2018-09-24 11:56:40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#Tucumán , el lugar ideal para vivir experiencias únicas, conocé el Dique El Cadillal con sus espejos de agua. El marco ideal para deportes y actividades náuticas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817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- 2018-09-23 11:13:57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#Tucumán te hará vivir experiencias únicas, visitanos!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777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- 2018-09-26 14:41:19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Primavera disfrutá la naturaleza. Vení a Tafí. Senderos de trekking, cabalgatas, mountain bike te esperan.  #TucumánTuDestino #TafíDelValle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390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EA9B2-7C3B-45F0-8D75-5F9E681C3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11/04/2018 - 10/10/2018</a:t>
            </a:r>
          </a:p>
        </p:txBody>
      </p:sp>
    </p:spTree>
    <p:extLst>
      <p:ext uri="{BB962C8B-B14F-4D97-AF65-F5344CB8AC3E}">
        <p14:creationId xmlns:p14="http://schemas.microsoft.com/office/powerpoint/2010/main" val="28690174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F234D-3BDC-432B-8403-2E0ED4562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tucumanturismo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D6208E-7B9E-450C-8F74-8DB844F470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9930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991876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935021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81778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33292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940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808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- 2018-09-28 16:15:56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¿Tirolesa a 5 minutos de San Miguel de Tucumán? Vení a tener la mejor vista y disfrutar de una experiencia sorprendente!  #TucumánTuDestino #SanJavier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012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- 2018-10-09 23:51:39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tu paseo por nuestra ciudad, no dejes de conocer la emblemática Casa Histórica donde nació nuestra patria.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761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- 2018-09-22 11:24:48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#Simoca y su tradicional feria te esperan como cada sábado!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789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- 2018-10-05 11:48:20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📢 Para agendar! Del 12 al 14 de Octubre Trancas te espera en la Fiesta Provincial del Caballo con toda la tradición de nuestro país: ballets folclóricos, doma y un show musical impresionante. MyriamHN LucianoPereyra LosTekisOficial y El Chaqueño Palavecino.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808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34F039-919B-40A4-93BD-80AF3301C5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11/04/2018 - 10/10/2018</a:t>
            </a:r>
          </a:p>
        </p:txBody>
      </p:sp>
    </p:spTree>
    <p:extLst>
      <p:ext uri="{BB962C8B-B14F-4D97-AF65-F5344CB8AC3E}">
        <p14:creationId xmlns:p14="http://schemas.microsoft.com/office/powerpoint/2010/main" val="4835354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285</Words>
  <Application>Microsoft Office PowerPoint</Application>
  <PresentationFormat>On-screen Show (4:3)</PresentationFormat>
  <Paragraphs>118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Reporte Instagram</vt:lpstr>
      <vt:lpstr>Instagram Key Metrics Table | tucumanturismo</vt:lpstr>
      <vt:lpstr>Instagram Key Metrics Radar | tucumanturismo</vt:lpstr>
      <vt:lpstr>Instagram Followers Total | tucumanturismo</vt:lpstr>
      <vt:lpstr>Instagram Followers Change Per Weekday | tucumanturismo</vt:lpstr>
      <vt:lpstr>Instagram Posts By Hour | tucumanturismo</vt:lpstr>
      <vt:lpstr>Instagram Interaction Rate By Hour | tucumanturismo</vt:lpstr>
      <vt:lpstr>Instagram Posts By Weekday | tucumanturismo</vt:lpstr>
      <vt:lpstr>Instagram Interaction Rate By Post Type | tucumanturismo</vt:lpstr>
      <vt:lpstr>Instagram Posts Type Distribution Per Profile | tucumanturismo</vt:lpstr>
      <vt:lpstr>Instagram Interaction Rate By Weekday | tucumanturismo</vt:lpstr>
      <vt:lpstr>Instagram Interactions Distribution | tucumanturismo</vt:lpstr>
      <vt:lpstr>Instagram Posts Table | tucumanturismo - 1 of 2</vt:lpstr>
      <vt:lpstr>Instagram Posts Table | tucumanturismo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2018-10-12T02:17:08Z</dcterms:created>
  <dcterms:modified xsi:type="dcterms:W3CDTF">2018-10-12T02:18:29Z</dcterms:modified>
</cp:coreProperties>
</file>