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 id="285" r:id="rId29"/>
    <p:sldId id="287"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numRef>
              <c:f>Sheet1!$A$2:$A$8</c:f>
              <c:numCache>
                <c:formatCode>m/d/yyyy</c:formatCode>
                <c:ptCount val="7"/>
                <c:pt idx="0">
                  <c:v>43104</c:v>
                </c:pt>
                <c:pt idx="1">
                  <c:v>43105</c:v>
                </c:pt>
                <c:pt idx="2">
                  <c:v>43106</c:v>
                </c:pt>
                <c:pt idx="3">
                  <c:v>43107</c:v>
                </c:pt>
                <c:pt idx="4">
                  <c:v>43108</c:v>
                </c:pt>
                <c:pt idx="5">
                  <c:v>43109</c:v>
                </c:pt>
                <c:pt idx="6">
                  <c:v>43110</c:v>
                </c:pt>
              </c:numCache>
            </c:numRef>
          </c:cat>
          <c:val>
            <c:numRef>
              <c:f>Sheet1!$B$2:$B$8</c:f>
              <c:numCache>
                <c:formatCode>General</c:formatCode>
                <c:ptCount val="7"/>
                <c:pt idx="5">
                  <c:v>244066</c:v>
                </c:pt>
                <c:pt idx="6">
                  <c:v>244852</c:v>
                </c:pt>
              </c:numCache>
            </c:numRef>
          </c:val>
          <c:smooth val="0"/>
          <c:extLst>
            <c:ext xmlns:c16="http://schemas.microsoft.com/office/drawing/2014/chart" uri="{C3380CC4-5D6E-409C-BE32-E72D297353CC}">
              <c16:uniqueId val="{00000000-F2DE-440E-8B9F-4F1264D382BC}"/>
            </c:ext>
          </c:extLst>
        </c:ser>
        <c:dLbls>
          <c:showLegendKey val="0"/>
          <c:showVal val="0"/>
          <c:showCatName val="0"/>
          <c:showSerName val="0"/>
          <c:showPercent val="0"/>
          <c:showBubbleSize val="0"/>
        </c:dLbls>
        <c:smooth val="0"/>
        <c:axId val="353987704"/>
        <c:axId val="353991968"/>
      </c:lineChart>
      <c:dateAx>
        <c:axId val="353987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91968"/>
        <c:crosses val="autoZero"/>
        <c:auto val="1"/>
        <c:lblOffset val="100"/>
        <c:baseTimeUnit val="days"/>
      </c:dateAx>
      <c:valAx>
        <c:axId val="353991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87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0</c:v>
                </c:pt>
                <c:pt idx="5">
                  <c:v>0</c:v>
                </c:pt>
              </c:numCache>
            </c:numRef>
          </c:val>
          <c:extLst>
            <c:ext xmlns:c16="http://schemas.microsoft.com/office/drawing/2014/chart" uri="{C3380CC4-5D6E-409C-BE32-E72D297353CC}">
              <c16:uniqueId val="{00000000-1834-4989-B58D-2400E2808098}"/>
            </c:ext>
          </c:extLst>
        </c:ser>
        <c:dLbls>
          <c:showLegendKey val="0"/>
          <c:showVal val="0"/>
          <c:showCatName val="0"/>
          <c:showSerName val="0"/>
          <c:showPercent val="0"/>
          <c:showBubbleSize val="0"/>
        </c:dLbls>
        <c:axId val="155686448"/>
        <c:axId val="155689728"/>
      </c:radarChart>
      <c:catAx>
        <c:axId val="155686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5689728"/>
        <c:crosses val="autoZero"/>
        <c:auto val="1"/>
        <c:lblAlgn val="ctr"/>
        <c:lblOffset val="100"/>
        <c:noMultiLvlLbl val="0"/>
      </c:catAx>
      <c:valAx>
        <c:axId val="155689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5686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numRef>
              <c:f>Sheet1!$A$2:$A$8</c:f>
              <c:numCache>
                <c:formatCode>m/d/yyyy</c:formatCode>
                <c:ptCount val="7"/>
                <c:pt idx="0">
                  <c:v>43104</c:v>
                </c:pt>
                <c:pt idx="1">
                  <c:v>43105</c:v>
                </c:pt>
                <c:pt idx="2">
                  <c:v>43106</c:v>
                </c:pt>
                <c:pt idx="3">
                  <c:v>43107</c:v>
                </c:pt>
                <c:pt idx="4">
                  <c:v>43108</c:v>
                </c:pt>
                <c:pt idx="5">
                  <c:v>43109</c:v>
                </c:pt>
                <c:pt idx="6">
                  <c:v>43110</c:v>
                </c:pt>
              </c:numCache>
            </c:numRef>
          </c:cat>
          <c:val>
            <c:numRef>
              <c:f>Sheet1!$B$2:$B$8</c:f>
              <c:numCache>
                <c:formatCode>General</c:formatCode>
                <c:ptCount val="7"/>
                <c:pt idx="0">
                  <c:v>0</c:v>
                </c:pt>
                <c:pt idx="1">
                  <c:v>0</c:v>
                </c:pt>
                <c:pt idx="2">
                  <c:v>0</c:v>
                </c:pt>
                <c:pt idx="3">
                  <c:v>0</c:v>
                </c:pt>
                <c:pt idx="4">
                  <c:v>0</c:v>
                </c:pt>
                <c:pt idx="5">
                  <c:v>0</c:v>
                </c:pt>
                <c:pt idx="6">
                  <c:v>5.6110295250601003E-2</c:v>
                </c:pt>
              </c:numCache>
            </c:numRef>
          </c:val>
          <c:smooth val="0"/>
          <c:extLst>
            <c:ext xmlns:c16="http://schemas.microsoft.com/office/drawing/2014/chart" uri="{C3380CC4-5D6E-409C-BE32-E72D297353CC}">
              <c16:uniqueId val="{00000000-31DD-4EC1-A865-38DD1E77FDDC}"/>
            </c:ext>
          </c:extLst>
        </c:ser>
        <c:dLbls>
          <c:showLegendKey val="0"/>
          <c:showVal val="0"/>
          <c:showCatName val="0"/>
          <c:showSerName val="0"/>
          <c:showPercent val="0"/>
          <c:showBubbleSize val="0"/>
        </c:dLbls>
        <c:smooth val="0"/>
        <c:axId val="358151488"/>
        <c:axId val="358148536"/>
      </c:lineChart>
      <c:dateAx>
        <c:axId val="358151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48536"/>
        <c:crosses val="autoZero"/>
        <c:auto val="1"/>
        <c:lblOffset val="100"/>
        <c:baseTimeUnit val="days"/>
      </c:dateAx>
      <c:valAx>
        <c:axId val="358148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51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Ente Tucumán Turismo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50</c:v>
                </c:pt>
                <c:pt idx="1">
                  <c:v>92</c:v>
                </c:pt>
                <c:pt idx="2">
                  <c:v>84</c:v>
                </c:pt>
                <c:pt idx="3">
                  <c:v>16</c:v>
                </c:pt>
                <c:pt idx="4">
                  <c:v>-4</c:v>
                </c:pt>
                <c:pt idx="5">
                  <c:v>8</c:v>
                </c:pt>
                <c:pt idx="6">
                  <c:v>4</c:v>
                </c:pt>
              </c:numCache>
            </c:numRef>
          </c:val>
          <c:extLst>
            <c:ext xmlns:c16="http://schemas.microsoft.com/office/drawing/2014/chart" uri="{C3380CC4-5D6E-409C-BE32-E72D297353CC}">
              <c16:uniqueId val="{00000000-8961-493E-ACF8-51A96CA62080}"/>
            </c:ext>
          </c:extLst>
        </c:ser>
        <c:dLbls>
          <c:showLegendKey val="0"/>
          <c:showVal val="0"/>
          <c:showCatName val="0"/>
          <c:showSerName val="0"/>
          <c:showPercent val="0"/>
          <c:showBubbleSize val="0"/>
        </c:dLbls>
        <c:gapWidth val="219"/>
        <c:overlap val="-27"/>
        <c:axId val="358145256"/>
        <c:axId val="358146240"/>
      </c:barChart>
      <c:catAx>
        <c:axId val="358145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46240"/>
        <c:crosses val="autoZero"/>
        <c:auto val="1"/>
        <c:lblAlgn val="ctr"/>
        <c:lblOffset val="100"/>
        <c:noMultiLvlLbl val="0"/>
      </c:catAx>
      <c:valAx>
        <c:axId val="358146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45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numRef>
              <c:f>Sheet1!$A$2:$A$8</c:f>
              <c:numCache>
                <c:formatCode>m/d/yyyy</c:formatCode>
                <c:ptCount val="7"/>
                <c:pt idx="0">
                  <c:v>43104</c:v>
                </c:pt>
                <c:pt idx="1">
                  <c:v>43105</c:v>
                </c:pt>
                <c:pt idx="2">
                  <c:v>43106</c:v>
                </c:pt>
                <c:pt idx="3">
                  <c:v>43107</c:v>
                </c:pt>
                <c:pt idx="4">
                  <c:v>43108</c:v>
                </c:pt>
                <c:pt idx="5">
                  <c:v>43109</c:v>
                </c:pt>
                <c:pt idx="6">
                  <c:v>43110</c:v>
                </c:pt>
              </c:numCache>
            </c:numRef>
          </c:cat>
          <c:val>
            <c:numRef>
              <c:f>Sheet1!$B$2:$B$8</c:f>
              <c:numCache>
                <c:formatCode>General</c:formatCode>
                <c:ptCount val="7"/>
                <c:pt idx="6">
                  <c:v>786</c:v>
                </c:pt>
              </c:numCache>
            </c:numRef>
          </c:val>
          <c:smooth val="0"/>
          <c:extLst>
            <c:ext xmlns:c16="http://schemas.microsoft.com/office/drawing/2014/chart" uri="{C3380CC4-5D6E-409C-BE32-E72D297353CC}">
              <c16:uniqueId val="{00000000-4083-46A5-BBBE-53FCD1675627}"/>
            </c:ext>
          </c:extLst>
        </c:ser>
        <c:dLbls>
          <c:showLegendKey val="0"/>
          <c:showVal val="0"/>
          <c:showCatName val="0"/>
          <c:showSerName val="0"/>
          <c:showPercent val="0"/>
          <c:showBubbleSize val="0"/>
        </c:dLbls>
        <c:smooth val="0"/>
        <c:axId val="356638424"/>
        <c:axId val="356636784"/>
      </c:lineChart>
      <c:dateAx>
        <c:axId val="356638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636784"/>
        <c:crosses val="autoZero"/>
        <c:auto val="1"/>
        <c:lblOffset val="100"/>
        <c:baseTimeUnit val="days"/>
      </c:dateAx>
      <c:valAx>
        <c:axId val="356636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638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numRef>
              <c:f>Sheet1!$A$2:$A$8</c:f>
              <c:numCache>
                <c:formatCode>m/d/yyyy</c:formatCode>
                <c:ptCount val="7"/>
                <c:pt idx="0">
                  <c:v>43104</c:v>
                </c:pt>
                <c:pt idx="1">
                  <c:v>43105</c:v>
                </c:pt>
                <c:pt idx="2">
                  <c:v>43106</c:v>
                </c:pt>
                <c:pt idx="3">
                  <c:v>43107</c:v>
                </c:pt>
                <c:pt idx="4">
                  <c:v>43108</c:v>
                </c:pt>
                <c:pt idx="5">
                  <c:v>43109</c:v>
                </c:pt>
                <c:pt idx="6">
                  <c:v>43110</c:v>
                </c:pt>
              </c:numCache>
            </c:numRef>
          </c:cat>
          <c:val>
            <c:numRef>
              <c:f>Sheet1!$B$2:$B$8</c:f>
              <c:numCache>
                <c:formatCode>General</c:formatCode>
                <c:ptCount val="7"/>
                <c:pt idx="0">
                  <c:v>70</c:v>
                </c:pt>
                <c:pt idx="1">
                  <c:v>83</c:v>
                </c:pt>
                <c:pt idx="2">
                  <c:v>99</c:v>
                </c:pt>
                <c:pt idx="3">
                  <c:v>133</c:v>
                </c:pt>
                <c:pt idx="4">
                  <c:v>76</c:v>
                </c:pt>
                <c:pt idx="5">
                  <c:v>37</c:v>
                </c:pt>
                <c:pt idx="6">
                  <c:v>6</c:v>
                </c:pt>
              </c:numCache>
            </c:numRef>
          </c:val>
          <c:smooth val="0"/>
          <c:extLst>
            <c:ext xmlns:c16="http://schemas.microsoft.com/office/drawing/2014/chart" uri="{C3380CC4-5D6E-409C-BE32-E72D297353CC}">
              <c16:uniqueId val="{00000000-38F7-4485-B829-8E1FAEBEEF93}"/>
            </c:ext>
          </c:extLst>
        </c:ser>
        <c:dLbls>
          <c:showLegendKey val="0"/>
          <c:showVal val="0"/>
          <c:showCatName val="0"/>
          <c:showSerName val="0"/>
          <c:showPercent val="0"/>
          <c:showBubbleSize val="0"/>
        </c:dLbls>
        <c:smooth val="0"/>
        <c:axId val="435229336"/>
        <c:axId val="435238848"/>
      </c:lineChart>
      <c:dateAx>
        <c:axId val="435229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238848"/>
        <c:crosses val="autoZero"/>
        <c:auto val="1"/>
        <c:lblOffset val="100"/>
        <c:baseTimeUnit val="days"/>
      </c:dateAx>
      <c:valAx>
        <c:axId val="435238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229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Ente Tucumán Turismo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77</c:v>
                </c:pt>
                <c:pt idx="1">
                  <c:v>64</c:v>
                </c:pt>
                <c:pt idx="2">
                  <c:v>64</c:v>
                </c:pt>
                <c:pt idx="3">
                  <c:v>75</c:v>
                </c:pt>
                <c:pt idx="4">
                  <c:v>74</c:v>
                </c:pt>
                <c:pt idx="5">
                  <c:v>65</c:v>
                </c:pt>
                <c:pt idx="6">
                  <c:v>64</c:v>
                </c:pt>
              </c:numCache>
            </c:numRef>
          </c:val>
          <c:extLst>
            <c:ext xmlns:c16="http://schemas.microsoft.com/office/drawing/2014/chart" uri="{C3380CC4-5D6E-409C-BE32-E72D297353CC}">
              <c16:uniqueId val="{00000000-4346-4D62-B98E-D6F974F06120}"/>
            </c:ext>
          </c:extLst>
        </c:ser>
        <c:dLbls>
          <c:showLegendKey val="0"/>
          <c:showVal val="0"/>
          <c:showCatName val="0"/>
          <c:showSerName val="0"/>
          <c:showPercent val="0"/>
          <c:showBubbleSize val="0"/>
        </c:dLbls>
        <c:gapWidth val="219"/>
        <c:overlap val="-27"/>
        <c:axId val="435231960"/>
        <c:axId val="435239176"/>
      </c:barChart>
      <c:catAx>
        <c:axId val="435231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239176"/>
        <c:crosses val="autoZero"/>
        <c:auto val="1"/>
        <c:lblAlgn val="ctr"/>
        <c:lblOffset val="100"/>
        <c:noMultiLvlLbl val="0"/>
      </c:catAx>
      <c:valAx>
        <c:axId val="435239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231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Ente Tucumán Turismo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2.4346264790846998E-2</c:v>
                </c:pt>
                <c:pt idx="1">
                  <c:v>2.3217157600955999E-2</c:v>
                </c:pt>
                <c:pt idx="2">
                  <c:v>3.8748547249185999E-2</c:v>
                </c:pt>
                <c:pt idx="3">
                  <c:v>1.9195407943341E-2</c:v>
                </c:pt>
                <c:pt idx="4">
                  <c:v>2.5095482282302E-2</c:v>
                </c:pt>
                <c:pt idx="5">
                  <c:v>3.3783145698157997E-2</c:v>
                </c:pt>
                <c:pt idx="6">
                  <c:v>2.9751978605686999E-2</c:v>
                </c:pt>
              </c:numCache>
            </c:numRef>
          </c:val>
          <c:extLst>
            <c:ext xmlns:c16="http://schemas.microsoft.com/office/drawing/2014/chart" uri="{C3380CC4-5D6E-409C-BE32-E72D297353CC}">
              <c16:uniqueId val="{00000000-1173-480C-A5B6-513C4A17B556}"/>
            </c:ext>
          </c:extLst>
        </c:ser>
        <c:dLbls>
          <c:showLegendKey val="0"/>
          <c:showVal val="0"/>
          <c:showCatName val="0"/>
          <c:showSerName val="0"/>
          <c:showPercent val="0"/>
          <c:showBubbleSize val="0"/>
        </c:dLbls>
        <c:gapWidth val="219"/>
        <c:overlap val="-27"/>
        <c:axId val="435232616"/>
        <c:axId val="435232944"/>
      </c:barChart>
      <c:catAx>
        <c:axId val="435232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232944"/>
        <c:crosses val="autoZero"/>
        <c:auto val="1"/>
        <c:lblAlgn val="ctr"/>
        <c:lblOffset val="100"/>
        <c:noMultiLvlLbl val="0"/>
      </c:catAx>
      <c:valAx>
        <c:axId val="435232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232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Ente Tucumán Turismo</c:v>
                </c:pt>
              </c:strCache>
            </c:strRef>
          </c:cat>
          <c:val>
            <c:numRef>
              <c:f>Sheet1!$B$2</c:f>
              <c:numCache>
                <c:formatCode>General</c:formatCode>
                <c:ptCount val="1"/>
                <c:pt idx="0">
                  <c:v>4</c:v>
                </c:pt>
              </c:numCache>
            </c:numRef>
          </c:val>
          <c:extLst>
            <c:ext xmlns:c16="http://schemas.microsoft.com/office/drawing/2014/chart" uri="{C3380CC4-5D6E-409C-BE32-E72D297353CC}">
              <c16:uniqueId val="{00000000-DE8F-4065-B95B-780D7B7D5D34}"/>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Ente Tucumán Turismo</c:v>
                </c:pt>
              </c:strCache>
            </c:strRef>
          </c:cat>
          <c:val>
            <c:numRef>
              <c:f>Sheet1!$C$2</c:f>
              <c:numCache>
                <c:formatCode>General</c:formatCode>
                <c:ptCount val="1"/>
                <c:pt idx="0">
                  <c:v>438</c:v>
                </c:pt>
              </c:numCache>
            </c:numRef>
          </c:val>
          <c:extLst>
            <c:ext xmlns:c16="http://schemas.microsoft.com/office/drawing/2014/chart" uri="{C3380CC4-5D6E-409C-BE32-E72D297353CC}">
              <c16:uniqueId val="{00000001-DE8F-4065-B95B-780D7B7D5D34}"/>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Ente Tucumán Turismo</c:v>
                </c:pt>
              </c:strCache>
            </c:strRef>
          </c:cat>
          <c:val>
            <c:numRef>
              <c:f>Sheet1!$D$2</c:f>
              <c:numCache>
                <c:formatCode>General</c:formatCode>
                <c:ptCount val="1"/>
                <c:pt idx="0">
                  <c:v>41</c:v>
                </c:pt>
              </c:numCache>
            </c:numRef>
          </c:val>
          <c:extLst>
            <c:ext xmlns:c16="http://schemas.microsoft.com/office/drawing/2014/chart" uri="{C3380CC4-5D6E-409C-BE32-E72D297353CC}">
              <c16:uniqueId val="{00000002-DE8F-4065-B95B-780D7B7D5D34}"/>
            </c:ext>
          </c:extLst>
        </c:ser>
        <c:dLbls>
          <c:showLegendKey val="0"/>
          <c:showVal val="0"/>
          <c:showCatName val="0"/>
          <c:showSerName val="0"/>
          <c:showPercent val="0"/>
          <c:showBubbleSize val="0"/>
        </c:dLbls>
        <c:gapWidth val="150"/>
        <c:overlap val="100"/>
        <c:axId val="353990000"/>
        <c:axId val="435234256"/>
      </c:barChart>
      <c:catAx>
        <c:axId val="353990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234256"/>
        <c:crosses val="autoZero"/>
        <c:auto val="1"/>
        <c:lblAlgn val="ctr"/>
        <c:lblOffset val="100"/>
        <c:noMultiLvlLbl val="0"/>
      </c:catAx>
      <c:valAx>
        <c:axId val="435234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90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9.8623768737492998E-2</c:v>
                </c:pt>
                <c:pt idx="1">
                  <c:v>0</c:v>
                </c:pt>
                <c:pt idx="2">
                  <c:v>0</c:v>
                </c:pt>
                <c:pt idx="3">
                  <c:v>0</c:v>
                </c:pt>
                <c:pt idx="4">
                  <c:v>0</c:v>
                </c:pt>
                <c:pt idx="5">
                  <c:v>0</c:v>
                </c:pt>
                <c:pt idx="6">
                  <c:v>0</c:v>
                </c:pt>
                <c:pt idx="7">
                  <c:v>0</c:v>
                </c:pt>
                <c:pt idx="8">
                  <c:v>1.0639908660476E-2</c:v>
                </c:pt>
                <c:pt idx="9">
                  <c:v>3.8562848439956998E-2</c:v>
                </c:pt>
                <c:pt idx="10">
                  <c:v>2.7554635248925999E-2</c:v>
                </c:pt>
                <c:pt idx="11">
                  <c:v>3.9586718986772997E-2</c:v>
                </c:pt>
                <c:pt idx="12">
                  <c:v>2.5897366659254E-2</c:v>
                </c:pt>
                <c:pt idx="13">
                  <c:v>2.6716693724383001E-2</c:v>
                </c:pt>
                <c:pt idx="14">
                  <c:v>3.1167275865242001E-2</c:v>
                </c:pt>
                <c:pt idx="15">
                  <c:v>2.5468378648833001E-2</c:v>
                </c:pt>
                <c:pt idx="16">
                  <c:v>1.6315712778690001E-2</c:v>
                </c:pt>
                <c:pt idx="17">
                  <c:v>2.5740394413228999E-2</c:v>
                </c:pt>
                <c:pt idx="18">
                  <c:v>1.7452784647491001E-2</c:v>
                </c:pt>
                <c:pt idx="19">
                  <c:v>1.8368266022941001E-2</c:v>
                </c:pt>
                <c:pt idx="20">
                  <c:v>6.6704042756063994E-2</c:v>
                </c:pt>
                <c:pt idx="21">
                  <c:v>2.3750920367839001E-2</c:v>
                </c:pt>
                <c:pt idx="22">
                  <c:v>4.9925725253005003E-2</c:v>
                </c:pt>
                <c:pt idx="23">
                  <c:v>0</c:v>
                </c:pt>
              </c:numCache>
            </c:numRef>
          </c:val>
          <c:smooth val="0"/>
          <c:extLst>
            <c:ext xmlns:c16="http://schemas.microsoft.com/office/drawing/2014/chart" uri="{C3380CC4-5D6E-409C-BE32-E72D297353CC}">
              <c16:uniqueId val="{00000000-5AB5-49E4-B3AE-DDE02249A106}"/>
            </c:ext>
          </c:extLst>
        </c:ser>
        <c:dLbls>
          <c:showLegendKey val="0"/>
          <c:showVal val="0"/>
          <c:showCatName val="0"/>
          <c:showSerName val="0"/>
          <c:showPercent val="0"/>
          <c:showBubbleSize val="0"/>
        </c:dLbls>
        <c:smooth val="0"/>
        <c:axId val="425068360"/>
        <c:axId val="425074592"/>
      </c:lineChart>
      <c:catAx>
        <c:axId val="425068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074592"/>
        <c:crosses val="autoZero"/>
        <c:auto val="1"/>
        <c:lblAlgn val="ctr"/>
        <c:lblOffset val="100"/>
        <c:noMultiLvlLbl val="0"/>
      </c:catAx>
      <c:valAx>
        <c:axId val="425074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068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4</c:v>
                </c:pt>
                <c:pt idx="1">
                  <c:v>0</c:v>
                </c:pt>
                <c:pt idx="2">
                  <c:v>0</c:v>
                </c:pt>
                <c:pt idx="3">
                  <c:v>0</c:v>
                </c:pt>
                <c:pt idx="4">
                  <c:v>0</c:v>
                </c:pt>
                <c:pt idx="5">
                  <c:v>0</c:v>
                </c:pt>
                <c:pt idx="6">
                  <c:v>0</c:v>
                </c:pt>
                <c:pt idx="7">
                  <c:v>0</c:v>
                </c:pt>
                <c:pt idx="8">
                  <c:v>2</c:v>
                </c:pt>
                <c:pt idx="9">
                  <c:v>60</c:v>
                </c:pt>
                <c:pt idx="10">
                  <c:v>39</c:v>
                </c:pt>
                <c:pt idx="11">
                  <c:v>34</c:v>
                </c:pt>
                <c:pt idx="12">
                  <c:v>67</c:v>
                </c:pt>
                <c:pt idx="13">
                  <c:v>14</c:v>
                </c:pt>
                <c:pt idx="14">
                  <c:v>31</c:v>
                </c:pt>
                <c:pt idx="15">
                  <c:v>51</c:v>
                </c:pt>
                <c:pt idx="16">
                  <c:v>23</c:v>
                </c:pt>
                <c:pt idx="17">
                  <c:v>10</c:v>
                </c:pt>
                <c:pt idx="18">
                  <c:v>54</c:v>
                </c:pt>
                <c:pt idx="19">
                  <c:v>61</c:v>
                </c:pt>
                <c:pt idx="20">
                  <c:v>3</c:v>
                </c:pt>
                <c:pt idx="21">
                  <c:v>26</c:v>
                </c:pt>
                <c:pt idx="22">
                  <c:v>4</c:v>
                </c:pt>
                <c:pt idx="23">
                  <c:v>0</c:v>
                </c:pt>
              </c:numCache>
            </c:numRef>
          </c:val>
          <c:smooth val="0"/>
          <c:extLst>
            <c:ext xmlns:c16="http://schemas.microsoft.com/office/drawing/2014/chart" uri="{C3380CC4-5D6E-409C-BE32-E72D297353CC}">
              <c16:uniqueId val="{00000000-D448-493C-9F61-75F4C28689B8}"/>
            </c:ext>
          </c:extLst>
        </c:ser>
        <c:dLbls>
          <c:showLegendKey val="0"/>
          <c:showVal val="0"/>
          <c:showCatName val="0"/>
          <c:showSerName val="0"/>
          <c:showPercent val="0"/>
          <c:showBubbleSize val="0"/>
        </c:dLbls>
        <c:smooth val="0"/>
        <c:axId val="425074920"/>
        <c:axId val="425068032"/>
      </c:lineChart>
      <c:catAx>
        <c:axId val="425074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068032"/>
        <c:crosses val="autoZero"/>
        <c:auto val="1"/>
        <c:lblAlgn val="ctr"/>
        <c:lblOffset val="100"/>
        <c:noMultiLvlLbl val="0"/>
      </c:catAx>
      <c:valAx>
        <c:axId val="425068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074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Ente Tucumán Turismo</c:v>
                </c:pt>
              </c:strCache>
            </c:strRef>
          </c:tx>
          <c:spPr>
            <a:solidFill>
              <a:schemeClr val="accent1"/>
            </a:solidFill>
            <a:ln>
              <a:noFill/>
            </a:ln>
            <a:effectLst/>
          </c:spPr>
          <c:invertIfNegative val="0"/>
          <c:cat>
            <c:strRef>
              <c:f>Sheet1!$A$2:$A$4</c:f>
              <c:strCache>
                <c:ptCount val="3"/>
                <c:pt idx="0">
                  <c:v>Live Video</c:v>
                </c:pt>
                <c:pt idx="1">
                  <c:v>Photo</c:v>
                </c:pt>
                <c:pt idx="2">
                  <c:v>Video</c:v>
                </c:pt>
              </c:strCache>
            </c:strRef>
          </c:cat>
          <c:val>
            <c:numRef>
              <c:f>Sheet1!$B$2:$B$4</c:f>
              <c:numCache>
                <c:formatCode>General</c:formatCode>
                <c:ptCount val="3"/>
                <c:pt idx="1">
                  <c:v>9.6143748796317E-2</c:v>
                </c:pt>
                <c:pt idx="2">
                  <c:v>6.4090816646779E-2</c:v>
                </c:pt>
              </c:numCache>
            </c:numRef>
          </c:val>
          <c:extLst>
            <c:ext xmlns:c16="http://schemas.microsoft.com/office/drawing/2014/chart" uri="{C3380CC4-5D6E-409C-BE32-E72D297353CC}">
              <c16:uniqueId val="{00000000-DE0D-4FEE-99E9-88D3C5444F40}"/>
            </c:ext>
          </c:extLst>
        </c:ser>
        <c:dLbls>
          <c:showLegendKey val="0"/>
          <c:showVal val="0"/>
          <c:showCatName val="0"/>
          <c:showSerName val="0"/>
          <c:showPercent val="0"/>
          <c:showBubbleSize val="0"/>
        </c:dLbls>
        <c:gapWidth val="219"/>
        <c:overlap val="-27"/>
        <c:axId val="425081480"/>
        <c:axId val="425077216"/>
      </c:barChart>
      <c:catAx>
        <c:axId val="425081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077216"/>
        <c:crosses val="autoZero"/>
        <c:auto val="1"/>
        <c:lblAlgn val="ctr"/>
        <c:lblOffset val="100"/>
        <c:noMultiLvlLbl val="0"/>
      </c:catAx>
      <c:valAx>
        <c:axId val="42507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081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Ente Tucumán Turismo</c:v>
                </c:pt>
              </c:strCache>
            </c:strRef>
          </c:cat>
          <c:val>
            <c:numRef>
              <c:f>Sheet1!$B$2</c:f>
              <c:numCache>
                <c:formatCode>General</c:formatCode>
                <c:ptCount val="1"/>
                <c:pt idx="0">
                  <c:v>18985</c:v>
                </c:pt>
              </c:numCache>
            </c:numRef>
          </c:val>
          <c:extLst>
            <c:ext xmlns:c16="http://schemas.microsoft.com/office/drawing/2014/chart" uri="{C3380CC4-5D6E-409C-BE32-E72D297353CC}">
              <c16:uniqueId val="{00000000-CF7A-4402-8352-5DB7DBCDC01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Ente Tucumán Turismo</c:v>
                </c:pt>
              </c:strCache>
            </c:strRef>
          </c:cat>
          <c:val>
            <c:numRef>
              <c:f>Sheet1!$C$2</c:f>
              <c:numCache>
                <c:formatCode>General</c:formatCode>
                <c:ptCount val="1"/>
                <c:pt idx="0">
                  <c:v>3257</c:v>
                </c:pt>
              </c:numCache>
            </c:numRef>
          </c:val>
          <c:extLst>
            <c:ext xmlns:c16="http://schemas.microsoft.com/office/drawing/2014/chart" uri="{C3380CC4-5D6E-409C-BE32-E72D297353CC}">
              <c16:uniqueId val="{00000001-CF7A-4402-8352-5DB7DBCDC01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Ente Tucumán Turismo</c:v>
                </c:pt>
              </c:strCache>
            </c:strRef>
          </c:cat>
          <c:val>
            <c:numRef>
              <c:f>Sheet1!$D$2</c:f>
              <c:numCache>
                <c:formatCode>General</c:formatCode>
                <c:ptCount val="1"/>
                <c:pt idx="0">
                  <c:v>16</c:v>
                </c:pt>
              </c:numCache>
            </c:numRef>
          </c:val>
          <c:extLst>
            <c:ext xmlns:c16="http://schemas.microsoft.com/office/drawing/2014/chart" uri="{C3380CC4-5D6E-409C-BE32-E72D297353CC}">
              <c16:uniqueId val="{00000002-CF7A-4402-8352-5DB7DBCDC01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Ente Tucumán Turismo</c:v>
                </c:pt>
              </c:strCache>
            </c:strRef>
          </c:cat>
          <c:val>
            <c:numRef>
              <c:f>Sheet1!$E$2</c:f>
              <c:numCache>
                <c:formatCode>General</c:formatCode>
                <c:ptCount val="1"/>
                <c:pt idx="0">
                  <c:v>69</c:v>
                </c:pt>
              </c:numCache>
            </c:numRef>
          </c:val>
          <c:extLst>
            <c:ext xmlns:c16="http://schemas.microsoft.com/office/drawing/2014/chart" uri="{C3380CC4-5D6E-409C-BE32-E72D297353CC}">
              <c16:uniqueId val="{00000003-CF7A-4402-8352-5DB7DBCDC01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Ente Tucumán Turismo</c:v>
                </c:pt>
              </c:strCache>
            </c:strRef>
          </c:cat>
          <c:val>
            <c:numRef>
              <c:f>Sheet1!$F$2</c:f>
              <c:numCache>
                <c:formatCode>General</c:formatCode>
                <c:ptCount val="1"/>
                <c:pt idx="0">
                  <c:v>4</c:v>
                </c:pt>
              </c:numCache>
            </c:numRef>
          </c:val>
          <c:extLst>
            <c:ext xmlns:c16="http://schemas.microsoft.com/office/drawing/2014/chart" uri="{C3380CC4-5D6E-409C-BE32-E72D297353CC}">
              <c16:uniqueId val="{00000004-CF7A-4402-8352-5DB7DBCDC01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Ente Tucumán Turismo</c:v>
                </c:pt>
              </c:strCache>
            </c:strRef>
          </c:cat>
          <c:val>
            <c:numRef>
              <c:f>Sheet1!$G$2</c:f>
              <c:numCache>
                <c:formatCode>General</c:formatCode>
                <c:ptCount val="1"/>
                <c:pt idx="0">
                  <c:v>8</c:v>
                </c:pt>
              </c:numCache>
            </c:numRef>
          </c:val>
          <c:extLst>
            <c:ext xmlns:c16="http://schemas.microsoft.com/office/drawing/2014/chart" uri="{C3380CC4-5D6E-409C-BE32-E72D297353CC}">
              <c16:uniqueId val="{00000005-CF7A-4402-8352-5DB7DBCDC01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Ente Tucumán Turismo</c:v>
                </c:pt>
              </c:strCache>
            </c:strRef>
          </c:cat>
          <c:val>
            <c:numRef>
              <c:f>Sheet1!$H$2</c:f>
              <c:numCache>
                <c:formatCode>General</c:formatCode>
                <c:ptCount val="1"/>
                <c:pt idx="0">
                  <c:v>1420</c:v>
                </c:pt>
              </c:numCache>
            </c:numRef>
          </c:val>
          <c:extLst>
            <c:ext xmlns:c16="http://schemas.microsoft.com/office/drawing/2014/chart" uri="{C3380CC4-5D6E-409C-BE32-E72D297353CC}">
              <c16:uniqueId val="{00000006-CF7A-4402-8352-5DB7DBCDC01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Ente Tucumán Turismo</c:v>
                </c:pt>
              </c:strCache>
            </c:strRef>
          </c:cat>
          <c:val>
            <c:numRef>
              <c:f>Sheet1!$I$2</c:f>
              <c:numCache>
                <c:formatCode>General</c:formatCode>
                <c:ptCount val="1"/>
                <c:pt idx="0">
                  <c:v>8588</c:v>
                </c:pt>
              </c:numCache>
            </c:numRef>
          </c:val>
          <c:extLst>
            <c:ext xmlns:c16="http://schemas.microsoft.com/office/drawing/2014/chart" uri="{C3380CC4-5D6E-409C-BE32-E72D297353CC}">
              <c16:uniqueId val="{00000007-CF7A-4402-8352-5DB7DBCDC01D}"/>
            </c:ext>
          </c:extLst>
        </c:ser>
        <c:dLbls>
          <c:showLegendKey val="0"/>
          <c:showVal val="0"/>
          <c:showCatName val="0"/>
          <c:showSerName val="0"/>
          <c:showPercent val="0"/>
          <c:showBubbleSize val="0"/>
        </c:dLbls>
        <c:gapWidth val="150"/>
        <c:overlap val="100"/>
        <c:axId val="358693344"/>
        <c:axId val="358693016"/>
      </c:barChart>
      <c:catAx>
        <c:axId val="358693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93016"/>
        <c:crosses val="autoZero"/>
        <c:auto val="1"/>
        <c:lblAlgn val="ctr"/>
        <c:lblOffset val="100"/>
        <c:noMultiLvlLbl val="0"/>
      </c:catAx>
      <c:valAx>
        <c:axId val="358693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93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Ente Tucumán Turismo</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5FD0-4DC5-9902-0711CBC86520}"/>
            </c:ext>
          </c:extLst>
        </c:ser>
        <c:dLbls>
          <c:showLegendKey val="0"/>
          <c:showVal val="0"/>
          <c:showCatName val="0"/>
          <c:showSerName val="0"/>
          <c:showPercent val="0"/>
          <c:showBubbleSize val="0"/>
        </c:dLbls>
        <c:gapWidth val="219"/>
        <c:overlap val="-27"/>
        <c:axId val="361188952"/>
        <c:axId val="361189608"/>
      </c:barChart>
      <c:catAx>
        <c:axId val="361188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189608"/>
        <c:crosses val="autoZero"/>
        <c:auto val="1"/>
        <c:lblAlgn val="ctr"/>
        <c:lblOffset val="100"/>
        <c:noMultiLvlLbl val="0"/>
      </c:catAx>
      <c:valAx>
        <c:axId val="361189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188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Ente Tucumán Turismo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6A16-40B4-A58C-D555591A9C0E}"/>
            </c:ext>
          </c:extLst>
        </c:ser>
        <c:dLbls>
          <c:showLegendKey val="0"/>
          <c:showVal val="0"/>
          <c:showCatName val="0"/>
          <c:showSerName val="0"/>
          <c:showPercent val="0"/>
          <c:showBubbleSize val="0"/>
        </c:dLbls>
        <c:gapWidth val="219"/>
        <c:overlap val="-27"/>
        <c:axId val="454081616"/>
        <c:axId val="454080960"/>
      </c:barChart>
      <c:catAx>
        <c:axId val="45408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080960"/>
        <c:crosses val="autoZero"/>
        <c:auto val="1"/>
        <c:lblAlgn val="ctr"/>
        <c:lblOffset val="100"/>
        <c:noMultiLvlLbl val="0"/>
      </c:catAx>
      <c:valAx>
        <c:axId val="454080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081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07CBA-E374-4E5B-B901-3709F124FB62}"/>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A7FCFFA9-1198-4837-BCF5-D9D5CA8F2DB3}"/>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786096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4BDFB-F835-4B1C-AC20-691619773B58}"/>
              </a:ext>
            </a:extLst>
          </p:cNvPr>
          <p:cNvSpPr>
            <a:spLocks noGrp="1"/>
          </p:cNvSpPr>
          <p:nvPr>
            <p:ph type="title"/>
          </p:nvPr>
        </p:nvSpPr>
        <p:spPr/>
        <p:txBody>
          <a:bodyPr/>
          <a:lstStyle/>
          <a:p>
            <a:r>
              <a:rPr lang="en-US"/>
              <a:t>Facebook Key Metrics Table | Ente Tucumán Turismo</a:t>
            </a:r>
          </a:p>
        </p:txBody>
      </p:sp>
      <p:graphicFrame>
        <p:nvGraphicFramePr>
          <p:cNvPr id="5" name="Table Placeholder 4">
            <a:extLst>
              <a:ext uri="{FF2B5EF4-FFF2-40B4-BE49-F238E27FC236}">
                <a16:creationId xmlns:a16="http://schemas.microsoft.com/office/drawing/2014/main" id="{A960994C-353A-49F0-BFBE-577803F5427F}"/>
              </a:ext>
            </a:extLst>
          </p:cNvPr>
          <p:cNvGraphicFramePr>
            <a:graphicFrameLocks noGrp="1"/>
          </p:cNvGraphicFramePr>
          <p:nvPr>
            <p:ph type="tbl" sz="quarter" idx="13"/>
            <p:extLst>
              <p:ext uri="{D42A27DB-BD31-4B8C-83A1-F6EECF244321}">
                <p14:modId xmlns:p14="http://schemas.microsoft.com/office/powerpoint/2010/main" val="189915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87796480"/>
                    </a:ext>
                  </a:extLst>
                </a:gridCol>
                <a:gridCol w="740664">
                  <a:extLst>
                    <a:ext uri="{9D8B030D-6E8A-4147-A177-3AD203B41FA5}">
                      <a16:colId xmlns:a16="http://schemas.microsoft.com/office/drawing/2014/main" val="2418195956"/>
                    </a:ext>
                  </a:extLst>
                </a:gridCol>
                <a:gridCol w="740664">
                  <a:extLst>
                    <a:ext uri="{9D8B030D-6E8A-4147-A177-3AD203B41FA5}">
                      <a16:colId xmlns:a16="http://schemas.microsoft.com/office/drawing/2014/main" val="1512544244"/>
                    </a:ext>
                  </a:extLst>
                </a:gridCol>
                <a:gridCol w="740664">
                  <a:extLst>
                    <a:ext uri="{9D8B030D-6E8A-4147-A177-3AD203B41FA5}">
                      <a16:colId xmlns:a16="http://schemas.microsoft.com/office/drawing/2014/main" val="4064882086"/>
                    </a:ext>
                  </a:extLst>
                </a:gridCol>
                <a:gridCol w="740664">
                  <a:extLst>
                    <a:ext uri="{9D8B030D-6E8A-4147-A177-3AD203B41FA5}">
                      <a16:colId xmlns:a16="http://schemas.microsoft.com/office/drawing/2014/main" val="3270165599"/>
                    </a:ext>
                  </a:extLst>
                </a:gridCol>
                <a:gridCol w="740664">
                  <a:extLst>
                    <a:ext uri="{9D8B030D-6E8A-4147-A177-3AD203B41FA5}">
                      <a16:colId xmlns:a16="http://schemas.microsoft.com/office/drawing/2014/main" val="2116584458"/>
                    </a:ext>
                  </a:extLst>
                </a:gridCol>
                <a:gridCol w="740664">
                  <a:extLst>
                    <a:ext uri="{9D8B030D-6E8A-4147-A177-3AD203B41FA5}">
                      <a16:colId xmlns:a16="http://schemas.microsoft.com/office/drawing/2014/main" val="513227264"/>
                    </a:ext>
                  </a:extLst>
                </a:gridCol>
                <a:gridCol w="740664">
                  <a:extLst>
                    <a:ext uri="{9D8B030D-6E8A-4147-A177-3AD203B41FA5}">
                      <a16:colId xmlns:a16="http://schemas.microsoft.com/office/drawing/2014/main" val="2906479838"/>
                    </a:ext>
                  </a:extLst>
                </a:gridCol>
                <a:gridCol w="740664">
                  <a:extLst>
                    <a:ext uri="{9D8B030D-6E8A-4147-A177-3AD203B41FA5}">
                      <a16:colId xmlns:a16="http://schemas.microsoft.com/office/drawing/2014/main" val="3488416165"/>
                    </a:ext>
                  </a:extLst>
                </a:gridCol>
                <a:gridCol w="740664">
                  <a:extLst>
                    <a:ext uri="{9D8B030D-6E8A-4147-A177-3AD203B41FA5}">
                      <a16:colId xmlns:a16="http://schemas.microsoft.com/office/drawing/2014/main" val="382995135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20274106"/>
                  </a:ext>
                </a:extLst>
              </a:tr>
              <a:tr h="370840">
                <a:tc>
                  <a:txBody>
                    <a:bodyPr/>
                    <a:lstStyle/>
                    <a:p>
                      <a:r>
                        <a:rPr lang="en-US" sz="1000"/>
                        <a:t>Ente Tucumán Turismo</a:t>
                      </a:r>
                    </a:p>
                  </a:txBody>
                  <a:tcPr/>
                </a:tc>
                <a:tc>
                  <a:txBody>
                    <a:bodyPr/>
                    <a:lstStyle/>
                    <a:p>
                      <a:r>
                        <a:rPr lang="en-US" sz="1000"/>
                        <a:t>244728</a:t>
                      </a:r>
                    </a:p>
                  </a:txBody>
                  <a:tcPr/>
                </a:tc>
                <a:tc>
                  <a:txBody>
                    <a:bodyPr/>
                    <a:lstStyle/>
                    <a:p>
                      <a:r>
                        <a:rPr lang="en-US" sz="1000"/>
                        <a:t>n/a</a:t>
                      </a:r>
                    </a:p>
                  </a:txBody>
                  <a:tcPr/>
                </a:tc>
                <a:tc>
                  <a:txBody>
                    <a:bodyPr/>
                    <a:lstStyle/>
                    <a:p>
                      <a:r>
                        <a:rPr lang="en-US" sz="1000"/>
                        <a:t>483</a:t>
                      </a:r>
                    </a:p>
                  </a:txBody>
                  <a:tcPr/>
                </a:tc>
                <a:tc>
                  <a:txBody>
                    <a:bodyPr/>
                    <a:lstStyle/>
                    <a:p>
                      <a:r>
                        <a:rPr lang="en-US" sz="1000"/>
                        <a:t>22339</a:t>
                      </a:r>
                    </a:p>
                  </a:txBody>
                  <a:tcPr/>
                </a:tc>
                <a:tc>
                  <a:txBody>
                    <a:bodyPr/>
                    <a:lstStyle/>
                    <a:p>
                      <a:r>
                        <a:rPr lang="en-US" sz="1000"/>
                        <a:t>1420</a:t>
                      </a:r>
                    </a:p>
                  </a:txBody>
                  <a:tcPr/>
                </a:tc>
                <a:tc>
                  <a:txBody>
                    <a:bodyPr/>
                    <a:lstStyle/>
                    <a:p>
                      <a:r>
                        <a:rPr lang="en-US" sz="1000"/>
                        <a:t>8588</a:t>
                      </a:r>
                    </a:p>
                  </a:txBody>
                  <a:tcPr/>
                </a:tc>
                <a:tc>
                  <a:txBody>
                    <a:bodyPr/>
                    <a:lstStyle/>
                    <a:p>
                      <a:r>
                        <a:rPr lang="en-US" sz="1000"/>
                        <a:t>10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904541757"/>
                  </a:ext>
                </a:extLst>
              </a:tr>
            </a:tbl>
          </a:graphicData>
        </a:graphic>
      </p:graphicFrame>
      <p:sp>
        <p:nvSpPr>
          <p:cNvPr id="4" name="Text Placeholder 3">
            <a:extLst>
              <a:ext uri="{FF2B5EF4-FFF2-40B4-BE49-F238E27FC236}">
                <a16:creationId xmlns:a16="http://schemas.microsoft.com/office/drawing/2014/main" id="{7A0E8C45-2BD1-44CA-9A93-0D8D2FE361EA}"/>
              </a:ext>
            </a:extLst>
          </p:cNvPr>
          <p:cNvSpPr>
            <a:spLocks noGrp="1"/>
          </p:cNvSpPr>
          <p:nvPr>
            <p:ph type="body" sz="quarter" idx="14"/>
          </p:nvPr>
        </p:nvSpPr>
        <p:spPr/>
        <p:txBody>
          <a:bodyPr/>
          <a:lstStyle/>
          <a:p>
            <a:r>
              <a:rPr lang="en-US"/>
              <a:t>11/04/2018 - 10/10/2018</a:t>
            </a:r>
          </a:p>
        </p:txBody>
      </p:sp>
    </p:spTree>
    <p:extLst>
      <p:ext uri="{BB962C8B-B14F-4D97-AF65-F5344CB8AC3E}">
        <p14:creationId xmlns:p14="http://schemas.microsoft.com/office/powerpoint/2010/main" val="587128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E8AAD-49B4-4DAF-8E45-9D3600F53F9A}"/>
              </a:ext>
            </a:extLst>
          </p:cNvPr>
          <p:cNvSpPr>
            <a:spLocks noGrp="1"/>
          </p:cNvSpPr>
          <p:nvPr>
            <p:ph type="title"/>
          </p:nvPr>
        </p:nvSpPr>
        <p:spPr/>
        <p:txBody>
          <a:bodyPr/>
          <a:lstStyle/>
          <a:p>
            <a:r>
              <a:rPr lang="en-US"/>
              <a:t>Facebook Fans Total | Ente Tucumán Turismo</a:t>
            </a:r>
          </a:p>
        </p:txBody>
      </p:sp>
      <p:graphicFrame>
        <p:nvGraphicFramePr>
          <p:cNvPr id="6" name="Chart Placeholder 5">
            <a:extLst>
              <a:ext uri="{FF2B5EF4-FFF2-40B4-BE49-F238E27FC236}">
                <a16:creationId xmlns:a16="http://schemas.microsoft.com/office/drawing/2014/main" id="{51608C16-279D-4CF7-A9E0-A1949E848E2A}"/>
              </a:ext>
            </a:extLst>
          </p:cNvPr>
          <p:cNvGraphicFramePr>
            <a:graphicFrameLocks noGrp="1"/>
          </p:cNvGraphicFramePr>
          <p:nvPr>
            <p:ph type="chart" sz="quarter" idx="13"/>
            <p:extLst>
              <p:ext uri="{D42A27DB-BD31-4B8C-83A1-F6EECF244321}">
                <p14:modId xmlns:p14="http://schemas.microsoft.com/office/powerpoint/2010/main" val="39652349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B7929B-6041-4864-9AD8-B8F6138F481D}"/>
              </a:ext>
            </a:extLst>
          </p:cNvPr>
          <p:cNvSpPr>
            <a:spLocks noGrp="1"/>
          </p:cNvSpPr>
          <p:nvPr>
            <p:ph type="body" sz="quarter" idx="14"/>
          </p:nvPr>
        </p:nvSpPr>
        <p:spPr/>
        <p:txBody>
          <a:bodyPr/>
          <a:lstStyle/>
          <a:p>
            <a:r>
              <a:rPr lang="en-US"/>
              <a:t>01/04/2018 - 31/10/2018</a:t>
            </a:r>
          </a:p>
        </p:txBody>
      </p:sp>
      <p:sp>
        <p:nvSpPr>
          <p:cNvPr id="5" name="Footer Placeholder 4">
            <a:extLst>
              <a:ext uri="{FF2B5EF4-FFF2-40B4-BE49-F238E27FC236}">
                <a16:creationId xmlns:a16="http://schemas.microsoft.com/office/drawing/2014/main" id="{081D3EB6-0469-4D96-8430-8F4C6B7019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8941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44AF2-390C-4AFB-9598-0E67652FFD3C}"/>
              </a:ext>
            </a:extLst>
          </p:cNvPr>
          <p:cNvSpPr>
            <a:spLocks noGrp="1"/>
          </p:cNvSpPr>
          <p:nvPr>
            <p:ph type="title"/>
          </p:nvPr>
        </p:nvSpPr>
        <p:spPr/>
        <p:txBody>
          <a:bodyPr/>
          <a:lstStyle/>
          <a:p>
            <a:r>
              <a:rPr lang="en-US"/>
              <a:t>Facebook Key Metrics Radar | Ente Tucumán Turismo</a:t>
            </a:r>
          </a:p>
        </p:txBody>
      </p:sp>
      <p:graphicFrame>
        <p:nvGraphicFramePr>
          <p:cNvPr id="6" name="Chart Placeholder 5">
            <a:extLst>
              <a:ext uri="{FF2B5EF4-FFF2-40B4-BE49-F238E27FC236}">
                <a16:creationId xmlns:a16="http://schemas.microsoft.com/office/drawing/2014/main" id="{4D62956E-E068-45AD-BAF6-33F4F5B7EEB8}"/>
              </a:ext>
            </a:extLst>
          </p:cNvPr>
          <p:cNvGraphicFramePr>
            <a:graphicFrameLocks noGrp="1"/>
          </p:cNvGraphicFramePr>
          <p:nvPr>
            <p:ph type="chart" sz="quarter" idx="13"/>
            <p:extLst>
              <p:ext uri="{D42A27DB-BD31-4B8C-83A1-F6EECF244321}">
                <p14:modId xmlns:p14="http://schemas.microsoft.com/office/powerpoint/2010/main" val="19765349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BD1403-A1EE-44D9-A758-787CEA94D8D4}"/>
              </a:ext>
            </a:extLst>
          </p:cNvPr>
          <p:cNvSpPr>
            <a:spLocks noGrp="1"/>
          </p:cNvSpPr>
          <p:nvPr>
            <p:ph type="body" sz="quarter" idx="14"/>
          </p:nvPr>
        </p:nvSpPr>
        <p:spPr/>
        <p:txBody>
          <a:bodyPr/>
          <a:lstStyle/>
          <a:p>
            <a:r>
              <a:rPr lang="en-US"/>
              <a:t>11/04/2018 - 10/10/2018</a:t>
            </a:r>
          </a:p>
        </p:txBody>
      </p:sp>
      <p:sp>
        <p:nvSpPr>
          <p:cNvPr id="5" name="Footer Placeholder 4">
            <a:extLst>
              <a:ext uri="{FF2B5EF4-FFF2-40B4-BE49-F238E27FC236}">
                <a16:creationId xmlns:a16="http://schemas.microsoft.com/office/drawing/2014/main" id="{A51E4F24-3EA3-4B26-B291-4CE686037E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5606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9FF8A-B46F-4B1A-B135-70774A25A8C7}"/>
              </a:ext>
            </a:extLst>
          </p:cNvPr>
          <p:cNvSpPr>
            <a:spLocks noGrp="1"/>
          </p:cNvSpPr>
          <p:nvPr>
            <p:ph type="title"/>
          </p:nvPr>
        </p:nvSpPr>
        <p:spPr/>
        <p:txBody>
          <a:bodyPr/>
          <a:lstStyle/>
          <a:p>
            <a:r>
              <a:rPr lang="en-US"/>
              <a:t>Facebook Interaction Rate | Ente Tucumán Turismo</a:t>
            </a:r>
          </a:p>
        </p:txBody>
      </p:sp>
      <p:graphicFrame>
        <p:nvGraphicFramePr>
          <p:cNvPr id="6" name="Chart Placeholder 5">
            <a:extLst>
              <a:ext uri="{FF2B5EF4-FFF2-40B4-BE49-F238E27FC236}">
                <a16:creationId xmlns:a16="http://schemas.microsoft.com/office/drawing/2014/main" id="{CDDDB884-CEBD-4051-835B-5069A6C87427}"/>
              </a:ext>
            </a:extLst>
          </p:cNvPr>
          <p:cNvGraphicFramePr>
            <a:graphicFrameLocks noGrp="1"/>
          </p:cNvGraphicFramePr>
          <p:nvPr>
            <p:ph type="chart" sz="quarter" idx="13"/>
            <p:extLst>
              <p:ext uri="{D42A27DB-BD31-4B8C-83A1-F6EECF244321}">
                <p14:modId xmlns:p14="http://schemas.microsoft.com/office/powerpoint/2010/main" val="7530426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4E27B0-A165-4FA1-A416-12FC8F0B6639}"/>
              </a:ext>
            </a:extLst>
          </p:cNvPr>
          <p:cNvSpPr>
            <a:spLocks noGrp="1"/>
          </p:cNvSpPr>
          <p:nvPr>
            <p:ph type="body" sz="quarter" idx="14"/>
          </p:nvPr>
        </p:nvSpPr>
        <p:spPr/>
        <p:txBody>
          <a:bodyPr/>
          <a:lstStyle/>
          <a:p>
            <a:r>
              <a:rPr lang="en-US"/>
              <a:t>01/04/2018 - 31/10/2018</a:t>
            </a:r>
          </a:p>
        </p:txBody>
      </p:sp>
      <p:sp>
        <p:nvSpPr>
          <p:cNvPr id="5" name="Footer Placeholder 4">
            <a:extLst>
              <a:ext uri="{FF2B5EF4-FFF2-40B4-BE49-F238E27FC236}">
                <a16:creationId xmlns:a16="http://schemas.microsoft.com/office/drawing/2014/main" id="{95CB6996-0682-413C-A8F5-DDEECFB14A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7314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93F43-5ABF-4295-9DF0-EDA5B83C4056}"/>
              </a:ext>
            </a:extLst>
          </p:cNvPr>
          <p:cNvSpPr>
            <a:spLocks noGrp="1"/>
          </p:cNvSpPr>
          <p:nvPr>
            <p:ph type="title"/>
          </p:nvPr>
        </p:nvSpPr>
        <p:spPr/>
        <p:txBody>
          <a:bodyPr/>
          <a:lstStyle/>
          <a:p>
            <a:r>
              <a:rPr lang="en-US"/>
              <a:t>Facebook Fans Change Per Weekday | Ente Tucumán Turismo</a:t>
            </a:r>
          </a:p>
        </p:txBody>
      </p:sp>
      <p:graphicFrame>
        <p:nvGraphicFramePr>
          <p:cNvPr id="6" name="Chart Placeholder 5">
            <a:extLst>
              <a:ext uri="{FF2B5EF4-FFF2-40B4-BE49-F238E27FC236}">
                <a16:creationId xmlns:a16="http://schemas.microsoft.com/office/drawing/2014/main" id="{B5C9A274-2564-4916-A28F-2E8675E48321}"/>
              </a:ext>
            </a:extLst>
          </p:cNvPr>
          <p:cNvGraphicFramePr>
            <a:graphicFrameLocks noGrp="1"/>
          </p:cNvGraphicFramePr>
          <p:nvPr>
            <p:ph type="chart" sz="quarter" idx="13"/>
            <p:extLst>
              <p:ext uri="{D42A27DB-BD31-4B8C-83A1-F6EECF244321}">
                <p14:modId xmlns:p14="http://schemas.microsoft.com/office/powerpoint/2010/main" val="575729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0E2475-F8B2-4943-9760-6C2D22B43779}"/>
              </a:ext>
            </a:extLst>
          </p:cNvPr>
          <p:cNvSpPr>
            <a:spLocks noGrp="1"/>
          </p:cNvSpPr>
          <p:nvPr>
            <p:ph type="body" sz="quarter" idx="14"/>
          </p:nvPr>
        </p:nvSpPr>
        <p:spPr/>
        <p:txBody>
          <a:bodyPr/>
          <a:lstStyle/>
          <a:p>
            <a:r>
              <a:rPr lang="en-US"/>
              <a:t>11/04/2018 - 10/10/2018</a:t>
            </a:r>
          </a:p>
        </p:txBody>
      </p:sp>
      <p:sp>
        <p:nvSpPr>
          <p:cNvPr id="5" name="Footer Placeholder 4">
            <a:extLst>
              <a:ext uri="{FF2B5EF4-FFF2-40B4-BE49-F238E27FC236}">
                <a16:creationId xmlns:a16="http://schemas.microsoft.com/office/drawing/2014/main" id="{7DA2EA7B-0798-409C-B218-40CBBD0AFE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4020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02AB2-B246-4F55-B4AF-E1A636AE107B}"/>
              </a:ext>
            </a:extLst>
          </p:cNvPr>
          <p:cNvSpPr>
            <a:spLocks noGrp="1"/>
          </p:cNvSpPr>
          <p:nvPr>
            <p:ph type="title"/>
          </p:nvPr>
        </p:nvSpPr>
        <p:spPr/>
        <p:txBody>
          <a:bodyPr/>
          <a:lstStyle/>
          <a:p>
            <a:r>
              <a:rPr lang="en-US"/>
              <a:t>Facebook Fans Change | Ente Tucumán Turismo</a:t>
            </a:r>
          </a:p>
        </p:txBody>
      </p:sp>
      <p:graphicFrame>
        <p:nvGraphicFramePr>
          <p:cNvPr id="6" name="Chart Placeholder 5">
            <a:extLst>
              <a:ext uri="{FF2B5EF4-FFF2-40B4-BE49-F238E27FC236}">
                <a16:creationId xmlns:a16="http://schemas.microsoft.com/office/drawing/2014/main" id="{C94C3F92-2FFE-472D-ADFF-18ABE123D127}"/>
              </a:ext>
            </a:extLst>
          </p:cNvPr>
          <p:cNvGraphicFramePr>
            <a:graphicFrameLocks noGrp="1"/>
          </p:cNvGraphicFramePr>
          <p:nvPr>
            <p:ph type="chart" sz="quarter" idx="13"/>
            <p:extLst>
              <p:ext uri="{D42A27DB-BD31-4B8C-83A1-F6EECF244321}">
                <p14:modId xmlns:p14="http://schemas.microsoft.com/office/powerpoint/2010/main" val="9320219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D821A3-D67D-4AAB-9E6A-1EE04CA89E8B}"/>
              </a:ext>
            </a:extLst>
          </p:cNvPr>
          <p:cNvSpPr>
            <a:spLocks noGrp="1"/>
          </p:cNvSpPr>
          <p:nvPr>
            <p:ph type="body" sz="quarter" idx="14"/>
          </p:nvPr>
        </p:nvSpPr>
        <p:spPr/>
        <p:txBody>
          <a:bodyPr/>
          <a:lstStyle/>
          <a:p>
            <a:r>
              <a:rPr lang="en-US"/>
              <a:t>01/04/2018 - 31/10/2018</a:t>
            </a:r>
          </a:p>
        </p:txBody>
      </p:sp>
      <p:sp>
        <p:nvSpPr>
          <p:cNvPr id="5" name="Footer Placeholder 4">
            <a:extLst>
              <a:ext uri="{FF2B5EF4-FFF2-40B4-BE49-F238E27FC236}">
                <a16:creationId xmlns:a16="http://schemas.microsoft.com/office/drawing/2014/main" id="{315DF7E7-C901-4096-8969-BC3266DE84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06866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B9E03-EC2C-4E70-BB46-BA58618E3A2F}"/>
              </a:ext>
            </a:extLst>
          </p:cNvPr>
          <p:cNvSpPr>
            <a:spLocks noGrp="1"/>
          </p:cNvSpPr>
          <p:nvPr>
            <p:ph type="title"/>
          </p:nvPr>
        </p:nvSpPr>
        <p:spPr/>
        <p:txBody>
          <a:bodyPr/>
          <a:lstStyle/>
          <a:p>
            <a:r>
              <a:rPr lang="en-US"/>
              <a:t>Facebook Own Posts Table | Ente Tucumán Turismo - 1 of 9</a:t>
            </a:r>
          </a:p>
        </p:txBody>
      </p:sp>
      <p:graphicFrame>
        <p:nvGraphicFramePr>
          <p:cNvPr id="5" name="Table Placeholder 4">
            <a:extLst>
              <a:ext uri="{FF2B5EF4-FFF2-40B4-BE49-F238E27FC236}">
                <a16:creationId xmlns:a16="http://schemas.microsoft.com/office/drawing/2014/main" id="{926028E7-B8AD-4E61-9466-EFBC2A487EC8}"/>
              </a:ext>
            </a:extLst>
          </p:cNvPr>
          <p:cNvGraphicFramePr>
            <a:graphicFrameLocks noGrp="1"/>
          </p:cNvGraphicFramePr>
          <p:nvPr>
            <p:ph type="tbl" sz="quarter" idx="13"/>
            <p:extLst>
              <p:ext uri="{D42A27DB-BD31-4B8C-83A1-F6EECF244321}">
                <p14:modId xmlns:p14="http://schemas.microsoft.com/office/powerpoint/2010/main" val="2014856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34688607"/>
                    </a:ext>
                  </a:extLst>
                </a:gridCol>
                <a:gridCol w="658368">
                  <a:extLst>
                    <a:ext uri="{9D8B030D-6E8A-4147-A177-3AD203B41FA5}">
                      <a16:colId xmlns:a16="http://schemas.microsoft.com/office/drawing/2014/main" val="58362225"/>
                    </a:ext>
                  </a:extLst>
                </a:gridCol>
                <a:gridCol w="658368">
                  <a:extLst>
                    <a:ext uri="{9D8B030D-6E8A-4147-A177-3AD203B41FA5}">
                      <a16:colId xmlns:a16="http://schemas.microsoft.com/office/drawing/2014/main" val="2506611079"/>
                    </a:ext>
                  </a:extLst>
                </a:gridCol>
                <a:gridCol w="658368">
                  <a:extLst>
                    <a:ext uri="{9D8B030D-6E8A-4147-A177-3AD203B41FA5}">
                      <a16:colId xmlns:a16="http://schemas.microsoft.com/office/drawing/2014/main" val="3931939150"/>
                    </a:ext>
                  </a:extLst>
                </a:gridCol>
                <a:gridCol w="658368">
                  <a:extLst>
                    <a:ext uri="{9D8B030D-6E8A-4147-A177-3AD203B41FA5}">
                      <a16:colId xmlns:a16="http://schemas.microsoft.com/office/drawing/2014/main" val="3072107524"/>
                    </a:ext>
                  </a:extLst>
                </a:gridCol>
                <a:gridCol w="658368">
                  <a:extLst>
                    <a:ext uri="{9D8B030D-6E8A-4147-A177-3AD203B41FA5}">
                      <a16:colId xmlns:a16="http://schemas.microsoft.com/office/drawing/2014/main" val="1332016247"/>
                    </a:ext>
                  </a:extLst>
                </a:gridCol>
                <a:gridCol w="658368">
                  <a:extLst>
                    <a:ext uri="{9D8B030D-6E8A-4147-A177-3AD203B41FA5}">
                      <a16:colId xmlns:a16="http://schemas.microsoft.com/office/drawing/2014/main" val="2125706731"/>
                    </a:ext>
                  </a:extLst>
                </a:gridCol>
                <a:gridCol w="658368">
                  <a:extLst>
                    <a:ext uri="{9D8B030D-6E8A-4147-A177-3AD203B41FA5}">
                      <a16:colId xmlns:a16="http://schemas.microsoft.com/office/drawing/2014/main" val="1008459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2620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- 2018-05-05 09:00:01 </a:t>
                      </a:r>
                      <a:r>
                        <a:rPr kumimoji="0" lang="es-ES" sz="1000" b="0" i="0" u="none" strike="noStrike" kern="1200" cap="none" spc="0" normalizeH="0" baseline="0" noProof="0">
                          <a:ln>
                            <a:noFill/>
                          </a:ln>
                          <a:solidFill>
                            <a:prstClr val="black"/>
                          </a:solidFill>
                          <a:effectLst/>
                          <a:uLnTx/>
                          <a:uFillTx/>
                          <a:latin typeface="+mn-lt"/>
                          <a:ea typeface="+mn-ea"/>
                          <a:cs typeface="+mn-cs"/>
                        </a:rPr>
                        <a:t> 
 Como cada sábado #Simoca te espera con su tradicional feria! #TucumánTuDestino
https://www.tucumanturismo.gob.ar/circuito-sur/59/190/simoca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0235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- 2018-09-26 09:00:00 </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vivir una experiencia extrema a minutos de San Miguel de Tucumán. Disfrutá el dique El Cadillal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7609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- 2018-07-20 11:59:02 </a:t>
                      </a:r>
                      <a:r>
                        <a:rPr kumimoji="0" lang="es-ES" sz="1000" b="0" i="0" u="none" strike="noStrike" kern="1200" cap="none" spc="0" normalizeH="0" baseline="0" noProof="0">
                          <a:ln>
                            <a:noFill/>
                          </a:ln>
                          <a:solidFill>
                            <a:prstClr val="black"/>
                          </a:solidFill>
                          <a:effectLst/>
                          <a:uLnTx/>
                          <a:uFillTx/>
                          <a:latin typeface="+mn-lt"/>
                          <a:ea typeface="+mn-ea"/>
                          <a:cs typeface="+mn-cs"/>
                        </a:rPr>
                        <a:t> 
 Así amaneció Tafí del Valle. Venis? #TucumánTuDestino #VacacionesDeInvierno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6000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- 2018-06-09 15:00:01 </a:t>
                      </a:r>
                      <a:r>
                        <a:rPr kumimoji="0" lang="es-ES" sz="1000" b="0" i="0" u="none" strike="noStrike" kern="1200" cap="none" spc="0" normalizeH="0" baseline="0" noProof="0">
                          <a:ln>
                            <a:noFill/>
                          </a:ln>
                          <a:solidFill>
                            <a:prstClr val="black"/>
                          </a:solidFill>
                          <a:effectLst/>
                          <a:uLnTx/>
                          <a:uFillTx/>
                          <a:latin typeface="+mn-lt"/>
                          <a:ea typeface="+mn-ea"/>
                          <a:cs typeface="+mn-cs"/>
                        </a:rPr>
                        <a:t> 
 Te invitamos a descubrir un pueblo que supo transmitir su cultura de generación! Viví la #CiudadSagradadeQuilmes! 
https://www.tucumanturismo.gob.ar/sitios-arqueologicos/19/53/quilmes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3594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- 2018-09-25 14:50:01 </a:t>
                      </a:r>
                      <a:r>
                        <a:rPr kumimoji="0" lang="es-ES" sz="1000" b="0" i="0" u="none" strike="noStrike" kern="1200" cap="none" spc="0" normalizeH="0" baseline="0" noProof="0">
                          <a:ln>
                            <a:noFill/>
                          </a:ln>
                          <a:solidFill>
                            <a:prstClr val="black"/>
                          </a:solidFill>
                          <a:effectLst/>
                          <a:uLnTx/>
                          <a:uFillTx/>
                          <a:latin typeface="+mn-lt"/>
                          <a:ea typeface="+mn-ea"/>
                          <a:cs typeface="+mn-cs"/>
                        </a:rPr>
                        <a:t> 
 La mejor vista de la ciudad desde una villa serrana. Vení a conocer el Cerro San Javier. #Sanjavier #TucumánTuDestino #Tucumán #JardínDeLaRepública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44746560"/>
                  </a:ext>
                </a:extLst>
              </a:tr>
            </a:tbl>
          </a:graphicData>
        </a:graphic>
      </p:graphicFrame>
      <p:sp>
        <p:nvSpPr>
          <p:cNvPr id="4" name="Text Placeholder 3">
            <a:extLst>
              <a:ext uri="{FF2B5EF4-FFF2-40B4-BE49-F238E27FC236}">
                <a16:creationId xmlns:a16="http://schemas.microsoft.com/office/drawing/2014/main" id="{8688CF49-E370-487A-9E72-3FA51A64D5DE}"/>
              </a:ext>
            </a:extLst>
          </p:cNvPr>
          <p:cNvSpPr>
            <a:spLocks noGrp="1"/>
          </p:cNvSpPr>
          <p:nvPr>
            <p:ph type="body" sz="quarter" idx="14"/>
          </p:nvPr>
        </p:nvSpPr>
        <p:spPr/>
        <p:txBody>
          <a:bodyPr/>
          <a:lstStyle/>
          <a:p>
            <a:r>
              <a:rPr lang="en-US"/>
              <a:t>11/04/2018 - 10/10/2018</a:t>
            </a:r>
          </a:p>
        </p:txBody>
      </p:sp>
    </p:spTree>
    <p:extLst>
      <p:ext uri="{BB962C8B-B14F-4D97-AF65-F5344CB8AC3E}">
        <p14:creationId xmlns:p14="http://schemas.microsoft.com/office/powerpoint/2010/main" val="3265985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4B1E8-829A-4579-9521-B2D681DDF8A5}"/>
              </a:ext>
            </a:extLst>
          </p:cNvPr>
          <p:cNvSpPr>
            <a:spLocks noGrp="1"/>
          </p:cNvSpPr>
          <p:nvPr>
            <p:ph type="title"/>
          </p:nvPr>
        </p:nvSpPr>
        <p:spPr/>
        <p:txBody>
          <a:bodyPr/>
          <a:lstStyle/>
          <a:p>
            <a:r>
              <a:rPr lang="en-US"/>
              <a:t>Facebook Own Posts Table | Ente Tucumán Turismo - 2 of 9</a:t>
            </a:r>
          </a:p>
        </p:txBody>
      </p:sp>
      <p:graphicFrame>
        <p:nvGraphicFramePr>
          <p:cNvPr id="5" name="Table Placeholder 4">
            <a:extLst>
              <a:ext uri="{FF2B5EF4-FFF2-40B4-BE49-F238E27FC236}">
                <a16:creationId xmlns:a16="http://schemas.microsoft.com/office/drawing/2014/main" id="{7F08184B-A1D1-4B12-ABD4-9B2831845F3F}"/>
              </a:ext>
            </a:extLst>
          </p:cNvPr>
          <p:cNvGraphicFramePr>
            <a:graphicFrameLocks noGrp="1"/>
          </p:cNvGraphicFramePr>
          <p:nvPr>
            <p:ph type="tbl" sz="quarter" idx="13"/>
            <p:extLst>
              <p:ext uri="{D42A27DB-BD31-4B8C-83A1-F6EECF244321}">
                <p14:modId xmlns:p14="http://schemas.microsoft.com/office/powerpoint/2010/main" val="445535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49183388"/>
                    </a:ext>
                  </a:extLst>
                </a:gridCol>
                <a:gridCol w="658368">
                  <a:extLst>
                    <a:ext uri="{9D8B030D-6E8A-4147-A177-3AD203B41FA5}">
                      <a16:colId xmlns:a16="http://schemas.microsoft.com/office/drawing/2014/main" val="1025091751"/>
                    </a:ext>
                  </a:extLst>
                </a:gridCol>
                <a:gridCol w="658368">
                  <a:extLst>
                    <a:ext uri="{9D8B030D-6E8A-4147-A177-3AD203B41FA5}">
                      <a16:colId xmlns:a16="http://schemas.microsoft.com/office/drawing/2014/main" val="4102775916"/>
                    </a:ext>
                  </a:extLst>
                </a:gridCol>
                <a:gridCol w="658368">
                  <a:extLst>
                    <a:ext uri="{9D8B030D-6E8A-4147-A177-3AD203B41FA5}">
                      <a16:colId xmlns:a16="http://schemas.microsoft.com/office/drawing/2014/main" val="31161305"/>
                    </a:ext>
                  </a:extLst>
                </a:gridCol>
                <a:gridCol w="658368">
                  <a:extLst>
                    <a:ext uri="{9D8B030D-6E8A-4147-A177-3AD203B41FA5}">
                      <a16:colId xmlns:a16="http://schemas.microsoft.com/office/drawing/2014/main" val="1520384034"/>
                    </a:ext>
                  </a:extLst>
                </a:gridCol>
                <a:gridCol w="658368">
                  <a:extLst>
                    <a:ext uri="{9D8B030D-6E8A-4147-A177-3AD203B41FA5}">
                      <a16:colId xmlns:a16="http://schemas.microsoft.com/office/drawing/2014/main" val="1580042418"/>
                    </a:ext>
                  </a:extLst>
                </a:gridCol>
                <a:gridCol w="658368">
                  <a:extLst>
                    <a:ext uri="{9D8B030D-6E8A-4147-A177-3AD203B41FA5}">
                      <a16:colId xmlns:a16="http://schemas.microsoft.com/office/drawing/2014/main" val="406155194"/>
                    </a:ext>
                  </a:extLst>
                </a:gridCol>
                <a:gridCol w="658368">
                  <a:extLst>
                    <a:ext uri="{9D8B030D-6E8A-4147-A177-3AD203B41FA5}">
                      <a16:colId xmlns:a16="http://schemas.microsoft.com/office/drawing/2014/main" val="2915993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69885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- 2018-05-30 12:56:34 </a:t>
                      </a:r>
                      <a:r>
                        <a:rPr kumimoji="0" lang="es-ES" sz="1000" b="0" i="0" u="none" strike="noStrike" kern="1200" cap="none" spc="0" normalizeH="0" baseline="0" noProof="0">
                          <a:ln>
                            <a:noFill/>
                          </a:ln>
                          <a:solidFill>
                            <a:prstClr val="black"/>
                          </a:solidFill>
                          <a:effectLst/>
                          <a:uLnTx/>
                          <a:uFillTx/>
                          <a:latin typeface="+mn-lt"/>
                          <a:ea typeface="+mn-ea"/>
                          <a:cs typeface="+mn-cs"/>
                        </a:rPr>
                        <a:t> 
 Te animás a prepararlas en casa? #DeliciasTucumanas
https://www.tucumanturismo.gob.ar/nuestros-sabores/15737/15734/comidas-tipicas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8963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Ente Tucumán Turismo - 2018-05-06 12:00:01 </a:t>
                      </a:r>
                      <a:r>
                        <a:rPr kumimoji="0" lang="en-US" sz="1000" b="0" i="0" u="none" strike="noStrike" kern="1200" cap="none" spc="0" normalizeH="0" baseline="0" noProof="0">
                          <a:ln>
                            <a:noFill/>
                          </a:ln>
                          <a:solidFill>
                            <a:prstClr val="black"/>
                          </a:solidFill>
                          <a:effectLst/>
                          <a:uLnTx/>
                          <a:uFillTx/>
                          <a:latin typeface="+mn-lt"/>
                          <a:ea typeface="+mn-ea"/>
                          <a:cs typeface="+mn-cs"/>
                        </a:rPr>
                        <a:t> 
 Prepará en tu casa esta delicia tucumana! #EmpanadasTucumanas #TucumánTuDestino
https://www.tucumanturismo.gob.ar/nuestros-sabores/15737/15734/comidas-tipicas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60986264"/>
                  </a:ext>
                </a:extLst>
              </a:tr>
            </a:tbl>
          </a:graphicData>
        </a:graphic>
      </p:graphicFrame>
      <p:sp>
        <p:nvSpPr>
          <p:cNvPr id="4" name="Text Placeholder 3">
            <a:extLst>
              <a:ext uri="{FF2B5EF4-FFF2-40B4-BE49-F238E27FC236}">
                <a16:creationId xmlns:a16="http://schemas.microsoft.com/office/drawing/2014/main" id="{8C83D719-81E4-489E-BA11-59A7EBCE2DC5}"/>
              </a:ext>
            </a:extLst>
          </p:cNvPr>
          <p:cNvSpPr>
            <a:spLocks noGrp="1"/>
          </p:cNvSpPr>
          <p:nvPr>
            <p:ph type="body" sz="quarter" idx="14"/>
          </p:nvPr>
        </p:nvSpPr>
        <p:spPr/>
        <p:txBody>
          <a:bodyPr/>
          <a:lstStyle/>
          <a:p>
            <a:r>
              <a:rPr lang="en-US"/>
              <a:t>11/04/2018 - 10/10/2018</a:t>
            </a:r>
          </a:p>
        </p:txBody>
      </p:sp>
    </p:spTree>
    <p:extLst>
      <p:ext uri="{BB962C8B-B14F-4D97-AF65-F5344CB8AC3E}">
        <p14:creationId xmlns:p14="http://schemas.microsoft.com/office/powerpoint/2010/main" val="3112872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A55D8-2D67-4FFC-A0E9-A76535EE60E9}"/>
              </a:ext>
            </a:extLst>
          </p:cNvPr>
          <p:cNvSpPr>
            <a:spLocks noGrp="1"/>
          </p:cNvSpPr>
          <p:nvPr>
            <p:ph type="title"/>
          </p:nvPr>
        </p:nvSpPr>
        <p:spPr/>
        <p:txBody>
          <a:bodyPr/>
          <a:lstStyle/>
          <a:p>
            <a:r>
              <a:rPr lang="en-US"/>
              <a:t>Facebook Own Posts Table | Ente Tucumán Turismo - 3 of 9</a:t>
            </a:r>
          </a:p>
        </p:txBody>
      </p:sp>
      <p:graphicFrame>
        <p:nvGraphicFramePr>
          <p:cNvPr id="5" name="Table Placeholder 4">
            <a:extLst>
              <a:ext uri="{FF2B5EF4-FFF2-40B4-BE49-F238E27FC236}">
                <a16:creationId xmlns:a16="http://schemas.microsoft.com/office/drawing/2014/main" id="{484279D5-F283-4452-BA13-A304EB0D9E26}"/>
              </a:ext>
            </a:extLst>
          </p:cNvPr>
          <p:cNvGraphicFramePr>
            <a:graphicFrameLocks noGrp="1"/>
          </p:cNvGraphicFramePr>
          <p:nvPr>
            <p:ph type="tbl" sz="quarter" idx="13"/>
            <p:extLst>
              <p:ext uri="{D42A27DB-BD31-4B8C-83A1-F6EECF244321}">
                <p14:modId xmlns:p14="http://schemas.microsoft.com/office/powerpoint/2010/main" val="2337202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00751050"/>
                    </a:ext>
                  </a:extLst>
                </a:gridCol>
                <a:gridCol w="658368">
                  <a:extLst>
                    <a:ext uri="{9D8B030D-6E8A-4147-A177-3AD203B41FA5}">
                      <a16:colId xmlns:a16="http://schemas.microsoft.com/office/drawing/2014/main" val="3866840075"/>
                    </a:ext>
                  </a:extLst>
                </a:gridCol>
                <a:gridCol w="658368">
                  <a:extLst>
                    <a:ext uri="{9D8B030D-6E8A-4147-A177-3AD203B41FA5}">
                      <a16:colId xmlns:a16="http://schemas.microsoft.com/office/drawing/2014/main" val="1538710612"/>
                    </a:ext>
                  </a:extLst>
                </a:gridCol>
                <a:gridCol w="658368">
                  <a:extLst>
                    <a:ext uri="{9D8B030D-6E8A-4147-A177-3AD203B41FA5}">
                      <a16:colId xmlns:a16="http://schemas.microsoft.com/office/drawing/2014/main" val="3939890118"/>
                    </a:ext>
                  </a:extLst>
                </a:gridCol>
                <a:gridCol w="658368">
                  <a:extLst>
                    <a:ext uri="{9D8B030D-6E8A-4147-A177-3AD203B41FA5}">
                      <a16:colId xmlns:a16="http://schemas.microsoft.com/office/drawing/2014/main" val="258775414"/>
                    </a:ext>
                  </a:extLst>
                </a:gridCol>
                <a:gridCol w="658368">
                  <a:extLst>
                    <a:ext uri="{9D8B030D-6E8A-4147-A177-3AD203B41FA5}">
                      <a16:colId xmlns:a16="http://schemas.microsoft.com/office/drawing/2014/main" val="454222508"/>
                    </a:ext>
                  </a:extLst>
                </a:gridCol>
                <a:gridCol w="658368">
                  <a:extLst>
                    <a:ext uri="{9D8B030D-6E8A-4147-A177-3AD203B41FA5}">
                      <a16:colId xmlns:a16="http://schemas.microsoft.com/office/drawing/2014/main" val="633017203"/>
                    </a:ext>
                  </a:extLst>
                </a:gridCol>
                <a:gridCol w="658368">
                  <a:extLst>
                    <a:ext uri="{9D8B030D-6E8A-4147-A177-3AD203B41FA5}">
                      <a16:colId xmlns:a16="http://schemas.microsoft.com/office/drawing/2014/main" val="3993225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03320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- 2018-06-21 09:31:06 </a:t>
                      </a:r>
                      <a:r>
                        <a:rPr kumimoji="0" lang="es-ES" sz="1000" b="0" i="0" u="none" strike="noStrike" kern="1200" cap="none" spc="0" normalizeH="0" baseline="0" noProof="0">
                          <a:ln>
                            <a:noFill/>
                          </a:ln>
                          <a:solidFill>
                            <a:prstClr val="black"/>
                          </a:solidFill>
                          <a:effectLst/>
                          <a:uLnTx/>
                          <a:uFillTx/>
                          <a:latin typeface="+mn-lt"/>
                          <a:ea typeface="+mn-ea"/>
                          <a:cs typeface="+mn-cs"/>
                        </a:rPr>
                        <a:t> 
 DESTINO DE LA SEMANA ✔
SIMOCA - "Capital Nacional del Sulky"
📍 Su origen en lengua quechua “Shimukay” significa lugar de paz y silencio
📍 Está ubicada en el sudeste de la provincia a 50 kilómetros de San Miguel de Tucumán sobre la RN Nº 157
📍 El exponente más auténtico de Simoca es su tradicional feria de todos los sábados. Se ofrecen los más diversos productos, desde exquisitas comidas regionales hasta artesanías
📍 Durante el mes de julio se realiza la "Fiesta Nacional de la Feria", con la presencia de artistas locales y nacionales
📍 Otro imperdible evento es la "Fiesta Nacional del Sulky" en el mes de noviembre. Convoca a destacadas figuras del canto folklórico acompañados del pintoresco y ya tradicional desfile de sulkys, carros y carretas por las calles de la ciudad
📍 En el paseo por la ciudad, se puede visitar la plaza Bartolomé Mitre, la iglesia La Merced, el museo El Rosedal, la antigua estación de trenes y las ruinas de San Antonio de Padua a sólo 9 kilómetros de dista...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928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- 2018-10-08 17:30:00 </a:t>
                      </a:r>
                      <a:r>
                        <a:rPr kumimoji="0" lang="es-ES" sz="1000" b="0" i="0" u="none" strike="noStrike" kern="1200" cap="none" spc="0" normalizeH="0" baseline="0" noProof="0">
                          <a:ln>
                            <a:noFill/>
                          </a:ln>
                          <a:solidFill>
                            <a:prstClr val="black"/>
                          </a:solidFill>
                          <a:effectLst/>
                          <a:uLnTx/>
                          <a:uFillTx/>
                          <a:latin typeface="+mn-lt"/>
                          <a:ea typeface="+mn-ea"/>
                          <a:cs typeface="+mn-cs"/>
                        </a:rPr>
                        <a:t> 
 Se aproxima un nuevo fin de semana largo, vení a #Tafí. Recorré el sendero de nuestro valle en cabalgata. Encontrate con #TucumánTuDestino #cabalgatas #TafìdelValle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22474088"/>
                  </a:ext>
                </a:extLst>
              </a:tr>
            </a:tbl>
          </a:graphicData>
        </a:graphic>
      </p:graphicFrame>
      <p:sp>
        <p:nvSpPr>
          <p:cNvPr id="4" name="Text Placeholder 3">
            <a:extLst>
              <a:ext uri="{FF2B5EF4-FFF2-40B4-BE49-F238E27FC236}">
                <a16:creationId xmlns:a16="http://schemas.microsoft.com/office/drawing/2014/main" id="{2D6C816F-F18F-4090-8968-9D13B0A62520}"/>
              </a:ext>
            </a:extLst>
          </p:cNvPr>
          <p:cNvSpPr>
            <a:spLocks noGrp="1"/>
          </p:cNvSpPr>
          <p:nvPr>
            <p:ph type="body" sz="quarter" idx="14"/>
          </p:nvPr>
        </p:nvSpPr>
        <p:spPr/>
        <p:txBody>
          <a:bodyPr/>
          <a:lstStyle/>
          <a:p>
            <a:r>
              <a:rPr lang="en-US"/>
              <a:t>11/04/2018 - 10/10/2018</a:t>
            </a:r>
          </a:p>
        </p:txBody>
      </p:sp>
    </p:spTree>
    <p:extLst>
      <p:ext uri="{BB962C8B-B14F-4D97-AF65-F5344CB8AC3E}">
        <p14:creationId xmlns:p14="http://schemas.microsoft.com/office/powerpoint/2010/main" val="6528329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BABE7-B6BA-427F-AA78-6CA65DEE94B5}"/>
              </a:ext>
            </a:extLst>
          </p:cNvPr>
          <p:cNvSpPr>
            <a:spLocks noGrp="1"/>
          </p:cNvSpPr>
          <p:nvPr>
            <p:ph type="title"/>
          </p:nvPr>
        </p:nvSpPr>
        <p:spPr/>
        <p:txBody>
          <a:bodyPr/>
          <a:lstStyle/>
          <a:p>
            <a:r>
              <a:rPr lang="en-US"/>
              <a:t>Facebook Own Posts Table | Ente Tucumán Turismo - 4 of 9</a:t>
            </a:r>
          </a:p>
        </p:txBody>
      </p:sp>
      <p:graphicFrame>
        <p:nvGraphicFramePr>
          <p:cNvPr id="5" name="Table Placeholder 4">
            <a:extLst>
              <a:ext uri="{FF2B5EF4-FFF2-40B4-BE49-F238E27FC236}">
                <a16:creationId xmlns:a16="http://schemas.microsoft.com/office/drawing/2014/main" id="{FF23F38B-038E-4AD2-AA3D-6CA50B8FA3E4}"/>
              </a:ext>
            </a:extLst>
          </p:cNvPr>
          <p:cNvGraphicFramePr>
            <a:graphicFrameLocks noGrp="1"/>
          </p:cNvGraphicFramePr>
          <p:nvPr>
            <p:ph type="tbl" sz="quarter" idx="13"/>
            <p:extLst>
              <p:ext uri="{D42A27DB-BD31-4B8C-83A1-F6EECF244321}">
                <p14:modId xmlns:p14="http://schemas.microsoft.com/office/powerpoint/2010/main" val="3697118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72685948"/>
                    </a:ext>
                  </a:extLst>
                </a:gridCol>
                <a:gridCol w="658368">
                  <a:extLst>
                    <a:ext uri="{9D8B030D-6E8A-4147-A177-3AD203B41FA5}">
                      <a16:colId xmlns:a16="http://schemas.microsoft.com/office/drawing/2014/main" val="1752779936"/>
                    </a:ext>
                  </a:extLst>
                </a:gridCol>
                <a:gridCol w="658368">
                  <a:extLst>
                    <a:ext uri="{9D8B030D-6E8A-4147-A177-3AD203B41FA5}">
                      <a16:colId xmlns:a16="http://schemas.microsoft.com/office/drawing/2014/main" val="3396135466"/>
                    </a:ext>
                  </a:extLst>
                </a:gridCol>
                <a:gridCol w="658368">
                  <a:extLst>
                    <a:ext uri="{9D8B030D-6E8A-4147-A177-3AD203B41FA5}">
                      <a16:colId xmlns:a16="http://schemas.microsoft.com/office/drawing/2014/main" val="2465267890"/>
                    </a:ext>
                  </a:extLst>
                </a:gridCol>
                <a:gridCol w="658368">
                  <a:extLst>
                    <a:ext uri="{9D8B030D-6E8A-4147-A177-3AD203B41FA5}">
                      <a16:colId xmlns:a16="http://schemas.microsoft.com/office/drawing/2014/main" val="2075801049"/>
                    </a:ext>
                  </a:extLst>
                </a:gridCol>
                <a:gridCol w="658368">
                  <a:extLst>
                    <a:ext uri="{9D8B030D-6E8A-4147-A177-3AD203B41FA5}">
                      <a16:colId xmlns:a16="http://schemas.microsoft.com/office/drawing/2014/main" val="3159177063"/>
                    </a:ext>
                  </a:extLst>
                </a:gridCol>
                <a:gridCol w="658368">
                  <a:extLst>
                    <a:ext uri="{9D8B030D-6E8A-4147-A177-3AD203B41FA5}">
                      <a16:colId xmlns:a16="http://schemas.microsoft.com/office/drawing/2014/main" val="310981693"/>
                    </a:ext>
                  </a:extLst>
                </a:gridCol>
                <a:gridCol w="658368">
                  <a:extLst>
                    <a:ext uri="{9D8B030D-6E8A-4147-A177-3AD203B41FA5}">
                      <a16:colId xmlns:a16="http://schemas.microsoft.com/office/drawing/2014/main" val="3151020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15692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- 2018-07-09 00:00:01 </a:t>
                      </a:r>
                      <a:r>
                        <a:rPr kumimoji="0" lang="es-ES" sz="1000" b="0" i="0" u="none" strike="noStrike" kern="1200" cap="none" spc="0" normalizeH="0" baseline="0" noProof="0">
                          <a:ln>
                            <a:noFill/>
                          </a:ln>
                          <a:solidFill>
                            <a:prstClr val="black"/>
                          </a:solidFill>
                          <a:effectLst/>
                          <a:uLnTx/>
                          <a:uFillTx/>
                          <a:latin typeface="+mn-lt"/>
                          <a:ea typeface="+mn-ea"/>
                          <a:cs typeface="+mn-cs"/>
                        </a:rPr>
                        <a:t> 
 Como cada año celebremos unidos la #DeclaraciondelaIndependencia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6770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- 2018-07-15 10:00:01 </a:t>
                      </a:r>
                      <a:r>
                        <a:rPr kumimoji="0" lang="es-ES" sz="1000" b="0" i="0" u="none" strike="noStrike" kern="1200" cap="none" spc="0" normalizeH="0" baseline="0" noProof="0">
                          <a:ln>
                            <a:noFill/>
                          </a:ln>
                          <a:solidFill>
                            <a:prstClr val="black"/>
                          </a:solidFill>
                          <a:effectLst/>
                          <a:uLnTx/>
                          <a:uFillTx/>
                          <a:latin typeface="+mn-lt"/>
                          <a:ea typeface="+mn-ea"/>
                          <a:cs typeface="+mn-cs"/>
                        </a:rPr>
                        <a:t> 
 Celebremos juntos el día del #PonchoTucumano!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8108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- 2018-07-09 00:09:15 </a:t>
                      </a:r>
                      <a:r>
                        <a:rPr kumimoji="0" lang="es-ES" sz="1000" b="0" i="0" u="none" strike="noStrike" kern="1200" cap="none" spc="0" normalizeH="0" baseline="0" noProof="0">
                          <a:ln>
                            <a:noFill/>
                          </a:ln>
                          <a:solidFill>
                            <a:prstClr val="black"/>
                          </a:solidFill>
                          <a:effectLst/>
                          <a:uLnTx/>
                          <a:uFillTx/>
                          <a:latin typeface="+mn-lt"/>
                          <a:ea typeface="+mn-ea"/>
                          <a:cs typeface="+mn-cs"/>
                        </a:rPr>
                        <a:t> 
 Viva La Patria!!!!!
#LaPatriaEsTucuman #9DeJulio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42143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- 2018-06-16 09:00:01 </a:t>
                      </a:r>
                      <a:r>
                        <a:rPr kumimoji="0" lang="es-ES" sz="1000" b="0" i="0" u="none" strike="noStrike" kern="1200" cap="none" spc="0" normalizeH="0" baseline="0" noProof="0">
                          <a:ln>
                            <a:noFill/>
                          </a:ln>
                          <a:solidFill>
                            <a:prstClr val="black"/>
                          </a:solidFill>
                          <a:effectLst/>
                          <a:uLnTx/>
                          <a:uFillTx/>
                          <a:latin typeface="+mn-lt"/>
                          <a:ea typeface="+mn-ea"/>
                          <a:cs typeface="+mn-cs"/>
                        </a:rPr>
                        <a:t> 
 #Simoca como cada finde te espera con su tradicional feria! #TucumánTuDestino
https://www.tucumanturismo.gob.ar/circuito-sur/59/190/simoca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0886052"/>
                  </a:ext>
                </a:extLst>
              </a:tr>
            </a:tbl>
          </a:graphicData>
        </a:graphic>
      </p:graphicFrame>
      <p:sp>
        <p:nvSpPr>
          <p:cNvPr id="4" name="Text Placeholder 3">
            <a:extLst>
              <a:ext uri="{FF2B5EF4-FFF2-40B4-BE49-F238E27FC236}">
                <a16:creationId xmlns:a16="http://schemas.microsoft.com/office/drawing/2014/main" id="{A76D2B27-FC9F-498C-8E54-AF2CA3F12D51}"/>
              </a:ext>
            </a:extLst>
          </p:cNvPr>
          <p:cNvSpPr>
            <a:spLocks noGrp="1"/>
          </p:cNvSpPr>
          <p:nvPr>
            <p:ph type="body" sz="quarter" idx="14"/>
          </p:nvPr>
        </p:nvSpPr>
        <p:spPr/>
        <p:txBody>
          <a:bodyPr/>
          <a:lstStyle/>
          <a:p>
            <a:r>
              <a:rPr lang="en-US"/>
              <a:t>11/04/2018 - 10/10/2018</a:t>
            </a:r>
          </a:p>
        </p:txBody>
      </p:sp>
    </p:spTree>
    <p:extLst>
      <p:ext uri="{BB962C8B-B14F-4D97-AF65-F5344CB8AC3E}">
        <p14:creationId xmlns:p14="http://schemas.microsoft.com/office/powerpoint/2010/main" val="2055967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3BD92-8754-42F3-9C7F-06B0FFF9DEF8}"/>
              </a:ext>
            </a:extLst>
          </p:cNvPr>
          <p:cNvSpPr>
            <a:spLocks noGrp="1"/>
          </p:cNvSpPr>
          <p:nvPr>
            <p:ph type="title"/>
          </p:nvPr>
        </p:nvSpPr>
        <p:spPr/>
        <p:txBody>
          <a:bodyPr/>
          <a:lstStyle/>
          <a:p>
            <a:r>
              <a:rPr lang="en-US"/>
              <a:t>Facebook Own Posts Table | Ente Tucumán Turismo - 5 of 9</a:t>
            </a:r>
          </a:p>
        </p:txBody>
      </p:sp>
      <p:graphicFrame>
        <p:nvGraphicFramePr>
          <p:cNvPr id="5" name="Table Placeholder 4">
            <a:extLst>
              <a:ext uri="{FF2B5EF4-FFF2-40B4-BE49-F238E27FC236}">
                <a16:creationId xmlns:a16="http://schemas.microsoft.com/office/drawing/2014/main" id="{7107A712-17F4-4832-B46B-6E8349E441E6}"/>
              </a:ext>
            </a:extLst>
          </p:cNvPr>
          <p:cNvGraphicFramePr>
            <a:graphicFrameLocks noGrp="1"/>
          </p:cNvGraphicFramePr>
          <p:nvPr>
            <p:ph type="tbl" sz="quarter" idx="13"/>
            <p:extLst>
              <p:ext uri="{D42A27DB-BD31-4B8C-83A1-F6EECF244321}">
                <p14:modId xmlns:p14="http://schemas.microsoft.com/office/powerpoint/2010/main" val="2462018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95176729"/>
                    </a:ext>
                  </a:extLst>
                </a:gridCol>
                <a:gridCol w="658368">
                  <a:extLst>
                    <a:ext uri="{9D8B030D-6E8A-4147-A177-3AD203B41FA5}">
                      <a16:colId xmlns:a16="http://schemas.microsoft.com/office/drawing/2014/main" val="432794097"/>
                    </a:ext>
                  </a:extLst>
                </a:gridCol>
                <a:gridCol w="658368">
                  <a:extLst>
                    <a:ext uri="{9D8B030D-6E8A-4147-A177-3AD203B41FA5}">
                      <a16:colId xmlns:a16="http://schemas.microsoft.com/office/drawing/2014/main" val="4168558359"/>
                    </a:ext>
                  </a:extLst>
                </a:gridCol>
                <a:gridCol w="658368">
                  <a:extLst>
                    <a:ext uri="{9D8B030D-6E8A-4147-A177-3AD203B41FA5}">
                      <a16:colId xmlns:a16="http://schemas.microsoft.com/office/drawing/2014/main" val="2218017413"/>
                    </a:ext>
                  </a:extLst>
                </a:gridCol>
                <a:gridCol w="658368">
                  <a:extLst>
                    <a:ext uri="{9D8B030D-6E8A-4147-A177-3AD203B41FA5}">
                      <a16:colId xmlns:a16="http://schemas.microsoft.com/office/drawing/2014/main" val="794381698"/>
                    </a:ext>
                  </a:extLst>
                </a:gridCol>
                <a:gridCol w="658368">
                  <a:extLst>
                    <a:ext uri="{9D8B030D-6E8A-4147-A177-3AD203B41FA5}">
                      <a16:colId xmlns:a16="http://schemas.microsoft.com/office/drawing/2014/main" val="603903297"/>
                    </a:ext>
                  </a:extLst>
                </a:gridCol>
                <a:gridCol w="658368">
                  <a:extLst>
                    <a:ext uri="{9D8B030D-6E8A-4147-A177-3AD203B41FA5}">
                      <a16:colId xmlns:a16="http://schemas.microsoft.com/office/drawing/2014/main" val="3103784558"/>
                    </a:ext>
                  </a:extLst>
                </a:gridCol>
                <a:gridCol w="658368">
                  <a:extLst>
                    <a:ext uri="{9D8B030D-6E8A-4147-A177-3AD203B41FA5}">
                      <a16:colId xmlns:a16="http://schemas.microsoft.com/office/drawing/2014/main" val="585114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64161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- 2018-07-24 10:06:45 </a:t>
                      </a:r>
                      <a:r>
                        <a:rPr kumimoji="0" lang="es-ES" sz="1000" b="0" i="0" u="none" strike="noStrike" kern="1200" cap="none" spc="0" normalizeH="0" baseline="0" noProof="0">
                          <a:ln>
                            <a:noFill/>
                          </a:ln>
                          <a:solidFill>
                            <a:prstClr val="black"/>
                          </a:solidFill>
                          <a:effectLst/>
                          <a:uLnTx/>
                          <a:uFillTx/>
                          <a:latin typeface="+mn-lt"/>
                          <a:ea typeface="+mn-ea"/>
                          <a:cs typeface="+mn-cs"/>
                        </a:rPr>
                        <a:t> 
 SUPER SORTEO DESPEDIDA DE TEMPORADA INVERNAL ☃
Querés participar por piezas únicas realizadas a mano en la #RutaDelArtesano❓
PREMIOS
1⃣ Olla con 6 cazuelas
2⃣ Pie de cama con 2 almohadones
3⃣ Pie de cama
4⃣ 4 tazas con platos
Tenés qué:
1⃣ Decirnos qué premio te gustaría ganar.
2⃣ Compartir en modo público la publicación y seguir nuestras redes.
3⃣ Arrobar a una amiga/o contándole del sorteo para que participe.
Tenés tiempo de participar hasta el día martes 31 de Julio a hs. 10❗ Habrá 4 ganadores❗
Mucha suerte...❗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05335368"/>
                  </a:ext>
                </a:extLst>
              </a:tr>
            </a:tbl>
          </a:graphicData>
        </a:graphic>
      </p:graphicFrame>
      <p:sp>
        <p:nvSpPr>
          <p:cNvPr id="4" name="Text Placeholder 3">
            <a:extLst>
              <a:ext uri="{FF2B5EF4-FFF2-40B4-BE49-F238E27FC236}">
                <a16:creationId xmlns:a16="http://schemas.microsoft.com/office/drawing/2014/main" id="{9E0A6ABC-A900-40D7-B280-A3DF691675C4}"/>
              </a:ext>
            </a:extLst>
          </p:cNvPr>
          <p:cNvSpPr>
            <a:spLocks noGrp="1"/>
          </p:cNvSpPr>
          <p:nvPr>
            <p:ph type="body" sz="quarter" idx="14"/>
          </p:nvPr>
        </p:nvSpPr>
        <p:spPr/>
        <p:txBody>
          <a:bodyPr/>
          <a:lstStyle/>
          <a:p>
            <a:r>
              <a:rPr lang="en-US"/>
              <a:t>11/04/2018 - 10/10/2018</a:t>
            </a:r>
          </a:p>
        </p:txBody>
      </p:sp>
    </p:spTree>
    <p:extLst>
      <p:ext uri="{BB962C8B-B14F-4D97-AF65-F5344CB8AC3E}">
        <p14:creationId xmlns:p14="http://schemas.microsoft.com/office/powerpoint/2010/main" val="220830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E0807-9755-4904-8C7B-DB4280540C1B}"/>
              </a:ext>
            </a:extLst>
          </p:cNvPr>
          <p:cNvSpPr>
            <a:spLocks noGrp="1"/>
          </p:cNvSpPr>
          <p:nvPr>
            <p:ph type="title"/>
          </p:nvPr>
        </p:nvSpPr>
        <p:spPr/>
        <p:txBody>
          <a:bodyPr/>
          <a:lstStyle/>
          <a:p>
            <a:r>
              <a:rPr lang="en-US"/>
              <a:t>Facebook Own Posts Table | Ente Tucumán Turismo - 6 of 9</a:t>
            </a:r>
          </a:p>
        </p:txBody>
      </p:sp>
      <p:graphicFrame>
        <p:nvGraphicFramePr>
          <p:cNvPr id="5" name="Table Placeholder 4">
            <a:extLst>
              <a:ext uri="{FF2B5EF4-FFF2-40B4-BE49-F238E27FC236}">
                <a16:creationId xmlns:a16="http://schemas.microsoft.com/office/drawing/2014/main" id="{6B5623E7-3087-45DE-AB5C-BB3675523986}"/>
              </a:ext>
            </a:extLst>
          </p:cNvPr>
          <p:cNvGraphicFramePr>
            <a:graphicFrameLocks noGrp="1"/>
          </p:cNvGraphicFramePr>
          <p:nvPr>
            <p:ph type="tbl" sz="quarter" idx="13"/>
            <p:extLst>
              <p:ext uri="{D42A27DB-BD31-4B8C-83A1-F6EECF244321}">
                <p14:modId xmlns:p14="http://schemas.microsoft.com/office/powerpoint/2010/main" val="994219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89418989"/>
                    </a:ext>
                  </a:extLst>
                </a:gridCol>
                <a:gridCol w="658368">
                  <a:extLst>
                    <a:ext uri="{9D8B030D-6E8A-4147-A177-3AD203B41FA5}">
                      <a16:colId xmlns:a16="http://schemas.microsoft.com/office/drawing/2014/main" val="946820517"/>
                    </a:ext>
                  </a:extLst>
                </a:gridCol>
                <a:gridCol w="658368">
                  <a:extLst>
                    <a:ext uri="{9D8B030D-6E8A-4147-A177-3AD203B41FA5}">
                      <a16:colId xmlns:a16="http://schemas.microsoft.com/office/drawing/2014/main" val="1892978969"/>
                    </a:ext>
                  </a:extLst>
                </a:gridCol>
                <a:gridCol w="658368">
                  <a:extLst>
                    <a:ext uri="{9D8B030D-6E8A-4147-A177-3AD203B41FA5}">
                      <a16:colId xmlns:a16="http://schemas.microsoft.com/office/drawing/2014/main" val="2854002720"/>
                    </a:ext>
                  </a:extLst>
                </a:gridCol>
                <a:gridCol w="658368">
                  <a:extLst>
                    <a:ext uri="{9D8B030D-6E8A-4147-A177-3AD203B41FA5}">
                      <a16:colId xmlns:a16="http://schemas.microsoft.com/office/drawing/2014/main" val="1195107457"/>
                    </a:ext>
                  </a:extLst>
                </a:gridCol>
                <a:gridCol w="658368">
                  <a:extLst>
                    <a:ext uri="{9D8B030D-6E8A-4147-A177-3AD203B41FA5}">
                      <a16:colId xmlns:a16="http://schemas.microsoft.com/office/drawing/2014/main" val="3176089869"/>
                    </a:ext>
                  </a:extLst>
                </a:gridCol>
                <a:gridCol w="658368">
                  <a:extLst>
                    <a:ext uri="{9D8B030D-6E8A-4147-A177-3AD203B41FA5}">
                      <a16:colId xmlns:a16="http://schemas.microsoft.com/office/drawing/2014/main" val="1042078958"/>
                    </a:ext>
                  </a:extLst>
                </a:gridCol>
                <a:gridCol w="658368">
                  <a:extLst>
                    <a:ext uri="{9D8B030D-6E8A-4147-A177-3AD203B41FA5}">
                      <a16:colId xmlns:a16="http://schemas.microsoft.com/office/drawing/2014/main" val="1676436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74805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- 2018-09-05 11:15:50 </a:t>
                      </a:r>
                      <a:r>
                        <a:rPr kumimoji="0" lang="es-ES" sz="1000" b="0" i="0" u="none" strike="noStrike" kern="1200" cap="none" spc="0" normalizeH="0" baseline="0" noProof="0">
                          <a:ln>
                            <a:noFill/>
                          </a:ln>
                          <a:solidFill>
                            <a:prstClr val="black"/>
                          </a:solidFill>
                          <a:effectLst/>
                          <a:uLnTx/>
                          <a:uFillTx/>
                          <a:latin typeface="+mn-lt"/>
                          <a:ea typeface="+mn-ea"/>
                          <a:cs typeface="+mn-cs"/>
                        </a:rPr>
                        <a:t> 
 DESTINO DE LA SEMANA ✔
•
•
SAN PEDRO DE COLALAO
📍Villa veraniega por excelencia. Forma parte del circuito Valle de Choromoro, al norte de la provincia, a 92 kilómetros de San Miguel de Tucumán
📍La plaza principal, Leocadio Paz, está enmarcada por antiguas casonas de fines del siglo XIX, la iglesia de San Pedro, el Museo-Biblioteca y la comuna, además de negocios artesanales y bares
📍 En el museo de San Pedro se conservan algunos petroglifos y rocas milenarias. En los alrededores es posible encontrar yacimientos arqueológicos correspondientes a la cultura Ayampitin, Ampajango y Candelaria en todas sus etapas
📍En la entrada al pueblo, podés visitar la gruta de la Virgen de Lourdes, una réplica de la gruta original ubicada en Francia. En el mes de febrero, miles de fieles se congregan para presenciar la obra “El Milagro de la Virgen de Lourdes”, representada por actores profesionales y colaboradores locales
📍San Pedro está rodeado por los ríos Tipas y Tacanas, ideales para visitar...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6804313"/>
                  </a:ext>
                </a:extLst>
              </a:tr>
            </a:tbl>
          </a:graphicData>
        </a:graphic>
      </p:graphicFrame>
      <p:sp>
        <p:nvSpPr>
          <p:cNvPr id="4" name="Text Placeholder 3">
            <a:extLst>
              <a:ext uri="{FF2B5EF4-FFF2-40B4-BE49-F238E27FC236}">
                <a16:creationId xmlns:a16="http://schemas.microsoft.com/office/drawing/2014/main" id="{9F99B169-EBC0-4D27-A9E7-ABA236DD1580}"/>
              </a:ext>
            </a:extLst>
          </p:cNvPr>
          <p:cNvSpPr>
            <a:spLocks noGrp="1"/>
          </p:cNvSpPr>
          <p:nvPr>
            <p:ph type="body" sz="quarter" idx="14"/>
          </p:nvPr>
        </p:nvSpPr>
        <p:spPr/>
        <p:txBody>
          <a:bodyPr/>
          <a:lstStyle/>
          <a:p>
            <a:r>
              <a:rPr lang="en-US"/>
              <a:t>11/04/2018 - 10/10/2018</a:t>
            </a:r>
          </a:p>
        </p:txBody>
      </p:sp>
    </p:spTree>
    <p:extLst>
      <p:ext uri="{BB962C8B-B14F-4D97-AF65-F5344CB8AC3E}">
        <p14:creationId xmlns:p14="http://schemas.microsoft.com/office/powerpoint/2010/main" val="2842778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49045-FB8C-4982-8BAA-714B55F42F5B}"/>
              </a:ext>
            </a:extLst>
          </p:cNvPr>
          <p:cNvSpPr>
            <a:spLocks noGrp="1"/>
          </p:cNvSpPr>
          <p:nvPr>
            <p:ph type="title"/>
          </p:nvPr>
        </p:nvSpPr>
        <p:spPr/>
        <p:txBody>
          <a:bodyPr/>
          <a:lstStyle/>
          <a:p>
            <a:r>
              <a:rPr lang="en-US"/>
              <a:t>Facebook Own Posts Table | Ente Tucumán Turismo - 7 of 9</a:t>
            </a:r>
          </a:p>
        </p:txBody>
      </p:sp>
      <p:graphicFrame>
        <p:nvGraphicFramePr>
          <p:cNvPr id="5" name="Table Placeholder 4">
            <a:extLst>
              <a:ext uri="{FF2B5EF4-FFF2-40B4-BE49-F238E27FC236}">
                <a16:creationId xmlns:a16="http://schemas.microsoft.com/office/drawing/2014/main" id="{588F209E-DAA9-4150-9553-ACFEA63C56BC}"/>
              </a:ext>
            </a:extLst>
          </p:cNvPr>
          <p:cNvGraphicFramePr>
            <a:graphicFrameLocks noGrp="1"/>
          </p:cNvGraphicFramePr>
          <p:nvPr>
            <p:ph type="tbl" sz="quarter" idx="13"/>
            <p:extLst>
              <p:ext uri="{D42A27DB-BD31-4B8C-83A1-F6EECF244321}">
                <p14:modId xmlns:p14="http://schemas.microsoft.com/office/powerpoint/2010/main" val="834124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11614550"/>
                    </a:ext>
                  </a:extLst>
                </a:gridCol>
                <a:gridCol w="658368">
                  <a:extLst>
                    <a:ext uri="{9D8B030D-6E8A-4147-A177-3AD203B41FA5}">
                      <a16:colId xmlns:a16="http://schemas.microsoft.com/office/drawing/2014/main" val="1197219279"/>
                    </a:ext>
                  </a:extLst>
                </a:gridCol>
                <a:gridCol w="658368">
                  <a:extLst>
                    <a:ext uri="{9D8B030D-6E8A-4147-A177-3AD203B41FA5}">
                      <a16:colId xmlns:a16="http://schemas.microsoft.com/office/drawing/2014/main" val="2818750322"/>
                    </a:ext>
                  </a:extLst>
                </a:gridCol>
                <a:gridCol w="658368">
                  <a:extLst>
                    <a:ext uri="{9D8B030D-6E8A-4147-A177-3AD203B41FA5}">
                      <a16:colId xmlns:a16="http://schemas.microsoft.com/office/drawing/2014/main" val="3898888880"/>
                    </a:ext>
                  </a:extLst>
                </a:gridCol>
                <a:gridCol w="658368">
                  <a:extLst>
                    <a:ext uri="{9D8B030D-6E8A-4147-A177-3AD203B41FA5}">
                      <a16:colId xmlns:a16="http://schemas.microsoft.com/office/drawing/2014/main" val="4028704619"/>
                    </a:ext>
                  </a:extLst>
                </a:gridCol>
                <a:gridCol w="658368">
                  <a:extLst>
                    <a:ext uri="{9D8B030D-6E8A-4147-A177-3AD203B41FA5}">
                      <a16:colId xmlns:a16="http://schemas.microsoft.com/office/drawing/2014/main" val="1391180420"/>
                    </a:ext>
                  </a:extLst>
                </a:gridCol>
                <a:gridCol w="658368">
                  <a:extLst>
                    <a:ext uri="{9D8B030D-6E8A-4147-A177-3AD203B41FA5}">
                      <a16:colId xmlns:a16="http://schemas.microsoft.com/office/drawing/2014/main" val="3259190627"/>
                    </a:ext>
                  </a:extLst>
                </a:gridCol>
                <a:gridCol w="658368">
                  <a:extLst>
                    <a:ext uri="{9D8B030D-6E8A-4147-A177-3AD203B41FA5}">
                      <a16:colId xmlns:a16="http://schemas.microsoft.com/office/drawing/2014/main" val="4288804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29828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- 2018-07-20 20:39:02 </a:t>
                      </a:r>
                      <a:r>
                        <a:rPr kumimoji="0" lang="es-ES" sz="1000" b="0" i="0" u="none" strike="noStrike" kern="1200" cap="none" spc="0" normalizeH="0" baseline="0" noProof="0">
                          <a:ln>
                            <a:noFill/>
                          </a:ln>
                          <a:solidFill>
                            <a:prstClr val="black"/>
                          </a:solidFill>
                          <a:effectLst/>
                          <a:uLnTx/>
                          <a:uFillTx/>
                          <a:latin typeface="+mn-lt"/>
                          <a:ea typeface="+mn-ea"/>
                          <a:cs typeface="+mn-cs"/>
                        </a:rPr>
                        <a:t> 
 Así se vivió la jornada de hoy en los #VallesCalchaquíes! #TucumánTuDestino #VacacionesDeInvierno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0881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- 2018-08-01 12:26:22 </a:t>
                      </a:r>
                      <a:r>
                        <a:rPr kumimoji="0" lang="es-ES" sz="1000" b="0" i="0" u="none" strike="noStrike" kern="1200" cap="none" spc="0" normalizeH="0" baseline="0" noProof="0">
                          <a:ln>
                            <a:noFill/>
                          </a:ln>
                          <a:solidFill>
                            <a:prstClr val="black"/>
                          </a:solidFill>
                          <a:effectLst/>
                          <a:uLnTx/>
                          <a:uFillTx/>
                          <a:latin typeface="+mn-lt"/>
                          <a:ea typeface="+mn-ea"/>
                          <a:cs typeface="+mn-cs"/>
                        </a:rPr>
                        <a:t> 
 Así se vive en #Amaicha la celebración del día de nuestra Madre Tierra! #Pachamama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9836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- 2018-06-20 12:00:00 </a:t>
                      </a:r>
                      <a:r>
                        <a:rPr kumimoji="0" lang="es-ES" sz="1000" b="0" i="0" u="none" strike="noStrike" kern="1200" cap="none" spc="0" normalizeH="0" baseline="0" noProof="0">
                          <a:ln>
                            <a:noFill/>
                          </a:ln>
                          <a:solidFill>
                            <a:prstClr val="black"/>
                          </a:solidFill>
                          <a:effectLst/>
                          <a:uLnTx/>
                          <a:uFillTx/>
                          <a:latin typeface="+mn-lt"/>
                          <a:ea typeface="+mn-ea"/>
                          <a:cs typeface="+mn-cs"/>
                        </a:rPr>
                        <a:t> 
 Un paisaje único que te va a enamorar! #CircuitoYungas  #Raco #TucumánTuDestino
https://www.tucumanturismo.gob.ar/circuito-las-yungas/58/193/raco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97880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- 2018-05-06 15:00:01 </a:t>
                      </a:r>
                      <a:r>
                        <a:rPr kumimoji="0" lang="es-ES" sz="1000" b="0" i="0" u="none" strike="noStrike" kern="1200" cap="none" spc="0" normalizeH="0" baseline="0" noProof="0">
                          <a:ln>
                            <a:noFill/>
                          </a:ln>
                          <a:solidFill>
                            <a:prstClr val="black"/>
                          </a:solidFill>
                          <a:effectLst/>
                          <a:uLnTx/>
                          <a:uFillTx/>
                          <a:latin typeface="+mn-lt"/>
                          <a:ea typeface="+mn-ea"/>
                          <a:cs typeface="+mn-cs"/>
                        </a:rPr>
                        <a:t> 
 Si visitas #Tucumán, uno de sus imperdibles es esta encantadora villa turística! #TafídelValle #TucumánTuDestino
https://www.tucumanturismo.gob.ar/circuito-valles-calchaquies/61/169/tafi-del-valle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6393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- 2018-07-08 22:17:11 </a:t>
                      </a:r>
                      <a:r>
                        <a:rPr kumimoji="0" lang="es-ES" sz="1000" b="0" i="0" u="none" strike="noStrike" kern="1200" cap="none" spc="0" normalizeH="0" baseline="0" noProof="0">
                          <a:ln>
                            <a:noFill/>
                          </a:ln>
                          <a:solidFill>
                            <a:prstClr val="black"/>
                          </a:solidFill>
                          <a:effectLst/>
                          <a:uLnTx/>
                          <a:uFillTx/>
                          <a:latin typeface="+mn-lt"/>
                          <a:ea typeface="+mn-ea"/>
                          <a:cs typeface="+mn-cs"/>
                        </a:rPr>
                        <a:t> 
 En Vivo desde Plaza Independencia!!!
#LaPatriaEsTucuman  #9DeJulio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919558"/>
                  </a:ext>
                </a:extLst>
              </a:tr>
            </a:tbl>
          </a:graphicData>
        </a:graphic>
      </p:graphicFrame>
      <p:sp>
        <p:nvSpPr>
          <p:cNvPr id="4" name="Text Placeholder 3">
            <a:extLst>
              <a:ext uri="{FF2B5EF4-FFF2-40B4-BE49-F238E27FC236}">
                <a16:creationId xmlns:a16="http://schemas.microsoft.com/office/drawing/2014/main" id="{797B2DA6-5AB6-4288-8FCE-693EF7A465F9}"/>
              </a:ext>
            </a:extLst>
          </p:cNvPr>
          <p:cNvSpPr>
            <a:spLocks noGrp="1"/>
          </p:cNvSpPr>
          <p:nvPr>
            <p:ph type="body" sz="quarter" idx="14"/>
          </p:nvPr>
        </p:nvSpPr>
        <p:spPr/>
        <p:txBody>
          <a:bodyPr/>
          <a:lstStyle/>
          <a:p>
            <a:r>
              <a:rPr lang="en-US"/>
              <a:t>11/04/2018 - 10/10/2018</a:t>
            </a:r>
          </a:p>
        </p:txBody>
      </p:sp>
    </p:spTree>
    <p:extLst>
      <p:ext uri="{BB962C8B-B14F-4D97-AF65-F5344CB8AC3E}">
        <p14:creationId xmlns:p14="http://schemas.microsoft.com/office/powerpoint/2010/main" val="13728385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1601C-639E-4C1E-B005-2C72E8011771}"/>
              </a:ext>
            </a:extLst>
          </p:cNvPr>
          <p:cNvSpPr>
            <a:spLocks noGrp="1"/>
          </p:cNvSpPr>
          <p:nvPr>
            <p:ph type="title"/>
          </p:nvPr>
        </p:nvSpPr>
        <p:spPr/>
        <p:txBody>
          <a:bodyPr/>
          <a:lstStyle/>
          <a:p>
            <a:r>
              <a:rPr lang="en-US"/>
              <a:t>Facebook Own Posts Table | Ente Tucumán Turismo - 8 of 9</a:t>
            </a:r>
          </a:p>
        </p:txBody>
      </p:sp>
      <p:graphicFrame>
        <p:nvGraphicFramePr>
          <p:cNvPr id="5" name="Table Placeholder 4">
            <a:extLst>
              <a:ext uri="{FF2B5EF4-FFF2-40B4-BE49-F238E27FC236}">
                <a16:creationId xmlns:a16="http://schemas.microsoft.com/office/drawing/2014/main" id="{1C24BF15-0F71-4E2C-A229-CC25AC0B5A78}"/>
              </a:ext>
            </a:extLst>
          </p:cNvPr>
          <p:cNvGraphicFramePr>
            <a:graphicFrameLocks noGrp="1"/>
          </p:cNvGraphicFramePr>
          <p:nvPr>
            <p:ph type="tbl" sz="quarter" idx="13"/>
            <p:extLst>
              <p:ext uri="{D42A27DB-BD31-4B8C-83A1-F6EECF244321}">
                <p14:modId xmlns:p14="http://schemas.microsoft.com/office/powerpoint/2010/main" val="1497351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67385693"/>
                    </a:ext>
                  </a:extLst>
                </a:gridCol>
                <a:gridCol w="658368">
                  <a:extLst>
                    <a:ext uri="{9D8B030D-6E8A-4147-A177-3AD203B41FA5}">
                      <a16:colId xmlns:a16="http://schemas.microsoft.com/office/drawing/2014/main" val="17376648"/>
                    </a:ext>
                  </a:extLst>
                </a:gridCol>
                <a:gridCol w="658368">
                  <a:extLst>
                    <a:ext uri="{9D8B030D-6E8A-4147-A177-3AD203B41FA5}">
                      <a16:colId xmlns:a16="http://schemas.microsoft.com/office/drawing/2014/main" val="3881502901"/>
                    </a:ext>
                  </a:extLst>
                </a:gridCol>
                <a:gridCol w="658368">
                  <a:extLst>
                    <a:ext uri="{9D8B030D-6E8A-4147-A177-3AD203B41FA5}">
                      <a16:colId xmlns:a16="http://schemas.microsoft.com/office/drawing/2014/main" val="88977781"/>
                    </a:ext>
                  </a:extLst>
                </a:gridCol>
                <a:gridCol w="658368">
                  <a:extLst>
                    <a:ext uri="{9D8B030D-6E8A-4147-A177-3AD203B41FA5}">
                      <a16:colId xmlns:a16="http://schemas.microsoft.com/office/drawing/2014/main" val="249831981"/>
                    </a:ext>
                  </a:extLst>
                </a:gridCol>
                <a:gridCol w="658368">
                  <a:extLst>
                    <a:ext uri="{9D8B030D-6E8A-4147-A177-3AD203B41FA5}">
                      <a16:colId xmlns:a16="http://schemas.microsoft.com/office/drawing/2014/main" val="2162893699"/>
                    </a:ext>
                  </a:extLst>
                </a:gridCol>
                <a:gridCol w="658368">
                  <a:extLst>
                    <a:ext uri="{9D8B030D-6E8A-4147-A177-3AD203B41FA5}">
                      <a16:colId xmlns:a16="http://schemas.microsoft.com/office/drawing/2014/main" val="3295292101"/>
                    </a:ext>
                  </a:extLst>
                </a:gridCol>
                <a:gridCol w="658368">
                  <a:extLst>
                    <a:ext uri="{9D8B030D-6E8A-4147-A177-3AD203B41FA5}">
                      <a16:colId xmlns:a16="http://schemas.microsoft.com/office/drawing/2014/main" val="1466122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71022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- 2018-08-29 11:28:50 </a:t>
                      </a:r>
                      <a:r>
                        <a:rPr kumimoji="0" lang="es-ES" sz="1000" b="0" i="0" u="none" strike="noStrike" kern="1200" cap="none" spc="0" normalizeH="0" baseline="0" noProof="0">
                          <a:ln>
                            <a:noFill/>
                          </a:ln>
                          <a:solidFill>
                            <a:prstClr val="black"/>
                          </a:solidFill>
                          <a:effectLst/>
                          <a:uLnTx/>
                          <a:uFillTx/>
                          <a:latin typeface="+mn-lt"/>
                          <a:ea typeface="+mn-ea"/>
                          <a:cs typeface="+mn-cs"/>
                        </a:rPr>
                        <a:t> 
 El verde de la naturaleza, te acompaña en cada rincón de la provincia! #TucumánTuDestino! 
https://www.tucumanturismo.gob.ar/circuito-las-yungas/58/193/raco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6788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- 2018-09-12 21:00:00 </a:t>
                      </a:r>
                      <a:r>
                        <a:rPr kumimoji="0" lang="es-ES" sz="1000" b="0" i="0" u="none" strike="noStrike" kern="1200" cap="none" spc="0" normalizeH="0" baseline="0" noProof="0">
                          <a:ln>
                            <a:noFill/>
                          </a:ln>
                          <a:solidFill>
                            <a:prstClr val="black"/>
                          </a:solidFill>
                          <a:effectLst/>
                          <a:uLnTx/>
                          <a:uFillTx/>
                          <a:latin typeface="+mn-lt"/>
                          <a:ea typeface="+mn-ea"/>
                          <a:cs typeface="+mn-cs"/>
                        </a:rPr>
                        <a:t> 
 Si estás en #Tucumán, tenes que probar nuestro tradicional "sanguche de milanesa" Te va a encantar! #TucumánTuDestino! 
https://www.tucumanturismo.gob.ar/informacion/8/15737/nuestros-sabores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0188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- 2018-07-18 18:00:01 </a:t>
                      </a:r>
                      <a:r>
                        <a:rPr kumimoji="0" lang="es-ES" sz="1000" b="0" i="0" u="none" strike="noStrike" kern="1200" cap="none" spc="0" normalizeH="0" baseline="0" noProof="0">
                          <a:ln>
                            <a:noFill/>
                          </a:ln>
                          <a:solidFill>
                            <a:prstClr val="black"/>
                          </a:solidFill>
                          <a:effectLst/>
                          <a:uLnTx/>
                          <a:uFillTx/>
                          <a:latin typeface="+mn-lt"/>
                          <a:ea typeface="+mn-ea"/>
                          <a:cs typeface="+mn-cs"/>
                        </a:rPr>
                        <a:t> 
 En estas #VacacionesdeInvierno, vení a vivir la Ciudad Sagrada de Quilmes! #TucumánTuDestino! 
https://www.tucumanturismo.gob.ar/circuito-valles-calchaquies/61/220/ciudad-sagrada-de-quilmes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81467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Ente Tucumán Turismo - 2018-07-26 11:11:02 </a:t>
                      </a:r>
                      <a:r>
                        <a:rPr kumimoji="0" lang="en-US" sz="1000" b="0" i="0" u="none" strike="noStrike" kern="1200" cap="none" spc="0" normalizeH="0" baseline="0" noProof="0">
                          <a:ln>
                            <a:noFill/>
                          </a:ln>
                          <a:solidFill>
                            <a:prstClr val="black"/>
                          </a:solidFill>
                          <a:effectLst/>
                          <a:uLnTx/>
                          <a:uFillTx/>
                          <a:latin typeface="+mn-lt"/>
                          <a:ea typeface="+mn-ea"/>
                          <a:cs typeface="+mn-cs"/>
                        </a:rPr>
                        <a:t> 
 Mirá el espectáculo de #LosIntérpretes en vivo! #TucumanTuDestino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45699494"/>
                  </a:ext>
                </a:extLst>
              </a:tr>
            </a:tbl>
          </a:graphicData>
        </a:graphic>
      </p:graphicFrame>
      <p:sp>
        <p:nvSpPr>
          <p:cNvPr id="4" name="Text Placeholder 3">
            <a:extLst>
              <a:ext uri="{FF2B5EF4-FFF2-40B4-BE49-F238E27FC236}">
                <a16:creationId xmlns:a16="http://schemas.microsoft.com/office/drawing/2014/main" id="{C5268999-B862-466D-9B3C-EBE9159A59A8}"/>
              </a:ext>
            </a:extLst>
          </p:cNvPr>
          <p:cNvSpPr>
            <a:spLocks noGrp="1"/>
          </p:cNvSpPr>
          <p:nvPr>
            <p:ph type="body" sz="quarter" idx="14"/>
          </p:nvPr>
        </p:nvSpPr>
        <p:spPr/>
        <p:txBody>
          <a:bodyPr/>
          <a:lstStyle/>
          <a:p>
            <a:r>
              <a:rPr lang="en-US"/>
              <a:t>11/04/2018 - 10/10/2018</a:t>
            </a:r>
          </a:p>
        </p:txBody>
      </p:sp>
    </p:spTree>
    <p:extLst>
      <p:ext uri="{BB962C8B-B14F-4D97-AF65-F5344CB8AC3E}">
        <p14:creationId xmlns:p14="http://schemas.microsoft.com/office/powerpoint/2010/main" val="16674671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43F04-2E6C-4187-BADF-0150054BAA3A}"/>
              </a:ext>
            </a:extLst>
          </p:cNvPr>
          <p:cNvSpPr>
            <a:spLocks noGrp="1"/>
          </p:cNvSpPr>
          <p:nvPr>
            <p:ph type="title"/>
          </p:nvPr>
        </p:nvSpPr>
        <p:spPr/>
        <p:txBody>
          <a:bodyPr/>
          <a:lstStyle/>
          <a:p>
            <a:r>
              <a:rPr lang="en-US"/>
              <a:t>Facebook Own Posts Table | Ente Tucumán Turismo - 9 of 9</a:t>
            </a:r>
          </a:p>
        </p:txBody>
      </p:sp>
      <p:graphicFrame>
        <p:nvGraphicFramePr>
          <p:cNvPr id="5" name="Table Placeholder 4">
            <a:extLst>
              <a:ext uri="{FF2B5EF4-FFF2-40B4-BE49-F238E27FC236}">
                <a16:creationId xmlns:a16="http://schemas.microsoft.com/office/drawing/2014/main" id="{C14D51C5-F183-495A-BC54-03D9B074546B}"/>
              </a:ext>
            </a:extLst>
          </p:cNvPr>
          <p:cNvGraphicFramePr>
            <a:graphicFrameLocks noGrp="1"/>
          </p:cNvGraphicFramePr>
          <p:nvPr>
            <p:ph type="tbl" sz="quarter" idx="13"/>
            <p:extLst>
              <p:ext uri="{D42A27DB-BD31-4B8C-83A1-F6EECF244321}">
                <p14:modId xmlns:p14="http://schemas.microsoft.com/office/powerpoint/2010/main" val="2825507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53442824"/>
                    </a:ext>
                  </a:extLst>
                </a:gridCol>
                <a:gridCol w="658368">
                  <a:extLst>
                    <a:ext uri="{9D8B030D-6E8A-4147-A177-3AD203B41FA5}">
                      <a16:colId xmlns:a16="http://schemas.microsoft.com/office/drawing/2014/main" val="3738543939"/>
                    </a:ext>
                  </a:extLst>
                </a:gridCol>
                <a:gridCol w="658368">
                  <a:extLst>
                    <a:ext uri="{9D8B030D-6E8A-4147-A177-3AD203B41FA5}">
                      <a16:colId xmlns:a16="http://schemas.microsoft.com/office/drawing/2014/main" val="2829391150"/>
                    </a:ext>
                  </a:extLst>
                </a:gridCol>
                <a:gridCol w="658368">
                  <a:extLst>
                    <a:ext uri="{9D8B030D-6E8A-4147-A177-3AD203B41FA5}">
                      <a16:colId xmlns:a16="http://schemas.microsoft.com/office/drawing/2014/main" val="257446485"/>
                    </a:ext>
                  </a:extLst>
                </a:gridCol>
                <a:gridCol w="658368">
                  <a:extLst>
                    <a:ext uri="{9D8B030D-6E8A-4147-A177-3AD203B41FA5}">
                      <a16:colId xmlns:a16="http://schemas.microsoft.com/office/drawing/2014/main" val="3394760024"/>
                    </a:ext>
                  </a:extLst>
                </a:gridCol>
                <a:gridCol w="658368">
                  <a:extLst>
                    <a:ext uri="{9D8B030D-6E8A-4147-A177-3AD203B41FA5}">
                      <a16:colId xmlns:a16="http://schemas.microsoft.com/office/drawing/2014/main" val="3877617663"/>
                    </a:ext>
                  </a:extLst>
                </a:gridCol>
                <a:gridCol w="658368">
                  <a:extLst>
                    <a:ext uri="{9D8B030D-6E8A-4147-A177-3AD203B41FA5}">
                      <a16:colId xmlns:a16="http://schemas.microsoft.com/office/drawing/2014/main" val="369270205"/>
                    </a:ext>
                  </a:extLst>
                </a:gridCol>
                <a:gridCol w="658368">
                  <a:extLst>
                    <a:ext uri="{9D8B030D-6E8A-4147-A177-3AD203B41FA5}">
                      <a16:colId xmlns:a16="http://schemas.microsoft.com/office/drawing/2014/main" val="4074239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2641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- 2018-07-08 21:07:16 </a:t>
                      </a:r>
                      <a:r>
                        <a:rPr kumimoji="0" lang="es-ES" sz="1000" b="0" i="0" u="none" strike="noStrike" kern="1200" cap="none" spc="0" normalizeH="0" baseline="0" noProof="0">
                          <a:ln>
                            <a:noFill/>
                          </a:ln>
                          <a:solidFill>
                            <a:prstClr val="black"/>
                          </a:solidFill>
                          <a:effectLst/>
                          <a:uLnTx/>
                          <a:uFillTx/>
                          <a:latin typeface="+mn-lt"/>
                          <a:ea typeface="+mn-ea"/>
                          <a:cs typeface="+mn-cs"/>
                        </a:rPr>
                        <a:t> 
 Vení a #PlazaIndependencia, te esperamos para celebrar juntos un nuevo año de nuestra Independencia! #LaPatriaEsTucumán  #9DeJulio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40607455"/>
                  </a:ext>
                </a:extLst>
              </a:tr>
            </a:tbl>
          </a:graphicData>
        </a:graphic>
      </p:graphicFrame>
      <p:sp>
        <p:nvSpPr>
          <p:cNvPr id="4" name="Text Placeholder 3">
            <a:extLst>
              <a:ext uri="{FF2B5EF4-FFF2-40B4-BE49-F238E27FC236}">
                <a16:creationId xmlns:a16="http://schemas.microsoft.com/office/drawing/2014/main" id="{C85AC0A4-95CB-4CA3-9763-4EE4B5D667C8}"/>
              </a:ext>
            </a:extLst>
          </p:cNvPr>
          <p:cNvSpPr>
            <a:spLocks noGrp="1"/>
          </p:cNvSpPr>
          <p:nvPr>
            <p:ph type="body" sz="quarter" idx="14"/>
          </p:nvPr>
        </p:nvSpPr>
        <p:spPr/>
        <p:txBody>
          <a:bodyPr/>
          <a:lstStyle/>
          <a:p>
            <a:r>
              <a:rPr lang="en-US"/>
              <a:t>11/04/2018 - 10/10/2018</a:t>
            </a:r>
          </a:p>
        </p:txBody>
      </p:sp>
    </p:spTree>
    <p:extLst>
      <p:ext uri="{BB962C8B-B14F-4D97-AF65-F5344CB8AC3E}">
        <p14:creationId xmlns:p14="http://schemas.microsoft.com/office/powerpoint/2010/main" val="14551088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66530-36AA-4FD7-AF84-FCC8F5862C00}"/>
              </a:ext>
            </a:extLst>
          </p:cNvPr>
          <p:cNvSpPr>
            <a:spLocks noGrp="1"/>
          </p:cNvSpPr>
          <p:nvPr>
            <p:ph type="title"/>
          </p:nvPr>
        </p:nvSpPr>
        <p:spPr/>
        <p:txBody>
          <a:bodyPr/>
          <a:lstStyle/>
          <a:p>
            <a:r>
              <a:rPr lang="en-US"/>
              <a:t>Facebook Own Posts | Ente Tucumán Turismo</a:t>
            </a:r>
          </a:p>
        </p:txBody>
      </p:sp>
      <p:graphicFrame>
        <p:nvGraphicFramePr>
          <p:cNvPr id="6" name="Chart Placeholder 5">
            <a:extLst>
              <a:ext uri="{FF2B5EF4-FFF2-40B4-BE49-F238E27FC236}">
                <a16:creationId xmlns:a16="http://schemas.microsoft.com/office/drawing/2014/main" id="{7227F475-6F51-4938-95AC-626310EA8A84}"/>
              </a:ext>
            </a:extLst>
          </p:cNvPr>
          <p:cNvGraphicFramePr>
            <a:graphicFrameLocks noGrp="1"/>
          </p:cNvGraphicFramePr>
          <p:nvPr>
            <p:ph type="chart" sz="quarter" idx="13"/>
            <p:extLst>
              <p:ext uri="{D42A27DB-BD31-4B8C-83A1-F6EECF244321}">
                <p14:modId xmlns:p14="http://schemas.microsoft.com/office/powerpoint/2010/main" val="2698986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5AE60B-0919-4E12-8F1B-776E9F8B9569}"/>
              </a:ext>
            </a:extLst>
          </p:cNvPr>
          <p:cNvSpPr>
            <a:spLocks noGrp="1"/>
          </p:cNvSpPr>
          <p:nvPr>
            <p:ph type="body" sz="quarter" idx="14"/>
          </p:nvPr>
        </p:nvSpPr>
        <p:spPr/>
        <p:txBody>
          <a:bodyPr/>
          <a:lstStyle/>
          <a:p>
            <a:r>
              <a:rPr lang="en-US"/>
              <a:t>01/04/2018 - 31/10/2018</a:t>
            </a:r>
          </a:p>
        </p:txBody>
      </p:sp>
      <p:sp>
        <p:nvSpPr>
          <p:cNvPr id="5" name="Footer Placeholder 4">
            <a:extLst>
              <a:ext uri="{FF2B5EF4-FFF2-40B4-BE49-F238E27FC236}">
                <a16:creationId xmlns:a16="http://schemas.microsoft.com/office/drawing/2014/main" id="{43D08DA8-B5EF-497E-A608-AC431DCEDD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04780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AB4B3-4915-467E-B14E-8E9B5417137F}"/>
              </a:ext>
            </a:extLst>
          </p:cNvPr>
          <p:cNvSpPr>
            <a:spLocks noGrp="1"/>
          </p:cNvSpPr>
          <p:nvPr>
            <p:ph type="title"/>
          </p:nvPr>
        </p:nvSpPr>
        <p:spPr/>
        <p:txBody>
          <a:bodyPr/>
          <a:lstStyle/>
          <a:p>
            <a:r>
              <a:rPr lang="en-US"/>
              <a:t>Facebook Own Posts By Weekday | Ente Tucumán Turismo</a:t>
            </a:r>
          </a:p>
        </p:txBody>
      </p:sp>
      <p:graphicFrame>
        <p:nvGraphicFramePr>
          <p:cNvPr id="6" name="Chart Placeholder 5">
            <a:extLst>
              <a:ext uri="{FF2B5EF4-FFF2-40B4-BE49-F238E27FC236}">
                <a16:creationId xmlns:a16="http://schemas.microsoft.com/office/drawing/2014/main" id="{4DBACA35-5836-4A59-98E8-4E640ECBCA4B}"/>
              </a:ext>
            </a:extLst>
          </p:cNvPr>
          <p:cNvGraphicFramePr>
            <a:graphicFrameLocks noGrp="1"/>
          </p:cNvGraphicFramePr>
          <p:nvPr>
            <p:ph type="chart" sz="quarter" idx="13"/>
            <p:extLst>
              <p:ext uri="{D42A27DB-BD31-4B8C-83A1-F6EECF244321}">
                <p14:modId xmlns:p14="http://schemas.microsoft.com/office/powerpoint/2010/main" val="88833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07D2AD-50C3-4092-A280-4E6D7CBC27D2}"/>
              </a:ext>
            </a:extLst>
          </p:cNvPr>
          <p:cNvSpPr>
            <a:spLocks noGrp="1"/>
          </p:cNvSpPr>
          <p:nvPr>
            <p:ph type="body" sz="quarter" idx="14"/>
          </p:nvPr>
        </p:nvSpPr>
        <p:spPr/>
        <p:txBody>
          <a:bodyPr/>
          <a:lstStyle/>
          <a:p>
            <a:r>
              <a:rPr lang="en-US"/>
              <a:t>11/04/2018 - 10/10/2018</a:t>
            </a:r>
          </a:p>
        </p:txBody>
      </p:sp>
      <p:sp>
        <p:nvSpPr>
          <p:cNvPr id="5" name="Footer Placeholder 4">
            <a:extLst>
              <a:ext uri="{FF2B5EF4-FFF2-40B4-BE49-F238E27FC236}">
                <a16:creationId xmlns:a16="http://schemas.microsoft.com/office/drawing/2014/main" id="{CCDC4D78-E47E-47BE-A6C2-5F385C0C2C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66507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B9B3D-72AD-4527-937F-B727ADECF15F}"/>
              </a:ext>
            </a:extLst>
          </p:cNvPr>
          <p:cNvSpPr>
            <a:spLocks noGrp="1"/>
          </p:cNvSpPr>
          <p:nvPr>
            <p:ph type="title"/>
          </p:nvPr>
        </p:nvSpPr>
        <p:spPr/>
        <p:txBody>
          <a:bodyPr/>
          <a:lstStyle/>
          <a:p>
            <a:r>
              <a:rPr lang="en-US"/>
              <a:t>Facebook Interaction Rate By Weekday | Ente Tucumán Turismo</a:t>
            </a:r>
          </a:p>
        </p:txBody>
      </p:sp>
      <p:graphicFrame>
        <p:nvGraphicFramePr>
          <p:cNvPr id="6" name="Chart Placeholder 5">
            <a:extLst>
              <a:ext uri="{FF2B5EF4-FFF2-40B4-BE49-F238E27FC236}">
                <a16:creationId xmlns:a16="http://schemas.microsoft.com/office/drawing/2014/main" id="{F02F38C7-43E7-47FD-B478-5CF258F84DF9}"/>
              </a:ext>
            </a:extLst>
          </p:cNvPr>
          <p:cNvGraphicFramePr>
            <a:graphicFrameLocks noGrp="1"/>
          </p:cNvGraphicFramePr>
          <p:nvPr>
            <p:ph type="chart" sz="quarter" idx="13"/>
            <p:extLst>
              <p:ext uri="{D42A27DB-BD31-4B8C-83A1-F6EECF244321}">
                <p14:modId xmlns:p14="http://schemas.microsoft.com/office/powerpoint/2010/main" val="3724037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428D0C-A27E-45EF-BC30-641426F658C3}"/>
              </a:ext>
            </a:extLst>
          </p:cNvPr>
          <p:cNvSpPr>
            <a:spLocks noGrp="1"/>
          </p:cNvSpPr>
          <p:nvPr>
            <p:ph type="body" sz="quarter" idx="14"/>
          </p:nvPr>
        </p:nvSpPr>
        <p:spPr/>
        <p:txBody>
          <a:bodyPr/>
          <a:lstStyle/>
          <a:p>
            <a:r>
              <a:rPr lang="en-US"/>
              <a:t>11/04/2018 - 10/10/2018</a:t>
            </a:r>
          </a:p>
        </p:txBody>
      </p:sp>
      <p:sp>
        <p:nvSpPr>
          <p:cNvPr id="5" name="Footer Placeholder 4">
            <a:extLst>
              <a:ext uri="{FF2B5EF4-FFF2-40B4-BE49-F238E27FC236}">
                <a16:creationId xmlns:a16="http://schemas.microsoft.com/office/drawing/2014/main" id="{5E57C8C4-9E54-4B70-A8DC-E6D7D1DE52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41186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6DC2E-D38F-4B10-80DB-7611EE2418C5}"/>
              </a:ext>
            </a:extLst>
          </p:cNvPr>
          <p:cNvSpPr>
            <a:spLocks noGrp="1"/>
          </p:cNvSpPr>
          <p:nvPr>
            <p:ph type="title"/>
          </p:nvPr>
        </p:nvSpPr>
        <p:spPr/>
        <p:txBody>
          <a:bodyPr/>
          <a:lstStyle/>
          <a:p>
            <a:r>
              <a:rPr lang="en-US"/>
              <a:t>Facebook Post Type Distribution Per Profile | Ente Tucumán Turismo</a:t>
            </a:r>
          </a:p>
        </p:txBody>
      </p:sp>
      <p:graphicFrame>
        <p:nvGraphicFramePr>
          <p:cNvPr id="6" name="Chart Placeholder 5">
            <a:extLst>
              <a:ext uri="{FF2B5EF4-FFF2-40B4-BE49-F238E27FC236}">
                <a16:creationId xmlns:a16="http://schemas.microsoft.com/office/drawing/2014/main" id="{CD3DB153-5525-4858-8232-4C5E4A51DE27}"/>
              </a:ext>
            </a:extLst>
          </p:cNvPr>
          <p:cNvGraphicFramePr>
            <a:graphicFrameLocks noGrp="1"/>
          </p:cNvGraphicFramePr>
          <p:nvPr>
            <p:ph type="chart" sz="quarter" idx="13"/>
            <p:extLst>
              <p:ext uri="{D42A27DB-BD31-4B8C-83A1-F6EECF244321}">
                <p14:modId xmlns:p14="http://schemas.microsoft.com/office/powerpoint/2010/main" val="19241212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F74CAA-D81B-4F68-82C6-7E61B4673058}"/>
              </a:ext>
            </a:extLst>
          </p:cNvPr>
          <p:cNvSpPr>
            <a:spLocks noGrp="1"/>
          </p:cNvSpPr>
          <p:nvPr>
            <p:ph type="body" sz="quarter" idx="14"/>
          </p:nvPr>
        </p:nvSpPr>
        <p:spPr/>
        <p:txBody>
          <a:bodyPr/>
          <a:lstStyle/>
          <a:p>
            <a:r>
              <a:rPr lang="en-US"/>
              <a:t>11/04/2018 - 10/10/2018</a:t>
            </a:r>
          </a:p>
        </p:txBody>
      </p:sp>
      <p:sp>
        <p:nvSpPr>
          <p:cNvPr id="5" name="Footer Placeholder 4">
            <a:extLst>
              <a:ext uri="{FF2B5EF4-FFF2-40B4-BE49-F238E27FC236}">
                <a16:creationId xmlns:a16="http://schemas.microsoft.com/office/drawing/2014/main" id="{63A1DC31-5B06-4FDC-BC63-ADB2675366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38605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F88F0-B493-4F07-A11C-0FEEBA630BBA}"/>
              </a:ext>
            </a:extLst>
          </p:cNvPr>
          <p:cNvSpPr>
            <a:spLocks noGrp="1"/>
          </p:cNvSpPr>
          <p:nvPr>
            <p:ph type="title"/>
          </p:nvPr>
        </p:nvSpPr>
        <p:spPr/>
        <p:txBody>
          <a:bodyPr/>
          <a:lstStyle/>
          <a:p>
            <a:r>
              <a:rPr lang="en-US"/>
              <a:t>Facebook Interaction Rate By Hour | Ente Tucumán Turismo</a:t>
            </a:r>
          </a:p>
        </p:txBody>
      </p:sp>
      <p:graphicFrame>
        <p:nvGraphicFramePr>
          <p:cNvPr id="6" name="Chart Placeholder 5">
            <a:extLst>
              <a:ext uri="{FF2B5EF4-FFF2-40B4-BE49-F238E27FC236}">
                <a16:creationId xmlns:a16="http://schemas.microsoft.com/office/drawing/2014/main" id="{24639236-4323-4065-92D6-29850E707163}"/>
              </a:ext>
            </a:extLst>
          </p:cNvPr>
          <p:cNvGraphicFramePr>
            <a:graphicFrameLocks noGrp="1"/>
          </p:cNvGraphicFramePr>
          <p:nvPr>
            <p:ph type="chart" sz="quarter" idx="13"/>
            <p:extLst>
              <p:ext uri="{D42A27DB-BD31-4B8C-83A1-F6EECF244321}">
                <p14:modId xmlns:p14="http://schemas.microsoft.com/office/powerpoint/2010/main" val="3711958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53D489-3DE8-4F7A-9C5C-18C0E9A3E044}"/>
              </a:ext>
            </a:extLst>
          </p:cNvPr>
          <p:cNvSpPr>
            <a:spLocks noGrp="1"/>
          </p:cNvSpPr>
          <p:nvPr>
            <p:ph type="body" sz="quarter" idx="14"/>
          </p:nvPr>
        </p:nvSpPr>
        <p:spPr/>
        <p:txBody>
          <a:bodyPr/>
          <a:lstStyle/>
          <a:p>
            <a:r>
              <a:rPr lang="en-US"/>
              <a:t>11/04/2018 - 10/10/2018</a:t>
            </a:r>
          </a:p>
        </p:txBody>
      </p:sp>
      <p:sp>
        <p:nvSpPr>
          <p:cNvPr id="5" name="Footer Placeholder 4">
            <a:extLst>
              <a:ext uri="{FF2B5EF4-FFF2-40B4-BE49-F238E27FC236}">
                <a16:creationId xmlns:a16="http://schemas.microsoft.com/office/drawing/2014/main" id="{897D3B44-B324-4EB6-B258-0B33B33CC4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75752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C589-4016-44C4-9B8D-969D3F1D6A49}"/>
              </a:ext>
            </a:extLst>
          </p:cNvPr>
          <p:cNvSpPr>
            <a:spLocks noGrp="1"/>
          </p:cNvSpPr>
          <p:nvPr>
            <p:ph type="title"/>
          </p:nvPr>
        </p:nvSpPr>
        <p:spPr/>
        <p:txBody>
          <a:bodyPr/>
          <a:lstStyle/>
          <a:p>
            <a:r>
              <a:rPr lang="en-US"/>
              <a:t>Facebook Own Posts By Hour | Ente Tucumán Turismo</a:t>
            </a:r>
          </a:p>
        </p:txBody>
      </p:sp>
      <p:graphicFrame>
        <p:nvGraphicFramePr>
          <p:cNvPr id="6" name="Chart Placeholder 5">
            <a:extLst>
              <a:ext uri="{FF2B5EF4-FFF2-40B4-BE49-F238E27FC236}">
                <a16:creationId xmlns:a16="http://schemas.microsoft.com/office/drawing/2014/main" id="{4FA732D7-A470-4928-8C41-E631C64403AB}"/>
              </a:ext>
            </a:extLst>
          </p:cNvPr>
          <p:cNvGraphicFramePr>
            <a:graphicFrameLocks noGrp="1"/>
          </p:cNvGraphicFramePr>
          <p:nvPr>
            <p:ph type="chart" sz="quarter" idx="13"/>
            <p:extLst>
              <p:ext uri="{D42A27DB-BD31-4B8C-83A1-F6EECF244321}">
                <p14:modId xmlns:p14="http://schemas.microsoft.com/office/powerpoint/2010/main" val="12431606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F6FD99-475B-4854-8D4E-73B6062FC3FC}"/>
              </a:ext>
            </a:extLst>
          </p:cNvPr>
          <p:cNvSpPr>
            <a:spLocks noGrp="1"/>
          </p:cNvSpPr>
          <p:nvPr>
            <p:ph type="body" sz="quarter" idx="14"/>
          </p:nvPr>
        </p:nvSpPr>
        <p:spPr/>
        <p:txBody>
          <a:bodyPr/>
          <a:lstStyle/>
          <a:p>
            <a:r>
              <a:rPr lang="en-US"/>
              <a:t>11/04/2018 - 10/10/2018</a:t>
            </a:r>
          </a:p>
        </p:txBody>
      </p:sp>
      <p:sp>
        <p:nvSpPr>
          <p:cNvPr id="5" name="Footer Placeholder 4">
            <a:extLst>
              <a:ext uri="{FF2B5EF4-FFF2-40B4-BE49-F238E27FC236}">
                <a16:creationId xmlns:a16="http://schemas.microsoft.com/office/drawing/2014/main" id="{59729483-2059-4903-8BF9-986C40A31D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33910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6BC6C-B783-4296-932D-4541C2B58687}"/>
              </a:ext>
            </a:extLst>
          </p:cNvPr>
          <p:cNvSpPr>
            <a:spLocks noGrp="1"/>
          </p:cNvSpPr>
          <p:nvPr>
            <p:ph type="title"/>
          </p:nvPr>
        </p:nvSpPr>
        <p:spPr/>
        <p:txBody>
          <a:bodyPr/>
          <a:lstStyle/>
          <a:p>
            <a:r>
              <a:rPr lang="en-US"/>
              <a:t>Facebook Interaction Rate By Post Type | Ente Tucumán Turismo</a:t>
            </a:r>
          </a:p>
        </p:txBody>
      </p:sp>
      <p:graphicFrame>
        <p:nvGraphicFramePr>
          <p:cNvPr id="6" name="Chart Placeholder 5">
            <a:extLst>
              <a:ext uri="{FF2B5EF4-FFF2-40B4-BE49-F238E27FC236}">
                <a16:creationId xmlns:a16="http://schemas.microsoft.com/office/drawing/2014/main" id="{BF220AE5-2354-46BB-9D28-2683F5A5D826}"/>
              </a:ext>
            </a:extLst>
          </p:cNvPr>
          <p:cNvGraphicFramePr>
            <a:graphicFrameLocks noGrp="1"/>
          </p:cNvGraphicFramePr>
          <p:nvPr>
            <p:ph type="chart" sz="quarter" idx="13"/>
            <p:extLst>
              <p:ext uri="{D42A27DB-BD31-4B8C-83A1-F6EECF244321}">
                <p14:modId xmlns:p14="http://schemas.microsoft.com/office/powerpoint/2010/main" val="2061084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78F81D-F1BA-47CF-9836-3F01CB95BAA5}"/>
              </a:ext>
            </a:extLst>
          </p:cNvPr>
          <p:cNvSpPr>
            <a:spLocks noGrp="1"/>
          </p:cNvSpPr>
          <p:nvPr>
            <p:ph type="body" sz="quarter" idx="14"/>
          </p:nvPr>
        </p:nvSpPr>
        <p:spPr/>
        <p:txBody>
          <a:bodyPr/>
          <a:lstStyle/>
          <a:p>
            <a:r>
              <a:rPr lang="en-US"/>
              <a:t>11/04/2018 - 10/10/2018</a:t>
            </a:r>
          </a:p>
        </p:txBody>
      </p:sp>
      <p:sp>
        <p:nvSpPr>
          <p:cNvPr id="5" name="Footer Placeholder 4">
            <a:extLst>
              <a:ext uri="{FF2B5EF4-FFF2-40B4-BE49-F238E27FC236}">
                <a16:creationId xmlns:a16="http://schemas.microsoft.com/office/drawing/2014/main" id="{7B0B968D-A44D-42C8-97F4-059ECE486F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90381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58EDA-59DE-4246-941F-3E9E54408D3E}"/>
              </a:ext>
            </a:extLst>
          </p:cNvPr>
          <p:cNvSpPr>
            <a:spLocks noGrp="1"/>
          </p:cNvSpPr>
          <p:nvPr>
            <p:ph type="title"/>
          </p:nvPr>
        </p:nvSpPr>
        <p:spPr/>
        <p:txBody>
          <a:bodyPr/>
          <a:lstStyle/>
          <a:p>
            <a:r>
              <a:rPr lang="en-US"/>
              <a:t>Facebook Interactions Distribution | Ente Tucumán Turismo</a:t>
            </a:r>
          </a:p>
        </p:txBody>
      </p:sp>
      <p:graphicFrame>
        <p:nvGraphicFramePr>
          <p:cNvPr id="6" name="Chart Placeholder 5">
            <a:extLst>
              <a:ext uri="{FF2B5EF4-FFF2-40B4-BE49-F238E27FC236}">
                <a16:creationId xmlns:a16="http://schemas.microsoft.com/office/drawing/2014/main" id="{C172D39D-7A98-4A24-A96A-5B5DDC95FD5E}"/>
              </a:ext>
            </a:extLst>
          </p:cNvPr>
          <p:cNvGraphicFramePr>
            <a:graphicFrameLocks noGrp="1"/>
          </p:cNvGraphicFramePr>
          <p:nvPr>
            <p:ph type="chart" sz="quarter" idx="13"/>
            <p:extLst>
              <p:ext uri="{D42A27DB-BD31-4B8C-83A1-F6EECF244321}">
                <p14:modId xmlns:p14="http://schemas.microsoft.com/office/powerpoint/2010/main" val="35367477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1C1B5B-5EE6-40D5-A5B9-46FE2729DBC1}"/>
              </a:ext>
            </a:extLst>
          </p:cNvPr>
          <p:cNvSpPr>
            <a:spLocks noGrp="1"/>
          </p:cNvSpPr>
          <p:nvPr>
            <p:ph type="body" sz="quarter" idx="14"/>
          </p:nvPr>
        </p:nvSpPr>
        <p:spPr/>
        <p:txBody>
          <a:bodyPr/>
          <a:lstStyle/>
          <a:p>
            <a:r>
              <a:rPr lang="en-US"/>
              <a:t>11/04/2018 - 10/10/2018</a:t>
            </a:r>
          </a:p>
        </p:txBody>
      </p:sp>
      <p:sp>
        <p:nvSpPr>
          <p:cNvPr id="5" name="Footer Placeholder 4">
            <a:extLst>
              <a:ext uri="{FF2B5EF4-FFF2-40B4-BE49-F238E27FC236}">
                <a16:creationId xmlns:a16="http://schemas.microsoft.com/office/drawing/2014/main" id="{F91AE414-1A2A-47C4-8665-A9B8B83193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06456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9541B-0DA3-42A2-BFE3-19AAC9F87980}"/>
              </a:ext>
            </a:extLst>
          </p:cNvPr>
          <p:cNvSpPr>
            <a:spLocks noGrp="1"/>
          </p:cNvSpPr>
          <p:nvPr>
            <p:ph type="title"/>
          </p:nvPr>
        </p:nvSpPr>
        <p:spPr/>
        <p:txBody>
          <a:bodyPr/>
          <a:lstStyle/>
          <a:p>
            <a:r>
              <a:rPr lang="en-US"/>
              <a:t>Facebook Key Influencers | Ente Tucumán Turismo</a:t>
            </a:r>
          </a:p>
        </p:txBody>
      </p:sp>
      <p:graphicFrame>
        <p:nvGraphicFramePr>
          <p:cNvPr id="5" name="Table Placeholder 4">
            <a:extLst>
              <a:ext uri="{FF2B5EF4-FFF2-40B4-BE49-F238E27FC236}">
                <a16:creationId xmlns:a16="http://schemas.microsoft.com/office/drawing/2014/main" id="{170AEBF4-494C-45E8-A584-A04A7BAF1F03}"/>
              </a:ext>
            </a:extLst>
          </p:cNvPr>
          <p:cNvGraphicFramePr>
            <a:graphicFrameLocks noGrp="1"/>
          </p:cNvGraphicFramePr>
          <p:nvPr>
            <p:ph type="tbl" sz="quarter" idx="13"/>
            <p:extLst>
              <p:ext uri="{D42A27DB-BD31-4B8C-83A1-F6EECF244321}">
                <p14:modId xmlns:p14="http://schemas.microsoft.com/office/powerpoint/2010/main" val="1029747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41842239"/>
                    </a:ext>
                  </a:extLst>
                </a:gridCol>
                <a:gridCol w="2468880">
                  <a:extLst>
                    <a:ext uri="{9D8B030D-6E8A-4147-A177-3AD203B41FA5}">
                      <a16:colId xmlns:a16="http://schemas.microsoft.com/office/drawing/2014/main" val="3417593798"/>
                    </a:ext>
                  </a:extLst>
                </a:gridCol>
                <a:gridCol w="822960">
                  <a:extLst>
                    <a:ext uri="{9D8B030D-6E8A-4147-A177-3AD203B41FA5}">
                      <a16:colId xmlns:a16="http://schemas.microsoft.com/office/drawing/2014/main" val="2541398536"/>
                    </a:ext>
                  </a:extLst>
                </a:gridCol>
                <a:gridCol w="822960">
                  <a:extLst>
                    <a:ext uri="{9D8B030D-6E8A-4147-A177-3AD203B41FA5}">
                      <a16:colId xmlns:a16="http://schemas.microsoft.com/office/drawing/2014/main" val="3489733857"/>
                    </a:ext>
                  </a:extLst>
                </a:gridCol>
                <a:gridCol w="822960">
                  <a:extLst>
                    <a:ext uri="{9D8B030D-6E8A-4147-A177-3AD203B41FA5}">
                      <a16:colId xmlns:a16="http://schemas.microsoft.com/office/drawing/2014/main" val="3029287412"/>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4281841485"/>
                  </a:ext>
                </a:extLst>
              </a:tr>
              <a:tr h="370840">
                <a:tc>
                  <a:txBody>
                    <a:bodyPr/>
                    <a:lstStyle/>
                    <a:p>
                      <a:r>
                        <a:rPr lang="en-US" sz="1000"/>
                        <a:t>Manija de Viaje</a:t>
                      </a:r>
                    </a:p>
                  </a:txBody>
                  <a:tcPr/>
                </a:tc>
                <a:tc>
                  <a:txBody>
                    <a:bodyPr/>
                    <a:lstStyle/>
                    <a:p>
                      <a:r>
                        <a:rPr lang="en-US" sz="1000"/>
                        <a:t>Ente Tucumán Turismo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2029133918"/>
                  </a:ext>
                </a:extLst>
              </a:tr>
            </a:tbl>
          </a:graphicData>
        </a:graphic>
      </p:graphicFrame>
      <p:sp>
        <p:nvSpPr>
          <p:cNvPr id="4" name="Text Placeholder 3">
            <a:extLst>
              <a:ext uri="{FF2B5EF4-FFF2-40B4-BE49-F238E27FC236}">
                <a16:creationId xmlns:a16="http://schemas.microsoft.com/office/drawing/2014/main" id="{96C3E8C9-C35D-4160-96FF-7CB3CC044346}"/>
              </a:ext>
            </a:extLst>
          </p:cNvPr>
          <p:cNvSpPr>
            <a:spLocks noGrp="1"/>
          </p:cNvSpPr>
          <p:nvPr>
            <p:ph type="body" sz="quarter" idx="14"/>
          </p:nvPr>
        </p:nvSpPr>
        <p:spPr/>
        <p:txBody>
          <a:bodyPr/>
          <a:lstStyle/>
          <a:p>
            <a:r>
              <a:rPr lang="en-US"/>
              <a:t>11/04/2018 - 10/10/2018</a:t>
            </a:r>
          </a:p>
        </p:txBody>
      </p:sp>
    </p:spTree>
    <p:extLst>
      <p:ext uri="{BB962C8B-B14F-4D97-AF65-F5344CB8AC3E}">
        <p14:creationId xmlns:p14="http://schemas.microsoft.com/office/powerpoint/2010/main" val="39541883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547A7-1BAB-4C42-95D4-8ABC3364DA31}"/>
              </a:ext>
            </a:extLst>
          </p:cNvPr>
          <p:cNvSpPr>
            <a:spLocks noGrp="1"/>
          </p:cNvSpPr>
          <p:nvPr>
            <p:ph type="title"/>
          </p:nvPr>
        </p:nvSpPr>
        <p:spPr/>
        <p:txBody>
          <a:bodyPr/>
          <a:lstStyle/>
          <a:p>
            <a:r>
              <a:rPr lang="en-US"/>
              <a:t>Facebook User Posts Table | Ente Tucumán Turismo - 1 of 2</a:t>
            </a:r>
          </a:p>
        </p:txBody>
      </p:sp>
      <p:graphicFrame>
        <p:nvGraphicFramePr>
          <p:cNvPr id="5" name="Table Placeholder 4">
            <a:extLst>
              <a:ext uri="{FF2B5EF4-FFF2-40B4-BE49-F238E27FC236}">
                <a16:creationId xmlns:a16="http://schemas.microsoft.com/office/drawing/2014/main" id="{1A8B6610-9E70-4317-A3AC-C8358307D612}"/>
              </a:ext>
            </a:extLst>
          </p:cNvPr>
          <p:cNvGraphicFramePr>
            <a:graphicFrameLocks noGrp="1"/>
          </p:cNvGraphicFramePr>
          <p:nvPr>
            <p:ph type="tbl" sz="quarter" idx="13"/>
            <p:extLst>
              <p:ext uri="{D42A27DB-BD31-4B8C-83A1-F6EECF244321}">
                <p14:modId xmlns:p14="http://schemas.microsoft.com/office/powerpoint/2010/main" val="3592405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51724004"/>
                    </a:ext>
                  </a:extLst>
                </a:gridCol>
                <a:gridCol w="822960">
                  <a:extLst>
                    <a:ext uri="{9D8B030D-6E8A-4147-A177-3AD203B41FA5}">
                      <a16:colId xmlns:a16="http://schemas.microsoft.com/office/drawing/2014/main" val="3130625977"/>
                    </a:ext>
                  </a:extLst>
                </a:gridCol>
                <a:gridCol w="822960">
                  <a:extLst>
                    <a:ext uri="{9D8B030D-6E8A-4147-A177-3AD203B41FA5}">
                      <a16:colId xmlns:a16="http://schemas.microsoft.com/office/drawing/2014/main" val="2645135341"/>
                    </a:ext>
                  </a:extLst>
                </a:gridCol>
                <a:gridCol w="822960">
                  <a:extLst>
                    <a:ext uri="{9D8B030D-6E8A-4147-A177-3AD203B41FA5}">
                      <a16:colId xmlns:a16="http://schemas.microsoft.com/office/drawing/2014/main" val="1832116249"/>
                    </a:ext>
                  </a:extLst>
                </a:gridCol>
                <a:gridCol w="822960">
                  <a:extLst>
                    <a:ext uri="{9D8B030D-6E8A-4147-A177-3AD203B41FA5}">
                      <a16:colId xmlns:a16="http://schemas.microsoft.com/office/drawing/2014/main" val="1542616468"/>
                    </a:ext>
                  </a:extLst>
                </a:gridCol>
                <a:gridCol w="822960">
                  <a:extLst>
                    <a:ext uri="{9D8B030D-6E8A-4147-A177-3AD203B41FA5}">
                      <a16:colId xmlns:a16="http://schemas.microsoft.com/office/drawing/2014/main" val="313596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437337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n/a - 2018-09-04 14:04:23 </a:t>
                      </a:r>
                      <a:r>
                        <a:rPr kumimoji="0" lang="es-ES" sz="1000" b="0" i="0" u="none" strike="noStrike" kern="1200" cap="none" spc="0" normalizeH="0" baseline="0" noProof="0">
                          <a:ln>
                            <a:noFill/>
                          </a:ln>
                          <a:solidFill>
                            <a:prstClr val="black"/>
                          </a:solidFill>
                          <a:effectLst/>
                          <a:uLnTx/>
                          <a:uFillTx/>
                          <a:latin typeface="+mn-lt"/>
                          <a:ea typeface="+mn-ea"/>
                          <a:cs typeface="+mn-cs"/>
                        </a:rPr>
                        <a:t>
 Felicitaciones por la atención telefónica que brindan. En especial a la Srta. Emilce !!!! Muy buena información y muy educadas las chicas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80402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n/a - 2018-07-27 19:29:16 </a:t>
                      </a:r>
                      <a:r>
                        <a:rPr kumimoji="0" lang="es-ES" sz="1000" b="0" i="0" u="none" strike="noStrike" kern="1200" cap="none" spc="0" normalizeH="0" baseline="0" noProof="0">
                          <a:ln>
                            <a:noFill/>
                          </a:ln>
                          <a:solidFill>
                            <a:prstClr val="black"/>
                          </a:solidFill>
                          <a:effectLst/>
                          <a:uLnTx/>
                          <a:uFillTx/>
                          <a:latin typeface="+mn-lt"/>
                          <a:ea typeface="+mn-ea"/>
                          <a:cs typeface="+mn-cs"/>
                        </a:rPr>
                        <a:t>
 Tucumán "Historias de la Independencia". Felicitaciones por el evento teatral que ofrecen los integrantes de Los Intérpretes Compañía Artística!!! Un excelente trabajo que emociona y llega fuertemente al espectador. Por muchos más actores, de los nuestros, en las calles, las plazas y los espacios públicos de nuestra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16910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Ente Tucumán Turismo </a:t>
                      </a:r>
                      <a:r>
                        <a:rPr kumimoji="0" lang="pt-BR" sz="1000" b="0" i="0" u="none" strike="noStrike" kern="1200" cap="none" spc="0" normalizeH="0" baseline="0" noProof="0">
                          <a:ln>
                            <a:noFill/>
                          </a:ln>
                          <a:solidFill>
                            <a:prstClr val="black"/>
                          </a:solidFill>
                          <a:effectLst/>
                          <a:uLnTx/>
                          <a:uFillTx/>
                          <a:latin typeface="+mn-lt"/>
                          <a:ea typeface="+mn-ea"/>
                          <a:cs typeface="+mn-cs"/>
                        </a:rPr>
                        <a:t> got a post by </a:t>
                      </a:r>
                      <a:r>
                        <a:rPr kumimoji="0" lang="pt-BR" sz="1000" b="1" i="0" u="none" strike="noStrike" kern="1200" cap="none" spc="0" normalizeH="0" baseline="0" noProof="0">
                          <a:ln>
                            <a:noFill/>
                          </a:ln>
                          <a:solidFill>
                            <a:prstClr val="black"/>
                          </a:solidFill>
                          <a:effectLst/>
                          <a:uLnTx/>
                          <a:uFillTx/>
                          <a:latin typeface="+mn-lt"/>
                          <a:ea typeface="+mn-ea"/>
                          <a:cs typeface="+mn-cs"/>
                        </a:rPr>
                        <a:t> n/a - 2018-07-16 02:29:57 </a:t>
                      </a:r>
                      <a:r>
                        <a:rPr kumimoji="0" lang="pt-BR" sz="1000" b="0" i="0" u="none" strike="noStrike" kern="1200" cap="none" spc="0" normalizeH="0" baseline="0" noProof="0">
                          <a:ln>
                            <a:noFill/>
                          </a:ln>
                          <a:solidFill>
                            <a:prstClr val="black"/>
                          </a:solidFill>
                          <a:effectLst/>
                          <a:uLnTx/>
                          <a:uFillTx/>
                          <a:latin typeface="+mn-lt"/>
                          <a:ea typeface="+mn-ea"/>
                          <a:cs typeface="+mn-cs"/>
                        </a:rPr>
                        <a:t>
 Hipódromo de Tucumán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62436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Ente Tucumán Turismo </a:t>
                      </a:r>
                      <a:r>
                        <a:rPr kumimoji="0" lang="pt-BR" sz="1000" b="0" i="0" u="none" strike="noStrike" kern="1200" cap="none" spc="0" normalizeH="0" baseline="0" noProof="0">
                          <a:ln>
                            <a:noFill/>
                          </a:ln>
                          <a:solidFill>
                            <a:prstClr val="black"/>
                          </a:solidFill>
                          <a:effectLst/>
                          <a:uLnTx/>
                          <a:uFillTx/>
                          <a:latin typeface="+mn-lt"/>
                          <a:ea typeface="+mn-ea"/>
                          <a:cs typeface="+mn-cs"/>
                        </a:rPr>
                        <a:t> got a post by </a:t>
                      </a:r>
                      <a:r>
                        <a:rPr kumimoji="0" lang="pt-BR" sz="1000" b="1" i="0" u="none" strike="noStrike" kern="1200" cap="none" spc="0" normalizeH="0" baseline="0" noProof="0">
                          <a:ln>
                            <a:noFill/>
                          </a:ln>
                          <a:solidFill>
                            <a:prstClr val="black"/>
                          </a:solidFill>
                          <a:effectLst/>
                          <a:uLnTx/>
                          <a:uFillTx/>
                          <a:latin typeface="+mn-lt"/>
                          <a:ea typeface="+mn-ea"/>
                          <a:cs typeface="+mn-cs"/>
                        </a:rPr>
                        <a:t> n/a - 2018-07-15 18:16:17 </a:t>
                      </a:r>
                      <a:r>
                        <a:rPr kumimoji="0" lang="pt-BR" sz="1000" b="0" i="0" u="none" strike="noStrike" kern="1200" cap="none" spc="0" normalizeH="0" baseline="0" noProof="0">
                          <a:ln>
                            <a:noFill/>
                          </a:ln>
                          <a:solidFill>
                            <a:prstClr val="black"/>
                          </a:solidFill>
                          <a:effectLst/>
                          <a:uLnTx/>
                          <a:uFillTx/>
                          <a:latin typeface="+mn-lt"/>
                          <a:ea typeface="+mn-ea"/>
                          <a:cs typeface="+mn-cs"/>
                        </a:rPr>
                        <a:t>
 RIO CHULCA, EN SAN PEDRO DE COLALAO,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38127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Ente Tucumán Turismo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- 2018-07-15 17:41:12 </a:t>
                      </a:r>
                      <a:r>
                        <a:rPr kumimoji="0" lang="en-US" sz="1000" b="0" i="0" u="none" strike="noStrike" kern="1200" cap="none" spc="0" normalizeH="0" baseline="0" noProof="0">
                          <a:ln>
                            <a:noFill/>
                          </a:ln>
                          <a:solidFill>
                            <a:prstClr val="black"/>
                          </a:solidFill>
                          <a:effectLst/>
                          <a:uLnTx/>
                          <a:uFillTx/>
                          <a:latin typeface="+mn-lt"/>
                          <a:ea typeface="+mn-ea"/>
                          <a:cs typeface="+mn-cs"/>
                        </a:rPr>
                        <a:t>
 https://www.facebook.com/HENRYQIROh/videos/2082233352049199/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28101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Ente Tucumán Turismo </a:t>
                      </a:r>
                      <a:r>
                        <a:rPr kumimoji="0" lang="pt-BR" sz="1000" b="0" i="0" u="none" strike="noStrike" kern="1200" cap="none" spc="0" normalizeH="0" baseline="0" noProof="0">
                          <a:ln>
                            <a:noFill/>
                          </a:ln>
                          <a:solidFill>
                            <a:prstClr val="black"/>
                          </a:solidFill>
                          <a:effectLst/>
                          <a:uLnTx/>
                          <a:uFillTx/>
                          <a:latin typeface="+mn-lt"/>
                          <a:ea typeface="+mn-ea"/>
                          <a:cs typeface="+mn-cs"/>
                        </a:rPr>
                        <a:t> got a post by </a:t>
                      </a:r>
                      <a:r>
                        <a:rPr kumimoji="0" lang="pt-BR" sz="1000" b="1" i="0" u="none" strike="noStrike" kern="1200" cap="none" spc="0" normalizeH="0" baseline="0" noProof="0">
                          <a:ln>
                            <a:noFill/>
                          </a:ln>
                          <a:solidFill>
                            <a:prstClr val="black"/>
                          </a:solidFill>
                          <a:effectLst/>
                          <a:uLnTx/>
                          <a:uFillTx/>
                          <a:latin typeface="+mn-lt"/>
                          <a:ea typeface="+mn-ea"/>
                          <a:cs typeface="+mn-cs"/>
                        </a:rPr>
                        <a:t> n/a - 2018-07-15 15:26:16 </a:t>
                      </a:r>
                      <a:r>
                        <a:rPr kumimoji="0" lang="pt-BR" sz="1000" b="0" i="0" u="none" strike="noStrike" kern="1200" cap="none" spc="0" normalizeH="0" baseline="0" noProof="0">
                          <a:ln>
                            <a:noFill/>
                          </a:ln>
                          <a:solidFill>
                            <a:prstClr val="black"/>
                          </a:solidFill>
                          <a:effectLst/>
                          <a:uLnTx/>
                          <a:uFillTx/>
                          <a:latin typeface="+mn-lt"/>
                          <a:ea typeface="+mn-ea"/>
                          <a:cs typeface="+mn-cs"/>
                        </a:rPr>
                        <a:t>
 SAN PEDRO DE COLALAO, CERROS , RIOS ,HERMOSOS PAISAJES..EN CHULCA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53211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Ente Tucumán Turismo </a:t>
                      </a:r>
                      <a:r>
                        <a:rPr kumimoji="0" lang="pt-BR" sz="1000" b="0" i="0" u="none" strike="noStrike" kern="1200" cap="none" spc="0" normalizeH="0" baseline="0" noProof="0">
                          <a:ln>
                            <a:noFill/>
                          </a:ln>
                          <a:solidFill>
                            <a:prstClr val="black"/>
                          </a:solidFill>
                          <a:effectLst/>
                          <a:uLnTx/>
                          <a:uFillTx/>
                          <a:latin typeface="+mn-lt"/>
                          <a:ea typeface="+mn-ea"/>
                          <a:cs typeface="+mn-cs"/>
                        </a:rPr>
                        <a:t> got a post by </a:t>
                      </a:r>
                      <a:r>
                        <a:rPr kumimoji="0" lang="pt-BR" sz="1000" b="1" i="0" u="none" strike="noStrike" kern="1200" cap="none" spc="0" normalizeH="0" baseline="0" noProof="0">
                          <a:ln>
                            <a:noFill/>
                          </a:ln>
                          <a:solidFill>
                            <a:prstClr val="black"/>
                          </a:solidFill>
                          <a:effectLst/>
                          <a:uLnTx/>
                          <a:uFillTx/>
                          <a:latin typeface="+mn-lt"/>
                          <a:ea typeface="+mn-ea"/>
                          <a:cs typeface="+mn-cs"/>
                        </a:rPr>
                        <a:t> n/a - 2018-07-15 15:21:40 </a:t>
                      </a:r>
                      <a:r>
                        <a:rPr kumimoji="0" lang="pt-BR" sz="1000" b="0" i="0" u="none" strike="noStrike" kern="1200" cap="none" spc="0" normalizeH="0" baseline="0" noProof="0">
                          <a:ln>
                            <a:noFill/>
                          </a:ln>
                          <a:solidFill>
                            <a:prstClr val="black"/>
                          </a:solidFill>
                          <a:effectLst/>
                          <a:uLnTx/>
                          <a:uFillTx/>
                          <a:latin typeface="+mn-lt"/>
                          <a:ea typeface="+mn-ea"/>
                          <a:cs typeface="+mn-cs"/>
                        </a:rPr>
                        <a:t>
 SAN PEDRO DE COLALAO, YUNGAS DE SAN PEDRO, CHULCA...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8858113"/>
                  </a:ext>
                </a:extLst>
              </a:tr>
            </a:tbl>
          </a:graphicData>
        </a:graphic>
      </p:graphicFrame>
      <p:sp>
        <p:nvSpPr>
          <p:cNvPr id="4" name="Text Placeholder 3">
            <a:extLst>
              <a:ext uri="{FF2B5EF4-FFF2-40B4-BE49-F238E27FC236}">
                <a16:creationId xmlns:a16="http://schemas.microsoft.com/office/drawing/2014/main" id="{7EE225D0-6B5B-46BF-9541-6FEA1BED92EC}"/>
              </a:ext>
            </a:extLst>
          </p:cNvPr>
          <p:cNvSpPr>
            <a:spLocks noGrp="1"/>
          </p:cNvSpPr>
          <p:nvPr>
            <p:ph type="body" sz="quarter" idx="14"/>
          </p:nvPr>
        </p:nvSpPr>
        <p:spPr/>
        <p:txBody>
          <a:bodyPr/>
          <a:lstStyle/>
          <a:p>
            <a:r>
              <a:rPr lang="en-US"/>
              <a:t>11/04/2018 - 10/10/2018</a:t>
            </a:r>
          </a:p>
        </p:txBody>
      </p:sp>
    </p:spTree>
    <p:extLst>
      <p:ext uri="{BB962C8B-B14F-4D97-AF65-F5344CB8AC3E}">
        <p14:creationId xmlns:p14="http://schemas.microsoft.com/office/powerpoint/2010/main" val="12415049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3D257-E685-4FE5-AF6D-7FCAF2B2CFC7}"/>
              </a:ext>
            </a:extLst>
          </p:cNvPr>
          <p:cNvSpPr>
            <a:spLocks noGrp="1"/>
          </p:cNvSpPr>
          <p:nvPr>
            <p:ph type="title"/>
          </p:nvPr>
        </p:nvSpPr>
        <p:spPr/>
        <p:txBody>
          <a:bodyPr/>
          <a:lstStyle/>
          <a:p>
            <a:r>
              <a:rPr lang="en-US"/>
              <a:t>Facebook User Posts Table | Ente Tucumán Turismo - 2 of 2</a:t>
            </a:r>
          </a:p>
        </p:txBody>
      </p:sp>
      <p:graphicFrame>
        <p:nvGraphicFramePr>
          <p:cNvPr id="5" name="Table Placeholder 4">
            <a:extLst>
              <a:ext uri="{FF2B5EF4-FFF2-40B4-BE49-F238E27FC236}">
                <a16:creationId xmlns:a16="http://schemas.microsoft.com/office/drawing/2014/main" id="{87B72D75-FB01-44DB-88E0-DAA62197CAE2}"/>
              </a:ext>
            </a:extLst>
          </p:cNvPr>
          <p:cNvGraphicFramePr>
            <a:graphicFrameLocks noGrp="1"/>
          </p:cNvGraphicFramePr>
          <p:nvPr>
            <p:ph type="tbl" sz="quarter" idx="13"/>
            <p:extLst>
              <p:ext uri="{D42A27DB-BD31-4B8C-83A1-F6EECF244321}">
                <p14:modId xmlns:p14="http://schemas.microsoft.com/office/powerpoint/2010/main" val="3992106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52676905"/>
                    </a:ext>
                  </a:extLst>
                </a:gridCol>
                <a:gridCol w="822960">
                  <a:extLst>
                    <a:ext uri="{9D8B030D-6E8A-4147-A177-3AD203B41FA5}">
                      <a16:colId xmlns:a16="http://schemas.microsoft.com/office/drawing/2014/main" val="4067856115"/>
                    </a:ext>
                  </a:extLst>
                </a:gridCol>
                <a:gridCol w="822960">
                  <a:extLst>
                    <a:ext uri="{9D8B030D-6E8A-4147-A177-3AD203B41FA5}">
                      <a16:colId xmlns:a16="http://schemas.microsoft.com/office/drawing/2014/main" val="677631026"/>
                    </a:ext>
                  </a:extLst>
                </a:gridCol>
                <a:gridCol w="822960">
                  <a:extLst>
                    <a:ext uri="{9D8B030D-6E8A-4147-A177-3AD203B41FA5}">
                      <a16:colId xmlns:a16="http://schemas.microsoft.com/office/drawing/2014/main" val="255588739"/>
                    </a:ext>
                  </a:extLst>
                </a:gridCol>
                <a:gridCol w="822960">
                  <a:extLst>
                    <a:ext uri="{9D8B030D-6E8A-4147-A177-3AD203B41FA5}">
                      <a16:colId xmlns:a16="http://schemas.microsoft.com/office/drawing/2014/main" val="4294805623"/>
                    </a:ext>
                  </a:extLst>
                </a:gridCol>
                <a:gridCol w="822960">
                  <a:extLst>
                    <a:ext uri="{9D8B030D-6E8A-4147-A177-3AD203B41FA5}">
                      <a16:colId xmlns:a16="http://schemas.microsoft.com/office/drawing/2014/main" val="1240042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129554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Ente Tucumán Turismo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- 2018-06-13 10:20:38 </a:t>
                      </a:r>
                      <a:r>
                        <a:rPr kumimoji="0" lang="en-US" sz="1000" b="0" i="0" u="none" strike="noStrike" kern="1200" cap="none" spc="0" normalizeH="0" baseline="0" noProof="0">
                          <a:ln>
                            <a:noFill/>
                          </a:ln>
                          <a:solidFill>
                            <a:prstClr val="black"/>
                          </a:solidFill>
                          <a:effectLst/>
                          <a:uLnTx/>
                          <a:uFillTx/>
                          <a:latin typeface="+mn-lt"/>
                          <a:ea typeface="+mn-ea"/>
                          <a:cs typeface="+mn-cs"/>
                        </a:rPr>
                        <a:t>
 Buen dia gente linda este Viernes los espero para compartir buena musica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31756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Ente Tucumán Turismo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- 2018-06-09 00:03:02 </a:t>
                      </a:r>
                      <a:r>
                        <a:rPr kumimoji="0" lang="en-US" sz="1000" b="0" i="0" u="none" strike="noStrike" kern="1200" cap="none" spc="0" normalizeH="0" baseline="0" noProof="0">
                          <a:ln>
                            <a:noFill/>
                          </a:ln>
                          <a:solidFill>
                            <a:prstClr val="black"/>
                          </a:solidFill>
                          <a:effectLst/>
                          <a:uLnTx/>
                          <a:uFillTx/>
                          <a:latin typeface="+mn-lt"/>
                          <a:ea typeface="+mn-ea"/>
                          <a:cs typeface="+mn-cs"/>
                        </a:rPr>
                        <a:t>
 HERMOSOO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38117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n/a - 2018-04-13 11:13:17 </a:t>
                      </a:r>
                      <a:r>
                        <a:rPr kumimoji="0" lang="es-ES" sz="1000" b="0" i="0" u="none" strike="noStrike" kern="1200" cap="none" spc="0" normalizeH="0" baseline="0" noProof="0">
                          <a:ln>
                            <a:noFill/>
                          </a:ln>
                          <a:solidFill>
                            <a:prstClr val="black"/>
                          </a:solidFill>
                          <a:effectLst/>
                          <a:uLnTx/>
                          <a:uFillTx/>
                          <a:latin typeface="+mn-lt"/>
                          <a:ea typeface="+mn-ea"/>
                          <a:cs typeface="+mn-cs"/>
                        </a:rPr>
                        <a:t>
 Un vídeo de el dique Las Tacanas en Nuestra hermosa villa San Pedro de Colalao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99141293"/>
                  </a:ext>
                </a:extLst>
              </a:tr>
            </a:tbl>
          </a:graphicData>
        </a:graphic>
      </p:graphicFrame>
      <p:sp>
        <p:nvSpPr>
          <p:cNvPr id="4" name="Text Placeholder 3">
            <a:extLst>
              <a:ext uri="{FF2B5EF4-FFF2-40B4-BE49-F238E27FC236}">
                <a16:creationId xmlns:a16="http://schemas.microsoft.com/office/drawing/2014/main" id="{8704A6E6-EDAA-41E9-8606-D4AA5E79B608}"/>
              </a:ext>
            </a:extLst>
          </p:cNvPr>
          <p:cNvSpPr>
            <a:spLocks noGrp="1"/>
          </p:cNvSpPr>
          <p:nvPr>
            <p:ph type="body" sz="quarter" idx="14"/>
          </p:nvPr>
        </p:nvSpPr>
        <p:spPr/>
        <p:txBody>
          <a:bodyPr/>
          <a:lstStyle/>
          <a:p>
            <a:r>
              <a:rPr lang="en-US"/>
              <a:t>11/04/2018 - 10/10/2018</a:t>
            </a:r>
          </a:p>
        </p:txBody>
      </p:sp>
    </p:spTree>
    <p:extLst>
      <p:ext uri="{BB962C8B-B14F-4D97-AF65-F5344CB8AC3E}">
        <p14:creationId xmlns:p14="http://schemas.microsoft.com/office/powerpoint/2010/main" val="27780769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E9C45-CE00-471F-A5C5-47A7077BAB79}"/>
              </a:ext>
            </a:extLst>
          </p:cNvPr>
          <p:cNvSpPr>
            <a:spLocks noGrp="1"/>
          </p:cNvSpPr>
          <p:nvPr>
            <p:ph type="title"/>
          </p:nvPr>
        </p:nvSpPr>
        <p:spPr/>
        <p:txBody>
          <a:bodyPr/>
          <a:lstStyle/>
          <a:p>
            <a:r>
              <a:rPr lang="en-US"/>
              <a:t>Facebook Response Times | Ente Tucumán Turismo</a:t>
            </a:r>
          </a:p>
        </p:txBody>
      </p:sp>
      <p:graphicFrame>
        <p:nvGraphicFramePr>
          <p:cNvPr id="6" name="Chart Placeholder 5">
            <a:extLst>
              <a:ext uri="{FF2B5EF4-FFF2-40B4-BE49-F238E27FC236}">
                <a16:creationId xmlns:a16="http://schemas.microsoft.com/office/drawing/2014/main" id="{94963683-1B4D-4C90-A783-810AD79A2A99}"/>
              </a:ext>
            </a:extLst>
          </p:cNvPr>
          <p:cNvGraphicFramePr>
            <a:graphicFrameLocks noGrp="1"/>
          </p:cNvGraphicFramePr>
          <p:nvPr>
            <p:ph type="chart" sz="quarter" idx="13"/>
            <p:extLst>
              <p:ext uri="{D42A27DB-BD31-4B8C-83A1-F6EECF244321}">
                <p14:modId xmlns:p14="http://schemas.microsoft.com/office/powerpoint/2010/main" val="22990918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E5670E-C01C-40EF-8C80-503A6E0598AD}"/>
              </a:ext>
            </a:extLst>
          </p:cNvPr>
          <p:cNvSpPr>
            <a:spLocks noGrp="1"/>
          </p:cNvSpPr>
          <p:nvPr>
            <p:ph type="body" sz="quarter" idx="14"/>
          </p:nvPr>
        </p:nvSpPr>
        <p:spPr/>
        <p:txBody>
          <a:bodyPr/>
          <a:lstStyle/>
          <a:p>
            <a:r>
              <a:rPr lang="en-US"/>
              <a:t>11/04/2018 - 10/10/2018</a:t>
            </a:r>
          </a:p>
        </p:txBody>
      </p:sp>
      <p:sp>
        <p:nvSpPr>
          <p:cNvPr id="5" name="Footer Placeholder 4">
            <a:extLst>
              <a:ext uri="{FF2B5EF4-FFF2-40B4-BE49-F238E27FC236}">
                <a16:creationId xmlns:a16="http://schemas.microsoft.com/office/drawing/2014/main" id="{D6209BCC-E36F-467F-8629-B8CAB5390E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00663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46FA6-1AD4-4F90-8F1E-A2ED984A4763}"/>
              </a:ext>
            </a:extLst>
          </p:cNvPr>
          <p:cNvSpPr>
            <a:spLocks noGrp="1"/>
          </p:cNvSpPr>
          <p:nvPr>
            <p:ph type="title"/>
          </p:nvPr>
        </p:nvSpPr>
        <p:spPr/>
        <p:txBody>
          <a:bodyPr/>
          <a:lstStyle/>
          <a:p>
            <a:r>
              <a:rPr lang="en-US"/>
              <a:t>Facebook Hashtag Detection | Ente Tucumán Turismo - 1 of 3</a:t>
            </a:r>
          </a:p>
        </p:txBody>
      </p:sp>
      <p:graphicFrame>
        <p:nvGraphicFramePr>
          <p:cNvPr id="5" name="Table Placeholder 4">
            <a:extLst>
              <a:ext uri="{FF2B5EF4-FFF2-40B4-BE49-F238E27FC236}">
                <a16:creationId xmlns:a16="http://schemas.microsoft.com/office/drawing/2014/main" id="{D2B8681D-2075-4124-AE54-6E521313A22E}"/>
              </a:ext>
            </a:extLst>
          </p:cNvPr>
          <p:cNvGraphicFramePr>
            <a:graphicFrameLocks noGrp="1"/>
          </p:cNvGraphicFramePr>
          <p:nvPr>
            <p:ph type="tbl" sz="quarter" idx="13"/>
            <p:extLst>
              <p:ext uri="{D42A27DB-BD31-4B8C-83A1-F6EECF244321}">
                <p14:modId xmlns:p14="http://schemas.microsoft.com/office/powerpoint/2010/main" val="4129499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22395138"/>
                    </a:ext>
                  </a:extLst>
                </a:gridCol>
                <a:gridCol w="1234440">
                  <a:extLst>
                    <a:ext uri="{9D8B030D-6E8A-4147-A177-3AD203B41FA5}">
                      <a16:colId xmlns:a16="http://schemas.microsoft.com/office/drawing/2014/main" val="556081133"/>
                    </a:ext>
                  </a:extLst>
                </a:gridCol>
                <a:gridCol w="1234440">
                  <a:extLst>
                    <a:ext uri="{9D8B030D-6E8A-4147-A177-3AD203B41FA5}">
                      <a16:colId xmlns:a16="http://schemas.microsoft.com/office/drawing/2014/main" val="2693165849"/>
                    </a:ext>
                  </a:extLst>
                </a:gridCol>
                <a:gridCol w="1234440">
                  <a:extLst>
                    <a:ext uri="{9D8B030D-6E8A-4147-A177-3AD203B41FA5}">
                      <a16:colId xmlns:a16="http://schemas.microsoft.com/office/drawing/2014/main" val="2115336363"/>
                    </a:ext>
                  </a:extLst>
                </a:gridCol>
                <a:gridCol w="1234440">
                  <a:extLst>
                    <a:ext uri="{9D8B030D-6E8A-4147-A177-3AD203B41FA5}">
                      <a16:colId xmlns:a16="http://schemas.microsoft.com/office/drawing/2014/main" val="673313961"/>
                    </a:ext>
                  </a:extLst>
                </a:gridCol>
                <a:gridCol w="1234440">
                  <a:extLst>
                    <a:ext uri="{9D8B030D-6E8A-4147-A177-3AD203B41FA5}">
                      <a16:colId xmlns:a16="http://schemas.microsoft.com/office/drawing/2014/main" val="1020540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816122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#TafíDelValle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116.33333333333</a:t>
                      </a:r>
                    </a:p>
                  </a:txBody>
                  <a:tcPr/>
                </a:tc>
                <a:extLst>
                  <a:ext uri="{0D108BD9-81ED-4DB2-BD59-A6C34878D82A}">
                    <a16:rowId xmlns:a16="http://schemas.microsoft.com/office/drawing/2014/main" val="865964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#Tucumán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88.314285714286</a:t>
                      </a:r>
                    </a:p>
                  </a:txBody>
                  <a:tcPr/>
                </a:tc>
                <a:extLst>
                  <a:ext uri="{0D108BD9-81ED-4DB2-BD59-A6C34878D82A}">
                    <a16:rowId xmlns:a16="http://schemas.microsoft.com/office/drawing/2014/main" val="2826194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#TucumánTuDestino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48.61858974359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2.1538461538462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17.971153846154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68.74358974359</a:t>
                      </a:r>
                    </a:p>
                  </a:txBody>
                  <a:tcPr/>
                </a:tc>
                <a:extLst>
                  <a:ext uri="{0D108BD9-81ED-4DB2-BD59-A6C34878D82A}">
                    <a16:rowId xmlns:a16="http://schemas.microsoft.com/office/drawing/2014/main" val="1332536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#JardíndelaRepública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52.272727272727</a:t>
                      </a:r>
                    </a:p>
                  </a:txBody>
                  <a:tcPr/>
                </a:tc>
                <a:extLst>
                  <a:ext uri="{0D108BD9-81ED-4DB2-BD59-A6C34878D82A}">
                    <a16:rowId xmlns:a16="http://schemas.microsoft.com/office/drawing/2014/main" val="691921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#FestivalDelLimón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449319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#Simoca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97.727272727273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192.72727272727</a:t>
                      </a:r>
                    </a:p>
                  </a:txBody>
                  <a:tcPr/>
                </a:tc>
                <a:extLst>
                  <a:ext uri="{0D108BD9-81ED-4DB2-BD59-A6C34878D82A}">
                    <a16:rowId xmlns:a16="http://schemas.microsoft.com/office/drawing/2014/main" val="3647969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#VallesCalchaquíes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72.777777777778</a:t>
                      </a:r>
                    </a:p>
                  </a:txBody>
                  <a:tcPr/>
                </a:tc>
                <a:extLst>
                  <a:ext uri="{0D108BD9-81ED-4DB2-BD59-A6C34878D82A}">
                    <a16:rowId xmlns:a16="http://schemas.microsoft.com/office/drawing/2014/main" val="399964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extLst>
                  <a:ext uri="{0D108BD9-81ED-4DB2-BD59-A6C34878D82A}">
                    <a16:rowId xmlns:a16="http://schemas.microsoft.com/office/drawing/2014/main" val="3327947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#DeliciasTucumanas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2.1282051282051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17.487179487179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53.923076923077</a:t>
                      </a:r>
                    </a:p>
                  </a:txBody>
                  <a:tcPr/>
                </a:tc>
                <a:extLst>
                  <a:ext uri="{0D108BD9-81ED-4DB2-BD59-A6C34878D82A}">
                    <a16:rowId xmlns:a16="http://schemas.microsoft.com/office/drawing/2014/main" val="3836426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#Primavera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1002503235"/>
                  </a:ext>
                </a:extLst>
              </a:tr>
            </a:tbl>
          </a:graphicData>
        </a:graphic>
      </p:graphicFrame>
      <p:sp>
        <p:nvSpPr>
          <p:cNvPr id="4" name="Text Placeholder 3">
            <a:extLst>
              <a:ext uri="{FF2B5EF4-FFF2-40B4-BE49-F238E27FC236}">
                <a16:creationId xmlns:a16="http://schemas.microsoft.com/office/drawing/2014/main" id="{D2D5FDD7-BEBA-4BC5-8303-D491BE9CFE3F}"/>
              </a:ext>
            </a:extLst>
          </p:cNvPr>
          <p:cNvSpPr>
            <a:spLocks noGrp="1"/>
          </p:cNvSpPr>
          <p:nvPr>
            <p:ph type="body" sz="quarter" idx="14"/>
          </p:nvPr>
        </p:nvSpPr>
        <p:spPr/>
        <p:txBody>
          <a:bodyPr/>
          <a:lstStyle/>
          <a:p>
            <a:r>
              <a:rPr lang="en-US"/>
              <a:t>11/04/2018 - 10/10/2018</a:t>
            </a:r>
          </a:p>
        </p:txBody>
      </p:sp>
    </p:spTree>
    <p:extLst>
      <p:ext uri="{BB962C8B-B14F-4D97-AF65-F5344CB8AC3E}">
        <p14:creationId xmlns:p14="http://schemas.microsoft.com/office/powerpoint/2010/main" val="1590836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7C66D-5E42-47B0-B645-7C15BD789E0C}"/>
              </a:ext>
            </a:extLst>
          </p:cNvPr>
          <p:cNvSpPr>
            <a:spLocks noGrp="1"/>
          </p:cNvSpPr>
          <p:nvPr>
            <p:ph type="title"/>
          </p:nvPr>
        </p:nvSpPr>
        <p:spPr/>
        <p:txBody>
          <a:bodyPr/>
          <a:lstStyle/>
          <a:p>
            <a:r>
              <a:rPr lang="en-US"/>
              <a:t>Facebook Hashtag Detection | Ente Tucumán Turismo - 2 of 3</a:t>
            </a:r>
          </a:p>
        </p:txBody>
      </p:sp>
      <p:graphicFrame>
        <p:nvGraphicFramePr>
          <p:cNvPr id="5" name="Table Placeholder 4">
            <a:extLst>
              <a:ext uri="{FF2B5EF4-FFF2-40B4-BE49-F238E27FC236}">
                <a16:creationId xmlns:a16="http://schemas.microsoft.com/office/drawing/2014/main" id="{9773A6F8-4862-417A-9070-07BCB27D5298}"/>
              </a:ext>
            </a:extLst>
          </p:cNvPr>
          <p:cNvGraphicFramePr>
            <a:graphicFrameLocks noGrp="1"/>
          </p:cNvGraphicFramePr>
          <p:nvPr>
            <p:ph type="tbl" sz="quarter" idx="13"/>
            <p:extLst>
              <p:ext uri="{D42A27DB-BD31-4B8C-83A1-F6EECF244321}">
                <p14:modId xmlns:p14="http://schemas.microsoft.com/office/powerpoint/2010/main" val="3157958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70207458"/>
                    </a:ext>
                  </a:extLst>
                </a:gridCol>
                <a:gridCol w="1234440">
                  <a:extLst>
                    <a:ext uri="{9D8B030D-6E8A-4147-A177-3AD203B41FA5}">
                      <a16:colId xmlns:a16="http://schemas.microsoft.com/office/drawing/2014/main" val="3652560299"/>
                    </a:ext>
                  </a:extLst>
                </a:gridCol>
                <a:gridCol w="1234440">
                  <a:extLst>
                    <a:ext uri="{9D8B030D-6E8A-4147-A177-3AD203B41FA5}">
                      <a16:colId xmlns:a16="http://schemas.microsoft.com/office/drawing/2014/main" val="3119402368"/>
                    </a:ext>
                  </a:extLst>
                </a:gridCol>
                <a:gridCol w="1234440">
                  <a:extLst>
                    <a:ext uri="{9D8B030D-6E8A-4147-A177-3AD203B41FA5}">
                      <a16:colId xmlns:a16="http://schemas.microsoft.com/office/drawing/2014/main" val="527919387"/>
                    </a:ext>
                  </a:extLst>
                </a:gridCol>
                <a:gridCol w="1234440">
                  <a:extLst>
                    <a:ext uri="{9D8B030D-6E8A-4147-A177-3AD203B41FA5}">
                      <a16:colId xmlns:a16="http://schemas.microsoft.com/office/drawing/2014/main" val="678035604"/>
                    </a:ext>
                  </a:extLst>
                </a:gridCol>
                <a:gridCol w="1234440">
                  <a:extLst>
                    <a:ext uri="{9D8B030D-6E8A-4147-A177-3AD203B41FA5}">
                      <a16:colId xmlns:a16="http://schemas.microsoft.com/office/drawing/2014/main" val="1604249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401910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#PrimaveraEnTucumán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extLst>
                  <a:ext uri="{0D108BD9-81ED-4DB2-BD59-A6C34878D82A}">
                    <a16:rowId xmlns:a16="http://schemas.microsoft.com/office/drawing/2014/main" val="2627620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#Sanjavier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extLst>
                  <a:ext uri="{0D108BD9-81ED-4DB2-BD59-A6C34878D82A}">
                    <a16:rowId xmlns:a16="http://schemas.microsoft.com/office/drawing/2014/main" val="747833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#Tucumántudestino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extLst>
                  <a:ext uri="{0D108BD9-81ED-4DB2-BD59-A6C34878D82A}">
                    <a16:rowId xmlns:a16="http://schemas.microsoft.com/office/drawing/2014/main" val="2009081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#JardínDeLaRepública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88.166666666667</a:t>
                      </a:r>
                    </a:p>
                  </a:txBody>
                  <a:tcPr/>
                </a:tc>
                <a:extLst>
                  <a:ext uri="{0D108BD9-81ED-4DB2-BD59-A6C34878D82A}">
                    <a16:rowId xmlns:a16="http://schemas.microsoft.com/office/drawing/2014/main" val="956961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extLst>
                  <a:ext uri="{0D108BD9-81ED-4DB2-BD59-A6C34878D82A}">
                    <a16:rowId xmlns:a16="http://schemas.microsoft.com/office/drawing/2014/main" val="1541923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#empanadastucumanas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extLst>
                  <a:ext uri="{0D108BD9-81ED-4DB2-BD59-A6C34878D82A}">
                    <a16:rowId xmlns:a16="http://schemas.microsoft.com/office/drawing/2014/main" val="1412461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#Fit2018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extLst>
                  <a:ext uri="{0D108BD9-81ED-4DB2-BD59-A6C34878D82A}">
                    <a16:rowId xmlns:a16="http://schemas.microsoft.com/office/drawing/2014/main" val="1857428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#Enduro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extLst>
                  <a:ext uri="{0D108BD9-81ED-4DB2-BD59-A6C34878D82A}">
                    <a16:rowId xmlns:a16="http://schemas.microsoft.com/office/drawing/2014/main" val="1829410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extLst>
                  <a:ext uri="{0D108BD9-81ED-4DB2-BD59-A6C34878D82A}">
                    <a16:rowId xmlns:a16="http://schemas.microsoft.com/office/drawing/2014/main" val="3498782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#ExpoTransmontaña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extLst>
                  <a:ext uri="{0D108BD9-81ED-4DB2-BD59-A6C34878D82A}">
                    <a16:rowId xmlns:a16="http://schemas.microsoft.com/office/drawing/2014/main" val="1848488093"/>
                  </a:ext>
                </a:extLst>
              </a:tr>
            </a:tbl>
          </a:graphicData>
        </a:graphic>
      </p:graphicFrame>
      <p:sp>
        <p:nvSpPr>
          <p:cNvPr id="4" name="Text Placeholder 3">
            <a:extLst>
              <a:ext uri="{FF2B5EF4-FFF2-40B4-BE49-F238E27FC236}">
                <a16:creationId xmlns:a16="http://schemas.microsoft.com/office/drawing/2014/main" id="{FCABBEEA-89B4-408C-84ED-BB0993984AF5}"/>
              </a:ext>
            </a:extLst>
          </p:cNvPr>
          <p:cNvSpPr>
            <a:spLocks noGrp="1"/>
          </p:cNvSpPr>
          <p:nvPr>
            <p:ph type="body" sz="quarter" idx="14"/>
          </p:nvPr>
        </p:nvSpPr>
        <p:spPr/>
        <p:txBody>
          <a:bodyPr/>
          <a:lstStyle/>
          <a:p>
            <a:r>
              <a:rPr lang="en-US"/>
              <a:t>11/04/2018 - 10/10/2018</a:t>
            </a:r>
          </a:p>
        </p:txBody>
      </p:sp>
    </p:spTree>
    <p:extLst>
      <p:ext uri="{BB962C8B-B14F-4D97-AF65-F5344CB8AC3E}">
        <p14:creationId xmlns:p14="http://schemas.microsoft.com/office/powerpoint/2010/main" val="30844105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32761-617A-4F3C-B962-A914A5274561}"/>
              </a:ext>
            </a:extLst>
          </p:cNvPr>
          <p:cNvSpPr>
            <a:spLocks noGrp="1"/>
          </p:cNvSpPr>
          <p:nvPr>
            <p:ph type="title"/>
          </p:nvPr>
        </p:nvSpPr>
        <p:spPr/>
        <p:txBody>
          <a:bodyPr/>
          <a:lstStyle/>
          <a:p>
            <a:r>
              <a:rPr lang="en-US"/>
              <a:t>Facebook Hashtag Detection | Ente Tucumán Turismo - 3 of 3</a:t>
            </a:r>
          </a:p>
        </p:txBody>
      </p:sp>
      <p:graphicFrame>
        <p:nvGraphicFramePr>
          <p:cNvPr id="5" name="Table Placeholder 4">
            <a:extLst>
              <a:ext uri="{FF2B5EF4-FFF2-40B4-BE49-F238E27FC236}">
                <a16:creationId xmlns:a16="http://schemas.microsoft.com/office/drawing/2014/main" id="{49CD71DD-565F-4D28-8172-6CCD1AC41D2F}"/>
              </a:ext>
            </a:extLst>
          </p:cNvPr>
          <p:cNvGraphicFramePr>
            <a:graphicFrameLocks noGrp="1"/>
          </p:cNvGraphicFramePr>
          <p:nvPr>
            <p:ph type="tbl" sz="quarter" idx="13"/>
            <p:extLst>
              <p:ext uri="{D42A27DB-BD31-4B8C-83A1-F6EECF244321}">
                <p14:modId xmlns:p14="http://schemas.microsoft.com/office/powerpoint/2010/main" val="3737196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04136813"/>
                    </a:ext>
                  </a:extLst>
                </a:gridCol>
                <a:gridCol w="1234440">
                  <a:extLst>
                    <a:ext uri="{9D8B030D-6E8A-4147-A177-3AD203B41FA5}">
                      <a16:colId xmlns:a16="http://schemas.microsoft.com/office/drawing/2014/main" val="384920173"/>
                    </a:ext>
                  </a:extLst>
                </a:gridCol>
                <a:gridCol w="1234440">
                  <a:extLst>
                    <a:ext uri="{9D8B030D-6E8A-4147-A177-3AD203B41FA5}">
                      <a16:colId xmlns:a16="http://schemas.microsoft.com/office/drawing/2014/main" val="3090123082"/>
                    </a:ext>
                  </a:extLst>
                </a:gridCol>
                <a:gridCol w="1234440">
                  <a:extLst>
                    <a:ext uri="{9D8B030D-6E8A-4147-A177-3AD203B41FA5}">
                      <a16:colId xmlns:a16="http://schemas.microsoft.com/office/drawing/2014/main" val="1506885399"/>
                    </a:ext>
                  </a:extLst>
                </a:gridCol>
                <a:gridCol w="1234440">
                  <a:extLst>
                    <a:ext uri="{9D8B030D-6E8A-4147-A177-3AD203B41FA5}">
                      <a16:colId xmlns:a16="http://schemas.microsoft.com/office/drawing/2014/main" val="2519388589"/>
                    </a:ext>
                  </a:extLst>
                </a:gridCol>
                <a:gridCol w="1234440">
                  <a:extLst>
                    <a:ext uri="{9D8B030D-6E8A-4147-A177-3AD203B41FA5}">
                      <a16:colId xmlns:a16="http://schemas.microsoft.com/office/drawing/2014/main" val="3008778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009176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#Rally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extLst>
                  <a:ext uri="{0D108BD9-81ED-4DB2-BD59-A6C34878D82A}">
                    <a16:rowId xmlns:a16="http://schemas.microsoft.com/office/drawing/2014/main" val="2704345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#HardEnduro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extLst>
                  <a:ext uri="{0D108BD9-81ED-4DB2-BD59-A6C34878D82A}">
                    <a16:rowId xmlns:a16="http://schemas.microsoft.com/office/drawing/2014/main" val="486882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#ExperienciaTransmontaña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extLst>
                  <a:ext uri="{0D108BD9-81ED-4DB2-BD59-A6C34878D82A}">
                    <a16:rowId xmlns:a16="http://schemas.microsoft.com/office/drawing/2014/main" val="3422084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#Desafio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extLst>
                  <a:ext uri="{0D108BD9-81ED-4DB2-BD59-A6C34878D82A}">
                    <a16:rowId xmlns:a16="http://schemas.microsoft.com/office/drawing/2014/main" val="2603319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#Trancas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1828494559"/>
                  </a:ext>
                </a:extLst>
              </a:tr>
            </a:tbl>
          </a:graphicData>
        </a:graphic>
      </p:graphicFrame>
      <p:sp>
        <p:nvSpPr>
          <p:cNvPr id="4" name="Text Placeholder 3">
            <a:extLst>
              <a:ext uri="{FF2B5EF4-FFF2-40B4-BE49-F238E27FC236}">
                <a16:creationId xmlns:a16="http://schemas.microsoft.com/office/drawing/2014/main" id="{F29686FC-740D-49DF-9575-5C3E0D9BC384}"/>
              </a:ext>
            </a:extLst>
          </p:cNvPr>
          <p:cNvSpPr>
            <a:spLocks noGrp="1"/>
          </p:cNvSpPr>
          <p:nvPr>
            <p:ph type="body" sz="quarter" idx="14"/>
          </p:nvPr>
        </p:nvSpPr>
        <p:spPr/>
        <p:txBody>
          <a:bodyPr/>
          <a:lstStyle/>
          <a:p>
            <a:r>
              <a:rPr lang="en-US"/>
              <a:t>11/04/2018 - 10/10/2018</a:t>
            </a:r>
          </a:p>
        </p:txBody>
      </p:sp>
    </p:spTree>
    <p:extLst>
      <p:ext uri="{BB962C8B-B14F-4D97-AF65-F5344CB8AC3E}">
        <p14:creationId xmlns:p14="http://schemas.microsoft.com/office/powerpoint/2010/main" val="35526609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E51C4-1540-4276-B3D0-C55F79633D8A}"/>
              </a:ext>
            </a:extLst>
          </p:cNvPr>
          <p:cNvSpPr>
            <a:spLocks noGrp="1"/>
          </p:cNvSpPr>
          <p:nvPr>
            <p:ph type="title"/>
          </p:nvPr>
        </p:nvSpPr>
        <p:spPr/>
        <p:txBody>
          <a:bodyPr/>
          <a:lstStyle/>
          <a:p>
            <a:r>
              <a:rPr lang="en-US"/>
              <a:t>Facebook User Questions By Weekday | Ente Tucumán Turismo</a:t>
            </a:r>
          </a:p>
        </p:txBody>
      </p:sp>
      <p:graphicFrame>
        <p:nvGraphicFramePr>
          <p:cNvPr id="6" name="Chart Placeholder 5">
            <a:extLst>
              <a:ext uri="{FF2B5EF4-FFF2-40B4-BE49-F238E27FC236}">
                <a16:creationId xmlns:a16="http://schemas.microsoft.com/office/drawing/2014/main" id="{969916AD-5795-4FB9-B1E3-492A5832A8D7}"/>
              </a:ext>
            </a:extLst>
          </p:cNvPr>
          <p:cNvGraphicFramePr>
            <a:graphicFrameLocks noGrp="1"/>
          </p:cNvGraphicFramePr>
          <p:nvPr>
            <p:ph type="chart" sz="quarter" idx="13"/>
            <p:extLst>
              <p:ext uri="{D42A27DB-BD31-4B8C-83A1-F6EECF244321}">
                <p14:modId xmlns:p14="http://schemas.microsoft.com/office/powerpoint/2010/main" val="23605404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11753E-4581-49D6-9B08-A4A081C64727}"/>
              </a:ext>
            </a:extLst>
          </p:cNvPr>
          <p:cNvSpPr>
            <a:spLocks noGrp="1"/>
          </p:cNvSpPr>
          <p:nvPr>
            <p:ph type="body" sz="quarter" idx="14"/>
          </p:nvPr>
        </p:nvSpPr>
        <p:spPr/>
        <p:txBody>
          <a:bodyPr/>
          <a:lstStyle/>
          <a:p>
            <a:r>
              <a:rPr lang="en-US"/>
              <a:t>11/04/2018 - 10/10/2018</a:t>
            </a:r>
          </a:p>
        </p:txBody>
      </p:sp>
      <p:sp>
        <p:nvSpPr>
          <p:cNvPr id="5" name="Footer Placeholder 4">
            <a:extLst>
              <a:ext uri="{FF2B5EF4-FFF2-40B4-BE49-F238E27FC236}">
                <a16:creationId xmlns:a16="http://schemas.microsoft.com/office/drawing/2014/main" id="{41EF0918-FACA-48E3-BE7B-362D07821E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69979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1451</Words>
  <Application>Microsoft Office PowerPoint</Application>
  <PresentationFormat>On-screen Show (4:3)</PresentationFormat>
  <Paragraphs>621</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Reporte Facebook</vt:lpstr>
      <vt:lpstr>Facebook Key Metrics Table | Ente Tucumán Turismo</vt:lpstr>
      <vt:lpstr>Facebook Fans Total | Ente Tucumán Turismo</vt:lpstr>
      <vt:lpstr>Facebook Key Metrics Radar | Ente Tucumán Turismo</vt:lpstr>
      <vt:lpstr>Facebook Interaction Rate | Ente Tucumán Turismo</vt:lpstr>
      <vt:lpstr>Facebook Fans Change Per Weekday | Ente Tucumán Turismo</vt:lpstr>
      <vt:lpstr>Facebook Fans Change | Ente Tucumán Turismo</vt:lpstr>
      <vt:lpstr>Facebook Own Posts Table | Ente Tucumán Turismo - 1 of 9</vt:lpstr>
      <vt:lpstr>Facebook Own Posts Table | Ente Tucumán Turismo - 2 of 9</vt:lpstr>
      <vt:lpstr>Facebook Own Posts Table | Ente Tucumán Turismo - 3 of 9</vt:lpstr>
      <vt:lpstr>Facebook Own Posts Table | Ente Tucumán Turismo - 4 of 9</vt:lpstr>
      <vt:lpstr>Facebook Own Posts Table | Ente Tucumán Turismo - 5 of 9</vt:lpstr>
      <vt:lpstr>Facebook Own Posts Table | Ente Tucumán Turismo - 6 of 9</vt:lpstr>
      <vt:lpstr>Facebook Own Posts Table | Ente Tucumán Turismo - 7 of 9</vt:lpstr>
      <vt:lpstr>Facebook Own Posts Table | Ente Tucumán Turismo - 8 of 9</vt:lpstr>
      <vt:lpstr>Facebook Own Posts Table | Ente Tucumán Turismo - 9 of 9</vt:lpstr>
      <vt:lpstr>Facebook Own Posts | Ente Tucumán Turismo</vt:lpstr>
      <vt:lpstr>Facebook Own Posts By Weekday | Ente Tucumán Turismo</vt:lpstr>
      <vt:lpstr>Facebook Interaction Rate By Weekday | Ente Tucumán Turismo</vt:lpstr>
      <vt:lpstr>Facebook Post Type Distribution Per Profile | Ente Tucumán Turismo</vt:lpstr>
      <vt:lpstr>Facebook Interaction Rate By Hour | Ente Tucumán Turismo</vt:lpstr>
      <vt:lpstr>Facebook Own Posts By Hour | Ente Tucumán Turismo</vt:lpstr>
      <vt:lpstr>Facebook Interaction Rate By Post Type | Ente Tucumán Turismo</vt:lpstr>
      <vt:lpstr>Facebook Interactions Distribution | Ente Tucumán Turismo</vt:lpstr>
      <vt:lpstr>Facebook Key Influencers | Ente Tucumán Turismo</vt:lpstr>
      <vt:lpstr>Facebook User Posts Table | Ente Tucumán Turismo - 1 of 2</vt:lpstr>
      <vt:lpstr>Facebook User Posts Table | Ente Tucumán Turismo - 2 of 2</vt:lpstr>
      <vt:lpstr>Facebook Response Times | Ente Tucumán Turismo</vt:lpstr>
      <vt:lpstr>Facebook Hashtag Detection | Ente Tucumán Turismo - 1 of 3</vt:lpstr>
      <vt:lpstr>Facebook Hashtag Detection | Ente Tucumán Turismo - 2 of 3</vt:lpstr>
      <vt:lpstr>Facebook Hashtag Detection | Ente Tucumán Turismo - 3 of 3</vt:lpstr>
      <vt:lpstr>Facebook User Questions By Weekday | Ente Tucumán Turismo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2018-10-11T22:14:35Z</dcterms:created>
  <dcterms:modified xsi:type="dcterms:W3CDTF">2018-10-11T22:16:02Z</dcterms:modified>
</cp:coreProperties>
</file>