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43369</c:v>
                </c:pt>
                <c:pt idx="1">
                  <c:v>43370</c:v>
                </c:pt>
                <c:pt idx="2">
                  <c:v>43371</c:v>
                </c:pt>
                <c:pt idx="3">
                  <c:v>43372</c:v>
                </c:pt>
                <c:pt idx="4">
                  <c:v>43373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10351</c:v>
                </c:pt>
                <c:pt idx="1">
                  <c:v>10351</c:v>
                </c:pt>
                <c:pt idx="2">
                  <c:v>10357</c:v>
                </c:pt>
                <c:pt idx="3">
                  <c:v>10357</c:v>
                </c:pt>
                <c:pt idx="4">
                  <c:v>10356</c:v>
                </c:pt>
                <c:pt idx="5">
                  <c:v>10361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F0-4BCF-AB23-C17EEA2FC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568424"/>
        <c:axId val="340569736"/>
      </c:lineChart>
      <c:dateAx>
        <c:axId val="34056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9736"/>
        <c:crosses val="autoZero"/>
        <c:auto val="1"/>
        <c:lblOffset val="100"/>
        <c:baseTimeUnit val="days"/>
      </c:dateAx>
      <c:valAx>
        <c:axId val="34056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EA-4E91-9814-546358CDE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0571048"/>
        <c:axId val="340564488"/>
      </c:radarChart>
      <c:catAx>
        <c:axId val="34057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64488"/>
        <c:crosses val="autoZero"/>
        <c:auto val="1"/>
        <c:lblAlgn val="ctr"/>
        <c:lblOffset val="100"/>
        <c:noMultiLvlLbl val="0"/>
      </c:catAx>
      <c:valAx>
        <c:axId val="34056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57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43369</c:v>
                </c:pt>
                <c:pt idx="1">
                  <c:v>43370</c:v>
                </c:pt>
                <c:pt idx="2">
                  <c:v>43371</c:v>
                </c:pt>
                <c:pt idx="3">
                  <c:v>43372</c:v>
                </c:pt>
                <c:pt idx="4">
                  <c:v>43373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9.6581031485416004E-3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62-4AE7-9A95-03AE9F536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93376"/>
        <c:axId val="340395344"/>
      </c:lineChart>
      <c:dateAx>
        <c:axId val="340393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95344"/>
        <c:crosses val="autoZero"/>
        <c:auto val="1"/>
        <c:lblOffset val="100"/>
        <c:baseTimeUnit val="days"/>
      </c:dateAx>
      <c:valAx>
        <c:axId val="340395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9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0</c:v>
                </c:pt>
                <c:pt idx="3">
                  <c:v>0</c:v>
                </c:pt>
                <c:pt idx="4">
                  <c:v>6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A7-4D90-BA2C-613702785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929432"/>
        <c:axId val="338930088"/>
      </c:barChart>
      <c:catAx>
        <c:axId val="33892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30088"/>
        <c:crosses val="autoZero"/>
        <c:auto val="1"/>
        <c:lblAlgn val="ctr"/>
        <c:lblOffset val="100"/>
        <c:noMultiLvlLbl val="0"/>
      </c:catAx>
      <c:valAx>
        <c:axId val="33893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43369</c:v>
                </c:pt>
                <c:pt idx="1">
                  <c:v>43370</c:v>
                </c:pt>
                <c:pt idx="2">
                  <c:v>43371</c:v>
                </c:pt>
                <c:pt idx="3">
                  <c:v>43372</c:v>
                </c:pt>
                <c:pt idx="4">
                  <c:v>43373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1">
                  <c:v>0</c:v>
                </c:pt>
                <c:pt idx="2">
                  <c:v>6</c:v>
                </c:pt>
                <c:pt idx="3">
                  <c:v>0</c:v>
                </c:pt>
                <c:pt idx="4">
                  <c:v>-1</c:v>
                </c:pt>
                <c:pt idx="5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3-4B43-9B09-4BBD7E63C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29104"/>
        <c:axId val="338925496"/>
      </c:lineChart>
      <c:dateAx>
        <c:axId val="338929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5496"/>
        <c:crosses val="autoZero"/>
        <c:auto val="1"/>
        <c:lblOffset val="100"/>
        <c:baseTimeUnit val="days"/>
      </c:dateAx>
      <c:valAx>
        <c:axId val="33892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2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43369</c:v>
                </c:pt>
                <c:pt idx="1">
                  <c:v>43370</c:v>
                </c:pt>
                <c:pt idx="2">
                  <c:v>43371</c:v>
                </c:pt>
                <c:pt idx="3">
                  <c:v>43372</c:v>
                </c:pt>
                <c:pt idx="4">
                  <c:v>43373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EF-42E3-99AB-CF5F79C83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953288"/>
        <c:axId val="349953944"/>
      </c:lineChart>
      <c:dateAx>
        <c:axId val="34995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53944"/>
        <c:crosses val="autoZero"/>
        <c:auto val="1"/>
        <c:lblOffset val="100"/>
        <c:baseTimeUnit val="days"/>
      </c:dateAx>
      <c:valAx>
        <c:axId val="34995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95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F-4FAC-BF62-52716FB80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364920"/>
        <c:axId val="353366232"/>
      </c:barChart>
      <c:catAx>
        <c:axId val="35336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6232"/>
        <c:crosses val="autoZero"/>
        <c:auto val="1"/>
        <c:lblAlgn val="ctr"/>
        <c:lblOffset val="100"/>
        <c:noMultiLvlLbl val="0"/>
      </c:catAx>
      <c:valAx>
        <c:axId val="35336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9.6562379297025994E-3</c:v>
                </c:pt>
                <c:pt idx="3">
                  <c:v>0</c:v>
                </c:pt>
                <c:pt idx="4">
                  <c:v>9.6562379297025994E-3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2-433D-A0EA-D7708BCA4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359672"/>
        <c:axId val="353356392"/>
      </c:barChart>
      <c:catAx>
        <c:axId val="35335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6392"/>
        <c:crosses val="autoZero"/>
        <c:auto val="1"/>
        <c:lblAlgn val="ctr"/>
        <c:lblOffset val="100"/>
        <c:noMultiLvlLbl val="0"/>
      </c:catAx>
      <c:valAx>
        <c:axId val="35335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51-4774-875A-4FD5D97049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51-4774-875A-4FD5D9704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359344"/>
        <c:axId val="353361968"/>
      </c:barChart>
      <c:catAx>
        <c:axId val="35335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1968"/>
        <c:crosses val="autoZero"/>
        <c:auto val="1"/>
        <c:lblAlgn val="ctr"/>
        <c:lblOffset val="100"/>
        <c:noMultiLvlLbl val="0"/>
      </c:catAx>
      <c:valAx>
        <c:axId val="35336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6.4374919531351004E-3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A0-4D7C-8A2D-899D0F3FA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89768"/>
        <c:axId val="280428608"/>
      </c:lineChart>
      <c:catAx>
        <c:axId val="34038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28608"/>
        <c:crosses val="autoZero"/>
        <c:auto val="1"/>
        <c:lblAlgn val="ctr"/>
        <c:lblOffset val="100"/>
        <c:noMultiLvlLbl val="0"/>
      </c:catAx>
      <c:valAx>
        <c:axId val="28042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8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F7-438B-BF1D-5DDAFFEFC9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735368"/>
        <c:axId val="353738976"/>
      </c:lineChart>
      <c:catAx>
        <c:axId val="35373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8976"/>
        <c:crosses val="autoZero"/>
        <c:auto val="1"/>
        <c:lblAlgn val="ctr"/>
        <c:lblOffset val="100"/>
        <c:noMultiLvlLbl val="0"/>
      </c:catAx>
      <c:valAx>
        <c:axId val="35373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Link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2.4138263976055002E-3</c:v>
                </c:pt>
                <c:pt idx="1">
                  <c:v>4.8304511641387004E-3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2C-4E80-A066-3707B2F4D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736680"/>
        <c:axId val="353743896"/>
      </c:barChart>
      <c:catAx>
        <c:axId val="35373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43896"/>
        <c:crosses val="autoZero"/>
        <c:auto val="1"/>
        <c:lblAlgn val="ctr"/>
        <c:lblOffset val="100"/>
        <c:noMultiLvlLbl val="0"/>
      </c:catAx>
      <c:valAx>
        <c:axId val="35374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3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53-4E49-A548-EDC10D03C2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53-4E49-A548-EDC10D03C2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53-4E49-A548-EDC10D03C2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53-4E49-A548-EDC10D03C2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53-4E49-A548-EDC10D03C23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53-4E49-A548-EDC10D03C23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53-4E49-A548-EDC10D03C23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Vivus.es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53-4E49-A548-EDC10D03C2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745536"/>
        <c:axId val="353745864"/>
      </c:barChart>
      <c:catAx>
        <c:axId val="35374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45864"/>
        <c:crosses val="autoZero"/>
        <c:auto val="1"/>
        <c:lblAlgn val="ctr"/>
        <c:lblOffset val="100"/>
        <c:noMultiLvlLbl val="0"/>
      </c:catAx>
      <c:valAx>
        <c:axId val="35374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74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78-40A9-BBB2-1C27364CC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809536"/>
        <c:axId val="147810192"/>
      </c:barChart>
      <c:catAx>
        <c:axId val="14780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10192"/>
        <c:crosses val="autoZero"/>
        <c:auto val="1"/>
        <c:lblAlgn val="ctr"/>
        <c:lblOffset val="100"/>
        <c:noMultiLvlLbl val="0"/>
      </c:catAx>
      <c:valAx>
        <c:axId val="14781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0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Vivus.es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B1-4941-8833-1FA06776C9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810520"/>
        <c:axId val="147811504"/>
      </c:barChart>
      <c:catAx>
        <c:axId val="147810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11504"/>
        <c:crosses val="autoZero"/>
        <c:auto val="1"/>
        <c:lblAlgn val="ctr"/>
        <c:lblOffset val="100"/>
        <c:noMultiLvlLbl val="0"/>
      </c:catAx>
      <c:valAx>
        <c:axId val="14781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1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A84E-2230-407F-9DF5-B720DD765A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51D8D-76C6-408C-880B-C5320CC5C1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53505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217CF-593B-4F0E-AFD9-2B356A03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Vivus.es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D4F03-25D2-4F74-85CD-669AA0D4C0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814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460416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6256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34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14897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7069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3546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66166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93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4857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158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90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Vivus.es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564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2DA59-E3AE-4139-BE69-6A4598854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</p:spTree>
    <p:extLst>
      <p:ext uri="{BB962C8B-B14F-4D97-AF65-F5344CB8AC3E}">
        <p14:creationId xmlns:p14="http://schemas.microsoft.com/office/powerpoint/2010/main" val="4198700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7BDA7-C270-4175-A0AE-5B6BA4C8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B7EB48-E2FD-4069-A229-364EEF8FA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156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71CC3-9304-4496-84DD-9825D92BA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A1559-E674-4C1B-8BE4-5FB940F5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348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771D2-66A1-418B-8FBF-044BAE0F9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C349D1-71DB-47EB-8236-1ECD306E71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7805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3F533-7FFD-475E-8A0A-C2D837C52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63EE6-5A29-47B1-B927-7BA569029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847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49D14-436A-4FC3-B910-99495628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732A16-5F10-4775-B2FD-03A2EC956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782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7CDD40-6463-45D6-9B23-6F2725FA2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AF238-5AAC-404F-989A-D32D11629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133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73B9A-D298-4B69-9119-6F0B68A0F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E1AD06-CBD9-42CD-AABC-2E0C4CDA4B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6198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407A8-D602-4D3C-81D5-A2C43B28C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92C13-CD81-4C7D-9A67-0DB6B0E46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373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40CCB-AB49-4FE9-B072-088FB7EA4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DF2F9B-DF7D-44E5-BFB4-633D43293B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87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6D252-F854-4ABD-9AE6-CD3FBD155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2970B-62B1-4FAE-BB37-AECF63EAA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105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576BB-8439-4AD7-992F-210A9D5DA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Vivus.es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BE93A0-784E-4671-9120-DF3D67999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434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31844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42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32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9521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532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989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83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7555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37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Vivus.es - 2018-09-26 12:47:00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 tú, ¿cómo te sientes más Vivus?
❤️ Preparando a tus hijos para el cole
👍 Ayudándoles con los deberes
#FelizDomingo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3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Vivus.es - 2018-09-28 12:59:00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presente año está siendo muy bueno para los inversores. La reciente subida de tipos en EEUU ha animado a los mercados, que están ofreciendo buenas rentabilidades. Por eso hoy queremos hablarte sobre inversiones interesantes que puedes hacer este año: http://bit.ly/2NCLcZN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62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Vivus.es - 2018-10-01 13:16:00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te estás planteando contratar un seguro de salud, presta atención a los consejos que te vamos a dar. A continuación te explicaremos cómo ahorrar al contratar un seguro de salud: http://bit.ly/2xFyCPF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4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Vivus.es - 2018-10-01 08:41:33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270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9774E-A428-42A7-B69A-C8634CBF2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</p:spTree>
    <p:extLst>
      <p:ext uri="{BB962C8B-B14F-4D97-AF65-F5344CB8AC3E}">
        <p14:creationId xmlns:p14="http://schemas.microsoft.com/office/powerpoint/2010/main" val="77418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EE032-65FF-4E93-BF4A-8515AEF92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Vivus.es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69F732-1F1B-428C-92DA-28573AD40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851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518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0334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370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975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5959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023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394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721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32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Vivus.es - 2018-09-30 12:29:00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Frente a viviendas grandes y caras, una casa más pequeña puede resultar mucho más acogedora y económica. A continuación te mostramos algunas de las principales ventajas de tener una casa pequeña: http://bit.ly/2Iczhw4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0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Vivus.es - 2018-09-27 13:17:00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en Vivus te vamos a dejar una pequeña guía con toda la información que necesitas saber para evitar problemas y gastos adicionales relacionados con el alquiler. ¿Estás preparado para coger apuntes? http://bit.ly/2NvtszC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55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11E28-A44F-4CDF-84A2-DA99490E9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</p:spTree>
    <p:extLst>
      <p:ext uri="{BB962C8B-B14F-4D97-AF65-F5344CB8AC3E}">
        <p14:creationId xmlns:p14="http://schemas.microsoft.com/office/powerpoint/2010/main" val="275252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76A34-0FD5-4FA3-BFCE-0426AD4D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FE68A2-DD1F-40A1-8BDC-B172428E06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67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DC03B-5415-4C17-822E-73195F6358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E53A0-6A56-47EB-A7E3-3837B2B28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554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D7E02-A9BB-490E-AF68-24D7597CE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2DA403-C27F-4621-851E-76BECDDAE7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0066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FE3B9-BD40-4825-8F59-62E6E0298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34218-65DB-444C-AFA9-C465ECE24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49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667C3-907A-406C-AEC8-E6D346E4B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9B11CD-DF20-4355-93EF-B6B7CA072A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20162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F717C-6B54-431F-87DA-2313F14893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9386F-2E8A-4F39-B19C-9C86AAA23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177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B62A7-3373-420C-97C6-47FD586C2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13E36C-E585-4F91-A151-442874B3FF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005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CFD92-7F1C-48F8-93D3-0799A1954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43D88-EFD9-4780-B40D-609D28406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0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FF4B0-DFEE-42A7-B192-7E44B3600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A9855-329F-4DDE-9D1C-54BEC24EAB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98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780BB-14CD-4854-8B4D-D367D6440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EF247-EDCA-4929-87C7-08213CD36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52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1EFC6-CE8A-4004-AE47-C95242C6C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DBDCE0-8618-4EDE-8BB8-3DF741290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181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5B2DA-388A-48FE-AAF5-51BFE233F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930A6-61F2-4AC2-B169-B08DF1CEA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82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C75E3-7E04-4463-A290-D7A49473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4ABA3-F5CE-4EED-9298-0BCEE1448E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4174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A6D40-A4B9-4795-8FA4-B65849B22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5DAA-CD9E-41E0-87F4-B21251189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917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A05EA-AF71-4AE2-989E-D5B40AFA4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EBBB8D-CF22-429C-BE49-68FF228473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9992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9F0B9-C9DC-44C1-9E26-5C03444D9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33092-AF18-4AD3-A470-5720D2282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478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6DF47-73F2-4EAE-BB2D-A9A21962B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89E6E7-1ACD-4676-B671-F535B34C3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3205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19496-B5CD-4757-944D-CBEFA74F6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1D855-43D6-470B-ABF7-FAFA8610C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30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C700C-8437-48B5-9913-255D8C31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Vivus.es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86716-E353-4599-88CD-71FC10FE4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162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3896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03674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75603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84054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360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6585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56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#FelizDomingo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68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CB4AD-F6E9-4E7A-9D89-D91E7C5A2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</p:spTree>
    <p:extLst>
      <p:ext uri="{BB962C8B-B14F-4D97-AF65-F5344CB8AC3E}">
        <p14:creationId xmlns:p14="http://schemas.microsoft.com/office/powerpoint/2010/main" val="855034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6DBBA-180B-4152-9C47-FABCC011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Vivus.es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687E33-8056-48C3-BD25-09DB40FF30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1282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53EFF-24E5-4F70-AE01-1EAFBDCFB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09/26/2018 - 10/01/2018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563FB-A3AD-4671-A91B-D15B7A7C4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178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438</Words>
  <Application>Microsoft Office PowerPoint</Application>
  <PresentationFormat>On-screen Show (4:3)</PresentationFormat>
  <Paragraphs>151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Reporte Facebook</vt:lpstr>
      <vt:lpstr>Facebook Key Metrics Table | Vivus.es</vt:lpstr>
      <vt:lpstr>Facebook Fans Total | Vivus.es</vt:lpstr>
      <vt:lpstr>Facebook Key Metrics Radar | Vivus.es</vt:lpstr>
      <vt:lpstr>Facebook Interaction Rate | Vivus.es</vt:lpstr>
      <vt:lpstr>Facebook Fans Change Per Weekday | Vivus.es</vt:lpstr>
      <vt:lpstr>Facebook Fans Change | Vivus.es</vt:lpstr>
      <vt:lpstr>Facebook Own Posts Table | Vivus.es - 1 of 2</vt:lpstr>
      <vt:lpstr>Facebook Own Posts Table | Vivus.es - 2 of 2</vt:lpstr>
      <vt:lpstr>Facebook Own Posts | Vivus.es</vt:lpstr>
      <vt:lpstr>Facebook Own Posts By Weekday | Vivus.es</vt:lpstr>
      <vt:lpstr>Facebook Interaction Rate By Weekday | Vivus.es</vt:lpstr>
      <vt:lpstr>Facebook Post Type Distribution Per Profile | Vivus.es</vt:lpstr>
      <vt:lpstr>Facebook Interaction Rate By Hour | Vivus.es</vt:lpstr>
      <vt:lpstr>Facebook Own Posts By Hour | Vivus.es</vt:lpstr>
      <vt:lpstr>Facebook Interaction Rate By Post Type | Vivus.es</vt:lpstr>
      <vt:lpstr>Facebook Interactions Distribution | Vivus.es</vt:lpstr>
      <vt:lpstr>Facebook Response Times | Vivus.es</vt:lpstr>
      <vt:lpstr>Facebook Hashtag Detection | Vivus.es</vt:lpstr>
      <vt:lpstr>Facebook User Questions By Weekday | Vivus.es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2018-10-02T07:43:02Z</dcterms:created>
  <dcterms:modified xsi:type="dcterms:W3CDTF">2018-10-02T07:43:57Z</dcterms:modified>
</cp:coreProperties>
</file>