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Sheet1!$A$2:$A$74</c:f>
              <c:numCache>
                <c:formatCode>m/d/yyyy</c:formatCode>
                <c:ptCount val="73"/>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numCache>
            </c:numRef>
          </c:cat>
          <c:val>
            <c:numRef>
              <c:f>Sheet1!$B$2:$B$74</c:f>
              <c:numCache>
                <c:formatCode>General</c:formatCode>
                <c:ptCount val="73"/>
                <c:pt idx="0">
                  <c:v>12902</c:v>
                </c:pt>
                <c:pt idx="1">
                  <c:v>12902</c:v>
                </c:pt>
                <c:pt idx="2">
                  <c:v>12900</c:v>
                </c:pt>
                <c:pt idx="3">
                  <c:v>12900</c:v>
                </c:pt>
                <c:pt idx="4">
                  <c:v>12902</c:v>
                </c:pt>
                <c:pt idx="5">
                  <c:v>12899</c:v>
                </c:pt>
                <c:pt idx="6">
                  <c:v>12898</c:v>
                </c:pt>
                <c:pt idx="7">
                  <c:v>12897</c:v>
                </c:pt>
                <c:pt idx="8">
                  <c:v>12895</c:v>
                </c:pt>
                <c:pt idx="9">
                  <c:v>12895</c:v>
                </c:pt>
                <c:pt idx="10">
                  <c:v>12894</c:v>
                </c:pt>
                <c:pt idx="11">
                  <c:v>12893</c:v>
                </c:pt>
                <c:pt idx="12">
                  <c:v>12893</c:v>
                </c:pt>
                <c:pt idx="13">
                  <c:v>12893</c:v>
                </c:pt>
                <c:pt idx="14">
                  <c:v>12895</c:v>
                </c:pt>
                <c:pt idx="15">
                  <c:v>12895</c:v>
                </c:pt>
                <c:pt idx="16">
                  <c:v>12895</c:v>
                </c:pt>
                <c:pt idx="17">
                  <c:v>12895</c:v>
                </c:pt>
                <c:pt idx="18">
                  <c:v>12896</c:v>
                </c:pt>
                <c:pt idx="19">
                  <c:v>12894</c:v>
                </c:pt>
                <c:pt idx="20">
                  <c:v>12895</c:v>
                </c:pt>
                <c:pt idx="21">
                  <c:v>12896</c:v>
                </c:pt>
                <c:pt idx="22">
                  <c:v>12895</c:v>
                </c:pt>
                <c:pt idx="23">
                  <c:v>12895</c:v>
                </c:pt>
                <c:pt idx="24">
                  <c:v>12895</c:v>
                </c:pt>
                <c:pt idx="25">
                  <c:v>12897</c:v>
                </c:pt>
                <c:pt idx="26">
                  <c:v>12898</c:v>
                </c:pt>
                <c:pt idx="27">
                  <c:v>12895</c:v>
                </c:pt>
                <c:pt idx="28">
                  <c:v>12895</c:v>
                </c:pt>
                <c:pt idx="29">
                  <c:v>12893</c:v>
                </c:pt>
                <c:pt idx="30">
                  <c:v>12892</c:v>
                </c:pt>
                <c:pt idx="31">
                  <c:v>12889</c:v>
                </c:pt>
                <c:pt idx="32">
                  <c:v>12888</c:v>
                </c:pt>
                <c:pt idx="33">
                  <c:v>12887</c:v>
                </c:pt>
                <c:pt idx="34">
                  <c:v>12887</c:v>
                </c:pt>
                <c:pt idx="35">
                  <c:v>12887</c:v>
                </c:pt>
                <c:pt idx="36">
                  <c:v>12886</c:v>
                </c:pt>
                <c:pt idx="37">
                  <c:v>12884</c:v>
                </c:pt>
                <c:pt idx="38">
                  <c:v>12883</c:v>
                </c:pt>
                <c:pt idx="39">
                  <c:v>12882</c:v>
                </c:pt>
                <c:pt idx="40">
                  <c:v>12883</c:v>
                </c:pt>
                <c:pt idx="41">
                  <c:v>12881</c:v>
                </c:pt>
                <c:pt idx="42">
                  <c:v>12881</c:v>
                </c:pt>
                <c:pt idx="43">
                  <c:v>12880</c:v>
                </c:pt>
                <c:pt idx="44">
                  <c:v>12879</c:v>
                </c:pt>
                <c:pt idx="45">
                  <c:v>12880</c:v>
                </c:pt>
                <c:pt idx="46">
                  <c:v>12879</c:v>
                </c:pt>
                <c:pt idx="47">
                  <c:v>12880</c:v>
                </c:pt>
                <c:pt idx="48">
                  <c:v>12881</c:v>
                </c:pt>
                <c:pt idx="49">
                  <c:v>12881</c:v>
                </c:pt>
                <c:pt idx="50">
                  <c:v>12883</c:v>
                </c:pt>
                <c:pt idx="51">
                  <c:v>12881</c:v>
                </c:pt>
                <c:pt idx="52">
                  <c:v>12881</c:v>
                </c:pt>
                <c:pt idx="53">
                  <c:v>12881</c:v>
                </c:pt>
                <c:pt idx="54">
                  <c:v>12881</c:v>
                </c:pt>
                <c:pt idx="55">
                  <c:v>12879</c:v>
                </c:pt>
                <c:pt idx="56">
                  <c:v>12881</c:v>
                </c:pt>
                <c:pt idx="57">
                  <c:v>12879</c:v>
                </c:pt>
                <c:pt idx="58">
                  <c:v>12879</c:v>
                </c:pt>
                <c:pt idx="59">
                  <c:v>12876</c:v>
                </c:pt>
                <c:pt idx="60">
                  <c:v>12877</c:v>
                </c:pt>
                <c:pt idx="61">
                  <c:v>12877</c:v>
                </c:pt>
                <c:pt idx="62">
                  <c:v>12878</c:v>
                </c:pt>
                <c:pt idx="63">
                  <c:v>12879</c:v>
                </c:pt>
                <c:pt idx="64">
                  <c:v>12879</c:v>
                </c:pt>
                <c:pt idx="65">
                  <c:v>12878</c:v>
                </c:pt>
                <c:pt idx="66">
                  <c:v>12881</c:v>
                </c:pt>
                <c:pt idx="67">
                  <c:v>12880</c:v>
                </c:pt>
                <c:pt idx="68">
                  <c:v>12879</c:v>
                </c:pt>
                <c:pt idx="69">
                  <c:v>12878</c:v>
                </c:pt>
                <c:pt idx="70">
                  <c:v>12876</c:v>
                </c:pt>
                <c:pt idx="71">
                  <c:v>12877</c:v>
                </c:pt>
                <c:pt idx="72">
                  <c:v>12877</c:v>
                </c:pt>
              </c:numCache>
            </c:numRef>
          </c:val>
          <c:smooth val="0"/>
          <c:extLst>
            <c:ext xmlns:c16="http://schemas.microsoft.com/office/drawing/2014/chart" uri="{C3380CC4-5D6E-409C-BE32-E72D297353CC}">
              <c16:uniqueId val="{00000000-B363-43D5-9180-A116F166BFD5}"/>
            </c:ext>
          </c:extLst>
        </c:ser>
        <c:dLbls>
          <c:showLegendKey val="0"/>
          <c:showVal val="0"/>
          <c:showCatName val="0"/>
          <c:showSerName val="0"/>
          <c:showPercent val="0"/>
          <c:showBubbleSize val="0"/>
        </c:dLbls>
        <c:smooth val="0"/>
        <c:axId val="348493216"/>
        <c:axId val="348495512"/>
      </c:lineChart>
      <c:dateAx>
        <c:axId val="348493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95512"/>
        <c:crosses val="autoZero"/>
        <c:auto val="1"/>
        <c:lblOffset val="100"/>
        <c:baseTimeUnit val="days"/>
      </c:dateAx>
      <c:valAx>
        <c:axId val="348495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493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0</c:v>
                </c:pt>
              </c:numCache>
            </c:numRef>
          </c:val>
          <c:extLst>
            <c:ext xmlns:c16="http://schemas.microsoft.com/office/drawing/2014/chart" uri="{C3380CC4-5D6E-409C-BE32-E72D297353CC}">
              <c16:uniqueId val="{00000000-FF2D-48F9-8719-D17454ADA3CB}"/>
            </c:ext>
          </c:extLst>
        </c:ser>
        <c:dLbls>
          <c:showLegendKey val="0"/>
          <c:showVal val="0"/>
          <c:showCatName val="0"/>
          <c:showSerName val="0"/>
          <c:showPercent val="0"/>
          <c:showBubbleSize val="0"/>
        </c:dLbls>
        <c:axId val="351033528"/>
        <c:axId val="351037464"/>
      </c:radarChart>
      <c:catAx>
        <c:axId val="351033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37464"/>
        <c:crosses val="autoZero"/>
        <c:auto val="1"/>
        <c:lblAlgn val="ctr"/>
        <c:lblOffset val="100"/>
        <c:noMultiLvlLbl val="0"/>
      </c:catAx>
      <c:valAx>
        <c:axId val="351037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1033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Sheet1!$A$2:$A$74</c:f>
              <c:numCache>
                <c:formatCode>m/d/yyyy</c:formatCode>
                <c:ptCount val="73"/>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numCache>
            </c:numRef>
          </c:cat>
          <c:val>
            <c:numRef>
              <c:f>Sheet1!$B$2:$B$74</c:f>
              <c:numCache>
                <c:formatCode>General</c:formatCode>
                <c:ptCount val="73"/>
                <c:pt idx="0">
                  <c:v>0</c:v>
                </c:pt>
                <c:pt idx="1">
                  <c:v>0</c:v>
                </c:pt>
                <c:pt idx="2">
                  <c:v>0.27904813580343002</c:v>
                </c:pt>
                <c:pt idx="3">
                  <c:v>0</c:v>
                </c:pt>
                <c:pt idx="4">
                  <c:v>0.13952406790171001</c:v>
                </c:pt>
                <c:pt idx="5">
                  <c:v>1.2403100775194</c:v>
                </c:pt>
                <c:pt idx="6">
                  <c:v>0.44580555124825999</c:v>
                </c:pt>
                <c:pt idx="7">
                  <c:v>0</c:v>
                </c:pt>
                <c:pt idx="8">
                  <c:v>0</c:v>
                </c:pt>
                <c:pt idx="9">
                  <c:v>0.28693291973633001</c:v>
                </c:pt>
                <c:pt idx="10">
                  <c:v>0.27532185512641999</c:v>
                </c:pt>
                <c:pt idx="11">
                  <c:v>0</c:v>
                </c:pt>
                <c:pt idx="12">
                  <c:v>0</c:v>
                </c:pt>
                <c:pt idx="13">
                  <c:v>0</c:v>
                </c:pt>
                <c:pt idx="14">
                  <c:v>0</c:v>
                </c:pt>
                <c:pt idx="15">
                  <c:v>0</c:v>
                </c:pt>
                <c:pt idx="16">
                  <c:v>0</c:v>
                </c:pt>
                <c:pt idx="17">
                  <c:v>0.2559131446297</c:v>
                </c:pt>
                <c:pt idx="18">
                  <c:v>3.1019775106629999E-2</c:v>
                </c:pt>
                <c:pt idx="19">
                  <c:v>0</c:v>
                </c:pt>
                <c:pt idx="20">
                  <c:v>0</c:v>
                </c:pt>
                <c:pt idx="21">
                  <c:v>0</c:v>
                </c:pt>
                <c:pt idx="22">
                  <c:v>0</c:v>
                </c:pt>
                <c:pt idx="23">
                  <c:v>0</c:v>
                </c:pt>
                <c:pt idx="24">
                  <c:v>0</c:v>
                </c:pt>
                <c:pt idx="25">
                  <c:v>0.14345533498759</c:v>
                </c:pt>
                <c:pt idx="26">
                  <c:v>0</c:v>
                </c:pt>
                <c:pt idx="27">
                  <c:v>0</c:v>
                </c:pt>
                <c:pt idx="28">
                  <c:v>0</c:v>
                </c:pt>
                <c:pt idx="29">
                  <c:v>0</c:v>
                </c:pt>
                <c:pt idx="30">
                  <c:v>0</c:v>
                </c:pt>
                <c:pt idx="31">
                  <c:v>0</c:v>
                </c:pt>
                <c:pt idx="32">
                  <c:v>0</c:v>
                </c:pt>
                <c:pt idx="33">
                  <c:v>0</c:v>
                </c:pt>
                <c:pt idx="34">
                  <c:v>0</c:v>
                </c:pt>
                <c:pt idx="35">
                  <c:v>0.50438426321098995</c:v>
                </c:pt>
                <c:pt idx="36">
                  <c:v>0.17072792177557</c:v>
                </c:pt>
                <c:pt idx="37">
                  <c:v>0</c:v>
                </c:pt>
                <c:pt idx="38">
                  <c:v>0</c:v>
                </c:pt>
                <c:pt idx="39">
                  <c:v>0</c:v>
                </c:pt>
                <c:pt idx="40">
                  <c:v>0</c:v>
                </c:pt>
                <c:pt idx="41">
                  <c:v>0</c:v>
                </c:pt>
                <c:pt idx="42">
                  <c:v>0</c:v>
                </c:pt>
                <c:pt idx="43">
                  <c:v>0</c:v>
                </c:pt>
                <c:pt idx="44">
                  <c:v>0</c:v>
                </c:pt>
                <c:pt idx="45">
                  <c:v>0</c:v>
                </c:pt>
                <c:pt idx="46">
                  <c:v>0.29505396381707</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0.33392871010328001</c:v>
                </c:pt>
                <c:pt idx="62">
                  <c:v>0</c:v>
                </c:pt>
                <c:pt idx="63">
                  <c:v>0</c:v>
                </c:pt>
                <c:pt idx="64">
                  <c:v>0</c:v>
                </c:pt>
                <c:pt idx="65">
                  <c:v>0</c:v>
                </c:pt>
                <c:pt idx="66">
                  <c:v>0</c:v>
                </c:pt>
                <c:pt idx="67">
                  <c:v>0</c:v>
                </c:pt>
                <c:pt idx="68">
                  <c:v>0.17082071589409001</c:v>
                </c:pt>
                <c:pt idx="69">
                  <c:v>0</c:v>
                </c:pt>
                <c:pt idx="70">
                  <c:v>0</c:v>
                </c:pt>
                <c:pt idx="71">
                  <c:v>0</c:v>
                </c:pt>
                <c:pt idx="72">
                  <c:v>0</c:v>
                </c:pt>
              </c:numCache>
            </c:numRef>
          </c:val>
          <c:smooth val="0"/>
          <c:extLst>
            <c:ext xmlns:c16="http://schemas.microsoft.com/office/drawing/2014/chart" uri="{C3380CC4-5D6E-409C-BE32-E72D297353CC}">
              <c16:uniqueId val="{00000000-574D-4D71-8389-6B2F0737BAD5}"/>
            </c:ext>
          </c:extLst>
        </c:ser>
        <c:dLbls>
          <c:showLegendKey val="0"/>
          <c:showVal val="0"/>
          <c:showCatName val="0"/>
          <c:showSerName val="0"/>
          <c:showPercent val="0"/>
          <c:showBubbleSize val="0"/>
        </c:dLbls>
        <c:smooth val="0"/>
        <c:axId val="288973488"/>
        <c:axId val="288972504"/>
      </c:lineChart>
      <c:dateAx>
        <c:axId val="288973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72504"/>
        <c:crosses val="autoZero"/>
        <c:auto val="1"/>
        <c:lblOffset val="100"/>
        <c:baseTimeUnit val="days"/>
      </c:dateAx>
      <c:valAx>
        <c:axId val="288972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8973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c:v>
                </c:pt>
                <c:pt idx="1">
                  <c:v>-1</c:v>
                </c:pt>
                <c:pt idx="2">
                  <c:v>0</c:v>
                </c:pt>
                <c:pt idx="3">
                  <c:v>0</c:v>
                </c:pt>
                <c:pt idx="4">
                  <c:v>0</c:v>
                </c:pt>
                <c:pt idx="5">
                  <c:v>-1</c:v>
                </c:pt>
                <c:pt idx="6">
                  <c:v>0</c:v>
                </c:pt>
              </c:numCache>
            </c:numRef>
          </c:val>
          <c:extLst>
            <c:ext xmlns:c16="http://schemas.microsoft.com/office/drawing/2014/chart" uri="{C3380CC4-5D6E-409C-BE32-E72D297353CC}">
              <c16:uniqueId val="{00000000-8762-4DAC-BE7A-0FBF0A3D0D58}"/>
            </c:ext>
          </c:extLst>
        </c:ser>
        <c:dLbls>
          <c:showLegendKey val="0"/>
          <c:showVal val="0"/>
          <c:showCatName val="0"/>
          <c:showSerName val="0"/>
          <c:showPercent val="0"/>
          <c:showBubbleSize val="0"/>
        </c:dLbls>
        <c:gapWidth val="219"/>
        <c:overlap val="-27"/>
        <c:axId val="285336904"/>
        <c:axId val="285333952"/>
      </c:barChart>
      <c:catAx>
        <c:axId val="285336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33952"/>
        <c:crosses val="autoZero"/>
        <c:auto val="1"/>
        <c:lblAlgn val="ctr"/>
        <c:lblOffset val="100"/>
        <c:noMultiLvlLbl val="0"/>
      </c:catAx>
      <c:valAx>
        <c:axId val="285333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336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Sheet1!$A$2:$A$74</c:f>
              <c:numCache>
                <c:formatCode>m/d/yyyy</c:formatCode>
                <c:ptCount val="73"/>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numCache>
            </c:numRef>
          </c:cat>
          <c:val>
            <c:numRef>
              <c:f>Sheet1!$B$2:$B$74</c:f>
              <c:numCache>
                <c:formatCode>General</c:formatCode>
                <c:ptCount val="73"/>
                <c:pt idx="0">
                  <c:v>0</c:v>
                </c:pt>
                <c:pt idx="1">
                  <c:v>0</c:v>
                </c:pt>
                <c:pt idx="2">
                  <c:v>-2</c:v>
                </c:pt>
                <c:pt idx="3">
                  <c:v>0</c:v>
                </c:pt>
                <c:pt idx="4">
                  <c:v>2</c:v>
                </c:pt>
                <c:pt idx="5">
                  <c:v>-3</c:v>
                </c:pt>
                <c:pt idx="6">
                  <c:v>-1</c:v>
                </c:pt>
                <c:pt idx="7">
                  <c:v>-1</c:v>
                </c:pt>
                <c:pt idx="8">
                  <c:v>-2</c:v>
                </c:pt>
                <c:pt idx="9">
                  <c:v>0</c:v>
                </c:pt>
                <c:pt idx="10">
                  <c:v>-1</c:v>
                </c:pt>
                <c:pt idx="11">
                  <c:v>-1</c:v>
                </c:pt>
                <c:pt idx="12">
                  <c:v>0</c:v>
                </c:pt>
                <c:pt idx="13">
                  <c:v>0</c:v>
                </c:pt>
                <c:pt idx="14">
                  <c:v>2</c:v>
                </c:pt>
                <c:pt idx="15">
                  <c:v>0</c:v>
                </c:pt>
                <c:pt idx="16">
                  <c:v>0</c:v>
                </c:pt>
                <c:pt idx="17">
                  <c:v>0</c:v>
                </c:pt>
                <c:pt idx="18">
                  <c:v>1</c:v>
                </c:pt>
                <c:pt idx="19">
                  <c:v>-2</c:v>
                </c:pt>
                <c:pt idx="20">
                  <c:v>1</c:v>
                </c:pt>
                <c:pt idx="21">
                  <c:v>1</c:v>
                </c:pt>
                <c:pt idx="22">
                  <c:v>-1</c:v>
                </c:pt>
                <c:pt idx="23">
                  <c:v>0</c:v>
                </c:pt>
                <c:pt idx="24">
                  <c:v>0</c:v>
                </c:pt>
                <c:pt idx="25">
                  <c:v>2</c:v>
                </c:pt>
                <c:pt idx="26">
                  <c:v>1</c:v>
                </c:pt>
                <c:pt idx="27">
                  <c:v>-3</c:v>
                </c:pt>
                <c:pt idx="28">
                  <c:v>0</c:v>
                </c:pt>
                <c:pt idx="29">
                  <c:v>-2</c:v>
                </c:pt>
                <c:pt idx="30">
                  <c:v>-1</c:v>
                </c:pt>
                <c:pt idx="31">
                  <c:v>-3</c:v>
                </c:pt>
                <c:pt idx="32">
                  <c:v>-1</c:v>
                </c:pt>
                <c:pt idx="33">
                  <c:v>-1</c:v>
                </c:pt>
                <c:pt idx="34">
                  <c:v>0</c:v>
                </c:pt>
                <c:pt idx="35">
                  <c:v>0</c:v>
                </c:pt>
                <c:pt idx="36">
                  <c:v>-1</c:v>
                </c:pt>
                <c:pt idx="37">
                  <c:v>-2</c:v>
                </c:pt>
                <c:pt idx="38">
                  <c:v>-1</c:v>
                </c:pt>
                <c:pt idx="39">
                  <c:v>-1</c:v>
                </c:pt>
                <c:pt idx="40">
                  <c:v>1</c:v>
                </c:pt>
                <c:pt idx="41">
                  <c:v>-2</c:v>
                </c:pt>
                <c:pt idx="42">
                  <c:v>0</c:v>
                </c:pt>
                <c:pt idx="43">
                  <c:v>-1</c:v>
                </c:pt>
                <c:pt idx="44">
                  <c:v>-1</c:v>
                </c:pt>
                <c:pt idx="45">
                  <c:v>1</c:v>
                </c:pt>
                <c:pt idx="46">
                  <c:v>-1</c:v>
                </c:pt>
                <c:pt idx="47">
                  <c:v>1</c:v>
                </c:pt>
                <c:pt idx="48">
                  <c:v>1</c:v>
                </c:pt>
                <c:pt idx="49">
                  <c:v>0</c:v>
                </c:pt>
                <c:pt idx="50">
                  <c:v>2</c:v>
                </c:pt>
                <c:pt idx="51">
                  <c:v>-2</c:v>
                </c:pt>
                <c:pt idx="52">
                  <c:v>0</c:v>
                </c:pt>
                <c:pt idx="53">
                  <c:v>0</c:v>
                </c:pt>
                <c:pt idx="54">
                  <c:v>0</c:v>
                </c:pt>
                <c:pt idx="55">
                  <c:v>-2</c:v>
                </c:pt>
                <c:pt idx="56">
                  <c:v>2</c:v>
                </c:pt>
                <c:pt idx="57">
                  <c:v>-2</c:v>
                </c:pt>
                <c:pt idx="58">
                  <c:v>0</c:v>
                </c:pt>
                <c:pt idx="59">
                  <c:v>-3</c:v>
                </c:pt>
                <c:pt idx="60">
                  <c:v>1</c:v>
                </c:pt>
                <c:pt idx="61">
                  <c:v>0</c:v>
                </c:pt>
                <c:pt idx="62">
                  <c:v>1</c:v>
                </c:pt>
                <c:pt idx="63">
                  <c:v>1</c:v>
                </c:pt>
                <c:pt idx="64">
                  <c:v>0</c:v>
                </c:pt>
                <c:pt idx="65">
                  <c:v>-1</c:v>
                </c:pt>
                <c:pt idx="66">
                  <c:v>3</c:v>
                </c:pt>
                <c:pt idx="67">
                  <c:v>-1</c:v>
                </c:pt>
                <c:pt idx="68">
                  <c:v>-1</c:v>
                </c:pt>
                <c:pt idx="69">
                  <c:v>-1</c:v>
                </c:pt>
                <c:pt idx="70">
                  <c:v>-2</c:v>
                </c:pt>
                <c:pt idx="71">
                  <c:v>1</c:v>
                </c:pt>
                <c:pt idx="72">
                  <c:v>0</c:v>
                </c:pt>
              </c:numCache>
            </c:numRef>
          </c:val>
          <c:smooth val="0"/>
          <c:extLst>
            <c:ext xmlns:c16="http://schemas.microsoft.com/office/drawing/2014/chart" uri="{C3380CC4-5D6E-409C-BE32-E72D297353CC}">
              <c16:uniqueId val="{00000000-209A-4069-BC52-47C79C76388F}"/>
            </c:ext>
          </c:extLst>
        </c:ser>
        <c:dLbls>
          <c:showLegendKey val="0"/>
          <c:showVal val="0"/>
          <c:showCatName val="0"/>
          <c:showSerName val="0"/>
          <c:showPercent val="0"/>
          <c:showBubbleSize val="0"/>
        </c:dLbls>
        <c:smooth val="0"/>
        <c:axId val="178458160"/>
        <c:axId val="178451928"/>
      </c:lineChart>
      <c:dateAx>
        <c:axId val="178458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451928"/>
        <c:crosses val="autoZero"/>
        <c:auto val="1"/>
        <c:lblOffset val="100"/>
        <c:baseTimeUnit val="days"/>
      </c:dateAx>
      <c:valAx>
        <c:axId val="178451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8458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Sheet1!$A$2:$A$74</c:f>
              <c:numCache>
                <c:formatCode>m/d/yyyy</c:formatCode>
                <c:ptCount val="73"/>
                <c:pt idx="0">
                  <c:v>43282</c:v>
                </c:pt>
                <c:pt idx="1">
                  <c:v>43283</c:v>
                </c:pt>
                <c:pt idx="2">
                  <c:v>43284</c:v>
                </c:pt>
                <c:pt idx="3">
                  <c:v>43285</c:v>
                </c:pt>
                <c:pt idx="4">
                  <c:v>43286</c:v>
                </c:pt>
                <c:pt idx="5">
                  <c:v>43287</c:v>
                </c:pt>
                <c:pt idx="6">
                  <c:v>43288</c:v>
                </c:pt>
                <c:pt idx="7">
                  <c:v>43289</c:v>
                </c:pt>
                <c:pt idx="8">
                  <c:v>43290</c:v>
                </c:pt>
                <c:pt idx="9">
                  <c:v>43291</c:v>
                </c:pt>
                <c:pt idx="10">
                  <c:v>43292</c:v>
                </c:pt>
                <c:pt idx="11">
                  <c:v>43293</c:v>
                </c:pt>
                <c:pt idx="12">
                  <c:v>43294</c:v>
                </c:pt>
                <c:pt idx="13">
                  <c:v>43295</c:v>
                </c:pt>
                <c:pt idx="14">
                  <c:v>43296</c:v>
                </c:pt>
                <c:pt idx="15">
                  <c:v>43297</c:v>
                </c:pt>
                <c:pt idx="16">
                  <c:v>43298</c:v>
                </c:pt>
                <c:pt idx="17">
                  <c:v>43299</c:v>
                </c:pt>
                <c:pt idx="18">
                  <c:v>43300</c:v>
                </c:pt>
                <c:pt idx="19">
                  <c:v>43301</c:v>
                </c:pt>
                <c:pt idx="20">
                  <c:v>43302</c:v>
                </c:pt>
                <c:pt idx="21">
                  <c:v>43303</c:v>
                </c:pt>
                <c:pt idx="22">
                  <c:v>43304</c:v>
                </c:pt>
                <c:pt idx="23">
                  <c:v>43305</c:v>
                </c:pt>
                <c:pt idx="24">
                  <c:v>43306</c:v>
                </c:pt>
                <c:pt idx="25">
                  <c:v>43307</c:v>
                </c:pt>
                <c:pt idx="26">
                  <c:v>43308</c:v>
                </c:pt>
                <c:pt idx="27">
                  <c:v>43309</c:v>
                </c:pt>
                <c:pt idx="28">
                  <c:v>43310</c:v>
                </c:pt>
                <c:pt idx="29">
                  <c:v>43311</c:v>
                </c:pt>
                <c:pt idx="30">
                  <c:v>43312</c:v>
                </c:pt>
                <c:pt idx="31">
                  <c:v>43313</c:v>
                </c:pt>
                <c:pt idx="32">
                  <c:v>43314</c:v>
                </c:pt>
                <c:pt idx="33">
                  <c:v>43315</c:v>
                </c:pt>
                <c:pt idx="34">
                  <c:v>43316</c:v>
                </c:pt>
                <c:pt idx="35">
                  <c:v>43317</c:v>
                </c:pt>
                <c:pt idx="36">
                  <c:v>43318</c:v>
                </c:pt>
                <c:pt idx="37">
                  <c:v>43319</c:v>
                </c:pt>
                <c:pt idx="38">
                  <c:v>43320</c:v>
                </c:pt>
                <c:pt idx="39">
                  <c:v>43321</c:v>
                </c:pt>
                <c:pt idx="40">
                  <c:v>43322</c:v>
                </c:pt>
                <c:pt idx="41">
                  <c:v>43323</c:v>
                </c:pt>
                <c:pt idx="42">
                  <c:v>43324</c:v>
                </c:pt>
                <c:pt idx="43">
                  <c:v>43325</c:v>
                </c:pt>
                <c:pt idx="44">
                  <c:v>43326</c:v>
                </c:pt>
                <c:pt idx="45">
                  <c:v>43327</c:v>
                </c:pt>
                <c:pt idx="46">
                  <c:v>43328</c:v>
                </c:pt>
                <c:pt idx="47">
                  <c:v>43329</c:v>
                </c:pt>
                <c:pt idx="48">
                  <c:v>43330</c:v>
                </c:pt>
                <c:pt idx="49">
                  <c:v>43331</c:v>
                </c:pt>
                <c:pt idx="50">
                  <c:v>43332</c:v>
                </c:pt>
                <c:pt idx="51">
                  <c:v>43333</c:v>
                </c:pt>
                <c:pt idx="52">
                  <c:v>43334</c:v>
                </c:pt>
                <c:pt idx="53">
                  <c:v>43335</c:v>
                </c:pt>
                <c:pt idx="54">
                  <c:v>43336</c:v>
                </c:pt>
                <c:pt idx="55">
                  <c:v>43337</c:v>
                </c:pt>
                <c:pt idx="56">
                  <c:v>43338</c:v>
                </c:pt>
                <c:pt idx="57">
                  <c:v>43339</c:v>
                </c:pt>
                <c:pt idx="58">
                  <c:v>43340</c:v>
                </c:pt>
                <c:pt idx="59">
                  <c:v>43341</c:v>
                </c:pt>
                <c:pt idx="60">
                  <c:v>43342</c:v>
                </c:pt>
                <c:pt idx="61">
                  <c:v>43343</c:v>
                </c:pt>
                <c:pt idx="62">
                  <c:v>43344</c:v>
                </c:pt>
                <c:pt idx="63">
                  <c:v>43345</c:v>
                </c:pt>
                <c:pt idx="64">
                  <c:v>43346</c:v>
                </c:pt>
                <c:pt idx="65">
                  <c:v>43347</c:v>
                </c:pt>
                <c:pt idx="66">
                  <c:v>43348</c:v>
                </c:pt>
                <c:pt idx="67">
                  <c:v>43349</c:v>
                </c:pt>
                <c:pt idx="68">
                  <c:v>43350</c:v>
                </c:pt>
                <c:pt idx="69">
                  <c:v>43351</c:v>
                </c:pt>
                <c:pt idx="70">
                  <c:v>43352</c:v>
                </c:pt>
                <c:pt idx="71">
                  <c:v>43353</c:v>
                </c:pt>
                <c:pt idx="72">
                  <c:v>43354</c:v>
                </c:pt>
              </c:numCache>
            </c:numRef>
          </c:cat>
          <c:val>
            <c:numRef>
              <c:f>Sheet1!$B$2:$B$74</c:f>
              <c:numCache>
                <c:formatCode>General</c:formatCode>
                <c:ptCount val="73"/>
                <c:pt idx="0">
                  <c:v>0</c:v>
                </c:pt>
                <c:pt idx="1">
                  <c:v>0</c:v>
                </c:pt>
                <c:pt idx="2">
                  <c:v>1</c:v>
                </c:pt>
                <c:pt idx="3">
                  <c:v>0</c:v>
                </c:pt>
                <c:pt idx="4">
                  <c:v>2</c:v>
                </c:pt>
                <c:pt idx="5">
                  <c:v>1</c:v>
                </c:pt>
                <c:pt idx="6">
                  <c:v>2</c:v>
                </c:pt>
                <c:pt idx="7">
                  <c:v>0</c:v>
                </c:pt>
                <c:pt idx="8">
                  <c:v>0</c:v>
                </c:pt>
                <c:pt idx="9">
                  <c:v>2</c:v>
                </c:pt>
                <c:pt idx="10">
                  <c:v>2</c:v>
                </c:pt>
                <c:pt idx="11">
                  <c:v>0</c:v>
                </c:pt>
                <c:pt idx="12">
                  <c:v>0</c:v>
                </c:pt>
                <c:pt idx="13">
                  <c:v>0</c:v>
                </c:pt>
                <c:pt idx="14">
                  <c:v>0</c:v>
                </c:pt>
                <c:pt idx="15">
                  <c:v>0</c:v>
                </c:pt>
                <c:pt idx="16">
                  <c:v>0</c:v>
                </c:pt>
                <c:pt idx="17">
                  <c:v>1</c:v>
                </c:pt>
                <c:pt idx="18">
                  <c:v>1</c:v>
                </c:pt>
                <c:pt idx="19">
                  <c:v>0</c:v>
                </c:pt>
                <c:pt idx="20">
                  <c:v>0</c:v>
                </c:pt>
                <c:pt idx="21">
                  <c:v>0</c:v>
                </c:pt>
                <c:pt idx="22">
                  <c:v>0</c:v>
                </c:pt>
                <c:pt idx="23">
                  <c:v>0</c:v>
                </c:pt>
                <c:pt idx="24">
                  <c:v>0</c:v>
                </c:pt>
                <c:pt idx="25">
                  <c:v>2</c:v>
                </c:pt>
                <c:pt idx="26">
                  <c:v>0</c:v>
                </c:pt>
                <c:pt idx="27">
                  <c:v>0</c:v>
                </c:pt>
                <c:pt idx="28">
                  <c:v>0</c:v>
                </c:pt>
                <c:pt idx="29">
                  <c:v>0</c:v>
                </c:pt>
                <c:pt idx="30">
                  <c:v>0</c:v>
                </c:pt>
                <c:pt idx="31">
                  <c:v>0</c:v>
                </c:pt>
                <c:pt idx="32">
                  <c:v>0</c:v>
                </c:pt>
                <c:pt idx="33">
                  <c:v>0</c:v>
                </c:pt>
                <c:pt idx="34">
                  <c:v>0</c:v>
                </c:pt>
                <c:pt idx="35">
                  <c:v>1</c:v>
                </c:pt>
                <c:pt idx="36">
                  <c:v>2</c:v>
                </c:pt>
                <c:pt idx="37">
                  <c:v>0</c:v>
                </c:pt>
                <c:pt idx="38">
                  <c:v>0</c:v>
                </c:pt>
                <c:pt idx="39">
                  <c:v>0</c:v>
                </c:pt>
                <c:pt idx="40">
                  <c:v>0</c:v>
                </c:pt>
                <c:pt idx="41">
                  <c:v>0</c:v>
                </c:pt>
                <c:pt idx="42">
                  <c:v>0</c:v>
                </c:pt>
                <c:pt idx="43">
                  <c:v>0</c:v>
                </c:pt>
                <c:pt idx="44">
                  <c:v>0</c:v>
                </c:pt>
                <c:pt idx="45">
                  <c:v>0</c:v>
                </c:pt>
                <c:pt idx="46">
                  <c:v>1</c:v>
                </c:pt>
                <c:pt idx="47">
                  <c:v>0</c:v>
                </c:pt>
                <c:pt idx="48">
                  <c:v>0</c:v>
                </c:pt>
                <c:pt idx="49">
                  <c:v>0</c:v>
                </c:pt>
                <c:pt idx="50">
                  <c:v>0</c:v>
                </c:pt>
                <c:pt idx="51">
                  <c:v>0</c:v>
                </c:pt>
                <c:pt idx="52">
                  <c:v>0</c:v>
                </c:pt>
                <c:pt idx="53">
                  <c:v>0</c:v>
                </c:pt>
                <c:pt idx="54">
                  <c:v>0</c:v>
                </c:pt>
                <c:pt idx="55">
                  <c:v>0</c:v>
                </c:pt>
                <c:pt idx="56">
                  <c:v>0</c:v>
                </c:pt>
                <c:pt idx="57">
                  <c:v>0</c:v>
                </c:pt>
                <c:pt idx="58">
                  <c:v>0</c:v>
                </c:pt>
                <c:pt idx="59">
                  <c:v>0</c:v>
                </c:pt>
                <c:pt idx="60">
                  <c:v>0</c:v>
                </c:pt>
                <c:pt idx="61">
                  <c:v>1</c:v>
                </c:pt>
                <c:pt idx="62">
                  <c:v>0</c:v>
                </c:pt>
                <c:pt idx="63">
                  <c:v>0</c:v>
                </c:pt>
                <c:pt idx="64">
                  <c:v>0</c:v>
                </c:pt>
                <c:pt idx="65">
                  <c:v>0</c:v>
                </c:pt>
                <c:pt idx="66">
                  <c:v>0</c:v>
                </c:pt>
                <c:pt idx="67">
                  <c:v>0</c:v>
                </c:pt>
                <c:pt idx="68">
                  <c:v>1</c:v>
                </c:pt>
                <c:pt idx="69">
                  <c:v>0</c:v>
                </c:pt>
                <c:pt idx="70">
                  <c:v>0</c:v>
                </c:pt>
                <c:pt idx="71">
                  <c:v>0</c:v>
                </c:pt>
                <c:pt idx="72">
                  <c:v>0</c:v>
                </c:pt>
              </c:numCache>
            </c:numRef>
          </c:val>
          <c:smooth val="0"/>
          <c:extLst>
            <c:ext xmlns:c16="http://schemas.microsoft.com/office/drawing/2014/chart" uri="{C3380CC4-5D6E-409C-BE32-E72D297353CC}">
              <c16:uniqueId val="{00000000-DD49-4542-958B-D64110C2AA15}"/>
            </c:ext>
          </c:extLst>
        </c:ser>
        <c:dLbls>
          <c:showLegendKey val="0"/>
          <c:showVal val="0"/>
          <c:showCatName val="0"/>
          <c:showSerName val="0"/>
          <c:showPercent val="0"/>
          <c:showBubbleSize val="0"/>
        </c:dLbls>
        <c:smooth val="0"/>
        <c:axId val="445676344"/>
        <c:axId val="445674048"/>
      </c:lineChart>
      <c:dateAx>
        <c:axId val="445676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74048"/>
        <c:crosses val="autoZero"/>
        <c:auto val="1"/>
        <c:lblOffset val="100"/>
        <c:baseTimeUnit val="days"/>
      </c:dateAx>
      <c:valAx>
        <c:axId val="445674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7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3</c:v>
                </c:pt>
                <c:pt idx="2">
                  <c:v>3</c:v>
                </c:pt>
                <c:pt idx="3">
                  <c:v>6</c:v>
                </c:pt>
                <c:pt idx="4">
                  <c:v>3</c:v>
                </c:pt>
                <c:pt idx="5">
                  <c:v>2</c:v>
                </c:pt>
                <c:pt idx="6">
                  <c:v>1</c:v>
                </c:pt>
              </c:numCache>
            </c:numRef>
          </c:val>
          <c:extLst>
            <c:ext xmlns:c16="http://schemas.microsoft.com/office/drawing/2014/chart" uri="{C3380CC4-5D6E-409C-BE32-E72D297353CC}">
              <c16:uniqueId val="{00000000-B588-4A61-9569-0661BBB6F8A8}"/>
            </c:ext>
          </c:extLst>
        </c:ser>
        <c:dLbls>
          <c:showLegendKey val="0"/>
          <c:showVal val="0"/>
          <c:showCatName val="0"/>
          <c:showSerName val="0"/>
          <c:showPercent val="0"/>
          <c:showBubbleSize val="0"/>
        </c:dLbls>
        <c:gapWidth val="219"/>
        <c:overlap val="-27"/>
        <c:axId val="445683888"/>
        <c:axId val="445678640"/>
      </c:barChart>
      <c:catAx>
        <c:axId val="44568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78640"/>
        <c:crosses val="autoZero"/>
        <c:auto val="1"/>
        <c:lblAlgn val="ctr"/>
        <c:lblOffset val="100"/>
        <c:noMultiLvlLbl val="0"/>
      </c:catAx>
      <c:valAx>
        <c:axId val="445678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8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0.17068818372255001</c:v>
                </c:pt>
                <c:pt idx="1">
                  <c:v>0.28448030620426001</c:v>
                </c:pt>
                <c:pt idx="2">
                  <c:v>0.26896319859312001</c:v>
                </c:pt>
                <c:pt idx="3">
                  <c:v>0.14870561460677001</c:v>
                </c:pt>
                <c:pt idx="4">
                  <c:v>0.58189153541780003</c:v>
                </c:pt>
                <c:pt idx="5">
                  <c:v>0.44611684382031003</c:v>
                </c:pt>
                <c:pt idx="6">
                  <c:v>0.50430599736209003</c:v>
                </c:pt>
              </c:numCache>
            </c:numRef>
          </c:val>
          <c:extLst>
            <c:ext xmlns:c16="http://schemas.microsoft.com/office/drawing/2014/chart" uri="{C3380CC4-5D6E-409C-BE32-E72D297353CC}">
              <c16:uniqueId val="{00000000-0F8B-434E-9093-852B75B53D74}"/>
            </c:ext>
          </c:extLst>
        </c:ser>
        <c:dLbls>
          <c:showLegendKey val="0"/>
          <c:showVal val="0"/>
          <c:showCatName val="0"/>
          <c:showSerName val="0"/>
          <c:showPercent val="0"/>
          <c:showBubbleSize val="0"/>
        </c:dLbls>
        <c:gapWidth val="219"/>
        <c:overlap val="-27"/>
        <c:axId val="445677656"/>
        <c:axId val="445684544"/>
      </c:barChart>
      <c:catAx>
        <c:axId val="445677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84544"/>
        <c:crosses val="autoZero"/>
        <c:auto val="1"/>
        <c:lblAlgn val="ctr"/>
        <c:lblOffset val="100"/>
        <c:noMultiLvlLbl val="0"/>
      </c:catAx>
      <c:valAx>
        <c:axId val="445684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77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2</c:v>
                </c:pt>
              </c:numCache>
            </c:numRef>
          </c:val>
          <c:extLst>
            <c:ext xmlns:c16="http://schemas.microsoft.com/office/drawing/2014/chart" uri="{C3380CC4-5D6E-409C-BE32-E72D297353CC}">
              <c16:uniqueId val="{00000000-5E83-45EB-9DE9-347C12048A34}"/>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13</c:v>
                </c:pt>
              </c:numCache>
            </c:numRef>
          </c:val>
          <c:extLst>
            <c:ext xmlns:c16="http://schemas.microsoft.com/office/drawing/2014/chart" uri="{C3380CC4-5D6E-409C-BE32-E72D297353CC}">
              <c16:uniqueId val="{00000001-5E83-45EB-9DE9-347C12048A34}"/>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3</c:v>
                </c:pt>
              </c:numCache>
            </c:numRef>
          </c:val>
          <c:extLst>
            <c:ext xmlns:c16="http://schemas.microsoft.com/office/drawing/2014/chart" uri="{C3380CC4-5D6E-409C-BE32-E72D297353CC}">
              <c16:uniqueId val="{00000002-5E83-45EB-9DE9-347C12048A34}"/>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2</c:v>
                </c:pt>
              </c:numCache>
            </c:numRef>
          </c:val>
          <c:extLst>
            <c:ext xmlns:c16="http://schemas.microsoft.com/office/drawing/2014/chart" uri="{C3380CC4-5D6E-409C-BE32-E72D297353CC}">
              <c16:uniqueId val="{00000003-5E83-45EB-9DE9-347C12048A34}"/>
            </c:ext>
          </c:extLst>
        </c:ser>
        <c:dLbls>
          <c:showLegendKey val="0"/>
          <c:showVal val="0"/>
          <c:showCatName val="0"/>
          <c:showSerName val="0"/>
          <c:showPercent val="0"/>
          <c:showBubbleSize val="0"/>
        </c:dLbls>
        <c:gapWidth val="150"/>
        <c:overlap val="100"/>
        <c:axId val="441068352"/>
        <c:axId val="441065072"/>
      </c:barChart>
      <c:catAx>
        <c:axId val="4410683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5072"/>
        <c:crosses val="autoZero"/>
        <c:auto val="1"/>
        <c:lblAlgn val="ctr"/>
        <c:lblOffset val="100"/>
        <c:noMultiLvlLbl val="0"/>
      </c:catAx>
      <c:valAx>
        <c:axId val="44106507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8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0.10086119947242</c:v>
                </c:pt>
                <c:pt idx="11">
                  <c:v>0</c:v>
                </c:pt>
                <c:pt idx="12">
                  <c:v>0</c:v>
                </c:pt>
                <c:pt idx="13">
                  <c:v>0</c:v>
                </c:pt>
                <c:pt idx="14">
                  <c:v>0.26573046784079002</c:v>
                </c:pt>
                <c:pt idx="15">
                  <c:v>0.17844673752811999</c:v>
                </c:pt>
                <c:pt idx="16">
                  <c:v>0.16292962991698001</c:v>
                </c:pt>
                <c:pt idx="17">
                  <c:v>0.27930793700054002</c:v>
                </c:pt>
                <c:pt idx="18">
                  <c:v>0</c:v>
                </c:pt>
                <c:pt idx="19">
                  <c:v>0.71120076551064004</c:v>
                </c:pt>
                <c:pt idx="20">
                  <c:v>0.21982569115782999</c:v>
                </c:pt>
                <c:pt idx="21">
                  <c:v>0.28706649080611002</c:v>
                </c:pt>
                <c:pt idx="22">
                  <c:v>0.16292962991698001</c:v>
                </c:pt>
                <c:pt idx="23">
                  <c:v>0.27930793700054002</c:v>
                </c:pt>
              </c:numCache>
            </c:numRef>
          </c:val>
          <c:smooth val="0"/>
          <c:extLst>
            <c:ext xmlns:c16="http://schemas.microsoft.com/office/drawing/2014/chart" uri="{C3380CC4-5D6E-409C-BE32-E72D297353CC}">
              <c16:uniqueId val="{00000000-853A-445B-9452-44D4AA595D63}"/>
            </c:ext>
          </c:extLst>
        </c:ser>
        <c:dLbls>
          <c:showLegendKey val="0"/>
          <c:showVal val="0"/>
          <c:showCatName val="0"/>
          <c:showSerName val="0"/>
          <c:showPercent val="0"/>
          <c:showBubbleSize val="0"/>
        </c:dLbls>
        <c:smooth val="0"/>
        <c:axId val="441064744"/>
        <c:axId val="441067696"/>
      </c:lineChart>
      <c:catAx>
        <c:axId val="44106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7696"/>
        <c:crosses val="autoZero"/>
        <c:auto val="1"/>
        <c:lblAlgn val="ctr"/>
        <c:lblOffset val="100"/>
        <c:noMultiLvlLbl val="0"/>
      </c:catAx>
      <c:valAx>
        <c:axId val="44106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106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Federico Ramon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1</c:v>
                </c:pt>
                <c:pt idx="11">
                  <c:v>0</c:v>
                </c:pt>
                <c:pt idx="12">
                  <c:v>0</c:v>
                </c:pt>
                <c:pt idx="13">
                  <c:v>0</c:v>
                </c:pt>
                <c:pt idx="14">
                  <c:v>4</c:v>
                </c:pt>
                <c:pt idx="15">
                  <c:v>1</c:v>
                </c:pt>
                <c:pt idx="16">
                  <c:v>2</c:v>
                </c:pt>
                <c:pt idx="17">
                  <c:v>1</c:v>
                </c:pt>
                <c:pt idx="18">
                  <c:v>0</c:v>
                </c:pt>
                <c:pt idx="19">
                  <c:v>3</c:v>
                </c:pt>
                <c:pt idx="20">
                  <c:v>3</c:v>
                </c:pt>
                <c:pt idx="21">
                  <c:v>2</c:v>
                </c:pt>
                <c:pt idx="22">
                  <c:v>1</c:v>
                </c:pt>
                <c:pt idx="23">
                  <c:v>2</c:v>
                </c:pt>
              </c:numCache>
            </c:numRef>
          </c:val>
          <c:smooth val="0"/>
          <c:extLst>
            <c:ext xmlns:c16="http://schemas.microsoft.com/office/drawing/2014/chart" uri="{C3380CC4-5D6E-409C-BE32-E72D297353CC}">
              <c16:uniqueId val="{00000000-AC44-4825-AA33-FC5ACB7E4CD6}"/>
            </c:ext>
          </c:extLst>
        </c:ser>
        <c:dLbls>
          <c:showLegendKey val="0"/>
          <c:showVal val="0"/>
          <c:showCatName val="0"/>
          <c:showSerName val="0"/>
          <c:showPercent val="0"/>
          <c:showBubbleSize val="0"/>
        </c:dLbls>
        <c:smooth val="0"/>
        <c:axId val="445684872"/>
        <c:axId val="448198320"/>
      </c:lineChart>
      <c:catAx>
        <c:axId val="445684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98320"/>
        <c:crosses val="autoZero"/>
        <c:auto val="1"/>
        <c:lblAlgn val="ctr"/>
        <c:lblOffset val="100"/>
        <c:noMultiLvlLbl val="0"/>
      </c:catAx>
      <c:valAx>
        <c:axId val="4481983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5684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Sheet1!$A$2:$A$5</c:f>
              <c:strCache>
                <c:ptCount val="4"/>
                <c:pt idx="0">
                  <c:v>Link</c:v>
                </c:pt>
                <c:pt idx="1">
                  <c:v>Photo</c:v>
                </c:pt>
                <c:pt idx="2">
                  <c:v>Status</c:v>
                </c:pt>
                <c:pt idx="3">
                  <c:v>Video</c:v>
                </c:pt>
              </c:strCache>
            </c:strRef>
          </c:cat>
          <c:val>
            <c:numRef>
              <c:f>Sheet1!$B$2:$B$5</c:f>
              <c:numCache>
                <c:formatCode>General</c:formatCode>
                <c:ptCount val="4"/>
                <c:pt idx="0">
                  <c:v>0.51579889234359</c:v>
                </c:pt>
                <c:pt idx="1">
                  <c:v>0.31677421811267997</c:v>
                </c:pt>
                <c:pt idx="2">
                  <c:v>0.1319438149437</c:v>
                </c:pt>
                <c:pt idx="3">
                  <c:v>0.24429576491898999</c:v>
                </c:pt>
              </c:numCache>
            </c:numRef>
          </c:val>
          <c:extLst>
            <c:ext xmlns:c16="http://schemas.microsoft.com/office/drawing/2014/chart" uri="{C3380CC4-5D6E-409C-BE32-E72D297353CC}">
              <c16:uniqueId val="{00000000-C675-440E-A9C6-639A121B597A}"/>
            </c:ext>
          </c:extLst>
        </c:ser>
        <c:dLbls>
          <c:showLegendKey val="0"/>
          <c:showVal val="0"/>
          <c:showCatName val="0"/>
          <c:showSerName val="0"/>
          <c:showPercent val="0"/>
          <c:showBubbleSize val="0"/>
        </c:dLbls>
        <c:gapWidth val="219"/>
        <c:overlap val="-27"/>
        <c:axId val="448191432"/>
        <c:axId val="448191760"/>
      </c:barChart>
      <c:catAx>
        <c:axId val="448191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91760"/>
        <c:crosses val="autoZero"/>
        <c:auto val="1"/>
        <c:lblAlgn val="ctr"/>
        <c:lblOffset val="100"/>
        <c:noMultiLvlLbl val="0"/>
      </c:catAx>
      <c:valAx>
        <c:axId val="448191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91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Federico Ramon Puerta</c:v>
                </c:pt>
              </c:strCache>
            </c:strRef>
          </c:cat>
          <c:val>
            <c:numRef>
              <c:f>Sheet1!$B$2</c:f>
              <c:numCache>
                <c:formatCode>General</c:formatCode>
                <c:ptCount val="1"/>
                <c:pt idx="0">
                  <c:v>627</c:v>
                </c:pt>
              </c:numCache>
            </c:numRef>
          </c:val>
          <c:extLst>
            <c:ext xmlns:c16="http://schemas.microsoft.com/office/drawing/2014/chart" uri="{C3380CC4-5D6E-409C-BE32-E72D297353CC}">
              <c16:uniqueId val="{00000000-D249-4B9A-8DD2-674080E7B2D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Federico Ramon Puerta</c:v>
                </c:pt>
              </c:strCache>
            </c:strRef>
          </c:cat>
          <c:val>
            <c:numRef>
              <c:f>Sheet1!$C$2</c:f>
              <c:numCache>
                <c:formatCode>General</c:formatCode>
                <c:ptCount val="1"/>
                <c:pt idx="0">
                  <c:v>38</c:v>
                </c:pt>
              </c:numCache>
            </c:numRef>
          </c:val>
          <c:extLst>
            <c:ext xmlns:c16="http://schemas.microsoft.com/office/drawing/2014/chart" uri="{C3380CC4-5D6E-409C-BE32-E72D297353CC}">
              <c16:uniqueId val="{00000001-D249-4B9A-8DD2-674080E7B2D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Federico Ramon Puerta</c:v>
                </c:pt>
              </c:strCache>
            </c:strRef>
          </c:cat>
          <c:val>
            <c:numRef>
              <c:f>Sheet1!$D$2</c:f>
              <c:numCache>
                <c:formatCode>General</c:formatCode>
                <c:ptCount val="1"/>
                <c:pt idx="0">
                  <c:v>1</c:v>
                </c:pt>
              </c:numCache>
            </c:numRef>
          </c:val>
          <c:extLst>
            <c:ext xmlns:c16="http://schemas.microsoft.com/office/drawing/2014/chart" uri="{C3380CC4-5D6E-409C-BE32-E72D297353CC}">
              <c16:uniqueId val="{00000002-D249-4B9A-8DD2-674080E7B2D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Federico Ramon Puerta</c:v>
                </c:pt>
              </c:strCache>
            </c:strRef>
          </c:cat>
          <c:val>
            <c:numRef>
              <c:f>Sheet1!$E$2</c:f>
              <c:numCache>
                <c:formatCode>General</c:formatCode>
                <c:ptCount val="1"/>
                <c:pt idx="0">
                  <c:v>0</c:v>
                </c:pt>
              </c:numCache>
            </c:numRef>
          </c:val>
          <c:extLst>
            <c:ext xmlns:c16="http://schemas.microsoft.com/office/drawing/2014/chart" uri="{C3380CC4-5D6E-409C-BE32-E72D297353CC}">
              <c16:uniqueId val="{00000003-D249-4B9A-8DD2-674080E7B2D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Federico Ramon Puerta</c:v>
                </c:pt>
              </c:strCache>
            </c:strRef>
          </c:cat>
          <c:val>
            <c:numRef>
              <c:f>Sheet1!$F$2</c:f>
              <c:numCache>
                <c:formatCode>General</c:formatCode>
                <c:ptCount val="1"/>
                <c:pt idx="0">
                  <c:v>8</c:v>
                </c:pt>
              </c:numCache>
            </c:numRef>
          </c:val>
          <c:extLst>
            <c:ext xmlns:c16="http://schemas.microsoft.com/office/drawing/2014/chart" uri="{C3380CC4-5D6E-409C-BE32-E72D297353CC}">
              <c16:uniqueId val="{00000004-D249-4B9A-8DD2-674080E7B2D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Federico Ramon Puerta</c:v>
                </c:pt>
              </c:strCache>
            </c:strRef>
          </c:cat>
          <c:val>
            <c:numRef>
              <c:f>Sheet1!$G$2</c:f>
              <c:numCache>
                <c:formatCode>General</c:formatCode>
                <c:ptCount val="1"/>
                <c:pt idx="0">
                  <c:v>1</c:v>
                </c:pt>
              </c:numCache>
            </c:numRef>
          </c:val>
          <c:extLst>
            <c:ext xmlns:c16="http://schemas.microsoft.com/office/drawing/2014/chart" uri="{C3380CC4-5D6E-409C-BE32-E72D297353CC}">
              <c16:uniqueId val="{00000005-D249-4B9A-8DD2-674080E7B2D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Federico Ramon Puerta</c:v>
                </c:pt>
              </c:strCache>
            </c:strRef>
          </c:cat>
          <c:val>
            <c:numRef>
              <c:f>Sheet1!$H$2</c:f>
              <c:numCache>
                <c:formatCode>General</c:formatCode>
                <c:ptCount val="1"/>
                <c:pt idx="0">
                  <c:v>28</c:v>
                </c:pt>
              </c:numCache>
            </c:numRef>
          </c:val>
          <c:extLst>
            <c:ext xmlns:c16="http://schemas.microsoft.com/office/drawing/2014/chart" uri="{C3380CC4-5D6E-409C-BE32-E72D297353CC}">
              <c16:uniqueId val="{00000006-D249-4B9A-8DD2-674080E7B2D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Federico Ramon Puerta</c:v>
                </c:pt>
              </c:strCache>
            </c:strRef>
          </c:cat>
          <c:val>
            <c:numRef>
              <c:f>Sheet1!$I$2</c:f>
              <c:numCache>
                <c:formatCode>General</c:formatCode>
                <c:ptCount val="1"/>
                <c:pt idx="0">
                  <c:v>75</c:v>
                </c:pt>
              </c:numCache>
            </c:numRef>
          </c:val>
          <c:extLst>
            <c:ext xmlns:c16="http://schemas.microsoft.com/office/drawing/2014/chart" uri="{C3380CC4-5D6E-409C-BE32-E72D297353CC}">
              <c16:uniqueId val="{00000007-D249-4B9A-8DD2-674080E7B2DC}"/>
            </c:ext>
          </c:extLst>
        </c:ser>
        <c:dLbls>
          <c:showLegendKey val="0"/>
          <c:showVal val="0"/>
          <c:showCatName val="0"/>
          <c:showSerName val="0"/>
          <c:showPercent val="0"/>
          <c:showBubbleSize val="0"/>
        </c:dLbls>
        <c:gapWidth val="150"/>
        <c:overlap val="100"/>
        <c:axId val="448197008"/>
        <c:axId val="448189792"/>
      </c:barChart>
      <c:catAx>
        <c:axId val="448197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89792"/>
        <c:crosses val="autoZero"/>
        <c:auto val="1"/>
        <c:lblAlgn val="ctr"/>
        <c:lblOffset val="100"/>
        <c:noMultiLvlLbl val="0"/>
      </c:catAx>
      <c:valAx>
        <c:axId val="448189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97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0B60-492F-A20C-2CB561994EC5}"/>
            </c:ext>
          </c:extLst>
        </c:ser>
        <c:dLbls>
          <c:showLegendKey val="0"/>
          <c:showVal val="0"/>
          <c:showCatName val="0"/>
          <c:showSerName val="0"/>
          <c:showPercent val="0"/>
          <c:showBubbleSize val="0"/>
        </c:dLbls>
        <c:gapWidth val="219"/>
        <c:overlap val="-27"/>
        <c:axId val="448202584"/>
        <c:axId val="448201272"/>
      </c:barChart>
      <c:catAx>
        <c:axId val="448202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01272"/>
        <c:crosses val="autoZero"/>
        <c:auto val="1"/>
        <c:lblAlgn val="ctr"/>
        <c:lblOffset val="100"/>
        <c:noMultiLvlLbl val="0"/>
      </c:catAx>
      <c:valAx>
        <c:axId val="448201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02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Federico Ramon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0-21A0-4AC4-BC5A-8665750C2F32}"/>
            </c:ext>
          </c:extLst>
        </c:ser>
        <c:dLbls>
          <c:showLegendKey val="0"/>
          <c:showVal val="0"/>
          <c:showCatName val="0"/>
          <c:showSerName val="0"/>
          <c:showPercent val="0"/>
          <c:showBubbleSize val="0"/>
        </c:dLbls>
        <c:gapWidth val="219"/>
        <c:overlap val="-27"/>
        <c:axId val="448199304"/>
        <c:axId val="448208488"/>
      </c:barChart>
      <c:catAx>
        <c:axId val="448199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208488"/>
        <c:crosses val="autoZero"/>
        <c:auto val="1"/>
        <c:lblAlgn val="ctr"/>
        <c:lblOffset val="100"/>
        <c:noMultiLvlLbl val="0"/>
      </c:catAx>
      <c:valAx>
        <c:axId val="448208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8199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65C614-C02E-4AA1-A1A5-ADA70CD1F30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73EE8EBF-2E0D-49CE-B0E7-4E2233AAB113}"/>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2280497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22CAF-D12D-44F3-B246-1198E0174C09}"/>
              </a:ext>
            </a:extLst>
          </p:cNvPr>
          <p:cNvSpPr>
            <a:spLocks noGrp="1"/>
          </p:cNvSpPr>
          <p:nvPr>
            <p:ph type="title"/>
          </p:nvPr>
        </p:nvSpPr>
        <p:spPr/>
        <p:txBody>
          <a:bodyPr/>
          <a:lstStyle/>
          <a:p>
            <a:r>
              <a:rPr lang="en-US"/>
              <a:t>Facebook Key Metrics Table | Federico Ramon Puerta</a:t>
            </a:r>
          </a:p>
        </p:txBody>
      </p:sp>
      <p:graphicFrame>
        <p:nvGraphicFramePr>
          <p:cNvPr id="5" name="Table Placeholder 4">
            <a:extLst>
              <a:ext uri="{FF2B5EF4-FFF2-40B4-BE49-F238E27FC236}">
                <a16:creationId xmlns:a16="http://schemas.microsoft.com/office/drawing/2014/main" id="{EDCB2BAD-DA48-40EA-BBA0-D7F54606A663}"/>
              </a:ext>
            </a:extLst>
          </p:cNvPr>
          <p:cNvGraphicFramePr>
            <a:graphicFrameLocks noGrp="1"/>
          </p:cNvGraphicFramePr>
          <p:nvPr>
            <p:ph type="tbl" sz="quarter" idx="13"/>
            <p:extLst>
              <p:ext uri="{D42A27DB-BD31-4B8C-83A1-F6EECF244321}">
                <p14:modId xmlns:p14="http://schemas.microsoft.com/office/powerpoint/2010/main" val="1716922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00196434"/>
                    </a:ext>
                  </a:extLst>
                </a:gridCol>
                <a:gridCol w="740664">
                  <a:extLst>
                    <a:ext uri="{9D8B030D-6E8A-4147-A177-3AD203B41FA5}">
                      <a16:colId xmlns:a16="http://schemas.microsoft.com/office/drawing/2014/main" val="4229238530"/>
                    </a:ext>
                  </a:extLst>
                </a:gridCol>
                <a:gridCol w="740664">
                  <a:extLst>
                    <a:ext uri="{9D8B030D-6E8A-4147-A177-3AD203B41FA5}">
                      <a16:colId xmlns:a16="http://schemas.microsoft.com/office/drawing/2014/main" val="3683624243"/>
                    </a:ext>
                  </a:extLst>
                </a:gridCol>
                <a:gridCol w="740664">
                  <a:extLst>
                    <a:ext uri="{9D8B030D-6E8A-4147-A177-3AD203B41FA5}">
                      <a16:colId xmlns:a16="http://schemas.microsoft.com/office/drawing/2014/main" val="3269986912"/>
                    </a:ext>
                  </a:extLst>
                </a:gridCol>
                <a:gridCol w="740664">
                  <a:extLst>
                    <a:ext uri="{9D8B030D-6E8A-4147-A177-3AD203B41FA5}">
                      <a16:colId xmlns:a16="http://schemas.microsoft.com/office/drawing/2014/main" val="2877753187"/>
                    </a:ext>
                  </a:extLst>
                </a:gridCol>
                <a:gridCol w="740664">
                  <a:extLst>
                    <a:ext uri="{9D8B030D-6E8A-4147-A177-3AD203B41FA5}">
                      <a16:colId xmlns:a16="http://schemas.microsoft.com/office/drawing/2014/main" val="3656914783"/>
                    </a:ext>
                  </a:extLst>
                </a:gridCol>
                <a:gridCol w="740664">
                  <a:extLst>
                    <a:ext uri="{9D8B030D-6E8A-4147-A177-3AD203B41FA5}">
                      <a16:colId xmlns:a16="http://schemas.microsoft.com/office/drawing/2014/main" val="414709915"/>
                    </a:ext>
                  </a:extLst>
                </a:gridCol>
                <a:gridCol w="740664">
                  <a:extLst>
                    <a:ext uri="{9D8B030D-6E8A-4147-A177-3AD203B41FA5}">
                      <a16:colId xmlns:a16="http://schemas.microsoft.com/office/drawing/2014/main" val="2874235"/>
                    </a:ext>
                  </a:extLst>
                </a:gridCol>
                <a:gridCol w="740664">
                  <a:extLst>
                    <a:ext uri="{9D8B030D-6E8A-4147-A177-3AD203B41FA5}">
                      <a16:colId xmlns:a16="http://schemas.microsoft.com/office/drawing/2014/main" val="2106860124"/>
                    </a:ext>
                  </a:extLst>
                </a:gridCol>
                <a:gridCol w="740664">
                  <a:extLst>
                    <a:ext uri="{9D8B030D-6E8A-4147-A177-3AD203B41FA5}">
                      <a16:colId xmlns:a16="http://schemas.microsoft.com/office/drawing/2014/main" val="396930581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98683971"/>
                  </a:ext>
                </a:extLst>
              </a:tr>
              <a:tr h="370840">
                <a:tc>
                  <a:txBody>
                    <a:bodyPr/>
                    <a:lstStyle/>
                    <a:p>
                      <a:r>
                        <a:rPr lang="en-US" sz="1000"/>
                        <a:t>Federico Ramon Puerta</a:t>
                      </a:r>
                    </a:p>
                  </a:txBody>
                  <a:tcPr/>
                </a:tc>
                <a:tc>
                  <a:txBody>
                    <a:bodyPr/>
                    <a:lstStyle/>
                    <a:p>
                      <a:r>
                        <a:rPr lang="en-US" sz="1000"/>
                        <a:t>12877</a:t>
                      </a:r>
                    </a:p>
                  </a:txBody>
                  <a:tcPr/>
                </a:tc>
                <a:tc>
                  <a:txBody>
                    <a:bodyPr/>
                    <a:lstStyle/>
                    <a:p>
                      <a:r>
                        <a:rPr lang="en-US" sz="1000"/>
                        <a:t>-25</a:t>
                      </a:r>
                    </a:p>
                  </a:txBody>
                  <a:tcPr/>
                </a:tc>
                <a:tc>
                  <a:txBody>
                    <a:bodyPr/>
                    <a:lstStyle/>
                    <a:p>
                      <a:r>
                        <a:rPr lang="en-US" sz="1000"/>
                        <a:t>20</a:t>
                      </a:r>
                    </a:p>
                  </a:txBody>
                  <a:tcPr/>
                </a:tc>
                <a:tc>
                  <a:txBody>
                    <a:bodyPr/>
                    <a:lstStyle/>
                    <a:p>
                      <a:r>
                        <a:rPr lang="en-US" sz="1000"/>
                        <a:t>675</a:t>
                      </a:r>
                    </a:p>
                  </a:txBody>
                  <a:tcPr/>
                </a:tc>
                <a:tc>
                  <a:txBody>
                    <a:bodyPr/>
                    <a:lstStyle/>
                    <a:p>
                      <a:r>
                        <a:rPr lang="en-US" sz="1000"/>
                        <a:t>28</a:t>
                      </a:r>
                    </a:p>
                  </a:txBody>
                  <a:tcPr/>
                </a:tc>
                <a:tc>
                  <a:txBody>
                    <a:bodyPr/>
                    <a:lstStyle/>
                    <a:p>
                      <a:r>
                        <a:rPr lang="en-US" sz="1000"/>
                        <a:t>75</a:t>
                      </a:r>
                    </a:p>
                  </a:txBody>
                  <a:tcPr/>
                </a:tc>
                <a:tc>
                  <a:txBody>
                    <a:bodyPr/>
                    <a:lstStyle/>
                    <a:p>
                      <a:r>
                        <a:rPr lang="en-US" sz="1000"/>
                        <a:t>0</a:t>
                      </a:r>
                    </a:p>
                  </a:txBody>
                  <a:tcPr/>
                </a:tc>
                <a:tc>
                  <a:txBody>
                    <a:bodyPr/>
                    <a:lstStyle/>
                    <a:p>
                      <a:r>
                        <a:rPr lang="en-US" sz="1000"/>
                        <a:t>0.3018 %</a:t>
                      </a:r>
                    </a:p>
                  </a:txBody>
                  <a:tcPr/>
                </a:tc>
                <a:tc>
                  <a:txBody>
                    <a:bodyPr/>
                    <a:lstStyle/>
                    <a:p>
                      <a:r>
                        <a:rPr lang="en-US" sz="1000"/>
                        <a:t>0.0 %</a:t>
                      </a:r>
                    </a:p>
                  </a:txBody>
                  <a:tcPr/>
                </a:tc>
                <a:extLst>
                  <a:ext uri="{0D108BD9-81ED-4DB2-BD59-A6C34878D82A}">
                    <a16:rowId xmlns:a16="http://schemas.microsoft.com/office/drawing/2014/main" val="1361731413"/>
                  </a:ext>
                </a:extLst>
              </a:tr>
            </a:tbl>
          </a:graphicData>
        </a:graphic>
      </p:graphicFrame>
      <p:sp>
        <p:nvSpPr>
          <p:cNvPr id="4" name="Text Placeholder 3">
            <a:extLst>
              <a:ext uri="{FF2B5EF4-FFF2-40B4-BE49-F238E27FC236}">
                <a16:creationId xmlns:a16="http://schemas.microsoft.com/office/drawing/2014/main" id="{1E49D3B3-E154-4658-96AB-891E4D9DE9F5}"/>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4093896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CE43B4-D2A9-49A9-B32D-E2E65A456941}"/>
              </a:ext>
            </a:extLst>
          </p:cNvPr>
          <p:cNvSpPr>
            <a:spLocks noGrp="1"/>
          </p:cNvSpPr>
          <p:nvPr>
            <p:ph type="title"/>
          </p:nvPr>
        </p:nvSpPr>
        <p:spPr/>
        <p:txBody>
          <a:bodyPr/>
          <a:lstStyle/>
          <a:p>
            <a:r>
              <a:rPr lang="en-US"/>
              <a:t>Facebook Fans Total | Federico Ramon Puerta</a:t>
            </a:r>
          </a:p>
        </p:txBody>
      </p:sp>
      <p:graphicFrame>
        <p:nvGraphicFramePr>
          <p:cNvPr id="6" name="Chart Placeholder 5">
            <a:extLst>
              <a:ext uri="{FF2B5EF4-FFF2-40B4-BE49-F238E27FC236}">
                <a16:creationId xmlns:a16="http://schemas.microsoft.com/office/drawing/2014/main" id="{ECB963AE-67B1-4E6E-976A-B9FB3DC2EEEA}"/>
              </a:ext>
            </a:extLst>
          </p:cNvPr>
          <p:cNvGraphicFramePr>
            <a:graphicFrameLocks noGrp="1"/>
          </p:cNvGraphicFramePr>
          <p:nvPr>
            <p:ph type="chart" sz="quarter" idx="13"/>
            <p:extLst>
              <p:ext uri="{D42A27DB-BD31-4B8C-83A1-F6EECF244321}">
                <p14:modId xmlns:p14="http://schemas.microsoft.com/office/powerpoint/2010/main" val="39179485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30EF13B-6EAB-4DE7-B90A-A1A5B452C3EE}"/>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0DD14008-28AD-4330-9D16-5E18E7BD27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98002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C0F89D-F5AC-437A-B02C-3961955A73B8}"/>
              </a:ext>
            </a:extLst>
          </p:cNvPr>
          <p:cNvSpPr>
            <a:spLocks noGrp="1"/>
          </p:cNvSpPr>
          <p:nvPr>
            <p:ph type="title"/>
          </p:nvPr>
        </p:nvSpPr>
        <p:spPr/>
        <p:txBody>
          <a:bodyPr/>
          <a:lstStyle/>
          <a:p>
            <a:r>
              <a:rPr lang="en-US"/>
              <a:t>Facebook Key Metrics Radar | Federico Ramon Puerta</a:t>
            </a:r>
          </a:p>
        </p:txBody>
      </p:sp>
      <p:graphicFrame>
        <p:nvGraphicFramePr>
          <p:cNvPr id="6" name="Chart Placeholder 5">
            <a:extLst>
              <a:ext uri="{FF2B5EF4-FFF2-40B4-BE49-F238E27FC236}">
                <a16:creationId xmlns:a16="http://schemas.microsoft.com/office/drawing/2014/main" id="{20A5C171-4279-423D-8600-F8CD66870C33}"/>
              </a:ext>
            </a:extLst>
          </p:cNvPr>
          <p:cNvGraphicFramePr>
            <a:graphicFrameLocks noGrp="1"/>
          </p:cNvGraphicFramePr>
          <p:nvPr>
            <p:ph type="chart" sz="quarter" idx="13"/>
            <p:extLst>
              <p:ext uri="{D42A27DB-BD31-4B8C-83A1-F6EECF244321}">
                <p14:modId xmlns:p14="http://schemas.microsoft.com/office/powerpoint/2010/main" val="8549728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F06B81-3D39-4057-A2E2-3FFDCDEDC6E5}"/>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EB751546-92C0-451E-8FC8-E1C233E4F5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6736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C798D3-391E-4F19-8EB5-2DA2FAC6382C}"/>
              </a:ext>
            </a:extLst>
          </p:cNvPr>
          <p:cNvSpPr>
            <a:spLocks noGrp="1"/>
          </p:cNvSpPr>
          <p:nvPr>
            <p:ph type="title"/>
          </p:nvPr>
        </p:nvSpPr>
        <p:spPr/>
        <p:txBody>
          <a:bodyPr/>
          <a:lstStyle/>
          <a:p>
            <a:r>
              <a:rPr lang="en-US"/>
              <a:t>Facebook Interaction Rate | Federico Ramon Puerta</a:t>
            </a:r>
          </a:p>
        </p:txBody>
      </p:sp>
      <p:graphicFrame>
        <p:nvGraphicFramePr>
          <p:cNvPr id="6" name="Chart Placeholder 5">
            <a:extLst>
              <a:ext uri="{FF2B5EF4-FFF2-40B4-BE49-F238E27FC236}">
                <a16:creationId xmlns:a16="http://schemas.microsoft.com/office/drawing/2014/main" id="{B9D9494B-92DE-4974-AA61-9ED2CC8F1925}"/>
              </a:ext>
            </a:extLst>
          </p:cNvPr>
          <p:cNvGraphicFramePr>
            <a:graphicFrameLocks noGrp="1"/>
          </p:cNvGraphicFramePr>
          <p:nvPr>
            <p:ph type="chart" sz="quarter" idx="13"/>
            <p:extLst>
              <p:ext uri="{D42A27DB-BD31-4B8C-83A1-F6EECF244321}">
                <p14:modId xmlns:p14="http://schemas.microsoft.com/office/powerpoint/2010/main" val="16660798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6BB3CA-73AF-4B8F-99B2-DB1A65861316}"/>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6A46AF79-D585-4226-99FA-3B1036E31F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10664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867B37-AD2F-4C47-AD96-8B0899984BF9}"/>
              </a:ext>
            </a:extLst>
          </p:cNvPr>
          <p:cNvSpPr>
            <a:spLocks noGrp="1"/>
          </p:cNvSpPr>
          <p:nvPr>
            <p:ph type="title"/>
          </p:nvPr>
        </p:nvSpPr>
        <p:spPr/>
        <p:txBody>
          <a:bodyPr/>
          <a:lstStyle/>
          <a:p>
            <a:r>
              <a:rPr lang="en-US"/>
              <a:t>Facebook Fans Change Per Weekday | Federico Ramon Puerta</a:t>
            </a:r>
          </a:p>
        </p:txBody>
      </p:sp>
      <p:graphicFrame>
        <p:nvGraphicFramePr>
          <p:cNvPr id="6" name="Chart Placeholder 5">
            <a:extLst>
              <a:ext uri="{FF2B5EF4-FFF2-40B4-BE49-F238E27FC236}">
                <a16:creationId xmlns:a16="http://schemas.microsoft.com/office/drawing/2014/main" id="{5A14CD47-E28E-45C5-A663-F7CDE4F947ED}"/>
              </a:ext>
            </a:extLst>
          </p:cNvPr>
          <p:cNvGraphicFramePr>
            <a:graphicFrameLocks noGrp="1"/>
          </p:cNvGraphicFramePr>
          <p:nvPr>
            <p:ph type="chart" sz="quarter" idx="13"/>
            <p:extLst>
              <p:ext uri="{D42A27DB-BD31-4B8C-83A1-F6EECF244321}">
                <p14:modId xmlns:p14="http://schemas.microsoft.com/office/powerpoint/2010/main" val="41254496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D3122C-3A7C-42AE-84A0-FDFEC1641EDE}"/>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B9D80193-7B00-4678-A738-037D3AE78A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49314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FA195-C9E8-4788-9738-9E19A7617EC7}"/>
              </a:ext>
            </a:extLst>
          </p:cNvPr>
          <p:cNvSpPr>
            <a:spLocks noGrp="1"/>
          </p:cNvSpPr>
          <p:nvPr>
            <p:ph type="title"/>
          </p:nvPr>
        </p:nvSpPr>
        <p:spPr/>
        <p:txBody>
          <a:bodyPr/>
          <a:lstStyle/>
          <a:p>
            <a:r>
              <a:rPr lang="en-US"/>
              <a:t>Facebook Fans Change | Federico Ramon Puerta</a:t>
            </a:r>
          </a:p>
        </p:txBody>
      </p:sp>
      <p:graphicFrame>
        <p:nvGraphicFramePr>
          <p:cNvPr id="6" name="Chart Placeholder 5">
            <a:extLst>
              <a:ext uri="{FF2B5EF4-FFF2-40B4-BE49-F238E27FC236}">
                <a16:creationId xmlns:a16="http://schemas.microsoft.com/office/drawing/2014/main" id="{84ABF0F6-B518-4E84-871A-3A8644504636}"/>
              </a:ext>
            </a:extLst>
          </p:cNvPr>
          <p:cNvGraphicFramePr>
            <a:graphicFrameLocks noGrp="1"/>
          </p:cNvGraphicFramePr>
          <p:nvPr>
            <p:ph type="chart" sz="quarter" idx="13"/>
            <p:extLst>
              <p:ext uri="{D42A27DB-BD31-4B8C-83A1-F6EECF244321}">
                <p14:modId xmlns:p14="http://schemas.microsoft.com/office/powerpoint/2010/main" val="1435673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8B522-C85A-4B27-9854-91A619695A1A}"/>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834468AD-2CA8-4FB9-848A-D760AD35CD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0016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FF0AE-9F54-4622-BFC2-232E30938C15}"/>
              </a:ext>
            </a:extLst>
          </p:cNvPr>
          <p:cNvSpPr>
            <a:spLocks noGrp="1"/>
          </p:cNvSpPr>
          <p:nvPr>
            <p:ph type="title"/>
          </p:nvPr>
        </p:nvSpPr>
        <p:spPr/>
        <p:txBody>
          <a:bodyPr/>
          <a:lstStyle/>
          <a:p>
            <a:r>
              <a:rPr lang="en-US"/>
              <a:t>Facebook Own Posts Table | Federico Ramon Puerta - 1 of 12</a:t>
            </a:r>
          </a:p>
        </p:txBody>
      </p:sp>
      <p:graphicFrame>
        <p:nvGraphicFramePr>
          <p:cNvPr id="5" name="Table Placeholder 4">
            <a:extLst>
              <a:ext uri="{FF2B5EF4-FFF2-40B4-BE49-F238E27FC236}">
                <a16:creationId xmlns:a16="http://schemas.microsoft.com/office/drawing/2014/main" id="{5F7980A4-5303-4569-A187-76EDC3166F73}"/>
              </a:ext>
            </a:extLst>
          </p:cNvPr>
          <p:cNvGraphicFramePr>
            <a:graphicFrameLocks noGrp="1"/>
          </p:cNvGraphicFramePr>
          <p:nvPr>
            <p:ph type="tbl" sz="quarter" idx="13"/>
            <p:extLst>
              <p:ext uri="{D42A27DB-BD31-4B8C-83A1-F6EECF244321}">
                <p14:modId xmlns:p14="http://schemas.microsoft.com/office/powerpoint/2010/main" val="1672451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19428512"/>
                    </a:ext>
                  </a:extLst>
                </a:gridCol>
                <a:gridCol w="658368">
                  <a:extLst>
                    <a:ext uri="{9D8B030D-6E8A-4147-A177-3AD203B41FA5}">
                      <a16:colId xmlns:a16="http://schemas.microsoft.com/office/drawing/2014/main" val="1043304443"/>
                    </a:ext>
                  </a:extLst>
                </a:gridCol>
                <a:gridCol w="658368">
                  <a:extLst>
                    <a:ext uri="{9D8B030D-6E8A-4147-A177-3AD203B41FA5}">
                      <a16:colId xmlns:a16="http://schemas.microsoft.com/office/drawing/2014/main" val="993028478"/>
                    </a:ext>
                  </a:extLst>
                </a:gridCol>
                <a:gridCol w="658368">
                  <a:extLst>
                    <a:ext uri="{9D8B030D-6E8A-4147-A177-3AD203B41FA5}">
                      <a16:colId xmlns:a16="http://schemas.microsoft.com/office/drawing/2014/main" val="1155147775"/>
                    </a:ext>
                  </a:extLst>
                </a:gridCol>
                <a:gridCol w="658368">
                  <a:extLst>
                    <a:ext uri="{9D8B030D-6E8A-4147-A177-3AD203B41FA5}">
                      <a16:colId xmlns:a16="http://schemas.microsoft.com/office/drawing/2014/main" val="1877361354"/>
                    </a:ext>
                  </a:extLst>
                </a:gridCol>
                <a:gridCol w="658368">
                  <a:extLst>
                    <a:ext uri="{9D8B030D-6E8A-4147-A177-3AD203B41FA5}">
                      <a16:colId xmlns:a16="http://schemas.microsoft.com/office/drawing/2014/main" val="489182739"/>
                    </a:ext>
                  </a:extLst>
                </a:gridCol>
                <a:gridCol w="658368">
                  <a:extLst>
                    <a:ext uri="{9D8B030D-6E8A-4147-A177-3AD203B41FA5}">
                      <a16:colId xmlns:a16="http://schemas.microsoft.com/office/drawing/2014/main" val="2465231806"/>
                    </a:ext>
                  </a:extLst>
                </a:gridCol>
                <a:gridCol w="658368">
                  <a:extLst>
                    <a:ext uri="{9D8B030D-6E8A-4147-A177-3AD203B41FA5}">
                      <a16:colId xmlns:a16="http://schemas.microsoft.com/office/drawing/2014/main" val="37360152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79633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- 2018-07-06 19:29:09 </a:t>
                      </a:r>
                      <a:r>
                        <a:rPr kumimoji="0" lang="es-ES" sz="1000" b="0" i="0" u="none" strike="noStrike" kern="1200" cap="none" spc="0" normalizeH="0" baseline="0" noProof="0">
                          <a:ln>
                            <a:noFill/>
                          </a:ln>
                          <a:solidFill>
                            <a:prstClr val="black"/>
                          </a:solidFill>
                          <a:effectLst/>
                          <a:uLnTx/>
                          <a:uFillTx/>
                          <a:latin typeface="+mn-lt"/>
                          <a:ea typeface="+mn-ea"/>
                          <a:cs typeface="+mn-cs"/>
                        </a:rPr>
                        <a:t> 
 Madrid, 6 de julio:
Junto al presidente Barack Obama 
Participe de la “I Cumbre de Innovación tecnológica y economía circular” que se llevó a cabo en el Hotel Marriot de Madrid, España.
En el mismo he tenido un encuentro breve y cordial con el ex presidente de EEUU,  Barack Obama, ponente principal de esta Cumbre.
Las personas invitadas a este evento, fueron  elegidas teniendo en cuenta su nivel de liderazgo en temas como economía, política, negocios, innovación tecnológica y compromiso con el desarrollo sostenible y la cooperación, tanto a nivel nacional como internacional.
Fueron, también,  ponentes de esta Cumbre, los premios Nobel de Economía Christofher Pissarides y Finn Kydland, el Nobel de Física Barry Barish y el Nobel de Medicina Erwin Neher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5416487"/>
                  </a:ext>
                </a:extLst>
              </a:tr>
            </a:tbl>
          </a:graphicData>
        </a:graphic>
      </p:graphicFrame>
      <p:sp>
        <p:nvSpPr>
          <p:cNvPr id="4" name="Text Placeholder 3">
            <a:extLst>
              <a:ext uri="{FF2B5EF4-FFF2-40B4-BE49-F238E27FC236}">
                <a16:creationId xmlns:a16="http://schemas.microsoft.com/office/drawing/2014/main" id="{EC43FFD8-1F3E-4264-88BE-D1C7BD5FBC65}"/>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1215561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9FDCE-5C84-49E0-B6F5-3F06D7DE1547}"/>
              </a:ext>
            </a:extLst>
          </p:cNvPr>
          <p:cNvSpPr>
            <a:spLocks noGrp="1"/>
          </p:cNvSpPr>
          <p:nvPr>
            <p:ph type="title"/>
          </p:nvPr>
        </p:nvSpPr>
        <p:spPr/>
        <p:txBody>
          <a:bodyPr/>
          <a:lstStyle/>
          <a:p>
            <a:r>
              <a:rPr lang="en-US"/>
              <a:t>Facebook Own Posts Table | Federico Ramon Puerta - 2 of 12</a:t>
            </a:r>
          </a:p>
        </p:txBody>
      </p:sp>
      <p:graphicFrame>
        <p:nvGraphicFramePr>
          <p:cNvPr id="5" name="Table Placeholder 4">
            <a:extLst>
              <a:ext uri="{FF2B5EF4-FFF2-40B4-BE49-F238E27FC236}">
                <a16:creationId xmlns:a16="http://schemas.microsoft.com/office/drawing/2014/main" id="{F32913A7-D1E0-492B-95C0-C15F75A28A3C}"/>
              </a:ext>
            </a:extLst>
          </p:cNvPr>
          <p:cNvGraphicFramePr>
            <a:graphicFrameLocks noGrp="1"/>
          </p:cNvGraphicFramePr>
          <p:nvPr>
            <p:ph type="tbl" sz="quarter" idx="13"/>
            <p:extLst>
              <p:ext uri="{D42A27DB-BD31-4B8C-83A1-F6EECF244321}">
                <p14:modId xmlns:p14="http://schemas.microsoft.com/office/powerpoint/2010/main" val="26892311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50879055"/>
                    </a:ext>
                  </a:extLst>
                </a:gridCol>
                <a:gridCol w="658368">
                  <a:extLst>
                    <a:ext uri="{9D8B030D-6E8A-4147-A177-3AD203B41FA5}">
                      <a16:colId xmlns:a16="http://schemas.microsoft.com/office/drawing/2014/main" val="3941590225"/>
                    </a:ext>
                  </a:extLst>
                </a:gridCol>
                <a:gridCol w="658368">
                  <a:extLst>
                    <a:ext uri="{9D8B030D-6E8A-4147-A177-3AD203B41FA5}">
                      <a16:colId xmlns:a16="http://schemas.microsoft.com/office/drawing/2014/main" val="1985968504"/>
                    </a:ext>
                  </a:extLst>
                </a:gridCol>
                <a:gridCol w="658368">
                  <a:extLst>
                    <a:ext uri="{9D8B030D-6E8A-4147-A177-3AD203B41FA5}">
                      <a16:colId xmlns:a16="http://schemas.microsoft.com/office/drawing/2014/main" val="556868806"/>
                    </a:ext>
                  </a:extLst>
                </a:gridCol>
                <a:gridCol w="658368">
                  <a:extLst>
                    <a:ext uri="{9D8B030D-6E8A-4147-A177-3AD203B41FA5}">
                      <a16:colId xmlns:a16="http://schemas.microsoft.com/office/drawing/2014/main" val="4162037379"/>
                    </a:ext>
                  </a:extLst>
                </a:gridCol>
                <a:gridCol w="658368">
                  <a:extLst>
                    <a:ext uri="{9D8B030D-6E8A-4147-A177-3AD203B41FA5}">
                      <a16:colId xmlns:a16="http://schemas.microsoft.com/office/drawing/2014/main" val="2903378449"/>
                    </a:ext>
                  </a:extLst>
                </a:gridCol>
                <a:gridCol w="658368">
                  <a:extLst>
                    <a:ext uri="{9D8B030D-6E8A-4147-A177-3AD203B41FA5}">
                      <a16:colId xmlns:a16="http://schemas.microsoft.com/office/drawing/2014/main" val="2048120245"/>
                    </a:ext>
                  </a:extLst>
                </a:gridCol>
                <a:gridCol w="658368">
                  <a:extLst>
                    <a:ext uri="{9D8B030D-6E8A-4147-A177-3AD203B41FA5}">
                      <a16:colId xmlns:a16="http://schemas.microsoft.com/office/drawing/2014/main" val="33549642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2398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19:15:29 </a:t>
                      </a:r>
                      <a:r>
                        <a:rPr kumimoji="0" lang="es-ES" sz="1000" b="0" i="0" u="none" strike="noStrike" kern="1200" cap="none" spc="0" normalizeH="0" baseline="0" noProof="0">
                          <a:ln>
                            <a:noFill/>
                          </a:ln>
                          <a:solidFill>
                            <a:prstClr val="black"/>
                          </a:solidFill>
                          <a:effectLst/>
                          <a:uLnTx/>
                          <a:uFillTx/>
                          <a:latin typeface="+mn-lt"/>
                          <a:ea typeface="+mn-ea"/>
                          <a:cs typeface="+mn-cs"/>
                        </a:rPr>
                        <a:t> 
 Comparto algunas repercusiones de prensa, de mi encuentro con el ex presidente de EEUU Barack Obama
https://www.infobae.com/circulo-rojo/2018/07/07/un-embajador-feliz-con-su-foto-con-obama/
https://elretratodehoy.com.ar/2018/07/06/el-embajador-argentino-en-espana-ramon-puerta-junto-a-barack-obama-en-cumbre-tecnologica/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6160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- 2018-08-05 14:49:18 </a:t>
                      </a:r>
                      <a:r>
                        <a:rPr kumimoji="0" lang="es-ES" sz="1000" b="0" i="0" u="none" strike="noStrike" kern="1200" cap="none" spc="0" normalizeH="0" baseline="0" noProof="0">
                          <a:ln>
                            <a:noFill/>
                          </a:ln>
                          <a:solidFill>
                            <a:prstClr val="black"/>
                          </a:solidFill>
                          <a:effectLst/>
                          <a:uLnTx/>
                          <a:uFillTx/>
                          <a:latin typeface="+mn-lt"/>
                          <a:ea typeface="+mn-ea"/>
                          <a:cs typeface="+mn-cs"/>
                        </a:rPr>
                        <a:t> 
 Comparto entrevista de la agencia de noticias efe
https://www.efe.com/efe/cono-sur/cronicas/puerta-afirma-que-la-relacion-de-argentina-y-espana-vive-uno-sus-mejores-momentos/50000803-3711768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0.5044 %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1450832"/>
                  </a:ext>
                </a:extLst>
              </a:tr>
            </a:tbl>
          </a:graphicData>
        </a:graphic>
      </p:graphicFrame>
      <p:sp>
        <p:nvSpPr>
          <p:cNvPr id="4" name="Text Placeholder 3">
            <a:extLst>
              <a:ext uri="{FF2B5EF4-FFF2-40B4-BE49-F238E27FC236}">
                <a16:creationId xmlns:a16="http://schemas.microsoft.com/office/drawing/2014/main" id="{A739A30F-AA97-4E2C-AEB0-12648A12EFAB}"/>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34497991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F794C-B4D4-4B23-B370-6EE1DDDA0A6C}"/>
              </a:ext>
            </a:extLst>
          </p:cNvPr>
          <p:cNvSpPr>
            <a:spLocks noGrp="1"/>
          </p:cNvSpPr>
          <p:nvPr>
            <p:ph type="title"/>
          </p:nvPr>
        </p:nvSpPr>
        <p:spPr/>
        <p:txBody>
          <a:bodyPr/>
          <a:lstStyle/>
          <a:p>
            <a:r>
              <a:rPr lang="en-US"/>
              <a:t>Facebook Own Posts Table | Federico Ramon Puerta - 3 of 12</a:t>
            </a:r>
          </a:p>
        </p:txBody>
      </p:sp>
      <p:graphicFrame>
        <p:nvGraphicFramePr>
          <p:cNvPr id="5" name="Table Placeholder 4">
            <a:extLst>
              <a:ext uri="{FF2B5EF4-FFF2-40B4-BE49-F238E27FC236}">
                <a16:creationId xmlns:a16="http://schemas.microsoft.com/office/drawing/2014/main" id="{F52CF81F-7F11-42E6-ACAC-DDF1D770BB0A}"/>
              </a:ext>
            </a:extLst>
          </p:cNvPr>
          <p:cNvGraphicFramePr>
            <a:graphicFrameLocks noGrp="1"/>
          </p:cNvGraphicFramePr>
          <p:nvPr>
            <p:ph type="tbl" sz="quarter" idx="13"/>
            <p:extLst>
              <p:ext uri="{D42A27DB-BD31-4B8C-83A1-F6EECF244321}">
                <p14:modId xmlns:p14="http://schemas.microsoft.com/office/powerpoint/2010/main" val="2832569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1270842"/>
                    </a:ext>
                  </a:extLst>
                </a:gridCol>
                <a:gridCol w="658368">
                  <a:extLst>
                    <a:ext uri="{9D8B030D-6E8A-4147-A177-3AD203B41FA5}">
                      <a16:colId xmlns:a16="http://schemas.microsoft.com/office/drawing/2014/main" val="3272189811"/>
                    </a:ext>
                  </a:extLst>
                </a:gridCol>
                <a:gridCol w="658368">
                  <a:extLst>
                    <a:ext uri="{9D8B030D-6E8A-4147-A177-3AD203B41FA5}">
                      <a16:colId xmlns:a16="http://schemas.microsoft.com/office/drawing/2014/main" val="3944964092"/>
                    </a:ext>
                  </a:extLst>
                </a:gridCol>
                <a:gridCol w="658368">
                  <a:extLst>
                    <a:ext uri="{9D8B030D-6E8A-4147-A177-3AD203B41FA5}">
                      <a16:colId xmlns:a16="http://schemas.microsoft.com/office/drawing/2014/main" val="1431812326"/>
                    </a:ext>
                  </a:extLst>
                </a:gridCol>
                <a:gridCol w="658368">
                  <a:extLst>
                    <a:ext uri="{9D8B030D-6E8A-4147-A177-3AD203B41FA5}">
                      <a16:colId xmlns:a16="http://schemas.microsoft.com/office/drawing/2014/main" val="600346067"/>
                    </a:ext>
                  </a:extLst>
                </a:gridCol>
                <a:gridCol w="658368">
                  <a:extLst>
                    <a:ext uri="{9D8B030D-6E8A-4147-A177-3AD203B41FA5}">
                      <a16:colId xmlns:a16="http://schemas.microsoft.com/office/drawing/2014/main" val="244373270"/>
                    </a:ext>
                  </a:extLst>
                </a:gridCol>
                <a:gridCol w="658368">
                  <a:extLst>
                    <a:ext uri="{9D8B030D-6E8A-4147-A177-3AD203B41FA5}">
                      <a16:colId xmlns:a16="http://schemas.microsoft.com/office/drawing/2014/main" val="1603321319"/>
                    </a:ext>
                  </a:extLst>
                </a:gridCol>
                <a:gridCol w="658368">
                  <a:extLst>
                    <a:ext uri="{9D8B030D-6E8A-4147-A177-3AD203B41FA5}">
                      <a16:colId xmlns:a16="http://schemas.microsoft.com/office/drawing/2014/main" val="4290402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31389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- 2018-07-10 21:03:49 </a:t>
                      </a:r>
                      <a:r>
                        <a:rPr kumimoji="0" lang="es-ES" sz="1000" b="0" i="0" u="none" strike="noStrike" kern="1200" cap="none" spc="0" normalizeH="0" baseline="0" noProof="0">
                          <a:ln>
                            <a:noFill/>
                          </a:ln>
                          <a:solidFill>
                            <a:prstClr val="black"/>
                          </a:solidFill>
                          <a:effectLst/>
                          <a:uLnTx/>
                          <a:uFillTx/>
                          <a:latin typeface="+mn-lt"/>
                          <a:ea typeface="+mn-ea"/>
                          <a:cs typeface="+mn-cs"/>
                        </a:rPr>
                        <a:t> 
 Madrid, 9 de julio
En los jardines del Colegio Mayor Argentino festejamos el 9 de Julio de 1816: “Día de la Independencia de la República Argentina”
Con una afluencia de más de mil personas, 
brindamos un merecido homenaje al prestigioso cantautor Alberto Cortez, un argentino ilustre residente en España.
Revivimos los profundos lazos que unen a argentinos y españoles.
Elegimos entre los múltiples ejemplos que tenemos, la actividad solidaria que realiza en España y Argentina Actays - Acción y Cura para Tay-Sachs donde la Embajada Argentina emuló en esta fiesta patria, realizando una rifa solidaria, gracias a la colaboración de varias empresas argentinas.
Con emoción y alegría revivimos nuestra historia y cultura. A través de videos recorrimos la geografía argentina, escuchamos clásicos del rock nacional interpretados por la banda argentina 'La San Martín' y promocionamos los JJOO de la Juventud que se desarrollaran el próximo mes de octubre en la CABA
Gracias a todos por hacerlo posible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5053412"/>
                  </a:ext>
                </a:extLst>
              </a:tr>
            </a:tbl>
          </a:graphicData>
        </a:graphic>
      </p:graphicFrame>
      <p:sp>
        <p:nvSpPr>
          <p:cNvPr id="4" name="Text Placeholder 3">
            <a:extLst>
              <a:ext uri="{FF2B5EF4-FFF2-40B4-BE49-F238E27FC236}">
                <a16:creationId xmlns:a16="http://schemas.microsoft.com/office/drawing/2014/main" id="{495CE36F-FCF6-467A-BAC0-F3C51B3470DE}"/>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29169693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AF8A6-3267-401E-A2EF-83A1F8F1A6A0}"/>
              </a:ext>
            </a:extLst>
          </p:cNvPr>
          <p:cNvSpPr>
            <a:spLocks noGrp="1"/>
          </p:cNvSpPr>
          <p:nvPr>
            <p:ph type="title"/>
          </p:nvPr>
        </p:nvSpPr>
        <p:spPr/>
        <p:txBody>
          <a:bodyPr/>
          <a:lstStyle/>
          <a:p>
            <a:r>
              <a:rPr lang="en-US"/>
              <a:t>Facebook Own Posts Table | Federico Ramon Puerta - 4 of 12</a:t>
            </a:r>
          </a:p>
        </p:txBody>
      </p:sp>
      <p:graphicFrame>
        <p:nvGraphicFramePr>
          <p:cNvPr id="5" name="Table Placeholder 4">
            <a:extLst>
              <a:ext uri="{FF2B5EF4-FFF2-40B4-BE49-F238E27FC236}">
                <a16:creationId xmlns:a16="http://schemas.microsoft.com/office/drawing/2014/main" id="{5F545DDC-D411-4C4B-BFBF-89C87480C6AE}"/>
              </a:ext>
            </a:extLst>
          </p:cNvPr>
          <p:cNvGraphicFramePr>
            <a:graphicFrameLocks noGrp="1"/>
          </p:cNvGraphicFramePr>
          <p:nvPr>
            <p:ph type="tbl" sz="quarter" idx="13"/>
            <p:extLst>
              <p:ext uri="{D42A27DB-BD31-4B8C-83A1-F6EECF244321}">
                <p14:modId xmlns:p14="http://schemas.microsoft.com/office/powerpoint/2010/main" val="3430660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056442810"/>
                    </a:ext>
                  </a:extLst>
                </a:gridCol>
                <a:gridCol w="658368">
                  <a:extLst>
                    <a:ext uri="{9D8B030D-6E8A-4147-A177-3AD203B41FA5}">
                      <a16:colId xmlns:a16="http://schemas.microsoft.com/office/drawing/2014/main" val="684060230"/>
                    </a:ext>
                  </a:extLst>
                </a:gridCol>
                <a:gridCol w="658368">
                  <a:extLst>
                    <a:ext uri="{9D8B030D-6E8A-4147-A177-3AD203B41FA5}">
                      <a16:colId xmlns:a16="http://schemas.microsoft.com/office/drawing/2014/main" val="1495657144"/>
                    </a:ext>
                  </a:extLst>
                </a:gridCol>
                <a:gridCol w="658368">
                  <a:extLst>
                    <a:ext uri="{9D8B030D-6E8A-4147-A177-3AD203B41FA5}">
                      <a16:colId xmlns:a16="http://schemas.microsoft.com/office/drawing/2014/main" val="89037042"/>
                    </a:ext>
                  </a:extLst>
                </a:gridCol>
                <a:gridCol w="658368">
                  <a:extLst>
                    <a:ext uri="{9D8B030D-6E8A-4147-A177-3AD203B41FA5}">
                      <a16:colId xmlns:a16="http://schemas.microsoft.com/office/drawing/2014/main" val="3788948877"/>
                    </a:ext>
                  </a:extLst>
                </a:gridCol>
                <a:gridCol w="658368">
                  <a:extLst>
                    <a:ext uri="{9D8B030D-6E8A-4147-A177-3AD203B41FA5}">
                      <a16:colId xmlns:a16="http://schemas.microsoft.com/office/drawing/2014/main" val="3017375535"/>
                    </a:ext>
                  </a:extLst>
                </a:gridCol>
                <a:gridCol w="658368">
                  <a:extLst>
                    <a:ext uri="{9D8B030D-6E8A-4147-A177-3AD203B41FA5}">
                      <a16:colId xmlns:a16="http://schemas.microsoft.com/office/drawing/2014/main" val="3540850469"/>
                    </a:ext>
                  </a:extLst>
                </a:gridCol>
                <a:gridCol w="658368">
                  <a:extLst>
                    <a:ext uri="{9D8B030D-6E8A-4147-A177-3AD203B41FA5}">
                      <a16:colId xmlns:a16="http://schemas.microsoft.com/office/drawing/2014/main" val="21116396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272396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- 2018-07-11 23:09:16 </a:t>
                      </a:r>
                      <a:r>
                        <a:rPr kumimoji="0" lang="es-ES" sz="1000" b="0" i="0" u="none" strike="noStrike" kern="1200" cap="none" spc="0" normalizeH="0" baseline="0" noProof="0">
                          <a:ln>
                            <a:noFill/>
                          </a:ln>
                          <a:solidFill>
                            <a:prstClr val="black"/>
                          </a:solidFill>
                          <a:effectLst/>
                          <a:uLnTx/>
                          <a:uFillTx/>
                          <a:latin typeface="+mn-lt"/>
                          <a:ea typeface="+mn-ea"/>
                          <a:cs typeface="+mn-cs"/>
                        </a:rPr>
                        <a:t> 
 El conductor de TV Alejandro “Marley“ Wiebe, Martin Fierro a la mejor conducción 2018 en su programa 'Por el mundo' también premiado con el Martín Fierro, ha visitado la ciudad de Madrid. 
A su pedido, miembros del equipo de la Embajada Argentina nos hemos puesto a su disposición en lo que pudiéramos ayudarle, tal como lo hacemos con todos los argentinos que nos visitan y necesitan.
Marley tuvo la gentileza de agradecernos en vivo. 
Nosotros quedamos agradecido a él, a su Producción y encantados de haber conocido a Mirko.
Les pasamos su saludo.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7070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- 2018-07-07 19:12:18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En una discreta y sencilla reunión, recibimos en la Residencia de la Embajada Argentina en Madrid, al Premio Nobel de Literatura y presidente de la Fundación Internacional​ para la libertad, D. Mario Vargas Llosa.
Esta reunión es el corolario del XI Foro Atlántico sobre América Latina y Europa  realizado en Casa América.
Asistieron a la misma, embajadores de países del Mercosur, escritores, filósofos, economistas y periodistas  de distintos medios.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00115295"/>
                  </a:ext>
                </a:extLst>
              </a:tr>
            </a:tbl>
          </a:graphicData>
        </a:graphic>
      </p:graphicFrame>
      <p:sp>
        <p:nvSpPr>
          <p:cNvPr id="4" name="Text Placeholder 3">
            <a:extLst>
              <a:ext uri="{FF2B5EF4-FFF2-40B4-BE49-F238E27FC236}">
                <a16:creationId xmlns:a16="http://schemas.microsoft.com/office/drawing/2014/main" id="{62C4A615-9D48-4CB7-90DB-A968F3C8934A}"/>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12103101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C28FAE-D86F-4DFE-9F2A-F02D71485767}"/>
              </a:ext>
            </a:extLst>
          </p:cNvPr>
          <p:cNvSpPr>
            <a:spLocks noGrp="1"/>
          </p:cNvSpPr>
          <p:nvPr>
            <p:ph type="title"/>
          </p:nvPr>
        </p:nvSpPr>
        <p:spPr/>
        <p:txBody>
          <a:bodyPr/>
          <a:lstStyle/>
          <a:p>
            <a:r>
              <a:rPr lang="en-US"/>
              <a:t>Facebook Own Posts Table | Federico Ramon Puerta - 5 of 12</a:t>
            </a:r>
          </a:p>
        </p:txBody>
      </p:sp>
      <p:graphicFrame>
        <p:nvGraphicFramePr>
          <p:cNvPr id="5" name="Table Placeholder 4">
            <a:extLst>
              <a:ext uri="{FF2B5EF4-FFF2-40B4-BE49-F238E27FC236}">
                <a16:creationId xmlns:a16="http://schemas.microsoft.com/office/drawing/2014/main" id="{A3EC8FC9-7F6B-4D0B-826F-190A20D5C508}"/>
              </a:ext>
            </a:extLst>
          </p:cNvPr>
          <p:cNvGraphicFramePr>
            <a:graphicFrameLocks noGrp="1"/>
          </p:cNvGraphicFramePr>
          <p:nvPr>
            <p:ph type="tbl" sz="quarter" idx="13"/>
            <p:extLst>
              <p:ext uri="{D42A27DB-BD31-4B8C-83A1-F6EECF244321}">
                <p14:modId xmlns:p14="http://schemas.microsoft.com/office/powerpoint/2010/main" val="33947790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48332138"/>
                    </a:ext>
                  </a:extLst>
                </a:gridCol>
                <a:gridCol w="658368">
                  <a:extLst>
                    <a:ext uri="{9D8B030D-6E8A-4147-A177-3AD203B41FA5}">
                      <a16:colId xmlns:a16="http://schemas.microsoft.com/office/drawing/2014/main" val="3952925377"/>
                    </a:ext>
                  </a:extLst>
                </a:gridCol>
                <a:gridCol w="658368">
                  <a:extLst>
                    <a:ext uri="{9D8B030D-6E8A-4147-A177-3AD203B41FA5}">
                      <a16:colId xmlns:a16="http://schemas.microsoft.com/office/drawing/2014/main" val="2983434349"/>
                    </a:ext>
                  </a:extLst>
                </a:gridCol>
                <a:gridCol w="658368">
                  <a:extLst>
                    <a:ext uri="{9D8B030D-6E8A-4147-A177-3AD203B41FA5}">
                      <a16:colId xmlns:a16="http://schemas.microsoft.com/office/drawing/2014/main" val="3461053756"/>
                    </a:ext>
                  </a:extLst>
                </a:gridCol>
                <a:gridCol w="658368">
                  <a:extLst>
                    <a:ext uri="{9D8B030D-6E8A-4147-A177-3AD203B41FA5}">
                      <a16:colId xmlns:a16="http://schemas.microsoft.com/office/drawing/2014/main" val="3465273527"/>
                    </a:ext>
                  </a:extLst>
                </a:gridCol>
                <a:gridCol w="658368">
                  <a:extLst>
                    <a:ext uri="{9D8B030D-6E8A-4147-A177-3AD203B41FA5}">
                      <a16:colId xmlns:a16="http://schemas.microsoft.com/office/drawing/2014/main" val="2924778215"/>
                    </a:ext>
                  </a:extLst>
                </a:gridCol>
                <a:gridCol w="658368">
                  <a:extLst>
                    <a:ext uri="{9D8B030D-6E8A-4147-A177-3AD203B41FA5}">
                      <a16:colId xmlns:a16="http://schemas.microsoft.com/office/drawing/2014/main" val="1970591407"/>
                    </a:ext>
                  </a:extLst>
                </a:gridCol>
                <a:gridCol w="658368">
                  <a:extLst>
                    <a:ext uri="{9D8B030D-6E8A-4147-A177-3AD203B41FA5}">
                      <a16:colId xmlns:a16="http://schemas.microsoft.com/office/drawing/2014/main" val="17396286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31274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- 2018-08-31 14:03:50 </a:t>
                      </a:r>
                      <a:r>
                        <a:rPr kumimoji="0" lang="es-ES" sz="1000" b="0" i="0" u="none" strike="noStrike" kern="1200" cap="none" spc="0" normalizeH="0" baseline="0" noProof="0">
                          <a:ln>
                            <a:noFill/>
                          </a:ln>
                          <a:solidFill>
                            <a:prstClr val="black"/>
                          </a:solidFill>
                          <a:effectLst/>
                          <a:uLnTx/>
                          <a:uFillTx/>
                          <a:latin typeface="+mn-lt"/>
                          <a:ea typeface="+mn-ea"/>
                          <a:cs typeface="+mn-cs"/>
                        </a:rPr>
                        <a:t> 
 La Embajada Argentina ante el Reino de España hace posible que la selección universitaria de Futsal visite el Estadio Santiago Bernabéu al despedirse de Madrid tras una gran actuación en el mundial de Kasajistan
Compartimos algunas imágenes
 -FEDUA - Federación del Deporte Universitario Argentino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77870071"/>
                  </a:ext>
                </a:extLst>
              </a:tr>
            </a:tbl>
          </a:graphicData>
        </a:graphic>
      </p:graphicFrame>
      <p:sp>
        <p:nvSpPr>
          <p:cNvPr id="4" name="Text Placeholder 3">
            <a:extLst>
              <a:ext uri="{FF2B5EF4-FFF2-40B4-BE49-F238E27FC236}">
                <a16:creationId xmlns:a16="http://schemas.microsoft.com/office/drawing/2014/main" id="{B153E464-6CE5-4094-95AC-0246BF25965F}"/>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5743135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B79ABB-5E36-41F3-9E04-84588D18FE39}"/>
              </a:ext>
            </a:extLst>
          </p:cNvPr>
          <p:cNvSpPr>
            <a:spLocks noGrp="1"/>
          </p:cNvSpPr>
          <p:nvPr>
            <p:ph type="title"/>
          </p:nvPr>
        </p:nvSpPr>
        <p:spPr/>
        <p:txBody>
          <a:bodyPr/>
          <a:lstStyle/>
          <a:p>
            <a:r>
              <a:rPr lang="en-US"/>
              <a:t>Facebook Own Posts Table | Federico Ramon Puerta - 6 of 12</a:t>
            </a:r>
          </a:p>
        </p:txBody>
      </p:sp>
      <p:graphicFrame>
        <p:nvGraphicFramePr>
          <p:cNvPr id="5" name="Table Placeholder 4">
            <a:extLst>
              <a:ext uri="{FF2B5EF4-FFF2-40B4-BE49-F238E27FC236}">
                <a16:creationId xmlns:a16="http://schemas.microsoft.com/office/drawing/2014/main" id="{880E67F0-92E6-4873-9208-C737FF2EC2CE}"/>
              </a:ext>
            </a:extLst>
          </p:cNvPr>
          <p:cNvGraphicFramePr>
            <a:graphicFrameLocks noGrp="1"/>
          </p:cNvGraphicFramePr>
          <p:nvPr>
            <p:ph type="tbl" sz="quarter" idx="13"/>
            <p:extLst>
              <p:ext uri="{D42A27DB-BD31-4B8C-83A1-F6EECF244321}">
                <p14:modId xmlns:p14="http://schemas.microsoft.com/office/powerpoint/2010/main" val="39760659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2128413"/>
                    </a:ext>
                  </a:extLst>
                </a:gridCol>
                <a:gridCol w="658368">
                  <a:extLst>
                    <a:ext uri="{9D8B030D-6E8A-4147-A177-3AD203B41FA5}">
                      <a16:colId xmlns:a16="http://schemas.microsoft.com/office/drawing/2014/main" val="3434181243"/>
                    </a:ext>
                  </a:extLst>
                </a:gridCol>
                <a:gridCol w="658368">
                  <a:extLst>
                    <a:ext uri="{9D8B030D-6E8A-4147-A177-3AD203B41FA5}">
                      <a16:colId xmlns:a16="http://schemas.microsoft.com/office/drawing/2014/main" val="2431510662"/>
                    </a:ext>
                  </a:extLst>
                </a:gridCol>
                <a:gridCol w="658368">
                  <a:extLst>
                    <a:ext uri="{9D8B030D-6E8A-4147-A177-3AD203B41FA5}">
                      <a16:colId xmlns:a16="http://schemas.microsoft.com/office/drawing/2014/main" val="1806094054"/>
                    </a:ext>
                  </a:extLst>
                </a:gridCol>
                <a:gridCol w="658368">
                  <a:extLst>
                    <a:ext uri="{9D8B030D-6E8A-4147-A177-3AD203B41FA5}">
                      <a16:colId xmlns:a16="http://schemas.microsoft.com/office/drawing/2014/main" val="2198488219"/>
                    </a:ext>
                  </a:extLst>
                </a:gridCol>
                <a:gridCol w="658368">
                  <a:extLst>
                    <a:ext uri="{9D8B030D-6E8A-4147-A177-3AD203B41FA5}">
                      <a16:colId xmlns:a16="http://schemas.microsoft.com/office/drawing/2014/main" val="1716502560"/>
                    </a:ext>
                  </a:extLst>
                </a:gridCol>
                <a:gridCol w="658368">
                  <a:extLst>
                    <a:ext uri="{9D8B030D-6E8A-4147-A177-3AD203B41FA5}">
                      <a16:colId xmlns:a16="http://schemas.microsoft.com/office/drawing/2014/main" val="3921148839"/>
                    </a:ext>
                  </a:extLst>
                </a:gridCol>
                <a:gridCol w="658368">
                  <a:extLst>
                    <a:ext uri="{9D8B030D-6E8A-4147-A177-3AD203B41FA5}">
                      <a16:colId xmlns:a16="http://schemas.microsoft.com/office/drawing/2014/main" val="1102612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745611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- 2018-08-16 16:30:30 </a:t>
                      </a:r>
                      <a:r>
                        <a:rPr kumimoji="0" lang="es-ES" sz="1000" b="0" i="0" u="none" strike="noStrike" kern="1200" cap="none" spc="0" normalizeH="0" baseline="0" noProof="0">
                          <a:ln>
                            <a:noFill/>
                          </a:ln>
                          <a:solidFill>
                            <a:prstClr val="black"/>
                          </a:solidFill>
                          <a:effectLst/>
                          <a:uLnTx/>
                          <a:uFillTx/>
                          <a:latin typeface="+mn-lt"/>
                          <a:ea typeface="+mn-ea"/>
                          <a:cs typeface="+mn-cs"/>
                        </a:rPr>
                        <a:t> 
 Madrid, 16 de agosto: 
Visita de la Selección Argentina Universitaria de Futsal a la Embajada Argentina en España.
Estos talentosos y disciplinados jugadores competirán en el Mundial de Futsal que se llevará a cabo desde el 19 al 26 de agosto en Kazajistán. 
Vienen de un episodio traumático que puso en duda su participación y a prueba su tesón. Con fuerza, esfuerzo y creatividad lograron superarlo y hoy están prestos a partir a su destino venturoso.
En Madrid, se entrenaron gracias a las canchas cedidas por el Ayuntamiento de Leganes a través de la gestión realizada por la Consejala de Deportes Elena Ayllon y el Director de Deportes del Ayuntamiento, Miguel Ángel Gutiérrez.
También hicieron un invalorable aporte, Jorge y Juan Pepa, empresarios argentinos, solidarios y  amantes del deporte.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1507695"/>
                  </a:ext>
                </a:extLst>
              </a:tr>
            </a:tbl>
          </a:graphicData>
        </a:graphic>
      </p:graphicFrame>
      <p:sp>
        <p:nvSpPr>
          <p:cNvPr id="4" name="Text Placeholder 3">
            <a:extLst>
              <a:ext uri="{FF2B5EF4-FFF2-40B4-BE49-F238E27FC236}">
                <a16:creationId xmlns:a16="http://schemas.microsoft.com/office/drawing/2014/main" id="{0CD32369-F181-4CDE-9CF5-36CD59F39E5D}"/>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2985497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9EDFA-5319-46CA-BD35-92A58BF7D656}"/>
              </a:ext>
            </a:extLst>
          </p:cNvPr>
          <p:cNvSpPr>
            <a:spLocks noGrp="1"/>
          </p:cNvSpPr>
          <p:nvPr>
            <p:ph type="title"/>
          </p:nvPr>
        </p:nvSpPr>
        <p:spPr/>
        <p:txBody>
          <a:bodyPr/>
          <a:lstStyle/>
          <a:p>
            <a:r>
              <a:rPr lang="en-US"/>
              <a:t>Facebook Own Posts Table | Federico Ramon Puerta - 7 of 12</a:t>
            </a:r>
          </a:p>
        </p:txBody>
      </p:sp>
      <p:graphicFrame>
        <p:nvGraphicFramePr>
          <p:cNvPr id="5" name="Table Placeholder 4">
            <a:extLst>
              <a:ext uri="{FF2B5EF4-FFF2-40B4-BE49-F238E27FC236}">
                <a16:creationId xmlns:a16="http://schemas.microsoft.com/office/drawing/2014/main" id="{A2324B83-56A7-4E25-85C6-CE02E8906B81}"/>
              </a:ext>
            </a:extLst>
          </p:cNvPr>
          <p:cNvGraphicFramePr>
            <a:graphicFrameLocks noGrp="1"/>
          </p:cNvGraphicFramePr>
          <p:nvPr>
            <p:ph type="tbl" sz="quarter" idx="13"/>
            <p:extLst>
              <p:ext uri="{D42A27DB-BD31-4B8C-83A1-F6EECF244321}">
                <p14:modId xmlns:p14="http://schemas.microsoft.com/office/powerpoint/2010/main" val="4395673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47937942"/>
                    </a:ext>
                  </a:extLst>
                </a:gridCol>
                <a:gridCol w="658368">
                  <a:extLst>
                    <a:ext uri="{9D8B030D-6E8A-4147-A177-3AD203B41FA5}">
                      <a16:colId xmlns:a16="http://schemas.microsoft.com/office/drawing/2014/main" val="975250548"/>
                    </a:ext>
                  </a:extLst>
                </a:gridCol>
                <a:gridCol w="658368">
                  <a:extLst>
                    <a:ext uri="{9D8B030D-6E8A-4147-A177-3AD203B41FA5}">
                      <a16:colId xmlns:a16="http://schemas.microsoft.com/office/drawing/2014/main" val="2041589370"/>
                    </a:ext>
                  </a:extLst>
                </a:gridCol>
                <a:gridCol w="658368">
                  <a:extLst>
                    <a:ext uri="{9D8B030D-6E8A-4147-A177-3AD203B41FA5}">
                      <a16:colId xmlns:a16="http://schemas.microsoft.com/office/drawing/2014/main" val="1575381026"/>
                    </a:ext>
                  </a:extLst>
                </a:gridCol>
                <a:gridCol w="658368">
                  <a:extLst>
                    <a:ext uri="{9D8B030D-6E8A-4147-A177-3AD203B41FA5}">
                      <a16:colId xmlns:a16="http://schemas.microsoft.com/office/drawing/2014/main" val="2088640781"/>
                    </a:ext>
                  </a:extLst>
                </a:gridCol>
                <a:gridCol w="658368">
                  <a:extLst>
                    <a:ext uri="{9D8B030D-6E8A-4147-A177-3AD203B41FA5}">
                      <a16:colId xmlns:a16="http://schemas.microsoft.com/office/drawing/2014/main" val="1701761748"/>
                    </a:ext>
                  </a:extLst>
                </a:gridCol>
                <a:gridCol w="658368">
                  <a:extLst>
                    <a:ext uri="{9D8B030D-6E8A-4147-A177-3AD203B41FA5}">
                      <a16:colId xmlns:a16="http://schemas.microsoft.com/office/drawing/2014/main" val="2033479401"/>
                    </a:ext>
                  </a:extLst>
                </a:gridCol>
                <a:gridCol w="658368">
                  <a:extLst>
                    <a:ext uri="{9D8B030D-6E8A-4147-A177-3AD203B41FA5}">
                      <a16:colId xmlns:a16="http://schemas.microsoft.com/office/drawing/2014/main" val="349926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4571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- 2018-07-03 17:45:07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Real Club de la Puerta de Hierro, temporada internacional de Polo.
Nuestro Consejero de inversiones, Guillermo Hirschfeld en la Copa Memorial de S.M. El Rey Don Alfonso XIII, premia a la yegua argentina “María” con la manta “Embajada República Argentina” por su alto rendimiento deportivo en el torneo.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6729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- 2018-07-18 20:25:13 </a:t>
                      </a:r>
                      <a:r>
                        <a:rPr kumimoji="0" lang="es-ES" sz="1000" b="0" i="0" u="none" strike="noStrike" kern="1200" cap="none" spc="0" normalizeH="0" baseline="0" noProof="0">
                          <a:ln>
                            <a:noFill/>
                          </a:ln>
                          <a:solidFill>
                            <a:prstClr val="black"/>
                          </a:solidFill>
                          <a:effectLst/>
                          <a:uLnTx/>
                          <a:uFillTx/>
                          <a:latin typeface="+mn-lt"/>
                          <a:ea typeface="+mn-ea"/>
                          <a:cs typeface="+mn-cs"/>
                        </a:rPr>
                        <a:t> 
 Madrid, 18 de julio: 
Hemos recibido la visita de alumnos (casi egresados) de la Maestría de Políticas Públicas de la Escuela de Gobierno de la Universidad Austral de Argentina.
La Directora de la Maestría, Mg. Celina Cantú, encabezó la delegación, el Ministro y Secretario de la Embajada Argentina, Sebastián Molteni y Sergio Kremer respectivamente, también han estado presentes.
En una cordial y amena reunión, se conversó de Política internacional y estado de situación de las relaciones España-Argentina.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84679631"/>
                  </a:ext>
                </a:extLst>
              </a:tr>
            </a:tbl>
          </a:graphicData>
        </a:graphic>
      </p:graphicFrame>
      <p:sp>
        <p:nvSpPr>
          <p:cNvPr id="4" name="Text Placeholder 3">
            <a:extLst>
              <a:ext uri="{FF2B5EF4-FFF2-40B4-BE49-F238E27FC236}">
                <a16:creationId xmlns:a16="http://schemas.microsoft.com/office/drawing/2014/main" id="{F9FF38C8-40C2-4A6D-99D8-2BE432DDDE0C}"/>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40468833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EBBF00-7D9C-4BA1-8256-5FFBF9A7ED4E}"/>
              </a:ext>
            </a:extLst>
          </p:cNvPr>
          <p:cNvSpPr>
            <a:spLocks noGrp="1"/>
          </p:cNvSpPr>
          <p:nvPr>
            <p:ph type="title"/>
          </p:nvPr>
        </p:nvSpPr>
        <p:spPr/>
        <p:txBody>
          <a:bodyPr/>
          <a:lstStyle/>
          <a:p>
            <a:r>
              <a:rPr lang="en-US"/>
              <a:t>Facebook Own Posts Table | Federico Ramon Puerta - 8 of 12</a:t>
            </a:r>
          </a:p>
        </p:txBody>
      </p:sp>
      <p:graphicFrame>
        <p:nvGraphicFramePr>
          <p:cNvPr id="5" name="Table Placeholder 4">
            <a:extLst>
              <a:ext uri="{FF2B5EF4-FFF2-40B4-BE49-F238E27FC236}">
                <a16:creationId xmlns:a16="http://schemas.microsoft.com/office/drawing/2014/main" id="{E0E884CE-D325-41E9-88CA-31840EB48189}"/>
              </a:ext>
            </a:extLst>
          </p:cNvPr>
          <p:cNvGraphicFramePr>
            <a:graphicFrameLocks noGrp="1"/>
          </p:cNvGraphicFramePr>
          <p:nvPr>
            <p:ph type="tbl" sz="quarter" idx="13"/>
            <p:extLst>
              <p:ext uri="{D42A27DB-BD31-4B8C-83A1-F6EECF244321}">
                <p14:modId xmlns:p14="http://schemas.microsoft.com/office/powerpoint/2010/main" val="2204884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59255324"/>
                    </a:ext>
                  </a:extLst>
                </a:gridCol>
                <a:gridCol w="658368">
                  <a:extLst>
                    <a:ext uri="{9D8B030D-6E8A-4147-A177-3AD203B41FA5}">
                      <a16:colId xmlns:a16="http://schemas.microsoft.com/office/drawing/2014/main" val="1703518448"/>
                    </a:ext>
                  </a:extLst>
                </a:gridCol>
                <a:gridCol w="658368">
                  <a:extLst>
                    <a:ext uri="{9D8B030D-6E8A-4147-A177-3AD203B41FA5}">
                      <a16:colId xmlns:a16="http://schemas.microsoft.com/office/drawing/2014/main" val="2869978169"/>
                    </a:ext>
                  </a:extLst>
                </a:gridCol>
                <a:gridCol w="658368">
                  <a:extLst>
                    <a:ext uri="{9D8B030D-6E8A-4147-A177-3AD203B41FA5}">
                      <a16:colId xmlns:a16="http://schemas.microsoft.com/office/drawing/2014/main" val="2351012538"/>
                    </a:ext>
                  </a:extLst>
                </a:gridCol>
                <a:gridCol w="658368">
                  <a:extLst>
                    <a:ext uri="{9D8B030D-6E8A-4147-A177-3AD203B41FA5}">
                      <a16:colId xmlns:a16="http://schemas.microsoft.com/office/drawing/2014/main" val="4171438417"/>
                    </a:ext>
                  </a:extLst>
                </a:gridCol>
                <a:gridCol w="658368">
                  <a:extLst>
                    <a:ext uri="{9D8B030D-6E8A-4147-A177-3AD203B41FA5}">
                      <a16:colId xmlns:a16="http://schemas.microsoft.com/office/drawing/2014/main" val="4144504303"/>
                    </a:ext>
                  </a:extLst>
                </a:gridCol>
                <a:gridCol w="658368">
                  <a:extLst>
                    <a:ext uri="{9D8B030D-6E8A-4147-A177-3AD203B41FA5}">
                      <a16:colId xmlns:a16="http://schemas.microsoft.com/office/drawing/2014/main" val="2474680936"/>
                    </a:ext>
                  </a:extLst>
                </a:gridCol>
                <a:gridCol w="658368">
                  <a:extLst>
                    <a:ext uri="{9D8B030D-6E8A-4147-A177-3AD203B41FA5}">
                      <a16:colId xmlns:a16="http://schemas.microsoft.com/office/drawing/2014/main" val="34099214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60731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- 2018-07-26 20:42:18 </a:t>
                      </a:r>
                      <a:r>
                        <a:rPr kumimoji="0" lang="es-ES" sz="1000" b="0" i="0" u="none" strike="noStrike" kern="1200" cap="none" spc="0" normalizeH="0" baseline="0" noProof="0">
                          <a:ln>
                            <a:noFill/>
                          </a:ln>
                          <a:solidFill>
                            <a:prstClr val="black"/>
                          </a:solidFill>
                          <a:effectLst/>
                          <a:uLnTx/>
                          <a:uFillTx/>
                          <a:latin typeface="+mn-lt"/>
                          <a:ea typeface="+mn-ea"/>
                          <a:cs typeface="+mn-cs"/>
                        </a:rPr>
                        <a:t> 
 Madrid, 26 de julio 
Visita de la delegación Juvenil argentina de Esquí Acuático que competirá en el Mundial Juvenil en Toledo, España del 1 al 5 de agosto.
Los esquiadores juveniles Tobías Giorgis, Terhi Gisler, Patricio Álvarez, Paloma Giordano, Violeta Mociulsky acompañados por el Capitán y DT Javier Andres Julio y el preparador físico Jorge Oscar González, fueron recibidos por el Ministro Encargado de negocios de la Embajada Argentina, D. Eduardo Mitchel y el consejero de inversiones D. Guillermo Hirschfeld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2968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- 2018-07-05 14:16:04 </a:t>
                      </a:r>
                      <a:r>
                        <a:rPr kumimoji="0" lang="es-ES" sz="1000" b="0" i="0" u="none" strike="noStrike" kern="1200" cap="none" spc="0" normalizeH="0" baseline="0" noProof="0">
                          <a:ln>
                            <a:noFill/>
                          </a:ln>
                          <a:solidFill>
                            <a:prstClr val="black"/>
                          </a:solidFill>
                          <a:effectLst/>
                          <a:uLnTx/>
                          <a:uFillTx/>
                          <a:latin typeface="+mn-lt"/>
                          <a:ea typeface="+mn-ea"/>
                          <a:cs typeface="+mn-cs"/>
                        </a:rPr>
                        <a:t> 
 Madrid, 5 de julio:
XI Foro Atlántico “América Latina y Europa: populismos, nacionalismos y retos democráticos, una agenda del Futuro”
Junto con los Embajadores de  Perú, José Antonio García Belaunde y la Embajadora de México, Roberta Lajous, el Embajador Ramón Puerta participó en este Foro de la Fundación Libertad.
Mario Vargas Llosa tuvo a su cargo la apertura del mismo, donde disertaron politilogos, escritores, filósofos, periodistas y economistas de la talla de Antonio Escohotado (España), Sergio Sarmiento (México ), Luis Secco (Argentina) y Cayetano Alvarez de Toledo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26205102"/>
                  </a:ext>
                </a:extLst>
              </a:tr>
            </a:tbl>
          </a:graphicData>
        </a:graphic>
      </p:graphicFrame>
      <p:sp>
        <p:nvSpPr>
          <p:cNvPr id="4" name="Text Placeholder 3">
            <a:extLst>
              <a:ext uri="{FF2B5EF4-FFF2-40B4-BE49-F238E27FC236}">
                <a16:creationId xmlns:a16="http://schemas.microsoft.com/office/drawing/2014/main" id="{FF77C737-6599-458C-9CEA-11422F22CC65}"/>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2437223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7C7AF-48B4-4DD6-8E2E-CB811B2AE5AE}"/>
              </a:ext>
            </a:extLst>
          </p:cNvPr>
          <p:cNvSpPr>
            <a:spLocks noGrp="1"/>
          </p:cNvSpPr>
          <p:nvPr>
            <p:ph type="title"/>
          </p:nvPr>
        </p:nvSpPr>
        <p:spPr/>
        <p:txBody>
          <a:bodyPr/>
          <a:lstStyle/>
          <a:p>
            <a:r>
              <a:rPr lang="en-US"/>
              <a:t>Facebook Own Posts Table | Federico Ramon Puerta - 9 of 12</a:t>
            </a:r>
          </a:p>
        </p:txBody>
      </p:sp>
      <p:graphicFrame>
        <p:nvGraphicFramePr>
          <p:cNvPr id="5" name="Table Placeholder 4">
            <a:extLst>
              <a:ext uri="{FF2B5EF4-FFF2-40B4-BE49-F238E27FC236}">
                <a16:creationId xmlns:a16="http://schemas.microsoft.com/office/drawing/2014/main" id="{E2D06F25-C316-4AD4-AB81-DAAF0DA19433}"/>
              </a:ext>
            </a:extLst>
          </p:cNvPr>
          <p:cNvGraphicFramePr>
            <a:graphicFrameLocks noGrp="1"/>
          </p:cNvGraphicFramePr>
          <p:nvPr>
            <p:ph type="tbl" sz="quarter" idx="13"/>
            <p:extLst>
              <p:ext uri="{D42A27DB-BD31-4B8C-83A1-F6EECF244321}">
                <p14:modId xmlns:p14="http://schemas.microsoft.com/office/powerpoint/2010/main" val="3735011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18054278"/>
                    </a:ext>
                  </a:extLst>
                </a:gridCol>
                <a:gridCol w="658368">
                  <a:extLst>
                    <a:ext uri="{9D8B030D-6E8A-4147-A177-3AD203B41FA5}">
                      <a16:colId xmlns:a16="http://schemas.microsoft.com/office/drawing/2014/main" val="1013840301"/>
                    </a:ext>
                  </a:extLst>
                </a:gridCol>
                <a:gridCol w="658368">
                  <a:extLst>
                    <a:ext uri="{9D8B030D-6E8A-4147-A177-3AD203B41FA5}">
                      <a16:colId xmlns:a16="http://schemas.microsoft.com/office/drawing/2014/main" val="1622996693"/>
                    </a:ext>
                  </a:extLst>
                </a:gridCol>
                <a:gridCol w="658368">
                  <a:extLst>
                    <a:ext uri="{9D8B030D-6E8A-4147-A177-3AD203B41FA5}">
                      <a16:colId xmlns:a16="http://schemas.microsoft.com/office/drawing/2014/main" val="297037628"/>
                    </a:ext>
                  </a:extLst>
                </a:gridCol>
                <a:gridCol w="658368">
                  <a:extLst>
                    <a:ext uri="{9D8B030D-6E8A-4147-A177-3AD203B41FA5}">
                      <a16:colId xmlns:a16="http://schemas.microsoft.com/office/drawing/2014/main" val="1893693831"/>
                    </a:ext>
                  </a:extLst>
                </a:gridCol>
                <a:gridCol w="658368">
                  <a:extLst>
                    <a:ext uri="{9D8B030D-6E8A-4147-A177-3AD203B41FA5}">
                      <a16:colId xmlns:a16="http://schemas.microsoft.com/office/drawing/2014/main" val="1042468576"/>
                    </a:ext>
                  </a:extLst>
                </a:gridCol>
                <a:gridCol w="658368">
                  <a:extLst>
                    <a:ext uri="{9D8B030D-6E8A-4147-A177-3AD203B41FA5}">
                      <a16:colId xmlns:a16="http://schemas.microsoft.com/office/drawing/2014/main" val="421316005"/>
                    </a:ext>
                  </a:extLst>
                </a:gridCol>
                <a:gridCol w="658368">
                  <a:extLst>
                    <a:ext uri="{9D8B030D-6E8A-4147-A177-3AD203B41FA5}">
                      <a16:colId xmlns:a16="http://schemas.microsoft.com/office/drawing/2014/main" val="1882834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90421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- 2018-08-06 15:23:23 </a:t>
                      </a:r>
                      <a:r>
                        <a:rPr kumimoji="0" lang="es-ES" sz="1000" b="0" i="0" u="none" strike="noStrike" kern="1200" cap="none" spc="0" normalizeH="0" baseline="0" noProof="0">
                          <a:ln>
                            <a:noFill/>
                          </a:ln>
                          <a:solidFill>
                            <a:prstClr val="black"/>
                          </a:solidFill>
                          <a:effectLst/>
                          <a:uLnTx/>
                          <a:uFillTx/>
                          <a:latin typeface="+mn-lt"/>
                          <a:ea typeface="+mn-ea"/>
                          <a:cs typeface="+mn-cs"/>
                        </a:rPr>
                        <a:t> 
 6 de agosto: Seseña, Toledo: “Mundial Juvenil de Esquí Acuatico “ 
Saludamos a nuestra delegación juvenil de Esquí Acuatico que con mucho esfuerzo, talento  y dedicación nos representó dignamente en el Mundial de Esquí Acuatico en España
Una  nutrida participación con 23 países,  los mejores del mundo, hemos logrado el 2do puesto en Overall de Tobias Giorgis, 
 11 Récords Personales, y 4 Récords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583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- 2018-09-07 23:03:43 </a:t>
                      </a:r>
                      <a:r>
                        <a:rPr kumimoji="0" lang="es-ES" sz="1000" b="0" i="0" u="none" strike="noStrike" kern="1200" cap="none" spc="0" normalizeH="0" baseline="0" noProof="0">
                          <a:ln>
                            <a:noFill/>
                          </a:ln>
                          <a:solidFill>
                            <a:prstClr val="black"/>
                          </a:solidFill>
                          <a:effectLst/>
                          <a:uLnTx/>
                          <a:uFillTx/>
                          <a:latin typeface="+mn-lt"/>
                          <a:ea typeface="+mn-ea"/>
                          <a:cs typeface="+mn-cs"/>
                        </a:rPr>
                        <a:t> 
 Lamento profundamente la muerte de Julio Blanck. Fue un gran periodista y digna persona. 
Mis condolencias a sus familiares y amigos en este difícil momento.
Lo extrañaremos.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5338728"/>
                  </a:ext>
                </a:extLst>
              </a:tr>
            </a:tbl>
          </a:graphicData>
        </a:graphic>
      </p:graphicFrame>
      <p:sp>
        <p:nvSpPr>
          <p:cNvPr id="4" name="Text Placeholder 3">
            <a:extLst>
              <a:ext uri="{FF2B5EF4-FFF2-40B4-BE49-F238E27FC236}">
                <a16:creationId xmlns:a16="http://schemas.microsoft.com/office/drawing/2014/main" id="{BB2ACB78-94D5-4655-807F-08CE63ADC69E}"/>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3443356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DD951-58D3-4E7B-9A47-53C992BCB518}"/>
              </a:ext>
            </a:extLst>
          </p:cNvPr>
          <p:cNvSpPr>
            <a:spLocks noGrp="1"/>
          </p:cNvSpPr>
          <p:nvPr>
            <p:ph type="title"/>
          </p:nvPr>
        </p:nvSpPr>
        <p:spPr/>
        <p:txBody>
          <a:bodyPr/>
          <a:lstStyle/>
          <a:p>
            <a:r>
              <a:rPr lang="en-US"/>
              <a:t>Facebook Own Posts Table | Federico Ramon Puerta - 10 of 12</a:t>
            </a:r>
          </a:p>
        </p:txBody>
      </p:sp>
      <p:graphicFrame>
        <p:nvGraphicFramePr>
          <p:cNvPr id="5" name="Table Placeholder 4">
            <a:extLst>
              <a:ext uri="{FF2B5EF4-FFF2-40B4-BE49-F238E27FC236}">
                <a16:creationId xmlns:a16="http://schemas.microsoft.com/office/drawing/2014/main" id="{828AC930-5843-48B2-9D10-DF2ECF043720}"/>
              </a:ext>
            </a:extLst>
          </p:cNvPr>
          <p:cNvGraphicFramePr>
            <a:graphicFrameLocks noGrp="1"/>
          </p:cNvGraphicFramePr>
          <p:nvPr>
            <p:ph type="tbl" sz="quarter" idx="13"/>
            <p:extLst>
              <p:ext uri="{D42A27DB-BD31-4B8C-83A1-F6EECF244321}">
                <p14:modId xmlns:p14="http://schemas.microsoft.com/office/powerpoint/2010/main" val="3815159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57488447"/>
                    </a:ext>
                  </a:extLst>
                </a:gridCol>
                <a:gridCol w="658368">
                  <a:extLst>
                    <a:ext uri="{9D8B030D-6E8A-4147-A177-3AD203B41FA5}">
                      <a16:colId xmlns:a16="http://schemas.microsoft.com/office/drawing/2014/main" val="3176448711"/>
                    </a:ext>
                  </a:extLst>
                </a:gridCol>
                <a:gridCol w="658368">
                  <a:extLst>
                    <a:ext uri="{9D8B030D-6E8A-4147-A177-3AD203B41FA5}">
                      <a16:colId xmlns:a16="http://schemas.microsoft.com/office/drawing/2014/main" val="1387892701"/>
                    </a:ext>
                  </a:extLst>
                </a:gridCol>
                <a:gridCol w="658368">
                  <a:extLst>
                    <a:ext uri="{9D8B030D-6E8A-4147-A177-3AD203B41FA5}">
                      <a16:colId xmlns:a16="http://schemas.microsoft.com/office/drawing/2014/main" val="3320197599"/>
                    </a:ext>
                  </a:extLst>
                </a:gridCol>
                <a:gridCol w="658368">
                  <a:extLst>
                    <a:ext uri="{9D8B030D-6E8A-4147-A177-3AD203B41FA5}">
                      <a16:colId xmlns:a16="http://schemas.microsoft.com/office/drawing/2014/main" val="1918240725"/>
                    </a:ext>
                  </a:extLst>
                </a:gridCol>
                <a:gridCol w="658368">
                  <a:extLst>
                    <a:ext uri="{9D8B030D-6E8A-4147-A177-3AD203B41FA5}">
                      <a16:colId xmlns:a16="http://schemas.microsoft.com/office/drawing/2014/main" val="3005198597"/>
                    </a:ext>
                  </a:extLst>
                </a:gridCol>
                <a:gridCol w="658368">
                  <a:extLst>
                    <a:ext uri="{9D8B030D-6E8A-4147-A177-3AD203B41FA5}">
                      <a16:colId xmlns:a16="http://schemas.microsoft.com/office/drawing/2014/main" val="3799296208"/>
                    </a:ext>
                  </a:extLst>
                </a:gridCol>
                <a:gridCol w="658368">
                  <a:extLst>
                    <a:ext uri="{9D8B030D-6E8A-4147-A177-3AD203B41FA5}">
                      <a16:colId xmlns:a16="http://schemas.microsoft.com/office/drawing/2014/main" val="2216095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982473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- 2018-07-11 20:03:36 </a:t>
                      </a:r>
                      <a:r>
                        <a:rPr kumimoji="0" lang="es-ES" sz="1000" b="0" i="0" u="none" strike="noStrike" kern="1200" cap="none" spc="0" normalizeH="0" baseline="0" noProof="0">
                          <a:ln>
                            <a:noFill/>
                          </a:ln>
                          <a:solidFill>
                            <a:prstClr val="black"/>
                          </a:solidFill>
                          <a:effectLst/>
                          <a:uLnTx/>
                          <a:uFillTx/>
                          <a:latin typeface="+mn-lt"/>
                          <a:ea typeface="+mn-ea"/>
                          <a:cs typeface="+mn-cs"/>
                        </a:rPr>
                        <a:t> 
 Madrid, julio 2018:
The Westin Palace, Madrid 
El Presidente electo de Colombia, Ivan Iván Duque, expuso los lineamientos nucleares de su próximo gobierno, en el desayuno informativo del Forum Europa, organizado por Nueva Economía Forum.
Fue presentado por el escritor y Premio Nobel Mario Vargas Llosa.
Participaron del desayuno el Embajador Federico Ramón Puerta junto con los Embajadores de Paraguay, Antonio Riva Palacio; de México, Roberta Lajous, de Colombia, Alberto Furmanski, entre otras destacadas personalidades políticas, sociales y económicas de España y países americanos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66063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- 2018-08-06 22:11:41 </a:t>
                      </a:r>
                      <a:r>
                        <a:rPr kumimoji="0" lang="es-ES" sz="1000" b="0" i="0" u="none" strike="noStrike" kern="1200" cap="none" spc="0" normalizeH="0" baseline="0" noProof="0">
                          <a:ln>
                            <a:noFill/>
                          </a:ln>
                          <a:solidFill>
                            <a:prstClr val="black"/>
                          </a:solidFill>
                          <a:effectLst/>
                          <a:uLnTx/>
                          <a:uFillTx/>
                          <a:latin typeface="+mn-lt"/>
                          <a:ea typeface="+mn-ea"/>
                          <a:cs typeface="+mn-cs"/>
                        </a:rPr>
                        <a:t> 
 6 de agosto. Seseña, Toledo:
“Mundial Juvenil de Esquí Acuático “
Saludamos a nuestra delegación juvenil de Esquí Acuático que con mucho esfuerzo, talento y dedicación nos representó dignamente en el Mundial de Esquí Acuático en España
Una nutrida participación con 23 países, los mejores del mundo, hemos logrado el 2do puesto en Overall de Tobias Giorgis, 11 Récords Personales, y 4 Récords Nacionales.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7083686"/>
                  </a:ext>
                </a:extLst>
              </a:tr>
            </a:tbl>
          </a:graphicData>
        </a:graphic>
      </p:graphicFrame>
      <p:sp>
        <p:nvSpPr>
          <p:cNvPr id="4" name="Text Placeholder 3">
            <a:extLst>
              <a:ext uri="{FF2B5EF4-FFF2-40B4-BE49-F238E27FC236}">
                <a16:creationId xmlns:a16="http://schemas.microsoft.com/office/drawing/2014/main" id="{1CB3013F-2D60-4C6F-ACBB-3F24473F1130}"/>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38352791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F89DCF-BD6A-4D0E-93E6-3D8752D6623B}"/>
              </a:ext>
            </a:extLst>
          </p:cNvPr>
          <p:cNvSpPr>
            <a:spLocks noGrp="1"/>
          </p:cNvSpPr>
          <p:nvPr>
            <p:ph type="title"/>
          </p:nvPr>
        </p:nvSpPr>
        <p:spPr/>
        <p:txBody>
          <a:bodyPr/>
          <a:lstStyle/>
          <a:p>
            <a:r>
              <a:rPr lang="en-US"/>
              <a:t>Facebook Own Posts Table | Federico Ramon Puerta - 11 of 12</a:t>
            </a:r>
          </a:p>
        </p:txBody>
      </p:sp>
      <p:graphicFrame>
        <p:nvGraphicFramePr>
          <p:cNvPr id="5" name="Table Placeholder 4">
            <a:extLst>
              <a:ext uri="{FF2B5EF4-FFF2-40B4-BE49-F238E27FC236}">
                <a16:creationId xmlns:a16="http://schemas.microsoft.com/office/drawing/2014/main" id="{FB05F70B-507C-4DAC-A099-EFC7CC99536E}"/>
              </a:ext>
            </a:extLst>
          </p:cNvPr>
          <p:cNvGraphicFramePr>
            <a:graphicFrameLocks noGrp="1"/>
          </p:cNvGraphicFramePr>
          <p:nvPr>
            <p:ph type="tbl" sz="quarter" idx="13"/>
            <p:extLst>
              <p:ext uri="{D42A27DB-BD31-4B8C-83A1-F6EECF244321}">
                <p14:modId xmlns:p14="http://schemas.microsoft.com/office/powerpoint/2010/main" val="5029221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7960576"/>
                    </a:ext>
                  </a:extLst>
                </a:gridCol>
                <a:gridCol w="658368">
                  <a:extLst>
                    <a:ext uri="{9D8B030D-6E8A-4147-A177-3AD203B41FA5}">
                      <a16:colId xmlns:a16="http://schemas.microsoft.com/office/drawing/2014/main" val="4158952115"/>
                    </a:ext>
                  </a:extLst>
                </a:gridCol>
                <a:gridCol w="658368">
                  <a:extLst>
                    <a:ext uri="{9D8B030D-6E8A-4147-A177-3AD203B41FA5}">
                      <a16:colId xmlns:a16="http://schemas.microsoft.com/office/drawing/2014/main" val="89401868"/>
                    </a:ext>
                  </a:extLst>
                </a:gridCol>
                <a:gridCol w="658368">
                  <a:extLst>
                    <a:ext uri="{9D8B030D-6E8A-4147-A177-3AD203B41FA5}">
                      <a16:colId xmlns:a16="http://schemas.microsoft.com/office/drawing/2014/main" val="1275555270"/>
                    </a:ext>
                  </a:extLst>
                </a:gridCol>
                <a:gridCol w="658368">
                  <a:extLst>
                    <a:ext uri="{9D8B030D-6E8A-4147-A177-3AD203B41FA5}">
                      <a16:colId xmlns:a16="http://schemas.microsoft.com/office/drawing/2014/main" val="1825633601"/>
                    </a:ext>
                  </a:extLst>
                </a:gridCol>
                <a:gridCol w="658368">
                  <a:extLst>
                    <a:ext uri="{9D8B030D-6E8A-4147-A177-3AD203B41FA5}">
                      <a16:colId xmlns:a16="http://schemas.microsoft.com/office/drawing/2014/main" val="1936898323"/>
                    </a:ext>
                  </a:extLst>
                </a:gridCol>
                <a:gridCol w="658368">
                  <a:extLst>
                    <a:ext uri="{9D8B030D-6E8A-4147-A177-3AD203B41FA5}">
                      <a16:colId xmlns:a16="http://schemas.microsoft.com/office/drawing/2014/main" val="3922907039"/>
                    </a:ext>
                  </a:extLst>
                </a:gridCol>
                <a:gridCol w="658368">
                  <a:extLst>
                    <a:ext uri="{9D8B030D-6E8A-4147-A177-3AD203B41FA5}">
                      <a16:colId xmlns:a16="http://schemas.microsoft.com/office/drawing/2014/main" val="1096247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48275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- 2018-07-10 21:36:06 </a:t>
                      </a:r>
                      <a:r>
                        <a:rPr kumimoji="0" lang="es-ES" sz="1000" b="0" i="0" u="none" strike="noStrike" kern="1200" cap="none" spc="0" normalizeH="0" baseline="0" noProof="0">
                          <a:ln>
                            <a:noFill/>
                          </a:ln>
                          <a:solidFill>
                            <a:prstClr val="black"/>
                          </a:solidFill>
                          <a:effectLst/>
                          <a:uLnTx/>
                          <a:uFillTx/>
                          <a:latin typeface="+mn-lt"/>
                          <a:ea typeface="+mn-ea"/>
                          <a:cs typeface="+mn-cs"/>
                        </a:rPr>
                        <a:t> 
 Saludo al ex presidente Barack Obama en la I Cumbre de Innovación tecnológica y economía circular
Ver nota https://t.co/vZirwbAE4f https://t.co/wdp36Vmvm1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635123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- 2018-07-05 10:37:03 </a:t>
                      </a:r>
                      <a:r>
                        <a:rPr kumimoji="0" lang="es-ES" sz="1000" b="0" i="0" u="none" strike="noStrike" kern="1200" cap="none" spc="0" normalizeH="0" baseline="0" noProof="0">
                          <a:ln>
                            <a:noFill/>
                          </a:ln>
                          <a:solidFill>
                            <a:prstClr val="black"/>
                          </a:solidFill>
                          <a:effectLst/>
                          <a:uLnTx/>
                          <a:uFillTx/>
                          <a:latin typeface="+mn-lt"/>
                          <a:ea typeface="+mn-ea"/>
                          <a:cs typeface="+mn-cs"/>
                        </a:rPr>
                        <a:t> 
 Madrid, 5 de julio
XI Foro Atlántico: populismo, nacionalismo y retos democráticos. Una agenda del futuro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2610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Federico Ramon Puerta - 2018-07-26 14:24:04 </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https://www.facebook.com/673416400/posts/10155366951256401/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0730168"/>
                  </a:ext>
                </a:extLst>
              </a:tr>
            </a:tbl>
          </a:graphicData>
        </a:graphic>
      </p:graphicFrame>
      <p:sp>
        <p:nvSpPr>
          <p:cNvPr id="4" name="Text Placeholder 3">
            <a:extLst>
              <a:ext uri="{FF2B5EF4-FFF2-40B4-BE49-F238E27FC236}">
                <a16:creationId xmlns:a16="http://schemas.microsoft.com/office/drawing/2014/main" id="{A4B56CEF-8032-41CD-B611-2D8838B91305}"/>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1749180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EAB54-0474-4D82-B451-1775F8960187}"/>
              </a:ext>
            </a:extLst>
          </p:cNvPr>
          <p:cNvSpPr>
            <a:spLocks noGrp="1"/>
          </p:cNvSpPr>
          <p:nvPr>
            <p:ph type="title"/>
          </p:nvPr>
        </p:nvSpPr>
        <p:spPr/>
        <p:txBody>
          <a:bodyPr/>
          <a:lstStyle/>
          <a:p>
            <a:r>
              <a:rPr lang="en-US"/>
              <a:t>Facebook Own Posts Table | Federico Ramon Puerta - 12 of 12</a:t>
            </a:r>
          </a:p>
        </p:txBody>
      </p:sp>
      <p:graphicFrame>
        <p:nvGraphicFramePr>
          <p:cNvPr id="5" name="Table Placeholder 4">
            <a:extLst>
              <a:ext uri="{FF2B5EF4-FFF2-40B4-BE49-F238E27FC236}">
                <a16:creationId xmlns:a16="http://schemas.microsoft.com/office/drawing/2014/main" id="{3DAEA033-0E58-4078-A52C-3DDBDCDD2115}"/>
              </a:ext>
            </a:extLst>
          </p:cNvPr>
          <p:cNvGraphicFramePr>
            <a:graphicFrameLocks noGrp="1"/>
          </p:cNvGraphicFramePr>
          <p:nvPr>
            <p:ph type="tbl" sz="quarter" idx="13"/>
            <p:extLst>
              <p:ext uri="{D42A27DB-BD31-4B8C-83A1-F6EECF244321}">
                <p14:modId xmlns:p14="http://schemas.microsoft.com/office/powerpoint/2010/main" val="34658965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087361042"/>
                    </a:ext>
                  </a:extLst>
                </a:gridCol>
                <a:gridCol w="658368">
                  <a:extLst>
                    <a:ext uri="{9D8B030D-6E8A-4147-A177-3AD203B41FA5}">
                      <a16:colId xmlns:a16="http://schemas.microsoft.com/office/drawing/2014/main" val="2411999767"/>
                    </a:ext>
                  </a:extLst>
                </a:gridCol>
                <a:gridCol w="658368">
                  <a:extLst>
                    <a:ext uri="{9D8B030D-6E8A-4147-A177-3AD203B41FA5}">
                      <a16:colId xmlns:a16="http://schemas.microsoft.com/office/drawing/2014/main" val="1792169196"/>
                    </a:ext>
                  </a:extLst>
                </a:gridCol>
                <a:gridCol w="658368">
                  <a:extLst>
                    <a:ext uri="{9D8B030D-6E8A-4147-A177-3AD203B41FA5}">
                      <a16:colId xmlns:a16="http://schemas.microsoft.com/office/drawing/2014/main" val="1321026151"/>
                    </a:ext>
                  </a:extLst>
                </a:gridCol>
                <a:gridCol w="658368">
                  <a:extLst>
                    <a:ext uri="{9D8B030D-6E8A-4147-A177-3AD203B41FA5}">
                      <a16:colId xmlns:a16="http://schemas.microsoft.com/office/drawing/2014/main" val="218582394"/>
                    </a:ext>
                  </a:extLst>
                </a:gridCol>
                <a:gridCol w="658368">
                  <a:extLst>
                    <a:ext uri="{9D8B030D-6E8A-4147-A177-3AD203B41FA5}">
                      <a16:colId xmlns:a16="http://schemas.microsoft.com/office/drawing/2014/main" val="1703848736"/>
                    </a:ext>
                  </a:extLst>
                </a:gridCol>
                <a:gridCol w="658368">
                  <a:extLst>
                    <a:ext uri="{9D8B030D-6E8A-4147-A177-3AD203B41FA5}">
                      <a16:colId xmlns:a16="http://schemas.microsoft.com/office/drawing/2014/main" val="3307433167"/>
                    </a:ext>
                  </a:extLst>
                </a:gridCol>
                <a:gridCol w="658368">
                  <a:extLst>
                    <a:ext uri="{9D8B030D-6E8A-4147-A177-3AD203B41FA5}">
                      <a16:colId xmlns:a16="http://schemas.microsoft.com/office/drawing/2014/main" val="14796659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00164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Federico Ramon Puerta - 2018-07-19 16:00:14 </a:t>
                      </a:r>
                      <a:r>
                        <a:rPr kumimoji="0" lang="es-ES" sz="1000" b="0" i="0" u="none" strike="noStrike" kern="1200" cap="none" spc="0" normalizeH="0" baseline="0" noProof="0">
                          <a:ln>
                            <a:noFill/>
                          </a:ln>
                          <a:solidFill>
                            <a:prstClr val="black"/>
                          </a:solidFill>
                          <a:effectLst/>
                          <a:uLnTx/>
                          <a:uFillTx/>
                          <a:latin typeface="+mn-lt"/>
                          <a:ea typeface="+mn-ea"/>
                          <a:cs typeface="+mn-cs"/>
                        </a:rPr>
                        <a:t> 
 Madrid, 19 de julio
Wellington Hotel de Madrid
La Embajada argentina en España junto con representantes de las Embajadas de Bélgica, Túnez, Honduras, Ecuador, Turquía, Panamá e Irán, entre otros distinguidos participantes,  asistió al encuentro empresarial CEOE - Cepyme (Confederación Española de Organizaciones Empresariales - Confederación Española de Pequeña y Mediana Empresa), donde el Presidente de LaLiga de fútbol española D. Javier Tebas, expuso sobre “El fútbol como industria de ocio y entretenimiento”
La presentación estuvo a cargo del Presidente de la CEOE, D. Juan Rossell y la clausura, del Presidente de CEPYME, D. Antonio Garamendi.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07579102"/>
                  </a:ext>
                </a:extLst>
              </a:tr>
            </a:tbl>
          </a:graphicData>
        </a:graphic>
      </p:graphicFrame>
      <p:sp>
        <p:nvSpPr>
          <p:cNvPr id="4" name="Text Placeholder 3">
            <a:extLst>
              <a:ext uri="{FF2B5EF4-FFF2-40B4-BE49-F238E27FC236}">
                <a16:creationId xmlns:a16="http://schemas.microsoft.com/office/drawing/2014/main" id="{64999DC0-D957-4498-94CF-811A493945C0}"/>
              </a:ext>
            </a:extLst>
          </p:cNvPr>
          <p:cNvSpPr>
            <a:spLocks noGrp="1"/>
          </p:cNvSpPr>
          <p:nvPr>
            <p:ph type="body" sz="quarter" idx="14"/>
          </p:nvPr>
        </p:nvSpPr>
        <p:spPr/>
        <p:txBody>
          <a:bodyPr/>
          <a:lstStyle/>
          <a:p>
            <a:r>
              <a:rPr lang="en-US"/>
              <a:t>07/01/2018 - 09/11/2018</a:t>
            </a:r>
          </a:p>
        </p:txBody>
      </p:sp>
    </p:spTree>
    <p:extLst>
      <p:ext uri="{BB962C8B-B14F-4D97-AF65-F5344CB8AC3E}">
        <p14:creationId xmlns:p14="http://schemas.microsoft.com/office/powerpoint/2010/main" val="23093206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996B8-1C8D-44A8-AF7D-3A0CAA1C4953}"/>
              </a:ext>
            </a:extLst>
          </p:cNvPr>
          <p:cNvSpPr>
            <a:spLocks noGrp="1"/>
          </p:cNvSpPr>
          <p:nvPr>
            <p:ph type="title"/>
          </p:nvPr>
        </p:nvSpPr>
        <p:spPr/>
        <p:txBody>
          <a:bodyPr/>
          <a:lstStyle/>
          <a:p>
            <a:r>
              <a:rPr lang="en-US"/>
              <a:t>Facebook Own Posts | Federico Ramon Puerta</a:t>
            </a:r>
          </a:p>
        </p:txBody>
      </p:sp>
      <p:graphicFrame>
        <p:nvGraphicFramePr>
          <p:cNvPr id="6" name="Chart Placeholder 5">
            <a:extLst>
              <a:ext uri="{FF2B5EF4-FFF2-40B4-BE49-F238E27FC236}">
                <a16:creationId xmlns:a16="http://schemas.microsoft.com/office/drawing/2014/main" id="{D60D9DAA-D886-4E5B-80E5-44CC6EED7D07}"/>
              </a:ext>
            </a:extLst>
          </p:cNvPr>
          <p:cNvGraphicFramePr>
            <a:graphicFrameLocks noGrp="1"/>
          </p:cNvGraphicFramePr>
          <p:nvPr>
            <p:ph type="chart" sz="quarter" idx="13"/>
            <p:extLst>
              <p:ext uri="{D42A27DB-BD31-4B8C-83A1-F6EECF244321}">
                <p14:modId xmlns:p14="http://schemas.microsoft.com/office/powerpoint/2010/main" val="11406870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A6361F3-6500-4216-8DDF-D3B4768329C8}"/>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47F0D80E-9FC0-4589-8E43-AA62F26194F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8114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83906-2024-44B0-A6A2-622D2661EAEB}"/>
              </a:ext>
            </a:extLst>
          </p:cNvPr>
          <p:cNvSpPr>
            <a:spLocks noGrp="1"/>
          </p:cNvSpPr>
          <p:nvPr>
            <p:ph type="title"/>
          </p:nvPr>
        </p:nvSpPr>
        <p:spPr/>
        <p:txBody>
          <a:bodyPr/>
          <a:lstStyle/>
          <a:p>
            <a:r>
              <a:rPr lang="en-US"/>
              <a:t>Facebook Own Posts By Weekday | Federico Ramon Puerta</a:t>
            </a:r>
          </a:p>
        </p:txBody>
      </p:sp>
      <p:graphicFrame>
        <p:nvGraphicFramePr>
          <p:cNvPr id="6" name="Chart Placeholder 5">
            <a:extLst>
              <a:ext uri="{FF2B5EF4-FFF2-40B4-BE49-F238E27FC236}">
                <a16:creationId xmlns:a16="http://schemas.microsoft.com/office/drawing/2014/main" id="{E3712D1A-A014-4C0C-BB50-2798570EF1CD}"/>
              </a:ext>
            </a:extLst>
          </p:cNvPr>
          <p:cNvGraphicFramePr>
            <a:graphicFrameLocks noGrp="1"/>
          </p:cNvGraphicFramePr>
          <p:nvPr>
            <p:ph type="chart" sz="quarter" idx="13"/>
            <p:extLst>
              <p:ext uri="{D42A27DB-BD31-4B8C-83A1-F6EECF244321}">
                <p14:modId xmlns:p14="http://schemas.microsoft.com/office/powerpoint/2010/main" val="24592782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65B17F5-DBB4-405C-AA28-BD8D1ADF94AE}"/>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5A57BC67-46CF-46EC-AF13-7012FD5D23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0115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DCDF1-BE09-4E24-AB61-64F83FC28A42}"/>
              </a:ext>
            </a:extLst>
          </p:cNvPr>
          <p:cNvSpPr>
            <a:spLocks noGrp="1"/>
          </p:cNvSpPr>
          <p:nvPr>
            <p:ph type="title"/>
          </p:nvPr>
        </p:nvSpPr>
        <p:spPr/>
        <p:txBody>
          <a:bodyPr/>
          <a:lstStyle/>
          <a:p>
            <a:r>
              <a:rPr lang="en-US"/>
              <a:t>Facebook Interaction Rate By Weekday | Federico Ramon Puerta</a:t>
            </a:r>
          </a:p>
        </p:txBody>
      </p:sp>
      <p:graphicFrame>
        <p:nvGraphicFramePr>
          <p:cNvPr id="6" name="Chart Placeholder 5">
            <a:extLst>
              <a:ext uri="{FF2B5EF4-FFF2-40B4-BE49-F238E27FC236}">
                <a16:creationId xmlns:a16="http://schemas.microsoft.com/office/drawing/2014/main" id="{6A23FDBC-5497-458E-BF65-FDD8F56109E0}"/>
              </a:ext>
            </a:extLst>
          </p:cNvPr>
          <p:cNvGraphicFramePr>
            <a:graphicFrameLocks noGrp="1"/>
          </p:cNvGraphicFramePr>
          <p:nvPr>
            <p:ph type="chart" sz="quarter" idx="13"/>
            <p:extLst>
              <p:ext uri="{D42A27DB-BD31-4B8C-83A1-F6EECF244321}">
                <p14:modId xmlns:p14="http://schemas.microsoft.com/office/powerpoint/2010/main" val="41432835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CD8AFD-E9F0-44F1-A949-DAA5B02827CD}"/>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5CA575EE-EBEF-4B4B-9127-DE62A0DC26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925226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92502-AB4F-4FB8-81D9-0EEF25BA72DF}"/>
              </a:ext>
            </a:extLst>
          </p:cNvPr>
          <p:cNvSpPr>
            <a:spLocks noGrp="1"/>
          </p:cNvSpPr>
          <p:nvPr>
            <p:ph type="title"/>
          </p:nvPr>
        </p:nvSpPr>
        <p:spPr/>
        <p:txBody>
          <a:bodyPr/>
          <a:lstStyle/>
          <a:p>
            <a:r>
              <a:rPr lang="en-US"/>
              <a:t>Facebook Post Type Distribution Per Profile | Federico Ramon Puerta</a:t>
            </a:r>
          </a:p>
        </p:txBody>
      </p:sp>
      <p:graphicFrame>
        <p:nvGraphicFramePr>
          <p:cNvPr id="6" name="Chart Placeholder 5">
            <a:extLst>
              <a:ext uri="{FF2B5EF4-FFF2-40B4-BE49-F238E27FC236}">
                <a16:creationId xmlns:a16="http://schemas.microsoft.com/office/drawing/2014/main" id="{39C3B604-1A87-492E-8E61-3849E565590C}"/>
              </a:ext>
            </a:extLst>
          </p:cNvPr>
          <p:cNvGraphicFramePr>
            <a:graphicFrameLocks noGrp="1"/>
          </p:cNvGraphicFramePr>
          <p:nvPr>
            <p:ph type="chart" sz="quarter" idx="13"/>
            <p:extLst>
              <p:ext uri="{D42A27DB-BD31-4B8C-83A1-F6EECF244321}">
                <p14:modId xmlns:p14="http://schemas.microsoft.com/office/powerpoint/2010/main" val="3936293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284B9F5-E4A8-4360-9705-7E6DA66268E8}"/>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9FA02B4A-4562-480F-97A3-DF3ACA484C1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964060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0B7E0-2A69-4E94-AEA7-7104847396B8}"/>
              </a:ext>
            </a:extLst>
          </p:cNvPr>
          <p:cNvSpPr>
            <a:spLocks noGrp="1"/>
          </p:cNvSpPr>
          <p:nvPr>
            <p:ph type="title"/>
          </p:nvPr>
        </p:nvSpPr>
        <p:spPr/>
        <p:txBody>
          <a:bodyPr/>
          <a:lstStyle/>
          <a:p>
            <a:r>
              <a:rPr lang="en-US"/>
              <a:t>Facebook Interaction Rate By Hour | Federico Ramon Puerta</a:t>
            </a:r>
          </a:p>
        </p:txBody>
      </p:sp>
      <p:graphicFrame>
        <p:nvGraphicFramePr>
          <p:cNvPr id="6" name="Chart Placeholder 5">
            <a:extLst>
              <a:ext uri="{FF2B5EF4-FFF2-40B4-BE49-F238E27FC236}">
                <a16:creationId xmlns:a16="http://schemas.microsoft.com/office/drawing/2014/main" id="{2E64ADD8-9C12-4D78-A2EE-C3953E8402A0}"/>
              </a:ext>
            </a:extLst>
          </p:cNvPr>
          <p:cNvGraphicFramePr>
            <a:graphicFrameLocks noGrp="1"/>
          </p:cNvGraphicFramePr>
          <p:nvPr>
            <p:ph type="chart" sz="quarter" idx="13"/>
            <p:extLst>
              <p:ext uri="{D42A27DB-BD31-4B8C-83A1-F6EECF244321}">
                <p14:modId xmlns:p14="http://schemas.microsoft.com/office/powerpoint/2010/main" val="22359423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DECFD0A-55DC-48D2-9234-0E8229619BC6}"/>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1673A288-9490-48BA-974D-4E721D87A3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20360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8C15A-3825-4FA1-B042-AB0C733BF1C6}"/>
              </a:ext>
            </a:extLst>
          </p:cNvPr>
          <p:cNvSpPr>
            <a:spLocks noGrp="1"/>
          </p:cNvSpPr>
          <p:nvPr>
            <p:ph type="title"/>
          </p:nvPr>
        </p:nvSpPr>
        <p:spPr/>
        <p:txBody>
          <a:bodyPr/>
          <a:lstStyle/>
          <a:p>
            <a:r>
              <a:rPr lang="en-US"/>
              <a:t>Facebook Own Posts By Hour | Federico Ramon Puerta</a:t>
            </a:r>
          </a:p>
        </p:txBody>
      </p:sp>
      <p:graphicFrame>
        <p:nvGraphicFramePr>
          <p:cNvPr id="6" name="Chart Placeholder 5">
            <a:extLst>
              <a:ext uri="{FF2B5EF4-FFF2-40B4-BE49-F238E27FC236}">
                <a16:creationId xmlns:a16="http://schemas.microsoft.com/office/drawing/2014/main" id="{A2AB1C1C-BC88-470B-9D79-D9D4334AC751}"/>
              </a:ext>
            </a:extLst>
          </p:cNvPr>
          <p:cNvGraphicFramePr>
            <a:graphicFrameLocks noGrp="1"/>
          </p:cNvGraphicFramePr>
          <p:nvPr>
            <p:ph type="chart" sz="quarter" idx="13"/>
            <p:extLst>
              <p:ext uri="{D42A27DB-BD31-4B8C-83A1-F6EECF244321}">
                <p14:modId xmlns:p14="http://schemas.microsoft.com/office/powerpoint/2010/main" val="18822214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D3A363-1311-4EDD-9727-C4C4CA992A5A}"/>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DC939E59-B46F-49BC-8D72-43EA7E4925E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849328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5D5275-8ABE-4C78-83B2-AC5BEFE3FF97}"/>
              </a:ext>
            </a:extLst>
          </p:cNvPr>
          <p:cNvSpPr>
            <a:spLocks noGrp="1"/>
          </p:cNvSpPr>
          <p:nvPr>
            <p:ph type="title"/>
          </p:nvPr>
        </p:nvSpPr>
        <p:spPr/>
        <p:txBody>
          <a:bodyPr/>
          <a:lstStyle/>
          <a:p>
            <a:r>
              <a:rPr lang="en-US"/>
              <a:t>Facebook Interaction Rate By Post Type | Federico Ramon Puerta</a:t>
            </a:r>
          </a:p>
        </p:txBody>
      </p:sp>
      <p:graphicFrame>
        <p:nvGraphicFramePr>
          <p:cNvPr id="6" name="Chart Placeholder 5">
            <a:extLst>
              <a:ext uri="{FF2B5EF4-FFF2-40B4-BE49-F238E27FC236}">
                <a16:creationId xmlns:a16="http://schemas.microsoft.com/office/drawing/2014/main" id="{29CDF201-55BB-4D0E-8A56-3865B11FFE18}"/>
              </a:ext>
            </a:extLst>
          </p:cNvPr>
          <p:cNvGraphicFramePr>
            <a:graphicFrameLocks noGrp="1"/>
          </p:cNvGraphicFramePr>
          <p:nvPr>
            <p:ph type="chart" sz="quarter" idx="13"/>
            <p:extLst>
              <p:ext uri="{D42A27DB-BD31-4B8C-83A1-F6EECF244321}">
                <p14:modId xmlns:p14="http://schemas.microsoft.com/office/powerpoint/2010/main" val="117413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28B0ED-47A6-4EF6-A63B-4754FEDA60B8}"/>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988139BA-EC4C-4B8D-BC23-387FBFE434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64411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672D8-ADE8-48EE-8414-7C1F9F0A2A49}"/>
              </a:ext>
            </a:extLst>
          </p:cNvPr>
          <p:cNvSpPr>
            <a:spLocks noGrp="1"/>
          </p:cNvSpPr>
          <p:nvPr>
            <p:ph type="title"/>
          </p:nvPr>
        </p:nvSpPr>
        <p:spPr/>
        <p:txBody>
          <a:bodyPr/>
          <a:lstStyle/>
          <a:p>
            <a:r>
              <a:rPr lang="en-US"/>
              <a:t>Facebook Interactions Distribution | Federico Ramon Puerta</a:t>
            </a:r>
          </a:p>
        </p:txBody>
      </p:sp>
      <p:graphicFrame>
        <p:nvGraphicFramePr>
          <p:cNvPr id="6" name="Chart Placeholder 5">
            <a:extLst>
              <a:ext uri="{FF2B5EF4-FFF2-40B4-BE49-F238E27FC236}">
                <a16:creationId xmlns:a16="http://schemas.microsoft.com/office/drawing/2014/main" id="{EDA238F8-2AE2-4D26-8464-C849C2BC882B}"/>
              </a:ext>
            </a:extLst>
          </p:cNvPr>
          <p:cNvGraphicFramePr>
            <a:graphicFrameLocks noGrp="1"/>
          </p:cNvGraphicFramePr>
          <p:nvPr>
            <p:ph type="chart" sz="quarter" idx="13"/>
            <p:extLst>
              <p:ext uri="{D42A27DB-BD31-4B8C-83A1-F6EECF244321}">
                <p14:modId xmlns:p14="http://schemas.microsoft.com/office/powerpoint/2010/main" val="10997148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2848F8B-D16A-45C8-8EE7-20C66754D15C}"/>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7CF637D3-942D-4239-A010-6696F76EB52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29043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39DDD-DBE4-4C75-A9A1-0333E52D567F}"/>
              </a:ext>
            </a:extLst>
          </p:cNvPr>
          <p:cNvSpPr>
            <a:spLocks noGrp="1"/>
          </p:cNvSpPr>
          <p:nvPr>
            <p:ph type="title"/>
          </p:nvPr>
        </p:nvSpPr>
        <p:spPr/>
        <p:txBody>
          <a:bodyPr/>
          <a:lstStyle/>
          <a:p>
            <a:r>
              <a:rPr lang="en-US"/>
              <a:t>Facebook Response Times | Federico Ramon Puerta</a:t>
            </a:r>
          </a:p>
        </p:txBody>
      </p:sp>
      <p:graphicFrame>
        <p:nvGraphicFramePr>
          <p:cNvPr id="6" name="Chart Placeholder 5">
            <a:extLst>
              <a:ext uri="{FF2B5EF4-FFF2-40B4-BE49-F238E27FC236}">
                <a16:creationId xmlns:a16="http://schemas.microsoft.com/office/drawing/2014/main" id="{1D5E2777-9F99-41E7-91CF-B4536942D5C6}"/>
              </a:ext>
            </a:extLst>
          </p:cNvPr>
          <p:cNvGraphicFramePr>
            <a:graphicFrameLocks noGrp="1"/>
          </p:cNvGraphicFramePr>
          <p:nvPr>
            <p:ph type="chart" sz="quarter" idx="13"/>
            <p:extLst>
              <p:ext uri="{D42A27DB-BD31-4B8C-83A1-F6EECF244321}">
                <p14:modId xmlns:p14="http://schemas.microsoft.com/office/powerpoint/2010/main" val="39007584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737456F-1831-4338-B5A0-1EA3FEC4FF14}"/>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1E3EF3FC-C02D-4E72-A7C7-2EB9486903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25307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40146-E428-4392-BC8A-79D1A0124ED2}"/>
              </a:ext>
            </a:extLst>
          </p:cNvPr>
          <p:cNvSpPr>
            <a:spLocks noGrp="1"/>
          </p:cNvSpPr>
          <p:nvPr>
            <p:ph type="title"/>
          </p:nvPr>
        </p:nvSpPr>
        <p:spPr/>
        <p:txBody>
          <a:bodyPr/>
          <a:lstStyle/>
          <a:p>
            <a:r>
              <a:rPr lang="en-US"/>
              <a:t>Facebook User Questions By Weekday | Federico Ramon Puerta</a:t>
            </a:r>
          </a:p>
        </p:txBody>
      </p:sp>
      <p:graphicFrame>
        <p:nvGraphicFramePr>
          <p:cNvPr id="6" name="Chart Placeholder 5">
            <a:extLst>
              <a:ext uri="{FF2B5EF4-FFF2-40B4-BE49-F238E27FC236}">
                <a16:creationId xmlns:a16="http://schemas.microsoft.com/office/drawing/2014/main" id="{FA7CD7DB-7A8D-44C4-AEC0-76D312D84F2A}"/>
              </a:ext>
            </a:extLst>
          </p:cNvPr>
          <p:cNvGraphicFramePr>
            <a:graphicFrameLocks noGrp="1"/>
          </p:cNvGraphicFramePr>
          <p:nvPr>
            <p:ph type="chart" sz="quarter" idx="13"/>
            <p:extLst>
              <p:ext uri="{D42A27DB-BD31-4B8C-83A1-F6EECF244321}">
                <p14:modId xmlns:p14="http://schemas.microsoft.com/office/powerpoint/2010/main" val="7454025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E3A82A-DCC1-430F-A8DA-F5D422B38A2E}"/>
              </a:ext>
            </a:extLst>
          </p:cNvPr>
          <p:cNvSpPr>
            <a:spLocks noGrp="1"/>
          </p:cNvSpPr>
          <p:nvPr>
            <p:ph type="body" sz="quarter" idx="14"/>
          </p:nvPr>
        </p:nvSpPr>
        <p:spPr/>
        <p:txBody>
          <a:bodyPr/>
          <a:lstStyle/>
          <a:p>
            <a:r>
              <a:rPr lang="en-US"/>
              <a:t>07/01/2018 - 09/11/2018</a:t>
            </a:r>
          </a:p>
        </p:txBody>
      </p:sp>
      <p:sp>
        <p:nvSpPr>
          <p:cNvPr id="5" name="Footer Placeholder 4">
            <a:extLst>
              <a:ext uri="{FF2B5EF4-FFF2-40B4-BE49-F238E27FC236}">
                <a16:creationId xmlns:a16="http://schemas.microsoft.com/office/drawing/2014/main" id="{129CB92D-8BB6-452A-8BCA-D7A1A1864F9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4535958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875</Words>
  <Application>Microsoft Office PowerPoint</Application>
  <PresentationFormat>On-screen Show (4:3)</PresentationFormat>
  <Paragraphs>349</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Reporte Facebook</vt:lpstr>
      <vt:lpstr>Facebook Key Metrics Table | Federico Ramon Puerta</vt:lpstr>
      <vt:lpstr>Facebook Fans Total | Federico Ramon Puerta</vt:lpstr>
      <vt:lpstr>Facebook Key Metrics Radar | Federico Ramon Puerta</vt:lpstr>
      <vt:lpstr>Facebook Interaction Rate | Federico Ramon Puerta</vt:lpstr>
      <vt:lpstr>Facebook Fans Change Per Weekday | Federico Ramon Puerta</vt:lpstr>
      <vt:lpstr>Facebook Fans Change | Federico Ramon Puerta</vt:lpstr>
      <vt:lpstr>Facebook Own Posts Table | Federico Ramon Puerta - 1 of 12</vt:lpstr>
      <vt:lpstr>Facebook Own Posts Table | Federico Ramon Puerta - 2 of 12</vt:lpstr>
      <vt:lpstr>Facebook Own Posts Table | Federico Ramon Puerta - 3 of 12</vt:lpstr>
      <vt:lpstr>Facebook Own Posts Table | Federico Ramon Puerta - 4 of 12</vt:lpstr>
      <vt:lpstr>Facebook Own Posts Table | Federico Ramon Puerta - 5 of 12</vt:lpstr>
      <vt:lpstr>Facebook Own Posts Table | Federico Ramon Puerta - 6 of 12</vt:lpstr>
      <vt:lpstr>Facebook Own Posts Table | Federico Ramon Puerta - 7 of 12</vt:lpstr>
      <vt:lpstr>Facebook Own Posts Table | Federico Ramon Puerta - 8 of 12</vt:lpstr>
      <vt:lpstr>Facebook Own Posts Table | Federico Ramon Puerta - 9 of 12</vt:lpstr>
      <vt:lpstr>Facebook Own Posts Table | Federico Ramon Puerta - 10 of 12</vt:lpstr>
      <vt:lpstr>Facebook Own Posts Table | Federico Ramon Puerta - 11 of 12</vt:lpstr>
      <vt:lpstr>Facebook Own Posts Table | Federico Ramon Puerta - 12 of 12</vt:lpstr>
      <vt:lpstr>Facebook Own Posts | Federico Ramon Puerta</vt:lpstr>
      <vt:lpstr>Facebook Own Posts By Weekday | Federico Ramon Puerta</vt:lpstr>
      <vt:lpstr>Facebook Interaction Rate By Weekday | Federico Ramon Puerta</vt:lpstr>
      <vt:lpstr>Facebook Post Type Distribution Per Profile | Federico Ramon Puerta</vt:lpstr>
      <vt:lpstr>Facebook Interaction Rate By Hour | Federico Ramon Puerta</vt:lpstr>
      <vt:lpstr>Facebook Own Posts By Hour | Federico Ramon Puerta</vt:lpstr>
      <vt:lpstr>Facebook Interaction Rate By Post Type | Federico Ramon Puerta</vt:lpstr>
      <vt:lpstr>Facebook Interactions Distribution | Federico Ramon Puerta</vt:lpstr>
      <vt:lpstr>Facebook Response Times | Federico Ramon Puerta</vt:lpstr>
      <vt:lpstr>Facebook User Questions By Weekday | Federico Ramon Puerta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2018-09-12T23:05:52Z</dcterms:created>
  <dcterms:modified xsi:type="dcterms:W3CDTF">2018-09-12T23:06:43Z</dcterms:modified>
</cp:coreProperties>
</file>