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5" r:id="rId29"/>
    <p:sldId id="286" r:id="rId30"/>
    <p:sldId id="287" r:id="rId31"/>
    <p:sldId id="288"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Sheet1!$A$2:$A$228</c:f>
              <c:numCache>
                <c:formatCode>m/d/yyyy</c:formatCode>
                <c:ptCount val="227"/>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numCache>
            </c:numRef>
          </c:cat>
          <c:val>
            <c:numRef>
              <c:f>Sheet1!$B$2:$B$228</c:f>
              <c:numCache>
                <c:formatCode>General</c:formatCode>
                <c:ptCount val="227"/>
                <c:pt idx="158">
                  <c:v>12911</c:v>
                </c:pt>
                <c:pt idx="159">
                  <c:v>12912</c:v>
                </c:pt>
                <c:pt idx="160">
                  <c:v>12913</c:v>
                </c:pt>
                <c:pt idx="161">
                  <c:v>12913</c:v>
                </c:pt>
                <c:pt idx="162">
                  <c:v>12913</c:v>
                </c:pt>
                <c:pt idx="163">
                  <c:v>12914</c:v>
                </c:pt>
                <c:pt idx="164">
                  <c:v>12914</c:v>
                </c:pt>
                <c:pt idx="165">
                  <c:v>12913</c:v>
                </c:pt>
                <c:pt idx="166">
                  <c:v>12915</c:v>
                </c:pt>
                <c:pt idx="167">
                  <c:v>12913</c:v>
                </c:pt>
                <c:pt idx="168">
                  <c:v>12912</c:v>
                </c:pt>
                <c:pt idx="169">
                  <c:v>12911</c:v>
                </c:pt>
                <c:pt idx="170">
                  <c:v>12911</c:v>
                </c:pt>
                <c:pt idx="171">
                  <c:v>12911</c:v>
                </c:pt>
                <c:pt idx="172">
                  <c:v>12911</c:v>
                </c:pt>
                <c:pt idx="173">
                  <c:v>12909</c:v>
                </c:pt>
                <c:pt idx="174">
                  <c:v>12908</c:v>
                </c:pt>
                <c:pt idx="175">
                  <c:v>12909</c:v>
                </c:pt>
                <c:pt idx="176">
                  <c:v>12908</c:v>
                </c:pt>
                <c:pt idx="177">
                  <c:v>12904</c:v>
                </c:pt>
                <c:pt idx="178">
                  <c:v>12902</c:v>
                </c:pt>
                <c:pt idx="179">
                  <c:v>12900</c:v>
                </c:pt>
                <c:pt idx="180">
                  <c:v>12902</c:v>
                </c:pt>
                <c:pt idx="181">
                  <c:v>12902</c:v>
                </c:pt>
                <c:pt idx="182">
                  <c:v>12902</c:v>
                </c:pt>
                <c:pt idx="183">
                  <c:v>12900</c:v>
                </c:pt>
                <c:pt idx="184">
                  <c:v>12900</c:v>
                </c:pt>
                <c:pt idx="185">
                  <c:v>12902</c:v>
                </c:pt>
                <c:pt idx="186">
                  <c:v>12899</c:v>
                </c:pt>
                <c:pt idx="187">
                  <c:v>12898</c:v>
                </c:pt>
                <c:pt idx="188">
                  <c:v>12897</c:v>
                </c:pt>
                <c:pt idx="189">
                  <c:v>12895</c:v>
                </c:pt>
                <c:pt idx="190">
                  <c:v>12895</c:v>
                </c:pt>
                <c:pt idx="191">
                  <c:v>12894</c:v>
                </c:pt>
                <c:pt idx="192">
                  <c:v>12893</c:v>
                </c:pt>
                <c:pt idx="193">
                  <c:v>12893</c:v>
                </c:pt>
                <c:pt idx="194">
                  <c:v>12893</c:v>
                </c:pt>
                <c:pt idx="195">
                  <c:v>12895</c:v>
                </c:pt>
                <c:pt idx="196">
                  <c:v>12895</c:v>
                </c:pt>
                <c:pt idx="197">
                  <c:v>12895</c:v>
                </c:pt>
                <c:pt idx="198">
                  <c:v>12895</c:v>
                </c:pt>
                <c:pt idx="199">
                  <c:v>12896</c:v>
                </c:pt>
                <c:pt idx="200">
                  <c:v>12894</c:v>
                </c:pt>
                <c:pt idx="201">
                  <c:v>12895</c:v>
                </c:pt>
                <c:pt idx="202">
                  <c:v>12896</c:v>
                </c:pt>
                <c:pt idx="203">
                  <c:v>12895</c:v>
                </c:pt>
                <c:pt idx="204">
                  <c:v>12895</c:v>
                </c:pt>
                <c:pt idx="205">
                  <c:v>12895</c:v>
                </c:pt>
                <c:pt idx="206">
                  <c:v>12897</c:v>
                </c:pt>
                <c:pt idx="207">
                  <c:v>12898</c:v>
                </c:pt>
                <c:pt idx="208">
                  <c:v>12895</c:v>
                </c:pt>
                <c:pt idx="209">
                  <c:v>12895</c:v>
                </c:pt>
                <c:pt idx="210">
                  <c:v>12893</c:v>
                </c:pt>
                <c:pt idx="211">
                  <c:v>12892</c:v>
                </c:pt>
                <c:pt idx="212">
                  <c:v>12889</c:v>
                </c:pt>
                <c:pt idx="213">
                  <c:v>12888</c:v>
                </c:pt>
                <c:pt idx="214">
                  <c:v>12887</c:v>
                </c:pt>
                <c:pt idx="215">
                  <c:v>12887</c:v>
                </c:pt>
                <c:pt idx="216">
                  <c:v>12887</c:v>
                </c:pt>
                <c:pt idx="217">
                  <c:v>12886</c:v>
                </c:pt>
                <c:pt idx="218">
                  <c:v>12884</c:v>
                </c:pt>
                <c:pt idx="219">
                  <c:v>12883</c:v>
                </c:pt>
                <c:pt idx="220">
                  <c:v>12882</c:v>
                </c:pt>
                <c:pt idx="221">
                  <c:v>12883</c:v>
                </c:pt>
                <c:pt idx="222">
                  <c:v>12881</c:v>
                </c:pt>
                <c:pt idx="223">
                  <c:v>12881</c:v>
                </c:pt>
                <c:pt idx="224">
                  <c:v>12880</c:v>
                </c:pt>
                <c:pt idx="225">
                  <c:v>12879</c:v>
                </c:pt>
                <c:pt idx="226">
                  <c:v>12880</c:v>
                </c:pt>
              </c:numCache>
            </c:numRef>
          </c:val>
          <c:smooth val="0"/>
          <c:extLst>
            <c:ext xmlns:c16="http://schemas.microsoft.com/office/drawing/2014/chart" uri="{C3380CC4-5D6E-409C-BE32-E72D297353CC}">
              <c16:uniqueId val="{00000000-455C-4F73-9493-A3C169A7BD5E}"/>
            </c:ext>
          </c:extLst>
        </c:ser>
        <c:dLbls>
          <c:showLegendKey val="0"/>
          <c:showVal val="0"/>
          <c:showCatName val="0"/>
          <c:showSerName val="0"/>
          <c:showPercent val="0"/>
          <c:showBubbleSize val="0"/>
        </c:dLbls>
        <c:smooth val="0"/>
        <c:axId val="351616520"/>
        <c:axId val="351616848"/>
      </c:lineChart>
      <c:dateAx>
        <c:axId val="351616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16848"/>
        <c:crosses val="autoZero"/>
        <c:auto val="1"/>
        <c:lblOffset val="100"/>
        <c:baseTimeUnit val="days"/>
      </c:dateAx>
      <c:valAx>
        <c:axId val="351616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616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0</c:v>
                </c:pt>
                <c:pt idx="5">
                  <c:v>0</c:v>
                </c:pt>
              </c:numCache>
            </c:numRef>
          </c:val>
          <c:extLst>
            <c:ext xmlns:c16="http://schemas.microsoft.com/office/drawing/2014/chart" uri="{C3380CC4-5D6E-409C-BE32-E72D297353CC}">
              <c16:uniqueId val="{00000000-ABA5-4C9A-90A3-72487A980959}"/>
            </c:ext>
          </c:extLst>
        </c:ser>
        <c:dLbls>
          <c:showLegendKey val="0"/>
          <c:showVal val="0"/>
          <c:showCatName val="0"/>
          <c:showSerName val="0"/>
          <c:showPercent val="0"/>
          <c:showBubbleSize val="0"/>
        </c:dLbls>
        <c:axId val="356910440"/>
        <c:axId val="356915360"/>
      </c:radarChart>
      <c:catAx>
        <c:axId val="356910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15360"/>
        <c:crosses val="autoZero"/>
        <c:auto val="1"/>
        <c:lblAlgn val="ctr"/>
        <c:lblOffset val="100"/>
        <c:noMultiLvlLbl val="0"/>
      </c:catAx>
      <c:valAx>
        <c:axId val="356915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1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Sheet1!$A$2:$A$228</c:f>
              <c:numCache>
                <c:formatCode>m/d/yyyy</c:formatCode>
                <c:ptCount val="227"/>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numCache>
            </c:numRef>
          </c:cat>
          <c:val>
            <c:numRef>
              <c:f>Sheet1!$B$2:$B$228</c:f>
              <c:numCache>
                <c:formatCode>General</c:formatCode>
                <c:ptCount val="2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c:v>
                </c:pt>
                <c:pt idx="62">
                  <c:v>0</c:v>
                </c:pt>
                <c:pt idx="63">
                  <c:v>0</c:v>
                </c:pt>
                <c:pt idx="64">
                  <c:v>0</c:v>
                </c:pt>
                <c:pt idx="65">
                  <c:v>0</c:v>
                </c:pt>
                <c:pt idx="66">
                  <c:v>0</c:v>
                </c:pt>
                <c:pt idx="67">
                  <c:v>0</c:v>
                </c:pt>
                <c:pt idx="68">
                  <c:v>0</c:v>
                </c:pt>
                <c:pt idx="69">
                  <c:v>0</c:v>
                </c:pt>
                <c:pt idx="70">
                  <c:v>0</c:v>
                </c:pt>
                <c:pt idx="71">
                  <c:v>0</c:v>
                </c:pt>
                <c:pt idx="72">
                  <c:v>0</c:v>
                </c:pt>
                <c:pt idx="73">
                  <c:v>0</c:v>
                </c:pt>
                <c:pt idx="74">
                  <c:v>0</c:v>
                </c:pt>
                <c:pt idx="75">
                  <c:v>0</c:v>
                </c:pt>
                <c:pt idx="76">
                  <c:v>0</c:v>
                </c:pt>
                <c:pt idx="77">
                  <c:v>0</c:v>
                </c:pt>
                <c:pt idx="78">
                  <c:v>0</c:v>
                </c:pt>
                <c:pt idx="79">
                  <c:v>0</c:v>
                </c:pt>
                <c:pt idx="80">
                  <c:v>0</c:v>
                </c:pt>
                <c:pt idx="81">
                  <c:v>0</c:v>
                </c:pt>
                <c:pt idx="82">
                  <c:v>0</c:v>
                </c:pt>
                <c:pt idx="83">
                  <c:v>0</c:v>
                </c:pt>
                <c:pt idx="84">
                  <c:v>0</c:v>
                </c:pt>
                <c:pt idx="85">
                  <c:v>0</c:v>
                </c:pt>
                <c:pt idx="86">
                  <c:v>0</c:v>
                </c:pt>
                <c:pt idx="87">
                  <c:v>0</c:v>
                </c:pt>
                <c:pt idx="88">
                  <c:v>0</c:v>
                </c:pt>
                <c:pt idx="89">
                  <c:v>0</c:v>
                </c:pt>
                <c:pt idx="90">
                  <c:v>0</c:v>
                </c:pt>
                <c:pt idx="91">
                  <c:v>0</c:v>
                </c:pt>
                <c:pt idx="92">
                  <c:v>0</c:v>
                </c:pt>
                <c:pt idx="93">
                  <c:v>0</c:v>
                </c:pt>
                <c:pt idx="94">
                  <c:v>0</c:v>
                </c:pt>
                <c:pt idx="95">
                  <c:v>0</c:v>
                </c:pt>
                <c:pt idx="96">
                  <c:v>0</c:v>
                </c:pt>
                <c:pt idx="97">
                  <c:v>0</c:v>
                </c:pt>
                <c:pt idx="98">
                  <c:v>0</c:v>
                </c:pt>
                <c:pt idx="99">
                  <c:v>0</c:v>
                </c:pt>
                <c:pt idx="100">
                  <c:v>0</c:v>
                </c:pt>
                <c:pt idx="101">
                  <c:v>0</c:v>
                </c:pt>
                <c:pt idx="102">
                  <c:v>0</c:v>
                </c:pt>
                <c:pt idx="103">
                  <c:v>0</c:v>
                </c:pt>
                <c:pt idx="104">
                  <c:v>0</c:v>
                </c:pt>
                <c:pt idx="105">
                  <c:v>0</c:v>
                </c:pt>
                <c:pt idx="106">
                  <c:v>0</c:v>
                </c:pt>
                <c:pt idx="107">
                  <c:v>0</c:v>
                </c:pt>
                <c:pt idx="108">
                  <c:v>0</c:v>
                </c:pt>
                <c:pt idx="109">
                  <c:v>0</c:v>
                </c:pt>
                <c:pt idx="110">
                  <c:v>0</c:v>
                </c:pt>
                <c:pt idx="111">
                  <c:v>0</c:v>
                </c:pt>
                <c:pt idx="112">
                  <c:v>0</c:v>
                </c:pt>
                <c:pt idx="113">
                  <c:v>0</c:v>
                </c:pt>
                <c:pt idx="114">
                  <c:v>0</c:v>
                </c:pt>
                <c:pt idx="115">
                  <c:v>0</c:v>
                </c:pt>
                <c:pt idx="116">
                  <c:v>0</c:v>
                </c:pt>
                <c:pt idx="117">
                  <c:v>0</c:v>
                </c:pt>
                <c:pt idx="118">
                  <c:v>0</c:v>
                </c:pt>
                <c:pt idx="119">
                  <c:v>0</c:v>
                </c:pt>
                <c:pt idx="120">
                  <c:v>0</c:v>
                </c:pt>
                <c:pt idx="121">
                  <c:v>0</c:v>
                </c:pt>
                <c:pt idx="122">
                  <c:v>0</c:v>
                </c:pt>
                <c:pt idx="123">
                  <c:v>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pt idx="155">
                  <c:v>0</c:v>
                </c:pt>
                <c:pt idx="156">
                  <c:v>0</c:v>
                </c:pt>
                <c:pt idx="157">
                  <c:v>0</c:v>
                </c:pt>
                <c:pt idx="158">
                  <c:v>0</c:v>
                </c:pt>
                <c:pt idx="159">
                  <c:v>0.21686933622492</c:v>
                </c:pt>
                <c:pt idx="160">
                  <c:v>0</c:v>
                </c:pt>
                <c:pt idx="161">
                  <c:v>0.16262681019128</c:v>
                </c:pt>
                <c:pt idx="162">
                  <c:v>0</c:v>
                </c:pt>
                <c:pt idx="163">
                  <c:v>0</c:v>
                </c:pt>
                <c:pt idx="164">
                  <c:v>0</c:v>
                </c:pt>
                <c:pt idx="165">
                  <c:v>6.9697204367691001E-2</c:v>
                </c:pt>
                <c:pt idx="166">
                  <c:v>0.15487068297970999</c:v>
                </c:pt>
                <c:pt idx="167">
                  <c:v>0.13551184760724999</c:v>
                </c:pt>
                <c:pt idx="168">
                  <c:v>0</c:v>
                </c:pt>
                <c:pt idx="169">
                  <c:v>0.12779800170396999</c:v>
                </c:pt>
                <c:pt idx="170">
                  <c:v>0</c:v>
                </c:pt>
                <c:pt idx="171">
                  <c:v>0</c:v>
                </c:pt>
                <c:pt idx="172">
                  <c:v>0</c:v>
                </c:pt>
                <c:pt idx="173">
                  <c:v>0</c:v>
                </c:pt>
                <c:pt idx="174">
                  <c:v>0</c:v>
                </c:pt>
                <c:pt idx="175">
                  <c:v>0</c:v>
                </c:pt>
                <c:pt idx="176">
                  <c:v>0.23241400681748001</c:v>
                </c:pt>
                <c:pt idx="177">
                  <c:v>0</c:v>
                </c:pt>
                <c:pt idx="178">
                  <c:v>0</c:v>
                </c:pt>
                <c:pt idx="179">
                  <c:v>0</c:v>
                </c:pt>
                <c:pt idx="180">
                  <c:v>0</c:v>
                </c:pt>
                <c:pt idx="181">
                  <c:v>0</c:v>
                </c:pt>
                <c:pt idx="182">
                  <c:v>0</c:v>
                </c:pt>
                <c:pt idx="183">
                  <c:v>0.27904813580343002</c:v>
                </c:pt>
                <c:pt idx="184">
                  <c:v>0</c:v>
                </c:pt>
                <c:pt idx="185">
                  <c:v>0.13952406790171001</c:v>
                </c:pt>
                <c:pt idx="186">
                  <c:v>1.2403100775194</c:v>
                </c:pt>
                <c:pt idx="187">
                  <c:v>0.44580555124825999</c:v>
                </c:pt>
                <c:pt idx="188">
                  <c:v>0</c:v>
                </c:pt>
                <c:pt idx="189">
                  <c:v>0</c:v>
                </c:pt>
                <c:pt idx="190">
                  <c:v>0.28693291973633001</c:v>
                </c:pt>
                <c:pt idx="191">
                  <c:v>0.27532185512641999</c:v>
                </c:pt>
                <c:pt idx="192">
                  <c:v>0</c:v>
                </c:pt>
                <c:pt idx="193">
                  <c:v>0</c:v>
                </c:pt>
                <c:pt idx="194">
                  <c:v>0</c:v>
                </c:pt>
                <c:pt idx="195">
                  <c:v>0</c:v>
                </c:pt>
                <c:pt idx="196">
                  <c:v>0</c:v>
                </c:pt>
                <c:pt idx="197">
                  <c:v>0</c:v>
                </c:pt>
                <c:pt idx="198">
                  <c:v>0.2559131446297</c:v>
                </c:pt>
                <c:pt idx="199">
                  <c:v>3.1019775106629999E-2</c:v>
                </c:pt>
                <c:pt idx="200">
                  <c:v>0</c:v>
                </c:pt>
                <c:pt idx="201">
                  <c:v>0</c:v>
                </c:pt>
                <c:pt idx="202">
                  <c:v>0</c:v>
                </c:pt>
                <c:pt idx="203">
                  <c:v>0</c:v>
                </c:pt>
                <c:pt idx="204">
                  <c:v>0</c:v>
                </c:pt>
                <c:pt idx="205">
                  <c:v>0</c:v>
                </c:pt>
                <c:pt idx="206">
                  <c:v>0.14345533498759</c:v>
                </c:pt>
                <c:pt idx="207">
                  <c:v>0</c:v>
                </c:pt>
                <c:pt idx="208">
                  <c:v>0</c:v>
                </c:pt>
                <c:pt idx="209">
                  <c:v>0</c:v>
                </c:pt>
                <c:pt idx="210">
                  <c:v>0</c:v>
                </c:pt>
                <c:pt idx="211">
                  <c:v>0</c:v>
                </c:pt>
                <c:pt idx="212">
                  <c:v>0</c:v>
                </c:pt>
                <c:pt idx="213">
                  <c:v>0</c:v>
                </c:pt>
                <c:pt idx="214">
                  <c:v>0</c:v>
                </c:pt>
                <c:pt idx="215">
                  <c:v>0</c:v>
                </c:pt>
                <c:pt idx="216">
                  <c:v>0.50438426321098995</c:v>
                </c:pt>
                <c:pt idx="217">
                  <c:v>0.17072792177557</c:v>
                </c:pt>
                <c:pt idx="218">
                  <c:v>0</c:v>
                </c:pt>
                <c:pt idx="219">
                  <c:v>0</c:v>
                </c:pt>
                <c:pt idx="220">
                  <c:v>0</c:v>
                </c:pt>
                <c:pt idx="221">
                  <c:v>0</c:v>
                </c:pt>
                <c:pt idx="222">
                  <c:v>0</c:v>
                </c:pt>
                <c:pt idx="223">
                  <c:v>0</c:v>
                </c:pt>
                <c:pt idx="224">
                  <c:v>0</c:v>
                </c:pt>
                <c:pt idx="225">
                  <c:v>0</c:v>
                </c:pt>
                <c:pt idx="226">
                  <c:v>0</c:v>
                </c:pt>
              </c:numCache>
            </c:numRef>
          </c:val>
          <c:smooth val="0"/>
          <c:extLst>
            <c:ext xmlns:c16="http://schemas.microsoft.com/office/drawing/2014/chart" uri="{C3380CC4-5D6E-409C-BE32-E72D297353CC}">
              <c16:uniqueId val="{00000000-C65C-4B61-9DC4-0A36B81813F4}"/>
            </c:ext>
          </c:extLst>
        </c:ser>
        <c:dLbls>
          <c:showLegendKey val="0"/>
          <c:showVal val="0"/>
          <c:showCatName val="0"/>
          <c:showSerName val="0"/>
          <c:showPercent val="0"/>
          <c:showBubbleSize val="0"/>
        </c:dLbls>
        <c:smooth val="0"/>
        <c:axId val="354757168"/>
        <c:axId val="354751592"/>
      </c:lineChart>
      <c:dateAx>
        <c:axId val="354757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51592"/>
        <c:crosses val="autoZero"/>
        <c:auto val="1"/>
        <c:lblOffset val="100"/>
        <c:baseTimeUnit val="days"/>
      </c:dateAx>
      <c:valAx>
        <c:axId val="354751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57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-1</c:v>
                </c:pt>
                <c:pt idx="3">
                  <c:v>0</c:v>
                </c:pt>
                <c:pt idx="4">
                  <c:v>-1</c:v>
                </c:pt>
                <c:pt idx="5">
                  <c:v>0</c:v>
                </c:pt>
                <c:pt idx="6">
                  <c:v>0</c:v>
                </c:pt>
              </c:numCache>
            </c:numRef>
          </c:val>
          <c:extLst>
            <c:ext xmlns:c16="http://schemas.microsoft.com/office/drawing/2014/chart" uri="{C3380CC4-5D6E-409C-BE32-E72D297353CC}">
              <c16:uniqueId val="{00000000-BE0E-4958-82B8-E85F4CDB6FD2}"/>
            </c:ext>
          </c:extLst>
        </c:ser>
        <c:dLbls>
          <c:showLegendKey val="0"/>
          <c:showVal val="0"/>
          <c:showCatName val="0"/>
          <c:showSerName val="0"/>
          <c:showPercent val="0"/>
          <c:showBubbleSize val="0"/>
        </c:dLbls>
        <c:gapWidth val="219"/>
        <c:overlap val="-27"/>
        <c:axId val="354754872"/>
        <c:axId val="291441664"/>
      </c:barChart>
      <c:catAx>
        <c:axId val="354754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441664"/>
        <c:crosses val="autoZero"/>
        <c:auto val="1"/>
        <c:lblAlgn val="ctr"/>
        <c:lblOffset val="100"/>
        <c:noMultiLvlLbl val="0"/>
      </c:catAx>
      <c:valAx>
        <c:axId val="2914416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475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Sheet1!$A$2:$A$228</c:f>
              <c:numCache>
                <c:formatCode>m/d/yyyy</c:formatCode>
                <c:ptCount val="227"/>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numCache>
            </c:numRef>
          </c:cat>
          <c:val>
            <c:numRef>
              <c:f>Sheet1!$B$2:$B$228</c:f>
              <c:numCache>
                <c:formatCode>General</c:formatCode>
                <c:ptCount val="227"/>
                <c:pt idx="159">
                  <c:v>1</c:v>
                </c:pt>
                <c:pt idx="160">
                  <c:v>1</c:v>
                </c:pt>
                <c:pt idx="161">
                  <c:v>0</c:v>
                </c:pt>
                <c:pt idx="162">
                  <c:v>0</c:v>
                </c:pt>
                <c:pt idx="163">
                  <c:v>1</c:v>
                </c:pt>
                <c:pt idx="164">
                  <c:v>0</c:v>
                </c:pt>
                <c:pt idx="165">
                  <c:v>-1</c:v>
                </c:pt>
                <c:pt idx="166">
                  <c:v>2</c:v>
                </c:pt>
                <c:pt idx="167">
                  <c:v>-2</c:v>
                </c:pt>
                <c:pt idx="168">
                  <c:v>-1</c:v>
                </c:pt>
                <c:pt idx="169">
                  <c:v>-1</c:v>
                </c:pt>
                <c:pt idx="170">
                  <c:v>0</c:v>
                </c:pt>
                <c:pt idx="171">
                  <c:v>0</c:v>
                </c:pt>
                <c:pt idx="172">
                  <c:v>0</c:v>
                </c:pt>
                <c:pt idx="173">
                  <c:v>-2</c:v>
                </c:pt>
                <c:pt idx="174">
                  <c:v>-1</c:v>
                </c:pt>
                <c:pt idx="175">
                  <c:v>1</c:v>
                </c:pt>
                <c:pt idx="176">
                  <c:v>-1</c:v>
                </c:pt>
                <c:pt idx="177">
                  <c:v>-4</c:v>
                </c:pt>
                <c:pt idx="178">
                  <c:v>-2</c:v>
                </c:pt>
                <c:pt idx="179">
                  <c:v>-2</c:v>
                </c:pt>
                <c:pt idx="180">
                  <c:v>2</c:v>
                </c:pt>
                <c:pt idx="181">
                  <c:v>0</c:v>
                </c:pt>
                <c:pt idx="182">
                  <c:v>0</c:v>
                </c:pt>
                <c:pt idx="183">
                  <c:v>-2</c:v>
                </c:pt>
                <c:pt idx="184">
                  <c:v>0</c:v>
                </c:pt>
                <c:pt idx="185">
                  <c:v>2</c:v>
                </c:pt>
                <c:pt idx="186">
                  <c:v>-3</c:v>
                </c:pt>
                <c:pt idx="187">
                  <c:v>-1</c:v>
                </c:pt>
                <c:pt idx="188">
                  <c:v>-1</c:v>
                </c:pt>
                <c:pt idx="189">
                  <c:v>-2</c:v>
                </c:pt>
                <c:pt idx="190">
                  <c:v>0</c:v>
                </c:pt>
                <c:pt idx="191">
                  <c:v>-1</c:v>
                </c:pt>
                <c:pt idx="192">
                  <c:v>-1</c:v>
                </c:pt>
                <c:pt idx="193">
                  <c:v>0</c:v>
                </c:pt>
                <c:pt idx="194">
                  <c:v>0</c:v>
                </c:pt>
                <c:pt idx="195">
                  <c:v>2</c:v>
                </c:pt>
                <c:pt idx="196">
                  <c:v>0</c:v>
                </c:pt>
                <c:pt idx="197">
                  <c:v>0</c:v>
                </c:pt>
                <c:pt idx="198">
                  <c:v>0</c:v>
                </c:pt>
                <c:pt idx="199">
                  <c:v>1</c:v>
                </c:pt>
                <c:pt idx="200">
                  <c:v>-2</c:v>
                </c:pt>
                <c:pt idx="201">
                  <c:v>1</c:v>
                </c:pt>
                <c:pt idx="202">
                  <c:v>1</c:v>
                </c:pt>
                <c:pt idx="203">
                  <c:v>-1</c:v>
                </c:pt>
                <c:pt idx="204">
                  <c:v>0</c:v>
                </c:pt>
                <c:pt idx="205">
                  <c:v>0</c:v>
                </c:pt>
                <c:pt idx="206">
                  <c:v>2</c:v>
                </c:pt>
                <c:pt idx="207">
                  <c:v>1</c:v>
                </c:pt>
                <c:pt idx="208">
                  <c:v>-3</c:v>
                </c:pt>
                <c:pt idx="209">
                  <c:v>0</c:v>
                </c:pt>
                <c:pt idx="210">
                  <c:v>-2</c:v>
                </c:pt>
                <c:pt idx="211">
                  <c:v>-1</c:v>
                </c:pt>
                <c:pt idx="212">
                  <c:v>-3</c:v>
                </c:pt>
                <c:pt idx="213">
                  <c:v>-1</c:v>
                </c:pt>
                <c:pt idx="214">
                  <c:v>-1</c:v>
                </c:pt>
                <c:pt idx="215">
                  <c:v>0</c:v>
                </c:pt>
                <c:pt idx="216">
                  <c:v>0</c:v>
                </c:pt>
                <c:pt idx="217">
                  <c:v>-1</c:v>
                </c:pt>
                <c:pt idx="218">
                  <c:v>-2</c:v>
                </c:pt>
                <c:pt idx="219">
                  <c:v>-1</c:v>
                </c:pt>
                <c:pt idx="220">
                  <c:v>-1</c:v>
                </c:pt>
                <c:pt idx="221">
                  <c:v>1</c:v>
                </c:pt>
                <c:pt idx="222">
                  <c:v>-2</c:v>
                </c:pt>
                <c:pt idx="223">
                  <c:v>0</c:v>
                </c:pt>
                <c:pt idx="224">
                  <c:v>-1</c:v>
                </c:pt>
                <c:pt idx="225">
                  <c:v>-1</c:v>
                </c:pt>
                <c:pt idx="226">
                  <c:v>1</c:v>
                </c:pt>
              </c:numCache>
            </c:numRef>
          </c:val>
          <c:smooth val="0"/>
          <c:extLst>
            <c:ext xmlns:c16="http://schemas.microsoft.com/office/drawing/2014/chart" uri="{C3380CC4-5D6E-409C-BE32-E72D297353CC}">
              <c16:uniqueId val="{00000000-9F3D-444F-8CA3-31DCC3E797AD}"/>
            </c:ext>
          </c:extLst>
        </c:ser>
        <c:dLbls>
          <c:showLegendKey val="0"/>
          <c:showVal val="0"/>
          <c:showCatName val="0"/>
          <c:showSerName val="0"/>
          <c:showPercent val="0"/>
          <c:showBubbleSize val="0"/>
        </c:dLbls>
        <c:smooth val="0"/>
        <c:axId val="357186920"/>
        <c:axId val="357189872"/>
      </c:lineChart>
      <c:dateAx>
        <c:axId val="35718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89872"/>
        <c:crosses val="autoZero"/>
        <c:auto val="1"/>
        <c:lblOffset val="100"/>
        <c:baseTimeUnit val="days"/>
      </c:dateAx>
      <c:valAx>
        <c:axId val="35718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18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Sheet1!$A$2:$A$228</c:f>
              <c:numCache>
                <c:formatCode>m/d/yyyy</c:formatCode>
                <c:ptCount val="227"/>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numCache>
            </c:numRef>
          </c:cat>
          <c:val>
            <c:numRef>
              <c:f>Sheet1!$B$2:$B$228</c:f>
              <c:numCache>
                <c:formatCode>General</c:formatCode>
                <c:ptCount val="22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1</c:v>
                </c:pt>
                <c:pt idx="18">
                  <c:v>2</c:v>
                </c:pt>
                <c:pt idx="19">
                  <c:v>0</c:v>
                </c:pt>
                <c:pt idx="20">
                  <c:v>0</c:v>
                </c:pt>
                <c:pt idx="21">
                  <c:v>4</c:v>
                </c:pt>
                <c:pt idx="22">
                  <c:v>1</c:v>
                </c:pt>
                <c:pt idx="23">
                  <c:v>0</c:v>
                </c:pt>
                <c:pt idx="24">
                  <c:v>0</c:v>
                </c:pt>
                <c:pt idx="25">
                  <c:v>1</c:v>
                </c:pt>
                <c:pt idx="26">
                  <c:v>0</c:v>
                </c:pt>
                <c:pt idx="27">
                  <c:v>0</c:v>
                </c:pt>
                <c:pt idx="28">
                  <c:v>0</c:v>
                </c:pt>
                <c:pt idx="29">
                  <c:v>1</c:v>
                </c:pt>
                <c:pt idx="30">
                  <c:v>1</c:v>
                </c:pt>
                <c:pt idx="31">
                  <c:v>0</c:v>
                </c:pt>
                <c:pt idx="32">
                  <c:v>0</c:v>
                </c:pt>
                <c:pt idx="33">
                  <c:v>0</c:v>
                </c:pt>
                <c:pt idx="34">
                  <c:v>0</c:v>
                </c:pt>
                <c:pt idx="35">
                  <c:v>0</c:v>
                </c:pt>
                <c:pt idx="36">
                  <c:v>0</c:v>
                </c:pt>
                <c:pt idx="37">
                  <c:v>1</c:v>
                </c:pt>
                <c:pt idx="38">
                  <c:v>0</c:v>
                </c:pt>
                <c:pt idx="39">
                  <c:v>0</c:v>
                </c:pt>
                <c:pt idx="40">
                  <c:v>0</c:v>
                </c:pt>
                <c:pt idx="41">
                  <c:v>0</c:v>
                </c:pt>
                <c:pt idx="42">
                  <c:v>0</c:v>
                </c:pt>
                <c:pt idx="43">
                  <c:v>0</c:v>
                </c:pt>
                <c:pt idx="44">
                  <c:v>0</c:v>
                </c:pt>
                <c:pt idx="45">
                  <c:v>3</c:v>
                </c:pt>
                <c:pt idx="46">
                  <c:v>2</c:v>
                </c:pt>
                <c:pt idx="47">
                  <c:v>0</c:v>
                </c:pt>
                <c:pt idx="48">
                  <c:v>0</c:v>
                </c:pt>
                <c:pt idx="49">
                  <c:v>1</c:v>
                </c:pt>
                <c:pt idx="50">
                  <c:v>1</c:v>
                </c:pt>
                <c:pt idx="51">
                  <c:v>1</c:v>
                </c:pt>
                <c:pt idx="52">
                  <c:v>2</c:v>
                </c:pt>
                <c:pt idx="53">
                  <c:v>1</c:v>
                </c:pt>
                <c:pt idx="54">
                  <c:v>0</c:v>
                </c:pt>
                <c:pt idx="55">
                  <c:v>0</c:v>
                </c:pt>
                <c:pt idx="56">
                  <c:v>0</c:v>
                </c:pt>
                <c:pt idx="57">
                  <c:v>0</c:v>
                </c:pt>
                <c:pt idx="58">
                  <c:v>0</c:v>
                </c:pt>
                <c:pt idx="59">
                  <c:v>0</c:v>
                </c:pt>
                <c:pt idx="60">
                  <c:v>3</c:v>
                </c:pt>
                <c:pt idx="61">
                  <c:v>0</c:v>
                </c:pt>
                <c:pt idx="62">
                  <c:v>0</c:v>
                </c:pt>
                <c:pt idx="63">
                  <c:v>1</c:v>
                </c:pt>
                <c:pt idx="64">
                  <c:v>1</c:v>
                </c:pt>
                <c:pt idx="65">
                  <c:v>0</c:v>
                </c:pt>
                <c:pt idx="66">
                  <c:v>1</c:v>
                </c:pt>
                <c:pt idx="67">
                  <c:v>4</c:v>
                </c:pt>
                <c:pt idx="68">
                  <c:v>0</c:v>
                </c:pt>
                <c:pt idx="69">
                  <c:v>0</c:v>
                </c:pt>
                <c:pt idx="70">
                  <c:v>0</c:v>
                </c:pt>
                <c:pt idx="71">
                  <c:v>0</c:v>
                </c:pt>
                <c:pt idx="72">
                  <c:v>4</c:v>
                </c:pt>
                <c:pt idx="73">
                  <c:v>0</c:v>
                </c:pt>
                <c:pt idx="74">
                  <c:v>1</c:v>
                </c:pt>
                <c:pt idx="75">
                  <c:v>0</c:v>
                </c:pt>
                <c:pt idx="76">
                  <c:v>0</c:v>
                </c:pt>
                <c:pt idx="77">
                  <c:v>0</c:v>
                </c:pt>
                <c:pt idx="78">
                  <c:v>2</c:v>
                </c:pt>
                <c:pt idx="79">
                  <c:v>0</c:v>
                </c:pt>
                <c:pt idx="80">
                  <c:v>0</c:v>
                </c:pt>
                <c:pt idx="81">
                  <c:v>0</c:v>
                </c:pt>
                <c:pt idx="82">
                  <c:v>0</c:v>
                </c:pt>
                <c:pt idx="83">
                  <c:v>0</c:v>
                </c:pt>
                <c:pt idx="84">
                  <c:v>1</c:v>
                </c:pt>
                <c:pt idx="85">
                  <c:v>2</c:v>
                </c:pt>
                <c:pt idx="86">
                  <c:v>0</c:v>
                </c:pt>
                <c:pt idx="87">
                  <c:v>0</c:v>
                </c:pt>
                <c:pt idx="88">
                  <c:v>0</c:v>
                </c:pt>
                <c:pt idx="89">
                  <c:v>0</c:v>
                </c:pt>
                <c:pt idx="90">
                  <c:v>0</c:v>
                </c:pt>
                <c:pt idx="91">
                  <c:v>1</c:v>
                </c:pt>
                <c:pt idx="92">
                  <c:v>1</c:v>
                </c:pt>
                <c:pt idx="93">
                  <c:v>1</c:v>
                </c:pt>
                <c:pt idx="94">
                  <c:v>1</c:v>
                </c:pt>
                <c:pt idx="95">
                  <c:v>0</c:v>
                </c:pt>
                <c:pt idx="96">
                  <c:v>0</c:v>
                </c:pt>
                <c:pt idx="97">
                  <c:v>1</c:v>
                </c:pt>
                <c:pt idx="98">
                  <c:v>0</c:v>
                </c:pt>
                <c:pt idx="99">
                  <c:v>4</c:v>
                </c:pt>
                <c:pt idx="100">
                  <c:v>2</c:v>
                </c:pt>
                <c:pt idx="101">
                  <c:v>1</c:v>
                </c:pt>
                <c:pt idx="102">
                  <c:v>0</c:v>
                </c:pt>
                <c:pt idx="103">
                  <c:v>0</c:v>
                </c:pt>
                <c:pt idx="104">
                  <c:v>0</c:v>
                </c:pt>
                <c:pt idx="105">
                  <c:v>0</c:v>
                </c:pt>
                <c:pt idx="106">
                  <c:v>0</c:v>
                </c:pt>
                <c:pt idx="107">
                  <c:v>0</c:v>
                </c:pt>
                <c:pt idx="108">
                  <c:v>1</c:v>
                </c:pt>
                <c:pt idx="109">
                  <c:v>0</c:v>
                </c:pt>
                <c:pt idx="110">
                  <c:v>0</c:v>
                </c:pt>
                <c:pt idx="111">
                  <c:v>0</c:v>
                </c:pt>
                <c:pt idx="112">
                  <c:v>0</c:v>
                </c:pt>
                <c:pt idx="113">
                  <c:v>1</c:v>
                </c:pt>
                <c:pt idx="114">
                  <c:v>1</c:v>
                </c:pt>
                <c:pt idx="115">
                  <c:v>1</c:v>
                </c:pt>
                <c:pt idx="116">
                  <c:v>0</c:v>
                </c:pt>
                <c:pt idx="117">
                  <c:v>1</c:v>
                </c:pt>
                <c:pt idx="118">
                  <c:v>0</c:v>
                </c:pt>
                <c:pt idx="119">
                  <c:v>0</c:v>
                </c:pt>
                <c:pt idx="120">
                  <c:v>0</c:v>
                </c:pt>
                <c:pt idx="121">
                  <c:v>0</c:v>
                </c:pt>
                <c:pt idx="122">
                  <c:v>1</c:v>
                </c:pt>
                <c:pt idx="123">
                  <c:v>1</c:v>
                </c:pt>
                <c:pt idx="124">
                  <c:v>0</c:v>
                </c:pt>
                <c:pt idx="125">
                  <c:v>0</c:v>
                </c:pt>
                <c:pt idx="126">
                  <c:v>1</c:v>
                </c:pt>
                <c:pt idx="127">
                  <c:v>0</c:v>
                </c:pt>
                <c:pt idx="128">
                  <c:v>0</c:v>
                </c:pt>
                <c:pt idx="129">
                  <c:v>0</c:v>
                </c:pt>
                <c:pt idx="130">
                  <c:v>0</c:v>
                </c:pt>
                <c:pt idx="131">
                  <c:v>0</c:v>
                </c:pt>
                <c:pt idx="132">
                  <c:v>1</c:v>
                </c:pt>
                <c:pt idx="133">
                  <c:v>0</c:v>
                </c:pt>
                <c:pt idx="134">
                  <c:v>0</c:v>
                </c:pt>
                <c:pt idx="135">
                  <c:v>1</c:v>
                </c:pt>
                <c:pt idx="136">
                  <c:v>0</c:v>
                </c:pt>
                <c:pt idx="137">
                  <c:v>0</c:v>
                </c:pt>
                <c:pt idx="138">
                  <c:v>1</c:v>
                </c:pt>
                <c:pt idx="139">
                  <c:v>0</c:v>
                </c:pt>
                <c:pt idx="140">
                  <c:v>1</c:v>
                </c:pt>
                <c:pt idx="141">
                  <c:v>1</c:v>
                </c:pt>
                <c:pt idx="142">
                  <c:v>3</c:v>
                </c:pt>
                <c:pt idx="143">
                  <c:v>0</c:v>
                </c:pt>
                <c:pt idx="144">
                  <c:v>3</c:v>
                </c:pt>
                <c:pt idx="145">
                  <c:v>0</c:v>
                </c:pt>
                <c:pt idx="146">
                  <c:v>0</c:v>
                </c:pt>
                <c:pt idx="147">
                  <c:v>2</c:v>
                </c:pt>
                <c:pt idx="148">
                  <c:v>0</c:v>
                </c:pt>
                <c:pt idx="149">
                  <c:v>0</c:v>
                </c:pt>
                <c:pt idx="150">
                  <c:v>0</c:v>
                </c:pt>
                <c:pt idx="151">
                  <c:v>0</c:v>
                </c:pt>
                <c:pt idx="152">
                  <c:v>0</c:v>
                </c:pt>
                <c:pt idx="153">
                  <c:v>1</c:v>
                </c:pt>
                <c:pt idx="154">
                  <c:v>2</c:v>
                </c:pt>
                <c:pt idx="155">
                  <c:v>1</c:v>
                </c:pt>
                <c:pt idx="156">
                  <c:v>1</c:v>
                </c:pt>
                <c:pt idx="157">
                  <c:v>1</c:v>
                </c:pt>
                <c:pt idx="158">
                  <c:v>0</c:v>
                </c:pt>
                <c:pt idx="159">
                  <c:v>2</c:v>
                </c:pt>
                <c:pt idx="160">
                  <c:v>0</c:v>
                </c:pt>
                <c:pt idx="161">
                  <c:v>1</c:v>
                </c:pt>
                <c:pt idx="162">
                  <c:v>0</c:v>
                </c:pt>
                <c:pt idx="163">
                  <c:v>0</c:v>
                </c:pt>
                <c:pt idx="164">
                  <c:v>0</c:v>
                </c:pt>
                <c:pt idx="165">
                  <c:v>1</c:v>
                </c:pt>
                <c:pt idx="166">
                  <c:v>1</c:v>
                </c:pt>
                <c:pt idx="167">
                  <c:v>2</c:v>
                </c:pt>
                <c:pt idx="168">
                  <c:v>0</c:v>
                </c:pt>
                <c:pt idx="169">
                  <c:v>2</c:v>
                </c:pt>
                <c:pt idx="170">
                  <c:v>0</c:v>
                </c:pt>
                <c:pt idx="171">
                  <c:v>0</c:v>
                </c:pt>
                <c:pt idx="172">
                  <c:v>0</c:v>
                </c:pt>
                <c:pt idx="173">
                  <c:v>0</c:v>
                </c:pt>
                <c:pt idx="174">
                  <c:v>0</c:v>
                </c:pt>
                <c:pt idx="175">
                  <c:v>0</c:v>
                </c:pt>
                <c:pt idx="176">
                  <c:v>1</c:v>
                </c:pt>
                <c:pt idx="177">
                  <c:v>0</c:v>
                </c:pt>
                <c:pt idx="178">
                  <c:v>0</c:v>
                </c:pt>
                <c:pt idx="179">
                  <c:v>0</c:v>
                </c:pt>
                <c:pt idx="180">
                  <c:v>0</c:v>
                </c:pt>
                <c:pt idx="181">
                  <c:v>0</c:v>
                </c:pt>
                <c:pt idx="182">
                  <c:v>0</c:v>
                </c:pt>
                <c:pt idx="183">
                  <c:v>1</c:v>
                </c:pt>
                <c:pt idx="184">
                  <c:v>0</c:v>
                </c:pt>
                <c:pt idx="185">
                  <c:v>2</c:v>
                </c:pt>
                <c:pt idx="186">
                  <c:v>1</c:v>
                </c:pt>
                <c:pt idx="187">
                  <c:v>2</c:v>
                </c:pt>
                <c:pt idx="188">
                  <c:v>0</c:v>
                </c:pt>
                <c:pt idx="189">
                  <c:v>0</c:v>
                </c:pt>
                <c:pt idx="190">
                  <c:v>2</c:v>
                </c:pt>
                <c:pt idx="191">
                  <c:v>2</c:v>
                </c:pt>
                <c:pt idx="192">
                  <c:v>0</c:v>
                </c:pt>
                <c:pt idx="193">
                  <c:v>0</c:v>
                </c:pt>
                <c:pt idx="194">
                  <c:v>0</c:v>
                </c:pt>
                <c:pt idx="195">
                  <c:v>0</c:v>
                </c:pt>
                <c:pt idx="196">
                  <c:v>0</c:v>
                </c:pt>
                <c:pt idx="197">
                  <c:v>0</c:v>
                </c:pt>
                <c:pt idx="198">
                  <c:v>1</c:v>
                </c:pt>
                <c:pt idx="199">
                  <c:v>1</c:v>
                </c:pt>
                <c:pt idx="200">
                  <c:v>0</c:v>
                </c:pt>
                <c:pt idx="201">
                  <c:v>0</c:v>
                </c:pt>
                <c:pt idx="202">
                  <c:v>0</c:v>
                </c:pt>
                <c:pt idx="203">
                  <c:v>0</c:v>
                </c:pt>
                <c:pt idx="204">
                  <c:v>0</c:v>
                </c:pt>
                <c:pt idx="205">
                  <c:v>0</c:v>
                </c:pt>
                <c:pt idx="206">
                  <c:v>2</c:v>
                </c:pt>
                <c:pt idx="207">
                  <c:v>0</c:v>
                </c:pt>
                <c:pt idx="208">
                  <c:v>0</c:v>
                </c:pt>
                <c:pt idx="209">
                  <c:v>0</c:v>
                </c:pt>
                <c:pt idx="210">
                  <c:v>0</c:v>
                </c:pt>
                <c:pt idx="211">
                  <c:v>0</c:v>
                </c:pt>
                <c:pt idx="212">
                  <c:v>0</c:v>
                </c:pt>
                <c:pt idx="213">
                  <c:v>0</c:v>
                </c:pt>
                <c:pt idx="214">
                  <c:v>0</c:v>
                </c:pt>
                <c:pt idx="215">
                  <c:v>0</c:v>
                </c:pt>
                <c:pt idx="216">
                  <c:v>1</c:v>
                </c:pt>
                <c:pt idx="217">
                  <c:v>2</c:v>
                </c:pt>
                <c:pt idx="218">
                  <c:v>0</c:v>
                </c:pt>
                <c:pt idx="219">
                  <c:v>0</c:v>
                </c:pt>
                <c:pt idx="220">
                  <c:v>0</c:v>
                </c:pt>
                <c:pt idx="221">
                  <c:v>0</c:v>
                </c:pt>
                <c:pt idx="222">
                  <c:v>0</c:v>
                </c:pt>
                <c:pt idx="223">
                  <c:v>0</c:v>
                </c:pt>
                <c:pt idx="224">
                  <c:v>0</c:v>
                </c:pt>
                <c:pt idx="225">
                  <c:v>0</c:v>
                </c:pt>
                <c:pt idx="226">
                  <c:v>0</c:v>
                </c:pt>
              </c:numCache>
            </c:numRef>
          </c:val>
          <c:smooth val="0"/>
          <c:extLst>
            <c:ext xmlns:c16="http://schemas.microsoft.com/office/drawing/2014/chart" uri="{C3380CC4-5D6E-409C-BE32-E72D297353CC}">
              <c16:uniqueId val="{00000000-A25D-4A58-9EB2-91DCEB1ABD41}"/>
            </c:ext>
          </c:extLst>
        </c:ser>
        <c:dLbls>
          <c:showLegendKey val="0"/>
          <c:showVal val="0"/>
          <c:showCatName val="0"/>
          <c:showSerName val="0"/>
          <c:showPercent val="0"/>
          <c:showBubbleSize val="0"/>
        </c:dLbls>
        <c:smooth val="0"/>
        <c:axId val="292357232"/>
        <c:axId val="292352968"/>
      </c:lineChart>
      <c:dateAx>
        <c:axId val="292357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352968"/>
        <c:crosses val="autoZero"/>
        <c:auto val="1"/>
        <c:lblOffset val="100"/>
        <c:baseTimeUnit val="days"/>
      </c:dateAx>
      <c:valAx>
        <c:axId val="292352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357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17</c:v>
                </c:pt>
                <c:pt idx="1">
                  <c:v>22</c:v>
                </c:pt>
                <c:pt idx="2">
                  <c:v>20</c:v>
                </c:pt>
                <c:pt idx="3">
                  <c:v>18</c:v>
                </c:pt>
                <c:pt idx="4">
                  <c:v>20</c:v>
                </c:pt>
                <c:pt idx="5">
                  <c:v>7</c:v>
                </c:pt>
                <c:pt idx="6">
                  <c:v>6</c:v>
                </c:pt>
              </c:numCache>
            </c:numRef>
          </c:val>
          <c:extLst>
            <c:ext xmlns:c16="http://schemas.microsoft.com/office/drawing/2014/chart" uri="{C3380CC4-5D6E-409C-BE32-E72D297353CC}">
              <c16:uniqueId val="{00000000-4926-421C-ACB0-F562DCB4543C}"/>
            </c:ext>
          </c:extLst>
        </c:ser>
        <c:dLbls>
          <c:showLegendKey val="0"/>
          <c:showVal val="0"/>
          <c:showCatName val="0"/>
          <c:showSerName val="0"/>
          <c:showPercent val="0"/>
          <c:showBubbleSize val="0"/>
        </c:dLbls>
        <c:gapWidth val="219"/>
        <c:overlap val="-27"/>
        <c:axId val="292355920"/>
        <c:axId val="292356904"/>
      </c:barChart>
      <c:catAx>
        <c:axId val="29235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356904"/>
        <c:crosses val="autoZero"/>
        <c:auto val="1"/>
        <c:lblAlgn val="ctr"/>
        <c:lblOffset val="100"/>
        <c:noMultiLvlLbl val="0"/>
      </c:catAx>
      <c:valAx>
        <c:axId val="292356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35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0.40234473005952998</c:v>
                </c:pt>
                <c:pt idx="1">
                  <c:v>0.32993760795234001</c:v>
                </c:pt>
                <c:pt idx="2">
                  <c:v>0.41295075610701998</c:v>
                </c:pt>
                <c:pt idx="3">
                  <c:v>0.30373529791908999</c:v>
                </c:pt>
                <c:pt idx="4">
                  <c:v>0.52656068243505005</c:v>
                </c:pt>
                <c:pt idx="5">
                  <c:v>0.32681548773057001</c:v>
                </c:pt>
                <c:pt idx="6">
                  <c:v>0.56352591443711997</c:v>
                </c:pt>
              </c:numCache>
            </c:numRef>
          </c:val>
          <c:extLst>
            <c:ext xmlns:c16="http://schemas.microsoft.com/office/drawing/2014/chart" uri="{C3380CC4-5D6E-409C-BE32-E72D297353CC}">
              <c16:uniqueId val="{00000000-1482-4039-A68F-3C0234D29BCA}"/>
            </c:ext>
          </c:extLst>
        </c:ser>
        <c:dLbls>
          <c:showLegendKey val="0"/>
          <c:showVal val="0"/>
          <c:showCatName val="0"/>
          <c:showSerName val="0"/>
          <c:showPercent val="0"/>
          <c:showBubbleSize val="0"/>
        </c:dLbls>
        <c:gapWidth val="219"/>
        <c:overlap val="-27"/>
        <c:axId val="292355264"/>
        <c:axId val="292356576"/>
      </c:barChart>
      <c:catAx>
        <c:axId val="292355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356576"/>
        <c:crosses val="autoZero"/>
        <c:auto val="1"/>
        <c:lblAlgn val="ctr"/>
        <c:lblOffset val="100"/>
        <c:noMultiLvlLbl val="0"/>
      </c:catAx>
      <c:valAx>
        <c:axId val="29235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35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Federico Ramon Puerta</c:v>
                </c:pt>
              </c:strCache>
            </c:strRef>
          </c:cat>
          <c:val>
            <c:numRef>
              <c:f>Sheet1!$B$2</c:f>
              <c:numCache>
                <c:formatCode>General</c:formatCode>
                <c:ptCount val="1"/>
                <c:pt idx="0">
                  <c:v>14</c:v>
                </c:pt>
              </c:numCache>
            </c:numRef>
          </c:val>
          <c:extLst>
            <c:ext xmlns:c16="http://schemas.microsoft.com/office/drawing/2014/chart" uri="{C3380CC4-5D6E-409C-BE32-E72D297353CC}">
              <c16:uniqueId val="{00000000-E604-44AB-959B-D7E35F39BB22}"/>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Federico Ramon Puerta</c:v>
                </c:pt>
              </c:strCache>
            </c:strRef>
          </c:cat>
          <c:val>
            <c:numRef>
              <c:f>Sheet1!$C$2</c:f>
              <c:numCache>
                <c:formatCode>General</c:formatCode>
                <c:ptCount val="1"/>
                <c:pt idx="0">
                  <c:v>1</c:v>
                </c:pt>
              </c:numCache>
            </c:numRef>
          </c:val>
          <c:extLst>
            <c:ext xmlns:c16="http://schemas.microsoft.com/office/drawing/2014/chart" uri="{C3380CC4-5D6E-409C-BE32-E72D297353CC}">
              <c16:uniqueId val="{00000001-E604-44AB-959B-D7E35F39BB22}"/>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Federico Ramon Puerta</c:v>
                </c:pt>
              </c:strCache>
            </c:strRef>
          </c:cat>
          <c:val>
            <c:numRef>
              <c:f>Sheet1!$D$2</c:f>
              <c:numCache>
                <c:formatCode>General</c:formatCode>
                <c:ptCount val="1"/>
                <c:pt idx="0">
                  <c:v>84</c:v>
                </c:pt>
              </c:numCache>
            </c:numRef>
          </c:val>
          <c:extLst>
            <c:ext xmlns:c16="http://schemas.microsoft.com/office/drawing/2014/chart" uri="{C3380CC4-5D6E-409C-BE32-E72D297353CC}">
              <c16:uniqueId val="{00000002-E604-44AB-959B-D7E35F39BB22}"/>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Federico Ramon Puerta</c:v>
                </c:pt>
              </c:strCache>
            </c:strRef>
          </c:cat>
          <c:val>
            <c:numRef>
              <c:f>Sheet1!$E$2</c:f>
              <c:numCache>
                <c:formatCode>General</c:formatCode>
                <c:ptCount val="1"/>
                <c:pt idx="0">
                  <c:v>2</c:v>
                </c:pt>
              </c:numCache>
            </c:numRef>
          </c:val>
          <c:extLst>
            <c:ext xmlns:c16="http://schemas.microsoft.com/office/drawing/2014/chart" uri="{C3380CC4-5D6E-409C-BE32-E72D297353CC}">
              <c16:uniqueId val="{00000003-E604-44AB-959B-D7E35F39BB22}"/>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Federico Ramon Puerta</c:v>
                </c:pt>
              </c:strCache>
            </c:strRef>
          </c:cat>
          <c:val>
            <c:numRef>
              <c:f>Sheet1!$F$2</c:f>
              <c:numCache>
                <c:formatCode>General</c:formatCode>
                <c:ptCount val="1"/>
                <c:pt idx="0">
                  <c:v>8</c:v>
                </c:pt>
              </c:numCache>
            </c:numRef>
          </c:val>
          <c:extLst>
            <c:ext xmlns:c16="http://schemas.microsoft.com/office/drawing/2014/chart" uri="{C3380CC4-5D6E-409C-BE32-E72D297353CC}">
              <c16:uniqueId val="{00000004-E604-44AB-959B-D7E35F39BB22}"/>
            </c:ext>
          </c:extLst>
        </c:ser>
        <c:ser>
          <c:idx val="5"/>
          <c:order val="5"/>
          <c:tx>
            <c:strRef>
              <c:f>Sheet1!$G$1</c:f>
              <c:strCache>
                <c:ptCount val="1"/>
                <c:pt idx="0">
                  <c:v>YouTube Video</c:v>
                </c:pt>
              </c:strCache>
            </c:strRef>
          </c:tx>
          <c:spPr>
            <a:solidFill>
              <a:schemeClr val="accent6"/>
            </a:solidFill>
            <a:ln>
              <a:noFill/>
            </a:ln>
            <a:effectLst/>
          </c:spPr>
          <c:invertIfNegative val="0"/>
          <c:cat>
            <c:strRef>
              <c:f>Sheet1!$A$2</c:f>
              <c:strCache>
                <c:ptCount val="1"/>
                <c:pt idx="0">
                  <c:v>Federico Ramon Puerta</c:v>
                </c:pt>
              </c:strCache>
            </c:strRef>
          </c:cat>
          <c:val>
            <c:numRef>
              <c:f>Sheet1!$G$2</c:f>
              <c:numCache>
                <c:formatCode>General</c:formatCode>
                <c:ptCount val="1"/>
                <c:pt idx="0">
                  <c:v>1</c:v>
                </c:pt>
              </c:numCache>
            </c:numRef>
          </c:val>
          <c:extLst>
            <c:ext xmlns:c16="http://schemas.microsoft.com/office/drawing/2014/chart" uri="{C3380CC4-5D6E-409C-BE32-E72D297353CC}">
              <c16:uniqueId val="{00000005-E604-44AB-959B-D7E35F39BB22}"/>
            </c:ext>
          </c:extLst>
        </c:ser>
        <c:dLbls>
          <c:showLegendKey val="0"/>
          <c:showVal val="0"/>
          <c:showCatName val="0"/>
          <c:showSerName val="0"/>
          <c:showPercent val="0"/>
          <c:showBubbleSize val="0"/>
        </c:dLbls>
        <c:gapWidth val="150"/>
        <c:overlap val="100"/>
        <c:axId val="292363136"/>
        <c:axId val="288899616"/>
      </c:barChart>
      <c:catAx>
        <c:axId val="292363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899616"/>
        <c:crosses val="autoZero"/>
        <c:auto val="1"/>
        <c:lblAlgn val="ctr"/>
        <c:lblOffset val="100"/>
        <c:noMultiLvlLbl val="0"/>
      </c:catAx>
      <c:valAx>
        <c:axId val="2888996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363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0.23264831329972999</c:v>
                </c:pt>
                <c:pt idx="1">
                  <c:v>0.23264831329972999</c:v>
                </c:pt>
                <c:pt idx="2">
                  <c:v>0</c:v>
                </c:pt>
                <c:pt idx="3">
                  <c:v>0</c:v>
                </c:pt>
                <c:pt idx="4">
                  <c:v>0</c:v>
                </c:pt>
                <c:pt idx="5">
                  <c:v>0</c:v>
                </c:pt>
                <c:pt idx="6">
                  <c:v>0</c:v>
                </c:pt>
                <c:pt idx="7">
                  <c:v>0</c:v>
                </c:pt>
                <c:pt idx="8">
                  <c:v>0.59713067080264004</c:v>
                </c:pt>
                <c:pt idx="9">
                  <c:v>0.29856533540132002</c:v>
                </c:pt>
                <c:pt idx="10">
                  <c:v>0.17947155597407999</c:v>
                </c:pt>
                <c:pt idx="11">
                  <c:v>0.43169187023394001</c:v>
                </c:pt>
                <c:pt idx="12">
                  <c:v>0.26711473008487002</c:v>
                </c:pt>
                <c:pt idx="13">
                  <c:v>0.41987481305045998</c:v>
                </c:pt>
                <c:pt idx="14">
                  <c:v>0.23109732454439999</c:v>
                </c:pt>
                <c:pt idx="15">
                  <c:v>0.45217287559281</c:v>
                </c:pt>
                <c:pt idx="16">
                  <c:v>0.41453699460679</c:v>
                </c:pt>
                <c:pt idx="17">
                  <c:v>0.80909913403127998</c:v>
                </c:pt>
                <c:pt idx="18">
                  <c:v>0.59924565546899999</c:v>
                </c:pt>
                <c:pt idx="19">
                  <c:v>0.49742425081704</c:v>
                </c:pt>
                <c:pt idx="20">
                  <c:v>0.25074318211192997</c:v>
                </c:pt>
                <c:pt idx="21">
                  <c:v>0.40946103140751999</c:v>
                </c:pt>
                <c:pt idx="22">
                  <c:v>0.24970918960838001</c:v>
                </c:pt>
                <c:pt idx="23">
                  <c:v>0.58627374951531996</c:v>
                </c:pt>
              </c:numCache>
            </c:numRef>
          </c:val>
          <c:smooth val="0"/>
          <c:extLst>
            <c:ext xmlns:c16="http://schemas.microsoft.com/office/drawing/2014/chart" uri="{C3380CC4-5D6E-409C-BE32-E72D297353CC}">
              <c16:uniqueId val="{00000000-F83A-41D9-944C-2E8A5272332B}"/>
            </c:ext>
          </c:extLst>
        </c:ser>
        <c:dLbls>
          <c:showLegendKey val="0"/>
          <c:showVal val="0"/>
          <c:showCatName val="0"/>
          <c:showSerName val="0"/>
          <c:showPercent val="0"/>
          <c:showBubbleSize val="0"/>
        </c:dLbls>
        <c:smooth val="0"/>
        <c:axId val="219783544"/>
        <c:axId val="219780920"/>
      </c:lineChart>
      <c:catAx>
        <c:axId val="219783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780920"/>
        <c:crosses val="autoZero"/>
        <c:auto val="1"/>
        <c:lblAlgn val="ctr"/>
        <c:lblOffset val="100"/>
        <c:noMultiLvlLbl val="0"/>
      </c:catAx>
      <c:valAx>
        <c:axId val="21978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783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1</c:v>
                </c:pt>
                <c:pt idx="1">
                  <c:v>1</c:v>
                </c:pt>
                <c:pt idx="2">
                  <c:v>0</c:v>
                </c:pt>
                <c:pt idx="3">
                  <c:v>0</c:v>
                </c:pt>
                <c:pt idx="4">
                  <c:v>0</c:v>
                </c:pt>
                <c:pt idx="5">
                  <c:v>0</c:v>
                </c:pt>
                <c:pt idx="6">
                  <c:v>0</c:v>
                </c:pt>
                <c:pt idx="7">
                  <c:v>0</c:v>
                </c:pt>
                <c:pt idx="8">
                  <c:v>1</c:v>
                </c:pt>
                <c:pt idx="9">
                  <c:v>4</c:v>
                </c:pt>
                <c:pt idx="10">
                  <c:v>7</c:v>
                </c:pt>
                <c:pt idx="11">
                  <c:v>6</c:v>
                </c:pt>
                <c:pt idx="12">
                  <c:v>9</c:v>
                </c:pt>
                <c:pt idx="13">
                  <c:v>7</c:v>
                </c:pt>
                <c:pt idx="14">
                  <c:v>5</c:v>
                </c:pt>
                <c:pt idx="15">
                  <c:v>13</c:v>
                </c:pt>
                <c:pt idx="16">
                  <c:v>11</c:v>
                </c:pt>
                <c:pt idx="17">
                  <c:v>3</c:v>
                </c:pt>
                <c:pt idx="18">
                  <c:v>11</c:v>
                </c:pt>
                <c:pt idx="19">
                  <c:v>7</c:v>
                </c:pt>
                <c:pt idx="20">
                  <c:v>9</c:v>
                </c:pt>
                <c:pt idx="21">
                  <c:v>5</c:v>
                </c:pt>
                <c:pt idx="22">
                  <c:v>5</c:v>
                </c:pt>
                <c:pt idx="23">
                  <c:v>5</c:v>
                </c:pt>
              </c:numCache>
            </c:numRef>
          </c:val>
          <c:smooth val="0"/>
          <c:extLst>
            <c:ext xmlns:c16="http://schemas.microsoft.com/office/drawing/2014/chart" uri="{C3380CC4-5D6E-409C-BE32-E72D297353CC}">
              <c16:uniqueId val="{00000000-D7EC-4470-B717-9708BB5DE145}"/>
            </c:ext>
          </c:extLst>
        </c:ser>
        <c:dLbls>
          <c:showLegendKey val="0"/>
          <c:showVal val="0"/>
          <c:showCatName val="0"/>
          <c:showSerName val="0"/>
          <c:showPercent val="0"/>
          <c:showBubbleSize val="0"/>
        </c:dLbls>
        <c:smooth val="0"/>
        <c:axId val="219779280"/>
        <c:axId val="219781904"/>
      </c:lineChart>
      <c:catAx>
        <c:axId val="219779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781904"/>
        <c:crosses val="autoZero"/>
        <c:auto val="1"/>
        <c:lblAlgn val="ctr"/>
        <c:lblOffset val="100"/>
        <c:noMultiLvlLbl val="0"/>
      </c:catAx>
      <c:valAx>
        <c:axId val="219781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779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Sheet1!$A$2:$A$7</c:f>
              <c:strCache>
                <c:ptCount val="6"/>
                <c:pt idx="0">
                  <c:v>Link</c:v>
                </c:pt>
                <c:pt idx="1">
                  <c:v>Live Video</c:v>
                </c:pt>
                <c:pt idx="2">
                  <c:v>Photo</c:v>
                </c:pt>
                <c:pt idx="3">
                  <c:v>Status</c:v>
                </c:pt>
                <c:pt idx="4">
                  <c:v>Video</c:v>
                </c:pt>
                <c:pt idx="5">
                  <c:v>YouTube Video</c:v>
                </c:pt>
              </c:strCache>
            </c:strRef>
          </c:cat>
          <c:val>
            <c:numRef>
              <c:f>Sheet1!$B$2:$B$7</c:f>
              <c:numCache>
                <c:formatCode>General</c:formatCode>
                <c:ptCount val="6"/>
                <c:pt idx="0">
                  <c:v>0.51579889234359</c:v>
                </c:pt>
                <c:pt idx="2">
                  <c:v>0.25211672798019003</c:v>
                </c:pt>
                <c:pt idx="3">
                  <c:v>0.1125053644685</c:v>
                </c:pt>
                <c:pt idx="4">
                  <c:v>0.19184958504617999</c:v>
                </c:pt>
              </c:numCache>
            </c:numRef>
          </c:val>
          <c:extLst>
            <c:ext xmlns:c16="http://schemas.microsoft.com/office/drawing/2014/chart" uri="{C3380CC4-5D6E-409C-BE32-E72D297353CC}">
              <c16:uniqueId val="{00000000-4097-4EAE-AF60-675BF250F717}"/>
            </c:ext>
          </c:extLst>
        </c:ser>
        <c:dLbls>
          <c:showLegendKey val="0"/>
          <c:showVal val="0"/>
          <c:showCatName val="0"/>
          <c:showSerName val="0"/>
          <c:showPercent val="0"/>
          <c:showBubbleSize val="0"/>
        </c:dLbls>
        <c:gapWidth val="219"/>
        <c:overlap val="-27"/>
        <c:axId val="219784528"/>
        <c:axId val="219783872"/>
      </c:barChart>
      <c:catAx>
        <c:axId val="219784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783872"/>
        <c:crosses val="autoZero"/>
        <c:auto val="1"/>
        <c:lblAlgn val="ctr"/>
        <c:lblOffset val="100"/>
        <c:noMultiLvlLbl val="0"/>
      </c:catAx>
      <c:valAx>
        <c:axId val="219783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784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Federico Ramon Puerta</c:v>
                </c:pt>
              </c:strCache>
            </c:strRef>
          </c:cat>
          <c:val>
            <c:numRef>
              <c:f>Sheet1!$B$2</c:f>
              <c:numCache>
                <c:formatCode>General</c:formatCode>
                <c:ptCount val="1"/>
                <c:pt idx="0">
                  <c:v>4197</c:v>
                </c:pt>
              </c:numCache>
            </c:numRef>
          </c:val>
          <c:extLst>
            <c:ext xmlns:c16="http://schemas.microsoft.com/office/drawing/2014/chart" uri="{C3380CC4-5D6E-409C-BE32-E72D297353CC}">
              <c16:uniqueId val="{00000000-3C81-467D-A52E-810C4955A8A0}"/>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Federico Ramon Puerta</c:v>
                </c:pt>
              </c:strCache>
            </c:strRef>
          </c:cat>
          <c:val>
            <c:numRef>
              <c:f>Sheet1!$C$2</c:f>
              <c:numCache>
                <c:formatCode>General</c:formatCode>
                <c:ptCount val="1"/>
                <c:pt idx="0">
                  <c:v>253</c:v>
                </c:pt>
              </c:numCache>
            </c:numRef>
          </c:val>
          <c:extLst>
            <c:ext xmlns:c16="http://schemas.microsoft.com/office/drawing/2014/chart" uri="{C3380CC4-5D6E-409C-BE32-E72D297353CC}">
              <c16:uniqueId val="{00000001-3C81-467D-A52E-810C4955A8A0}"/>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Federico Ramon Puerta</c:v>
                </c:pt>
              </c:strCache>
            </c:strRef>
          </c:cat>
          <c:val>
            <c:numRef>
              <c:f>Sheet1!$D$2</c:f>
              <c:numCache>
                <c:formatCode>General</c:formatCode>
                <c:ptCount val="1"/>
                <c:pt idx="0">
                  <c:v>7</c:v>
                </c:pt>
              </c:numCache>
            </c:numRef>
          </c:val>
          <c:extLst>
            <c:ext xmlns:c16="http://schemas.microsoft.com/office/drawing/2014/chart" uri="{C3380CC4-5D6E-409C-BE32-E72D297353CC}">
              <c16:uniqueId val="{00000002-3C81-467D-A52E-810C4955A8A0}"/>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Federico Ramon Puerta</c:v>
                </c:pt>
              </c:strCache>
            </c:strRef>
          </c:cat>
          <c:val>
            <c:numRef>
              <c:f>Sheet1!$E$2</c:f>
              <c:numCache>
                <c:formatCode>General</c:formatCode>
                <c:ptCount val="1"/>
                <c:pt idx="0">
                  <c:v>4</c:v>
                </c:pt>
              </c:numCache>
            </c:numRef>
          </c:val>
          <c:extLst>
            <c:ext xmlns:c16="http://schemas.microsoft.com/office/drawing/2014/chart" uri="{C3380CC4-5D6E-409C-BE32-E72D297353CC}">
              <c16:uniqueId val="{00000003-3C81-467D-A52E-810C4955A8A0}"/>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Federico Ramon Puerta</c:v>
                </c:pt>
              </c:strCache>
            </c:strRef>
          </c:cat>
          <c:val>
            <c:numRef>
              <c:f>Sheet1!$F$2</c:f>
              <c:numCache>
                <c:formatCode>General</c:formatCode>
                <c:ptCount val="1"/>
                <c:pt idx="0">
                  <c:v>1</c:v>
                </c:pt>
              </c:numCache>
            </c:numRef>
          </c:val>
          <c:extLst>
            <c:ext xmlns:c16="http://schemas.microsoft.com/office/drawing/2014/chart" uri="{C3380CC4-5D6E-409C-BE32-E72D297353CC}">
              <c16:uniqueId val="{00000004-3C81-467D-A52E-810C4955A8A0}"/>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Federico Ramon Puerta</c:v>
                </c:pt>
              </c:strCache>
            </c:strRef>
          </c:cat>
          <c:val>
            <c:numRef>
              <c:f>Sheet1!$G$2</c:f>
              <c:numCache>
                <c:formatCode>General</c:formatCode>
                <c:ptCount val="1"/>
                <c:pt idx="0">
                  <c:v>2</c:v>
                </c:pt>
              </c:numCache>
            </c:numRef>
          </c:val>
          <c:extLst>
            <c:ext xmlns:c16="http://schemas.microsoft.com/office/drawing/2014/chart" uri="{C3380CC4-5D6E-409C-BE32-E72D297353CC}">
              <c16:uniqueId val="{00000005-3C81-467D-A52E-810C4955A8A0}"/>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Federico Ramon Puerta</c:v>
                </c:pt>
              </c:strCache>
            </c:strRef>
          </c:cat>
          <c:val>
            <c:numRef>
              <c:f>Sheet1!$H$2</c:f>
              <c:numCache>
                <c:formatCode>General</c:formatCode>
                <c:ptCount val="1"/>
                <c:pt idx="0">
                  <c:v>316</c:v>
                </c:pt>
              </c:numCache>
            </c:numRef>
          </c:val>
          <c:extLst>
            <c:ext xmlns:c16="http://schemas.microsoft.com/office/drawing/2014/chart" uri="{C3380CC4-5D6E-409C-BE32-E72D297353CC}">
              <c16:uniqueId val="{00000006-3C81-467D-A52E-810C4955A8A0}"/>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Federico Ramon Puerta</c:v>
                </c:pt>
              </c:strCache>
            </c:strRef>
          </c:cat>
          <c:val>
            <c:numRef>
              <c:f>Sheet1!$I$2</c:f>
              <c:numCache>
                <c:formatCode>General</c:formatCode>
                <c:ptCount val="1"/>
                <c:pt idx="0">
                  <c:v>897</c:v>
                </c:pt>
              </c:numCache>
            </c:numRef>
          </c:val>
          <c:extLst>
            <c:ext xmlns:c16="http://schemas.microsoft.com/office/drawing/2014/chart" uri="{C3380CC4-5D6E-409C-BE32-E72D297353CC}">
              <c16:uniqueId val="{00000007-3C81-467D-A52E-810C4955A8A0}"/>
            </c:ext>
          </c:extLst>
        </c:ser>
        <c:dLbls>
          <c:showLegendKey val="0"/>
          <c:showVal val="0"/>
          <c:showCatName val="0"/>
          <c:showSerName val="0"/>
          <c:showPercent val="0"/>
          <c:showBubbleSize val="0"/>
        </c:dLbls>
        <c:gapWidth val="150"/>
        <c:overlap val="100"/>
        <c:axId val="219753368"/>
        <c:axId val="219757632"/>
      </c:barChart>
      <c:catAx>
        <c:axId val="219753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757632"/>
        <c:crosses val="autoZero"/>
        <c:auto val="1"/>
        <c:lblAlgn val="ctr"/>
        <c:lblOffset val="100"/>
        <c:noMultiLvlLbl val="0"/>
      </c:catAx>
      <c:valAx>
        <c:axId val="2197576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753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F1FA-4307-ACD1-EF8D6E88EC63}"/>
            </c:ext>
          </c:extLst>
        </c:ser>
        <c:dLbls>
          <c:showLegendKey val="0"/>
          <c:showVal val="0"/>
          <c:showCatName val="0"/>
          <c:showSerName val="0"/>
          <c:showPercent val="0"/>
          <c:showBubbleSize val="0"/>
        </c:dLbls>
        <c:gapWidth val="219"/>
        <c:overlap val="-27"/>
        <c:axId val="219760256"/>
        <c:axId val="219760584"/>
      </c:barChart>
      <c:catAx>
        <c:axId val="219760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760584"/>
        <c:crosses val="autoZero"/>
        <c:auto val="1"/>
        <c:lblAlgn val="ctr"/>
        <c:lblOffset val="100"/>
        <c:noMultiLvlLbl val="0"/>
      </c:catAx>
      <c:valAx>
        <c:axId val="219760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760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numCache>
            </c:numRef>
          </c:val>
          <c:extLst>
            <c:ext xmlns:c16="http://schemas.microsoft.com/office/drawing/2014/chart" uri="{C3380CC4-5D6E-409C-BE32-E72D297353CC}">
              <c16:uniqueId val="{00000000-7EB1-4232-B3B2-F81D14C218B1}"/>
            </c:ext>
          </c:extLst>
        </c:ser>
        <c:dLbls>
          <c:showLegendKey val="0"/>
          <c:showVal val="0"/>
          <c:showCatName val="0"/>
          <c:showSerName val="0"/>
          <c:showPercent val="0"/>
          <c:showBubbleSize val="0"/>
        </c:dLbls>
        <c:gapWidth val="219"/>
        <c:overlap val="-27"/>
        <c:axId val="222539968"/>
        <c:axId val="222540624"/>
      </c:barChart>
      <c:catAx>
        <c:axId val="222539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540624"/>
        <c:crosses val="autoZero"/>
        <c:auto val="1"/>
        <c:lblAlgn val="ctr"/>
        <c:lblOffset val="100"/>
        <c:noMultiLvlLbl val="0"/>
      </c:catAx>
      <c:valAx>
        <c:axId val="22254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2539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0724-0CCF-4BFF-AC55-6CC3DE64E656}"/>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5D142ED3-2177-489C-9769-53982BCF8F19}"/>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029217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FF5A1-76FD-4326-8E21-4376FE0F694F}"/>
              </a:ext>
            </a:extLst>
          </p:cNvPr>
          <p:cNvSpPr>
            <a:spLocks noGrp="1"/>
          </p:cNvSpPr>
          <p:nvPr>
            <p:ph type="title"/>
          </p:nvPr>
        </p:nvSpPr>
        <p:spPr/>
        <p:txBody>
          <a:bodyPr/>
          <a:lstStyle/>
          <a:p>
            <a:r>
              <a:rPr lang="en-US"/>
              <a:t>Facebook Key Metrics Table | Federico Ramon Puerta</a:t>
            </a:r>
          </a:p>
        </p:txBody>
      </p:sp>
      <p:graphicFrame>
        <p:nvGraphicFramePr>
          <p:cNvPr id="5" name="Table Placeholder 4">
            <a:extLst>
              <a:ext uri="{FF2B5EF4-FFF2-40B4-BE49-F238E27FC236}">
                <a16:creationId xmlns:a16="http://schemas.microsoft.com/office/drawing/2014/main" id="{FB8DBBCF-F8EC-4CDE-B4C2-22711F706CC5}"/>
              </a:ext>
            </a:extLst>
          </p:cNvPr>
          <p:cNvGraphicFramePr>
            <a:graphicFrameLocks noGrp="1"/>
          </p:cNvGraphicFramePr>
          <p:nvPr>
            <p:ph type="tbl" sz="quarter" idx="13"/>
            <p:extLst>
              <p:ext uri="{D42A27DB-BD31-4B8C-83A1-F6EECF244321}">
                <p14:modId xmlns:p14="http://schemas.microsoft.com/office/powerpoint/2010/main" val="3035108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11895111"/>
                    </a:ext>
                  </a:extLst>
                </a:gridCol>
                <a:gridCol w="740664">
                  <a:extLst>
                    <a:ext uri="{9D8B030D-6E8A-4147-A177-3AD203B41FA5}">
                      <a16:colId xmlns:a16="http://schemas.microsoft.com/office/drawing/2014/main" val="3563795328"/>
                    </a:ext>
                  </a:extLst>
                </a:gridCol>
                <a:gridCol w="740664">
                  <a:extLst>
                    <a:ext uri="{9D8B030D-6E8A-4147-A177-3AD203B41FA5}">
                      <a16:colId xmlns:a16="http://schemas.microsoft.com/office/drawing/2014/main" val="2850213073"/>
                    </a:ext>
                  </a:extLst>
                </a:gridCol>
                <a:gridCol w="740664">
                  <a:extLst>
                    <a:ext uri="{9D8B030D-6E8A-4147-A177-3AD203B41FA5}">
                      <a16:colId xmlns:a16="http://schemas.microsoft.com/office/drawing/2014/main" val="4132362722"/>
                    </a:ext>
                  </a:extLst>
                </a:gridCol>
                <a:gridCol w="740664">
                  <a:extLst>
                    <a:ext uri="{9D8B030D-6E8A-4147-A177-3AD203B41FA5}">
                      <a16:colId xmlns:a16="http://schemas.microsoft.com/office/drawing/2014/main" val="1577717880"/>
                    </a:ext>
                  </a:extLst>
                </a:gridCol>
                <a:gridCol w="740664">
                  <a:extLst>
                    <a:ext uri="{9D8B030D-6E8A-4147-A177-3AD203B41FA5}">
                      <a16:colId xmlns:a16="http://schemas.microsoft.com/office/drawing/2014/main" val="2502172462"/>
                    </a:ext>
                  </a:extLst>
                </a:gridCol>
                <a:gridCol w="740664">
                  <a:extLst>
                    <a:ext uri="{9D8B030D-6E8A-4147-A177-3AD203B41FA5}">
                      <a16:colId xmlns:a16="http://schemas.microsoft.com/office/drawing/2014/main" val="2069816674"/>
                    </a:ext>
                  </a:extLst>
                </a:gridCol>
                <a:gridCol w="740664">
                  <a:extLst>
                    <a:ext uri="{9D8B030D-6E8A-4147-A177-3AD203B41FA5}">
                      <a16:colId xmlns:a16="http://schemas.microsoft.com/office/drawing/2014/main" val="3403849047"/>
                    </a:ext>
                  </a:extLst>
                </a:gridCol>
                <a:gridCol w="740664">
                  <a:extLst>
                    <a:ext uri="{9D8B030D-6E8A-4147-A177-3AD203B41FA5}">
                      <a16:colId xmlns:a16="http://schemas.microsoft.com/office/drawing/2014/main" val="3452952956"/>
                    </a:ext>
                  </a:extLst>
                </a:gridCol>
                <a:gridCol w="740664">
                  <a:extLst>
                    <a:ext uri="{9D8B030D-6E8A-4147-A177-3AD203B41FA5}">
                      <a16:colId xmlns:a16="http://schemas.microsoft.com/office/drawing/2014/main" val="272404538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06687234"/>
                  </a:ext>
                </a:extLst>
              </a:tr>
              <a:tr h="370840">
                <a:tc>
                  <a:txBody>
                    <a:bodyPr/>
                    <a:lstStyle/>
                    <a:p>
                      <a:r>
                        <a:rPr lang="en-US" sz="1000"/>
                        <a:t>Federico Ramon Puerta</a:t>
                      </a:r>
                    </a:p>
                  </a:txBody>
                  <a:tcPr/>
                </a:tc>
                <a:tc>
                  <a:txBody>
                    <a:bodyPr/>
                    <a:lstStyle/>
                    <a:p>
                      <a:r>
                        <a:rPr lang="en-US" sz="1000"/>
                        <a:t>12880</a:t>
                      </a:r>
                    </a:p>
                  </a:txBody>
                  <a:tcPr/>
                </a:tc>
                <a:tc>
                  <a:txBody>
                    <a:bodyPr/>
                    <a:lstStyle/>
                    <a:p>
                      <a:r>
                        <a:rPr lang="en-US" sz="1000"/>
                        <a:t>n/a</a:t>
                      </a:r>
                    </a:p>
                  </a:txBody>
                  <a:tcPr/>
                </a:tc>
                <a:tc>
                  <a:txBody>
                    <a:bodyPr/>
                    <a:lstStyle/>
                    <a:p>
                      <a:r>
                        <a:rPr lang="en-US" sz="1000"/>
                        <a:t>110</a:t>
                      </a:r>
                    </a:p>
                  </a:txBody>
                  <a:tcPr/>
                </a:tc>
                <a:tc>
                  <a:txBody>
                    <a:bodyPr/>
                    <a:lstStyle/>
                    <a:p>
                      <a:r>
                        <a:rPr lang="en-US" sz="1000"/>
                        <a:t>4464</a:t>
                      </a:r>
                    </a:p>
                  </a:txBody>
                  <a:tcPr/>
                </a:tc>
                <a:tc>
                  <a:txBody>
                    <a:bodyPr/>
                    <a:lstStyle/>
                    <a:p>
                      <a:r>
                        <a:rPr lang="en-US" sz="1000"/>
                        <a:t>316</a:t>
                      </a:r>
                    </a:p>
                  </a:txBody>
                  <a:tcPr/>
                </a:tc>
                <a:tc>
                  <a:txBody>
                    <a:bodyPr/>
                    <a:lstStyle/>
                    <a:p>
                      <a:r>
                        <a:rPr lang="en-US" sz="1000"/>
                        <a:t>897</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101661315"/>
                  </a:ext>
                </a:extLst>
              </a:tr>
            </a:tbl>
          </a:graphicData>
        </a:graphic>
      </p:graphicFrame>
      <p:sp>
        <p:nvSpPr>
          <p:cNvPr id="4" name="Text Placeholder 3">
            <a:extLst>
              <a:ext uri="{FF2B5EF4-FFF2-40B4-BE49-F238E27FC236}">
                <a16:creationId xmlns:a16="http://schemas.microsoft.com/office/drawing/2014/main" id="{A516EADB-8105-47FD-BEAE-78E73B6603DF}"/>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31806117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C375B-2A5A-47EE-8D98-A02ABB44287A}"/>
              </a:ext>
            </a:extLst>
          </p:cNvPr>
          <p:cNvSpPr>
            <a:spLocks noGrp="1"/>
          </p:cNvSpPr>
          <p:nvPr>
            <p:ph type="title"/>
          </p:nvPr>
        </p:nvSpPr>
        <p:spPr/>
        <p:txBody>
          <a:bodyPr/>
          <a:lstStyle/>
          <a:p>
            <a:r>
              <a:rPr lang="en-US"/>
              <a:t>Facebook Fans Total | Federico Ramon Puerta</a:t>
            </a:r>
          </a:p>
        </p:txBody>
      </p:sp>
      <p:graphicFrame>
        <p:nvGraphicFramePr>
          <p:cNvPr id="6" name="Chart Placeholder 5">
            <a:extLst>
              <a:ext uri="{FF2B5EF4-FFF2-40B4-BE49-F238E27FC236}">
                <a16:creationId xmlns:a16="http://schemas.microsoft.com/office/drawing/2014/main" id="{8B70A87F-1CDA-460D-B8A2-B22F39F266C2}"/>
              </a:ext>
            </a:extLst>
          </p:cNvPr>
          <p:cNvGraphicFramePr>
            <a:graphicFrameLocks noGrp="1"/>
          </p:cNvGraphicFramePr>
          <p:nvPr>
            <p:ph type="chart" sz="quarter" idx="13"/>
            <p:extLst>
              <p:ext uri="{D42A27DB-BD31-4B8C-83A1-F6EECF244321}">
                <p14:modId xmlns:p14="http://schemas.microsoft.com/office/powerpoint/2010/main" val="29214862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DED28A-7E85-4A7F-9DDF-2E44EAE41FD5}"/>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426A0391-8EFC-4917-BBF4-AF70C7ADFF1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073414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37ECC-0DE4-4881-8F46-41714FBE0104}"/>
              </a:ext>
            </a:extLst>
          </p:cNvPr>
          <p:cNvSpPr>
            <a:spLocks noGrp="1"/>
          </p:cNvSpPr>
          <p:nvPr>
            <p:ph type="title"/>
          </p:nvPr>
        </p:nvSpPr>
        <p:spPr/>
        <p:txBody>
          <a:bodyPr/>
          <a:lstStyle/>
          <a:p>
            <a:r>
              <a:rPr lang="en-US"/>
              <a:t>Facebook Key Metrics Radar | Federico Ramon Puerta</a:t>
            </a:r>
          </a:p>
        </p:txBody>
      </p:sp>
      <p:graphicFrame>
        <p:nvGraphicFramePr>
          <p:cNvPr id="6" name="Chart Placeholder 5">
            <a:extLst>
              <a:ext uri="{FF2B5EF4-FFF2-40B4-BE49-F238E27FC236}">
                <a16:creationId xmlns:a16="http://schemas.microsoft.com/office/drawing/2014/main" id="{1FAC5793-E684-492A-B9E7-6B1FF739D5D7}"/>
              </a:ext>
            </a:extLst>
          </p:cNvPr>
          <p:cNvGraphicFramePr>
            <a:graphicFrameLocks noGrp="1"/>
          </p:cNvGraphicFramePr>
          <p:nvPr>
            <p:ph type="chart" sz="quarter" idx="13"/>
            <p:extLst>
              <p:ext uri="{D42A27DB-BD31-4B8C-83A1-F6EECF244321}">
                <p14:modId xmlns:p14="http://schemas.microsoft.com/office/powerpoint/2010/main" val="3068053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E93165-41E6-4AB2-BEE3-1BB45A1BD5A2}"/>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18D24A15-FFF0-4CE6-AA19-2A9865A138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4540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71BF2-94E0-4A8D-BA5A-F1395AFE2F80}"/>
              </a:ext>
            </a:extLst>
          </p:cNvPr>
          <p:cNvSpPr>
            <a:spLocks noGrp="1"/>
          </p:cNvSpPr>
          <p:nvPr>
            <p:ph type="title"/>
          </p:nvPr>
        </p:nvSpPr>
        <p:spPr/>
        <p:txBody>
          <a:bodyPr/>
          <a:lstStyle/>
          <a:p>
            <a:r>
              <a:rPr lang="en-US"/>
              <a:t>Facebook Interaction Rate | Federico Ramon Puerta</a:t>
            </a:r>
          </a:p>
        </p:txBody>
      </p:sp>
      <p:graphicFrame>
        <p:nvGraphicFramePr>
          <p:cNvPr id="6" name="Chart Placeholder 5">
            <a:extLst>
              <a:ext uri="{FF2B5EF4-FFF2-40B4-BE49-F238E27FC236}">
                <a16:creationId xmlns:a16="http://schemas.microsoft.com/office/drawing/2014/main" id="{3256DA8B-8D25-49F0-8272-CAD376D31A45}"/>
              </a:ext>
            </a:extLst>
          </p:cNvPr>
          <p:cNvGraphicFramePr>
            <a:graphicFrameLocks noGrp="1"/>
          </p:cNvGraphicFramePr>
          <p:nvPr>
            <p:ph type="chart" sz="quarter" idx="13"/>
            <p:extLst>
              <p:ext uri="{D42A27DB-BD31-4B8C-83A1-F6EECF244321}">
                <p14:modId xmlns:p14="http://schemas.microsoft.com/office/powerpoint/2010/main" val="2878983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C378D52-BAB1-4AF2-B8F1-38D80B809253}"/>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380A4C7E-79F3-4D9C-9F86-C023F5CE1C3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274258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36F17-CDEE-445E-B681-0EEF82A08554}"/>
              </a:ext>
            </a:extLst>
          </p:cNvPr>
          <p:cNvSpPr>
            <a:spLocks noGrp="1"/>
          </p:cNvSpPr>
          <p:nvPr>
            <p:ph type="title"/>
          </p:nvPr>
        </p:nvSpPr>
        <p:spPr/>
        <p:txBody>
          <a:bodyPr/>
          <a:lstStyle/>
          <a:p>
            <a:r>
              <a:rPr lang="en-US"/>
              <a:t>Facebook Fans Change Per Weekday | Federico Ramon Puerta</a:t>
            </a:r>
          </a:p>
        </p:txBody>
      </p:sp>
      <p:graphicFrame>
        <p:nvGraphicFramePr>
          <p:cNvPr id="6" name="Chart Placeholder 5">
            <a:extLst>
              <a:ext uri="{FF2B5EF4-FFF2-40B4-BE49-F238E27FC236}">
                <a16:creationId xmlns:a16="http://schemas.microsoft.com/office/drawing/2014/main" id="{D0CE1ED3-B9E2-4497-9ADD-3CF64C5D49DD}"/>
              </a:ext>
            </a:extLst>
          </p:cNvPr>
          <p:cNvGraphicFramePr>
            <a:graphicFrameLocks noGrp="1"/>
          </p:cNvGraphicFramePr>
          <p:nvPr>
            <p:ph type="chart" sz="quarter" idx="13"/>
            <p:extLst>
              <p:ext uri="{D42A27DB-BD31-4B8C-83A1-F6EECF244321}">
                <p14:modId xmlns:p14="http://schemas.microsoft.com/office/powerpoint/2010/main" val="881005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285230-E6F7-49CB-AFFD-22AD5C132DA8}"/>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31C76665-4E76-4FBD-8515-5ED7CB28FD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9849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2EA313-977E-4762-A9B3-6DBD67534441}"/>
              </a:ext>
            </a:extLst>
          </p:cNvPr>
          <p:cNvSpPr>
            <a:spLocks noGrp="1"/>
          </p:cNvSpPr>
          <p:nvPr>
            <p:ph type="title"/>
          </p:nvPr>
        </p:nvSpPr>
        <p:spPr/>
        <p:txBody>
          <a:bodyPr/>
          <a:lstStyle/>
          <a:p>
            <a:r>
              <a:rPr lang="en-US"/>
              <a:t>Facebook Fans Change | Federico Ramon Puerta</a:t>
            </a:r>
          </a:p>
        </p:txBody>
      </p:sp>
      <p:graphicFrame>
        <p:nvGraphicFramePr>
          <p:cNvPr id="6" name="Chart Placeholder 5">
            <a:extLst>
              <a:ext uri="{FF2B5EF4-FFF2-40B4-BE49-F238E27FC236}">
                <a16:creationId xmlns:a16="http://schemas.microsoft.com/office/drawing/2014/main" id="{75A63BCC-AC76-4BC7-B532-B124BB4255A2}"/>
              </a:ext>
            </a:extLst>
          </p:cNvPr>
          <p:cNvGraphicFramePr>
            <a:graphicFrameLocks noGrp="1"/>
          </p:cNvGraphicFramePr>
          <p:nvPr>
            <p:ph type="chart" sz="quarter" idx="13"/>
            <p:extLst>
              <p:ext uri="{D42A27DB-BD31-4B8C-83A1-F6EECF244321}">
                <p14:modId xmlns:p14="http://schemas.microsoft.com/office/powerpoint/2010/main" val="3619250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7C98C2-D874-4E3E-AF14-C58A1CF72672}"/>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47A1AF8C-9D09-46DC-9808-AEC2924542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00550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2EF120-0B6A-4080-940C-610385886979}"/>
              </a:ext>
            </a:extLst>
          </p:cNvPr>
          <p:cNvSpPr>
            <a:spLocks noGrp="1"/>
          </p:cNvSpPr>
          <p:nvPr>
            <p:ph type="title"/>
          </p:nvPr>
        </p:nvSpPr>
        <p:spPr/>
        <p:txBody>
          <a:bodyPr/>
          <a:lstStyle/>
          <a:p>
            <a:r>
              <a:rPr lang="en-US"/>
              <a:t>Facebook Own Posts Table | Federico Ramon Puerta - 1 of 11</a:t>
            </a:r>
          </a:p>
        </p:txBody>
      </p:sp>
      <p:graphicFrame>
        <p:nvGraphicFramePr>
          <p:cNvPr id="5" name="Table Placeholder 4">
            <a:extLst>
              <a:ext uri="{FF2B5EF4-FFF2-40B4-BE49-F238E27FC236}">
                <a16:creationId xmlns:a16="http://schemas.microsoft.com/office/drawing/2014/main" id="{E7614DB1-3EAE-45F3-A9E4-7F88F7809E6B}"/>
              </a:ext>
            </a:extLst>
          </p:cNvPr>
          <p:cNvGraphicFramePr>
            <a:graphicFrameLocks noGrp="1"/>
          </p:cNvGraphicFramePr>
          <p:nvPr>
            <p:ph type="tbl" sz="quarter" idx="13"/>
            <p:extLst>
              <p:ext uri="{D42A27DB-BD31-4B8C-83A1-F6EECF244321}">
                <p14:modId xmlns:p14="http://schemas.microsoft.com/office/powerpoint/2010/main" val="2574837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47413212"/>
                    </a:ext>
                  </a:extLst>
                </a:gridCol>
                <a:gridCol w="658368">
                  <a:extLst>
                    <a:ext uri="{9D8B030D-6E8A-4147-A177-3AD203B41FA5}">
                      <a16:colId xmlns:a16="http://schemas.microsoft.com/office/drawing/2014/main" val="3604276891"/>
                    </a:ext>
                  </a:extLst>
                </a:gridCol>
                <a:gridCol w="658368">
                  <a:extLst>
                    <a:ext uri="{9D8B030D-6E8A-4147-A177-3AD203B41FA5}">
                      <a16:colId xmlns:a16="http://schemas.microsoft.com/office/drawing/2014/main" val="329205001"/>
                    </a:ext>
                  </a:extLst>
                </a:gridCol>
                <a:gridCol w="658368">
                  <a:extLst>
                    <a:ext uri="{9D8B030D-6E8A-4147-A177-3AD203B41FA5}">
                      <a16:colId xmlns:a16="http://schemas.microsoft.com/office/drawing/2014/main" val="1165061523"/>
                    </a:ext>
                  </a:extLst>
                </a:gridCol>
                <a:gridCol w="658368">
                  <a:extLst>
                    <a:ext uri="{9D8B030D-6E8A-4147-A177-3AD203B41FA5}">
                      <a16:colId xmlns:a16="http://schemas.microsoft.com/office/drawing/2014/main" val="411220283"/>
                    </a:ext>
                  </a:extLst>
                </a:gridCol>
                <a:gridCol w="658368">
                  <a:extLst>
                    <a:ext uri="{9D8B030D-6E8A-4147-A177-3AD203B41FA5}">
                      <a16:colId xmlns:a16="http://schemas.microsoft.com/office/drawing/2014/main" val="3487942655"/>
                    </a:ext>
                  </a:extLst>
                </a:gridCol>
                <a:gridCol w="658368">
                  <a:extLst>
                    <a:ext uri="{9D8B030D-6E8A-4147-A177-3AD203B41FA5}">
                      <a16:colId xmlns:a16="http://schemas.microsoft.com/office/drawing/2014/main" val="3036953641"/>
                    </a:ext>
                  </a:extLst>
                </a:gridCol>
                <a:gridCol w="658368">
                  <a:extLst>
                    <a:ext uri="{9D8B030D-6E8A-4147-A177-3AD203B41FA5}">
                      <a16:colId xmlns:a16="http://schemas.microsoft.com/office/drawing/2014/main" val="952491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2923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- 2018-06-03 18:17:00 </a:t>
                      </a:r>
                      <a:r>
                        <a:rPr kumimoji="0" lang="es-ES" sz="1000" b="0" i="0" u="none" strike="noStrike" kern="1200" cap="none" spc="0" normalizeH="0" baseline="0" noProof="0">
                          <a:ln>
                            <a:noFill/>
                          </a:ln>
                          <a:solidFill>
                            <a:prstClr val="black"/>
                          </a:solidFill>
                          <a:effectLst/>
                          <a:uLnTx/>
                          <a:uFillTx/>
                          <a:latin typeface="+mn-lt"/>
                          <a:ea typeface="+mn-ea"/>
                          <a:cs typeface="+mn-cs"/>
                        </a:rPr>
                        <a:t> 
 Barcelona, 3 de junio: 
El Embajador argentino en España, Federico Ramón Puerta visita a la selección de fútbol nacional, acompañado  por el Cónsul general de Barcelona, Embajador D. Alejandro Alonso.
En las otras imágenes reflejo de apoyo a la Selección Nacional de fútbol en “ La semana Argentina” organizada por el Consulado argentino en Barcelona.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6263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- 2018-01-22 23:33:27 </a:t>
                      </a:r>
                      <a:r>
                        <a:rPr kumimoji="0" lang="es-ES" sz="1000" b="0" i="0" u="none" strike="noStrike" kern="1200" cap="none" spc="0" normalizeH="0" baseline="0" noProof="0">
                          <a:ln>
                            <a:noFill/>
                          </a:ln>
                          <a:solidFill>
                            <a:prstClr val="black"/>
                          </a:solidFill>
                          <a:effectLst/>
                          <a:uLnTx/>
                          <a:uFillTx/>
                          <a:latin typeface="+mn-lt"/>
                          <a:ea typeface="+mn-ea"/>
                          <a:cs typeface="+mn-cs"/>
                        </a:rPr>
                        <a:t> 
 Universidad de Salamanca, 22 de enero
Realizamos en la intensa jornada de hoy, un homenaje a nuestro ilustre prócer Don Manuel Manuel Belgrano, egresado distinguido de esa Universidad.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2340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- 2018-05-25 17:48:29 </a:t>
                      </a:r>
                      <a:r>
                        <a:rPr kumimoji="0" lang="es-ES" sz="1000" b="0" i="0" u="none" strike="noStrike" kern="1200" cap="none" spc="0" normalizeH="0" baseline="0" noProof="0">
                          <a:ln>
                            <a:noFill/>
                          </a:ln>
                          <a:solidFill>
                            <a:prstClr val="black"/>
                          </a:solidFill>
                          <a:effectLst/>
                          <a:uLnTx/>
                          <a:uFillTx/>
                          <a:latin typeface="+mn-lt"/>
                          <a:ea typeface="+mn-ea"/>
                          <a:cs typeface="+mn-cs"/>
                        </a:rPr>
                        <a:t> 
 Feliz día de la Patria #25deMayo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94779854"/>
                  </a:ext>
                </a:extLst>
              </a:tr>
            </a:tbl>
          </a:graphicData>
        </a:graphic>
      </p:graphicFrame>
      <p:sp>
        <p:nvSpPr>
          <p:cNvPr id="4" name="Text Placeholder 3">
            <a:extLst>
              <a:ext uri="{FF2B5EF4-FFF2-40B4-BE49-F238E27FC236}">
                <a16:creationId xmlns:a16="http://schemas.microsoft.com/office/drawing/2014/main" id="{A6923986-2E8D-42A7-A48E-5307A498E67F}"/>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3004846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DFA2A-600B-49B9-8FC2-A5ACB156E837}"/>
              </a:ext>
            </a:extLst>
          </p:cNvPr>
          <p:cNvSpPr>
            <a:spLocks noGrp="1"/>
          </p:cNvSpPr>
          <p:nvPr>
            <p:ph type="title"/>
          </p:nvPr>
        </p:nvSpPr>
        <p:spPr/>
        <p:txBody>
          <a:bodyPr/>
          <a:lstStyle/>
          <a:p>
            <a:r>
              <a:rPr lang="en-US"/>
              <a:t>Facebook Own Posts Table | Federico Ramon Puerta - 2 of 11</a:t>
            </a:r>
          </a:p>
        </p:txBody>
      </p:sp>
      <p:graphicFrame>
        <p:nvGraphicFramePr>
          <p:cNvPr id="5" name="Table Placeholder 4">
            <a:extLst>
              <a:ext uri="{FF2B5EF4-FFF2-40B4-BE49-F238E27FC236}">
                <a16:creationId xmlns:a16="http://schemas.microsoft.com/office/drawing/2014/main" id="{FFAFC610-9C2F-4DB8-AACF-C2FA457860E2}"/>
              </a:ext>
            </a:extLst>
          </p:cNvPr>
          <p:cNvGraphicFramePr>
            <a:graphicFrameLocks noGrp="1"/>
          </p:cNvGraphicFramePr>
          <p:nvPr>
            <p:ph type="tbl" sz="quarter" idx="13"/>
            <p:extLst>
              <p:ext uri="{D42A27DB-BD31-4B8C-83A1-F6EECF244321}">
                <p14:modId xmlns:p14="http://schemas.microsoft.com/office/powerpoint/2010/main" val="3601838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19752916"/>
                    </a:ext>
                  </a:extLst>
                </a:gridCol>
                <a:gridCol w="658368">
                  <a:extLst>
                    <a:ext uri="{9D8B030D-6E8A-4147-A177-3AD203B41FA5}">
                      <a16:colId xmlns:a16="http://schemas.microsoft.com/office/drawing/2014/main" val="2836823808"/>
                    </a:ext>
                  </a:extLst>
                </a:gridCol>
                <a:gridCol w="658368">
                  <a:extLst>
                    <a:ext uri="{9D8B030D-6E8A-4147-A177-3AD203B41FA5}">
                      <a16:colId xmlns:a16="http://schemas.microsoft.com/office/drawing/2014/main" val="1603575241"/>
                    </a:ext>
                  </a:extLst>
                </a:gridCol>
                <a:gridCol w="658368">
                  <a:extLst>
                    <a:ext uri="{9D8B030D-6E8A-4147-A177-3AD203B41FA5}">
                      <a16:colId xmlns:a16="http://schemas.microsoft.com/office/drawing/2014/main" val="2756860726"/>
                    </a:ext>
                  </a:extLst>
                </a:gridCol>
                <a:gridCol w="658368">
                  <a:extLst>
                    <a:ext uri="{9D8B030D-6E8A-4147-A177-3AD203B41FA5}">
                      <a16:colId xmlns:a16="http://schemas.microsoft.com/office/drawing/2014/main" val="1545588004"/>
                    </a:ext>
                  </a:extLst>
                </a:gridCol>
                <a:gridCol w="658368">
                  <a:extLst>
                    <a:ext uri="{9D8B030D-6E8A-4147-A177-3AD203B41FA5}">
                      <a16:colId xmlns:a16="http://schemas.microsoft.com/office/drawing/2014/main" val="1124159844"/>
                    </a:ext>
                  </a:extLst>
                </a:gridCol>
                <a:gridCol w="658368">
                  <a:extLst>
                    <a:ext uri="{9D8B030D-6E8A-4147-A177-3AD203B41FA5}">
                      <a16:colId xmlns:a16="http://schemas.microsoft.com/office/drawing/2014/main" val="1508038833"/>
                    </a:ext>
                  </a:extLst>
                </a:gridCol>
                <a:gridCol w="658368">
                  <a:extLst>
                    <a:ext uri="{9D8B030D-6E8A-4147-A177-3AD203B41FA5}">
                      <a16:colId xmlns:a16="http://schemas.microsoft.com/office/drawing/2014/main" val="2433920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1994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- 2018-07-06 19:29:09 </a:t>
                      </a:r>
                      <a:r>
                        <a:rPr kumimoji="0" lang="es-ES" sz="1000" b="0" i="0" u="none" strike="noStrike" kern="1200" cap="none" spc="0" normalizeH="0" baseline="0" noProof="0">
                          <a:ln>
                            <a:noFill/>
                          </a:ln>
                          <a:solidFill>
                            <a:prstClr val="black"/>
                          </a:solidFill>
                          <a:effectLst/>
                          <a:uLnTx/>
                          <a:uFillTx/>
                          <a:latin typeface="+mn-lt"/>
                          <a:ea typeface="+mn-ea"/>
                          <a:cs typeface="+mn-cs"/>
                        </a:rPr>
                        <a:t> 
 Madrid, 6 de julio:
Junto al presidente Barack Obama 
Participe de la “I Cumbre de Innovación tecnológica y economía circular” que se llevó a cabo en el Hotel Marriot de Madrid, España.
En el mismo he tenido un encuentro breve y cordial con el ex presidente de EEUU,  Barack Obama, ponente principal de esta Cumbre.
Las personas invitadas a este evento, fueron  elegidas teniendo en cuenta su nivel de liderazgo en temas como economía, política, negocios, innovación tecnológica y compromiso con el desarrollo sostenible y la cooperación, tanto a nivel nacional como internacional.
Fueron, también,  ponentes de esta Cumbre, los premios Nobel de Economía Christofher Pissarides y Finn Kydland, el Nobel de Física Barry Barish y el Nobel de Medicina Erwin Neher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77118041"/>
                  </a:ext>
                </a:extLst>
              </a:tr>
            </a:tbl>
          </a:graphicData>
        </a:graphic>
      </p:graphicFrame>
      <p:sp>
        <p:nvSpPr>
          <p:cNvPr id="4" name="Text Placeholder 3">
            <a:extLst>
              <a:ext uri="{FF2B5EF4-FFF2-40B4-BE49-F238E27FC236}">
                <a16:creationId xmlns:a16="http://schemas.microsoft.com/office/drawing/2014/main" id="{05DAF0F6-C81C-4C1A-A5F0-63C98FDC59D5}"/>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10843672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1DB7C9-7EBE-4891-9FBE-9E774197A5A2}"/>
              </a:ext>
            </a:extLst>
          </p:cNvPr>
          <p:cNvSpPr>
            <a:spLocks noGrp="1"/>
          </p:cNvSpPr>
          <p:nvPr>
            <p:ph type="title"/>
          </p:nvPr>
        </p:nvSpPr>
        <p:spPr/>
        <p:txBody>
          <a:bodyPr/>
          <a:lstStyle/>
          <a:p>
            <a:r>
              <a:rPr lang="en-US"/>
              <a:t>Facebook Own Posts Table | Federico Ramon Puerta - 3 of 11</a:t>
            </a:r>
          </a:p>
        </p:txBody>
      </p:sp>
      <p:graphicFrame>
        <p:nvGraphicFramePr>
          <p:cNvPr id="5" name="Table Placeholder 4">
            <a:extLst>
              <a:ext uri="{FF2B5EF4-FFF2-40B4-BE49-F238E27FC236}">
                <a16:creationId xmlns:a16="http://schemas.microsoft.com/office/drawing/2014/main" id="{45340AA9-6C26-4C3D-B6E7-BC882AF4B471}"/>
              </a:ext>
            </a:extLst>
          </p:cNvPr>
          <p:cNvGraphicFramePr>
            <a:graphicFrameLocks noGrp="1"/>
          </p:cNvGraphicFramePr>
          <p:nvPr>
            <p:ph type="tbl" sz="quarter" idx="13"/>
            <p:extLst>
              <p:ext uri="{D42A27DB-BD31-4B8C-83A1-F6EECF244321}">
                <p14:modId xmlns:p14="http://schemas.microsoft.com/office/powerpoint/2010/main" val="13837221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67279465"/>
                    </a:ext>
                  </a:extLst>
                </a:gridCol>
                <a:gridCol w="658368">
                  <a:extLst>
                    <a:ext uri="{9D8B030D-6E8A-4147-A177-3AD203B41FA5}">
                      <a16:colId xmlns:a16="http://schemas.microsoft.com/office/drawing/2014/main" val="1308991284"/>
                    </a:ext>
                  </a:extLst>
                </a:gridCol>
                <a:gridCol w="658368">
                  <a:extLst>
                    <a:ext uri="{9D8B030D-6E8A-4147-A177-3AD203B41FA5}">
                      <a16:colId xmlns:a16="http://schemas.microsoft.com/office/drawing/2014/main" val="4065880585"/>
                    </a:ext>
                  </a:extLst>
                </a:gridCol>
                <a:gridCol w="658368">
                  <a:extLst>
                    <a:ext uri="{9D8B030D-6E8A-4147-A177-3AD203B41FA5}">
                      <a16:colId xmlns:a16="http://schemas.microsoft.com/office/drawing/2014/main" val="2087685491"/>
                    </a:ext>
                  </a:extLst>
                </a:gridCol>
                <a:gridCol w="658368">
                  <a:extLst>
                    <a:ext uri="{9D8B030D-6E8A-4147-A177-3AD203B41FA5}">
                      <a16:colId xmlns:a16="http://schemas.microsoft.com/office/drawing/2014/main" val="505478177"/>
                    </a:ext>
                  </a:extLst>
                </a:gridCol>
                <a:gridCol w="658368">
                  <a:extLst>
                    <a:ext uri="{9D8B030D-6E8A-4147-A177-3AD203B41FA5}">
                      <a16:colId xmlns:a16="http://schemas.microsoft.com/office/drawing/2014/main" val="1612185719"/>
                    </a:ext>
                  </a:extLst>
                </a:gridCol>
                <a:gridCol w="658368">
                  <a:extLst>
                    <a:ext uri="{9D8B030D-6E8A-4147-A177-3AD203B41FA5}">
                      <a16:colId xmlns:a16="http://schemas.microsoft.com/office/drawing/2014/main" val="1818637682"/>
                    </a:ext>
                  </a:extLst>
                </a:gridCol>
                <a:gridCol w="658368">
                  <a:extLst>
                    <a:ext uri="{9D8B030D-6E8A-4147-A177-3AD203B41FA5}">
                      <a16:colId xmlns:a16="http://schemas.microsoft.com/office/drawing/2014/main" val="7379358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57620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- 2018-01-26 12:53:56 </a:t>
                      </a:r>
                      <a:r>
                        <a:rPr kumimoji="0" lang="es-ES" sz="1000" b="0" i="0" u="none" strike="noStrike" kern="1200" cap="none" spc="0" normalizeH="0" baseline="0" noProof="0">
                          <a:ln>
                            <a:noFill/>
                          </a:ln>
                          <a:solidFill>
                            <a:prstClr val="black"/>
                          </a:solidFill>
                          <a:effectLst/>
                          <a:uLnTx/>
                          <a:uFillTx/>
                          <a:latin typeface="+mn-lt"/>
                          <a:ea typeface="+mn-ea"/>
                          <a:cs typeface="+mn-cs"/>
                        </a:rPr>
                        <a:t> 
 Me reuní con el presidente del Club Atlético de Madrid D. Enrique Cerezo, para conversar sobre los distintos tópicos del encuentro de las selecciones de fútbol de España y Argentina, que se llevará a cabo el próximo 27 de marzo en el estadio Wanda Metropolitano.
El presidente Cerezo me obsequió un simil de la camiseta usada en el partido de apertura del Estadio Wanda Metropolitano recientemente inaugurado.
Gracias presidente Cerezo!!!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9838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- 2018-02-21 16:45:29 </a:t>
                      </a:r>
                      <a:r>
                        <a:rPr kumimoji="0" lang="es-ES" sz="1000" b="0" i="0" u="none" strike="noStrike" kern="1200" cap="none" spc="0" normalizeH="0" baseline="0" noProof="0">
                          <a:ln>
                            <a:noFill/>
                          </a:ln>
                          <a:solidFill>
                            <a:prstClr val="black"/>
                          </a:solidFill>
                          <a:effectLst/>
                          <a:uLnTx/>
                          <a:uFillTx/>
                          <a:latin typeface="+mn-lt"/>
                          <a:ea typeface="+mn-ea"/>
                          <a:cs typeface="+mn-cs"/>
                        </a:rPr>
                        <a:t> 
 Un placer haber recibido en el día de hoy la grata visita de las Sras. Teté Coustarot y Sofía Neiman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3033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- 2018-03-14 18:07:32 </a:t>
                      </a:r>
                      <a:r>
                        <a:rPr kumimoji="0" lang="es-ES" sz="1000" b="0" i="0" u="none" strike="noStrike" kern="1200" cap="none" spc="0" normalizeH="0" baseline="0" noProof="0">
                          <a:ln>
                            <a:noFill/>
                          </a:ln>
                          <a:solidFill>
                            <a:prstClr val="black"/>
                          </a:solidFill>
                          <a:effectLst/>
                          <a:uLnTx/>
                          <a:uFillTx/>
                          <a:latin typeface="+mn-lt"/>
                          <a:ea typeface="+mn-ea"/>
                          <a:cs typeface="+mn-cs"/>
                        </a:rPr>
                        <a:t> 
 Andorra, 14 de marzo:
En la Estación de PAL, en el sector del Coll de la Botella, conversando con el Embajador de Rusia, Yuri Korchangin en el 25 aniversario de la Constitución de Andorra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4641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- 2018-03-09 18:42:56 </a:t>
                      </a:r>
                      <a:r>
                        <a:rPr kumimoji="0" lang="es-ES" sz="1000" b="0" i="0" u="none" strike="noStrike" kern="1200" cap="none" spc="0" normalizeH="0" baseline="0" noProof="0">
                          <a:ln>
                            <a:noFill/>
                          </a:ln>
                          <a:solidFill>
                            <a:prstClr val="black"/>
                          </a:solidFill>
                          <a:effectLst/>
                          <a:uLnTx/>
                          <a:uFillTx/>
                          <a:latin typeface="+mn-lt"/>
                          <a:ea typeface="+mn-ea"/>
                          <a:cs typeface="+mn-cs"/>
                        </a:rPr>
                        <a:t> 
 "España quiere invertir" https://t.co/5sW1OcdGzr vía @l_p_o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7296276"/>
                  </a:ext>
                </a:extLst>
              </a:tr>
            </a:tbl>
          </a:graphicData>
        </a:graphic>
      </p:graphicFrame>
      <p:sp>
        <p:nvSpPr>
          <p:cNvPr id="4" name="Text Placeholder 3">
            <a:extLst>
              <a:ext uri="{FF2B5EF4-FFF2-40B4-BE49-F238E27FC236}">
                <a16:creationId xmlns:a16="http://schemas.microsoft.com/office/drawing/2014/main" id="{F3795E4A-5FCF-4F06-B511-4E4D803FF42B}"/>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22015644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19FA4-6259-4357-B88F-618D1BEB1296}"/>
              </a:ext>
            </a:extLst>
          </p:cNvPr>
          <p:cNvSpPr>
            <a:spLocks noGrp="1"/>
          </p:cNvSpPr>
          <p:nvPr>
            <p:ph type="title"/>
          </p:nvPr>
        </p:nvSpPr>
        <p:spPr/>
        <p:txBody>
          <a:bodyPr/>
          <a:lstStyle/>
          <a:p>
            <a:r>
              <a:rPr lang="en-US"/>
              <a:t>Facebook Own Posts Table | Federico Ramon Puerta - 4 of 11</a:t>
            </a:r>
          </a:p>
        </p:txBody>
      </p:sp>
      <p:graphicFrame>
        <p:nvGraphicFramePr>
          <p:cNvPr id="5" name="Table Placeholder 4">
            <a:extLst>
              <a:ext uri="{FF2B5EF4-FFF2-40B4-BE49-F238E27FC236}">
                <a16:creationId xmlns:a16="http://schemas.microsoft.com/office/drawing/2014/main" id="{2FBE42FF-1397-4402-80C7-20BED2B9F44A}"/>
              </a:ext>
            </a:extLst>
          </p:cNvPr>
          <p:cNvGraphicFramePr>
            <a:graphicFrameLocks noGrp="1"/>
          </p:cNvGraphicFramePr>
          <p:nvPr>
            <p:ph type="tbl" sz="quarter" idx="13"/>
            <p:extLst>
              <p:ext uri="{D42A27DB-BD31-4B8C-83A1-F6EECF244321}">
                <p14:modId xmlns:p14="http://schemas.microsoft.com/office/powerpoint/2010/main" val="2801558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5745944"/>
                    </a:ext>
                  </a:extLst>
                </a:gridCol>
                <a:gridCol w="658368">
                  <a:extLst>
                    <a:ext uri="{9D8B030D-6E8A-4147-A177-3AD203B41FA5}">
                      <a16:colId xmlns:a16="http://schemas.microsoft.com/office/drawing/2014/main" val="1933516102"/>
                    </a:ext>
                  </a:extLst>
                </a:gridCol>
                <a:gridCol w="658368">
                  <a:extLst>
                    <a:ext uri="{9D8B030D-6E8A-4147-A177-3AD203B41FA5}">
                      <a16:colId xmlns:a16="http://schemas.microsoft.com/office/drawing/2014/main" val="2143044418"/>
                    </a:ext>
                  </a:extLst>
                </a:gridCol>
                <a:gridCol w="658368">
                  <a:extLst>
                    <a:ext uri="{9D8B030D-6E8A-4147-A177-3AD203B41FA5}">
                      <a16:colId xmlns:a16="http://schemas.microsoft.com/office/drawing/2014/main" val="3452021657"/>
                    </a:ext>
                  </a:extLst>
                </a:gridCol>
                <a:gridCol w="658368">
                  <a:extLst>
                    <a:ext uri="{9D8B030D-6E8A-4147-A177-3AD203B41FA5}">
                      <a16:colId xmlns:a16="http://schemas.microsoft.com/office/drawing/2014/main" val="3373316670"/>
                    </a:ext>
                  </a:extLst>
                </a:gridCol>
                <a:gridCol w="658368">
                  <a:extLst>
                    <a:ext uri="{9D8B030D-6E8A-4147-A177-3AD203B41FA5}">
                      <a16:colId xmlns:a16="http://schemas.microsoft.com/office/drawing/2014/main" val="3926659930"/>
                    </a:ext>
                  </a:extLst>
                </a:gridCol>
                <a:gridCol w="658368">
                  <a:extLst>
                    <a:ext uri="{9D8B030D-6E8A-4147-A177-3AD203B41FA5}">
                      <a16:colId xmlns:a16="http://schemas.microsoft.com/office/drawing/2014/main" val="1591727181"/>
                    </a:ext>
                  </a:extLst>
                </a:gridCol>
                <a:gridCol w="658368">
                  <a:extLst>
                    <a:ext uri="{9D8B030D-6E8A-4147-A177-3AD203B41FA5}">
                      <a16:colId xmlns:a16="http://schemas.microsoft.com/office/drawing/2014/main" val="1185904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43472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- 2018-02-16 13:19:32 </a:t>
                      </a:r>
                      <a:r>
                        <a:rPr kumimoji="0" lang="es-ES" sz="1000" b="0" i="0" u="none" strike="noStrike" kern="1200" cap="none" spc="0" normalizeH="0" baseline="0" noProof="0">
                          <a:ln>
                            <a:noFill/>
                          </a:ln>
                          <a:solidFill>
                            <a:prstClr val="black"/>
                          </a:solidFill>
                          <a:effectLst/>
                          <a:uLnTx/>
                          <a:uFillTx/>
                          <a:latin typeface="+mn-lt"/>
                          <a:ea typeface="+mn-ea"/>
                          <a:cs typeface="+mn-cs"/>
                        </a:rPr>
                        <a:t> 
 Málaga, 15 de febrero. Foro #Transfiere2018 
Presento Foro #Transfiere2019
#MardelPlata. #BuenosAires.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793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- 2018-01-19 15:01:59 </a:t>
                      </a:r>
                      <a:r>
                        <a:rPr kumimoji="0" lang="es-ES" sz="1000" b="0" i="0" u="none" strike="noStrike" kern="1200" cap="none" spc="0" normalizeH="0" baseline="0" noProof="0">
                          <a:ln>
                            <a:noFill/>
                          </a:ln>
                          <a:solidFill>
                            <a:prstClr val="black"/>
                          </a:solidFill>
                          <a:effectLst/>
                          <a:uLnTx/>
                          <a:uFillTx/>
                          <a:latin typeface="+mn-lt"/>
                          <a:ea typeface="+mn-ea"/>
                          <a:cs typeface="+mn-cs"/>
                        </a:rPr>
                        <a:t> 
 Madrid, 19 de enero.
En el marco de los preparativos del VIII Congreso Internacional de la Lengua Española a realizarse en la provincia de Córdoba en 2019, y de FITUR 2018, recibimos en la Residencia Argentina al gobernador de la provincia de Mendoza, Alfredo Cornejo; de Córdoba Juan Schiaretti y de Jujuy, Gerardo Morales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928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Federico Ramon Puerta - 2018-02-15 11:18:51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2466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- 2018-03-20 16:04:49 </a:t>
                      </a:r>
                      <a:r>
                        <a:rPr kumimoji="0" lang="es-ES" sz="1000" b="0" i="0" u="none" strike="noStrike" kern="1200" cap="none" spc="0" normalizeH="0" baseline="0" noProof="0">
                          <a:ln>
                            <a:noFill/>
                          </a:ln>
                          <a:solidFill>
                            <a:prstClr val="black"/>
                          </a:solidFill>
                          <a:effectLst/>
                          <a:uLnTx/>
                          <a:uFillTx/>
                          <a:latin typeface="+mn-lt"/>
                          <a:ea typeface="+mn-ea"/>
                          <a:cs typeface="+mn-cs"/>
                        </a:rPr>
                        <a:t> 
 Continúo los encuentros con los lideres políticos españoles de todo el arco político. En las imágenes, con Mariano Rajoy, Presidente de Gobierno de España, Pedro Sanchez, líder del PSOE y Albert Rivera, líder de Ciudadanos; junto al Consejero Guillermo Hirschfeld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0326262"/>
                  </a:ext>
                </a:extLst>
              </a:tr>
            </a:tbl>
          </a:graphicData>
        </a:graphic>
      </p:graphicFrame>
      <p:sp>
        <p:nvSpPr>
          <p:cNvPr id="4" name="Text Placeholder 3">
            <a:extLst>
              <a:ext uri="{FF2B5EF4-FFF2-40B4-BE49-F238E27FC236}">
                <a16:creationId xmlns:a16="http://schemas.microsoft.com/office/drawing/2014/main" id="{8C209E76-0667-4E29-B72F-22385F8DE520}"/>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11452846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2B97C3-ECC3-411F-8162-4477A1927FB0}"/>
              </a:ext>
            </a:extLst>
          </p:cNvPr>
          <p:cNvSpPr>
            <a:spLocks noGrp="1"/>
          </p:cNvSpPr>
          <p:nvPr>
            <p:ph type="title"/>
          </p:nvPr>
        </p:nvSpPr>
        <p:spPr/>
        <p:txBody>
          <a:bodyPr/>
          <a:lstStyle/>
          <a:p>
            <a:r>
              <a:rPr lang="en-US"/>
              <a:t>Facebook Own Posts Table | Federico Ramon Puerta - 5 of 11</a:t>
            </a:r>
          </a:p>
        </p:txBody>
      </p:sp>
      <p:graphicFrame>
        <p:nvGraphicFramePr>
          <p:cNvPr id="5" name="Table Placeholder 4">
            <a:extLst>
              <a:ext uri="{FF2B5EF4-FFF2-40B4-BE49-F238E27FC236}">
                <a16:creationId xmlns:a16="http://schemas.microsoft.com/office/drawing/2014/main" id="{9F1C9134-A56B-450B-8EBD-166259B806D1}"/>
              </a:ext>
            </a:extLst>
          </p:cNvPr>
          <p:cNvGraphicFramePr>
            <a:graphicFrameLocks noGrp="1"/>
          </p:cNvGraphicFramePr>
          <p:nvPr>
            <p:ph type="tbl" sz="quarter" idx="13"/>
            <p:extLst>
              <p:ext uri="{D42A27DB-BD31-4B8C-83A1-F6EECF244321}">
                <p14:modId xmlns:p14="http://schemas.microsoft.com/office/powerpoint/2010/main" val="33682224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40139349"/>
                    </a:ext>
                  </a:extLst>
                </a:gridCol>
                <a:gridCol w="658368">
                  <a:extLst>
                    <a:ext uri="{9D8B030D-6E8A-4147-A177-3AD203B41FA5}">
                      <a16:colId xmlns:a16="http://schemas.microsoft.com/office/drawing/2014/main" val="123159088"/>
                    </a:ext>
                  </a:extLst>
                </a:gridCol>
                <a:gridCol w="658368">
                  <a:extLst>
                    <a:ext uri="{9D8B030D-6E8A-4147-A177-3AD203B41FA5}">
                      <a16:colId xmlns:a16="http://schemas.microsoft.com/office/drawing/2014/main" val="2659459506"/>
                    </a:ext>
                  </a:extLst>
                </a:gridCol>
                <a:gridCol w="658368">
                  <a:extLst>
                    <a:ext uri="{9D8B030D-6E8A-4147-A177-3AD203B41FA5}">
                      <a16:colId xmlns:a16="http://schemas.microsoft.com/office/drawing/2014/main" val="2316082730"/>
                    </a:ext>
                  </a:extLst>
                </a:gridCol>
                <a:gridCol w="658368">
                  <a:extLst>
                    <a:ext uri="{9D8B030D-6E8A-4147-A177-3AD203B41FA5}">
                      <a16:colId xmlns:a16="http://schemas.microsoft.com/office/drawing/2014/main" val="2675109000"/>
                    </a:ext>
                  </a:extLst>
                </a:gridCol>
                <a:gridCol w="658368">
                  <a:extLst>
                    <a:ext uri="{9D8B030D-6E8A-4147-A177-3AD203B41FA5}">
                      <a16:colId xmlns:a16="http://schemas.microsoft.com/office/drawing/2014/main" val="3460576618"/>
                    </a:ext>
                  </a:extLst>
                </a:gridCol>
                <a:gridCol w="658368">
                  <a:extLst>
                    <a:ext uri="{9D8B030D-6E8A-4147-A177-3AD203B41FA5}">
                      <a16:colId xmlns:a16="http://schemas.microsoft.com/office/drawing/2014/main" val="2811776513"/>
                    </a:ext>
                  </a:extLst>
                </a:gridCol>
                <a:gridCol w="658368">
                  <a:extLst>
                    <a:ext uri="{9D8B030D-6E8A-4147-A177-3AD203B41FA5}">
                      <a16:colId xmlns:a16="http://schemas.microsoft.com/office/drawing/2014/main" val="2190746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29631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- 2018-04-10 13:56:31 </a:t>
                      </a:r>
                      <a:r>
                        <a:rPr kumimoji="0" lang="es-ES" sz="1000" b="0" i="0" u="none" strike="noStrike" kern="1200" cap="none" spc="0" normalizeH="0" baseline="0" noProof="0">
                          <a:ln>
                            <a:noFill/>
                          </a:ln>
                          <a:solidFill>
                            <a:prstClr val="black"/>
                          </a:solidFill>
                          <a:effectLst/>
                          <a:uLnTx/>
                          <a:uFillTx/>
                          <a:latin typeface="+mn-lt"/>
                          <a:ea typeface="+mn-ea"/>
                          <a:cs typeface="+mn-cs"/>
                        </a:rPr>
                        <a:t> 
 Comparto mi participación en la Televisión Pública Argentina, con motivo de la visita del Presidente del Gobiernos español D. Mariano Rajoy
http://www.tvpublica.com.ar/noticia/macri-recibe-a-rajoy-en-casa-rosada/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249014"/>
                  </a:ext>
                </a:extLst>
              </a:tr>
            </a:tbl>
          </a:graphicData>
        </a:graphic>
      </p:graphicFrame>
      <p:sp>
        <p:nvSpPr>
          <p:cNvPr id="4" name="Text Placeholder 3">
            <a:extLst>
              <a:ext uri="{FF2B5EF4-FFF2-40B4-BE49-F238E27FC236}">
                <a16:creationId xmlns:a16="http://schemas.microsoft.com/office/drawing/2014/main" id="{1D684CFB-466C-4865-81CF-790ADACCD6AC}"/>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19766603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01C196-CD5E-4FAB-8816-DB7F90D4ABB5}"/>
              </a:ext>
            </a:extLst>
          </p:cNvPr>
          <p:cNvSpPr>
            <a:spLocks noGrp="1"/>
          </p:cNvSpPr>
          <p:nvPr>
            <p:ph type="title"/>
          </p:nvPr>
        </p:nvSpPr>
        <p:spPr/>
        <p:txBody>
          <a:bodyPr/>
          <a:lstStyle/>
          <a:p>
            <a:r>
              <a:rPr lang="en-US"/>
              <a:t>Facebook Own Posts Table | Federico Ramon Puerta - 6 of 11</a:t>
            </a:r>
          </a:p>
        </p:txBody>
      </p:sp>
      <p:graphicFrame>
        <p:nvGraphicFramePr>
          <p:cNvPr id="5" name="Table Placeholder 4">
            <a:extLst>
              <a:ext uri="{FF2B5EF4-FFF2-40B4-BE49-F238E27FC236}">
                <a16:creationId xmlns:a16="http://schemas.microsoft.com/office/drawing/2014/main" id="{CE2EDC43-72C3-4F45-99E1-65554429D999}"/>
              </a:ext>
            </a:extLst>
          </p:cNvPr>
          <p:cNvGraphicFramePr>
            <a:graphicFrameLocks noGrp="1"/>
          </p:cNvGraphicFramePr>
          <p:nvPr>
            <p:ph type="tbl" sz="quarter" idx="13"/>
            <p:extLst>
              <p:ext uri="{D42A27DB-BD31-4B8C-83A1-F6EECF244321}">
                <p14:modId xmlns:p14="http://schemas.microsoft.com/office/powerpoint/2010/main" val="1843890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25129088"/>
                    </a:ext>
                  </a:extLst>
                </a:gridCol>
                <a:gridCol w="658368">
                  <a:extLst>
                    <a:ext uri="{9D8B030D-6E8A-4147-A177-3AD203B41FA5}">
                      <a16:colId xmlns:a16="http://schemas.microsoft.com/office/drawing/2014/main" val="2522706140"/>
                    </a:ext>
                  </a:extLst>
                </a:gridCol>
                <a:gridCol w="658368">
                  <a:extLst>
                    <a:ext uri="{9D8B030D-6E8A-4147-A177-3AD203B41FA5}">
                      <a16:colId xmlns:a16="http://schemas.microsoft.com/office/drawing/2014/main" val="72326952"/>
                    </a:ext>
                  </a:extLst>
                </a:gridCol>
                <a:gridCol w="658368">
                  <a:extLst>
                    <a:ext uri="{9D8B030D-6E8A-4147-A177-3AD203B41FA5}">
                      <a16:colId xmlns:a16="http://schemas.microsoft.com/office/drawing/2014/main" val="3287498480"/>
                    </a:ext>
                  </a:extLst>
                </a:gridCol>
                <a:gridCol w="658368">
                  <a:extLst>
                    <a:ext uri="{9D8B030D-6E8A-4147-A177-3AD203B41FA5}">
                      <a16:colId xmlns:a16="http://schemas.microsoft.com/office/drawing/2014/main" val="1202876032"/>
                    </a:ext>
                  </a:extLst>
                </a:gridCol>
                <a:gridCol w="658368">
                  <a:extLst>
                    <a:ext uri="{9D8B030D-6E8A-4147-A177-3AD203B41FA5}">
                      <a16:colId xmlns:a16="http://schemas.microsoft.com/office/drawing/2014/main" val="1210388964"/>
                    </a:ext>
                  </a:extLst>
                </a:gridCol>
                <a:gridCol w="658368">
                  <a:extLst>
                    <a:ext uri="{9D8B030D-6E8A-4147-A177-3AD203B41FA5}">
                      <a16:colId xmlns:a16="http://schemas.microsoft.com/office/drawing/2014/main" val="484161860"/>
                    </a:ext>
                  </a:extLst>
                </a:gridCol>
                <a:gridCol w="658368">
                  <a:extLst>
                    <a:ext uri="{9D8B030D-6E8A-4147-A177-3AD203B41FA5}">
                      <a16:colId xmlns:a16="http://schemas.microsoft.com/office/drawing/2014/main" val="3208401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5973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- 2018-02-07 15:22:46 </a:t>
                      </a:r>
                      <a:r>
                        <a:rPr kumimoji="0" lang="es-ES" sz="1000" b="0" i="0" u="none" strike="noStrike" kern="1200" cap="none" spc="0" normalizeH="0" baseline="0" noProof="0">
                          <a:ln>
                            <a:noFill/>
                          </a:ln>
                          <a:solidFill>
                            <a:prstClr val="black"/>
                          </a:solidFill>
                          <a:effectLst/>
                          <a:uLnTx/>
                          <a:uFillTx/>
                          <a:latin typeface="+mn-lt"/>
                          <a:ea typeface="+mn-ea"/>
                          <a:cs typeface="+mn-cs"/>
                        </a:rPr>
                        <a:t> 
 Madrid, 31 de enero
III Recepción de los Reyes de España al cuerpo diplomático acreditado en ese país.
"Quisiera agradecer el apoyo sin fisuras que la comunidad internacional ha ofrecido a España ante la más grave crisis que hemos debido afrontar en nuestra historia reciente" dijo SM el rey Felipe VI.
"Defender valores y principios que no son solo valores españoles sino europeos y universales. El valor de la convivencia y la concordia en la diversidad. El respeto a la democracia y al estado de derecho"
Resaltó también los fuertes lazos entre España y América: "son vasos que se comunican... socios que hablan y se respetan. De proyectos compartidos..."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80073315"/>
                  </a:ext>
                </a:extLst>
              </a:tr>
            </a:tbl>
          </a:graphicData>
        </a:graphic>
      </p:graphicFrame>
      <p:sp>
        <p:nvSpPr>
          <p:cNvPr id="4" name="Text Placeholder 3">
            <a:extLst>
              <a:ext uri="{FF2B5EF4-FFF2-40B4-BE49-F238E27FC236}">
                <a16:creationId xmlns:a16="http://schemas.microsoft.com/office/drawing/2014/main" id="{FAC850E6-5C6B-4A9B-9352-D7ED1E9AD7BC}"/>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1086286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2EC79B-8D3C-48CF-8ADD-87CB9A8B6577}"/>
              </a:ext>
            </a:extLst>
          </p:cNvPr>
          <p:cNvSpPr>
            <a:spLocks noGrp="1"/>
          </p:cNvSpPr>
          <p:nvPr>
            <p:ph type="title"/>
          </p:nvPr>
        </p:nvSpPr>
        <p:spPr/>
        <p:txBody>
          <a:bodyPr/>
          <a:lstStyle/>
          <a:p>
            <a:r>
              <a:rPr lang="en-US"/>
              <a:t>Facebook Own Posts Table | Federico Ramon Puerta - 7 of 11</a:t>
            </a:r>
          </a:p>
        </p:txBody>
      </p:sp>
      <p:graphicFrame>
        <p:nvGraphicFramePr>
          <p:cNvPr id="5" name="Table Placeholder 4">
            <a:extLst>
              <a:ext uri="{FF2B5EF4-FFF2-40B4-BE49-F238E27FC236}">
                <a16:creationId xmlns:a16="http://schemas.microsoft.com/office/drawing/2014/main" id="{39E0A775-4358-4838-BD54-02E9766611DD}"/>
              </a:ext>
            </a:extLst>
          </p:cNvPr>
          <p:cNvGraphicFramePr>
            <a:graphicFrameLocks noGrp="1"/>
          </p:cNvGraphicFramePr>
          <p:nvPr>
            <p:ph type="tbl" sz="quarter" idx="13"/>
            <p:extLst>
              <p:ext uri="{D42A27DB-BD31-4B8C-83A1-F6EECF244321}">
                <p14:modId xmlns:p14="http://schemas.microsoft.com/office/powerpoint/2010/main" val="4015271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30882902"/>
                    </a:ext>
                  </a:extLst>
                </a:gridCol>
                <a:gridCol w="658368">
                  <a:extLst>
                    <a:ext uri="{9D8B030D-6E8A-4147-A177-3AD203B41FA5}">
                      <a16:colId xmlns:a16="http://schemas.microsoft.com/office/drawing/2014/main" val="966134650"/>
                    </a:ext>
                  </a:extLst>
                </a:gridCol>
                <a:gridCol w="658368">
                  <a:extLst>
                    <a:ext uri="{9D8B030D-6E8A-4147-A177-3AD203B41FA5}">
                      <a16:colId xmlns:a16="http://schemas.microsoft.com/office/drawing/2014/main" val="4290299564"/>
                    </a:ext>
                  </a:extLst>
                </a:gridCol>
                <a:gridCol w="658368">
                  <a:extLst>
                    <a:ext uri="{9D8B030D-6E8A-4147-A177-3AD203B41FA5}">
                      <a16:colId xmlns:a16="http://schemas.microsoft.com/office/drawing/2014/main" val="1460188449"/>
                    </a:ext>
                  </a:extLst>
                </a:gridCol>
                <a:gridCol w="658368">
                  <a:extLst>
                    <a:ext uri="{9D8B030D-6E8A-4147-A177-3AD203B41FA5}">
                      <a16:colId xmlns:a16="http://schemas.microsoft.com/office/drawing/2014/main" val="953426598"/>
                    </a:ext>
                  </a:extLst>
                </a:gridCol>
                <a:gridCol w="658368">
                  <a:extLst>
                    <a:ext uri="{9D8B030D-6E8A-4147-A177-3AD203B41FA5}">
                      <a16:colId xmlns:a16="http://schemas.microsoft.com/office/drawing/2014/main" val="564485760"/>
                    </a:ext>
                  </a:extLst>
                </a:gridCol>
                <a:gridCol w="658368">
                  <a:extLst>
                    <a:ext uri="{9D8B030D-6E8A-4147-A177-3AD203B41FA5}">
                      <a16:colId xmlns:a16="http://schemas.microsoft.com/office/drawing/2014/main" val="1697724637"/>
                    </a:ext>
                  </a:extLst>
                </a:gridCol>
                <a:gridCol w="658368">
                  <a:extLst>
                    <a:ext uri="{9D8B030D-6E8A-4147-A177-3AD203B41FA5}">
                      <a16:colId xmlns:a16="http://schemas.microsoft.com/office/drawing/2014/main" val="2669758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78968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- 2018-01-30 21:35:53 </a:t>
                      </a:r>
                      <a:r>
                        <a:rPr kumimoji="0" lang="es-ES" sz="1000" b="0" i="0" u="none" strike="noStrike" kern="1200" cap="none" spc="0" normalizeH="0" baseline="0" noProof="0">
                          <a:ln>
                            <a:noFill/>
                          </a:ln>
                          <a:solidFill>
                            <a:prstClr val="black"/>
                          </a:solidFill>
                          <a:effectLst/>
                          <a:uLnTx/>
                          <a:uFillTx/>
                          <a:latin typeface="+mn-lt"/>
                          <a:ea typeface="+mn-ea"/>
                          <a:cs typeface="+mn-cs"/>
                        </a:rPr>
                        <a:t> 
 Madrid, 30 de enero:
En la tarde de hoy, visitamos al líder del Partido Socialista Obrero Español, D. Pedro Sánchez.
Conversamos sobre la importancia del acuerdo Mercosur - Unión Europea para el progreso de ambas regiones.
Este diálogo cobra vital importancia para la integración, dada la relevancia del grupo socialista en Europa.
En el intercambio de ideas, estuvo presente el buen momento de las relaciones entre España y Argentina, como los lazos profundos que unen a los dos países.
Me acompañó en esta ocasión el Consejero de Inversión de la Embajada Argentina ante el Reino de España D. Guillermo Hirschfeld.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34706197"/>
                  </a:ext>
                </a:extLst>
              </a:tr>
            </a:tbl>
          </a:graphicData>
        </a:graphic>
      </p:graphicFrame>
      <p:sp>
        <p:nvSpPr>
          <p:cNvPr id="4" name="Text Placeholder 3">
            <a:extLst>
              <a:ext uri="{FF2B5EF4-FFF2-40B4-BE49-F238E27FC236}">
                <a16:creationId xmlns:a16="http://schemas.microsoft.com/office/drawing/2014/main" id="{26BD35EF-A037-4213-AE94-99F22D9F3118}"/>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613336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C6D86-3BBB-4AEB-8AD4-E13C40AF655A}"/>
              </a:ext>
            </a:extLst>
          </p:cNvPr>
          <p:cNvSpPr>
            <a:spLocks noGrp="1"/>
          </p:cNvSpPr>
          <p:nvPr>
            <p:ph type="title"/>
          </p:nvPr>
        </p:nvSpPr>
        <p:spPr/>
        <p:txBody>
          <a:bodyPr/>
          <a:lstStyle/>
          <a:p>
            <a:r>
              <a:rPr lang="en-US"/>
              <a:t>Facebook Own Posts Table | Federico Ramon Puerta - 8 of 11</a:t>
            </a:r>
          </a:p>
        </p:txBody>
      </p:sp>
      <p:graphicFrame>
        <p:nvGraphicFramePr>
          <p:cNvPr id="5" name="Table Placeholder 4">
            <a:extLst>
              <a:ext uri="{FF2B5EF4-FFF2-40B4-BE49-F238E27FC236}">
                <a16:creationId xmlns:a16="http://schemas.microsoft.com/office/drawing/2014/main" id="{7FBE3BC1-78B9-4C4D-AAA8-67093AE149A5}"/>
              </a:ext>
            </a:extLst>
          </p:cNvPr>
          <p:cNvGraphicFramePr>
            <a:graphicFrameLocks noGrp="1"/>
          </p:cNvGraphicFramePr>
          <p:nvPr>
            <p:ph type="tbl" sz="quarter" idx="13"/>
            <p:extLst>
              <p:ext uri="{D42A27DB-BD31-4B8C-83A1-F6EECF244321}">
                <p14:modId xmlns:p14="http://schemas.microsoft.com/office/powerpoint/2010/main" val="889381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64338434"/>
                    </a:ext>
                  </a:extLst>
                </a:gridCol>
                <a:gridCol w="658368">
                  <a:extLst>
                    <a:ext uri="{9D8B030D-6E8A-4147-A177-3AD203B41FA5}">
                      <a16:colId xmlns:a16="http://schemas.microsoft.com/office/drawing/2014/main" val="1221659687"/>
                    </a:ext>
                  </a:extLst>
                </a:gridCol>
                <a:gridCol w="658368">
                  <a:extLst>
                    <a:ext uri="{9D8B030D-6E8A-4147-A177-3AD203B41FA5}">
                      <a16:colId xmlns:a16="http://schemas.microsoft.com/office/drawing/2014/main" val="727531844"/>
                    </a:ext>
                  </a:extLst>
                </a:gridCol>
                <a:gridCol w="658368">
                  <a:extLst>
                    <a:ext uri="{9D8B030D-6E8A-4147-A177-3AD203B41FA5}">
                      <a16:colId xmlns:a16="http://schemas.microsoft.com/office/drawing/2014/main" val="2236851592"/>
                    </a:ext>
                  </a:extLst>
                </a:gridCol>
                <a:gridCol w="658368">
                  <a:extLst>
                    <a:ext uri="{9D8B030D-6E8A-4147-A177-3AD203B41FA5}">
                      <a16:colId xmlns:a16="http://schemas.microsoft.com/office/drawing/2014/main" val="2847220454"/>
                    </a:ext>
                  </a:extLst>
                </a:gridCol>
                <a:gridCol w="658368">
                  <a:extLst>
                    <a:ext uri="{9D8B030D-6E8A-4147-A177-3AD203B41FA5}">
                      <a16:colId xmlns:a16="http://schemas.microsoft.com/office/drawing/2014/main" val="3879496697"/>
                    </a:ext>
                  </a:extLst>
                </a:gridCol>
                <a:gridCol w="658368">
                  <a:extLst>
                    <a:ext uri="{9D8B030D-6E8A-4147-A177-3AD203B41FA5}">
                      <a16:colId xmlns:a16="http://schemas.microsoft.com/office/drawing/2014/main" val="1884038249"/>
                    </a:ext>
                  </a:extLst>
                </a:gridCol>
                <a:gridCol w="658368">
                  <a:extLst>
                    <a:ext uri="{9D8B030D-6E8A-4147-A177-3AD203B41FA5}">
                      <a16:colId xmlns:a16="http://schemas.microsoft.com/office/drawing/2014/main" val="20747608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7985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- 2018-02-20 15:28:37 </a:t>
                      </a:r>
                      <a:r>
                        <a:rPr kumimoji="0" lang="es-ES" sz="1000" b="0" i="0" u="none" strike="noStrike" kern="1200" cap="none" spc="0" normalizeH="0" baseline="0" noProof="0">
                          <a:ln>
                            <a:noFill/>
                          </a:ln>
                          <a:solidFill>
                            <a:prstClr val="black"/>
                          </a:solidFill>
                          <a:effectLst/>
                          <a:uLnTx/>
                          <a:uFillTx/>
                          <a:latin typeface="+mn-lt"/>
                          <a:ea typeface="+mn-ea"/>
                          <a:cs typeface="+mn-cs"/>
                        </a:rPr>
                        <a:t> 
 Nuestros olímpicos Cecilia Carranza y Santiago Lange, han sido galardonados en España con el Premio Nacional del Deporte, en la categoría Comunidad Iberoamericana
Ha sido un verdadero honor recibir el trofeo en su nombre y de manos de SM Rey Felipe VI
Gracias Campeones!!!
Vamos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18544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- 2018-03-16 15:07:47 </a:t>
                      </a:r>
                      <a:r>
                        <a:rPr kumimoji="0" lang="es-ES" sz="1000" b="0" i="0" u="none" strike="noStrike" kern="1200" cap="none" spc="0" normalizeH="0" baseline="0" noProof="0">
                          <a:ln>
                            <a:noFill/>
                          </a:ln>
                          <a:solidFill>
                            <a:prstClr val="black"/>
                          </a:solidFill>
                          <a:effectLst/>
                          <a:uLnTx/>
                          <a:uFillTx/>
                          <a:latin typeface="+mn-lt"/>
                          <a:ea typeface="+mn-ea"/>
                          <a:cs typeface="+mn-cs"/>
                        </a:rPr>
                        <a:t> 
 Un gusto haberlos conocido queridos compatriotas!!!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4996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- 2018-01-22 19:33:08 </a:t>
                      </a:r>
                      <a:r>
                        <a:rPr kumimoji="0" lang="es-ES" sz="1000" b="0" i="0" u="none" strike="noStrike" kern="1200" cap="none" spc="0" normalizeH="0" baseline="0" noProof="0">
                          <a:ln>
                            <a:noFill/>
                          </a:ln>
                          <a:solidFill>
                            <a:prstClr val="black"/>
                          </a:solidFill>
                          <a:effectLst/>
                          <a:uLnTx/>
                          <a:uFillTx/>
                          <a:latin typeface="+mn-lt"/>
                          <a:ea typeface="+mn-ea"/>
                          <a:cs typeface="+mn-cs"/>
                        </a:rPr>
                        <a:t> 
 Salamanca, 22 de enero
Participando en el Cursos de Especialización en Derecho de la Universidad de Salamanca.
Temática: Acuerdo Unión Europea - Mercosur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8804836"/>
                  </a:ext>
                </a:extLst>
              </a:tr>
            </a:tbl>
          </a:graphicData>
        </a:graphic>
      </p:graphicFrame>
      <p:sp>
        <p:nvSpPr>
          <p:cNvPr id="4" name="Text Placeholder 3">
            <a:extLst>
              <a:ext uri="{FF2B5EF4-FFF2-40B4-BE49-F238E27FC236}">
                <a16:creationId xmlns:a16="http://schemas.microsoft.com/office/drawing/2014/main" id="{86089DC4-F413-4D24-A296-0AF3223E4CB2}"/>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27315117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645529-0F71-4093-9AD2-F6DC627F0302}"/>
              </a:ext>
            </a:extLst>
          </p:cNvPr>
          <p:cNvSpPr>
            <a:spLocks noGrp="1"/>
          </p:cNvSpPr>
          <p:nvPr>
            <p:ph type="title"/>
          </p:nvPr>
        </p:nvSpPr>
        <p:spPr/>
        <p:txBody>
          <a:bodyPr/>
          <a:lstStyle/>
          <a:p>
            <a:r>
              <a:rPr lang="en-US"/>
              <a:t>Facebook Own Posts Table | Federico Ramon Puerta - 9 of 11</a:t>
            </a:r>
          </a:p>
        </p:txBody>
      </p:sp>
      <p:graphicFrame>
        <p:nvGraphicFramePr>
          <p:cNvPr id="5" name="Table Placeholder 4">
            <a:extLst>
              <a:ext uri="{FF2B5EF4-FFF2-40B4-BE49-F238E27FC236}">
                <a16:creationId xmlns:a16="http://schemas.microsoft.com/office/drawing/2014/main" id="{BFA85F0A-A98D-4FFA-BB53-D5CF94CF3204}"/>
              </a:ext>
            </a:extLst>
          </p:cNvPr>
          <p:cNvGraphicFramePr>
            <a:graphicFrameLocks noGrp="1"/>
          </p:cNvGraphicFramePr>
          <p:nvPr>
            <p:ph type="tbl" sz="quarter" idx="13"/>
            <p:extLst>
              <p:ext uri="{D42A27DB-BD31-4B8C-83A1-F6EECF244321}">
                <p14:modId xmlns:p14="http://schemas.microsoft.com/office/powerpoint/2010/main" val="1798515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2807172"/>
                    </a:ext>
                  </a:extLst>
                </a:gridCol>
                <a:gridCol w="658368">
                  <a:extLst>
                    <a:ext uri="{9D8B030D-6E8A-4147-A177-3AD203B41FA5}">
                      <a16:colId xmlns:a16="http://schemas.microsoft.com/office/drawing/2014/main" val="1478101537"/>
                    </a:ext>
                  </a:extLst>
                </a:gridCol>
                <a:gridCol w="658368">
                  <a:extLst>
                    <a:ext uri="{9D8B030D-6E8A-4147-A177-3AD203B41FA5}">
                      <a16:colId xmlns:a16="http://schemas.microsoft.com/office/drawing/2014/main" val="2796695940"/>
                    </a:ext>
                  </a:extLst>
                </a:gridCol>
                <a:gridCol w="658368">
                  <a:extLst>
                    <a:ext uri="{9D8B030D-6E8A-4147-A177-3AD203B41FA5}">
                      <a16:colId xmlns:a16="http://schemas.microsoft.com/office/drawing/2014/main" val="2214433843"/>
                    </a:ext>
                  </a:extLst>
                </a:gridCol>
                <a:gridCol w="658368">
                  <a:extLst>
                    <a:ext uri="{9D8B030D-6E8A-4147-A177-3AD203B41FA5}">
                      <a16:colId xmlns:a16="http://schemas.microsoft.com/office/drawing/2014/main" val="1662060659"/>
                    </a:ext>
                  </a:extLst>
                </a:gridCol>
                <a:gridCol w="658368">
                  <a:extLst>
                    <a:ext uri="{9D8B030D-6E8A-4147-A177-3AD203B41FA5}">
                      <a16:colId xmlns:a16="http://schemas.microsoft.com/office/drawing/2014/main" val="1381598197"/>
                    </a:ext>
                  </a:extLst>
                </a:gridCol>
                <a:gridCol w="658368">
                  <a:extLst>
                    <a:ext uri="{9D8B030D-6E8A-4147-A177-3AD203B41FA5}">
                      <a16:colId xmlns:a16="http://schemas.microsoft.com/office/drawing/2014/main" val="1253794432"/>
                    </a:ext>
                  </a:extLst>
                </a:gridCol>
                <a:gridCol w="658368">
                  <a:extLst>
                    <a:ext uri="{9D8B030D-6E8A-4147-A177-3AD203B41FA5}">
                      <a16:colId xmlns:a16="http://schemas.microsoft.com/office/drawing/2014/main" val="36520205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29470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- 2018-06-07 21:50:36 </a:t>
                      </a:r>
                      <a:r>
                        <a:rPr kumimoji="0" lang="es-ES" sz="1000" b="0" i="0" u="none" strike="noStrike" kern="1200" cap="none" spc="0" normalizeH="0" baseline="0" noProof="0">
                          <a:ln>
                            <a:noFill/>
                          </a:ln>
                          <a:solidFill>
                            <a:prstClr val="black"/>
                          </a:solidFill>
                          <a:effectLst/>
                          <a:uLnTx/>
                          <a:uFillTx/>
                          <a:latin typeface="+mn-lt"/>
                          <a:ea typeface="+mn-ea"/>
                          <a:cs typeface="+mn-cs"/>
                        </a:rPr>
                        <a:t> 
 Madrid, 7 de junio
Campeonato Mundial de fútbol para ciegos que se realiza desde el 7 al 17 de junio en Madrid, España.
El Embajador argentino en España Federico Ramón Puerta asiste a la ceremonia de inauguración del Campeonato del Mundo de Fútbol para ciegos Madrid 2018 en las instalaciones del Colegio Sagrado Corazón.
Saluda al capitán de la Selección argentina conocida también con el nombre ”Los Murciélagos”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87529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- 2018-04-12 08:16:46 </a:t>
                      </a:r>
                      <a:r>
                        <a:rPr kumimoji="0" lang="es-ES" sz="1000" b="0" i="0" u="none" strike="noStrike" kern="1200" cap="none" spc="0" normalizeH="0" baseline="0" noProof="0">
                          <a:ln>
                            <a:noFill/>
                          </a:ln>
                          <a:solidFill>
                            <a:prstClr val="black"/>
                          </a:solidFill>
                          <a:effectLst/>
                          <a:uLnTx/>
                          <a:uFillTx/>
                          <a:latin typeface="+mn-lt"/>
                          <a:ea typeface="+mn-ea"/>
                          <a:cs typeface="+mn-cs"/>
                        </a:rPr>
                        <a:t> 
 Aeropuerto Ezeiza, 11 de abril:
Despidiendo al Presidente del gobierno español, D. Mariano Rajoy Brey  una vez concluida la visita oficial realizada a la República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430307"/>
                  </a:ext>
                </a:extLst>
              </a:tr>
            </a:tbl>
          </a:graphicData>
        </a:graphic>
      </p:graphicFrame>
      <p:sp>
        <p:nvSpPr>
          <p:cNvPr id="4" name="Text Placeholder 3">
            <a:extLst>
              <a:ext uri="{FF2B5EF4-FFF2-40B4-BE49-F238E27FC236}">
                <a16:creationId xmlns:a16="http://schemas.microsoft.com/office/drawing/2014/main" id="{D16923B2-A46E-4A55-A033-87DB47415089}"/>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22719405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FFCBC3-A6E1-4A14-9CCD-2A22F2626D4A}"/>
              </a:ext>
            </a:extLst>
          </p:cNvPr>
          <p:cNvSpPr>
            <a:spLocks noGrp="1"/>
          </p:cNvSpPr>
          <p:nvPr>
            <p:ph type="title"/>
          </p:nvPr>
        </p:nvSpPr>
        <p:spPr/>
        <p:txBody>
          <a:bodyPr/>
          <a:lstStyle/>
          <a:p>
            <a:r>
              <a:rPr lang="en-US"/>
              <a:t>Facebook Own Posts Table | Federico Ramon Puerta - 10 of 11</a:t>
            </a:r>
          </a:p>
        </p:txBody>
      </p:sp>
      <p:graphicFrame>
        <p:nvGraphicFramePr>
          <p:cNvPr id="5" name="Table Placeholder 4">
            <a:extLst>
              <a:ext uri="{FF2B5EF4-FFF2-40B4-BE49-F238E27FC236}">
                <a16:creationId xmlns:a16="http://schemas.microsoft.com/office/drawing/2014/main" id="{89989D1B-2DDD-40BA-BD5C-FC0D681339F5}"/>
              </a:ext>
            </a:extLst>
          </p:cNvPr>
          <p:cNvGraphicFramePr>
            <a:graphicFrameLocks noGrp="1"/>
          </p:cNvGraphicFramePr>
          <p:nvPr>
            <p:ph type="tbl" sz="quarter" idx="13"/>
            <p:extLst>
              <p:ext uri="{D42A27DB-BD31-4B8C-83A1-F6EECF244321}">
                <p14:modId xmlns:p14="http://schemas.microsoft.com/office/powerpoint/2010/main" val="696730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13164663"/>
                    </a:ext>
                  </a:extLst>
                </a:gridCol>
                <a:gridCol w="658368">
                  <a:extLst>
                    <a:ext uri="{9D8B030D-6E8A-4147-A177-3AD203B41FA5}">
                      <a16:colId xmlns:a16="http://schemas.microsoft.com/office/drawing/2014/main" val="2575963857"/>
                    </a:ext>
                  </a:extLst>
                </a:gridCol>
                <a:gridCol w="658368">
                  <a:extLst>
                    <a:ext uri="{9D8B030D-6E8A-4147-A177-3AD203B41FA5}">
                      <a16:colId xmlns:a16="http://schemas.microsoft.com/office/drawing/2014/main" val="631900248"/>
                    </a:ext>
                  </a:extLst>
                </a:gridCol>
                <a:gridCol w="658368">
                  <a:extLst>
                    <a:ext uri="{9D8B030D-6E8A-4147-A177-3AD203B41FA5}">
                      <a16:colId xmlns:a16="http://schemas.microsoft.com/office/drawing/2014/main" val="2364578588"/>
                    </a:ext>
                  </a:extLst>
                </a:gridCol>
                <a:gridCol w="658368">
                  <a:extLst>
                    <a:ext uri="{9D8B030D-6E8A-4147-A177-3AD203B41FA5}">
                      <a16:colId xmlns:a16="http://schemas.microsoft.com/office/drawing/2014/main" val="1737505788"/>
                    </a:ext>
                  </a:extLst>
                </a:gridCol>
                <a:gridCol w="658368">
                  <a:extLst>
                    <a:ext uri="{9D8B030D-6E8A-4147-A177-3AD203B41FA5}">
                      <a16:colId xmlns:a16="http://schemas.microsoft.com/office/drawing/2014/main" val="2092690531"/>
                    </a:ext>
                  </a:extLst>
                </a:gridCol>
                <a:gridCol w="658368">
                  <a:extLst>
                    <a:ext uri="{9D8B030D-6E8A-4147-A177-3AD203B41FA5}">
                      <a16:colId xmlns:a16="http://schemas.microsoft.com/office/drawing/2014/main" val="2510878978"/>
                    </a:ext>
                  </a:extLst>
                </a:gridCol>
                <a:gridCol w="658368">
                  <a:extLst>
                    <a:ext uri="{9D8B030D-6E8A-4147-A177-3AD203B41FA5}">
                      <a16:colId xmlns:a16="http://schemas.microsoft.com/office/drawing/2014/main" val="3244820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4678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- 2018-03-05 15:35:50 </a:t>
                      </a:r>
                      <a:r>
                        <a:rPr kumimoji="0" lang="es-ES" sz="1000" b="0" i="0" u="none" strike="noStrike" kern="1200" cap="none" spc="0" normalizeH="0" baseline="0" noProof="0">
                          <a:ln>
                            <a:noFill/>
                          </a:ln>
                          <a:solidFill>
                            <a:prstClr val="black"/>
                          </a:solidFill>
                          <a:effectLst/>
                          <a:uLnTx/>
                          <a:uFillTx/>
                          <a:latin typeface="+mn-lt"/>
                          <a:ea typeface="+mn-ea"/>
                          <a:cs typeface="+mn-cs"/>
                        </a:rPr>
                        <a:t> 
 La afición argentina contará con un sector específico para vivir el encuentro España-Argentina del próximo 27 de marzo
#Futbol #España #Argentina #VivielClasico
Más información: https://tickets.rfef.es/event/amistoso-espana-argentina/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205222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- 2018-01-31 18:29:07 </a:t>
                      </a:r>
                      <a:r>
                        <a:rPr kumimoji="0" lang="es-ES" sz="1000" b="0" i="0" u="none" strike="noStrike" kern="1200" cap="none" spc="0" normalizeH="0" baseline="0" noProof="0">
                          <a:ln>
                            <a:noFill/>
                          </a:ln>
                          <a:solidFill>
                            <a:prstClr val="black"/>
                          </a:solidFill>
                          <a:effectLst/>
                          <a:uLnTx/>
                          <a:uFillTx/>
                          <a:latin typeface="+mn-lt"/>
                          <a:ea typeface="+mn-ea"/>
                          <a:cs typeface="+mn-cs"/>
                        </a:rPr>
                        <a:t> 
 Madrid, 31 de enero:
Recibimos en la Residencia argentina, la visita del Sr. Jaime Campos, Presidente de la Asociación Empresaria Argentina.
La AEA es una asociación, de titulares de empresas, que promueve el desarrollo económico y social de la Argentina desde la perspectiva empresaria privada, con especial énfasis en el fortalecimiento de las Instituciones.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6339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- 2018-01-22 16:14:40 </a:t>
                      </a:r>
                      <a:r>
                        <a:rPr kumimoji="0" lang="es-ES" sz="1000" b="0" i="0" u="none" strike="noStrike" kern="1200" cap="none" spc="0" normalizeH="0" baseline="0" noProof="0">
                          <a:ln>
                            <a:noFill/>
                          </a:ln>
                          <a:solidFill>
                            <a:prstClr val="black"/>
                          </a:solidFill>
                          <a:effectLst/>
                          <a:uLnTx/>
                          <a:uFillTx/>
                          <a:latin typeface="+mn-lt"/>
                          <a:ea typeface="+mn-ea"/>
                          <a:cs typeface="+mn-cs"/>
                        </a:rPr>
                        <a:t> 
 Salamanca, 22 de enero
Me he reunido con el Rector de la Universidad de Salamanca, Prof. Ricardo Rivero Ortega, para tratar temas de cooperación académica entre #Argentina y #España.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8705151"/>
                  </a:ext>
                </a:extLst>
              </a:tr>
            </a:tbl>
          </a:graphicData>
        </a:graphic>
      </p:graphicFrame>
      <p:sp>
        <p:nvSpPr>
          <p:cNvPr id="4" name="Text Placeholder 3">
            <a:extLst>
              <a:ext uri="{FF2B5EF4-FFF2-40B4-BE49-F238E27FC236}">
                <a16:creationId xmlns:a16="http://schemas.microsoft.com/office/drawing/2014/main" id="{A4332102-67C7-4F37-B1D1-21F8E91BC138}"/>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17812250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42847-DE0A-43ED-ABE1-1BDF987A9DD2}"/>
              </a:ext>
            </a:extLst>
          </p:cNvPr>
          <p:cNvSpPr>
            <a:spLocks noGrp="1"/>
          </p:cNvSpPr>
          <p:nvPr>
            <p:ph type="title"/>
          </p:nvPr>
        </p:nvSpPr>
        <p:spPr/>
        <p:txBody>
          <a:bodyPr/>
          <a:lstStyle/>
          <a:p>
            <a:r>
              <a:rPr lang="en-US"/>
              <a:t>Facebook Own Posts Table | Federico Ramon Puerta - 11 of 11</a:t>
            </a:r>
          </a:p>
        </p:txBody>
      </p:sp>
      <p:graphicFrame>
        <p:nvGraphicFramePr>
          <p:cNvPr id="5" name="Table Placeholder 4">
            <a:extLst>
              <a:ext uri="{FF2B5EF4-FFF2-40B4-BE49-F238E27FC236}">
                <a16:creationId xmlns:a16="http://schemas.microsoft.com/office/drawing/2014/main" id="{1E2680B7-E575-47C4-8972-5CD0FB004B76}"/>
              </a:ext>
            </a:extLst>
          </p:cNvPr>
          <p:cNvGraphicFramePr>
            <a:graphicFrameLocks noGrp="1"/>
          </p:cNvGraphicFramePr>
          <p:nvPr>
            <p:ph type="tbl" sz="quarter" idx="13"/>
            <p:extLst>
              <p:ext uri="{D42A27DB-BD31-4B8C-83A1-F6EECF244321}">
                <p14:modId xmlns:p14="http://schemas.microsoft.com/office/powerpoint/2010/main" val="39945120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53582219"/>
                    </a:ext>
                  </a:extLst>
                </a:gridCol>
                <a:gridCol w="658368">
                  <a:extLst>
                    <a:ext uri="{9D8B030D-6E8A-4147-A177-3AD203B41FA5}">
                      <a16:colId xmlns:a16="http://schemas.microsoft.com/office/drawing/2014/main" val="4180258969"/>
                    </a:ext>
                  </a:extLst>
                </a:gridCol>
                <a:gridCol w="658368">
                  <a:extLst>
                    <a:ext uri="{9D8B030D-6E8A-4147-A177-3AD203B41FA5}">
                      <a16:colId xmlns:a16="http://schemas.microsoft.com/office/drawing/2014/main" val="1980384246"/>
                    </a:ext>
                  </a:extLst>
                </a:gridCol>
                <a:gridCol w="658368">
                  <a:extLst>
                    <a:ext uri="{9D8B030D-6E8A-4147-A177-3AD203B41FA5}">
                      <a16:colId xmlns:a16="http://schemas.microsoft.com/office/drawing/2014/main" val="3834563146"/>
                    </a:ext>
                  </a:extLst>
                </a:gridCol>
                <a:gridCol w="658368">
                  <a:extLst>
                    <a:ext uri="{9D8B030D-6E8A-4147-A177-3AD203B41FA5}">
                      <a16:colId xmlns:a16="http://schemas.microsoft.com/office/drawing/2014/main" val="2196341975"/>
                    </a:ext>
                  </a:extLst>
                </a:gridCol>
                <a:gridCol w="658368">
                  <a:extLst>
                    <a:ext uri="{9D8B030D-6E8A-4147-A177-3AD203B41FA5}">
                      <a16:colId xmlns:a16="http://schemas.microsoft.com/office/drawing/2014/main" val="3614053237"/>
                    </a:ext>
                  </a:extLst>
                </a:gridCol>
                <a:gridCol w="658368">
                  <a:extLst>
                    <a:ext uri="{9D8B030D-6E8A-4147-A177-3AD203B41FA5}">
                      <a16:colId xmlns:a16="http://schemas.microsoft.com/office/drawing/2014/main" val="2682083256"/>
                    </a:ext>
                  </a:extLst>
                </a:gridCol>
                <a:gridCol w="658368">
                  <a:extLst>
                    <a:ext uri="{9D8B030D-6E8A-4147-A177-3AD203B41FA5}">
                      <a16:colId xmlns:a16="http://schemas.microsoft.com/office/drawing/2014/main" val="33902995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73918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- 2018-02-16 11:54:12 </a:t>
                      </a:r>
                      <a:r>
                        <a:rPr kumimoji="0" lang="es-ES" sz="1000" b="0" i="0" u="none" strike="noStrike" kern="1200" cap="none" spc="0" normalizeH="0" baseline="0" noProof="0">
                          <a:ln>
                            <a:noFill/>
                          </a:ln>
                          <a:solidFill>
                            <a:prstClr val="black"/>
                          </a:solidFill>
                          <a:effectLst/>
                          <a:uLnTx/>
                          <a:uFillTx/>
                          <a:latin typeface="+mn-lt"/>
                          <a:ea typeface="+mn-ea"/>
                          <a:cs typeface="+mn-cs"/>
                        </a:rPr>
                        <a:t> 
 Málaga, 15 de febrero
Foro #Transfiere2018: Participé de una mesa redonda integrada por  empresas argentinas de gran envergadura vinculadas a la innovación, la ciencia y la tecnología, representantes del Ministerio de Ciencia y Tecnología, y representantes del Consejo Nacional de Investigaciones Científicas y Técnicas - CONICET - , donde presentamos el ecosistema de innovación Argentino que es destacable a nivel internacional.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0457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- 2018-07-07 19:15:29 </a:t>
                      </a:r>
                      <a:r>
                        <a:rPr kumimoji="0" lang="es-ES" sz="1000" b="0" i="0" u="none" strike="noStrike" kern="1200" cap="none" spc="0" normalizeH="0" baseline="0" noProof="0">
                          <a:ln>
                            <a:noFill/>
                          </a:ln>
                          <a:solidFill>
                            <a:prstClr val="black"/>
                          </a:solidFill>
                          <a:effectLst/>
                          <a:uLnTx/>
                          <a:uFillTx/>
                          <a:latin typeface="+mn-lt"/>
                          <a:ea typeface="+mn-ea"/>
                          <a:cs typeface="+mn-cs"/>
                        </a:rPr>
                        <a:t> 
 Comparto algunas repercusiones de prensa, de mi encuentro con el ex presidente de EEUU Barack Obama
https://www.infobae.com/circulo-rojo/2018/07/07/un-embajador-feliz-con-su-foto-con-obama/
https://elretratodehoy.com.ar/2018/07/06/el-embajador-argentino-en-espana-ramon-puerta-junto-a-barack-obama-en-cumbre-tecnologica/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8531581"/>
                  </a:ext>
                </a:extLst>
              </a:tr>
            </a:tbl>
          </a:graphicData>
        </a:graphic>
      </p:graphicFrame>
      <p:sp>
        <p:nvSpPr>
          <p:cNvPr id="4" name="Text Placeholder 3">
            <a:extLst>
              <a:ext uri="{FF2B5EF4-FFF2-40B4-BE49-F238E27FC236}">
                <a16:creationId xmlns:a16="http://schemas.microsoft.com/office/drawing/2014/main" id="{AE462856-DEBF-4BAA-B540-C0FDD41202C6}"/>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36621460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45556-A21B-4853-90FD-24990AEB157C}"/>
              </a:ext>
            </a:extLst>
          </p:cNvPr>
          <p:cNvSpPr>
            <a:spLocks noGrp="1"/>
          </p:cNvSpPr>
          <p:nvPr>
            <p:ph type="title"/>
          </p:nvPr>
        </p:nvSpPr>
        <p:spPr/>
        <p:txBody>
          <a:bodyPr/>
          <a:lstStyle/>
          <a:p>
            <a:r>
              <a:rPr lang="en-US"/>
              <a:t>Facebook Own Posts | Federico Ramon Puerta</a:t>
            </a:r>
          </a:p>
        </p:txBody>
      </p:sp>
      <p:graphicFrame>
        <p:nvGraphicFramePr>
          <p:cNvPr id="6" name="Chart Placeholder 5">
            <a:extLst>
              <a:ext uri="{FF2B5EF4-FFF2-40B4-BE49-F238E27FC236}">
                <a16:creationId xmlns:a16="http://schemas.microsoft.com/office/drawing/2014/main" id="{1B19D10E-0C64-4706-B43D-99E1BB4A024D}"/>
              </a:ext>
            </a:extLst>
          </p:cNvPr>
          <p:cNvGraphicFramePr>
            <a:graphicFrameLocks noGrp="1"/>
          </p:cNvGraphicFramePr>
          <p:nvPr>
            <p:ph type="chart" sz="quarter" idx="13"/>
            <p:extLst>
              <p:ext uri="{D42A27DB-BD31-4B8C-83A1-F6EECF244321}">
                <p14:modId xmlns:p14="http://schemas.microsoft.com/office/powerpoint/2010/main" val="9192961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98B95B-F2B3-4001-934A-D31E1E5A989C}"/>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AE721D0D-FC96-4CF3-8720-18CE009646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92090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8EF1C3-73B8-4CE9-83CF-8E79C5AF7319}"/>
              </a:ext>
            </a:extLst>
          </p:cNvPr>
          <p:cNvSpPr>
            <a:spLocks noGrp="1"/>
          </p:cNvSpPr>
          <p:nvPr>
            <p:ph type="title"/>
          </p:nvPr>
        </p:nvSpPr>
        <p:spPr/>
        <p:txBody>
          <a:bodyPr/>
          <a:lstStyle/>
          <a:p>
            <a:r>
              <a:rPr lang="en-US"/>
              <a:t>Facebook Own Posts By Weekday | Federico Ramon Puerta</a:t>
            </a:r>
          </a:p>
        </p:txBody>
      </p:sp>
      <p:graphicFrame>
        <p:nvGraphicFramePr>
          <p:cNvPr id="6" name="Chart Placeholder 5">
            <a:extLst>
              <a:ext uri="{FF2B5EF4-FFF2-40B4-BE49-F238E27FC236}">
                <a16:creationId xmlns:a16="http://schemas.microsoft.com/office/drawing/2014/main" id="{325B65FB-442B-4C86-B7E1-EE6679C32E9A}"/>
              </a:ext>
            </a:extLst>
          </p:cNvPr>
          <p:cNvGraphicFramePr>
            <a:graphicFrameLocks noGrp="1"/>
          </p:cNvGraphicFramePr>
          <p:nvPr>
            <p:ph type="chart" sz="quarter" idx="13"/>
            <p:extLst>
              <p:ext uri="{D42A27DB-BD31-4B8C-83A1-F6EECF244321}">
                <p14:modId xmlns:p14="http://schemas.microsoft.com/office/powerpoint/2010/main" val="6818279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4FC2BC-CB4F-4684-988A-BBBE3CFA587C}"/>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1CE3F4FA-4824-40E2-91BB-3B2E2A920F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9341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E012B7-92FD-41AE-9784-8AED055F17B4}"/>
              </a:ext>
            </a:extLst>
          </p:cNvPr>
          <p:cNvSpPr>
            <a:spLocks noGrp="1"/>
          </p:cNvSpPr>
          <p:nvPr>
            <p:ph type="title"/>
          </p:nvPr>
        </p:nvSpPr>
        <p:spPr/>
        <p:txBody>
          <a:bodyPr/>
          <a:lstStyle/>
          <a:p>
            <a:r>
              <a:rPr lang="en-US"/>
              <a:t>Facebook Interaction Rate By Weekday | Federico Ramon Puerta</a:t>
            </a:r>
          </a:p>
        </p:txBody>
      </p:sp>
      <p:graphicFrame>
        <p:nvGraphicFramePr>
          <p:cNvPr id="6" name="Chart Placeholder 5">
            <a:extLst>
              <a:ext uri="{FF2B5EF4-FFF2-40B4-BE49-F238E27FC236}">
                <a16:creationId xmlns:a16="http://schemas.microsoft.com/office/drawing/2014/main" id="{E3633FDB-5E0D-459C-9481-853B15EBC73A}"/>
              </a:ext>
            </a:extLst>
          </p:cNvPr>
          <p:cNvGraphicFramePr>
            <a:graphicFrameLocks noGrp="1"/>
          </p:cNvGraphicFramePr>
          <p:nvPr>
            <p:ph type="chart" sz="quarter" idx="13"/>
            <p:extLst>
              <p:ext uri="{D42A27DB-BD31-4B8C-83A1-F6EECF244321}">
                <p14:modId xmlns:p14="http://schemas.microsoft.com/office/powerpoint/2010/main" val="394155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1AA322-7019-46A7-9A0A-526D633590B7}"/>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4EE606DE-F6B2-472C-8DD7-2E526CF75E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8605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1BA2DC-A197-43F4-8A2C-45205A210FA6}"/>
              </a:ext>
            </a:extLst>
          </p:cNvPr>
          <p:cNvSpPr>
            <a:spLocks noGrp="1"/>
          </p:cNvSpPr>
          <p:nvPr>
            <p:ph type="title"/>
          </p:nvPr>
        </p:nvSpPr>
        <p:spPr/>
        <p:txBody>
          <a:bodyPr/>
          <a:lstStyle/>
          <a:p>
            <a:r>
              <a:rPr lang="en-US"/>
              <a:t>Facebook Post Type Distribution Per Profile | Federico Ramon Puerta</a:t>
            </a:r>
          </a:p>
        </p:txBody>
      </p:sp>
      <p:graphicFrame>
        <p:nvGraphicFramePr>
          <p:cNvPr id="6" name="Chart Placeholder 5">
            <a:extLst>
              <a:ext uri="{FF2B5EF4-FFF2-40B4-BE49-F238E27FC236}">
                <a16:creationId xmlns:a16="http://schemas.microsoft.com/office/drawing/2014/main" id="{0CE75515-5228-4900-AD79-0D523C3BAA06}"/>
              </a:ext>
            </a:extLst>
          </p:cNvPr>
          <p:cNvGraphicFramePr>
            <a:graphicFrameLocks noGrp="1"/>
          </p:cNvGraphicFramePr>
          <p:nvPr>
            <p:ph type="chart" sz="quarter" idx="13"/>
            <p:extLst>
              <p:ext uri="{D42A27DB-BD31-4B8C-83A1-F6EECF244321}">
                <p14:modId xmlns:p14="http://schemas.microsoft.com/office/powerpoint/2010/main" val="35477301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822746-8595-4DF9-B0CC-1766CF0938AD}"/>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737F8CB2-2D60-44A0-9B15-965E2A030C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244787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DF700D-DB38-417F-B1F5-DA63F7F8DD99}"/>
              </a:ext>
            </a:extLst>
          </p:cNvPr>
          <p:cNvSpPr>
            <a:spLocks noGrp="1"/>
          </p:cNvSpPr>
          <p:nvPr>
            <p:ph type="title"/>
          </p:nvPr>
        </p:nvSpPr>
        <p:spPr/>
        <p:txBody>
          <a:bodyPr/>
          <a:lstStyle/>
          <a:p>
            <a:r>
              <a:rPr lang="en-US"/>
              <a:t>Facebook Interaction Rate By Hour | Federico Ramon Puerta</a:t>
            </a:r>
          </a:p>
        </p:txBody>
      </p:sp>
      <p:graphicFrame>
        <p:nvGraphicFramePr>
          <p:cNvPr id="6" name="Chart Placeholder 5">
            <a:extLst>
              <a:ext uri="{FF2B5EF4-FFF2-40B4-BE49-F238E27FC236}">
                <a16:creationId xmlns:a16="http://schemas.microsoft.com/office/drawing/2014/main" id="{6094364C-BB48-4E69-A2B4-B252C817F2E8}"/>
              </a:ext>
            </a:extLst>
          </p:cNvPr>
          <p:cNvGraphicFramePr>
            <a:graphicFrameLocks noGrp="1"/>
          </p:cNvGraphicFramePr>
          <p:nvPr>
            <p:ph type="chart" sz="quarter" idx="13"/>
            <p:extLst>
              <p:ext uri="{D42A27DB-BD31-4B8C-83A1-F6EECF244321}">
                <p14:modId xmlns:p14="http://schemas.microsoft.com/office/powerpoint/2010/main" val="7794213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AF424E-56EF-4D62-9DEB-B12419E1FAF4}"/>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EBD5CA2B-8805-4941-98DB-02C484C7F9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90796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D3D21-DD59-4C87-A41A-54531C660351}"/>
              </a:ext>
            </a:extLst>
          </p:cNvPr>
          <p:cNvSpPr>
            <a:spLocks noGrp="1"/>
          </p:cNvSpPr>
          <p:nvPr>
            <p:ph type="title"/>
          </p:nvPr>
        </p:nvSpPr>
        <p:spPr/>
        <p:txBody>
          <a:bodyPr/>
          <a:lstStyle/>
          <a:p>
            <a:r>
              <a:rPr lang="en-US"/>
              <a:t>Facebook Own Posts By Hour | Federico Ramon Puerta</a:t>
            </a:r>
          </a:p>
        </p:txBody>
      </p:sp>
      <p:graphicFrame>
        <p:nvGraphicFramePr>
          <p:cNvPr id="6" name="Chart Placeholder 5">
            <a:extLst>
              <a:ext uri="{FF2B5EF4-FFF2-40B4-BE49-F238E27FC236}">
                <a16:creationId xmlns:a16="http://schemas.microsoft.com/office/drawing/2014/main" id="{B271EF21-8555-4BA9-92B2-36669B03F7A8}"/>
              </a:ext>
            </a:extLst>
          </p:cNvPr>
          <p:cNvGraphicFramePr>
            <a:graphicFrameLocks noGrp="1"/>
          </p:cNvGraphicFramePr>
          <p:nvPr>
            <p:ph type="chart" sz="quarter" idx="13"/>
            <p:extLst>
              <p:ext uri="{D42A27DB-BD31-4B8C-83A1-F6EECF244321}">
                <p14:modId xmlns:p14="http://schemas.microsoft.com/office/powerpoint/2010/main" val="25995083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1E88AF-8D43-41A8-9786-5616534ADF70}"/>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BA19B37A-5A39-4142-80D0-4E6CC14597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175719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F3A972-46A8-43A2-8851-52EFF74F5E99}"/>
              </a:ext>
            </a:extLst>
          </p:cNvPr>
          <p:cNvSpPr>
            <a:spLocks noGrp="1"/>
          </p:cNvSpPr>
          <p:nvPr>
            <p:ph type="title"/>
          </p:nvPr>
        </p:nvSpPr>
        <p:spPr/>
        <p:txBody>
          <a:bodyPr/>
          <a:lstStyle/>
          <a:p>
            <a:r>
              <a:rPr lang="en-US"/>
              <a:t>Facebook Interaction Rate By Post Type | Federico Ramon Puerta</a:t>
            </a:r>
          </a:p>
        </p:txBody>
      </p:sp>
      <p:graphicFrame>
        <p:nvGraphicFramePr>
          <p:cNvPr id="6" name="Chart Placeholder 5">
            <a:extLst>
              <a:ext uri="{FF2B5EF4-FFF2-40B4-BE49-F238E27FC236}">
                <a16:creationId xmlns:a16="http://schemas.microsoft.com/office/drawing/2014/main" id="{791D1E04-831D-4277-B508-963B3BBBDB41}"/>
              </a:ext>
            </a:extLst>
          </p:cNvPr>
          <p:cNvGraphicFramePr>
            <a:graphicFrameLocks noGrp="1"/>
          </p:cNvGraphicFramePr>
          <p:nvPr>
            <p:ph type="chart" sz="quarter" idx="13"/>
            <p:extLst>
              <p:ext uri="{D42A27DB-BD31-4B8C-83A1-F6EECF244321}">
                <p14:modId xmlns:p14="http://schemas.microsoft.com/office/powerpoint/2010/main" val="13174509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B7F6B7-4D07-4E91-B7C5-33AFFCB0D4FA}"/>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C8EC3E20-A262-48DD-A27F-53E575306A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349674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5CDE5-7299-48DA-AF8F-02E34656A2A5}"/>
              </a:ext>
            </a:extLst>
          </p:cNvPr>
          <p:cNvSpPr>
            <a:spLocks noGrp="1"/>
          </p:cNvSpPr>
          <p:nvPr>
            <p:ph type="title"/>
          </p:nvPr>
        </p:nvSpPr>
        <p:spPr/>
        <p:txBody>
          <a:bodyPr/>
          <a:lstStyle/>
          <a:p>
            <a:r>
              <a:rPr lang="en-US"/>
              <a:t>Facebook Interactions Distribution | Federico Ramon Puerta</a:t>
            </a:r>
          </a:p>
        </p:txBody>
      </p:sp>
      <p:graphicFrame>
        <p:nvGraphicFramePr>
          <p:cNvPr id="6" name="Chart Placeholder 5">
            <a:extLst>
              <a:ext uri="{FF2B5EF4-FFF2-40B4-BE49-F238E27FC236}">
                <a16:creationId xmlns:a16="http://schemas.microsoft.com/office/drawing/2014/main" id="{46CA8080-1916-41EF-AEEB-B13AFC0C83FC}"/>
              </a:ext>
            </a:extLst>
          </p:cNvPr>
          <p:cNvGraphicFramePr>
            <a:graphicFrameLocks noGrp="1"/>
          </p:cNvGraphicFramePr>
          <p:nvPr>
            <p:ph type="chart" sz="quarter" idx="13"/>
            <p:extLst>
              <p:ext uri="{D42A27DB-BD31-4B8C-83A1-F6EECF244321}">
                <p14:modId xmlns:p14="http://schemas.microsoft.com/office/powerpoint/2010/main" val="18549631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13D9C75-8FFC-47FE-93D4-D967847E6527}"/>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299EF0F2-0EC5-4627-BFFA-9D13759327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8176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ECFD2-593D-4D28-BAFE-78E7805AB07A}"/>
              </a:ext>
            </a:extLst>
          </p:cNvPr>
          <p:cNvSpPr>
            <a:spLocks noGrp="1"/>
          </p:cNvSpPr>
          <p:nvPr>
            <p:ph type="title"/>
          </p:nvPr>
        </p:nvSpPr>
        <p:spPr/>
        <p:txBody>
          <a:bodyPr/>
          <a:lstStyle/>
          <a:p>
            <a:r>
              <a:rPr lang="en-US"/>
              <a:t>Facebook Response Times | Federico Ramon Puerta</a:t>
            </a:r>
          </a:p>
        </p:txBody>
      </p:sp>
      <p:graphicFrame>
        <p:nvGraphicFramePr>
          <p:cNvPr id="6" name="Chart Placeholder 5">
            <a:extLst>
              <a:ext uri="{FF2B5EF4-FFF2-40B4-BE49-F238E27FC236}">
                <a16:creationId xmlns:a16="http://schemas.microsoft.com/office/drawing/2014/main" id="{9FA9D629-EAE7-4CF7-998E-4E61962DC959}"/>
              </a:ext>
            </a:extLst>
          </p:cNvPr>
          <p:cNvGraphicFramePr>
            <a:graphicFrameLocks noGrp="1"/>
          </p:cNvGraphicFramePr>
          <p:nvPr>
            <p:ph type="chart" sz="quarter" idx="13"/>
            <p:extLst>
              <p:ext uri="{D42A27DB-BD31-4B8C-83A1-F6EECF244321}">
                <p14:modId xmlns:p14="http://schemas.microsoft.com/office/powerpoint/2010/main" val="2030195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9E05CBC-6A70-496A-A7C3-BA5382E2E471}"/>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3ACC910C-AA71-4C38-B45D-D8EE38FC04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53387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D48952-B400-4CD7-AF2B-2704FFA5CF14}"/>
              </a:ext>
            </a:extLst>
          </p:cNvPr>
          <p:cNvSpPr>
            <a:spLocks noGrp="1"/>
          </p:cNvSpPr>
          <p:nvPr>
            <p:ph type="title"/>
          </p:nvPr>
        </p:nvSpPr>
        <p:spPr/>
        <p:txBody>
          <a:bodyPr/>
          <a:lstStyle/>
          <a:p>
            <a:r>
              <a:rPr lang="en-US"/>
              <a:t>Facebook Hashtag Detection | Federico Ramon Puerta - 1 of 3</a:t>
            </a:r>
          </a:p>
        </p:txBody>
      </p:sp>
      <p:graphicFrame>
        <p:nvGraphicFramePr>
          <p:cNvPr id="5" name="Table Placeholder 4">
            <a:extLst>
              <a:ext uri="{FF2B5EF4-FFF2-40B4-BE49-F238E27FC236}">
                <a16:creationId xmlns:a16="http://schemas.microsoft.com/office/drawing/2014/main" id="{A87DFC01-25B5-4122-A59B-EA4587F2658A}"/>
              </a:ext>
            </a:extLst>
          </p:cNvPr>
          <p:cNvGraphicFramePr>
            <a:graphicFrameLocks noGrp="1"/>
          </p:cNvGraphicFramePr>
          <p:nvPr>
            <p:ph type="tbl" sz="quarter" idx="13"/>
            <p:extLst>
              <p:ext uri="{D42A27DB-BD31-4B8C-83A1-F6EECF244321}">
                <p14:modId xmlns:p14="http://schemas.microsoft.com/office/powerpoint/2010/main" val="1910392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61578849"/>
                    </a:ext>
                  </a:extLst>
                </a:gridCol>
                <a:gridCol w="1234440">
                  <a:extLst>
                    <a:ext uri="{9D8B030D-6E8A-4147-A177-3AD203B41FA5}">
                      <a16:colId xmlns:a16="http://schemas.microsoft.com/office/drawing/2014/main" val="3705893698"/>
                    </a:ext>
                  </a:extLst>
                </a:gridCol>
                <a:gridCol w="1234440">
                  <a:extLst>
                    <a:ext uri="{9D8B030D-6E8A-4147-A177-3AD203B41FA5}">
                      <a16:colId xmlns:a16="http://schemas.microsoft.com/office/drawing/2014/main" val="3780974776"/>
                    </a:ext>
                  </a:extLst>
                </a:gridCol>
                <a:gridCol w="1234440">
                  <a:extLst>
                    <a:ext uri="{9D8B030D-6E8A-4147-A177-3AD203B41FA5}">
                      <a16:colId xmlns:a16="http://schemas.microsoft.com/office/drawing/2014/main" val="4065866515"/>
                    </a:ext>
                  </a:extLst>
                </a:gridCol>
                <a:gridCol w="1234440">
                  <a:extLst>
                    <a:ext uri="{9D8B030D-6E8A-4147-A177-3AD203B41FA5}">
                      <a16:colId xmlns:a16="http://schemas.microsoft.com/office/drawing/2014/main" val="2794701683"/>
                    </a:ext>
                  </a:extLst>
                </a:gridCol>
                <a:gridCol w="1234440">
                  <a:extLst>
                    <a:ext uri="{9D8B030D-6E8A-4147-A177-3AD203B41FA5}">
                      <a16:colId xmlns:a16="http://schemas.microsoft.com/office/drawing/2014/main" val="1982116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14358416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#MundialFútbolCiegos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15.666666666667</a:t>
                      </a:r>
                    </a:p>
                  </a:txBody>
                  <a:tcPr/>
                </a:tc>
                <a:extLst>
                  <a:ext uri="{0D108BD9-81ED-4DB2-BD59-A6C34878D82A}">
                    <a16:rowId xmlns:a16="http://schemas.microsoft.com/office/drawing/2014/main" val="3613173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extLst>
                  <a:ext uri="{0D108BD9-81ED-4DB2-BD59-A6C34878D82A}">
                    <a16:rowId xmlns:a16="http://schemas.microsoft.com/office/drawing/2014/main" val="3122186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#Brasil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522023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#Murciélagos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3794138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#Logitravel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3685354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#Madrid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768830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#turismo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1880317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#argentino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extLst>
                  <a:ext uri="{0D108BD9-81ED-4DB2-BD59-A6C34878D82A}">
                    <a16:rowId xmlns:a16="http://schemas.microsoft.com/office/drawing/2014/main" val="2926335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#España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56.666666666667</a:t>
                      </a:r>
                    </a:p>
                  </a:txBody>
                  <a:tcPr/>
                </a:tc>
                <a:extLst>
                  <a:ext uri="{0D108BD9-81ED-4DB2-BD59-A6C34878D82A}">
                    <a16:rowId xmlns:a16="http://schemas.microsoft.com/office/drawing/2014/main" val="3762600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#Futbol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2850167421"/>
                  </a:ext>
                </a:extLst>
              </a:tr>
            </a:tbl>
          </a:graphicData>
        </a:graphic>
      </p:graphicFrame>
      <p:sp>
        <p:nvSpPr>
          <p:cNvPr id="4" name="Text Placeholder 3">
            <a:extLst>
              <a:ext uri="{FF2B5EF4-FFF2-40B4-BE49-F238E27FC236}">
                <a16:creationId xmlns:a16="http://schemas.microsoft.com/office/drawing/2014/main" id="{9A8AED53-7856-44CB-89C2-79E698D162D6}"/>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3230221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B21F4-1C92-41B2-9602-016AEB70C3DF}"/>
              </a:ext>
            </a:extLst>
          </p:cNvPr>
          <p:cNvSpPr>
            <a:spLocks noGrp="1"/>
          </p:cNvSpPr>
          <p:nvPr>
            <p:ph type="title"/>
          </p:nvPr>
        </p:nvSpPr>
        <p:spPr/>
        <p:txBody>
          <a:bodyPr/>
          <a:lstStyle/>
          <a:p>
            <a:r>
              <a:rPr lang="en-US"/>
              <a:t>Facebook Hashtag Detection | Federico Ramon Puerta - 2 of 3</a:t>
            </a:r>
          </a:p>
        </p:txBody>
      </p:sp>
      <p:graphicFrame>
        <p:nvGraphicFramePr>
          <p:cNvPr id="5" name="Table Placeholder 4">
            <a:extLst>
              <a:ext uri="{FF2B5EF4-FFF2-40B4-BE49-F238E27FC236}">
                <a16:creationId xmlns:a16="http://schemas.microsoft.com/office/drawing/2014/main" id="{0E0C0FF2-7B84-407A-ABDF-1CA26E844E05}"/>
              </a:ext>
            </a:extLst>
          </p:cNvPr>
          <p:cNvGraphicFramePr>
            <a:graphicFrameLocks noGrp="1"/>
          </p:cNvGraphicFramePr>
          <p:nvPr>
            <p:ph type="tbl" sz="quarter" idx="13"/>
            <p:extLst>
              <p:ext uri="{D42A27DB-BD31-4B8C-83A1-F6EECF244321}">
                <p14:modId xmlns:p14="http://schemas.microsoft.com/office/powerpoint/2010/main" val="2578166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02926977"/>
                    </a:ext>
                  </a:extLst>
                </a:gridCol>
                <a:gridCol w="1234440">
                  <a:extLst>
                    <a:ext uri="{9D8B030D-6E8A-4147-A177-3AD203B41FA5}">
                      <a16:colId xmlns:a16="http://schemas.microsoft.com/office/drawing/2014/main" val="1784942734"/>
                    </a:ext>
                  </a:extLst>
                </a:gridCol>
                <a:gridCol w="1234440">
                  <a:extLst>
                    <a:ext uri="{9D8B030D-6E8A-4147-A177-3AD203B41FA5}">
                      <a16:colId xmlns:a16="http://schemas.microsoft.com/office/drawing/2014/main" val="3840733770"/>
                    </a:ext>
                  </a:extLst>
                </a:gridCol>
                <a:gridCol w="1234440">
                  <a:extLst>
                    <a:ext uri="{9D8B030D-6E8A-4147-A177-3AD203B41FA5}">
                      <a16:colId xmlns:a16="http://schemas.microsoft.com/office/drawing/2014/main" val="2591402778"/>
                    </a:ext>
                  </a:extLst>
                </a:gridCol>
                <a:gridCol w="1234440">
                  <a:extLst>
                    <a:ext uri="{9D8B030D-6E8A-4147-A177-3AD203B41FA5}">
                      <a16:colId xmlns:a16="http://schemas.microsoft.com/office/drawing/2014/main" val="1045709671"/>
                    </a:ext>
                  </a:extLst>
                </a:gridCol>
                <a:gridCol w="1234440">
                  <a:extLst>
                    <a:ext uri="{9D8B030D-6E8A-4147-A177-3AD203B41FA5}">
                      <a16:colId xmlns:a16="http://schemas.microsoft.com/office/drawing/2014/main" val="3511032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3378815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#VivielClasico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738691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#ElParlamentario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52509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#Uruguay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1185023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#Paraguay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059946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#Acelerar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extLst>
                  <a:ext uri="{0D108BD9-81ED-4DB2-BD59-A6C34878D82A}">
                    <a16:rowId xmlns:a16="http://schemas.microsoft.com/office/drawing/2014/main" val="1647437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#25deMayo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extLst>
                  <a:ext uri="{0D108BD9-81ED-4DB2-BD59-A6C34878D82A}">
                    <a16:rowId xmlns:a16="http://schemas.microsoft.com/office/drawing/2014/main" val="632432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#Transfiere2018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extLst>
                  <a:ext uri="{0D108BD9-81ED-4DB2-BD59-A6C34878D82A}">
                    <a16:rowId xmlns:a16="http://schemas.microsoft.com/office/drawing/2014/main" val="173242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#Transfiere2019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106393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#MardelPlata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1644745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#BuenosAires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907260094"/>
                  </a:ext>
                </a:extLst>
              </a:tr>
            </a:tbl>
          </a:graphicData>
        </a:graphic>
      </p:graphicFrame>
      <p:sp>
        <p:nvSpPr>
          <p:cNvPr id="4" name="Text Placeholder 3">
            <a:extLst>
              <a:ext uri="{FF2B5EF4-FFF2-40B4-BE49-F238E27FC236}">
                <a16:creationId xmlns:a16="http://schemas.microsoft.com/office/drawing/2014/main" id="{975CBBAB-3722-4C9F-8870-2FB5232AA0A6}"/>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15867623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262265-03EC-4132-A0FA-E24CF3D9DFD1}"/>
              </a:ext>
            </a:extLst>
          </p:cNvPr>
          <p:cNvSpPr>
            <a:spLocks noGrp="1"/>
          </p:cNvSpPr>
          <p:nvPr>
            <p:ph type="title"/>
          </p:nvPr>
        </p:nvSpPr>
        <p:spPr/>
        <p:txBody>
          <a:bodyPr/>
          <a:lstStyle/>
          <a:p>
            <a:r>
              <a:rPr lang="en-US"/>
              <a:t>Facebook Hashtag Detection | Federico Ramon Puerta - 3 of 3</a:t>
            </a:r>
          </a:p>
        </p:txBody>
      </p:sp>
      <p:graphicFrame>
        <p:nvGraphicFramePr>
          <p:cNvPr id="5" name="Table Placeholder 4">
            <a:extLst>
              <a:ext uri="{FF2B5EF4-FFF2-40B4-BE49-F238E27FC236}">
                <a16:creationId xmlns:a16="http://schemas.microsoft.com/office/drawing/2014/main" id="{23EAB6D4-6435-40A1-B8AC-85BB0BD793E1}"/>
              </a:ext>
            </a:extLst>
          </p:cNvPr>
          <p:cNvGraphicFramePr>
            <a:graphicFrameLocks noGrp="1"/>
          </p:cNvGraphicFramePr>
          <p:nvPr>
            <p:ph type="tbl" sz="quarter" idx="13"/>
            <p:extLst>
              <p:ext uri="{D42A27DB-BD31-4B8C-83A1-F6EECF244321}">
                <p14:modId xmlns:p14="http://schemas.microsoft.com/office/powerpoint/2010/main" val="2091654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63106623"/>
                    </a:ext>
                  </a:extLst>
                </a:gridCol>
                <a:gridCol w="1234440">
                  <a:extLst>
                    <a:ext uri="{9D8B030D-6E8A-4147-A177-3AD203B41FA5}">
                      <a16:colId xmlns:a16="http://schemas.microsoft.com/office/drawing/2014/main" val="2778123883"/>
                    </a:ext>
                  </a:extLst>
                </a:gridCol>
                <a:gridCol w="1234440">
                  <a:extLst>
                    <a:ext uri="{9D8B030D-6E8A-4147-A177-3AD203B41FA5}">
                      <a16:colId xmlns:a16="http://schemas.microsoft.com/office/drawing/2014/main" val="3796704316"/>
                    </a:ext>
                  </a:extLst>
                </a:gridCol>
                <a:gridCol w="1234440">
                  <a:extLst>
                    <a:ext uri="{9D8B030D-6E8A-4147-A177-3AD203B41FA5}">
                      <a16:colId xmlns:a16="http://schemas.microsoft.com/office/drawing/2014/main" val="2297758614"/>
                    </a:ext>
                  </a:extLst>
                </a:gridCol>
                <a:gridCol w="1234440">
                  <a:extLst>
                    <a:ext uri="{9D8B030D-6E8A-4147-A177-3AD203B41FA5}">
                      <a16:colId xmlns:a16="http://schemas.microsoft.com/office/drawing/2014/main" val="2271617116"/>
                    </a:ext>
                  </a:extLst>
                </a:gridCol>
                <a:gridCol w="1234440">
                  <a:extLst>
                    <a:ext uri="{9D8B030D-6E8A-4147-A177-3AD203B41FA5}">
                      <a16:colId xmlns:a16="http://schemas.microsoft.com/office/drawing/2014/main" val="1547522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Post</a:t>
                      </a:r>
                    </a:p>
                  </a:txBody>
                  <a:tcPr/>
                </a:tc>
                <a:extLst>
                  <a:ext uri="{0D108BD9-81ED-4DB2-BD59-A6C34878D82A}">
                    <a16:rowId xmlns:a16="http://schemas.microsoft.com/office/drawing/2014/main" val="563064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#ARCO2018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extLst>
                  <a:ext uri="{0D108BD9-81ED-4DB2-BD59-A6C34878D82A}">
                    <a16:rowId xmlns:a16="http://schemas.microsoft.com/office/drawing/2014/main" val="502503331"/>
                  </a:ext>
                </a:extLst>
              </a:tr>
            </a:tbl>
          </a:graphicData>
        </a:graphic>
      </p:graphicFrame>
      <p:sp>
        <p:nvSpPr>
          <p:cNvPr id="4" name="Text Placeholder 3">
            <a:extLst>
              <a:ext uri="{FF2B5EF4-FFF2-40B4-BE49-F238E27FC236}">
                <a16:creationId xmlns:a16="http://schemas.microsoft.com/office/drawing/2014/main" id="{E4DCF89B-8BBA-4DBC-BE17-0205DEC83128}"/>
              </a:ext>
            </a:extLst>
          </p:cNvPr>
          <p:cNvSpPr>
            <a:spLocks noGrp="1"/>
          </p:cNvSpPr>
          <p:nvPr>
            <p:ph type="body" sz="quarter" idx="14"/>
          </p:nvPr>
        </p:nvSpPr>
        <p:spPr/>
        <p:txBody>
          <a:bodyPr/>
          <a:lstStyle/>
          <a:p>
            <a:r>
              <a:rPr lang="en-US"/>
              <a:t>01/01/2018 - 08/15/2018</a:t>
            </a:r>
          </a:p>
        </p:txBody>
      </p:sp>
    </p:spTree>
    <p:extLst>
      <p:ext uri="{BB962C8B-B14F-4D97-AF65-F5344CB8AC3E}">
        <p14:creationId xmlns:p14="http://schemas.microsoft.com/office/powerpoint/2010/main" val="24264465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E5F09-7919-4009-B1BD-B36FB468CEBE}"/>
              </a:ext>
            </a:extLst>
          </p:cNvPr>
          <p:cNvSpPr>
            <a:spLocks noGrp="1"/>
          </p:cNvSpPr>
          <p:nvPr>
            <p:ph type="title"/>
          </p:nvPr>
        </p:nvSpPr>
        <p:spPr/>
        <p:txBody>
          <a:bodyPr/>
          <a:lstStyle/>
          <a:p>
            <a:r>
              <a:rPr lang="en-US"/>
              <a:t>Facebook User Questions By Weekday | Federico Ramon Puerta</a:t>
            </a:r>
          </a:p>
        </p:txBody>
      </p:sp>
      <p:graphicFrame>
        <p:nvGraphicFramePr>
          <p:cNvPr id="6" name="Chart Placeholder 5">
            <a:extLst>
              <a:ext uri="{FF2B5EF4-FFF2-40B4-BE49-F238E27FC236}">
                <a16:creationId xmlns:a16="http://schemas.microsoft.com/office/drawing/2014/main" id="{EC54EAF8-EA96-4FAD-AB8F-7D271EAA8BE3}"/>
              </a:ext>
            </a:extLst>
          </p:cNvPr>
          <p:cNvGraphicFramePr>
            <a:graphicFrameLocks noGrp="1"/>
          </p:cNvGraphicFramePr>
          <p:nvPr>
            <p:ph type="chart" sz="quarter" idx="13"/>
            <p:extLst>
              <p:ext uri="{D42A27DB-BD31-4B8C-83A1-F6EECF244321}">
                <p14:modId xmlns:p14="http://schemas.microsoft.com/office/powerpoint/2010/main" val="1659168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B15D6A-3D23-4603-87AD-BADAEDD54058}"/>
              </a:ext>
            </a:extLst>
          </p:cNvPr>
          <p:cNvSpPr>
            <a:spLocks noGrp="1"/>
          </p:cNvSpPr>
          <p:nvPr>
            <p:ph type="body" sz="quarter" idx="14"/>
          </p:nvPr>
        </p:nvSpPr>
        <p:spPr/>
        <p:txBody>
          <a:bodyPr/>
          <a:lstStyle/>
          <a:p>
            <a:r>
              <a:rPr lang="en-US"/>
              <a:t>01/01/2018 - 08/15/2018</a:t>
            </a:r>
          </a:p>
        </p:txBody>
      </p:sp>
      <p:sp>
        <p:nvSpPr>
          <p:cNvPr id="5" name="Footer Placeholder 4">
            <a:extLst>
              <a:ext uri="{FF2B5EF4-FFF2-40B4-BE49-F238E27FC236}">
                <a16:creationId xmlns:a16="http://schemas.microsoft.com/office/drawing/2014/main" id="{CCA494CC-E46A-4813-A366-33DF8DC6B1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876310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1189</Words>
  <Application>Microsoft Office PowerPoint</Application>
  <PresentationFormat>On-screen Show (4:3)</PresentationFormat>
  <Paragraphs>529</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Reporte Facebook</vt:lpstr>
      <vt:lpstr>Facebook Key Metrics Table | Federico Ramon Puerta</vt:lpstr>
      <vt:lpstr>Facebook Fans Total | Federico Ramon Puerta</vt:lpstr>
      <vt:lpstr>Facebook Key Metrics Radar | Federico Ramon Puerta</vt:lpstr>
      <vt:lpstr>Facebook Interaction Rate | Federico Ramon Puerta</vt:lpstr>
      <vt:lpstr>Facebook Fans Change Per Weekday | Federico Ramon Puerta</vt:lpstr>
      <vt:lpstr>Facebook Fans Change | Federico Ramon Puerta</vt:lpstr>
      <vt:lpstr>Facebook Own Posts Table | Federico Ramon Puerta - 1 of 11</vt:lpstr>
      <vt:lpstr>Facebook Own Posts Table | Federico Ramon Puerta - 2 of 11</vt:lpstr>
      <vt:lpstr>Facebook Own Posts Table | Federico Ramon Puerta - 3 of 11</vt:lpstr>
      <vt:lpstr>Facebook Own Posts Table | Federico Ramon Puerta - 4 of 11</vt:lpstr>
      <vt:lpstr>Facebook Own Posts Table | Federico Ramon Puerta - 5 of 11</vt:lpstr>
      <vt:lpstr>Facebook Own Posts Table | Federico Ramon Puerta - 6 of 11</vt:lpstr>
      <vt:lpstr>Facebook Own Posts Table | Federico Ramon Puerta - 7 of 11</vt:lpstr>
      <vt:lpstr>Facebook Own Posts Table | Federico Ramon Puerta - 8 of 11</vt:lpstr>
      <vt:lpstr>Facebook Own Posts Table | Federico Ramon Puerta - 9 of 11</vt:lpstr>
      <vt:lpstr>Facebook Own Posts Table | Federico Ramon Puerta - 10 of 11</vt:lpstr>
      <vt:lpstr>Facebook Own Posts Table | Federico Ramon Puerta - 11 of 11</vt:lpstr>
      <vt:lpstr>Facebook Own Posts | Federico Ramon Puerta</vt:lpstr>
      <vt:lpstr>Facebook Own Posts By Weekday | Federico Ramon Puerta</vt:lpstr>
      <vt:lpstr>Facebook Interaction Rate By Weekday | Federico Ramon Puerta</vt:lpstr>
      <vt:lpstr>Facebook Post Type Distribution Per Profile | Federico Ramon Puerta</vt:lpstr>
      <vt:lpstr>Facebook Interaction Rate By Hour | Federico Ramon Puerta</vt:lpstr>
      <vt:lpstr>Facebook Own Posts By Hour | Federico Ramon Puerta</vt:lpstr>
      <vt:lpstr>Facebook Interaction Rate By Post Type | Federico Ramon Puerta</vt:lpstr>
      <vt:lpstr>Facebook Interactions Distribution | Federico Ramon Puerta</vt:lpstr>
      <vt:lpstr>Facebook Response Times | Federico Ramon Puerta</vt:lpstr>
      <vt:lpstr>Facebook Hashtag Detection | Federico Ramon Puerta - 1 of 3</vt:lpstr>
      <vt:lpstr>Facebook Hashtag Detection | Federico Ramon Puerta - 2 of 3</vt:lpstr>
      <vt:lpstr>Facebook Hashtag Detection | Federico Ramon Puerta - 3 of 3</vt:lpstr>
      <vt:lpstr>Facebook User Questions By Weekday | Federico Ramon Puerta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2018-09-12T18:57:37Z</dcterms:created>
  <dcterms:modified xsi:type="dcterms:W3CDTF">2018-09-12T18:58:46Z</dcterms:modified>
</cp:coreProperties>
</file>