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158">
                  <c:v>12911</c:v>
                </c:pt>
                <c:pt idx="159">
                  <c:v>12912</c:v>
                </c:pt>
                <c:pt idx="160">
                  <c:v>12913</c:v>
                </c:pt>
                <c:pt idx="161">
                  <c:v>12913</c:v>
                </c:pt>
                <c:pt idx="162">
                  <c:v>12913</c:v>
                </c:pt>
                <c:pt idx="163">
                  <c:v>12914</c:v>
                </c:pt>
                <c:pt idx="164">
                  <c:v>12914</c:v>
                </c:pt>
                <c:pt idx="165">
                  <c:v>12913</c:v>
                </c:pt>
                <c:pt idx="166">
                  <c:v>12915</c:v>
                </c:pt>
                <c:pt idx="167">
                  <c:v>12913</c:v>
                </c:pt>
                <c:pt idx="168">
                  <c:v>12912</c:v>
                </c:pt>
                <c:pt idx="169">
                  <c:v>12911</c:v>
                </c:pt>
                <c:pt idx="170">
                  <c:v>12911</c:v>
                </c:pt>
                <c:pt idx="171">
                  <c:v>12911</c:v>
                </c:pt>
                <c:pt idx="172">
                  <c:v>12911</c:v>
                </c:pt>
                <c:pt idx="173">
                  <c:v>12909</c:v>
                </c:pt>
                <c:pt idx="174">
                  <c:v>12908</c:v>
                </c:pt>
                <c:pt idx="175">
                  <c:v>12909</c:v>
                </c:pt>
                <c:pt idx="176">
                  <c:v>12908</c:v>
                </c:pt>
                <c:pt idx="177">
                  <c:v>12904</c:v>
                </c:pt>
                <c:pt idx="178">
                  <c:v>12902</c:v>
                </c:pt>
                <c:pt idx="179">
                  <c:v>12900</c:v>
                </c:pt>
                <c:pt idx="180">
                  <c:v>12902</c:v>
                </c:pt>
                <c:pt idx="181">
                  <c:v>12902</c:v>
                </c:pt>
                <c:pt idx="182">
                  <c:v>12902</c:v>
                </c:pt>
                <c:pt idx="183">
                  <c:v>12900</c:v>
                </c:pt>
                <c:pt idx="184">
                  <c:v>12900</c:v>
                </c:pt>
                <c:pt idx="185">
                  <c:v>12902</c:v>
                </c:pt>
                <c:pt idx="186">
                  <c:v>12899</c:v>
                </c:pt>
                <c:pt idx="187">
                  <c:v>12898</c:v>
                </c:pt>
                <c:pt idx="188">
                  <c:v>12897</c:v>
                </c:pt>
                <c:pt idx="189">
                  <c:v>12895</c:v>
                </c:pt>
                <c:pt idx="190">
                  <c:v>12895</c:v>
                </c:pt>
                <c:pt idx="191">
                  <c:v>12894</c:v>
                </c:pt>
                <c:pt idx="192">
                  <c:v>12893</c:v>
                </c:pt>
                <c:pt idx="193">
                  <c:v>12893</c:v>
                </c:pt>
                <c:pt idx="194">
                  <c:v>12893</c:v>
                </c:pt>
                <c:pt idx="195">
                  <c:v>12895</c:v>
                </c:pt>
                <c:pt idx="196">
                  <c:v>12895</c:v>
                </c:pt>
                <c:pt idx="197">
                  <c:v>12895</c:v>
                </c:pt>
                <c:pt idx="198">
                  <c:v>12895</c:v>
                </c:pt>
                <c:pt idx="199">
                  <c:v>12896</c:v>
                </c:pt>
                <c:pt idx="200">
                  <c:v>12894</c:v>
                </c:pt>
                <c:pt idx="201">
                  <c:v>12895</c:v>
                </c:pt>
                <c:pt idx="202">
                  <c:v>12896</c:v>
                </c:pt>
                <c:pt idx="203">
                  <c:v>12895</c:v>
                </c:pt>
                <c:pt idx="204">
                  <c:v>12895</c:v>
                </c:pt>
                <c:pt idx="205">
                  <c:v>12895</c:v>
                </c:pt>
                <c:pt idx="206">
                  <c:v>12897</c:v>
                </c:pt>
                <c:pt idx="207">
                  <c:v>12898</c:v>
                </c:pt>
                <c:pt idx="208">
                  <c:v>12895</c:v>
                </c:pt>
                <c:pt idx="209">
                  <c:v>12895</c:v>
                </c:pt>
                <c:pt idx="210">
                  <c:v>12893</c:v>
                </c:pt>
                <c:pt idx="211">
                  <c:v>12892</c:v>
                </c:pt>
                <c:pt idx="212">
                  <c:v>12889</c:v>
                </c:pt>
                <c:pt idx="213">
                  <c:v>12888</c:v>
                </c:pt>
                <c:pt idx="214">
                  <c:v>12887</c:v>
                </c:pt>
                <c:pt idx="215">
                  <c:v>12887</c:v>
                </c:pt>
                <c:pt idx="216">
                  <c:v>12887</c:v>
                </c:pt>
                <c:pt idx="217">
                  <c:v>12886</c:v>
                </c:pt>
                <c:pt idx="218">
                  <c:v>12884</c:v>
                </c:pt>
                <c:pt idx="219">
                  <c:v>12883</c:v>
                </c:pt>
                <c:pt idx="220">
                  <c:v>12882</c:v>
                </c:pt>
                <c:pt idx="221">
                  <c:v>12883</c:v>
                </c:pt>
                <c:pt idx="222">
                  <c:v>12881</c:v>
                </c:pt>
                <c:pt idx="223">
                  <c:v>12881</c:v>
                </c:pt>
                <c:pt idx="224">
                  <c:v>12880</c:v>
                </c:pt>
                <c:pt idx="225">
                  <c:v>12879</c:v>
                </c:pt>
                <c:pt idx="226">
                  <c:v>12880</c:v>
                </c:pt>
              </c:numCache>
            </c:numRef>
          </c:val>
          <c:smooth val="0"/>
          <c:extLst>
            <c:ext xmlns:c16="http://schemas.microsoft.com/office/drawing/2014/chart" uri="{C3380CC4-5D6E-409C-BE32-E72D297353CC}">
              <c16:uniqueId val="{00000000-5C12-4EF3-94FC-E3E9BE9929E1}"/>
            </c:ext>
          </c:extLst>
        </c:ser>
        <c:dLbls>
          <c:showLegendKey val="0"/>
          <c:showVal val="0"/>
          <c:showCatName val="0"/>
          <c:showSerName val="0"/>
          <c:showPercent val="0"/>
          <c:showBubbleSize val="0"/>
        </c:dLbls>
        <c:smooth val="0"/>
        <c:axId val="338975880"/>
        <c:axId val="338976208"/>
      </c:lineChart>
      <c:dateAx>
        <c:axId val="33897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76208"/>
        <c:crosses val="autoZero"/>
        <c:auto val="1"/>
        <c:lblOffset val="100"/>
        <c:baseTimeUnit val="days"/>
      </c:dateAx>
      <c:valAx>
        <c:axId val="33897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7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DFB5-4904-8704-4D74E08742AE}"/>
            </c:ext>
          </c:extLst>
        </c:ser>
        <c:dLbls>
          <c:showLegendKey val="0"/>
          <c:showVal val="0"/>
          <c:showCatName val="0"/>
          <c:showSerName val="0"/>
          <c:showPercent val="0"/>
          <c:showBubbleSize val="0"/>
        </c:dLbls>
        <c:axId val="343283376"/>
        <c:axId val="343281080"/>
      </c:radarChart>
      <c:catAx>
        <c:axId val="343283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1080"/>
        <c:crosses val="autoZero"/>
        <c:auto val="1"/>
        <c:lblAlgn val="ctr"/>
        <c:lblOffset val="100"/>
        <c:noMultiLvlLbl val="0"/>
      </c:catAx>
      <c:valAx>
        <c:axId val="34328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3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0.21686933622492</c:v>
                </c:pt>
                <c:pt idx="160">
                  <c:v>0</c:v>
                </c:pt>
                <c:pt idx="161">
                  <c:v>0.16262681019128</c:v>
                </c:pt>
                <c:pt idx="162">
                  <c:v>0</c:v>
                </c:pt>
                <c:pt idx="163">
                  <c:v>0</c:v>
                </c:pt>
                <c:pt idx="164">
                  <c:v>0</c:v>
                </c:pt>
                <c:pt idx="165">
                  <c:v>6.9697204367691001E-2</c:v>
                </c:pt>
                <c:pt idx="166">
                  <c:v>0.15487068297970999</c:v>
                </c:pt>
                <c:pt idx="167">
                  <c:v>0.13551184760724999</c:v>
                </c:pt>
                <c:pt idx="168">
                  <c:v>0</c:v>
                </c:pt>
                <c:pt idx="169">
                  <c:v>0.12779800170396999</c:v>
                </c:pt>
                <c:pt idx="170">
                  <c:v>0</c:v>
                </c:pt>
                <c:pt idx="171">
                  <c:v>0</c:v>
                </c:pt>
                <c:pt idx="172">
                  <c:v>0</c:v>
                </c:pt>
                <c:pt idx="173">
                  <c:v>0</c:v>
                </c:pt>
                <c:pt idx="174">
                  <c:v>0</c:v>
                </c:pt>
                <c:pt idx="175">
                  <c:v>0</c:v>
                </c:pt>
                <c:pt idx="176">
                  <c:v>0.23241400681748001</c:v>
                </c:pt>
                <c:pt idx="177">
                  <c:v>0</c:v>
                </c:pt>
                <c:pt idx="178">
                  <c:v>0</c:v>
                </c:pt>
                <c:pt idx="179">
                  <c:v>0</c:v>
                </c:pt>
                <c:pt idx="180">
                  <c:v>0</c:v>
                </c:pt>
                <c:pt idx="181">
                  <c:v>0</c:v>
                </c:pt>
                <c:pt idx="182">
                  <c:v>0</c:v>
                </c:pt>
                <c:pt idx="183">
                  <c:v>0.27904813580343002</c:v>
                </c:pt>
                <c:pt idx="184">
                  <c:v>0</c:v>
                </c:pt>
                <c:pt idx="185">
                  <c:v>0.13952406790171001</c:v>
                </c:pt>
                <c:pt idx="186">
                  <c:v>1.2403100775194</c:v>
                </c:pt>
                <c:pt idx="187">
                  <c:v>0.44580555124825999</c:v>
                </c:pt>
                <c:pt idx="188">
                  <c:v>0</c:v>
                </c:pt>
                <c:pt idx="189">
                  <c:v>0</c:v>
                </c:pt>
                <c:pt idx="190">
                  <c:v>0.28693291973633001</c:v>
                </c:pt>
                <c:pt idx="191">
                  <c:v>0.27532185512641999</c:v>
                </c:pt>
                <c:pt idx="192">
                  <c:v>0</c:v>
                </c:pt>
                <c:pt idx="193">
                  <c:v>0</c:v>
                </c:pt>
                <c:pt idx="194">
                  <c:v>0</c:v>
                </c:pt>
                <c:pt idx="195">
                  <c:v>0</c:v>
                </c:pt>
                <c:pt idx="196">
                  <c:v>0</c:v>
                </c:pt>
                <c:pt idx="197">
                  <c:v>0</c:v>
                </c:pt>
                <c:pt idx="198">
                  <c:v>0.2559131446297</c:v>
                </c:pt>
                <c:pt idx="199">
                  <c:v>3.1019775106629999E-2</c:v>
                </c:pt>
                <c:pt idx="200">
                  <c:v>0</c:v>
                </c:pt>
                <c:pt idx="201">
                  <c:v>0</c:v>
                </c:pt>
                <c:pt idx="202">
                  <c:v>0</c:v>
                </c:pt>
                <c:pt idx="203">
                  <c:v>0</c:v>
                </c:pt>
                <c:pt idx="204">
                  <c:v>0</c:v>
                </c:pt>
                <c:pt idx="205">
                  <c:v>0</c:v>
                </c:pt>
                <c:pt idx="206">
                  <c:v>0.14345533498759</c:v>
                </c:pt>
                <c:pt idx="207">
                  <c:v>0</c:v>
                </c:pt>
                <c:pt idx="208">
                  <c:v>0</c:v>
                </c:pt>
                <c:pt idx="209">
                  <c:v>0</c:v>
                </c:pt>
                <c:pt idx="210">
                  <c:v>0</c:v>
                </c:pt>
                <c:pt idx="211">
                  <c:v>0</c:v>
                </c:pt>
                <c:pt idx="212">
                  <c:v>0</c:v>
                </c:pt>
                <c:pt idx="213">
                  <c:v>0</c:v>
                </c:pt>
                <c:pt idx="214">
                  <c:v>0</c:v>
                </c:pt>
                <c:pt idx="215">
                  <c:v>0</c:v>
                </c:pt>
                <c:pt idx="216">
                  <c:v>0.50438426321098995</c:v>
                </c:pt>
                <c:pt idx="217">
                  <c:v>0.17072792177557</c:v>
                </c:pt>
                <c:pt idx="218">
                  <c:v>0</c:v>
                </c:pt>
                <c:pt idx="219">
                  <c:v>0</c:v>
                </c:pt>
                <c:pt idx="220">
                  <c:v>0</c:v>
                </c:pt>
                <c:pt idx="221">
                  <c:v>0</c:v>
                </c:pt>
                <c:pt idx="222">
                  <c:v>0</c:v>
                </c:pt>
                <c:pt idx="223">
                  <c:v>0</c:v>
                </c:pt>
                <c:pt idx="224">
                  <c:v>0</c:v>
                </c:pt>
                <c:pt idx="225">
                  <c:v>0</c:v>
                </c:pt>
                <c:pt idx="226">
                  <c:v>0</c:v>
                </c:pt>
              </c:numCache>
            </c:numRef>
          </c:val>
          <c:smooth val="0"/>
          <c:extLst>
            <c:ext xmlns:c16="http://schemas.microsoft.com/office/drawing/2014/chart" uri="{C3380CC4-5D6E-409C-BE32-E72D297353CC}">
              <c16:uniqueId val="{00000000-25F9-4306-969A-4D2F7A40F6BC}"/>
            </c:ext>
          </c:extLst>
        </c:ser>
        <c:dLbls>
          <c:showLegendKey val="0"/>
          <c:showVal val="0"/>
          <c:showCatName val="0"/>
          <c:showSerName val="0"/>
          <c:showPercent val="0"/>
          <c:showBubbleSize val="0"/>
        </c:dLbls>
        <c:smooth val="0"/>
        <c:axId val="343287968"/>
        <c:axId val="343288624"/>
      </c:lineChart>
      <c:dateAx>
        <c:axId val="34328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8624"/>
        <c:crosses val="autoZero"/>
        <c:auto val="1"/>
        <c:lblOffset val="100"/>
        <c:baseTimeUnit val="days"/>
      </c:dateAx>
      <c:valAx>
        <c:axId val="34328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0-0572-4F35-A9BA-1B60EAF30CE2}"/>
            </c:ext>
          </c:extLst>
        </c:ser>
        <c:dLbls>
          <c:showLegendKey val="0"/>
          <c:showVal val="0"/>
          <c:showCatName val="0"/>
          <c:showSerName val="0"/>
          <c:showPercent val="0"/>
          <c:showBubbleSize val="0"/>
        </c:dLbls>
        <c:gapWidth val="219"/>
        <c:overlap val="-27"/>
        <c:axId val="291173304"/>
        <c:axId val="291179208"/>
      </c:barChart>
      <c:catAx>
        <c:axId val="291173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79208"/>
        <c:crosses val="autoZero"/>
        <c:auto val="1"/>
        <c:lblAlgn val="ctr"/>
        <c:lblOffset val="100"/>
        <c:noMultiLvlLbl val="0"/>
      </c:catAx>
      <c:valAx>
        <c:axId val="291179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7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159">
                  <c:v>1</c:v>
                </c:pt>
                <c:pt idx="160">
                  <c:v>1</c:v>
                </c:pt>
                <c:pt idx="161">
                  <c:v>0</c:v>
                </c:pt>
                <c:pt idx="162">
                  <c:v>0</c:v>
                </c:pt>
                <c:pt idx="163">
                  <c:v>1</c:v>
                </c:pt>
                <c:pt idx="164">
                  <c:v>0</c:v>
                </c:pt>
                <c:pt idx="165">
                  <c:v>-1</c:v>
                </c:pt>
                <c:pt idx="166">
                  <c:v>2</c:v>
                </c:pt>
                <c:pt idx="167">
                  <c:v>-2</c:v>
                </c:pt>
                <c:pt idx="168">
                  <c:v>-1</c:v>
                </c:pt>
                <c:pt idx="169">
                  <c:v>-1</c:v>
                </c:pt>
                <c:pt idx="170">
                  <c:v>0</c:v>
                </c:pt>
                <c:pt idx="171">
                  <c:v>0</c:v>
                </c:pt>
                <c:pt idx="172">
                  <c:v>0</c:v>
                </c:pt>
                <c:pt idx="173">
                  <c:v>-2</c:v>
                </c:pt>
                <c:pt idx="174">
                  <c:v>-1</c:v>
                </c:pt>
                <c:pt idx="175">
                  <c:v>1</c:v>
                </c:pt>
                <c:pt idx="176">
                  <c:v>-1</c:v>
                </c:pt>
                <c:pt idx="177">
                  <c:v>-4</c:v>
                </c:pt>
                <c:pt idx="178">
                  <c:v>-2</c:v>
                </c:pt>
                <c:pt idx="179">
                  <c:v>-2</c:v>
                </c:pt>
                <c:pt idx="180">
                  <c:v>2</c:v>
                </c:pt>
                <c:pt idx="181">
                  <c:v>0</c:v>
                </c:pt>
                <c:pt idx="182">
                  <c:v>0</c:v>
                </c:pt>
                <c:pt idx="183">
                  <c:v>-2</c:v>
                </c:pt>
                <c:pt idx="184">
                  <c:v>0</c:v>
                </c:pt>
                <c:pt idx="185">
                  <c:v>2</c:v>
                </c:pt>
                <c:pt idx="186">
                  <c:v>-3</c:v>
                </c:pt>
                <c:pt idx="187">
                  <c:v>-1</c:v>
                </c:pt>
                <c:pt idx="188">
                  <c:v>-1</c:v>
                </c:pt>
                <c:pt idx="189">
                  <c:v>-2</c:v>
                </c:pt>
                <c:pt idx="190">
                  <c:v>0</c:v>
                </c:pt>
                <c:pt idx="191">
                  <c:v>-1</c:v>
                </c:pt>
                <c:pt idx="192">
                  <c:v>-1</c:v>
                </c:pt>
                <c:pt idx="193">
                  <c:v>0</c:v>
                </c:pt>
                <c:pt idx="194">
                  <c:v>0</c:v>
                </c:pt>
                <c:pt idx="195">
                  <c:v>2</c:v>
                </c:pt>
                <c:pt idx="196">
                  <c:v>0</c:v>
                </c:pt>
                <c:pt idx="197">
                  <c:v>0</c:v>
                </c:pt>
                <c:pt idx="198">
                  <c:v>0</c:v>
                </c:pt>
                <c:pt idx="199">
                  <c:v>1</c:v>
                </c:pt>
                <c:pt idx="200">
                  <c:v>-2</c:v>
                </c:pt>
                <c:pt idx="201">
                  <c:v>1</c:v>
                </c:pt>
                <c:pt idx="202">
                  <c:v>1</c:v>
                </c:pt>
                <c:pt idx="203">
                  <c:v>-1</c:v>
                </c:pt>
                <c:pt idx="204">
                  <c:v>0</c:v>
                </c:pt>
                <c:pt idx="205">
                  <c:v>0</c:v>
                </c:pt>
                <c:pt idx="206">
                  <c:v>2</c:v>
                </c:pt>
                <c:pt idx="207">
                  <c:v>1</c:v>
                </c:pt>
                <c:pt idx="208">
                  <c:v>-3</c:v>
                </c:pt>
                <c:pt idx="209">
                  <c:v>0</c:v>
                </c:pt>
                <c:pt idx="210">
                  <c:v>-2</c:v>
                </c:pt>
                <c:pt idx="211">
                  <c:v>-1</c:v>
                </c:pt>
                <c:pt idx="212">
                  <c:v>-3</c:v>
                </c:pt>
                <c:pt idx="213">
                  <c:v>-1</c:v>
                </c:pt>
                <c:pt idx="214">
                  <c:v>-1</c:v>
                </c:pt>
                <c:pt idx="215">
                  <c:v>0</c:v>
                </c:pt>
                <c:pt idx="216">
                  <c:v>0</c:v>
                </c:pt>
                <c:pt idx="217">
                  <c:v>-1</c:v>
                </c:pt>
                <c:pt idx="218">
                  <c:v>-2</c:v>
                </c:pt>
                <c:pt idx="219">
                  <c:v>-1</c:v>
                </c:pt>
                <c:pt idx="220">
                  <c:v>-1</c:v>
                </c:pt>
                <c:pt idx="221">
                  <c:v>1</c:v>
                </c:pt>
                <c:pt idx="222">
                  <c:v>-2</c:v>
                </c:pt>
                <c:pt idx="223">
                  <c:v>0</c:v>
                </c:pt>
                <c:pt idx="224">
                  <c:v>-1</c:v>
                </c:pt>
                <c:pt idx="225">
                  <c:v>-1</c:v>
                </c:pt>
                <c:pt idx="226">
                  <c:v>1</c:v>
                </c:pt>
              </c:numCache>
            </c:numRef>
          </c:val>
          <c:smooth val="0"/>
          <c:extLst>
            <c:ext xmlns:c16="http://schemas.microsoft.com/office/drawing/2014/chart" uri="{C3380CC4-5D6E-409C-BE32-E72D297353CC}">
              <c16:uniqueId val="{00000000-8C3C-4A7E-AEF1-E76FCBCD0A2A}"/>
            </c:ext>
          </c:extLst>
        </c:ser>
        <c:dLbls>
          <c:showLegendKey val="0"/>
          <c:showVal val="0"/>
          <c:showCatName val="0"/>
          <c:showSerName val="0"/>
          <c:showPercent val="0"/>
          <c:showBubbleSize val="0"/>
        </c:dLbls>
        <c:smooth val="0"/>
        <c:axId val="338250880"/>
        <c:axId val="338979488"/>
      </c:lineChart>
      <c:dateAx>
        <c:axId val="33825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79488"/>
        <c:crosses val="autoZero"/>
        <c:auto val="1"/>
        <c:lblOffset val="100"/>
        <c:baseTimeUnit val="days"/>
      </c:dateAx>
      <c:valAx>
        <c:axId val="338979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25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2</c:v>
                </c:pt>
                <c:pt idx="19">
                  <c:v>0</c:v>
                </c:pt>
                <c:pt idx="20">
                  <c:v>0</c:v>
                </c:pt>
                <c:pt idx="21">
                  <c:v>4</c:v>
                </c:pt>
                <c:pt idx="22">
                  <c:v>1</c:v>
                </c:pt>
                <c:pt idx="23">
                  <c:v>0</c:v>
                </c:pt>
                <c:pt idx="24">
                  <c:v>0</c:v>
                </c:pt>
                <c:pt idx="25">
                  <c:v>1</c:v>
                </c:pt>
                <c:pt idx="26">
                  <c:v>0</c:v>
                </c:pt>
                <c:pt idx="27">
                  <c:v>0</c:v>
                </c:pt>
                <c:pt idx="28">
                  <c:v>0</c:v>
                </c:pt>
                <c:pt idx="29">
                  <c:v>1</c:v>
                </c:pt>
                <c:pt idx="30">
                  <c:v>1</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3</c:v>
                </c:pt>
                <c:pt idx="46">
                  <c:v>2</c:v>
                </c:pt>
                <c:pt idx="47">
                  <c:v>0</c:v>
                </c:pt>
                <c:pt idx="48">
                  <c:v>0</c:v>
                </c:pt>
                <c:pt idx="49">
                  <c:v>1</c:v>
                </c:pt>
                <c:pt idx="50">
                  <c:v>1</c:v>
                </c:pt>
                <c:pt idx="51">
                  <c:v>1</c:v>
                </c:pt>
                <c:pt idx="52">
                  <c:v>2</c:v>
                </c:pt>
                <c:pt idx="53">
                  <c:v>1</c:v>
                </c:pt>
                <c:pt idx="54">
                  <c:v>0</c:v>
                </c:pt>
                <c:pt idx="55">
                  <c:v>0</c:v>
                </c:pt>
                <c:pt idx="56">
                  <c:v>0</c:v>
                </c:pt>
                <c:pt idx="57">
                  <c:v>0</c:v>
                </c:pt>
                <c:pt idx="58">
                  <c:v>0</c:v>
                </c:pt>
                <c:pt idx="59">
                  <c:v>0</c:v>
                </c:pt>
                <c:pt idx="60">
                  <c:v>3</c:v>
                </c:pt>
                <c:pt idx="61">
                  <c:v>0</c:v>
                </c:pt>
                <c:pt idx="62">
                  <c:v>0</c:v>
                </c:pt>
                <c:pt idx="63">
                  <c:v>1</c:v>
                </c:pt>
                <c:pt idx="64">
                  <c:v>1</c:v>
                </c:pt>
                <c:pt idx="65">
                  <c:v>0</c:v>
                </c:pt>
                <c:pt idx="66">
                  <c:v>1</c:v>
                </c:pt>
                <c:pt idx="67">
                  <c:v>4</c:v>
                </c:pt>
                <c:pt idx="68">
                  <c:v>0</c:v>
                </c:pt>
                <c:pt idx="69">
                  <c:v>0</c:v>
                </c:pt>
                <c:pt idx="70">
                  <c:v>0</c:v>
                </c:pt>
                <c:pt idx="71">
                  <c:v>0</c:v>
                </c:pt>
                <c:pt idx="72">
                  <c:v>4</c:v>
                </c:pt>
                <c:pt idx="73">
                  <c:v>0</c:v>
                </c:pt>
                <c:pt idx="74">
                  <c:v>1</c:v>
                </c:pt>
                <c:pt idx="75">
                  <c:v>0</c:v>
                </c:pt>
                <c:pt idx="76">
                  <c:v>0</c:v>
                </c:pt>
                <c:pt idx="77">
                  <c:v>0</c:v>
                </c:pt>
                <c:pt idx="78">
                  <c:v>2</c:v>
                </c:pt>
                <c:pt idx="79">
                  <c:v>0</c:v>
                </c:pt>
                <c:pt idx="80">
                  <c:v>0</c:v>
                </c:pt>
                <c:pt idx="81">
                  <c:v>0</c:v>
                </c:pt>
                <c:pt idx="82">
                  <c:v>0</c:v>
                </c:pt>
                <c:pt idx="83">
                  <c:v>0</c:v>
                </c:pt>
                <c:pt idx="84">
                  <c:v>1</c:v>
                </c:pt>
                <c:pt idx="85">
                  <c:v>2</c:v>
                </c:pt>
                <c:pt idx="86">
                  <c:v>0</c:v>
                </c:pt>
                <c:pt idx="87">
                  <c:v>0</c:v>
                </c:pt>
                <c:pt idx="88">
                  <c:v>0</c:v>
                </c:pt>
                <c:pt idx="89">
                  <c:v>0</c:v>
                </c:pt>
                <c:pt idx="90">
                  <c:v>0</c:v>
                </c:pt>
                <c:pt idx="91">
                  <c:v>1</c:v>
                </c:pt>
                <c:pt idx="92">
                  <c:v>1</c:v>
                </c:pt>
                <c:pt idx="93">
                  <c:v>1</c:v>
                </c:pt>
                <c:pt idx="94">
                  <c:v>1</c:v>
                </c:pt>
                <c:pt idx="95">
                  <c:v>0</c:v>
                </c:pt>
                <c:pt idx="96">
                  <c:v>0</c:v>
                </c:pt>
                <c:pt idx="97">
                  <c:v>1</c:v>
                </c:pt>
                <c:pt idx="98">
                  <c:v>0</c:v>
                </c:pt>
                <c:pt idx="99">
                  <c:v>4</c:v>
                </c:pt>
                <c:pt idx="100">
                  <c:v>2</c:v>
                </c:pt>
                <c:pt idx="101">
                  <c:v>1</c:v>
                </c:pt>
                <c:pt idx="102">
                  <c:v>0</c:v>
                </c:pt>
                <c:pt idx="103">
                  <c:v>0</c:v>
                </c:pt>
                <c:pt idx="104">
                  <c:v>0</c:v>
                </c:pt>
                <c:pt idx="105">
                  <c:v>0</c:v>
                </c:pt>
                <c:pt idx="106">
                  <c:v>0</c:v>
                </c:pt>
                <c:pt idx="107">
                  <c:v>0</c:v>
                </c:pt>
                <c:pt idx="108">
                  <c:v>1</c:v>
                </c:pt>
                <c:pt idx="109">
                  <c:v>0</c:v>
                </c:pt>
                <c:pt idx="110">
                  <c:v>0</c:v>
                </c:pt>
                <c:pt idx="111">
                  <c:v>0</c:v>
                </c:pt>
                <c:pt idx="112">
                  <c:v>0</c:v>
                </c:pt>
                <c:pt idx="113">
                  <c:v>1</c:v>
                </c:pt>
                <c:pt idx="114">
                  <c:v>1</c:v>
                </c:pt>
                <c:pt idx="115">
                  <c:v>1</c:v>
                </c:pt>
                <c:pt idx="116">
                  <c:v>0</c:v>
                </c:pt>
                <c:pt idx="117">
                  <c:v>1</c:v>
                </c:pt>
                <c:pt idx="118">
                  <c:v>0</c:v>
                </c:pt>
                <c:pt idx="119">
                  <c:v>0</c:v>
                </c:pt>
                <c:pt idx="120">
                  <c:v>0</c:v>
                </c:pt>
                <c:pt idx="121">
                  <c:v>0</c:v>
                </c:pt>
                <c:pt idx="122">
                  <c:v>1</c:v>
                </c:pt>
                <c:pt idx="123">
                  <c:v>1</c:v>
                </c:pt>
                <c:pt idx="124">
                  <c:v>0</c:v>
                </c:pt>
                <c:pt idx="125">
                  <c:v>0</c:v>
                </c:pt>
                <c:pt idx="126">
                  <c:v>1</c:v>
                </c:pt>
                <c:pt idx="127">
                  <c:v>0</c:v>
                </c:pt>
                <c:pt idx="128">
                  <c:v>0</c:v>
                </c:pt>
                <c:pt idx="129">
                  <c:v>0</c:v>
                </c:pt>
                <c:pt idx="130">
                  <c:v>0</c:v>
                </c:pt>
                <c:pt idx="131">
                  <c:v>0</c:v>
                </c:pt>
                <c:pt idx="132">
                  <c:v>1</c:v>
                </c:pt>
                <c:pt idx="133">
                  <c:v>0</c:v>
                </c:pt>
                <c:pt idx="134">
                  <c:v>0</c:v>
                </c:pt>
                <c:pt idx="135">
                  <c:v>1</c:v>
                </c:pt>
                <c:pt idx="136">
                  <c:v>0</c:v>
                </c:pt>
                <c:pt idx="137">
                  <c:v>0</c:v>
                </c:pt>
                <c:pt idx="138">
                  <c:v>1</c:v>
                </c:pt>
                <c:pt idx="139">
                  <c:v>0</c:v>
                </c:pt>
                <c:pt idx="140">
                  <c:v>1</c:v>
                </c:pt>
                <c:pt idx="141">
                  <c:v>1</c:v>
                </c:pt>
                <c:pt idx="142">
                  <c:v>3</c:v>
                </c:pt>
                <c:pt idx="143">
                  <c:v>0</c:v>
                </c:pt>
                <c:pt idx="144">
                  <c:v>3</c:v>
                </c:pt>
                <c:pt idx="145">
                  <c:v>0</c:v>
                </c:pt>
                <c:pt idx="146">
                  <c:v>0</c:v>
                </c:pt>
                <c:pt idx="147">
                  <c:v>2</c:v>
                </c:pt>
                <c:pt idx="148">
                  <c:v>0</c:v>
                </c:pt>
                <c:pt idx="149">
                  <c:v>0</c:v>
                </c:pt>
                <c:pt idx="150">
                  <c:v>0</c:v>
                </c:pt>
                <c:pt idx="151">
                  <c:v>0</c:v>
                </c:pt>
                <c:pt idx="152">
                  <c:v>0</c:v>
                </c:pt>
                <c:pt idx="153">
                  <c:v>1</c:v>
                </c:pt>
                <c:pt idx="154">
                  <c:v>2</c:v>
                </c:pt>
                <c:pt idx="155">
                  <c:v>1</c:v>
                </c:pt>
                <c:pt idx="156">
                  <c:v>1</c:v>
                </c:pt>
                <c:pt idx="157">
                  <c:v>1</c:v>
                </c:pt>
                <c:pt idx="158">
                  <c:v>0</c:v>
                </c:pt>
                <c:pt idx="159">
                  <c:v>2</c:v>
                </c:pt>
                <c:pt idx="160">
                  <c:v>0</c:v>
                </c:pt>
                <c:pt idx="161">
                  <c:v>1</c:v>
                </c:pt>
                <c:pt idx="162">
                  <c:v>0</c:v>
                </c:pt>
                <c:pt idx="163">
                  <c:v>0</c:v>
                </c:pt>
                <c:pt idx="164">
                  <c:v>0</c:v>
                </c:pt>
                <c:pt idx="165">
                  <c:v>1</c:v>
                </c:pt>
                <c:pt idx="166">
                  <c:v>1</c:v>
                </c:pt>
                <c:pt idx="167">
                  <c:v>2</c:v>
                </c:pt>
                <c:pt idx="168">
                  <c:v>0</c:v>
                </c:pt>
                <c:pt idx="169">
                  <c:v>2</c:v>
                </c:pt>
                <c:pt idx="170">
                  <c:v>0</c:v>
                </c:pt>
                <c:pt idx="171">
                  <c:v>0</c:v>
                </c:pt>
                <c:pt idx="172">
                  <c:v>0</c:v>
                </c:pt>
                <c:pt idx="173">
                  <c:v>0</c:v>
                </c:pt>
                <c:pt idx="174">
                  <c:v>0</c:v>
                </c:pt>
                <c:pt idx="175">
                  <c:v>0</c:v>
                </c:pt>
                <c:pt idx="176">
                  <c:v>1</c:v>
                </c:pt>
                <c:pt idx="177">
                  <c:v>0</c:v>
                </c:pt>
                <c:pt idx="178">
                  <c:v>0</c:v>
                </c:pt>
                <c:pt idx="179">
                  <c:v>0</c:v>
                </c:pt>
                <c:pt idx="180">
                  <c:v>0</c:v>
                </c:pt>
                <c:pt idx="181">
                  <c:v>0</c:v>
                </c:pt>
                <c:pt idx="182">
                  <c:v>0</c:v>
                </c:pt>
                <c:pt idx="183">
                  <c:v>1</c:v>
                </c:pt>
                <c:pt idx="184">
                  <c:v>0</c:v>
                </c:pt>
                <c:pt idx="185">
                  <c:v>2</c:v>
                </c:pt>
                <c:pt idx="186">
                  <c:v>1</c:v>
                </c:pt>
                <c:pt idx="187">
                  <c:v>2</c:v>
                </c:pt>
                <c:pt idx="188">
                  <c:v>0</c:v>
                </c:pt>
                <c:pt idx="189">
                  <c:v>0</c:v>
                </c:pt>
                <c:pt idx="190">
                  <c:v>2</c:v>
                </c:pt>
                <c:pt idx="191">
                  <c:v>2</c:v>
                </c:pt>
                <c:pt idx="192">
                  <c:v>0</c:v>
                </c:pt>
                <c:pt idx="193">
                  <c:v>0</c:v>
                </c:pt>
                <c:pt idx="194">
                  <c:v>0</c:v>
                </c:pt>
                <c:pt idx="195">
                  <c:v>0</c:v>
                </c:pt>
                <c:pt idx="196">
                  <c:v>0</c:v>
                </c:pt>
                <c:pt idx="197">
                  <c:v>0</c:v>
                </c:pt>
                <c:pt idx="198">
                  <c:v>1</c:v>
                </c:pt>
                <c:pt idx="199">
                  <c:v>1</c:v>
                </c:pt>
                <c:pt idx="200">
                  <c:v>0</c:v>
                </c:pt>
                <c:pt idx="201">
                  <c:v>0</c:v>
                </c:pt>
                <c:pt idx="202">
                  <c:v>0</c:v>
                </c:pt>
                <c:pt idx="203">
                  <c:v>0</c:v>
                </c:pt>
                <c:pt idx="204">
                  <c:v>0</c:v>
                </c:pt>
                <c:pt idx="205">
                  <c:v>0</c:v>
                </c:pt>
                <c:pt idx="206">
                  <c:v>2</c:v>
                </c:pt>
                <c:pt idx="207">
                  <c:v>0</c:v>
                </c:pt>
                <c:pt idx="208">
                  <c:v>0</c:v>
                </c:pt>
                <c:pt idx="209">
                  <c:v>0</c:v>
                </c:pt>
                <c:pt idx="210">
                  <c:v>0</c:v>
                </c:pt>
                <c:pt idx="211">
                  <c:v>0</c:v>
                </c:pt>
                <c:pt idx="212">
                  <c:v>0</c:v>
                </c:pt>
                <c:pt idx="213">
                  <c:v>0</c:v>
                </c:pt>
                <c:pt idx="214">
                  <c:v>0</c:v>
                </c:pt>
                <c:pt idx="215">
                  <c:v>0</c:v>
                </c:pt>
                <c:pt idx="216">
                  <c:v>1</c:v>
                </c:pt>
                <c:pt idx="217">
                  <c:v>2</c:v>
                </c:pt>
                <c:pt idx="218">
                  <c:v>0</c:v>
                </c:pt>
                <c:pt idx="219">
                  <c:v>0</c:v>
                </c:pt>
                <c:pt idx="220">
                  <c:v>0</c:v>
                </c:pt>
                <c:pt idx="221">
                  <c:v>0</c:v>
                </c:pt>
                <c:pt idx="222">
                  <c:v>0</c:v>
                </c:pt>
                <c:pt idx="223">
                  <c:v>0</c:v>
                </c:pt>
                <c:pt idx="224">
                  <c:v>0</c:v>
                </c:pt>
                <c:pt idx="225">
                  <c:v>0</c:v>
                </c:pt>
                <c:pt idx="226">
                  <c:v>0</c:v>
                </c:pt>
              </c:numCache>
            </c:numRef>
          </c:val>
          <c:smooth val="0"/>
          <c:extLst>
            <c:ext xmlns:c16="http://schemas.microsoft.com/office/drawing/2014/chart" uri="{C3380CC4-5D6E-409C-BE32-E72D297353CC}">
              <c16:uniqueId val="{00000000-392B-4A7F-9188-509F6CBE14E2}"/>
            </c:ext>
          </c:extLst>
        </c:ser>
        <c:dLbls>
          <c:showLegendKey val="0"/>
          <c:showVal val="0"/>
          <c:showCatName val="0"/>
          <c:showSerName val="0"/>
          <c:showPercent val="0"/>
          <c:showBubbleSize val="0"/>
        </c:dLbls>
        <c:smooth val="0"/>
        <c:axId val="223503904"/>
        <c:axId val="223497672"/>
      </c:lineChart>
      <c:dateAx>
        <c:axId val="223503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497672"/>
        <c:crosses val="autoZero"/>
        <c:auto val="1"/>
        <c:lblOffset val="100"/>
        <c:baseTimeUnit val="days"/>
      </c:dateAx>
      <c:valAx>
        <c:axId val="22349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0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22</c:v>
                </c:pt>
                <c:pt idx="2">
                  <c:v>20</c:v>
                </c:pt>
                <c:pt idx="3">
                  <c:v>18</c:v>
                </c:pt>
                <c:pt idx="4">
                  <c:v>20</c:v>
                </c:pt>
                <c:pt idx="5">
                  <c:v>7</c:v>
                </c:pt>
                <c:pt idx="6">
                  <c:v>6</c:v>
                </c:pt>
              </c:numCache>
            </c:numRef>
          </c:val>
          <c:extLst>
            <c:ext xmlns:c16="http://schemas.microsoft.com/office/drawing/2014/chart" uri="{C3380CC4-5D6E-409C-BE32-E72D297353CC}">
              <c16:uniqueId val="{00000000-AD7F-4B54-872E-D1844FEDF248}"/>
            </c:ext>
          </c:extLst>
        </c:ser>
        <c:dLbls>
          <c:showLegendKey val="0"/>
          <c:showVal val="0"/>
          <c:showCatName val="0"/>
          <c:showSerName val="0"/>
          <c:showPercent val="0"/>
          <c:showBubbleSize val="0"/>
        </c:dLbls>
        <c:gapWidth val="219"/>
        <c:overlap val="-27"/>
        <c:axId val="223499968"/>
        <c:axId val="223503576"/>
      </c:barChart>
      <c:catAx>
        <c:axId val="22349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03576"/>
        <c:crosses val="autoZero"/>
        <c:auto val="1"/>
        <c:lblAlgn val="ctr"/>
        <c:lblOffset val="100"/>
        <c:noMultiLvlLbl val="0"/>
      </c:catAx>
      <c:valAx>
        <c:axId val="223503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49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0.40234473005952998</c:v>
                </c:pt>
                <c:pt idx="1">
                  <c:v>0.32993760795234001</c:v>
                </c:pt>
                <c:pt idx="2">
                  <c:v>0.41295075610701998</c:v>
                </c:pt>
                <c:pt idx="3">
                  <c:v>0.30373529791908999</c:v>
                </c:pt>
                <c:pt idx="4">
                  <c:v>0.52656068243505005</c:v>
                </c:pt>
                <c:pt idx="5">
                  <c:v>0.32681548773057001</c:v>
                </c:pt>
                <c:pt idx="6">
                  <c:v>0.56352591443711997</c:v>
                </c:pt>
              </c:numCache>
            </c:numRef>
          </c:val>
          <c:extLst>
            <c:ext xmlns:c16="http://schemas.microsoft.com/office/drawing/2014/chart" uri="{C3380CC4-5D6E-409C-BE32-E72D297353CC}">
              <c16:uniqueId val="{00000000-2466-4A41-A2B0-FB842305243B}"/>
            </c:ext>
          </c:extLst>
        </c:ser>
        <c:dLbls>
          <c:showLegendKey val="0"/>
          <c:showVal val="0"/>
          <c:showCatName val="0"/>
          <c:showSerName val="0"/>
          <c:showPercent val="0"/>
          <c:showBubbleSize val="0"/>
        </c:dLbls>
        <c:gapWidth val="219"/>
        <c:overlap val="-27"/>
        <c:axId val="223494720"/>
        <c:axId val="223505872"/>
      </c:barChart>
      <c:catAx>
        <c:axId val="22349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05872"/>
        <c:crosses val="autoZero"/>
        <c:auto val="1"/>
        <c:lblAlgn val="ctr"/>
        <c:lblOffset val="100"/>
        <c:noMultiLvlLbl val="0"/>
      </c:catAx>
      <c:valAx>
        <c:axId val="22350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49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14</c:v>
                </c:pt>
              </c:numCache>
            </c:numRef>
          </c:val>
          <c:extLst>
            <c:ext xmlns:c16="http://schemas.microsoft.com/office/drawing/2014/chart" uri="{C3380CC4-5D6E-409C-BE32-E72D297353CC}">
              <c16:uniqueId val="{00000000-CCDE-471E-BD56-759BE51E74EC}"/>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1</c:v>
                </c:pt>
              </c:numCache>
            </c:numRef>
          </c:val>
          <c:extLst>
            <c:ext xmlns:c16="http://schemas.microsoft.com/office/drawing/2014/chart" uri="{C3380CC4-5D6E-409C-BE32-E72D297353CC}">
              <c16:uniqueId val="{00000001-CCDE-471E-BD56-759BE51E74EC}"/>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84</c:v>
                </c:pt>
              </c:numCache>
            </c:numRef>
          </c:val>
          <c:extLst>
            <c:ext xmlns:c16="http://schemas.microsoft.com/office/drawing/2014/chart" uri="{C3380CC4-5D6E-409C-BE32-E72D297353CC}">
              <c16:uniqueId val="{00000002-CCDE-471E-BD56-759BE51E74EC}"/>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2</c:v>
                </c:pt>
              </c:numCache>
            </c:numRef>
          </c:val>
          <c:extLst>
            <c:ext xmlns:c16="http://schemas.microsoft.com/office/drawing/2014/chart" uri="{C3380CC4-5D6E-409C-BE32-E72D297353CC}">
              <c16:uniqueId val="{00000003-CCDE-471E-BD56-759BE51E74EC}"/>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8</c:v>
                </c:pt>
              </c:numCache>
            </c:numRef>
          </c:val>
          <c:extLst>
            <c:ext xmlns:c16="http://schemas.microsoft.com/office/drawing/2014/chart" uri="{C3380CC4-5D6E-409C-BE32-E72D297353CC}">
              <c16:uniqueId val="{00000004-CCDE-471E-BD56-759BE51E74EC}"/>
            </c:ext>
          </c:extLst>
        </c:ser>
        <c:ser>
          <c:idx val="5"/>
          <c:order val="5"/>
          <c:tx>
            <c:strRef>
              <c:f>Sheet1!$G$1</c:f>
              <c:strCache>
                <c:ptCount val="1"/>
                <c:pt idx="0">
                  <c:v>YouTube Video</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1</c:v>
                </c:pt>
              </c:numCache>
            </c:numRef>
          </c:val>
          <c:extLst>
            <c:ext xmlns:c16="http://schemas.microsoft.com/office/drawing/2014/chart" uri="{C3380CC4-5D6E-409C-BE32-E72D297353CC}">
              <c16:uniqueId val="{00000005-CCDE-471E-BD56-759BE51E74EC}"/>
            </c:ext>
          </c:extLst>
        </c:ser>
        <c:dLbls>
          <c:showLegendKey val="0"/>
          <c:showVal val="0"/>
          <c:showCatName val="0"/>
          <c:showSerName val="0"/>
          <c:showPercent val="0"/>
          <c:showBubbleSize val="0"/>
        </c:dLbls>
        <c:gapWidth val="150"/>
        <c:overlap val="100"/>
        <c:axId val="221714648"/>
        <c:axId val="221715304"/>
      </c:barChart>
      <c:catAx>
        <c:axId val="221714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715304"/>
        <c:crosses val="autoZero"/>
        <c:auto val="1"/>
        <c:lblAlgn val="ctr"/>
        <c:lblOffset val="100"/>
        <c:noMultiLvlLbl val="0"/>
      </c:catAx>
      <c:valAx>
        <c:axId val="221715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714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0.23264831329972999</c:v>
                </c:pt>
                <c:pt idx="1">
                  <c:v>0.23264831329972999</c:v>
                </c:pt>
                <c:pt idx="2">
                  <c:v>0</c:v>
                </c:pt>
                <c:pt idx="3">
                  <c:v>0</c:v>
                </c:pt>
                <c:pt idx="4">
                  <c:v>0</c:v>
                </c:pt>
                <c:pt idx="5">
                  <c:v>0</c:v>
                </c:pt>
                <c:pt idx="6">
                  <c:v>0</c:v>
                </c:pt>
                <c:pt idx="7">
                  <c:v>0</c:v>
                </c:pt>
                <c:pt idx="8">
                  <c:v>0.59713067080264004</c:v>
                </c:pt>
                <c:pt idx="9">
                  <c:v>0.29856533540132002</c:v>
                </c:pt>
                <c:pt idx="10">
                  <c:v>0.17947155597407999</c:v>
                </c:pt>
                <c:pt idx="11">
                  <c:v>0.43169187023394001</c:v>
                </c:pt>
                <c:pt idx="12">
                  <c:v>0.26711473008487002</c:v>
                </c:pt>
                <c:pt idx="13">
                  <c:v>0.41987481305045998</c:v>
                </c:pt>
                <c:pt idx="14">
                  <c:v>0.23109732454439999</c:v>
                </c:pt>
                <c:pt idx="15">
                  <c:v>0.45217287559281</c:v>
                </c:pt>
                <c:pt idx="16">
                  <c:v>0.41453699460679</c:v>
                </c:pt>
                <c:pt idx="17">
                  <c:v>0.80909913403127998</c:v>
                </c:pt>
                <c:pt idx="18">
                  <c:v>0.59924565546899999</c:v>
                </c:pt>
                <c:pt idx="19">
                  <c:v>0.49742425081704</c:v>
                </c:pt>
                <c:pt idx="20">
                  <c:v>0.25074318211192997</c:v>
                </c:pt>
                <c:pt idx="21">
                  <c:v>0.40946103140751999</c:v>
                </c:pt>
                <c:pt idx="22">
                  <c:v>0.24970918960838001</c:v>
                </c:pt>
                <c:pt idx="23">
                  <c:v>0.58627374951531996</c:v>
                </c:pt>
              </c:numCache>
            </c:numRef>
          </c:val>
          <c:smooth val="0"/>
          <c:extLst>
            <c:ext xmlns:c16="http://schemas.microsoft.com/office/drawing/2014/chart" uri="{C3380CC4-5D6E-409C-BE32-E72D297353CC}">
              <c16:uniqueId val="{00000000-F4FD-4904-8B91-46AB166EA037}"/>
            </c:ext>
          </c:extLst>
        </c:ser>
        <c:dLbls>
          <c:showLegendKey val="0"/>
          <c:showVal val="0"/>
          <c:showCatName val="0"/>
          <c:showSerName val="0"/>
          <c:showPercent val="0"/>
          <c:showBubbleSize val="0"/>
        </c:dLbls>
        <c:smooth val="0"/>
        <c:axId val="221718584"/>
        <c:axId val="221709400"/>
      </c:lineChart>
      <c:catAx>
        <c:axId val="22171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709400"/>
        <c:crosses val="autoZero"/>
        <c:auto val="1"/>
        <c:lblAlgn val="ctr"/>
        <c:lblOffset val="100"/>
        <c:noMultiLvlLbl val="0"/>
      </c:catAx>
      <c:valAx>
        <c:axId val="22170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71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1</c:v>
                </c:pt>
                <c:pt idx="2">
                  <c:v>0</c:v>
                </c:pt>
                <c:pt idx="3">
                  <c:v>0</c:v>
                </c:pt>
                <c:pt idx="4">
                  <c:v>0</c:v>
                </c:pt>
                <c:pt idx="5">
                  <c:v>0</c:v>
                </c:pt>
                <c:pt idx="6">
                  <c:v>0</c:v>
                </c:pt>
                <c:pt idx="7">
                  <c:v>0</c:v>
                </c:pt>
                <c:pt idx="8">
                  <c:v>1</c:v>
                </c:pt>
                <c:pt idx="9">
                  <c:v>4</c:v>
                </c:pt>
                <c:pt idx="10">
                  <c:v>7</c:v>
                </c:pt>
                <c:pt idx="11">
                  <c:v>6</c:v>
                </c:pt>
                <c:pt idx="12">
                  <c:v>9</c:v>
                </c:pt>
                <c:pt idx="13">
                  <c:v>7</c:v>
                </c:pt>
                <c:pt idx="14">
                  <c:v>5</c:v>
                </c:pt>
                <c:pt idx="15">
                  <c:v>13</c:v>
                </c:pt>
                <c:pt idx="16">
                  <c:v>11</c:v>
                </c:pt>
                <c:pt idx="17">
                  <c:v>3</c:v>
                </c:pt>
                <c:pt idx="18">
                  <c:v>11</c:v>
                </c:pt>
                <c:pt idx="19">
                  <c:v>7</c:v>
                </c:pt>
                <c:pt idx="20">
                  <c:v>9</c:v>
                </c:pt>
                <c:pt idx="21">
                  <c:v>5</c:v>
                </c:pt>
                <c:pt idx="22">
                  <c:v>5</c:v>
                </c:pt>
                <c:pt idx="23">
                  <c:v>5</c:v>
                </c:pt>
              </c:numCache>
            </c:numRef>
          </c:val>
          <c:smooth val="0"/>
          <c:extLst>
            <c:ext xmlns:c16="http://schemas.microsoft.com/office/drawing/2014/chart" uri="{C3380CC4-5D6E-409C-BE32-E72D297353CC}">
              <c16:uniqueId val="{00000000-1EC4-476E-A433-938DAACABFC6}"/>
            </c:ext>
          </c:extLst>
        </c:ser>
        <c:dLbls>
          <c:showLegendKey val="0"/>
          <c:showVal val="0"/>
          <c:showCatName val="0"/>
          <c:showSerName val="0"/>
          <c:showPercent val="0"/>
          <c:showBubbleSize val="0"/>
        </c:dLbls>
        <c:smooth val="0"/>
        <c:axId val="221728096"/>
        <c:axId val="221725144"/>
      </c:lineChart>
      <c:catAx>
        <c:axId val="22172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725144"/>
        <c:crosses val="autoZero"/>
        <c:auto val="1"/>
        <c:lblAlgn val="ctr"/>
        <c:lblOffset val="100"/>
        <c:noMultiLvlLbl val="0"/>
      </c:catAx>
      <c:valAx>
        <c:axId val="22172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728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0.51579889234359</c:v>
                </c:pt>
                <c:pt idx="2">
                  <c:v>0.25211672798019003</c:v>
                </c:pt>
                <c:pt idx="3">
                  <c:v>0.1125053644685</c:v>
                </c:pt>
                <c:pt idx="4">
                  <c:v>0.19184958504617999</c:v>
                </c:pt>
              </c:numCache>
            </c:numRef>
          </c:val>
          <c:extLst>
            <c:ext xmlns:c16="http://schemas.microsoft.com/office/drawing/2014/chart" uri="{C3380CC4-5D6E-409C-BE32-E72D297353CC}">
              <c16:uniqueId val="{00000000-3C8B-42E7-B921-50A0A6E1AA73}"/>
            </c:ext>
          </c:extLst>
        </c:ser>
        <c:dLbls>
          <c:showLegendKey val="0"/>
          <c:showVal val="0"/>
          <c:showCatName val="0"/>
          <c:showSerName val="0"/>
          <c:showPercent val="0"/>
          <c:showBubbleSize val="0"/>
        </c:dLbls>
        <c:gapWidth val="219"/>
        <c:overlap val="-27"/>
        <c:axId val="221719240"/>
        <c:axId val="221719568"/>
      </c:barChart>
      <c:catAx>
        <c:axId val="221719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719568"/>
        <c:crosses val="autoZero"/>
        <c:auto val="1"/>
        <c:lblAlgn val="ctr"/>
        <c:lblOffset val="100"/>
        <c:noMultiLvlLbl val="0"/>
      </c:catAx>
      <c:valAx>
        <c:axId val="22171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71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4197</c:v>
                </c:pt>
              </c:numCache>
            </c:numRef>
          </c:val>
          <c:extLst>
            <c:ext xmlns:c16="http://schemas.microsoft.com/office/drawing/2014/chart" uri="{C3380CC4-5D6E-409C-BE32-E72D297353CC}">
              <c16:uniqueId val="{00000000-A665-40B3-A29E-43E8EAD9193B}"/>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253</c:v>
                </c:pt>
              </c:numCache>
            </c:numRef>
          </c:val>
          <c:extLst>
            <c:ext xmlns:c16="http://schemas.microsoft.com/office/drawing/2014/chart" uri="{C3380CC4-5D6E-409C-BE32-E72D297353CC}">
              <c16:uniqueId val="{00000001-A665-40B3-A29E-43E8EAD9193B}"/>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7</c:v>
                </c:pt>
              </c:numCache>
            </c:numRef>
          </c:val>
          <c:extLst>
            <c:ext xmlns:c16="http://schemas.microsoft.com/office/drawing/2014/chart" uri="{C3380CC4-5D6E-409C-BE32-E72D297353CC}">
              <c16:uniqueId val="{00000002-A665-40B3-A29E-43E8EAD9193B}"/>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4</c:v>
                </c:pt>
              </c:numCache>
            </c:numRef>
          </c:val>
          <c:extLst>
            <c:ext xmlns:c16="http://schemas.microsoft.com/office/drawing/2014/chart" uri="{C3380CC4-5D6E-409C-BE32-E72D297353CC}">
              <c16:uniqueId val="{00000003-A665-40B3-A29E-43E8EAD9193B}"/>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1</c:v>
                </c:pt>
              </c:numCache>
            </c:numRef>
          </c:val>
          <c:extLst>
            <c:ext xmlns:c16="http://schemas.microsoft.com/office/drawing/2014/chart" uri="{C3380CC4-5D6E-409C-BE32-E72D297353CC}">
              <c16:uniqueId val="{00000004-A665-40B3-A29E-43E8EAD9193B}"/>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2</c:v>
                </c:pt>
              </c:numCache>
            </c:numRef>
          </c:val>
          <c:extLst>
            <c:ext xmlns:c16="http://schemas.microsoft.com/office/drawing/2014/chart" uri="{C3380CC4-5D6E-409C-BE32-E72D297353CC}">
              <c16:uniqueId val="{00000005-A665-40B3-A29E-43E8EAD9193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Federico Ramon Puerta</c:v>
                </c:pt>
              </c:strCache>
            </c:strRef>
          </c:cat>
          <c:val>
            <c:numRef>
              <c:f>Sheet1!$H$2</c:f>
              <c:numCache>
                <c:formatCode>General</c:formatCode>
                <c:ptCount val="1"/>
                <c:pt idx="0">
                  <c:v>316</c:v>
                </c:pt>
              </c:numCache>
            </c:numRef>
          </c:val>
          <c:extLst>
            <c:ext xmlns:c16="http://schemas.microsoft.com/office/drawing/2014/chart" uri="{C3380CC4-5D6E-409C-BE32-E72D297353CC}">
              <c16:uniqueId val="{00000006-A665-40B3-A29E-43E8EAD9193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Federico Ramon Puerta</c:v>
                </c:pt>
              </c:strCache>
            </c:strRef>
          </c:cat>
          <c:val>
            <c:numRef>
              <c:f>Sheet1!$I$2</c:f>
              <c:numCache>
                <c:formatCode>General</c:formatCode>
                <c:ptCount val="1"/>
                <c:pt idx="0">
                  <c:v>897</c:v>
                </c:pt>
              </c:numCache>
            </c:numRef>
          </c:val>
          <c:extLst>
            <c:ext xmlns:c16="http://schemas.microsoft.com/office/drawing/2014/chart" uri="{C3380CC4-5D6E-409C-BE32-E72D297353CC}">
              <c16:uniqueId val="{00000007-A665-40B3-A29E-43E8EAD9193B}"/>
            </c:ext>
          </c:extLst>
        </c:ser>
        <c:dLbls>
          <c:showLegendKey val="0"/>
          <c:showVal val="0"/>
          <c:showCatName val="0"/>
          <c:showSerName val="0"/>
          <c:showPercent val="0"/>
          <c:showBubbleSize val="0"/>
        </c:dLbls>
        <c:gapWidth val="150"/>
        <c:overlap val="100"/>
        <c:axId val="345532400"/>
        <c:axId val="345526496"/>
      </c:barChart>
      <c:catAx>
        <c:axId val="345532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26496"/>
        <c:crosses val="autoZero"/>
        <c:auto val="1"/>
        <c:lblAlgn val="ctr"/>
        <c:lblOffset val="100"/>
        <c:noMultiLvlLbl val="0"/>
      </c:catAx>
      <c:valAx>
        <c:axId val="345526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3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F35-41E3-AC7B-E481EE2BE0BB}"/>
            </c:ext>
          </c:extLst>
        </c:ser>
        <c:dLbls>
          <c:showLegendKey val="0"/>
          <c:showVal val="0"/>
          <c:showCatName val="0"/>
          <c:showSerName val="0"/>
          <c:showPercent val="0"/>
          <c:showBubbleSize val="0"/>
        </c:dLbls>
        <c:gapWidth val="219"/>
        <c:overlap val="-27"/>
        <c:axId val="345530432"/>
        <c:axId val="345523872"/>
      </c:barChart>
      <c:catAx>
        <c:axId val="34553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23872"/>
        <c:crosses val="autoZero"/>
        <c:auto val="1"/>
        <c:lblAlgn val="ctr"/>
        <c:lblOffset val="100"/>
        <c:noMultiLvlLbl val="0"/>
      </c:catAx>
      <c:valAx>
        <c:axId val="34552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53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D198-49F1-B78B-3445F199F6FA}"/>
            </c:ext>
          </c:extLst>
        </c:ser>
        <c:dLbls>
          <c:showLegendKey val="0"/>
          <c:showVal val="0"/>
          <c:showCatName val="0"/>
          <c:showSerName val="0"/>
          <c:showPercent val="0"/>
          <c:showBubbleSize val="0"/>
        </c:dLbls>
        <c:gapWidth val="219"/>
        <c:overlap val="-27"/>
        <c:axId val="431045280"/>
        <c:axId val="431048232"/>
      </c:barChart>
      <c:catAx>
        <c:axId val="43104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48232"/>
        <c:crosses val="autoZero"/>
        <c:auto val="1"/>
        <c:lblAlgn val="ctr"/>
        <c:lblOffset val="100"/>
        <c:noMultiLvlLbl val="0"/>
      </c:catAx>
      <c:valAx>
        <c:axId val="43104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04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FBC0F-3C7F-4306-9522-755F32CD9BD9}"/>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AA411C24-2977-4DE5-902A-55FDFEBC5AB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602834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FF873-0845-4998-9306-7AAC31E9B015}"/>
              </a:ext>
            </a:extLst>
          </p:cNvPr>
          <p:cNvSpPr>
            <a:spLocks noGrp="1"/>
          </p:cNvSpPr>
          <p:nvPr>
            <p:ph type="title"/>
          </p:nvPr>
        </p:nvSpPr>
        <p:spPr/>
        <p:txBody>
          <a:bodyPr/>
          <a:lstStyle/>
          <a:p>
            <a:r>
              <a:rPr lang="en-US"/>
              <a:t>Facebook Key Metrics Table | Federico Ramon Puerta</a:t>
            </a:r>
          </a:p>
        </p:txBody>
      </p:sp>
      <p:graphicFrame>
        <p:nvGraphicFramePr>
          <p:cNvPr id="5" name="Table Placeholder 4">
            <a:extLst>
              <a:ext uri="{FF2B5EF4-FFF2-40B4-BE49-F238E27FC236}">
                <a16:creationId xmlns:a16="http://schemas.microsoft.com/office/drawing/2014/main" id="{2D33E371-AC90-4E08-9BF7-91A774D7A53F}"/>
              </a:ext>
            </a:extLst>
          </p:cNvPr>
          <p:cNvGraphicFramePr>
            <a:graphicFrameLocks noGrp="1"/>
          </p:cNvGraphicFramePr>
          <p:nvPr>
            <p:ph type="tbl" sz="quarter" idx="13"/>
            <p:extLst>
              <p:ext uri="{D42A27DB-BD31-4B8C-83A1-F6EECF244321}">
                <p14:modId xmlns:p14="http://schemas.microsoft.com/office/powerpoint/2010/main" val="45760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40832116"/>
                    </a:ext>
                  </a:extLst>
                </a:gridCol>
                <a:gridCol w="740664">
                  <a:extLst>
                    <a:ext uri="{9D8B030D-6E8A-4147-A177-3AD203B41FA5}">
                      <a16:colId xmlns:a16="http://schemas.microsoft.com/office/drawing/2014/main" val="720953455"/>
                    </a:ext>
                  </a:extLst>
                </a:gridCol>
                <a:gridCol w="740664">
                  <a:extLst>
                    <a:ext uri="{9D8B030D-6E8A-4147-A177-3AD203B41FA5}">
                      <a16:colId xmlns:a16="http://schemas.microsoft.com/office/drawing/2014/main" val="2861638557"/>
                    </a:ext>
                  </a:extLst>
                </a:gridCol>
                <a:gridCol w="740664">
                  <a:extLst>
                    <a:ext uri="{9D8B030D-6E8A-4147-A177-3AD203B41FA5}">
                      <a16:colId xmlns:a16="http://schemas.microsoft.com/office/drawing/2014/main" val="2302550697"/>
                    </a:ext>
                  </a:extLst>
                </a:gridCol>
                <a:gridCol w="740664">
                  <a:extLst>
                    <a:ext uri="{9D8B030D-6E8A-4147-A177-3AD203B41FA5}">
                      <a16:colId xmlns:a16="http://schemas.microsoft.com/office/drawing/2014/main" val="793806811"/>
                    </a:ext>
                  </a:extLst>
                </a:gridCol>
                <a:gridCol w="740664">
                  <a:extLst>
                    <a:ext uri="{9D8B030D-6E8A-4147-A177-3AD203B41FA5}">
                      <a16:colId xmlns:a16="http://schemas.microsoft.com/office/drawing/2014/main" val="1693465297"/>
                    </a:ext>
                  </a:extLst>
                </a:gridCol>
                <a:gridCol w="740664">
                  <a:extLst>
                    <a:ext uri="{9D8B030D-6E8A-4147-A177-3AD203B41FA5}">
                      <a16:colId xmlns:a16="http://schemas.microsoft.com/office/drawing/2014/main" val="1222833192"/>
                    </a:ext>
                  </a:extLst>
                </a:gridCol>
                <a:gridCol w="740664">
                  <a:extLst>
                    <a:ext uri="{9D8B030D-6E8A-4147-A177-3AD203B41FA5}">
                      <a16:colId xmlns:a16="http://schemas.microsoft.com/office/drawing/2014/main" val="3424065413"/>
                    </a:ext>
                  </a:extLst>
                </a:gridCol>
                <a:gridCol w="740664">
                  <a:extLst>
                    <a:ext uri="{9D8B030D-6E8A-4147-A177-3AD203B41FA5}">
                      <a16:colId xmlns:a16="http://schemas.microsoft.com/office/drawing/2014/main" val="3913518788"/>
                    </a:ext>
                  </a:extLst>
                </a:gridCol>
                <a:gridCol w="740664">
                  <a:extLst>
                    <a:ext uri="{9D8B030D-6E8A-4147-A177-3AD203B41FA5}">
                      <a16:colId xmlns:a16="http://schemas.microsoft.com/office/drawing/2014/main" val="8599418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6310738"/>
                  </a:ext>
                </a:extLst>
              </a:tr>
              <a:tr h="370840">
                <a:tc>
                  <a:txBody>
                    <a:bodyPr/>
                    <a:lstStyle/>
                    <a:p>
                      <a:r>
                        <a:rPr lang="en-US" sz="1000"/>
                        <a:t>Federico Ramon Puerta</a:t>
                      </a:r>
                    </a:p>
                  </a:txBody>
                  <a:tcPr/>
                </a:tc>
                <a:tc>
                  <a:txBody>
                    <a:bodyPr/>
                    <a:lstStyle/>
                    <a:p>
                      <a:r>
                        <a:rPr lang="en-US" sz="1000"/>
                        <a:t>12880</a:t>
                      </a:r>
                    </a:p>
                  </a:txBody>
                  <a:tcPr/>
                </a:tc>
                <a:tc>
                  <a:txBody>
                    <a:bodyPr/>
                    <a:lstStyle/>
                    <a:p>
                      <a:r>
                        <a:rPr lang="en-US" sz="1000"/>
                        <a:t>n/a</a:t>
                      </a:r>
                    </a:p>
                  </a:txBody>
                  <a:tcPr/>
                </a:tc>
                <a:tc>
                  <a:txBody>
                    <a:bodyPr/>
                    <a:lstStyle/>
                    <a:p>
                      <a:r>
                        <a:rPr lang="en-US" sz="1000"/>
                        <a:t>110</a:t>
                      </a:r>
                    </a:p>
                  </a:txBody>
                  <a:tcPr/>
                </a:tc>
                <a:tc>
                  <a:txBody>
                    <a:bodyPr/>
                    <a:lstStyle/>
                    <a:p>
                      <a:r>
                        <a:rPr lang="en-US" sz="1000"/>
                        <a:t>4464</a:t>
                      </a:r>
                    </a:p>
                  </a:txBody>
                  <a:tcPr/>
                </a:tc>
                <a:tc>
                  <a:txBody>
                    <a:bodyPr/>
                    <a:lstStyle/>
                    <a:p>
                      <a:r>
                        <a:rPr lang="en-US" sz="1000"/>
                        <a:t>316</a:t>
                      </a:r>
                    </a:p>
                  </a:txBody>
                  <a:tcPr/>
                </a:tc>
                <a:tc>
                  <a:txBody>
                    <a:bodyPr/>
                    <a:lstStyle/>
                    <a:p>
                      <a:r>
                        <a:rPr lang="en-US" sz="1000"/>
                        <a:t>897</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182559840"/>
                  </a:ext>
                </a:extLst>
              </a:tr>
            </a:tbl>
          </a:graphicData>
        </a:graphic>
      </p:graphicFrame>
      <p:sp>
        <p:nvSpPr>
          <p:cNvPr id="4" name="Text Placeholder 3">
            <a:extLst>
              <a:ext uri="{FF2B5EF4-FFF2-40B4-BE49-F238E27FC236}">
                <a16:creationId xmlns:a16="http://schemas.microsoft.com/office/drawing/2014/main" id="{84624D3F-CACE-4279-9AE7-686F6BC64483}"/>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231639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F0CC8-21AD-4657-A7C4-2E0E06DBFA5A}"/>
              </a:ext>
            </a:extLst>
          </p:cNvPr>
          <p:cNvSpPr>
            <a:spLocks noGrp="1"/>
          </p:cNvSpPr>
          <p:nvPr>
            <p:ph type="title"/>
          </p:nvPr>
        </p:nvSpPr>
        <p:spPr/>
        <p:txBody>
          <a:bodyPr/>
          <a:lstStyle/>
          <a:p>
            <a:r>
              <a:rPr lang="en-US"/>
              <a:t>Facebook Fans Total | Federico Ramon Puerta</a:t>
            </a:r>
          </a:p>
        </p:txBody>
      </p:sp>
      <p:graphicFrame>
        <p:nvGraphicFramePr>
          <p:cNvPr id="6" name="Chart Placeholder 5">
            <a:extLst>
              <a:ext uri="{FF2B5EF4-FFF2-40B4-BE49-F238E27FC236}">
                <a16:creationId xmlns:a16="http://schemas.microsoft.com/office/drawing/2014/main" id="{68D99ECE-D064-4F6E-B3B1-7F6273BBAC5B}"/>
              </a:ext>
            </a:extLst>
          </p:cNvPr>
          <p:cNvGraphicFramePr>
            <a:graphicFrameLocks noGrp="1"/>
          </p:cNvGraphicFramePr>
          <p:nvPr>
            <p:ph type="chart" sz="quarter" idx="13"/>
            <p:extLst>
              <p:ext uri="{D42A27DB-BD31-4B8C-83A1-F6EECF244321}">
                <p14:modId xmlns:p14="http://schemas.microsoft.com/office/powerpoint/2010/main" val="1121698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E3198-472B-455C-8012-7384FE094529}"/>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33E88EB1-6839-4C99-A789-917497E784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1534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B16CD-FA45-4690-B15D-8E1AAB6A24BB}"/>
              </a:ext>
            </a:extLst>
          </p:cNvPr>
          <p:cNvSpPr>
            <a:spLocks noGrp="1"/>
          </p:cNvSpPr>
          <p:nvPr>
            <p:ph type="title"/>
          </p:nvPr>
        </p:nvSpPr>
        <p:spPr/>
        <p:txBody>
          <a:bodyPr/>
          <a:lstStyle/>
          <a:p>
            <a:r>
              <a:rPr lang="en-US"/>
              <a:t>Facebook Key Metrics Radar | Federico Ramon Puerta</a:t>
            </a:r>
          </a:p>
        </p:txBody>
      </p:sp>
      <p:graphicFrame>
        <p:nvGraphicFramePr>
          <p:cNvPr id="6" name="Chart Placeholder 5">
            <a:extLst>
              <a:ext uri="{FF2B5EF4-FFF2-40B4-BE49-F238E27FC236}">
                <a16:creationId xmlns:a16="http://schemas.microsoft.com/office/drawing/2014/main" id="{E1AFA833-42CA-4B9A-85AC-4B7D22E2304F}"/>
              </a:ext>
            </a:extLst>
          </p:cNvPr>
          <p:cNvGraphicFramePr>
            <a:graphicFrameLocks noGrp="1"/>
          </p:cNvGraphicFramePr>
          <p:nvPr>
            <p:ph type="chart" sz="quarter" idx="13"/>
            <p:extLst>
              <p:ext uri="{D42A27DB-BD31-4B8C-83A1-F6EECF244321}">
                <p14:modId xmlns:p14="http://schemas.microsoft.com/office/powerpoint/2010/main" val="936823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194388-5D18-44E3-8B9E-38FF0CC67E05}"/>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BE9BCB14-4EFC-44A4-97EF-E25D46559E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473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4F56A-3D7F-4386-9450-C87544004F98}"/>
              </a:ext>
            </a:extLst>
          </p:cNvPr>
          <p:cNvSpPr>
            <a:spLocks noGrp="1"/>
          </p:cNvSpPr>
          <p:nvPr>
            <p:ph type="title"/>
          </p:nvPr>
        </p:nvSpPr>
        <p:spPr/>
        <p:txBody>
          <a:bodyPr/>
          <a:lstStyle/>
          <a:p>
            <a:r>
              <a:rPr lang="en-US"/>
              <a:t>Facebook Interaction Rate | Federico Ramon Puerta</a:t>
            </a:r>
          </a:p>
        </p:txBody>
      </p:sp>
      <p:graphicFrame>
        <p:nvGraphicFramePr>
          <p:cNvPr id="6" name="Chart Placeholder 5">
            <a:extLst>
              <a:ext uri="{FF2B5EF4-FFF2-40B4-BE49-F238E27FC236}">
                <a16:creationId xmlns:a16="http://schemas.microsoft.com/office/drawing/2014/main" id="{4B216AA7-E5C3-4766-98DC-810437CCC6BA}"/>
              </a:ext>
            </a:extLst>
          </p:cNvPr>
          <p:cNvGraphicFramePr>
            <a:graphicFrameLocks noGrp="1"/>
          </p:cNvGraphicFramePr>
          <p:nvPr>
            <p:ph type="chart" sz="quarter" idx="13"/>
            <p:extLst>
              <p:ext uri="{D42A27DB-BD31-4B8C-83A1-F6EECF244321}">
                <p14:modId xmlns:p14="http://schemas.microsoft.com/office/powerpoint/2010/main" val="1331784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83ABBC-F847-4E31-A7CD-8667B44F20FE}"/>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D8D7E562-17C5-40E4-B8B3-3D965C9A7D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7789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3B131-A5C2-499C-B0EB-E98991F84C3C}"/>
              </a:ext>
            </a:extLst>
          </p:cNvPr>
          <p:cNvSpPr>
            <a:spLocks noGrp="1"/>
          </p:cNvSpPr>
          <p:nvPr>
            <p:ph type="title"/>
          </p:nvPr>
        </p:nvSpPr>
        <p:spPr/>
        <p:txBody>
          <a:bodyPr/>
          <a:lstStyle/>
          <a:p>
            <a:r>
              <a:rPr lang="en-US"/>
              <a:t>Facebook Fans Change Per Weekday | Federico Ramon Puerta</a:t>
            </a:r>
          </a:p>
        </p:txBody>
      </p:sp>
      <p:graphicFrame>
        <p:nvGraphicFramePr>
          <p:cNvPr id="6" name="Chart Placeholder 5">
            <a:extLst>
              <a:ext uri="{FF2B5EF4-FFF2-40B4-BE49-F238E27FC236}">
                <a16:creationId xmlns:a16="http://schemas.microsoft.com/office/drawing/2014/main" id="{05A08C1D-718A-4FE5-9242-AB4946FFF9BF}"/>
              </a:ext>
            </a:extLst>
          </p:cNvPr>
          <p:cNvGraphicFramePr>
            <a:graphicFrameLocks noGrp="1"/>
          </p:cNvGraphicFramePr>
          <p:nvPr>
            <p:ph type="chart" sz="quarter" idx="13"/>
            <p:extLst>
              <p:ext uri="{D42A27DB-BD31-4B8C-83A1-F6EECF244321}">
                <p14:modId xmlns:p14="http://schemas.microsoft.com/office/powerpoint/2010/main" val="385917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D8D7BF-0013-4DB4-996E-FC22EFC5E535}"/>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18F101CE-F023-42D6-BD57-50D69B1044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362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8E322-07AD-49B4-A9E3-2D15199CF193}"/>
              </a:ext>
            </a:extLst>
          </p:cNvPr>
          <p:cNvSpPr>
            <a:spLocks noGrp="1"/>
          </p:cNvSpPr>
          <p:nvPr>
            <p:ph type="title"/>
          </p:nvPr>
        </p:nvSpPr>
        <p:spPr/>
        <p:txBody>
          <a:bodyPr/>
          <a:lstStyle/>
          <a:p>
            <a:r>
              <a:rPr lang="en-US"/>
              <a:t>Facebook Fans Change | Federico Ramon Puerta</a:t>
            </a:r>
          </a:p>
        </p:txBody>
      </p:sp>
      <p:graphicFrame>
        <p:nvGraphicFramePr>
          <p:cNvPr id="6" name="Chart Placeholder 5">
            <a:extLst>
              <a:ext uri="{FF2B5EF4-FFF2-40B4-BE49-F238E27FC236}">
                <a16:creationId xmlns:a16="http://schemas.microsoft.com/office/drawing/2014/main" id="{33C614D6-FCAE-4BB7-A8A9-DC1EB95DA1B6}"/>
              </a:ext>
            </a:extLst>
          </p:cNvPr>
          <p:cNvGraphicFramePr>
            <a:graphicFrameLocks noGrp="1"/>
          </p:cNvGraphicFramePr>
          <p:nvPr>
            <p:ph type="chart" sz="quarter" idx="13"/>
            <p:extLst>
              <p:ext uri="{D42A27DB-BD31-4B8C-83A1-F6EECF244321}">
                <p14:modId xmlns:p14="http://schemas.microsoft.com/office/powerpoint/2010/main" val="30867220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AF03AB-C375-4EC5-9DAC-8A5A7540ADFA}"/>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83A67A86-32AD-4A4D-B744-87130C8AB4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467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B3D91-4A40-4A33-8D9F-44303B9AE008}"/>
              </a:ext>
            </a:extLst>
          </p:cNvPr>
          <p:cNvSpPr>
            <a:spLocks noGrp="1"/>
          </p:cNvSpPr>
          <p:nvPr>
            <p:ph type="title"/>
          </p:nvPr>
        </p:nvSpPr>
        <p:spPr/>
        <p:txBody>
          <a:bodyPr/>
          <a:lstStyle/>
          <a:p>
            <a:r>
              <a:rPr lang="en-US"/>
              <a:t>Facebook Own Posts Table | Federico Ramon Puerta - 1 of 11</a:t>
            </a:r>
          </a:p>
        </p:txBody>
      </p:sp>
      <p:graphicFrame>
        <p:nvGraphicFramePr>
          <p:cNvPr id="5" name="Table Placeholder 4">
            <a:extLst>
              <a:ext uri="{FF2B5EF4-FFF2-40B4-BE49-F238E27FC236}">
                <a16:creationId xmlns:a16="http://schemas.microsoft.com/office/drawing/2014/main" id="{E707A78B-4B63-4225-8A23-CCDC36D15549}"/>
              </a:ext>
            </a:extLst>
          </p:cNvPr>
          <p:cNvGraphicFramePr>
            <a:graphicFrameLocks noGrp="1"/>
          </p:cNvGraphicFramePr>
          <p:nvPr>
            <p:ph type="tbl" sz="quarter" idx="13"/>
            <p:extLst>
              <p:ext uri="{D42A27DB-BD31-4B8C-83A1-F6EECF244321}">
                <p14:modId xmlns:p14="http://schemas.microsoft.com/office/powerpoint/2010/main" val="203277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1883092"/>
                    </a:ext>
                  </a:extLst>
                </a:gridCol>
                <a:gridCol w="658368">
                  <a:extLst>
                    <a:ext uri="{9D8B030D-6E8A-4147-A177-3AD203B41FA5}">
                      <a16:colId xmlns:a16="http://schemas.microsoft.com/office/drawing/2014/main" val="3851414833"/>
                    </a:ext>
                  </a:extLst>
                </a:gridCol>
                <a:gridCol w="658368">
                  <a:extLst>
                    <a:ext uri="{9D8B030D-6E8A-4147-A177-3AD203B41FA5}">
                      <a16:colId xmlns:a16="http://schemas.microsoft.com/office/drawing/2014/main" val="3644282417"/>
                    </a:ext>
                  </a:extLst>
                </a:gridCol>
                <a:gridCol w="658368">
                  <a:extLst>
                    <a:ext uri="{9D8B030D-6E8A-4147-A177-3AD203B41FA5}">
                      <a16:colId xmlns:a16="http://schemas.microsoft.com/office/drawing/2014/main" val="3325869923"/>
                    </a:ext>
                  </a:extLst>
                </a:gridCol>
                <a:gridCol w="658368">
                  <a:extLst>
                    <a:ext uri="{9D8B030D-6E8A-4147-A177-3AD203B41FA5}">
                      <a16:colId xmlns:a16="http://schemas.microsoft.com/office/drawing/2014/main" val="2224615177"/>
                    </a:ext>
                  </a:extLst>
                </a:gridCol>
                <a:gridCol w="658368">
                  <a:extLst>
                    <a:ext uri="{9D8B030D-6E8A-4147-A177-3AD203B41FA5}">
                      <a16:colId xmlns:a16="http://schemas.microsoft.com/office/drawing/2014/main" val="372588947"/>
                    </a:ext>
                  </a:extLst>
                </a:gridCol>
                <a:gridCol w="658368">
                  <a:extLst>
                    <a:ext uri="{9D8B030D-6E8A-4147-A177-3AD203B41FA5}">
                      <a16:colId xmlns:a16="http://schemas.microsoft.com/office/drawing/2014/main" val="3835403419"/>
                    </a:ext>
                  </a:extLst>
                </a:gridCol>
                <a:gridCol w="658368">
                  <a:extLst>
                    <a:ext uri="{9D8B030D-6E8A-4147-A177-3AD203B41FA5}">
                      <a16:colId xmlns:a16="http://schemas.microsoft.com/office/drawing/2014/main" val="240851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2975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- 2018-06-03 18:17:00 </a:t>
                      </a:r>
                      <a:r>
                        <a:rPr kumimoji="0" lang="es-ES" sz="1000" b="0" i="0" u="none" strike="noStrike" kern="1200" cap="none" spc="0" normalizeH="0" baseline="0" noProof="0">
                          <a:ln>
                            <a:noFill/>
                          </a:ln>
                          <a:solidFill>
                            <a:prstClr val="black"/>
                          </a:solidFill>
                          <a:effectLst/>
                          <a:uLnTx/>
                          <a:uFillTx/>
                          <a:latin typeface="+mn-lt"/>
                          <a:ea typeface="+mn-ea"/>
                          <a:cs typeface="+mn-cs"/>
                        </a:rPr>
                        <a:t> 
 Barcelona, 3 de junio: 
El Embajador argentino en España, Federico Ramón Puerta visita a la selección de fútbol nacional, acompañado  por el Cónsul general de Barcelona, Embajador D. Alejandro Alonso.
En las otras imágenes reflejo de apoyo a la Selección Nacional de fútbol en “ La semana Argentina” organizada por el Consulado argentino en Barcelona.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1408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23:33:27 </a:t>
                      </a:r>
                      <a:r>
                        <a:rPr kumimoji="0" lang="es-ES" sz="1000" b="0" i="0" u="none" strike="noStrike" kern="1200" cap="none" spc="0" normalizeH="0" baseline="0" noProof="0">
                          <a:ln>
                            <a:noFill/>
                          </a:ln>
                          <a:solidFill>
                            <a:prstClr val="black"/>
                          </a:solidFill>
                          <a:effectLst/>
                          <a:uLnTx/>
                          <a:uFillTx/>
                          <a:latin typeface="+mn-lt"/>
                          <a:ea typeface="+mn-ea"/>
                          <a:cs typeface="+mn-cs"/>
                        </a:rPr>
                        <a:t> 
 Universidad de Salamanca, 22 de enero
Realizamos en la intensa jornada de hoy, un homenaje a nuestro ilustre prócer Don Manuel Manuel Belgrano, egresado distinguido de esa Universidad.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012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- 2018-05-25 17:48:29 </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Patria #25deMayo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7267744"/>
                  </a:ext>
                </a:extLst>
              </a:tr>
            </a:tbl>
          </a:graphicData>
        </a:graphic>
      </p:graphicFrame>
      <p:sp>
        <p:nvSpPr>
          <p:cNvPr id="4" name="Text Placeholder 3">
            <a:extLst>
              <a:ext uri="{FF2B5EF4-FFF2-40B4-BE49-F238E27FC236}">
                <a16:creationId xmlns:a16="http://schemas.microsoft.com/office/drawing/2014/main" id="{6B8D8C1B-57B9-4660-AED8-5B4CAC752B2C}"/>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605580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FC6E5-DBA3-46C1-B97C-264EFE15BABD}"/>
              </a:ext>
            </a:extLst>
          </p:cNvPr>
          <p:cNvSpPr>
            <a:spLocks noGrp="1"/>
          </p:cNvSpPr>
          <p:nvPr>
            <p:ph type="title"/>
          </p:nvPr>
        </p:nvSpPr>
        <p:spPr/>
        <p:txBody>
          <a:bodyPr/>
          <a:lstStyle/>
          <a:p>
            <a:r>
              <a:rPr lang="en-US"/>
              <a:t>Facebook Own Posts Table | Federico Ramon Puerta - 2 of 11</a:t>
            </a:r>
          </a:p>
        </p:txBody>
      </p:sp>
      <p:graphicFrame>
        <p:nvGraphicFramePr>
          <p:cNvPr id="5" name="Table Placeholder 4">
            <a:extLst>
              <a:ext uri="{FF2B5EF4-FFF2-40B4-BE49-F238E27FC236}">
                <a16:creationId xmlns:a16="http://schemas.microsoft.com/office/drawing/2014/main" id="{5B925E94-4695-46C3-A92C-6258FB5F2D72}"/>
              </a:ext>
            </a:extLst>
          </p:cNvPr>
          <p:cNvGraphicFramePr>
            <a:graphicFrameLocks noGrp="1"/>
          </p:cNvGraphicFramePr>
          <p:nvPr>
            <p:ph type="tbl" sz="quarter" idx="13"/>
            <p:extLst>
              <p:ext uri="{D42A27DB-BD31-4B8C-83A1-F6EECF244321}">
                <p14:modId xmlns:p14="http://schemas.microsoft.com/office/powerpoint/2010/main" val="3892698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5736434"/>
                    </a:ext>
                  </a:extLst>
                </a:gridCol>
                <a:gridCol w="658368">
                  <a:extLst>
                    <a:ext uri="{9D8B030D-6E8A-4147-A177-3AD203B41FA5}">
                      <a16:colId xmlns:a16="http://schemas.microsoft.com/office/drawing/2014/main" val="4249104197"/>
                    </a:ext>
                  </a:extLst>
                </a:gridCol>
                <a:gridCol w="658368">
                  <a:extLst>
                    <a:ext uri="{9D8B030D-6E8A-4147-A177-3AD203B41FA5}">
                      <a16:colId xmlns:a16="http://schemas.microsoft.com/office/drawing/2014/main" val="2636672344"/>
                    </a:ext>
                  </a:extLst>
                </a:gridCol>
                <a:gridCol w="658368">
                  <a:extLst>
                    <a:ext uri="{9D8B030D-6E8A-4147-A177-3AD203B41FA5}">
                      <a16:colId xmlns:a16="http://schemas.microsoft.com/office/drawing/2014/main" val="3460757947"/>
                    </a:ext>
                  </a:extLst>
                </a:gridCol>
                <a:gridCol w="658368">
                  <a:extLst>
                    <a:ext uri="{9D8B030D-6E8A-4147-A177-3AD203B41FA5}">
                      <a16:colId xmlns:a16="http://schemas.microsoft.com/office/drawing/2014/main" val="2910795939"/>
                    </a:ext>
                  </a:extLst>
                </a:gridCol>
                <a:gridCol w="658368">
                  <a:extLst>
                    <a:ext uri="{9D8B030D-6E8A-4147-A177-3AD203B41FA5}">
                      <a16:colId xmlns:a16="http://schemas.microsoft.com/office/drawing/2014/main" val="37603070"/>
                    </a:ext>
                  </a:extLst>
                </a:gridCol>
                <a:gridCol w="658368">
                  <a:extLst>
                    <a:ext uri="{9D8B030D-6E8A-4147-A177-3AD203B41FA5}">
                      <a16:colId xmlns:a16="http://schemas.microsoft.com/office/drawing/2014/main" val="271322289"/>
                    </a:ext>
                  </a:extLst>
                </a:gridCol>
                <a:gridCol w="658368">
                  <a:extLst>
                    <a:ext uri="{9D8B030D-6E8A-4147-A177-3AD203B41FA5}">
                      <a16:colId xmlns:a16="http://schemas.microsoft.com/office/drawing/2014/main" val="2431160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086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- 2018-07-06 19:29:09 </a:t>
                      </a:r>
                      <a:r>
                        <a:rPr kumimoji="0" lang="es-ES" sz="1000" b="0" i="0" u="none" strike="noStrike" kern="1200" cap="none" spc="0" normalizeH="0" baseline="0" noProof="0">
                          <a:ln>
                            <a:noFill/>
                          </a:ln>
                          <a:solidFill>
                            <a:prstClr val="black"/>
                          </a:solidFill>
                          <a:effectLst/>
                          <a:uLnTx/>
                          <a:uFillTx/>
                          <a:latin typeface="+mn-lt"/>
                          <a:ea typeface="+mn-ea"/>
                          <a:cs typeface="+mn-cs"/>
                        </a:rPr>
                        <a:t> 
 Madrid, 6 de julio:
Junto al presidente Barack Obama 
Participe de la “I Cumbre de Innovación tecnológica y economía circular” que se llevó a cabo en el Hotel Marriot de Madrid, España.
En el mismo he tenido un encuentro breve y cordial con el ex presidente de EEUU,  Barack Obama, ponente principal de esta Cumbre.
Las personas invitadas a este evento, fueron  elegidas teniendo en cuenta su nivel de liderazgo en temas como economía, política, negocios, innovación tecnológica y compromiso con el desarrollo sostenible y la cooperación, tanto a nivel nacional como internacional.
Fueron, también,  ponentes de esta Cumbre, los premios Nobel de Economía Christofher Pissarides y Finn Kydland, el Nobel de Física Barry Barish y el Nobel de Medicina Erwin Neher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5434880"/>
                  </a:ext>
                </a:extLst>
              </a:tr>
            </a:tbl>
          </a:graphicData>
        </a:graphic>
      </p:graphicFrame>
      <p:sp>
        <p:nvSpPr>
          <p:cNvPr id="4" name="Text Placeholder 3">
            <a:extLst>
              <a:ext uri="{FF2B5EF4-FFF2-40B4-BE49-F238E27FC236}">
                <a16:creationId xmlns:a16="http://schemas.microsoft.com/office/drawing/2014/main" id="{5DF247C9-A08B-4DC9-8BF1-AA746677B678}"/>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616058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9AC61-E52B-4F00-B67B-39C1E30DD460}"/>
              </a:ext>
            </a:extLst>
          </p:cNvPr>
          <p:cNvSpPr>
            <a:spLocks noGrp="1"/>
          </p:cNvSpPr>
          <p:nvPr>
            <p:ph type="title"/>
          </p:nvPr>
        </p:nvSpPr>
        <p:spPr/>
        <p:txBody>
          <a:bodyPr/>
          <a:lstStyle/>
          <a:p>
            <a:r>
              <a:rPr lang="en-US"/>
              <a:t>Facebook Own Posts Table | Federico Ramon Puerta - 3 of 11</a:t>
            </a:r>
          </a:p>
        </p:txBody>
      </p:sp>
      <p:graphicFrame>
        <p:nvGraphicFramePr>
          <p:cNvPr id="5" name="Table Placeholder 4">
            <a:extLst>
              <a:ext uri="{FF2B5EF4-FFF2-40B4-BE49-F238E27FC236}">
                <a16:creationId xmlns:a16="http://schemas.microsoft.com/office/drawing/2014/main" id="{4B6D96D2-3C05-44A3-8BD6-CE1718D659A9}"/>
              </a:ext>
            </a:extLst>
          </p:cNvPr>
          <p:cNvGraphicFramePr>
            <a:graphicFrameLocks noGrp="1"/>
          </p:cNvGraphicFramePr>
          <p:nvPr>
            <p:ph type="tbl" sz="quarter" idx="13"/>
            <p:extLst>
              <p:ext uri="{D42A27DB-BD31-4B8C-83A1-F6EECF244321}">
                <p14:modId xmlns:p14="http://schemas.microsoft.com/office/powerpoint/2010/main" val="3647818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1009718"/>
                    </a:ext>
                  </a:extLst>
                </a:gridCol>
                <a:gridCol w="658368">
                  <a:extLst>
                    <a:ext uri="{9D8B030D-6E8A-4147-A177-3AD203B41FA5}">
                      <a16:colId xmlns:a16="http://schemas.microsoft.com/office/drawing/2014/main" val="506895323"/>
                    </a:ext>
                  </a:extLst>
                </a:gridCol>
                <a:gridCol w="658368">
                  <a:extLst>
                    <a:ext uri="{9D8B030D-6E8A-4147-A177-3AD203B41FA5}">
                      <a16:colId xmlns:a16="http://schemas.microsoft.com/office/drawing/2014/main" val="2109755419"/>
                    </a:ext>
                  </a:extLst>
                </a:gridCol>
                <a:gridCol w="658368">
                  <a:extLst>
                    <a:ext uri="{9D8B030D-6E8A-4147-A177-3AD203B41FA5}">
                      <a16:colId xmlns:a16="http://schemas.microsoft.com/office/drawing/2014/main" val="969812490"/>
                    </a:ext>
                  </a:extLst>
                </a:gridCol>
                <a:gridCol w="658368">
                  <a:extLst>
                    <a:ext uri="{9D8B030D-6E8A-4147-A177-3AD203B41FA5}">
                      <a16:colId xmlns:a16="http://schemas.microsoft.com/office/drawing/2014/main" val="3689254362"/>
                    </a:ext>
                  </a:extLst>
                </a:gridCol>
                <a:gridCol w="658368">
                  <a:extLst>
                    <a:ext uri="{9D8B030D-6E8A-4147-A177-3AD203B41FA5}">
                      <a16:colId xmlns:a16="http://schemas.microsoft.com/office/drawing/2014/main" val="3396056848"/>
                    </a:ext>
                  </a:extLst>
                </a:gridCol>
                <a:gridCol w="658368">
                  <a:extLst>
                    <a:ext uri="{9D8B030D-6E8A-4147-A177-3AD203B41FA5}">
                      <a16:colId xmlns:a16="http://schemas.microsoft.com/office/drawing/2014/main" val="2824128772"/>
                    </a:ext>
                  </a:extLst>
                </a:gridCol>
                <a:gridCol w="658368">
                  <a:extLst>
                    <a:ext uri="{9D8B030D-6E8A-4147-A177-3AD203B41FA5}">
                      <a16:colId xmlns:a16="http://schemas.microsoft.com/office/drawing/2014/main" val="309158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885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- 2018-01-26 12:53:56 </a:t>
                      </a:r>
                      <a:r>
                        <a:rPr kumimoji="0" lang="es-ES" sz="1000" b="0" i="0" u="none" strike="noStrike" kern="1200" cap="none" spc="0" normalizeH="0" baseline="0" noProof="0">
                          <a:ln>
                            <a:noFill/>
                          </a:ln>
                          <a:solidFill>
                            <a:prstClr val="black"/>
                          </a:solidFill>
                          <a:effectLst/>
                          <a:uLnTx/>
                          <a:uFillTx/>
                          <a:latin typeface="+mn-lt"/>
                          <a:ea typeface="+mn-ea"/>
                          <a:cs typeface="+mn-cs"/>
                        </a:rPr>
                        <a:t> 
 Me reuní con el presidente del Club Atlético de Madrid D. Enrique Cerezo, para conversar sobre los distintos tópicos del encuentro de las selecciones de fútbol de España y Argentina, que se llevará a cabo el próximo 27 de marzo en el estadio Wanda Metropolitano.
El presidente Cerezo me obsequió un simil de la camiseta usada en el partido de apertura del Estadio Wanda Metropolitano recientemente inaugurado.
Gracias presidente Cerezo!!!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667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- 2018-02-21 16:45:29 </a:t>
                      </a:r>
                      <a:r>
                        <a:rPr kumimoji="0" lang="es-ES" sz="1000" b="0" i="0" u="none" strike="noStrike" kern="1200" cap="none" spc="0" normalizeH="0" baseline="0" noProof="0">
                          <a:ln>
                            <a:noFill/>
                          </a:ln>
                          <a:solidFill>
                            <a:prstClr val="black"/>
                          </a:solidFill>
                          <a:effectLst/>
                          <a:uLnTx/>
                          <a:uFillTx/>
                          <a:latin typeface="+mn-lt"/>
                          <a:ea typeface="+mn-ea"/>
                          <a:cs typeface="+mn-cs"/>
                        </a:rPr>
                        <a:t> 
 Un placer haber recibido en el día de hoy la grata visita de las Sras. Teté Coustarot y Sofía Neiman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805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- 2018-03-14 18:07:32 </a:t>
                      </a:r>
                      <a:r>
                        <a:rPr kumimoji="0" lang="es-ES" sz="1000" b="0" i="0" u="none" strike="noStrike" kern="1200" cap="none" spc="0" normalizeH="0" baseline="0" noProof="0">
                          <a:ln>
                            <a:noFill/>
                          </a:ln>
                          <a:solidFill>
                            <a:prstClr val="black"/>
                          </a:solidFill>
                          <a:effectLst/>
                          <a:uLnTx/>
                          <a:uFillTx/>
                          <a:latin typeface="+mn-lt"/>
                          <a:ea typeface="+mn-ea"/>
                          <a:cs typeface="+mn-cs"/>
                        </a:rPr>
                        <a:t> 
 Andorra, 14 de marzo:
En la Estación de PAL, en el sector del Coll de la Botella, conversando con el Embajador de Rusia, Yuri Korchangin en el 25 aniversario de la Constitución de Andorra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59959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- 2018-03-09 18:42:56 </a:t>
                      </a:r>
                      <a:r>
                        <a:rPr kumimoji="0" lang="es-ES" sz="1000" b="0" i="0" u="none" strike="noStrike" kern="1200" cap="none" spc="0" normalizeH="0" baseline="0" noProof="0">
                          <a:ln>
                            <a:noFill/>
                          </a:ln>
                          <a:solidFill>
                            <a:prstClr val="black"/>
                          </a:solidFill>
                          <a:effectLst/>
                          <a:uLnTx/>
                          <a:uFillTx/>
                          <a:latin typeface="+mn-lt"/>
                          <a:ea typeface="+mn-ea"/>
                          <a:cs typeface="+mn-cs"/>
                        </a:rPr>
                        <a:t> 
 "España quiere invertir" https://t.co/5sW1OcdGzr vía @l_p_o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8543494"/>
                  </a:ext>
                </a:extLst>
              </a:tr>
            </a:tbl>
          </a:graphicData>
        </a:graphic>
      </p:graphicFrame>
      <p:sp>
        <p:nvSpPr>
          <p:cNvPr id="4" name="Text Placeholder 3">
            <a:extLst>
              <a:ext uri="{FF2B5EF4-FFF2-40B4-BE49-F238E27FC236}">
                <a16:creationId xmlns:a16="http://schemas.microsoft.com/office/drawing/2014/main" id="{D08F3566-66BE-43D4-8923-B278A53B49EE}"/>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4383027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9BAB4-BB03-4EB1-A312-F8A881ECCFA7}"/>
              </a:ext>
            </a:extLst>
          </p:cNvPr>
          <p:cNvSpPr>
            <a:spLocks noGrp="1"/>
          </p:cNvSpPr>
          <p:nvPr>
            <p:ph type="title"/>
          </p:nvPr>
        </p:nvSpPr>
        <p:spPr/>
        <p:txBody>
          <a:bodyPr/>
          <a:lstStyle/>
          <a:p>
            <a:r>
              <a:rPr lang="en-US"/>
              <a:t>Facebook Own Posts Table | Federico Ramon Puerta - 4 of 11</a:t>
            </a:r>
          </a:p>
        </p:txBody>
      </p:sp>
      <p:graphicFrame>
        <p:nvGraphicFramePr>
          <p:cNvPr id="5" name="Table Placeholder 4">
            <a:extLst>
              <a:ext uri="{FF2B5EF4-FFF2-40B4-BE49-F238E27FC236}">
                <a16:creationId xmlns:a16="http://schemas.microsoft.com/office/drawing/2014/main" id="{996C3499-5B55-4425-9309-36209C9C7A9B}"/>
              </a:ext>
            </a:extLst>
          </p:cNvPr>
          <p:cNvGraphicFramePr>
            <a:graphicFrameLocks noGrp="1"/>
          </p:cNvGraphicFramePr>
          <p:nvPr>
            <p:ph type="tbl" sz="quarter" idx="13"/>
            <p:extLst>
              <p:ext uri="{D42A27DB-BD31-4B8C-83A1-F6EECF244321}">
                <p14:modId xmlns:p14="http://schemas.microsoft.com/office/powerpoint/2010/main" val="2475792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79397967"/>
                    </a:ext>
                  </a:extLst>
                </a:gridCol>
                <a:gridCol w="658368">
                  <a:extLst>
                    <a:ext uri="{9D8B030D-6E8A-4147-A177-3AD203B41FA5}">
                      <a16:colId xmlns:a16="http://schemas.microsoft.com/office/drawing/2014/main" val="1481792819"/>
                    </a:ext>
                  </a:extLst>
                </a:gridCol>
                <a:gridCol w="658368">
                  <a:extLst>
                    <a:ext uri="{9D8B030D-6E8A-4147-A177-3AD203B41FA5}">
                      <a16:colId xmlns:a16="http://schemas.microsoft.com/office/drawing/2014/main" val="3316049812"/>
                    </a:ext>
                  </a:extLst>
                </a:gridCol>
                <a:gridCol w="658368">
                  <a:extLst>
                    <a:ext uri="{9D8B030D-6E8A-4147-A177-3AD203B41FA5}">
                      <a16:colId xmlns:a16="http://schemas.microsoft.com/office/drawing/2014/main" val="1006481274"/>
                    </a:ext>
                  </a:extLst>
                </a:gridCol>
                <a:gridCol w="658368">
                  <a:extLst>
                    <a:ext uri="{9D8B030D-6E8A-4147-A177-3AD203B41FA5}">
                      <a16:colId xmlns:a16="http://schemas.microsoft.com/office/drawing/2014/main" val="3711491421"/>
                    </a:ext>
                  </a:extLst>
                </a:gridCol>
                <a:gridCol w="658368">
                  <a:extLst>
                    <a:ext uri="{9D8B030D-6E8A-4147-A177-3AD203B41FA5}">
                      <a16:colId xmlns:a16="http://schemas.microsoft.com/office/drawing/2014/main" val="3960826639"/>
                    </a:ext>
                  </a:extLst>
                </a:gridCol>
                <a:gridCol w="658368">
                  <a:extLst>
                    <a:ext uri="{9D8B030D-6E8A-4147-A177-3AD203B41FA5}">
                      <a16:colId xmlns:a16="http://schemas.microsoft.com/office/drawing/2014/main" val="3298278659"/>
                    </a:ext>
                  </a:extLst>
                </a:gridCol>
                <a:gridCol w="658368">
                  <a:extLst>
                    <a:ext uri="{9D8B030D-6E8A-4147-A177-3AD203B41FA5}">
                      <a16:colId xmlns:a16="http://schemas.microsoft.com/office/drawing/2014/main" val="1564918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66023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- 2018-02-16 13:19:32 </a:t>
                      </a:r>
                      <a:r>
                        <a:rPr kumimoji="0" lang="es-ES" sz="1000" b="0" i="0" u="none" strike="noStrike" kern="1200" cap="none" spc="0" normalizeH="0" baseline="0" noProof="0">
                          <a:ln>
                            <a:noFill/>
                          </a:ln>
                          <a:solidFill>
                            <a:prstClr val="black"/>
                          </a:solidFill>
                          <a:effectLst/>
                          <a:uLnTx/>
                          <a:uFillTx/>
                          <a:latin typeface="+mn-lt"/>
                          <a:ea typeface="+mn-ea"/>
                          <a:cs typeface="+mn-cs"/>
                        </a:rPr>
                        <a:t> 
 Málaga, 15 de febrero. Foro #Transfiere2018 
Presento Foro #Transfiere2019
#MardelPlata. #BuenosAires.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785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- 2018-01-19 15:01:59 </a:t>
                      </a:r>
                      <a:r>
                        <a:rPr kumimoji="0" lang="es-ES" sz="1000" b="0" i="0" u="none" strike="noStrike" kern="1200" cap="none" spc="0" normalizeH="0" baseline="0" noProof="0">
                          <a:ln>
                            <a:noFill/>
                          </a:ln>
                          <a:solidFill>
                            <a:prstClr val="black"/>
                          </a:solidFill>
                          <a:effectLst/>
                          <a:uLnTx/>
                          <a:uFillTx/>
                          <a:latin typeface="+mn-lt"/>
                          <a:ea typeface="+mn-ea"/>
                          <a:cs typeface="+mn-cs"/>
                        </a:rPr>
                        <a:t> 
 Madrid, 19 de enero.
En el marco de los preparativos del VIII Congreso Internacional de la Lengua Española a realizarse en la provincia de Córdoba en 2019, y de FITUR 2018, recibimos en la Residencia Argentina al gobernador de la provincia de Mendoza, Alfredo Cornejo; de Córdoba Juan Schiaretti y de Jujuy, Gerardo Morales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487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Federico Ramon Puerta - 2018-02-15 11:18:51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907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- 2018-03-20 16:04:49 </a:t>
                      </a:r>
                      <a:r>
                        <a:rPr kumimoji="0" lang="es-ES" sz="1000" b="0" i="0" u="none" strike="noStrike" kern="1200" cap="none" spc="0" normalizeH="0" baseline="0" noProof="0">
                          <a:ln>
                            <a:noFill/>
                          </a:ln>
                          <a:solidFill>
                            <a:prstClr val="black"/>
                          </a:solidFill>
                          <a:effectLst/>
                          <a:uLnTx/>
                          <a:uFillTx/>
                          <a:latin typeface="+mn-lt"/>
                          <a:ea typeface="+mn-ea"/>
                          <a:cs typeface="+mn-cs"/>
                        </a:rPr>
                        <a:t> 
 Continúo los encuentros con los lideres políticos españoles de todo el arco político. En las imágenes, con Mariano Rajoy, Presidente de Gobierno de España, Pedro Sanchez, líder del PSOE y Albert Rivera, líder de Ciudadanos; junto al Consejero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4541766"/>
                  </a:ext>
                </a:extLst>
              </a:tr>
            </a:tbl>
          </a:graphicData>
        </a:graphic>
      </p:graphicFrame>
      <p:sp>
        <p:nvSpPr>
          <p:cNvPr id="4" name="Text Placeholder 3">
            <a:extLst>
              <a:ext uri="{FF2B5EF4-FFF2-40B4-BE49-F238E27FC236}">
                <a16:creationId xmlns:a16="http://schemas.microsoft.com/office/drawing/2014/main" id="{867E60CF-7438-4306-B77C-F808C5C3C6CF}"/>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856256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42554-5908-4774-9E19-0C5491A849D7}"/>
              </a:ext>
            </a:extLst>
          </p:cNvPr>
          <p:cNvSpPr>
            <a:spLocks noGrp="1"/>
          </p:cNvSpPr>
          <p:nvPr>
            <p:ph type="title"/>
          </p:nvPr>
        </p:nvSpPr>
        <p:spPr/>
        <p:txBody>
          <a:bodyPr/>
          <a:lstStyle/>
          <a:p>
            <a:r>
              <a:rPr lang="en-US"/>
              <a:t>Facebook Own Posts Table | Federico Ramon Puerta - 5 of 11</a:t>
            </a:r>
          </a:p>
        </p:txBody>
      </p:sp>
      <p:graphicFrame>
        <p:nvGraphicFramePr>
          <p:cNvPr id="5" name="Table Placeholder 4">
            <a:extLst>
              <a:ext uri="{FF2B5EF4-FFF2-40B4-BE49-F238E27FC236}">
                <a16:creationId xmlns:a16="http://schemas.microsoft.com/office/drawing/2014/main" id="{44DE92F8-5FE0-43A2-BC4D-F5795AFE4081}"/>
              </a:ext>
            </a:extLst>
          </p:cNvPr>
          <p:cNvGraphicFramePr>
            <a:graphicFrameLocks noGrp="1"/>
          </p:cNvGraphicFramePr>
          <p:nvPr>
            <p:ph type="tbl" sz="quarter" idx="13"/>
            <p:extLst>
              <p:ext uri="{D42A27DB-BD31-4B8C-83A1-F6EECF244321}">
                <p14:modId xmlns:p14="http://schemas.microsoft.com/office/powerpoint/2010/main" val="2722992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391944"/>
                    </a:ext>
                  </a:extLst>
                </a:gridCol>
                <a:gridCol w="658368">
                  <a:extLst>
                    <a:ext uri="{9D8B030D-6E8A-4147-A177-3AD203B41FA5}">
                      <a16:colId xmlns:a16="http://schemas.microsoft.com/office/drawing/2014/main" val="3861218848"/>
                    </a:ext>
                  </a:extLst>
                </a:gridCol>
                <a:gridCol w="658368">
                  <a:extLst>
                    <a:ext uri="{9D8B030D-6E8A-4147-A177-3AD203B41FA5}">
                      <a16:colId xmlns:a16="http://schemas.microsoft.com/office/drawing/2014/main" val="2675650869"/>
                    </a:ext>
                  </a:extLst>
                </a:gridCol>
                <a:gridCol w="658368">
                  <a:extLst>
                    <a:ext uri="{9D8B030D-6E8A-4147-A177-3AD203B41FA5}">
                      <a16:colId xmlns:a16="http://schemas.microsoft.com/office/drawing/2014/main" val="1179639097"/>
                    </a:ext>
                  </a:extLst>
                </a:gridCol>
                <a:gridCol w="658368">
                  <a:extLst>
                    <a:ext uri="{9D8B030D-6E8A-4147-A177-3AD203B41FA5}">
                      <a16:colId xmlns:a16="http://schemas.microsoft.com/office/drawing/2014/main" val="2606983564"/>
                    </a:ext>
                  </a:extLst>
                </a:gridCol>
                <a:gridCol w="658368">
                  <a:extLst>
                    <a:ext uri="{9D8B030D-6E8A-4147-A177-3AD203B41FA5}">
                      <a16:colId xmlns:a16="http://schemas.microsoft.com/office/drawing/2014/main" val="3081504710"/>
                    </a:ext>
                  </a:extLst>
                </a:gridCol>
                <a:gridCol w="658368">
                  <a:extLst>
                    <a:ext uri="{9D8B030D-6E8A-4147-A177-3AD203B41FA5}">
                      <a16:colId xmlns:a16="http://schemas.microsoft.com/office/drawing/2014/main" val="1736183740"/>
                    </a:ext>
                  </a:extLst>
                </a:gridCol>
                <a:gridCol w="658368">
                  <a:extLst>
                    <a:ext uri="{9D8B030D-6E8A-4147-A177-3AD203B41FA5}">
                      <a16:colId xmlns:a16="http://schemas.microsoft.com/office/drawing/2014/main" val="4133276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423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- 2018-04-10 13:56:31 </a:t>
                      </a:r>
                      <a:r>
                        <a:rPr kumimoji="0" lang="es-ES" sz="1000" b="0" i="0" u="none" strike="noStrike" kern="1200" cap="none" spc="0" normalizeH="0" baseline="0" noProof="0">
                          <a:ln>
                            <a:noFill/>
                          </a:ln>
                          <a:solidFill>
                            <a:prstClr val="black"/>
                          </a:solidFill>
                          <a:effectLst/>
                          <a:uLnTx/>
                          <a:uFillTx/>
                          <a:latin typeface="+mn-lt"/>
                          <a:ea typeface="+mn-ea"/>
                          <a:cs typeface="+mn-cs"/>
                        </a:rPr>
                        <a:t> 
 Comparto mi participación en la Televisión Pública Argentina, con motivo de la visita del Presidente del Gobiernos español D. Mariano Rajoy
http://www.tvpublica.com.ar/noticia/macri-recibe-a-rajoy-en-casa-rosada/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0154875"/>
                  </a:ext>
                </a:extLst>
              </a:tr>
            </a:tbl>
          </a:graphicData>
        </a:graphic>
      </p:graphicFrame>
      <p:sp>
        <p:nvSpPr>
          <p:cNvPr id="4" name="Text Placeholder 3">
            <a:extLst>
              <a:ext uri="{FF2B5EF4-FFF2-40B4-BE49-F238E27FC236}">
                <a16:creationId xmlns:a16="http://schemas.microsoft.com/office/drawing/2014/main" id="{801574DF-64CF-4EFA-B14D-0D63FEC51205}"/>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668401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3921F-AE09-4217-A7A6-51C41BB5B35D}"/>
              </a:ext>
            </a:extLst>
          </p:cNvPr>
          <p:cNvSpPr>
            <a:spLocks noGrp="1"/>
          </p:cNvSpPr>
          <p:nvPr>
            <p:ph type="title"/>
          </p:nvPr>
        </p:nvSpPr>
        <p:spPr/>
        <p:txBody>
          <a:bodyPr/>
          <a:lstStyle/>
          <a:p>
            <a:r>
              <a:rPr lang="en-US"/>
              <a:t>Facebook Own Posts Table | Federico Ramon Puerta - 6 of 11</a:t>
            </a:r>
          </a:p>
        </p:txBody>
      </p:sp>
      <p:graphicFrame>
        <p:nvGraphicFramePr>
          <p:cNvPr id="5" name="Table Placeholder 4">
            <a:extLst>
              <a:ext uri="{FF2B5EF4-FFF2-40B4-BE49-F238E27FC236}">
                <a16:creationId xmlns:a16="http://schemas.microsoft.com/office/drawing/2014/main" id="{CFE84073-0115-467D-9AC6-0549F4EF1E9B}"/>
              </a:ext>
            </a:extLst>
          </p:cNvPr>
          <p:cNvGraphicFramePr>
            <a:graphicFrameLocks noGrp="1"/>
          </p:cNvGraphicFramePr>
          <p:nvPr>
            <p:ph type="tbl" sz="quarter" idx="13"/>
            <p:extLst>
              <p:ext uri="{D42A27DB-BD31-4B8C-83A1-F6EECF244321}">
                <p14:modId xmlns:p14="http://schemas.microsoft.com/office/powerpoint/2010/main" val="3783187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2679862"/>
                    </a:ext>
                  </a:extLst>
                </a:gridCol>
                <a:gridCol w="658368">
                  <a:extLst>
                    <a:ext uri="{9D8B030D-6E8A-4147-A177-3AD203B41FA5}">
                      <a16:colId xmlns:a16="http://schemas.microsoft.com/office/drawing/2014/main" val="2825774362"/>
                    </a:ext>
                  </a:extLst>
                </a:gridCol>
                <a:gridCol w="658368">
                  <a:extLst>
                    <a:ext uri="{9D8B030D-6E8A-4147-A177-3AD203B41FA5}">
                      <a16:colId xmlns:a16="http://schemas.microsoft.com/office/drawing/2014/main" val="2514485744"/>
                    </a:ext>
                  </a:extLst>
                </a:gridCol>
                <a:gridCol w="658368">
                  <a:extLst>
                    <a:ext uri="{9D8B030D-6E8A-4147-A177-3AD203B41FA5}">
                      <a16:colId xmlns:a16="http://schemas.microsoft.com/office/drawing/2014/main" val="2138348088"/>
                    </a:ext>
                  </a:extLst>
                </a:gridCol>
                <a:gridCol w="658368">
                  <a:extLst>
                    <a:ext uri="{9D8B030D-6E8A-4147-A177-3AD203B41FA5}">
                      <a16:colId xmlns:a16="http://schemas.microsoft.com/office/drawing/2014/main" val="2422176640"/>
                    </a:ext>
                  </a:extLst>
                </a:gridCol>
                <a:gridCol w="658368">
                  <a:extLst>
                    <a:ext uri="{9D8B030D-6E8A-4147-A177-3AD203B41FA5}">
                      <a16:colId xmlns:a16="http://schemas.microsoft.com/office/drawing/2014/main" val="3157529081"/>
                    </a:ext>
                  </a:extLst>
                </a:gridCol>
                <a:gridCol w="658368">
                  <a:extLst>
                    <a:ext uri="{9D8B030D-6E8A-4147-A177-3AD203B41FA5}">
                      <a16:colId xmlns:a16="http://schemas.microsoft.com/office/drawing/2014/main" val="453353113"/>
                    </a:ext>
                  </a:extLst>
                </a:gridCol>
                <a:gridCol w="658368">
                  <a:extLst>
                    <a:ext uri="{9D8B030D-6E8A-4147-A177-3AD203B41FA5}">
                      <a16:colId xmlns:a16="http://schemas.microsoft.com/office/drawing/2014/main" val="1421318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365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- 2018-02-07 15:22:46 </a:t>
                      </a:r>
                      <a:r>
                        <a:rPr kumimoji="0" lang="es-ES" sz="1000" b="0" i="0" u="none" strike="noStrike" kern="1200" cap="none" spc="0" normalizeH="0" baseline="0" noProof="0">
                          <a:ln>
                            <a:noFill/>
                          </a:ln>
                          <a:solidFill>
                            <a:prstClr val="black"/>
                          </a:solidFill>
                          <a:effectLst/>
                          <a:uLnTx/>
                          <a:uFillTx/>
                          <a:latin typeface="+mn-lt"/>
                          <a:ea typeface="+mn-ea"/>
                          <a:cs typeface="+mn-cs"/>
                        </a:rPr>
                        <a:t> 
 Madrid, 31 de enero
III Recepción de los Reyes de España al cuerpo diplomático acreditado en ese país.
"Quisiera agradecer el apoyo sin fisuras que la comunidad internacional ha ofrecido a España ante la más grave crisis que hemos debido afrontar en nuestra historia reciente" dijo SM el rey Felipe VI.
"Defender valores y principios que no son solo valores españoles sino europeos y universales. El valor de la convivencia y la concordia en la diversidad. El respeto a la democracia y al estado de derecho"
Resaltó también los fuertes lazos entre España y América: "son vasos que se comunican... socios que hablan y se respetan. De proyectos compartidos..."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7103593"/>
                  </a:ext>
                </a:extLst>
              </a:tr>
            </a:tbl>
          </a:graphicData>
        </a:graphic>
      </p:graphicFrame>
      <p:sp>
        <p:nvSpPr>
          <p:cNvPr id="4" name="Text Placeholder 3">
            <a:extLst>
              <a:ext uri="{FF2B5EF4-FFF2-40B4-BE49-F238E27FC236}">
                <a16:creationId xmlns:a16="http://schemas.microsoft.com/office/drawing/2014/main" id="{9A377643-A275-458D-A65F-4A49B42FCA77}"/>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269817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6968A-1054-4E66-A8D8-C8BD75FE94E5}"/>
              </a:ext>
            </a:extLst>
          </p:cNvPr>
          <p:cNvSpPr>
            <a:spLocks noGrp="1"/>
          </p:cNvSpPr>
          <p:nvPr>
            <p:ph type="title"/>
          </p:nvPr>
        </p:nvSpPr>
        <p:spPr/>
        <p:txBody>
          <a:bodyPr/>
          <a:lstStyle/>
          <a:p>
            <a:r>
              <a:rPr lang="en-US"/>
              <a:t>Facebook Own Posts Table | Federico Ramon Puerta - 7 of 11</a:t>
            </a:r>
          </a:p>
        </p:txBody>
      </p:sp>
      <p:graphicFrame>
        <p:nvGraphicFramePr>
          <p:cNvPr id="5" name="Table Placeholder 4">
            <a:extLst>
              <a:ext uri="{FF2B5EF4-FFF2-40B4-BE49-F238E27FC236}">
                <a16:creationId xmlns:a16="http://schemas.microsoft.com/office/drawing/2014/main" id="{0CA41014-A659-4996-9900-9B456C3A4B5C}"/>
              </a:ext>
            </a:extLst>
          </p:cNvPr>
          <p:cNvGraphicFramePr>
            <a:graphicFrameLocks noGrp="1"/>
          </p:cNvGraphicFramePr>
          <p:nvPr>
            <p:ph type="tbl" sz="quarter" idx="13"/>
            <p:extLst>
              <p:ext uri="{D42A27DB-BD31-4B8C-83A1-F6EECF244321}">
                <p14:modId xmlns:p14="http://schemas.microsoft.com/office/powerpoint/2010/main" val="3882844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7255777"/>
                    </a:ext>
                  </a:extLst>
                </a:gridCol>
                <a:gridCol w="658368">
                  <a:extLst>
                    <a:ext uri="{9D8B030D-6E8A-4147-A177-3AD203B41FA5}">
                      <a16:colId xmlns:a16="http://schemas.microsoft.com/office/drawing/2014/main" val="2119547524"/>
                    </a:ext>
                  </a:extLst>
                </a:gridCol>
                <a:gridCol w="658368">
                  <a:extLst>
                    <a:ext uri="{9D8B030D-6E8A-4147-A177-3AD203B41FA5}">
                      <a16:colId xmlns:a16="http://schemas.microsoft.com/office/drawing/2014/main" val="2519951673"/>
                    </a:ext>
                  </a:extLst>
                </a:gridCol>
                <a:gridCol w="658368">
                  <a:extLst>
                    <a:ext uri="{9D8B030D-6E8A-4147-A177-3AD203B41FA5}">
                      <a16:colId xmlns:a16="http://schemas.microsoft.com/office/drawing/2014/main" val="4122070667"/>
                    </a:ext>
                  </a:extLst>
                </a:gridCol>
                <a:gridCol w="658368">
                  <a:extLst>
                    <a:ext uri="{9D8B030D-6E8A-4147-A177-3AD203B41FA5}">
                      <a16:colId xmlns:a16="http://schemas.microsoft.com/office/drawing/2014/main" val="1612137194"/>
                    </a:ext>
                  </a:extLst>
                </a:gridCol>
                <a:gridCol w="658368">
                  <a:extLst>
                    <a:ext uri="{9D8B030D-6E8A-4147-A177-3AD203B41FA5}">
                      <a16:colId xmlns:a16="http://schemas.microsoft.com/office/drawing/2014/main" val="70911556"/>
                    </a:ext>
                  </a:extLst>
                </a:gridCol>
                <a:gridCol w="658368">
                  <a:extLst>
                    <a:ext uri="{9D8B030D-6E8A-4147-A177-3AD203B41FA5}">
                      <a16:colId xmlns:a16="http://schemas.microsoft.com/office/drawing/2014/main" val="565360958"/>
                    </a:ext>
                  </a:extLst>
                </a:gridCol>
                <a:gridCol w="658368">
                  <a:extLst>
                    <a:ext uri="{9D8B030D-6E8A-4147-A177-3AD203B41FA5}">
                      <a16:colId xmlns:a16="http://schemas.microsoft.com/office/drawing/2014/main" val="1102704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842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- 2018-01-30 21:35:53 </a:t>
                      </a:r>
                      <a:r>
                        <a:rPr kumimoji="0" lang="es-ES" sz="1000" b="0" i="0" u="none" strike="noStrike" kern="1200" cap="none" spc="0" normalizeH="0" baseline="0" noProof="0">
                          <a:ln>
                            <a:noFill/>
                          </a:ln>
                          <a:solidFill>
                            <a:prstClr val="black"/>
                          </a:solidFill>
                          <a:effectLst/>
                          <a:uLnTx/>
                          <a:uFillTx/>
                          <a:latin typeface="+mn-lt"/>
                          <a:ea typeface="+mn-ea"/>
                          <a:cs typeface="+mn-cs"/>
                        </a:rPr>
                        <a:t> 
 Madrid, 30 de enero:
En la tarde de hoy, visitamos al líder del Partido Socialista Obrero Español, D. Pedro Sánchez.
Conversamos sobre la importancia del acuerdo Mercosur - Unión Europea para el progreso de ambas regiones.
Este diálogo cobra vital importancia para la integración, dada la relevancia del grupo socialista en Europa.
En el intercambio de ideas, estuvo presente el buen momento de las relaciones entre España y Argentina, como los lazos profundos que unen a los dos países.
Me acompañó en esta ocasión el Consejero de Inversión de la Embajada Argentina ante el Reino de España D.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9399318"/>
                  </a:ext>
                </a:extLst>
              </a:tr>
            </a:tbl>
          </a:graphicData>
        </a:graphic>
      </p:graphicFrame>
      <p:sp>
        <p:nvSpPr>
          <p:cNvPr id="4" name="Text Placeholder 3">
            <a:extLst>
              <a:ext uri="{FF2B5EF4-FFF2-40B4-BE49-F238E27FC236}">
                <a16:creationId xmlns:a16="http://schemas.microsoft.com/office/drawing/2014/main" id="{228F5299-EBDC-46F6-89F1-C5E33C1965C5}"/>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797689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4CD51-B546-49A7-A28B-8AAF5499877C}"/>
              </a:ext>
            </a:extLst>
          </p:cNvPr>
          <p:cNvSpPr>
            <a:spLocks noGrp="1"/>
          </p:cNvSpPr>
          <p:nvPr>
            <p:ph type="title"/>
          </p:nvPr>
        </p:nvSpPr>
        <p:spPr/>
        <p:txBody>
          <a:bodyPr/>
          <a:lstStyle/>
          <a:p>
            <a:r>
              <a:rPr lang="en-US"/>
              <a:t>Facebook Own Posts Table | Federico Ramon Puerta - 8 of 11</a:t>
            </a:r>
          </a:p>
        </p:txBody>
      </p:sp>
      <p:graphicFrame>
        <p:nvGraphicFramePr>
          <p:cNvPr id="5" name="Table Placeholder 4">
            <a:extLst>
              <a:ext uri="{FF2B5EF4-FFF2-40B4-BE49-F238E27FC236}">
                <a16:creationId xmlns:a16="http://schemas.microsoft.com/office/drawing/2014/main" id="{4C64C61C-8B3C-44C0-9015-8303CF6E6770}"/>
              </a:ext>
            </a:extLst>
          </p:cNvPr>
          <p:cNvGraphicFramePr>
            <a:graphicFrameLocks noGrp="1"/>
          </p:cNvGraphicFramePr>
          <p:nvPr>
            <p:ph type="tbl" sz="quarter" idx="13"/>
            <p:extLst>
              <p:ext uri="{D42A27DB-BD31-4B8C-83A1-F6EECF244321}">
                <p14:modId xmlns:p14="http://schemas.microsoft.com/office/powerpoint/2010/main" val="1085801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6803121"/>
                    </a:ext>
                  </a:extLst>
                </a:gridCol>
                <a:gridCol w="658368">
                  <a:extLst>
                    <a:ext uri="{9D8B030D-6E8A-4147-A177-3AD203B41FA5}">
                      <a16:colId xmlns:a16="http://schemas.microsoft.com/office/drawing/2014/main" val="1152719477"/>
                    </a:ext>
                  </a:extLst>
                </a:gridCol>
                <a:gridCol w="658368">
                  <a:extLst>
                    <a:ext uri="{9D8B030D-6E8A-4147-A177-3AD203B41FA5}">
                      <a16:colId xmlns:a16="http://schemas.microsoft.com/office/drawing/2014/main" val="308440760"/>
                    </a:ext>
                  </a:extLst>
                </a:gridCol>
                <a:gridCol w="658368">
                  <a:extLst>
                    <a:ext uri="{9D8B030D-6E8A-4147-A177-3AD203B41FA5}">
                      <a16:colId xmlns:a16="http://schemas.microsoft.com/office/drawing/2014/main" val="2062314197"/>
                    </a:ext>
                  </a:extLst>
                </a:gridCol>
                <a:gridCol w="658368">
                  <a:extLst>
                    <a:ext uri="{9D8B030D-6E8A-4147-A177-3AD203B41FA5}">
                      <a16:colId xmlns:a16="http://schemas.microsoft.com/office/drawing/2014/main" val="1274295379"/>
                    </a:ext>
                  </a:extLst>
                </a:gridCol>
                <a:gridCol w="658368">
                  <a:extLst>
                    <a:ext uri="{9D8B030D-6E8A-4147-A177-3AD203B41FA5}">
                      <a16:colId xmlns:a16="http://schemas.microsoft.com/office/drawing/2014/main" val="3954262964"/>
                    </a:ext>
                  </a:extLst>
                </a:gridCol>
                <a:gridCol w="658368">
                  <a:extLst>
                    <a:ext uri="{9D8B030D-6E8A-4147-A177-3AD203B41FA5}">
                      <a16:colId xmlns:a16="http://schemas.microsoft.com/office/drawing/2014/main" val="514089773"/>
                    </a:ext>
                  </a:extLst>
                </a:gridCol>
                <a:gridCol w="658368">
                  <a:extLst>
                    <a:ext uri="{9D8B030D-6E8A-4147-A177-3AD203B41FA5}">
                      <a16:colId xmlns:a16="http://schemas.microsoft.com/office/drawing/2014/main" val="3350929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0132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- 2018-02-20 15:28:37 </a:t>
                      </a:r>
                      <a:r>
                        <a:rPr kumimoji="0" lang="es-ES" sz="1000" b="0" i="0" u="none" strike="noStrike" kern="1200" cap="none" spc="0" normalizeH="0" baseline="0" noProof="0">
                          <a:ln>
                            <a:noFill/>
                          </a:ln>
                          <a:solidFill>
                            <a:prstClr val="black"/>
                          </a:solidFill>
                          <a:effectLst/>
                          <a:uLnTx/>
                          <a:uFillTx/>
                          <a:latin typeface="+mn-lt"/>
                          <a:ea typeface="+mn-ea"/>
                          <a:cs typeface="+mn-cs"/>
                        </a:rPr>
                        <a:t> 
 Nuestros olímpicos Cecilia Carranza y Santiago Lange, han sido galardonados en España con el Premio Nacional del Deporte, en la categoría Comunidad Iberoamericana
Ha sido un verdadero honor recibir el trofeo en su nombre y de manos de SM Rey Felipe VI
Gracias Campeones!!!
Vamos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841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- 2018-03-16 15:07:47 </a:t>
                      </a:r>
                      <a:r>
                        <a:rPr kumimoji="0" lang="es-ES" sz="1000" b="0" i="0" u="none" strike="noStrike" kern="1200" cap="none" spc="0" normalizeH="0" baseline="0" noProof="0">
                          <a:ln>
                            <a:noFill/>
                          </a:ln>
                          <a:solidFill>
                            <a:prstClr val="black"/>
                          </a:solidFill>
                          <a:effectLst/>
                          <a:uLnTx/>
                          <a:uFillTx/>
                          <a:latin typeface="+mn-lt"/>
                          <a:ea typeface="+mn-ea"/>
                          <a:cs typeface="+mn-cs"/>
                        </a:rPr>
                        <a:t> 
 Un gusto haberlos conocido queridos compatriotas!!!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2029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19:33:08 </a:t>
                      </a:r>
                      <a:r>
                        <a:rPr kumimoji="0" lang="es-ES" sz="1000" b="0" i="0" u="none" strike="noStrike" kern="1200" cap="none" spc="0" normalizeH="0" baseline="0" noProof="0">
                          <a:ln>
                            <a:noFill/>
                          </a:ln>
                          <a:solidFill>
                            <a:prstClr val="black"/>
                          </a:solidFill>
                          <a:effectLst/>
                          <a:uLnTx/>
                          <a:uFillTx/>
                          <a:latin typeface="+mn-lt"/>
                          <a:ea typeface="+mn-ea"/>
                          <a:cs typeface="+mn-cs"/>
                        </a:rPr>
                        <a:t> 
 Salamanca, 22 de enero
Participando en el Cursos de Especialización en Derecho de la Universidad de Salamanca.
Temática: Acuerdo Unión Europea - Mercosur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3174044"/>
                  </a:ext>
                </a:extLst>
              </a:tr>
            </a:tbl>
          </a:graphicData>
        </a:graphic>
      </p:graphicFrame>
      <p:sp>
        <p:nvSpPr>
          <p:cNvPr id="4" name="Text Placeholder 3">
            <a:extLst>
              <a:ext uri="{FF2B5EF4-FFF2-40B4-BE49-F238E27FC236}">
                <a16:creationId xmlns:a16="http://schemas.microsoft.com/office/drawing/2014/main" id="{D5EAF94A-5084-4C61-9CBB-08C73BD59E7A}"/>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9938782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F1AE-49E6-450E-BF0C-267937BED27E}"/>
              </a:ext>
            </a:extLst>
          </p:cNvPr>
          <p:cNvSpPr>
            <a:spLocks noGrp="1"/>
          </p:cNvSpPr>
          <p:nvPr>
            <p:ph type="title"/>
          </p:nvPr>
        </p:nvSpPr>
        <p:spPr/>
        <p:txBody>
          <a:bodyPr/>
          <a:lstStyle/>
          <a:p>
            <a:r>
              <a:rPr lang="en-US"/>
              <a:t>Facebook Own Posts Table | Federico Ramon Puerta - 9 of 11</a:t>
            </a:r>
          </a:p>
        </p:txBody>
      </p:sp>
      <p:graphicFrame>
        <p:nvGraphicFramePr>
          <p:cNvPr id="5" name="Table Placeholder 4">
            <a:extLst>
              <a:ext uri="{FF2B5EF4-FFF2-40B4-BE49-F238E27FC236}">
                <a16:creationId xmlns:a16="http://schemas.microsoft.com/office/drawing/2014/main" id="{83607891-0B3C-4854-9E94-00F39546EDE5}"/>
              </a:ext>
            </a:extLst>
          </p:cNvPr>
          <p:cNvGraphicFramePr>
            <a:graphicFrameLocks noGrp="1"/>
          </p:cNvGraphicFramePr>
          <p:nvPr>
            <p:ph type="tbl" sz="quarter" idx="13"/>
            <p:extLst>
              <p:ext uri="{D42A27DB-BD31-4B8C-83A1-F6EECF244321}">
                <p14:modId xmlns:p14="http://schemas.microsoft.com/office/powerpoint/2010/main" val="2147690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7476629"/>
                    </a:ext>
                  </a:extLst>
                </a:gridCol>
                <a:gridCol w="658368">
                  <a:extLst>
                    <a:ext uri="{9D8B030D-6E8A-4147-A177-3AD203B41FA5}">
                      <a16:colId xmlns:a16="http://schemas.microsoft.com/office/drawing/2014/main" val="3265418047"/>
                    </a:ext>
                  </a:extLst>
                </a:gridCol>
                <a:gridCol w="658368">
                  <a:extLst>
                    <a:ext uri="{9D8B030D-6E8A-4147-A177-3AD203B41FA5}">
                      <a16:colId xmlns:a16="http://schemas.microsoft.com/office/drawing/2014/main" val="4191322924"/>
                    </a:ext>
                  </a:extLst>
                </a:gridCol>
                <a:gridCol w="658368">
                  <a:extLst>
                    <a:ext uri="{9D8B030D-6E8A-4147-A177-3AD203B41FA5}">
                      <a16:colId xmlns:a16="http://schemas.microsoft.com/office/drawing/2014/main" val="3918347909"/>
                    </a:ext>
                  </a:extLst>
                </a:gridCol>
                <a:gridCol w="658368">
                  <a:extLst>
                    <a:ext uri="{9D8B030D-6E8A-4147-A177-3AD203B41FA5}">
                      <a16:colId xmlns:a16="http://schemas.microsoft.com/office/drawing/2014/main" val="253864324"/>
                    </a:ext>
                  </a:extLst>
                </a:gridCol>
                <a:gridCol w="658368">
                  <a:extLst>
                    <a:ext uri="{9D8B030D-6E8A-4147-A177-3AD203B41FA5}">
                      <a16:colId xmlns:a16="http://schemas.microsoft.com/office/drawing/2014/main" val="3348953411"/>
                    </a:ext>
                  </a:extLst>
                </a:gridCol>
                <a:gridCol w="658368">
                  <a:extLst>
                    <a:ext uri="{9D8B030D-6E8A-4147-A177-3AD203B41FA5}">
                      <a16:colId xmlns:a16="http://schemas.microsoft.com/office/drawing/2014/main" val="3475846507"/>
                    </a:ext>
                  </a:extLst>
                </a:gridCol>
                <a:gridCol w="658368">
                  <a:extLst>
                    <a:ext uri="{9D8B030D-6E8A-4147-A177-3AD203B41FA5}">
                      <a16:colId xmlns:a16="http://schemas.microsoft.com/office/drawing/2014/main" val="2892319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317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- 2018-06-07 21:50:36 </a:t>
                      </a:r>
                      <a:r>
                        <a:rPr kumimoji="0" lang="es-ES" sz="1000" b="0" i="0" u="none" strike="noStrike" kern="1200" cap="none" spc="0" normalizeH="0" baseline="0" noProof="0">
                          <a:ln>
                            <a:noFill/>
                          </a:ln>
                          <a:solidFill>
                            <a:prstClr val="black"/>
                          </a:solidFill>
                          <a:effectLst/>
                          <a:uLnTx/>
                          <a:uFillTx/>
                          <a:latin typeface="+mn-lt"/>
                          <a:ea typeface="+mn-ea"/>
                          <a:cs typeface="+mn-cs"/>
                        </a:rPr>
                        <a:t> 
 Madrid, 7 de junio
Campeonato Mundial de fútbol para ciegos que se realiza desde el 7 al 17 de junio en Madrid, España.
El Embajador argentino en España Federico Ramón Puerta asiste a la ceremonia de inauguración del Campeonato del Mundo de Fútbol para ciegos Madrid 2018 en las instalaciones del Colegio Sagrado Corazón.
Saluda al capitán de la Selección argentina conocida también con el nombre ”Los Murciélagos”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5981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- 2018-04-12 08:16:46 </a:t>
                      </a:r>
                      <a:r>
                        <a:rPr kumimoji="0" lang="es-ES" sz="1000" b="0" i="0" u="none" strike="noStrike" kern="1200" cap="none" spc="0" normalizeH="0" baseline="0" noProof="0">
                          <a:ln>
                            <a:noFill/>
                          </a:ln>
                          <a:solidFill>
                            <a:prstClr val="black"/>
                          </a:solidFill>
                          <a:effectLst/>
                          <a:uLnTx/>
                          <a:uFillTx/>
                          <a:latin typeface="+mn-lt"/>
                          <a:ea typeface="+mn-ea"/>
                          <a:cs typeface="+mn-cs"/>
                        </a:rPr>
                        <a:t> 
 Aeropuerto Ezeiza, 11 de abril:
Despidiendo al Presidente del gobierno español, D. Mariano Rajoy Brey  una vez concluida la visita oficial realizada a la República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9406229"/>
                  </a:ext>
                </a:extLst>
              </a:tr>
            </a:tbl>
          </a:graphicData>
        </a:graphic>
      </p:graphicFrame>
      <p:sp>
        <p:nvSpPr>
          <p:cNvPr id="4" name="Text Placeholder 3">
            <a:extLst>
              <a:ext uri="{FF2B5EF4-FFF2-40B4-BE49-F238E27FC236}">
                <a16:creationId xmlns:a16="http://schemas.microsoft.com/office/drawing/2014/main" id="{6A146994-3740-4AA6-BBF9-097CA70D4E66}"/>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671257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4F90C-F1E5-433C-BDDB-C7A7167D40BA}"/>
              </a:ext>
            </a:extLst>
          </p:cNvPr>
          <p:cNvSpPr>
            <a:spLocks noGrp="1"/>
          </p:cNvSpPr>
          <p:nvPr>
            <p:ph type="title"/>
          </p:nvPr>
        </p:nvSpPr>
        <p:spPr/>
        <p:txBody>
          <a:bodyPr/>
          <a:lstStyle/>
          <a:p>
            <a:r>
              <a:rPr lang="en-US"/>
              <a:t>Facebook Own Posts Table | Federico Ramon Puerta - 10 of 11</a:t>
            </a:r>
          </a:p>
        </p:txBody>
      </p:sp>
      <p:graphicFrame>
        <p:nvGraphicFramePr>
          <p:cNvPr id="5" name="Table Placeholder 4">
            <a:extLst>
              <a:ext uri="{FF2B5EF4-FFF2-40B4-BE49-F238E27FC236}">
                <a16:creationId xmlns:a16="http://schemas.microsoft.com/office/drawing/2014/main" id="{2E70C312-5D3A-487F-94BB-8430E8B12D9C}"/>
              </a:ext>
            </a:extLst>
          </p:cNvPr>
          <p:cNvGraphicFramePr>
            <a:graphicFrameLocks noGrp="1"/>
          </p:cNvGraphicFramePr>
          <p:nvPr>
            <p:ph type="tbl" sz="quarter" idx="13"/>
            <p:extLst>
              <p:ext uri="{D42A27DB-BD31-4B8C-83A1-F6EECF244321}">
                <p14:modId xmlns:p14="http://schemas.microsoft.com/office/powerpoint/2010/main" val="1429938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2989130"/>
                    </a:ext>
                  </a:extLst>
                </a:gridCol>
                <a:gridCol w="658368">
                  <a:extLst>
                    <a:ext uri="{9D8B030D-6E8A-4147-A177-3AD203B41FA5}">
                      <a16:colId xmlns:a16="http://schemas.microsoft.com/office/drawing/2014/main" val="267220741"/>
                    </a:ext>
                  </a:extLst>
                </a:gridCol>
                <a:gridCol w="658368">
                  <a:extLst>
                    <a:ext uri="{9D8B030D-6E8A-4147-A177-3AD203B41FA5}">
                      <a16:colId xmlns:a16="http://schemas.microsoft.com/office/drawing/2014/main" val="3475513137"/>
                    </a:ext>
                  </a:extLst>
                </a:gridCol>
                <a:gridCol w="658368">
                  <a:extLst>
                    <a:ext uri="{9D8B030D-6E8A-4147-A177-3AD203B41FA5}">
                      <a16:colId xmlns:a16="http://schemas.microsoft.com/office/drawing/2014/main" val="3658382150"/>
                    </a:ext>
                  </a:extLst>
                </a:gridCol>
                <a:gridCol w="658368">
                  <a:extLst>
                    <a:ext uri="{9D8B030D-6E8A-4147-A177-3AD203B41FA5}">
                      <a16:colId xmlns:a16="http://schemas.microsoft.com/office/drawing/2014/main" val="2965194206"/>
                    </a:ext>
                  </a:extLst>
                </a:gridCol>
                <a:gridCol w="658368">
                  <a:extLst>
                    <a:ext uri="{9D8B030D-6E8A-4147-A177-3AD203B41FA5}">
                      <a16:colId xmlns:a16="http://schemas.microsoft.com/office/drawing/2014/main" val="1870809511"/>
                    </a:ext>
                  </a:extLst>
                </a:gridCol>
                <a:gridCol w="658368">
                  <a:extLst>
                    <a:ext uri="{9D8B030D-6E8A-4147-A177-3AD203B41FA5}">
                      <a16:colId xmlns:a16="http://schemas.microsoft.com/office/drawing/2014/main" val="3519417433"/>
                    </a:ext>
                  </a:extLst>
                </a:gridCol>
                <a:gridCol w="658368">
                  <a:extLst>
                    <a:ext uri="{9D8B030D-6E8A-4147-A177-3AD203B41FA5}">
                      <a16:colId xmlns:a16="http://schemas.microsoft.com/office/drawing/2014/main" val="3785634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159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- 2018-03-05 15:35:50 </a:t>
                      </a:r>
                      <a:r>
                        <a:rPr kumimoji="0" lang="es-ES" sz="1000" b="0" i="0" u="none" strike="noStrike" kern="1200" cap="none" spc="0" normalizeH="0" baseline="0" noProof="0">
                          <a:ln>
                            <a:noFill/>
                          </a:ln>
                          <a:solidFill>
                            <a:prstClr val="black"/>
                          </a:solidFill>
                          <a:effectLst/>
                          <a:uLnTx/>
                          <a:uFillTx/>
                          <a:latin typeface="+mn-lt"/>
                          <a:ea typeface="+mn-ea"/>
                          <a:cs typeface="+mn-cs"/>
                        </a:rPr>
                        <a:t> 
 La afición argentina contará con un sector específico para vivir el encuentro España-Argentina del próximo 27 de marzo
#Futbol #España #Argentina #VivielClasico
Más información: https://tickets.rfef.es/event/amistoso-espana-argentina/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398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- 2018-01-31 18:29:07 </a:t>
                      </a:r>
                      <a:r>
                        <a:rPr kumimoji="0" lang="es-ES" sz="1000" b="0" i="0" u="none" strike="noStrike" kern="1200" cap="none" spc="0" normalizeH="0" baseline="0" noProof="0">
                          <a:ln>
                            <a:noFill/>
                          </a:ln>
                          <a:solidFill>
                            <a:prstClr val="black"/>
                          </a:solidFill>
                          <a:effectLst/>
                          <a:uLnTx/>
                          <a:uFillTx/>
                          <a:latin typeface="+mn-lt"/>
                          <a:ea typeface="+mn-ea"/>
                          <a:cs typeface="+mn-cs"/>
                        </a:rPr>
                        <a:t> 
 Madrid, 31 de enero:
Recibimos en la Residencia argentina, la visita del Sr. Jaime Campos, Presidente de la Asociación Empresaria Argentina.
La AEA es una asociación, de titulares de empresas, que promueve el desarrollo económico y social de la Argentina desde la perspectiva empresaria privada, con especial énfasis en el fortalecimiento de las Instituciones.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2166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16:14:40 </a:t>
                      </a:r>
                      <a:r>
                        <a:rPr kumimoji="0" lang="es-ES" sz="1000" b="0" i="0" u="none" strike="noStrike" kern="1200" cap="none" spc="0" normalizeH="0" baseline="0" noProof="0">
                          <a:ln>
                            <a:noFill/>
                          </a:ln>
                          <a:solidFill>
                            <a:prstClr val="black"/>
                          </a:solidFill>
                          <a:effectLst/>
                          <a:uLnTx/>
                          <a:uFillTx/>
                          <a:latin typeface="+mn-lt"/>
                          <a:ea typeface="+mn-ea"/>
                          <a:cs typeface="+mn-cs"/>
                        </a:rPr>
                        <a:t> 
 Salamanca, 22 de enero
Me he reunido con el Rector de la Universidad de Salamanca, Prof. Ricardo Rivero Ortega, para tratar temas de cooperación académica entre #Argentina y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6003003"/>
                  </a:ext>
                </a:extLst>
              </a:tr>
            </a:tbl>
          </a:graphicData>
        </a:graphic>
      </p:graphicFrame>
      <p:sp>
        <p:nvSpPr>
          <p:cNvPr id="4" name="Text Placeholder 3">
            <a:extLst>
              <a:ext uri="{FF2B5EF4-FFF2-40B4-BE49-F238E27FC236}">
                <a16:creationId xmlns:a16="http://schemas.microsoft.com/office/drawing/2014/main" id="{5F248BC7-ADD0-4A27-879E-E0C1BCE47852}"/>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401175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F1076-7E9F-414D-BBB1-3F53893BAE66}"/>
              </a:ext>
            </a:extLst>
          </p:cNvPr>
          <p:cNvSpPr>
            <a:spLocks noGrp="1"/>
          </p:cNvSpPr>
          <p:nvPr>
            <p:ph type="title"/>
          </p:nvPr>
        </p:nvSpPr>
        <p:spPr/>
        <p:txBody>
          <a:bodyPr/>
          <a:lstStyle/>
          <a:p>
            <a:r>
              <a:rPr lang="en-US"/>
              <a:t>Facebook Own Posts Table | Federico Ramon Puerta - 11 of 11</a:t>
            </a:r>
          </a:p>
        </p:txBody>
      </p:sp>
      <p:graphicFrame>
        <p:nvGraphicFramePr>
          <p:cNvPr id="5" name="Table Placeholder 4">
            <a:extLst>
              <a:ext uri="{FF2B5EF4-FFF2-40B4-BE49-F238E27FC236}">
                <a16:creationId xmlns:a16="http://schemas.microsoft.com/office/drawing/2014/main" id="{0DA68CF2-1F81-45FA-B3F6-62C2825690A5}"/>
              </a:ext>
            </a:extLst>
          </p:cNvPr>
          <p:cNvGraphicFramePr>
            <a:graphicFrameLocks noGrp="1"/>
          </p:cNvGraphicFramePr>
          <p:nvPr>
            <p:ph type="tbl" sz="quarter" idx="13"/>
            <p:extLst>
              <p:ext uri="{D42A27DB-BD31-4B8C-83A1-F6EECF244321}">
                <p14:modId xmlns:p14="http://schemas.microsoft.com/office/powerpoint/2010/main" val="1077908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99697981"/>
                    </a:ext>
                  </a:extLst>
                </a:gridCol>
                <a:gridCol w="658368">
                  <a:extLst>
                    <a:ext uri="{9D8B030D-6E8A-4147-A177-3AD203B41FA5}">
                      <a16:colId xmlns:a16="http://schemas.microsoft.com/office/drawing/2014/main" val="2565145371"/>
                    </a:ext>
                  </a:extLst>
                </a:gridCol>
                <a:gridCol w="658368">
                  <a:extLst>
                    <a:ext uri="{9D8B030D-6E8A-4147-A177-3AD203B41FA5}">
                      <a16:colId xmlns:a16="http://schemas.microsoft.com/office/drawing/2014/main" val="3361326358"/>
                    </a:ext>
                  </a:extLst>
                </a:gridCol>
                <a:gridCol w="658368">
                  <a:extLst>
                    <a:ext uri="{9D8B030D-6E8A-4147-A177-3AD203B41FA5}">
                      <a16:colId xmlns:a16="http://schemas.microsoft.com/office/drawing/2014/main" val="1218679393"/>
                    </a:ext>
                  </a:extLst>
                </a:gridCol>
                <a:gridCol w="658368">
                  <a:extLst>
                    <a:ext uri="{9D8B030D-6E8A-4147-A177-3AD203B41FA5}">
                      <a16:colId xmlns:a16="http://schemas.microsoft.com/office/drawing/2014/main" val="560828409"/>
                    </a:ext>
                  </a:extLst>
                </a:gridCol>
                <a:gridCol w="658368">
                  <a:extLst>
                    <a:ext uri="{9D8B030D-6E8A-4147-A177-3AD203B41FA5}">
                      <a16:colId xmlns:a16="http://schemas.microsoft.com/office/drawing/2014/main" val="1143026437"/>
                    </a:ext>
                  </a:extLst>
                </a:gridCol>
                <a:gridCol w="658368">
                  <a:extLst>
                    <a:ext uri="{9D8B030D-6E8A-4147-A177-3AD203B41FA5}">
                      <a16:colId xmlns:a16="http://schemas.microsoft.com/office/drawing/2014/main" val="4041887582"/>
                    </a:ext>
                  </a:extLst>
                </a:gridCol>
                <a:gridCol w="658368">
                  <a:extLst>
                    <a:ext uri="{9D8B030D-6E8A-4147-A177-3AD203B41FA5}">
                      <a16:colId xmlns:a16="http://schemas.microsoft.com/office/drawing/2014/main" val="1487848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2169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- 2018-02-16 11:54:12 </a:t>
                      </a:r>
                      <a:r>
                        <a:rPr kumimoji="0" lang="es-ES" sz="1000" b="0" i="0" u="none" strike="noStrike" kern="1200" cap="none" spc="0" normalizeH="0" baseline="0" noProof="0">
                          <a:ln>
                            <a:noFill/>
                          </a:ln>
                          <a:solidFill>
                            <a:prstClr val="black"/>
                          </a:solidFill>
                          <a:effectLst/>
                          <a:uLnTx/>
                          <a:uFillTx/>
                          <a:latin typeface="+mn-lt"/>
                          <a:ea typeface="+mn-ea"/>
                          <a:cs typeface="+mn-cs"/>
                        </a:rPr>
                        <a:t> 
 Málaga, 15 de febrero
Foro #Transfiere2018: Participé de una mesa redonda integrada por  empresas argentinas de gran envergadura vinculadas a la innovación, la ciencia y la tecnología, representantes del Ministerio de Ciencia y Tecnología, y representantes del Consejo Nacional de Investigaciones Científicas y Técnicas - CONICET - , donde presentamos el ecosistema de innovación Argentino que es destacable a nivel internacional.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2100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19:15:29 </a:t>
                      </a:r>
                      <a:r>
                        <a:rPr kumimoji="0" lang="es-ES" sz="1000" b="0" i="0" u="none" strike="noStrike" kern="1200" cap="none" spc="0" normalizeH="0" baseline="0" noProof="0">
                          <a:ln>
                            <a:noFill/>
                          </a:ln>
                          <a:solidFill>
                            <a:prstClr val="black"/>
                          </a:solidFill>
                          <a:effectLst/>
                          <a:uLnTx/>
                          <a:uFillTx/>
                          <a:latin typeface="+mn-lt"/>
                          <a:ea typeface="+mn-ea"/>
                          <a:cs typeface="+mn-cs"/>
                        </a:rPr>
                        <a:t> 
 Comparto algunas repercusiones de prensa, de mi encuentro con el ex presidente de EEUU Barack Obama
https://www.infobae.com/circulo-rojo/2018/07/07/un-embajador-feliz-con-su-foto-con-obama/
https://elretratodehoy.com.ar/2018/07/06/el-embajador-argentino-en-espana-ramon-puerta-junto-a-barack-obama-en-cumbre-tecnologica/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0647333"/>
                  </a:ext>
                </a:extLst>
              </a:tr>
            </a:tbl>
          </a:graphicData>
        </a:graphic>
      </p:graphicFrame>
      <p:sp>
        <p:nvSpPr>
          <p:cNvPr id="4" name="Text Placeholder 3">
            <a:extLst>
              <a:ext uri="{FF2B5EF4-FFF2-40B4-BE49-F238E27FC236}">
                <a16:creationId xmlns:a16="http://schemas.microsoft.com/office/drawing/2014/main" id="{22B85928-4584-43FF-9CE7-14706E0CE2F4}"/>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620878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E849D-D012-48D1-975E-BBFBCD20506E}"/>
              </a:ext>
            </a:extLst>
          </p:cNvPr>
          <p:cNvSpPr>
            <a:spLocks noGrp="1"/>
          </p:cNvSpPr>
          <p:nvPr>
            <p:ph type="title"/>
          </p:nvPr>
        </p:nvSpPr>
        <p:spPr/>
        <p:txBody>
          <a:bodyPr/>
          <a:lstStyle/>
          <a:p>
            <a:r>
              <a:rPr lang="en-US"/>
              <a:t>Facebook Own Posts | Federico Ramon Puerta</a:t>
            </a:r>
          </a:p>
        </p:txBody>
      </p:sp>
      <p:graphicFrame>
        <p:nvGraphicFramePr>
          <p:cNvPr id="6" name="Chart Placeholder 5">
            <a:extLst>
              <a:ext uri="{FF2B5EF4-FFF2-40B4-BE49-F238E27FC236}">
                <a16:creationId xmlns:a16="http://schemas.microsoft.com/office/drawing/2014/main" id="{D48B7B74-5044-4462-A0AA-BEC16EA36717}"/>
              </a:ext>
            </a:extLst>
          </p:cNvPr>
          <p:cNvGraphicFramePr>
            <a:graphicFrameLocks noGrp="1"/>
          </p:cNvGraphicFramePr>
          <p:nvPr>
            <p:ph type="chart" sz="quarter" idx="13"/>
            <p:extLst>
              <p:ext uri="{D42A27DB-BD31-4B8C-83A1-F6EECF244321}">
                <p14:modId xmlns:p14="http://schemas.microsoft.com/office/powerpoint/2010/main" val="3409723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907B95-4A0F-458D-9F74-5FBC90C52D45}"/>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CD8DB36D-A920-47C4-9CF0-E2808FD3F9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43507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EBF3B-25DB-4AEE-8E53-A2EE2524A57E}"/>
              </a:ext>
            </a:extLst>
          </p:cNvPr>
          <p:cNvSpPr>
            <a:spLocks noGrp="1"/>
          </p:cNvSpPr>
          <p:nvPr>
            <p:ph type="title"/>
          </p:nvPr>
        </p:nvSpPr>
        <p:spPr/>
        <p:txBody>
          <a:bodyPr/>
          <a:lstStyle/>
          <a:p>
            <a:r>
              <a:rPr lang="en-US"/>
              <a:t>Facebook Own Posts By Weekday | Federico Ramon Puerta</a:t>
            </a:r>
          </a:p>
        </p:txBody>
      </p:sp>
      <p:graphicFrame>
        <p:nvGraphicFramePr>
          <p:cNvPr id="6" name="Chart Placeholder 5">
            <a:extLst>
              <a:ext uri="{FF2B5EF4-FFF2-40B4-BE49-F238E27FC236}">
                <a16:creationId xmlns:a16="http://schemas.microsoft.com/office/drawing/2014/main" id="{7ACAD0A7-BD7B-44FC-B5F1-9BA1CC77A5B3}"/>
              </a:ext>
            </a:extLst>
          </p:cNvPr>
          <p:cNvGraphicFramePr>
            <a:graphicFrameLocks noGrp="1"/>
          </p:cNvGraphicFramePr>
          <p:nvPr>
            <p:ph type="chart" sz="quarter" idx="13"/>
            <p:extLst>
              <p:ext uri="{D42A27DB-BD31-4B8C-83A1-F6EECF244321}">
                <p14:modId xmlns:p14="http://schemas.microsoft.com/office/powerpoint/2010/main" val="9666216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BCEDD0-7C5D-4CD3-A7D7-6BAF1B4A438F}"/>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82DF0A3E-1EEF-4344-82EF-14981FD772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3579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6068-1357-4B46-B111-DF8798221C0E}"/>
              </a:ext>
            </a:extLst>
          </p:cNvPr>
          <p:cNvSpPr>
            <a:spLocks noGrp="1"/>
          </p:cNvSpPr>
          <p:nvPr>
            <p:ph type="title"/>
          </p:nvPr>
        </p:nvSpPr>
        <p:spPr/>
        <p:txBody>
          <a:bodyPr/>
          <a:lstStyle/>
          <a:p>
            <a:r>
              <a:rPr lang="en-US"/>
              <a:t>Facebook Interaction Rate By Weekday | Federico Ramon Puerta</a:t>
            </a:r>
          </a:p>
        </p:txBody>
      </p:sp>
      <p:graphicFrame>
        <p:nvGraphicFramePr>
          <p:cNvPr id="6" name="Chart Placeholder 5">
            <a:extLst>
              <a:ext uri="{FF2B5EF4-FFF2-40B4-BE49-F238E27FC236}">
                <a16:creationId xmlns:a16="http://schemas.microsoft.com/office/drawing/2014/main" id="{111A4C80-22A8-481F-969B-59C3DAD8E161}"/>
              </a:ext>
            </a:extLst>
          </p:cNvPr>
          <p:cNvGraphicFramePr>
            <a:graphicFrameLocks noGrp="1"/>
          </p:cNvGraphicFramePr>
          <p:nvPr>
            <p:ph type="chart" sz="quarter" idx="13"/>
            <p:extLst>
              <p:ext uri="{D42A27DB-BD31-4B8C-83A1-F6EECF244321}">
                <p14:modId xmlns:p14="http://schemas.microsoft.com/office/powerpoint/2010/main" val="984425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5CFD3A-E8EE-4C66-8BC8-DA292AD96661}"/>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05459FFE-A7E5-4D0B-BCC6-49202ECC99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BE8B7-DA56-48D1-A4BE-A052413EB315}"/>
              </a:ext>
            </a:extLst>
          </p:cNvPr>
          <p:cNvSpPr>
            <a:spLocks noGrp="1"/>
          </p:cNvSpPr>
          <p:nvPr>
            <p:ph type="title"/>
          </p:nvPr>
        </p:nvSpPr>
        <p:spPr/>
        <p:txBody>
          <a:bodyPr/>
          <a:lstStyle/>
          <a:p>
            <a:r>
              <a:rPr lang="en-US"/>
              <a:t>Facebook Post Type Distribution Per Profile | Federico Ramon Puerta</a:t>
            </a:r>
          </a:p>
        </p:txBody>
      </p:sp>
      <p:graphicFrame>
        <p:nvGraphicFramePr>
          <p:cNvPr id="6" name="Chart Placeholder 5">
            <a:extLst>
              <a:ext uri="{FF2B5EF4-FFF2-40B4-BE49-F238E27FC236}">
                <a16:creationId xmlns:a16="http://schemas.microsoft.com/office/drawing/2014/main" id="{8BA5BBF3-D34F-49F5-AB0E-96CF9FFE485B}"/>
              </a:ext>
            </a:extLst>
          </p:cNvPr>
          <p:cNvGraphicFramePr>
            <a:graphicFrameLocks noGrp="1"/>
          </p:cNvGraphicFramePr>
          <p:nvPr>
            <p:ph type="chart" sz="quarter" idx="13"/>
            <p:extLst>
              <p:ext uri="{D42A27DB-BD31-4B8C-83A1-F6EECF244321}">
                <p14:modId xmlns:p14="http://schemas.microsoft.com/office/powerpoint/2010/main" val="4236933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86B27-4BDE-42F7-92CB-7C197A4417C5}"/>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98AD56C3-1636-41DC-8312-D8B016FA9D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69408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D8AED-A7BA-4E09-9566-11A90F259FDB}"/>
              </a:ext>
            </a:extLst>
          </p:cNvPr>
          <p:cNvSpPr>
            <a:spLocks noGrp="1"/>
          </p:cNvSpPr>
          <p:nvPr>
            <p:ph type="title"/>
          </p:nvPr>
        </p:nvSpPr>
        <p:spPr/>
        <p:txBody>
          <a:bodyPr/>
          <a:lstStyle/>
          <a:p>
            <a:r>
              <a:rPr lang="en-US"/>
              <a:t>Facebook Interaction Rate By Hour | Federico Ramon Puerta</a:t>
            </a:r>
          </a:p>
        </p:txBody>
      </p:sp>
      <p:graphicFrame>
        <p:nvGraphicFramePr>
          <p:cNvPr id="6" name="Chart Placeholder 5">
            <a:extLst>
              <a:ext uri="{FF2B5EF4-FFF2-40B4-BE49-F238E27FC236}">
                <a16:creationId xmlns:a16="http://schemas.microsoft.com/office/drawing/2014/main" id="{F55A75F3-1EA3-41AA-8017-0C2616FF9229}"/>
              </a:ext>
            </a:extLst>
          </p:cNvPr>
          <p:cNvGraphicFramePr>
            <a:graphicFrameLocks noGrp="1"/>
          </p:cNvGraphicFramePr>
          <p:nvPr>
            <p:ph type="chart" sz="quarter" idx="13"/>
            <p:extLst>
              <p:ext uri="{D42A27DB-BD31-4B8C-83A1-F6EECF244321}">
                <p14:modId xmlns:p14="http://schemas.microsoft.com/office/powerpoint/2010/main" val="1498906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7B606D-C36A-4563-A62C-6F4B17A44DCA}"/>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BBC2E6B0-73A9-41FB-ABFF-45CE933C48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55197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E2E72-A87F-42AB-B6C7-17BDF9303188}"/>
              </a:ext>
            </a:extLst>
          </p:cNvPr>
          <p:cNvSpPr>
            <a:spLocks noGrp="1"/>
          </p:cNvSpPr>
          <p:nvPr>
            <p:ph type="title"/>
          </p:nvPr>
        </p:nvSpPr>
        <p:spPr/>
        <p:txBody>
          <a:bodyPr/>
          <a:lstStyle/>
          <a:p>
            <a:r>
              <a:rPr lang="en-US"/>
              <a:t>Facebook Own Posts By Hour | Federico Ramon Puerta</a:t>
            </a:r>
          </a:p>
        </p:txBody>
      </p:sp>
      <p:graphicFrame>
        <p:nvGraphicFramePr>
          <p:cNvPr id="6" name="Chart Placeholder 5">
            <a:extLst>
              <a:ext uri="{FF2B5EF4-FFF2-40B4-BE49-F238E27FC236}">
                <a16:creationId xmlns:a16="http://schemas.microsoft.com/office/drawing/2014/main" id="{20A6D82D-F7D7-473B-8059-59C69508A76D}"/>
              </a:ext>
            </a:extLst>
          </p:cNvPr>
          <p:cNvGraphicFramePr>
            <a:graphicFrameLocks noGrp="1"/>
          </p:cNvGraphicFramePr>
          <p:nvPr>
            <p:ph type="chart" sz="quarter" idx="13"/>
            <p:extLst>
              <p:ext uri="{D42A27DB-BD31-4B8C-83A1-F6EECF244321}">
                <p14:modId xmlns:p14="http://schemas.microsoft.com/office/powerpoint/2010/main" val="38899448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BBCCD8-1897-42E2-9B8E-C1EA766C01FB}"/>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EF49F091-47DA-4CB7-A489-A628E2F213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5839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55066-BAE9-487F-8CD2-D5F1FD92F98F}"/>
              </a:ext>
            </a:extLst>
          </p:cNvPr>
          <p:cNvSpPr>
            <a:spLocks noGrp="1"/>
          </p:cNvSpPr>
          <p:nvPr>
            <p:ph type="title"/>
          </p:nvPr>
        </p:nvSpPr>
        <p:spPr/>
        <p:txBody>
          <a:bodyPr/>
          <a:lstStyle/>
          <a:p>
            <a:r>
              <a:rPr lang="en-US"/>
              <a:t>Facebook Interaction Rate By Post Type | Federico Ramon Puerta</a:t>
            </a:r>
          </a:p>
        </p:txBody>
      </p:sp>
      <p:graphicFrame>
        <p:nvGraphicFramePr>
          <p:cNvPr id="6" name="Chart Placeholder 5">
            <a:extLst>
              <a:ext uri="{FF2B5EF4-FFF2-40B4-BE49-F238E27FC236}">
                <a16:creationId xmlns:a16="http://schemas.microsoft.com/office/drawing/2014/main" id="{EB903059-C696-455C-9342-7B766BD83701}"/>
              </a:ext>
            </a:extLst>
          </p:cNvPr>
          <p:cNvGraphicFramePr>
            <a:graphicFrameLocks noGrp="1"/>
          </p:cNvGraphicFramePr>
          <p:nvPr>
            <p:ph type="chart" sz="quarter" idx="13"/>
            <p:extLst>
              <p:ext uri="{D42A27DB-BD31-4B8C-83A1-F6EECF244321}">
                <p14:modId xmlns:p14="http://schemas.microsoft.com/office/powerpoint/2010/main" val="4047929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367964-ED27-47C9-8C63-3AA141FD912C}"/>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943A5C91-5346-4B6A-A5CB-825694423B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3846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E384-9DF6-4A42-95BC-BB3EC3741034}"/>
              </a:ext>
            </a:extLst>
          </p:cNvPr>
          <p:cNvSpPr>
            <a:spLocks noGrp="1"/>
          </p:cNvSpPr>
          <p:nvPr>
            <p:ph type="title"/>
          </p:nvPr>
        </p:nvSpPr>
        <p:spPr/>
        <p:txBody>
          <a:bodyPr/>
          <a:lstStyle/>
          <a:p>
            <a:r>
              <a:rPr lang="en-US"/>
              <a:t>Facebook Interactions Distribution | Federico Ramon Puerta</a:t>
            </a:r>
          </a:p>
        </p:txBody>
      </p:sp>
      <p:graphicFrame>
        <p:nvGraphicFramePr>
          <p:cNvPr id="6" name="Chart Placeholder 5">
            <a:extLst>
              <a:ext uri="{FF2B5EF4-FFF2-40B4-BE49-F238E27FC236}">
                <a16:creationId xmlns:a16="http://schemas.microsoft.com/office/drawing/2014/main" id="{DDC9C2E4-FDF7-406C-A4C9-E2729A2C9E10}"/>
              </a:ext>
            </a:extLst>
          </p:cNvPr>
          <p:cNvGraphicFramePr>
            <a:graphicFrameLocks noGrp="1"/>
          </p:cNvGraphicFramePr>
          <p:nvPr>
            <p:ph type="chart" sz="quarter" idx="13"/>
            <p:extLst>
              <p:ext uri="{D42A27DB-BD31-4B8C-83A1-F6EECF244321}">
                <p14:modId xmlns:p14="http://schemas.microsoft.com/office/powerpoint/2010/main" val="3029059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481A92-DC77-4913-8958-26097171F419}"/>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584387F2-14E3-4CE1-9932-28923B317E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3241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5B834-C2BA-4D85-AD1E-4D09CFE0D114}"/>
              </a:ext>
            </a:extLst>
          </p:cNvPr>
          <p:cNvSpPr>
            <a:spLocks noGrp="1"/>
          </p:cNvSpPr>
          <p:nvPr>
            <p:ph type="title"/>
          </p:nvPr>
        </p:nvSpPr>
        <p:spPr/>
        <p:txBody>
          <a:bodyPr/>
          <a:lstStyle/>
          <a:p>
            <a:r>
              <a:rPr lang="en-US"/>
              <a:t>Facebook Response Times | Federico Ramon Puerta</a:t>
            </a:r>
          </a:p>
        </p:txBody>
      </p:sp>
      <p:graphicFrame>
        <p:nvGraphicFramePr>
          <p:cNvPr id="6" name="Chart Placeholder 5">
            <a:extLst>
              <a:ext uri="{FF2B5EF4-FFF2-40B4-BE49-F238E27FC236}">
                <a16:creationId xmlns:a16="http://schemas.microsoft.com/office/drawing/2014/main" id="{0B6225FA-9FB1-474A-87A3-91341E43CA0C}"/>
              </a:ext>
            </a:extLst>
          </p:cNvPr>
          <p:cNvGraphicFramePr>
            <a:graphicFrameLocks noGrp="1"/>
          </p:cNvGraphicFramePr>
          <p:nvPr>
            <p:ph type="chart" sz="quarter" idx="13"/>
            <p:extLst>
              <p:ext uri="{D42A27DB-BD31-4B8C-83A1-F6EECF244321}">
                <p14:modId xmlns:p14="http://schemas.microsoft.com/office/powerpoint/2010/main" val="33801375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693F1C-096D-47C4-AEB9-9403C248E158}"/>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EC60BFF5-1106-46C8-9E25-80AC2FF177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4031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45C54-FE88-4A95-9140-E8E82E121F32}"/>
              </a:ext>
            </a:extLst>
          </p:cNvPr>
          <p:cNvSpPr>
            <a:spLocks noGrp="1"/>
          </p:cNvSpPr>
          <p:nvPr>
            <p:ph type="title"/>
          </p:nvPr>
        </p:nvSpPr>
        <p:spPr/>
        <p:txBody>
          <a:bodyPr/>
          <a:lstStyle/>
          <a:p>
            <a:r>
              <a:rPr lang="en-US"/>
              <a:t>Facebook Hashtag Detection | Federico Ramon Puerta - 1 of 3</a:t>
            </a:r>
          </a:p>
        </p:txBody>
      </p:sp>
      <p:graphicFrame>
        <p:nvGraphicFramePr>
          <p:cNvPr id="5" name="Table Placeholder 4">
            <a:extLst>
              <a:ext uri="{FF2B5EF4-FFF2-40B4-BE49-F238E27FC236}">
                <a16:creationId xmlns:a16="http://schemas.microsoft.com/office/drawing/2014/main" id="{A70049AB-C267-4D72-9F11-1ABC2804F26F}"/>
              </a:ext>
            </a:extLst>
          </p:cNvPr>
          <p:cNvGraphicFramePr>
            <a:graphicFrameLocks noGrp="1"/>
          </p:cNvGraphicFramePr>
          <p:nvPr>
            <p:ph type="tbl" sz="quarter" idx="13"/>
            <p:extLst>
              <p:ext uri="{D42A27DB-BD31-4B8C-83A1-F6EECF244321}">
                <p14:modId xmlns:p14="http://schemas.microsoft.com/office/powerpoint/2010/main" val="226818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9694812"/>
                    </a:ext>
                  </a:extLst>
                </a:gridCol>
                <a:gridCol w="1234440">
                  <a:extLst>
                    <a:ext uri="{9D8B030D-6E8A-4147-A177-3AD203B41FA5}">
                      <a16:colId xmlns:a16="http://schemas.microsoft.com/office/drawing/2014/main" val="608489197"/>
                    </a:ext>
                  </a:extLst>
                </a:gridCol>
                <a:gridCol w="1234440">
                  <a:extLst>
                    <a:ext uri="{9D8B030D-6E8A-4147-A177-3AD203B41FA5}">
                      <a16:colId xmlns:a16="http://schemas.microsoft.com/office/drawing/2014/main" val="268508168"/>
                    </a:ext>
                  </a:extLst>
                </a:gridCol>
                <a:gridCol w="1234440">
                  <a:extLst>
                    <a:ext uri="{9D8B030D-6E8A-4147-A177-3AD203B41FA5}">
                      <a16:colId xmlns:a16="http://schemas.microsoft.com/office/drawing/2014/main" val="2854400590"/>
                    </a:ext>
                  </a:extLst>
                </a:gridCol>
                <a:gridCol w="1234440">
                  <a:extLst>
                    <a:ext uri="{9D8B030D-6E8A-4147-A177-3AD203B41FA5}">
                      <a16:colId xmlns:a16="http://schemas.microsoft.com/office/drawing/2014/main" val="3341730167"/>
                    </a:ext>
                  </a:extLst>
                </a:gridCol>
                <a:gridCol w="1234440">
                  <a:extLst>
                    <a:ext uri="{9D8B030D-6E8A-4147-A177-3AD203B41FA5}">
                      <a16:colId xmlns:a16="http://schemas.microsoft.com/office/drawing/2014/main" val="3035524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86731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#MundialFútbolCiegos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2246753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159887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436171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#Murciélagos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022990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#Logitravel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35125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54524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9056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70062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#España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extLst>
                  <a:ext uri="{0D108BD9-81ED-4DB2-BD59-A6C34878D82A}">
                    <a16:rowId xmlns:a16="http://schemas.microsoft.com/office/drawing/2014/main" val="397260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#Futbol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1232074690"/>
                  </a:ext>
                </a:extLst>
              </a:tr>
            </a:tbl>
          </a:graphicData>
        </a:graphic>
      </p:graphicFrame>
      <p:sp>
        <p:nvSpPr>
          <p:cNvPr id="4" name="Text Placeholder 3">
            <a:extLst>
              <a:ext uri="{FF2B5EF4-FFF2-40B4-BE49-F238E27FC236}">
                <a16:creationId xmlns:a16="http://schemas.microsoft.com/office/drawing/2014/main" id="{870C0A5A-662E-490C-A3F1-0FBA9F8DC34D}"/>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200874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28B81-650C-41A8-B196-DF1556BDD715}"/>
              </a:ext>
            </a:extLst>
          </p:cNvPr>
          <p:cNvSpPr>
            <a:spLocks noGrp="1"/>
          </p:cNvSpPr>
          <p:nvPr>
            <p:ph type="title"/>
          </p:nvPr>
        </p:nvSpPr>
        <p:spPr/>
        <p:txBody>
          <a:bodyPr/>
          <a:lstStyle/>
          <a:p>
            <a:r>
              <a:rPr lang="en-US"/>
              <a:t>Facebook Hashtag Detection | Federico Ramon Puerta - 2 of 3</a:t>
            </a:r>
          </a:p>
        </p:txBody>
      </p:sp>
      <p:graphicFrame>
        <p:nvGraphicFramePr>
          <p:cNvPr id="5" name="Table Placeholder 4">
            <a:extLst>
              <a:ext uri="{FF2B5EF4-FFF2-40B4-BE49-F238E27FC236}">
                <a16:creationId xmlns:a16="http://schemas.microsoft.com/office/drawing/2014/main" id="{07277958-0B28-4269-8895-7E80884C85D7}"/>
              </a:ext>
            </a:extLst>
          </p:cNvPr>
          <p:cNvGraphicFramePr>
            <a:graphicFrameLocks noGrp="1"/>
          </p:cNvGraphicFramePr>
          <p:nvPr>
            <p:ph type="tbl" sz="quarter" idx="13"/>
            <p:extLst>
              <p:ext uri="{D42A27DB-BD31-4B8C-83A1-F6EECF244321}">
                <p14:modId xmlns:p14="http://schemas.microsoft.com/office/powerpoint/2010/main" val="372446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51585019"/>
                    </a:ext>
                  </a:extLst>
                </a:gridCol>
                <a:gridCol w="1234440">
                  <a:extLst>
                    <a:ext uri="{9D8B030D-6E8A-4147-A177-3AD203B41FA5}">
                      <a16:colId xmlns:a16="http://schemas.microsoft.com/office/drawing/2014/main" val="277307948"/>
                    </a:ext>
                  </a:extLst>
                </a:gridCol>
                <a:gridCol w="1234440">
                  <a:extLst>
                    <a:ext uri="{9D8B030D-6E8A-4147-A177-3AD203B41FA5}">
                      <a16:colId xmlns:a16="http://schemas.microsoft.com/office/drawing/2014/main" val="3162551621"/>
                    </a:ext>
                  </a:extLst>
                </a:gridCol>
                <a:gridCol w="1234440">
                  <a:extLst>
                    <a:ext uri="{9D8B030D-6E8A-4147-A177-3AD203B41FA5}">
                      <a16:colId xmlns:a16="http://schemas.microsoft.com/office/drawing/2014/main" val="3835388500"/>
                    </a:ext>
                  </a:extLst>
                </a:gridCol>
                <a:gridCol w="1234440">
                  <a:extLst>
                    <a:ext uri="{9D8B030D-6E8A-4147-A177-3AD203B41FA5}">
                      <a16:colId xmlns:a16="http://schemas.microsoft.com/office/drawing/2014/main" val="3594514933"/>
                    </a:ext>
                  </a:extLst>
                </a:gridCol>
                <a:gridCol w="1234440">
                  <a:extLst>
                    <a:ext uri="{9D8B030D-6E8A-4147-A177-3AD203B41FA5}">
                      <a16:colId xmlns:a16="http://schemas.microsoft.com/office/drawing/2014/main" val="1029431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48489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#VivielClasico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73843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#ElParlamentario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508554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#Uruguay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93082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#Paraguay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618835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#Acelerar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251592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#25deMayo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extLst>
                  <a:ext uri="{0D108BD9-81ED-4DB2-BD59-A6C34878D82A}">
                    <a16:rowId xmlns:a16="http://schemas.microsoft.com/office/drawing/2014/main" val="1817655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#Transfiere2018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extLst>
                  <a:ext uri="{0D108BD9-81ED-4DB2-BD59-A6C34878D82A}">
                    <a16:rowId xmlns:a16="http://schemas.microsoft.com/office/drawing/2014/main" val="840460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#Transfiere2019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89088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#MardelPlata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16700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3439188594"/>
                  </a:ext>
                </a:extLst>
              </a:tr>
            </a:tbl>
          </a:graphicData>
        </a:graphic>
      </p:graphicFrame>
      <p:sp>
        <p:nvSpPr>
          <p:cNvPr id="4" name="Text Placeholder 3">
            <a:extLst>
              <a:ext uri="{FF2B5EF4-FFF2-40B4-BE49-F238E27FC236}">
                <a16:creationId xmlns:a16="http://schemas.microsoft.com/office/drawing/2014/main" id="{88BA7521-42A5-471C-A632-5083281E0C97}"/>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4186682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A67A1-BA14-4463-9D2E-FCF6157475A7}"/>
              </a:ext>
            </a:extLst>
          </p:cNvPr>
          <p:cNvSpPr>
            <a:spLocks noGrp="1"/>
          </p:cNvSpPr>
          <p:nvPr>
            <p:ph type="title"/>
          </p:nvPr>
        </p:nvSpPr>
        <p:spPr/>
        <p:txBody>
          <a:bodyPr/>
          <a:lstStyle/>
          <a:p>
            <a:r>
              <a:rPr lang="en-US"/>
              <a:t>Facebook Hashtag Detection | Federico Ramon Puerta - 3 of 3</a:t>
            </a:r>
          </a:p>
        </p:txBody>
      </p:sp>
      <p:graphicFrame>
        <p:nvGraphicFramePr>
          <p:cNvPr id="5" name="Table Placeholder 4">
            <a:extLst>
              <a:ext uri="{FF2B5EF4-FFF2-40B4-BE49-F238E27FC236}">
                <a16:creationId xmlns:a16="http://schemas.microsoft.com/office/drawing/2014/main" id="{30598B0B-CD0E-4A1D-A7CF-2C4F61D2AE93}"/>
              </a:ext>
            </a:extLst>
          </p:cNvPr>
          <p:cNvGraphicFramePr>
            <a:graphicFrameLocks noGrp="1"/>
          </p:cNvGraphicFramePr>
          <p:nvPr>
            <p:ph type="tbl" sz="quarter" idx="13"/>
            <p:extLst>
              <p:ext uri="{D42A27DB-BD31-4B8C-83A1-F6EECF244321}">
                <p14:modId xmlns:p14="http://schemas.microsoft.com/office/powerpoint/2010/main" val="3098862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0183486"/>
                    </a:ext>
                  </a:extLst>
                </a:gridCol>
                <a:gridCol w="1234440">
                  <a:extLst>
                    <a:ext uri="{9D8B030D-6E8A-4147-A177-3AD203B41FA5}">
                      <a16:colId xmlns:a16="http://schemas.microsoft.com/office/drawing/2014/main" val="2673816467"/>
                    </a:ext>
                  </a:extLst>
                </a:gridCol>
                <a:gridCol w="1234440">
                  <a:extLst>
                    <a:ext uri="{9D8B030D-6E8A-4147-A177-3AD203B41FA5}">
                      <a16:colId xmlns:a16="http://schemas.microsoft.com/office/drawing/2014/main" val="3600050493"/>
                    </a:ext>
                  </a:extLst>
                </a:gridCol>
                <a:gridCol w="1234440">
                  <a:extLst>
                    <a:ext uri="{9D8B030D-6E8A-4147-A177-3AD203B41FA5}">
                      <a16:colId xmlns:a16="http://schemas.microsoft.com/office/drawing/2014/main" val="3320449775"/>
                    </a:ext>
                  </a:extLst>
                </a:gridCol>
                <a:gridCol w="1234440">
                  <a:extLst>
                    <a:ext uri="{9D8B030D-6E8A-4147-A177-3AD203B41FA5}">
                      <a16:colId xmlns:a16="http://schemas.microsoft.com/office/drawing/2014/main" val="1053543528"/>
                    </a:ext>
                  </a:extLst>
                </a:gridCol>
                <a:gridCol w="1234440">
                  <a:extLst>
                    <a:ext uri="{9D8B030D-6E8A-4147-A177-3AD203B41FA5}">
                      <a16:colId xmlns:a16="http://schemas.microsoft.com/office/drawing/2014/main" val="2452944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290698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#ARCO2018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2893355832"/>
                  </a:ext>
                </a:extLst>
              </a:tr>
            </a:tbl>
          </a:graphicData>
        </a:graphic>
      </p:graphicFrame>
      <p:sp>
        <p:nvSpPr>
          <p:cNvPr id="4" name="Text Placeholder 3">
            <a:extLst>
              <a:ext uri="{FF2B5EF4-FFF2-40B4-BE49-F238E27FC236}">
                <a16:creationId xmlns:a16="http://schemas.microsoft.com/office/drawing/2014/main" id="{41BB69A6-7FC3-4642-B98B-79DBBD1C96F0}"/>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933474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F3AF4-0F3C-48EC-B26C-74C220B5E21F}"/>
              </a:ext>
            </a:extLst>
          </p:cNvPr>
          <p:cNvSpPr>
            <a:spLocks noGrp="1"/>
          </p:cNvSpPr>
          <p:nvPr>
            <p:ph type="title"/>
          </p:nvPr>
        </p:nvSpPr>
        <p:spPr/>
        <p:txBody>
          <a:bodyPr/>
          <a:lstStyle/>
          <a:p>
            <a:r>
              <a:rPr lang="en-US"/>
              <a:t>Facebook User Questions By Weekday | Federico Ramon Puerta</a:t>
            </a:r>
          </a:p>
        </p:txBody>
      </p:sp>
      <p:graphicFrame>
        <p:nvGraphicFramePr>
          <p:cNvPr id="6" name="Chart Placeholder 5">
            <a:extLst>
              <a:ext uri="{FF2B5EF4-FFF2-40B4-BE49-F238E27FC236}">
                <a16:creationId xmlns:a16="http://schemas.microsoft.com/office/drawing/2014/main" id="{C4B25D05-7902-4F73-8EAF-845C721F4A0D}"/>
              </a:ext>
            </a:extLst>
          </p:cNvPr>
          <p:cNvGraphicFramePr>
            <a:graphicFrameLocks noGrp="1"/>
          </p:cNvGraphicFramePr>
          <p:nvPr>
            <p:ph type="chart" sz="quarter" idx="13"/>
            <p:extLst>
              <p:ext uri="{D42A27DB-BD31-4B8C-83A1-F6EECF244321}">
                <p14:modId xmlns:p14="http://schemas.microsoft.com/office/powerpoint/2010/main" val="1522409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0651F7-DBB6-4467-83CE-6ADE9691807A}"/>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8CC94211-0ED9-4AD5-BEB6-2D25E3105A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99564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1189</Words>
  <Application>Microsoft Office PowerPoint</Application>
  <PresentationFormat>On-screen Show (4:3)</PresentationFormat>
  <Paragraphs>529</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Reporte Facebook</vt:lpstr>
      <vt:lpstr>Facebook Key Metrics Table | Federico Ramon Puerta</vt:lpstr>
      <vt:lpstr>Facebook Fans Total | Federico Ramon Puerta</vt:lpstr>
      <vt:lpstr>Facebook Key Metrics Radar | Federico Ramon Puerta</vt:lpstr>
      <vt:lpstr>Facebook Interaction Rate | Federico Ramon Puerta</vt:lpstr>
      <vt:lpstr>Facebook Fans Change Per Weekday | Federico Ramon Puerta</vt:lpstr>
      <vt:lpstr>Facebook Fans Change | Federico Ramon Puerta</vt:lpstr>
      <vt:lpstr>Facebook Own Posts Table | Federico Ramon Puerta - 1 of 11</vt:lpstr>
      <vt:lpstr>Facebook Own Posts Table | Federico Ramon Puerta - 2 of 11</vt:lpstr>
      <vt:lpstr>Facebook Own Posts Table | Federico Ramon Puerta - 3 of 11</vt:lpstr>
      <vt:lpstr>Facebook Own Posts Table | Federico Ramon Puerta - 4 of 11</vt:lpstr>
      <vt:lpstr>Facebook Own Posts Table | Federico Ramon Puerta - 5 of 11</vt:lpstr>
      <vt:lpstr>Facebook Own Posts Table | Federico Ramon Puerta - 6 of 11</vt:lpstr>
      <vt:lpstr>Facebook Own Posts Table | Federico Ramon Puerta - 7 of 11</vt:lpstr>
      <vt:lpstr>Facebook Own Posts Table | Federico Ramon Puerta - 8 of 11</vt:lpstr>
      <vt:lpstr>Facebook Own Posts Table | Federico Ramon Puerta - 9 of 11</vt:lpstr>
      <vt:lpstr>Facebook Own Posts Table | Federico Ramon Puerta - 10 of 11</vt:lpstr>
      <vt:lpstr>Facebook Own Posts Table | Federico Ramon Puerta - 11 of 11</vt:lpstr>
      <vt:lpstr>Facebook Own Posts | Federico Ramon Puerta</vt:lpstr>
      <vt:lpstr>Facebook Own Posts By Weekday | Federico Ramon Puerta</vt:lpstr>
      <vt:lpstr>Facebook Interaction Rate By Weekday | Federico Ramon Puerta</vt:lpstr>
      <vt:lpstr>Facebook Post Type Distribution Per Profile | Federico Ramon Puerta</vt:lpstr>
      <vt:lpstr>Facebook Interaction Rate By Hour | Federico Ramon Puerta</vt:lpstr>
      <vt:lpstr>Facebook Own Posts By Hour | Federico Ramon Puerta</vt:lpstr>
      <vt:lpstr>Facebook Interaction Rate By Post Type | Federico Ramon Puerta</vt:lpstr>
      <vt:lpstr>Facebook Interactions Distribution | Federico Ramon Puerta</vt:lpstr>
      <vt:lpstr>Facebook Response Times | Federico Ramon Puerta</vt:lpstr>
      <vt:lpstr>Facebook Hashtag Detection | Federico Ramon Puerta - 1 of 3</vt:lpstr>
      <vt:lpstr>Facebook Hashtag Detection | Federico Ramon Puerta - 2 of 3</vt:lpstr>
      <vt:lpstr>Facebook Hashtag Detection | Federico Ramon Puerta - 3 of 3</vt:lpstr>
      <vt:lpstr>Facebook User Questions By Weekday | Federico Ramon Puerta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2018-09-12T18:56:03Z</dcterms:created>
  <dcterms:modified xsi:type="dcterms:W3CDTF">2018-09-12T18:57:33Z</dcterms:modified>
</cp:coreProperties>
</file>