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Sheet1!$A$2:$A$87</c:f>
              <c:numCache>
                <c:formatCode>m/d/yyyy</c:formatCode>
                <c:ptCount val="86"/>
                <c:pt idx="0">
                  <c:v>43261</c:v>
                </c:pt>
                <c:pt idx="1">
                  <c:v>43262</c:v>
                </c:pt>
                <c:pt idx="2">
                  <c:v>43263</c:v>
                </c:pt>
                <c:pt idx="3">
                  <c:v>43264</c:v>
                </c:pt>
                <c:pt idx="4">
                  <c:v>43265</c:v>
                </c:pt>
                <c:pt idx="5">
                  <c:v>43266</c:v>
                </c:pt>
                <c:pt idx="6">
                  <c:v>43267</c:v>
                </c:pt>
                <c:pt idx="7">
                  <c:v>43268</c:v>
                </c:pt>
                <c:pt idx="8">
                  <c:v>43269</c:v>
                </c:pt>
                <c:pt idx="9">
                  <c:v>43270</c:v>
                </c:pt>
                <c:pt idx="10">
                  <c:v>43271</c:v>
                </c:pt>
                <c:pt idx="11">
                  <c:v>43272</c:v>
                </c:pt>
                <c:pt idx="12">
                  <c:v>43273</c:v>
                </c:pt>
                <c:pt idx="13">
                  <c:v>43274</c:v>
                </c:pt>
                <c:pt idx="14">
                  <c:v>43275</c:v>
                </c:pt>
                <c:pt idx="15">
                  <c:v>43276</c:v>
                </c:pt>
                <c:pt idx="16">
                  <c:v>43277</c:v>
                </c:pt>
                <c:pt idx="17">
                  <c:v>43278</c:v>
                </c:pt>
                <c:pt idx="18">
                  <c:v>43279</c:v>
                </c:pt>
                <c:pt idx="19">
                  <c:v>43280</c:v>
                </c:pt>
                <c:pt idx="20">
                  <c:v>43281</c:v>
                </c:pt>
                <c:pt idx="21">
                  <c:v>43282</c:v>
                </c:pt>
                <c:pt idx="22">
                  <c:v>43283</c:v>
                </c:pt>
                <c:pt idx="23">
                  <c:v>43284</c:v>
                </c:pt>
                <c:pt idx="24">
                  <c:v>43285</c:v>
                </c:pt>
                <c:pt idx="25">
                  <c:v>43286</c:v>
                </c:pt>
                <c:pt idx="26">
                  <c:v>43287</c:v>
                </c:pt>
                <c:pt idx="27">
                  <c:v>43288</c:v>
                </c:pt>
                <c:pt idx="28">
                  <c:v>43289</c:v>
                </c:pt>
                <c:pt idx="29">
                  <c:v>43290</c:v>
                </c:pt>
                <c:pt idx="30">
                  <c:v>43291</c:v>
                </c:pt>
                <c:pt idx="31">
                  <c:v>43292</c:v>
                </c:pt>
                <c:pt idx="32">
                  <c:v>43293</c:v>
                </c:pt>
                <c:pt idx="33">
                  <c:v>43294</c:v>
                </c:pt>
                <c:pt idx="34">
                  <c:v>43295</c:v>
                </c:pt>
                <c:pt idx="35">
                  <c:v>43296</c:v>
                </c:pt>
                <c:pt idx="36">
                  <c:v>43297</c:v>
                </c:pt>
                <c:pt idx="37">
                  <c:v>43298</c:v>
                </c:pt>
                <c:pt idx="38">
                  <c:v>43299</c:v>
                </c:pt>
                <c:pt idx="39">
                  <c:v>43300</c:v>
                </c:pt>
                <c:pt idx="40">
                  <c:v>43301</c:v>
                </c:pt>
                <c:pt idx="41">
                  <c:v>43302</c:v>
                </c:pt>
                <c:pt idx="42">
                  <c:v>43303</c:v>
                </c:pt>
                <c:pt idx="43">
                  <c:v>43304</c:v>
                </c:pt>
                <c:pt idx="44">
                  <c:v>43305</c:v>
                </c:pt>
                <c:pt idx="45">
                  <c:v>43306</c:v>
                </c:pt>
                <c:pt idx="46">
                  <c:v>43307</c:v>
                </c:pt>
                <c:pt idx="47">
                  <c:v>43308</c:v>
                </c:pt>
                <c:pt idx="48">
                  <c:v>43309</c:v>
                </c:pt>
                <c:pt idx="49">
                  <c:v>43310</c:v>
                </c:pt>
                <c:pt idx="50">
                  <c:v>43311</c:v>
                </c:pt>
                <c:pt idx="51">
                  <c:v>43312</c:v>
                </c:pt>
                <c:pt idx="52">
                  <c:v>43313</c:v>
                </c:pt>
                <c:pt idx="53">
                  <c:v>43314</c:v>
                </c:pt>
                <c:pt idx="54">
                  <c:v>43315</c:v>
                </c:pt>
                <c:pt idx="55">
                  <c:v>43316</c:v>
                </c:pt>
                <c:pt idx="56">
                  <c:v>43317</c:v>
                </c:pt>
                <c:pt idx="57">
                  <c:v>43318</c:v>
                </c:pt>
                <c:pt idx="58">
                  <c:v>43319</c:v>
                </c:pt>
                <c:pt idx="59">
                  <c:v>43320</c:v>
                </c:pt>
                <c:pt idx="60">
                  <c:v>43321</c:v>
                </c:pt>
                <c:pt idx="61">
                  <c:v>43322</c:v>
                </c:pt>
                <c:pt idx="62">
                  <c:v>43323</c:v>
                </c:pt>
                <c:pt idx="63">
                  <c:v>43324</c:v>
                </c:pt>
                <c:pt idx="64">
                  <c:v>43325</c:v>
                </c:pt>
                <c:pt idx="65">
                  <c:v>43326</c:v>
                </c:pt>
                <c:pt idx="66">
                  <c:v>43327</c:v>
                </c:pt>
                <c:pt idx="67">
                  <c:v>43328</c:v>
                </c:pt>
                <c:pt idx="68">
                  <c:v>43329</c:v>
                </c:pt>
                <c:pt idx="69">
                  <c:v>43330</c:v>
                </c:pt>
                <c:pt idx="70">
                  <c:v>43331</c:v>
                </c:pt>
                <c:pt idx="71">
                  <c:v>43332</c:v>
                </c:pt>
                <c:pt idx="72">
                  <c:v>43333</c:v>
                </c:pt>
                <c:pt idx="73">
                  <c:v>43334</c:v>
                </c:pt>
                <c:pt idx="74">
                  <c:v>43335</c:v>
                </c:pt>
                <c:pt idx="75">
                  <c:v>43336</c:v>
                </c:pt>
                <c:pt idx="76">
                  <c:v>43337</c:v>
                </c:pt>
                <c:pt idx="77">
                  <c:v>43338</c:v>
                </c:pt>
                <c:pt idx="78">
                  <c:v>43339</c:v>
                </c:pt>
                <c:pt idx="79">
                  <c:v>43340</c:v>
                </c:pt>
                <c:pt idx="80">
                  <c:v>43341</c:v>
                </c:pt>
                <c:pt idx="81">
                  <c:v>43342</c:v>
                </c:pt>
                <c:pt idx="82">
                  <c:v>43343</c:v>
                </c:pt>
                <c:pt idx="83">
                  <c:v>43344</c:v>
                </c:pt>
                <c:pt idx="84">
                  <c:v>43345</c:v>
                </c:pt>
                <c:pt idx="85">
                  <c:v>43346</c:v>
                </c:pt>
              </c:numCache>
            </c:numRef>
          </c:cat>
          <c:val>
            <c:numRef>
              <c:f>Sheet1!$B$2:$B$87</c:f>
              <c:numCache>
                <c:formatCode>General</c:formatCode>
                <c:ptCount val="86"/>
                <c:pt idx="0">
                  <c:v>12913</c:v>
                </c:pt>
                <c:pt idx="1">
                  <c:v>12913</c:v>
                </c:pt>
                <c:pt idx="2">
                  <c:v>12913</c:v>
                </c:pt>
                <c:pt idx="3">
                  <c:v>12914</c:v>
                </c:pt>
                <c:pt idx="4">
                  <c:v>12914</c:v>
                </c:pt>
                <c:pt idx="5">
                  <c:v>12913</c:v>
                </c:pt>
                <c:pt idx="6">
                  <c:v>12915</c:v>
                </c:pt>
                <c:pt idx="7">
                  <c:v>12913</c:v>
                </c:pt>
                <c:pt idx="8">
                  <c:v>12912</c:v>
                </c:pt>
                <c:pt idx="9">
                  <c:v>12911</c:v>
                </c:pt>
                <c:pt idx="10">
                  <c:v>12911</c:v>
                </c:pt>
                <c:pt idx="11">
                  <c:v>12911</c:v>
                </c:pt>
                <c:pt idx="12">
                  <c:v>12911</c:v>
                </c:pt>
                <c:pt idx="13">
                  <c:v>12909</c:v>
                </c:pt>
                <c:pt idx="14">
                  <c:v>12908</c:v>
                </c:pt>
                <c:pt idx="15">
                  <c:v>12909</c:v>
                </c:pt>
                <c:pt idx="16">
                  <c:v>12908</c:v>
                </c:pt>
                <c:pt idx="17">
                  <c:v>12904</c:v>
                </c:pt>
                <c:pt idx="18">
                  <c:v>12902</c:v>
                </c:pt>
                <c:pt idx="19">
                  <c:v>12900</c:v>
                </c:pt>
                <c:pt idx="20">
                  <c:v>12902</c:v>
                </c:pt>
                <c:pt idx="21">
                  <c:v>12902</c:v>
                </c:pt>
                <c:pt idx="22">
                  <c:v>12902</c:v>
                </c:pt>
                <c:pt idx="23">
                  <c:v>12900</c:v>
                </c:pt>
                <c:pt idx="24">
                  <c:v>12900</c:v>
                </c:pt>
                <c:pt idx="25">
                  <c:v>12902</c:v>
                </c:pt>
                <c:pt idx="26">
                  <c:v>12899</c:v>
                </c:pt>
                <c:pt idx="27">
                  <c:v>12898</c:v>
                </c:pt>
                <c:pt idx="28">
                  <c:v>12897</c:v>
                </c:pt>
                <c:pt idx="29">
                  <c:v>12895</c:v>
                </c:pt>
                <c:pt idx="30">
                  <c:v>12895</c:v>
                </c:pt>
                <c:pt idx="31">
                  <c:v>12894</c:v>
                </c:pt>
                <c:pt idx="32">
                  <c:v>12893</c:v>
                </c:pt>
                <c:pt idx="33">
                  <c:v>12893</c:v>
                </c:pt>
                <c:pt idx="34">
                  <c:v>12893</c:v>
                </c:pt>
                <c:pt idx="35">
                  <c:v>12895</c:v>
                </c:pt>
                <c:pt idx="36">
                  <c:v>12895</c:v>
                </c:pt>
                <c:pt idx="37">
                  <c:v>12895</c:v>
                </c:pt>
                <c:pt idx="38">
                  <c:v>12895</c:v>
                </c:pt>
                <c:pt idx="39">
                  <c:v>12896</c:v>
                </c:pt>
                <c:pt idx="40">
                  <c:v>12894</c:v>
                </c:pt>
                <c:pt idx="41">
                  <c:v>12895</c:v>
                </c:pt>
                <c:pt idx="42">
                  <c:v>12896</c:v>
                </c:pt>
                <c:pt idx="43">
                  <c:v>12895</c:v>
                </c:pt>
                <c:pt idx="44">
                  <c:v>12895</c:v>
                </c:pt>
                <c:pt idx="45">
                  <c:v>12895</c:v>
                </c:pt>
                <c:pt idx="46">
                  <c:v>12897</c:v>
                </c:pt>
                <c:pt idx="47">
                  <c:v>12898</c:v>
                </c:pt>
                <c:pt idx="48">
                  <c:v>12895</c:v>
                </c:pt>
                <c:pt idx="49">
                  <c:v>12895</c:v>
                </c:pt>
                <c:pt idx="50">
                  <c:v>12893</c:v>
                </c:pt>
                <c:pt idx="51">
                  <c:v>12892</c:v>
                </c:pt>
                <c:pt idx="52">
                  <c:v>12889</c:v>
                </c:pt>
                <c:pt idx="53">
                  <c:v>12888</c:v>
                </c:pt>
                <c:pt idx="54">
                  <c:v>12887</c:v>
                </c:pt>
                <c:pt idx="55">
                  <c:v>12887</c:v>
                </c:pt>
                <c:pt idx="56">
                  <c:v>12887</c:v>
                </c:pt>
                <c:pt idx="57">
                  <c:v>12886</c:v>
                </c:pt>
                <c:pt idx="58">
                  <c:v>12884</c:v>
                </c:pt>
                <c:pt idx="59">
                  <c:v>12883</c:v>
                </c:pt>
                <c:pt idx="60">
                  <c:v>12882</c:v>
                </c:pt>
                <c:pt idx="61">
                  <c:v>12883</c:v>
                </c:pt>
                <c:pt idx="62">
                  <c:v>12881</c:v>
                </c:pt>
                <c:pt idx="63">
                  <c:v>12881</c:v>
                </c:pt>
                <c:pt idx="64">
                  <c:v>12880</c:v>
                </c:pt>
                <c:pt idx="65">
                  <c:v>12879</c:v>
                </c:pt>
                <c:pt idx="66">
                  <c:v>12880</c:v>
                </c:pt>
                <c:pt idx="67">
                  <c:v>12879</c:v>
                </c:pt>
                <c:pt idx="68">
                  <c:v>12880</c:v>
                </c:pt>
                <c:pt idx="69">
                  <c:v>12881</c:v>
                </c:pt>
                <c:pt idx="70">
                  <c:v>12881</c:v>
                </c:pt>
                <c:pt idx="71">
                  <c:v>12883</c:v>
                </c:pt>
                <c:pt idx="72">
                  <c:v>12881</c:v>
                </c:pt>
                <c:pt idx="73">
                  <c:v>12881</c:v>
                </c:pt>
                <c:pt idx="74">
                  <c:v>12881</c:v>
                </c:pt>
                <c:pt idx="75">
                  <c:v>12881</c:v>
                </c:pt>
                <c:pt idx="76">
                  <c:v>12879</c:v>
                </c:pt>
                <c:pt idx="77">
                  <c:v>12881</c:v>
                </c:pt>
                <c:pt idx="78">
                  <c:v>12879</c:v>
                </c:pt>
                <c:pt idx="79">
                  <c:v>12879</c:v>
                </c:pt>
                <c:pt idx="80">
                  <c:v>12876</c:v>
                </c:pt>
                <c:pt idx="81">
                  <c:v>12877</c:v>
                </c:pt>
                <c:pt idx="82">
                  <c:v>12877</c:v>
                </c:pt>
                <c:pt idx="83">
                  <c:v>12878</c:v>
                </c:pt>
                <c:pt idx="84">
                  <c:v>12879</c:v>
                </c:pt>
                <c:pt idx="85">
                  <c:v>12879</c:v>
                </c:pt>
              </c:numCache>
            </c:numRef>
          </c:val>
          <c:smooth val="0"/>
          <c:extLst>
            <c:ext xmlns:c16="http://schemas.microsoft.com/office/drawing/2014/chart" uri="{C3380CC4-5D6E-409C-BE32-E72D297353CC}">
              <c16:uniqueId val="{00000000-7F68-4AC0-9ED7-48BC60A1D6FF}"/>
            </c:ext>
          </c:extLst>
        </c:ser>
        <c:dLbls>
          <c:showLegendKey val="0"/>
          <c:showVal val="0"/>
          <c:showCatName val="0"/>
          <c:showSerName val="0"/>
          <c:showPercent val="0"/>
          <c:showBubbleSize val="0"/>
        </c:dLbls>
        <c:smooth val="0"/>
        <c:axId val="350029472"/>
        <c:axId val="350027832"/>
      </c:lineChart>
      <c:dateAx>
        <c:axId val="35002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27832"/>
        <c:crosses val="autoZero"/>
        <c:auto val="1"/>
        <c:lblOffset val="100"/>
        <c:baseTimeUnit val="days"/>
      </c:dateAx>
      <c:valAx>
        <c:axId val="35002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2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10CC-47D0-9EE0-09E22CAB2DA8}"/>
            </c:ext>
          </c:extLst>
        </c:ser>
        <c:dLbls>
          <c:showLegendKey val="0"/>
          <c:showVal val="0"/>
          <c:showCatName val="0"/>
          <c:showSerName val="0"/>
          <c:showPercent val="0"/>
          <c:showBubbleSize val="0"/>
        </c:dLbls>
        <c:axId val="350032752"/>
        <c:axId val="290165240"/>
      </c:radarChart>
      <c:catAx>
        <c:axId val="35003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65240"/>
        <c:crosses val="autoZero"/>
        <c:auto val="1"/>
        <c:lblAlgn val="ctr"/>
        <c:lblOffset val="100"/>
        <c:noMultiLvlLbl val="0"/>
      </c:catAx>
      <c:valAx>
        <c:axId val="29016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3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Sheet1!$A$2:$A$87</c:f>
              <c:numCache>
                <c:formatCode>m/d/yyyy</c:formatCode>
                <c:ptCount val="86"/>
                <c:pt idx="0">
                  <c:v>43261</c:v>
                </c:pt>
                <c:pt idx="1">
                  <c:v>43262</c:v>
                </c:pt>
                <c:pt idx="2">
                  <c:v>43263</c:v>
                </c:pt>
                <c:pt idx="3">
                  <c:v>43264</c:v>
                </c:pt>
                <c:pt idx="4">
                  <c:v>43265</c:v>
                </c:pt>
                <c:pt idx="5">
                  <c:v>43266</c:v>
                </c:pt>
                <c:pt idx="6">
                  <c:v>43267</c:v>
                </c:pt>
                <c:pt idx="7">
                  <c:v>43268</c:v>
                </c:pt>
                <c:pt idx="8">
                  <c:v>43269</c:v>
                </c:pt>
                <c:pt idx="9">
                  <c:v>43270</c:v>
                </c:pt>
                <c:pt idx="10">
                  <c:v>43271</c:v>
                </c:pt>
                <c:pt idx="11">
                  <c:v>43272</c:v>
                </c:pt>
                <c:pt idx="12">
                  <c:v>43273</c:v>
                </c:pt>
                <c:pt idx="13">
                  <c:v>43274</c:v>
                </c:pt>
                <c:pt idx="14">
                  <c:v>43275</c:v>
                </c:pt>
                <c:pt idx="15">
                  <c:v>43276</c:v>
                </c:pt>
                <c:pt idx="16">
                  <c:v>43277</c:v>
                </c:pt>
                <c:pt idx="17">
                  <c:v>43278</c:v>
                </c:pt>
                <c:pt idx="18">
                  <c:v>43279</c:v>
                </c:pt>
                <c:pt idx="19">
                  <c:v>43280</c:v>
                </c:pt>
                <c:pt idx="20">
                  <c:v>43281</c:v>
                </c:pt>
                <c:pt idx="21">
                  <c:v>43282</c:v>
                </c:pt>
                <c:pt idx="22">
                  <c:v>43283</c:v>
                </c:pt>
                <c:pt idx="23">
                  <c:v>43284</c:v>
                </c:pt>
                <c:pt idx="24">
                  <c:v>43285</c:v>
                </c:pt>
                <c:pt idx="25">
                  <c:v>43286</c:v>
                </c:pt>
                <c:pt idx="26">
                  <c:v>43287</c:v>
                </c:pt>
                <c:pt idx="27">
                  <c:v>43288</c:v>
                </c:pt>
                <c:pt idx="28">
                  <c:v>43289</c:v>
                </c:pt>
                <c:pt idx="29">
                  <c:v>43290</c:v>
                </c:pt>
                <c:pt idx="30">
                  <c:v>43291</c:v>
                </c:pt>
                <c:pt idx="31">
                  <c:v>43292</c:v>
                </c:pt>
                <c:pt idx="32">
                  <c:v>43293</c:v>
                </c:pt>
                <c:pt idx="33">
                  <c:v>43294</c:v>
                </c:pt>
                <c:pt idx="34">
                  <c:v>43295</c:v>
                </c:pt>
                <c:pt idx="35">
                  <c:v>43296</c:v>
                </c:pt>
                <c:pt idx="36">
                  <c:v>43297</c:v>
                </c:pt>
                <c:pt idx="37">
                  <c:v>43298</c:v>
                </c:pt>
                <c:pt idx="38">
                  <c:v>43299</c:v>
                </c:pt>
                <c:pt idx="39">
                  <c:v>43300</c:v>
                </c:pt>
                <c:pt idx="40">
                  <c:v>43301</c:v>
                </c:pt>
                <c:pt idx="41">
                  <c:v>43302</c:v>
                </c:pt>
                <c:pt idx="42">
                  <c:v>43303</c:v>
                </c:pt>
                <c:pt idx="43">
                  <c:v>43304</c:v>
                </c:pt>
                <c:pt idx="44">
                  <c:v>43305</c:v>
                </c:pt>
                <c:pt idx="45">
                  <c:v>43306</c:v>
                </c:pt>
                <c:pt idx="46">
                  <c:v>43307</c:v>
                </c:pt>
                <c:pt idx="47">
                  <c:v>43308</c:v>
                </c:pt>
                <c:pt idx="48">
                  <c:v>43309</c:v>
                </c:pt>
                <c:pt idx="49">
                  <c:v>43310</c:v>
                </c:pt>
                <c:pt idx="50">
                  <c:v>43311</c:v>
                </c:pt>
                <c:pt idx="51">
                  <c:v>43312</c:v>
                </c:pt>
                <c:pt idx="52">
                  <c:v>43313</c:v>
                </c:pt>
                <c:pt idx="53">
                  <c:v>43314</c:v>
                </c:pt>
                <c:pt idx="54">
                  <c:v>43315</c:v>
                </c:pt>
                <c:pt idx="55">
                  <c:v>43316</c:v>
                </c:pt>
                <c:pt idx="56">
                  <c:v>43317</c:v>
                </c:pt>
                <c:pt idx="57">
                  <c:v>43318</c:v>
                </c:pt>
                <c:pt idx="58">
                  <c:v>43319</c:v>
                </c:pt>
                <c:pt idx="59">
                  <c:v>43320</c:v>
                </c:pt>
                <c:pt idx="60">
                  <c:v>43321</c:v>
                </c:pt>
                <c:pt idx="61">
                  <c:v>43322</c:v>
                </c:pt>
                <c:pt idx="62">
                  <c:v>43323</c:v>
                </c:pt>
                <c:pt idx="63">
                  <c:v>43324</c:v>
                </c:pt>
                <c:pt idx="64">
                  <c:v>43325</c:v>
                </c:pt>
                <c:pt idx="65">
                  <c:v>43326</c:v>
                </c:pt>
                <c:pt idx="66">
                  <c:v>43327</c:v>
                </c:pt>
                <c:pt idx="67">
                  <c:v>43328</c:v>
                </c:pt>
                <c:pt idx="68">
                  <c:v>43329</c:v>
                </c:pt>
                <c:pt idx="69">
                  <c:v>43330</c:v>
                </c:pt>
                <c:pt idx="70">
                  <c:v>43331</c:v>
                </c:pt>
                <c:pt idx="71">
                  <c:v>43332</c:v>
                </c:pt>
                <c:pt idx="72">
                  <c:v>43333</c:v>
                </c:pt>
                <c:pt idx="73">
                  <c:v>43334</c:v>
                </c:pt>
                <c:pt idx="74">
                  <c:v>43335</c:v>
                </c:pt>
                <c:pt idx="75">
                  <c:v>43336</c:v>
                </c:pt>
                <c:pt idx="76">
                  <c:v>43337</c:v>
                </c:pt>
                <c:pt idx="77">
                  <c:v>43338</c:v>
                </c:pt>
                <c:pt idx="78">
                  <c:v>43339</c:v>
                </c:pt>
                <c:pt idx="79">
                  <c:v>43340</c:v>
                </c:pt>
                <c:pt idx="80">
                  <c:v>43341</c:v>
                </c:pt>
                <c:pt idx="81">
                  <c:v>43342</c:v>
                </c:pt>
                <c:pt idx="82">
                  <c:v>43343</c:v>
                </c:pt>
                <c:pt idx="83">
                  <c:v>43344</c:v>
                </c:pt>
                <c:pt idx="84">
                  <c:v>43345</c:v>
                </c:pt>
                <c:pt idx="85">
                  <c:v>43346</c:v>
                </c:pt>
              </c:numCache>
            </c:numRef>
          </c:cat>
          <c:val>
            <c:numRef>
              <c:f>Sheet1!$B$2:$B$87</c:f>
              <c:numCache>
                <c:formatCode>General</c:formatCode>
                <c:ptCount val="86"/>
                <c:pt idx="0">
                  <c:v>0</c:v>
                </c:pt>
                <c:pt idx="1">
                  <c:v>0.16262681019128</c:v>
                </c:pt>
                <c:pt idx="2">
                  <c:v>0</c:v>
                </c:pt>
                <c:pt idx="3">
                  <c:v>0</c:v>
                </c:pt>
                <c:pt idx="4">
                  <c:v>0</c:v>
                </c:pt>
                <c:pt idx="5">
                  <c:v>6.9697204367691001E-2</c:v>
                </c:pt>
                <c:pt idx="6">
                  <c:v>0.15487068297970999</c:v>
                </c:pt>
                <c:pt idx="7">
                  <c:v>0.13551184760724999</c:v>
                </c:pt>
                <c:pt idx="8">
                  <c:v>0</c:v>
                </c:pt>
                <c:pt idx="9">
                  <c:v>0.13167066842228001</c:v>
                </c:pt>
                <c:pt idx="10">
                  <c:v>0</c:v>
                </c:pt>
                <c:pt idx="11">
                  <c:v>0</c:v>
                </c:pt>
                <c:pt idx="12">
                  <c:v>0</c:v>
                </c:pt>
                <c:pt idx="13">
                  <c:v>0</c:v>
                </c:pt>
                <c:pt idx="14">
                  <c:v>0</c:v>
                </c:pt>
                <c:pt idx="15">
                  <c:v>0</c:v>
                </c:pt>
                <c:pt idx="16">
                  <c:v>0.23241400681748001</c:v>
                </c:pt>
                <c:pt idx="17">
                  <c:v>0</c:v>
                </c:pt>
                <c:pt idx="18">
                  <c:v>0</c:v>
                </c:pt>
                <c:pt idx="19">
                  <c:v>0</c:v>
                </c:pt>
                <c:pt idx="20">
                  <c:v>0</c:v>
                </c:pt>
                <c:pt idx="21">
                  <c:v>0</c:v>
                </c:pt>
                <c:pt idx="22">
                  <c:v>0</c:v>
                </c:pt>
                <c:pt idx="23">
                  <c:v>0.27904813580343002</c:v>
                </c:pt>
                <c:pt idx="24">
                  <c:v>0</c:v>
                </c:pt>
                <c:pt idx="25">
                  <c:v>0.13952406790171001</c:v>
                </c:pt>
                <c:pt idx="26">
                  <c:v>1.2480620155038999</c:v>
                </c:pt>
                <c:pt idx="27">
                  <c:v>0.44580555124825999</c:v>
                </c:pt>
                <c:pt idx="28">
                  <c:v>0</c:v>
                </c:pt>
                <c:pt idx="29">
                  <c:v>0</c:v>
                </c:pt>
                <c:pt idx="30">
                  <c:v>0.28693291973633001</c:v>
                </c:pt>
                <c:pt idx="31">
                  <c:v>0.27532185512641999</c:v>
                </c:pt>
                <c:pt idx="32">
                  <c:v>0</c:v>
                </c:pt>
                <c:pt idx="33">
                  <c:v>0</c:v>
                </c:pt>
                <c:pt idx="34">
                  <c:v>0</c:v>
                </c:pt>
                <c:pt idx="35">
                  <c:v>0</c:v>
                </c:pt>
                <c:pt idx="36">
                  <c:v>0</c:v>
                </c:pt>
                <c:pt idx="37">
                  <c:v>0</c:v>
                </c:pt>
                <c:pt idx="38">
                  <c:v>0.2559131446297</c:v>
                </c:pt>
                <c:pt idx="39">
                  <c:v>3.1019775106629999E-2</c:v>
                </c:pt>
                <c:pt idx="40">
                  <c:v>0</c:v>
                </c:pt>
                <c:pt idx="41">
                  <c:v>0</c:v>
                </c:pt>
                <c:pt idx="42">
                  <c:v>0</c:v>
                </c:pt>
                <c:pt idx="43">
                  <c:v>0</c:v>
                </c:pt>
                <c:pt idx="44">
                  <c:v>0</c:v>
                </c:pt>
                <c:pt idx="45">
                  <c:v>0</c:v>
                </c:pt>
                <c:pt idx="46">
                  <c:v>0.14345533498759</c:v>
                </c:pt>
                <c:pt idx="47">
                  <c:v>0</c:v>
                </c:pt>
                <c:pt idx="48">
                  <c:v>0</c:v>
                </c:pt>
                <c:pt idx="49">
                  <c:v>0</c:v>
                </c:pt>
                <c:pt idx="50">
                  <c:v>0</c:v>
                </c:pt>
                <c:pt idx="51">
                  <c:v>0</c:v>
                </c:pt>
                <c:pt idx="52">
                  <c:v>0</c:v>
                </c:pt>
                <c:pt idx="53">
                  <c:v>0</c:v>
                </c:pt>
                <c:pt idx="54">
                  <c:v>0</c:v>
                </c:pt>
                <c:pt idx="55">
                  <c:v>0</c:v>
                </c:pt>
                <c:pt idx="56">
                  <c:v>0.50438426321098995</c:v>
                </c:pt>
                <c:pt idx="57">
                  <c:v>0.16684774173521999</c:v>
                </c:pt>
                <c:pt idx="58">
                  <c:v>0</c:v>
                </c:pt>
                <c:pt idx="59">
                  <c:v>0</c:v>
                </c:pt>
                <c:pt idx="60">
                  <c:v>0</c:v>
                </c:pt>
                <c:pt idx="61">
                  <c:v>0</c:v>
                </c:pt>
                <c:pt idx="62">
                  <c:v>0</c:v>
                </c:pt>
                <c:pt idx="63">
                  <c:v>0</c:v>
                </c:pt>
                <c:pt idx="64">
                  <c:v>0</c:v>
                </c:pt>
                <c:pt idx="65">
                  <c:v>0</c:v>
                </c:pt>
                <c:pt idx="66">
                  <c:v>0</c:v>
                </c:pt>
                <c:pt idx="67">
                  <c:v>0.27952480782668998</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0.3183971421915</c:v>
                </c:pt>
                <c:pt idx="83">
                  <c:v>0</c:v>
                </c:pt>
                <c:pt idx="84">
                  <c:v>0</c:v>
                </c:pt>
                <c:pt idx="85">
                  <c:v>0</c:v>
                </c:pt>
              </c:numCache>
            </c:numRef>
          </c:val>
          <c:smooth val="0"/>
          <c:extLst>
            <c:ext xmlns:c16="http://schemas.microsoft.com/office/drawing/2014/chart" uri="{C3380CC4-5D6E-409C-BE32-E72D297353CC}">
              <c16:uniqueId val="{00000000-13B0-43E8-9D13-0920F1670133}"/>
            </c:ext>
          </c:extLst>
        </c:ser>
        <c:dLbls>
          <c:showLegendKey val="0"/>
          <c:showVal val="0"/>
          <c:showCatName val="0"/>
          <c:showSerName val="0"/>
          <c:showPercent val="0"/>
          <c:showBubbleSize val="0"/>
        </c:dLbls>
        <c:smooth val="0"/>
        <c:axId val="177168544"/>
        <c:axId val="177169856"/>
      </c:lineChart>
      <c:dateAx>
        <c:axId val="17716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169856"/>
        <c:crosses val="autoZero"/>
        <c:auto val="1"/>
        <c:lblOffset val="100"/>
        <c:baseTimeUnit val="days"/>
      </c:dateAx>
      <c:valAx>
        <c:axId val="17716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16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0</c:v>
                </c:pt>
                <c:pt idx="4">
                  <c:v>-1</c:v>
                </c:pt>
                <c:pt idx="5">
                  <c:v>0</c:v>
                </c:pt>
                <c:pt idx="6">
                  <c:v>0</c:v>
                </c:pt>
              </c:numCache>
            </c:numRef>
          </c:val>
          <c:extLst>
            <c:ext xmlns:c16="http://schemas.microsoft.com/office/drawing/2014/chart" uri="{C3380CC4-5D6E-409C-BE32-E72D297353CC}">
              <c16:uniqueId val="{00000000-EAD2-4776-AE60-37BC8F37417B}"/>
            </c:ext>
          </c:extLst>
        </c:ser>
        <c:dLbls>
          <c:showLegendKey val="0"/>
          <c:showVal val="0"/>
          <c:showCatName val="0"/>
          <c:showSerName val="0"/>
          <c:showPercent val="0"/>
          <c:showBubbleSize val="0"/>
        </c:dLbls>
        <c:gapWidth val="219"/>
        <c:overlap val="-27"/>
        <c:axId val="347416200"/>
        <c:axId val="347415216"/>
      </c:barChart>
      <c:catAx>
        <c:axId val="34741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415216"/>
        <c:crosses val="autoZero"/>
        <c:auto val="1"/>
        <c:lblAlgn val="ctr"/>
        <c:lblOffset val="100"/>
        <c:noMultiLvlLbl val="0"/>
      </c:catAx>
      <c:valAx>
        <c:axId val="34741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41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Sheet1!$A$2:$A$87</c:f>
              <c:numCache>
                <c:formatCode>m/d/yyyy</c:formatCode>
                <c:ptCount val="86"/>
                <c:pt idx="0">
                  <c:v>43261</c:v>
                </c:pt>
                <c:pt idx="1">
                  <c:v>43262</c:v>
                </c:pt>
                <c:pt idx="2">
                  <c:v>43263</c:v>
                </c:pt>
                <c:pt idx="3">
                  <c:v>43264</c:v>
                </c:pt>
                <c:pt idx="4">
                  <c:v>43265</c:v>
                </c:pt>
                <c:pt idx="5">
                  <c:v>43266</c:v>
                </c:pt>
                <c:pt idx="6">
                  <c:v>43267</c:v>
                </c:pt>
                <c:pt idx="7">
                  <c:v>43268</c:v>
                </c:pt>
                <c:pt idx="8">
                  <c:v>43269</c:v>
                </c:pt>
                <c:pt idx="9">
                  <c:v>43270</c:v>
                </c:pt>
                <c:pt idx="10">
                  <c:v>43271</c:v>
                </c:pt>
                <c:pt idx="11">
                  <c:v>43272</c:v>
                </c:pt>
                <c:pt idx="12">
                  <c:v>43273</c:v>
                </c:pt>
                <c:pt idx="13">
                  <c:v>43274</c:v>
                </c:pt>
                <c:pt idx="14">
                  <c:v>43275</c:v>
                </c:pt>
                <c:pt idx="15">
                  <c:v>43276</c:v>
                </c:pt>
                <c:pt idx="16">
                  <c:v>43277</c:v>
                </c:pt>
                <c:pt idx="17">
                  <c:v>43278</c:v>
                </c:pt>
                <c:pt idx="18">
                  <c:v>43279</c:v>
                </c:pt>
                <c:pt idx="19">
                  <c:v>43280</c:v>
                </c:pt>
                <c:pt idx="20">
                  <c:v>43281</c:v>
                </c:pt>
                <c:pt idx="21">
                  <c:v>43282</c:v>
                </c:pt>
                <c:pt idx="22">
                  <c:v>43283</c:v>
                </c:pt>
                <c:pt idx="23">
                  <c:v>43284</c:v>
                </c:pt>
                <c:pt idx="24">
                  <c:v>43285</c:v>
                </c:pt>
                <c:pt idx="25">
                  <c:v>43286</c:v>
                </c:pt>
                <c:pt idx="26">
                  <c:v>43287</c:v>
                </c:pt>
                <c:pt idx="27">
                  <c:v>43288</c:v>
                </c:pt>
                <c:pt idx="28">
                  <c:v>43289</c:v>
                </c:pt>
                <c:pt idx="29">
                  <c:v>43290</c:v>
                </c:pt>
                <c:pt idx="30">
                  <c:v>43291</c:v>
                </c:pt>
                <c:pt idx="31">
                  <c:v>43292</c:v>
                </c:pt>
                <c:pt idx="32">
                  <c:v>43293</c:v>
                </c:pt>
                <c:pt idx="33">
                  <c:v>43294</c:v>
                </c:pt>
                <c:pt idx="34">
                  <c:v>43295</c:v>
                </c:pt>
                <c:pt idx="35">
                  <c:v>43296</c:v>
                </c:pt>
                <c:pt idx="36">
                  <c:v>43297</c:v>
                </c:pt>
                <c:pt idx="37">
                  <c:v>43298</c:v>
                </c:pt>
                <c:pt idx="38">
                  <c:v>43299</c:v>
                </c:pt>
                <c:pt idx="39">
                  <c:v>43300</c:v>
                </c:pt>
                <c:pt idx="40">
                  <c:v>43301</c:v>
                </c:pt>
                <c:pt idx="41">
                  <c:v>43302</c:v>
                </c:pt>
                <c:pt idx="42">
                  <c:v>43303</c:v>
                </c:pt>
                <c:pt idx="43">
                  <c:v>43304</c:v>
                </c:pt>
                <c:pt idx="44">
                  <c:v>43305</c:v>
                </c:pt>
                <c:pt idx="45">
                  <c:v>43306</c:v>
                </c:pt>
                <c:pt idx="46">
                  <c:v>43307</c:v>
                </c:pt>
                <c:pt idx="47">
                  <c:v>43308</c:v>
                </c:pt>
                <c:pt idx="48">
                  <c:v>43309</c:v>
                </c:pt>
                <c:pt idx="49">
                  <c:v>43310</c:v>
                </c:pt>
                <c:pt idx="50">
                  <c:v>43311</c:v>
                </c:pt>
                <c:pt idx="51">
                  <c:v>43312</c:v>
                </c:pt>
                <c:pt idx="52">
                  <c:v>43313</c:v>
                </c:pt>
                <c:pt idx="53">
                  <c:v>43314</c:v>
                </c:pt>
                <c:pt idx="54">
                  <c:v>43315</c:v>
                </c:pt>
                <c:pt idx="55">
                  <c:v>43316</c:v>
                </c:pt>
                <c:pt idx="56">
                  <c:v>43317</c:v>
                </c:pt>
                <c:pt idx="57">
                  <c:v>43318</c:v>
                </c:pt>
                <c:pt idx="58">
                  <c:v>43319</c:v>
                </c:pt>
                <c:pt idx="59">
                  <c:v>43320</c:v>
                </c:pt>
                <c:pt idx="60">
                  <c:v>43321</c:v>
                </c:pt>
                <c:pt idx="61">
                  <c:v>43322</c:v>
                </c:pt>
                <c:pt idx="62">
                  <c:v>43323</c:v>
                </c:pt>
                <c:pt idx="63">
                  <c:v>43324</c:v>
                </c:pt>
                <c:pt idx="64">
                  <c:v>43325</c:v>
                </c:pt>
                <c:pt idx="65">
                  <c:v>43326</c:v>
                </c:pt>
                <c:pt idx="66">
                  <c:v>43327</c:v>
                </c:pt>
                <c:pt idx="67">
                  <c:v>43328</c:v>
                </c:pt>
                <c:pt idx="68">
                  <c:v>43329</c:v>
                </c:pt>
                <c:pt idx="69">
                  <c:v>43330</c:v>
                </c:pt>
                <c:pt idx="70">
                  <c:v>43331</c:v>
                </c:pt>
                <c:pt idx="71">
                  <c:v>43332</c:v>
                </c:pt>
                <c:pt idx="72">
                  <c:v>43333</c:v>
                </c:pt>
                <c:pt idx="73">
                  <c:v>43334</c:v>
                </c:pt>
                <c:pt idx="74">
                  <c:v>43335</c:v>
                </c:pt>
                <c:pt idx="75">
                  <c:v>43336</c:v>
                </c:pt>
                <c:pt idx="76">
                  <c:v>43337</c:v>
                </c:pt>
                <c:pt idx="77">
                  <c:v>43338</c:v>
                </c:pt>
                <c:pt idx="78">
                  <c:v>43339</c:v>
                </c:pt>
                <c:pt idx="79">
                  <c:v>43340</c:v>
                </c:pt>
                <c:pt idx="80">
                  <c:v>43341</c:v>
                </c:pt>
                <c:pt idx="81">
                  <c:v>43342</c:v>
                </c:pt>
                <c:pt idx="82">
                  <c:v>43343</c:v>
                </c:pt>
                <c:pt idx="83">
                  <c:v>43344</c:v>
                </c:pt>
                <c:pt idx="84">
                  <c:v>43345</c:v>
                </c:pt>
                <c:pt idx="85">
                  <c:v>43346</c:v>
                </c:pt>
              </c:numCache>
            </c:numRef>
          </c:cat>
          <c:val>
            <c:numRef>
              <c:f>Sheet1!$B$2:$B$87</c:f>
              <c:numCache>
                <c:formatCode>General</c:formatCode>
                <c:ptCount val="86"/>
                <c:pt idx="0">
                  <c:v>1</c:v>
                </c:pt>
                <c:pt idx="1">
                  <c:v>0</c:v>
                </c:pt>
                <c:pt idx="2">
                  <c:v>0</c:v>
                </c:pt>
                <c:pt idx="3">
                  <c:v>1</c:v>
                </c:pt>
                <c:pt idx="4">
                  <c:v>0</c:v>
                </c:pt>
                <c:pt idx="5">
                  <c:v>-1</c:v>
                </c:pt>
                <c:pt idx="6">
                  <c:v>2</c:v>
                </c:pt>
                <c:pt idx="7">
                  <c:v>-2</c:v>
                </c:pt>
                <c:pt idx="8">
                  <c:v>-1</c:v>
                </c:pt>
                <c:pt idx="9">
                  <c:v>-1</c:v>
                </c:pt>
                <c:pt idx="10">
                  <c:v>0</c:v>
                </c:pt>
                <c:pt idx="11">
                  <c:v>0</c:v>
                </c:pt>
                <c:pt idx="12">
                  <c:v>0</c:v>
                </c:pt>
                <c:pt idx="13">
                  <c:v>-2</c:v>
                </c:pt>
                <c:pt idx="14">
                  <c:v>-1</c:v>
                </c:pt>
                <c:pt idx="15">
                  <c:v>1</c:v>
                </c:pt>
                <c:pt idx="16">
                  <c:v>-1</c:v>
                </c:pt>
                <c:pt idx="17">
                  <c:v>-4</c:v>
                </c:pt>
                <c:pt idx="18">
                  <c:v>-2</c:v>
                </c:pt>
                <c:pt idx="19">
                  <c:v>-2</c:v>
                </c:pt>
                <c:pt idx="20">
                  <c:v>2</c:v>
                </c:pt>
                <c:pt idx="21">
                  <c:v>0</c:v>
                </c:pt>
                <c:pt idx="22">
                  <c:v>0</c:v>
                </c:pt>
                <c:pt idx="23">
                  <c:v>-2</c:v>
                </c:pt>
                <c:pt idx="24">
                  <c:v>0</c:v>
                </c:pt>
                <c:pt idx="25">
                  <c:v>2</c:v>
                </c:pt>
                <c:pt idx="26">
                  <c:v>-3</c:v>
                </c:pt>
                <c:pt idx="27">
                  <c:v>-1</c:v>
                </c:pt>
                <c:pt idx="28">
                  <c:v>-1</c:v>
                </c:pt>
                <c:pt idx="29">
                  <c:v>-2</c:v>
                </c:pt>
                <c:pt idx="30">
                  <c:v>0</c:v>
                </c:pt>
                <c:pt idx="31">
                  <c:v>-1</c:v>
                </c:pt>
                <c:pt idx="32">
                  <c:v>-1</c:v>
                </c:pt>
                <c:pt idx="33">
                  <c:v>0</c:v>
                </c:pt>
                <c:pt idx="34">
                  <c:v>0</c:v>
                </c:pt>
                <c:pt idx="35">
                  <c:v>2</c:v>
                </c:pt>
                <c:pt idx="36">
                  <c:v>0</c:v>
                </c:pt>
                <c:pt idx="37">
                  <c:v>0</c:v>
                </c:pt>
                <c:pt idx="38">
                  <c:v>0</c:v>
                </c:pt>
                <c:pt idx="39">
                  <c:v>1</c:v>
                </c:pt>
                <c:pt idx="40">
                  <c:v>-2</c:v>
                </c:pt>
                <c:pt idx="41">
                  <c:v>1</c:v>
                </c:pt>
                <c:pt idx="42">
                  <c:v>1</c:v>
                </c:pt>
                <c:pt idx="43">
                  <c:v>-1</c:v>
                </c:pt>
                <c:pt idx="44">
                  <c:v>0</c:v>
                </c:pt>
                <c:pt idx="45">
                  <c:v>0</c:v>
                </c:pt>
                <c:pt idx="46">
                  <c:v>2</c:v>
                </c:pt>
                <c:pt idx="47">
                  <c:v>1</c:v>
                </c:pt>
                <c:pt idx="48">
                  <c:v>-3</c:v>
                </c:pt>
                <c:pt idx="49">
                  <c:v>0</c:v>
                </c:pt>
                <c:pt idx="50">
                  <c:v>-2</c:v>
                </c:pt>
                <c:pt idx="51">
                  <c:v>-1</c:v>
                </c:pt>
                <c:pt idx="52">
                  <c:v>-3</c:v>
                </c:pt>
                <c:pt idx="53">
                  <c:v>-1</c:v>
                </c:pt>
                <c:pt idx="54">
                  <c:v>-1</c:v>
                </c:pt>
                <c:pt idx="55">
                  <c:v>0</c:v>
                </c:pt>
                <c:pt idx="56">
                  <c:v>0</c:v>
                </c:pt>
                <c:pt idx="57">
                  <c:v>-1</c:v>
                </c:pt>
                <c:pt idx="58">
                  <c:v>-2</c:v>
                </c:pt>
                <c:pt idx="59">
                  <c:v>-1</c:v>
                </c:pt>
                <c:pt idx="60">
                  <c:v>-1</c:v>
                </c:pt>
                <c:pt idx="61">
                  <c:v>1</c:v>
                </c:pt>
                <c:pt idx="62">
                  <c:v>-2</c:v>
                </c:pt>
                <c:pt idx="63">
                  <c:v>0</c:v>
                </c:pt>
                <c:pt idx="64">
                  <c:v>-1</c:v>
                </c:pt>
                <c:pt idx="65">
                  <c:v>-1</c:v>
                </c:pt>
                <c:pt idx="66">
                  <c:v>1</c:v>
                </c:pt>
                <c:pt idx="67">
                  <c:v>-1</c:v>
                </c:pt>
                <c:pt idx="68">
                  <c:v>1</c:v>
                </c:pt>
                <c:pt idx="69">
                  <c:v>1</c:v>
                </c:pt>
                <c:pt idx="70">
                  <c:v>0</c:v>
                </c:pt>
                <c:pt idx="71">
                  <c:v>2</c:v>
                </c:pt>
                <c:pt idx="72">
                  <c:v>-2</c:v>
                </c:pt>
                <c:pt idx="73">
                  <c:v>0</c:v>
                </c:pt>
                <c:pt idx="74">
                  <c:v>0</c:v>
                </c:pt>
                <c:pt idx="75">
                  <c:v>0</c:v>
                </c:pt>
                <c:pt idx="76">
                  <c:v>-2</c:v>
                </c:pt>
                <c:pt idx="77">
                  <c:v>2</c:v>
                </c:pt>
                <c:pt idx="78">
                  <c:v>-2</c:v>
                </c:pt>
                <c:pt idx="79">
                  <c:v>0</c:v>
                </c:pt>
                <c:pt idx="80">
                  <c:v>-3</c:v>
                </c:pt>
                <c:pt idx="81">
                  <c:v>1</c:v>
                </c:pt>
                <c:pt idx="82">
                  <c:v>0</c:v>
                </c:pt>
                <c:pt idx="83">
                  <c:v>1</c:v>
                </c:pt>
                <c:pt idx="84">
                  <c:v>1</c:v>
                </c:pt>
                <c:pt idx="85">
                  <c:v>0</c:v>
                </c:pt>
              </c:numCache>
            </c:numRef>
          </c:val>
          <c:smooth val="0"/>
          <c:extLst>
            <c:ext xmlns:c16="http://schemas.microsoft.com/office/drawing/2014/chart" uri="{C3380CC4-5D6E-409C-BE32-E72D297353CC}">
              <c16:uniqueId val="{00000000-EBB3-40F9-B503-BB858FCD7F58}"/>
            </c:ext>
          </c:extLst>
        </c:ser>
        <c:dLbls>
          <c:showLegendKey val="0"/>
          <c:showVal val="0"/>
          <c:showCatName val="0"/>
          <c:showSerName val="0"/>
          <c:showPercent val="0"/>
          <c:showBubbleSize val="0"/>
        </c:dLbls>
        <c:smooth val="0"/>
        <c:axId val="352885728"/>
        <c:axId val="352880480"/>
      </c:lineChart>
      <c:dateAx>
        <c:axId val="352885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80480"/>
        <c:crosses val="autoZero"/>
        <c:auto val="1"/>
        <c:lblOffset val="100"/>
        <c:baseTimeUnit val="days"/>
      </c:dateAx>
      <c:valAx>
        <c:axId val="35288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8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Sheet1!$A$2:$A$87</c:f>
              <c:numCache>
                <c:formatCode>m/d/yyyy</c:formatCode>
                <c:ptCount val="86"/>
                <c:pt idx="0">
                  <c:v>43261</c:v>
                </c:pt>
                <c:pt idx="1">
                  <c:v>43262</c:v>
                </c:pt>
                <c:pt idx="2">
                  <c:v>43263</c:v>
                </c:pt>
                <c:pt idx="3">
                  <c:v>43264</c:v>
                </c:pt>
                <c:pt idx="4">
                  <c:v>43265</c:v>
                </c:pt>
                <c:pt idx="5">
                  <c:v>43266</c:v>
                </c:pt>
                <c:pt idx="6">
                  <c:v>43267</c:v>
                </c:pt>
                <c:pt idx="7">
                  <c:v>43268</c:v>
                </c:pt>
                <c:pt idx="8">
                  <c:v>43269</c:v>
                </c:pt>
                <c:pt idx="9">
                  <c:v>43270</c:v>
                </c:pt>
                <c:pt idx="10">
                  <c:v>43271</c:v>
                </c:pt>
                <c:pt idx="11">
                  <c:v>43272</c:v>
                </c:pt>
                <c:pt idx="12">
                  <c:v>43273</c:v>
                </c:pt>
                <c:pt idx="13">
                  <c:v>43274</c:v>
                </c:pt>
                <c:pt idx="14">
                  <c:v>43275</c:v>
                </c:pt>
                <c:pt idx="15">
                  <c:v>43276</c:v>
                </c:pt>
                <c:pt idx="16">
                  <c:v>43277</c:v>
                </c:pt>
                <c:pt idx="17">
                  <c:v>43278</c:v>
                </c:pt>
                <c:pt idx="18">
                  <c:v>43279</c:v>
                </c:pt>
                <c:pt idx="19">
                  <c:v>43280</c:v>
                </c:pt>
                <c:pt idx="20">
                  <c:v>43281</c:v>
                </c:pt>
                <c:pt idx="21">
                  <c:v>43282</c:v>
                </c:pt>
                <c:pt idx="22">
                  <c:v>43283</c:v>
                </c:pt>
                <c:pt idx="23">
                  <c:v>43284</c:v>
                </c:pt>
                <c:pt idx="24">
                  <c:v>43285</c:v>
                </c:pt>
                <c:pt idx="25">
                  <c:v>43286</c:v>
                </c:pt>
                <c:pt idx="26">
                  <c:v>43287</c:v>
                </c:pt>
                <c:pt idx="27">
                  <c:v>43288</c:v>
                </c:pt>
                <c:pt idx="28">
                  <c:v>43289</c:v>
                </c:pt>
                <c:pt idx="29">
                  <c:v>43290</c:v>
                </c:pt>
                <c:pt idx="30">
                  <c:v>43291</c:v>
                </c:pt>
                <c:pt idx="31">
                  <c:v>43292</c:v>
                </c:pt>
                <c:pt idx="32">
                  <c:v>43293</c:v>
                </c:pt>
                <c:pt idx="33">
                  <c:v>43294</c:v>
                </c:pt>
                <c:pt idx="34">
                  <c:v>43295</c:v>
                </c:pt>
                <c:pt idx="35">
                  <c:v>43296</c:v>
                </c:pt>
                <c:pt idx="36">
                  <c:v>43297</c:v>
                </c:pt>
                <c:pt idx="37">
                  <c:v>43298</c:v>
                </c:pt>
                <c:pt idx="38">
                  <c:v>43299</c:v>
                </c:pt>
                <c:pt idx="39">
                  <c:v>43300</c:v>
                </c:pt>
                <c:pt idx="40">
                  <c:v>43301</c:v>
                </c:pt>
                <c:pt idx="41">
                  <c:v>43302</c:v>
                </c:pt>
                <c:pt idx="42">
                  <c:v>43303</c:v>
                </c:pt>
                <c:pt idx="43">
                  <c:v>43304</c:v>
                </c:pt>
                <c:pt idx="44">
                  <c:v>43305</c:v>
                </c:pt>
                <c:pt idx="45">
                  <c:v>43306</c:v>
                </c:pt>
                <c:pt idx="46">
                  <c:v>43307</c:v>
                </c:pt>
                <c:pt idx="47">
                  <c:v>43308</c:v>
                </c:pt>
                <c:pt idx="48">
                  <c:v>43309</c:v>
                </c:pt>
                <c:pt idx="49">
                  <c:v>43310</c:v>
                </c:pt>
                <c:pt idx="50">
                  <c:v>43311</c:v>
                </c:pt>
                <c:pt idx="51">
                  <c:v>43312</c:v>
                </c:pt>
                <c:pt idx="52">
                  <c:v>43313</c:v>
                </c:pt>
                <c:pt idx="53">
                  <c:v>43314</c:v>
                </c:pt>
                <c:pt idx="54">
                  <c:v>43315</c:v>
                </c:pt>
                <c:pt idx="55">
                  <c:v>43316</c:v>
                </c:pt>
                <c:pt idx="56">
                  <c:v>43317</c:v>
                </c:pt>
                <c:pt idx="57">
                  <c:v>43318</c:v>
                </c:pt>
                <c:pt idx="58">
                  <c:v>43319</c:v>
                </c:pt>
                <c:pt idx="59">
                  <c:v>43320</c:v>
                </c:pt>
                <c:pt idx="60">
                  <c:v>43321</c:v>
                </c:pt>
                <c:pt idx="61">
                  <c:v>43322</c:v>
                </c:pt>
                <c:pt idx="62">
                  <c:v>43323</c:v>
                </c:pt>
                <c:pt idx="63">
                  <c:v>43324</c:v>
                </c:pt>
                <c:pt idx="64">
                  <c:v>43325</c:v>
                </c:pt>
                <c:pt idx="65">
                  <c:v>43326</c:v>
                </c:pt>
                <c:pt idx="66">
                  <c:v>43327</c:v>
                </c:pt>
                <c:pt idx="67">
                  <c:v>43328</c:v>
                </c:pt>
                <c:pt idx="68">
                  <c:v>43329</c:v>
                </c:pt>
                <c:pt idx="69">
                  <c:v>43330</c:v>
                </c:pt>
                <c:pt idx="70">
                  <c:v>43331</c:v>
                </c:pt>
                <c:pt idx="71">
                  <c:v>43332</c:v>
                </c:pt>
                <c:pt idx="72">
                  <c:v>43333</c:v>
                </c:pt>
                <c:pt idx="73">
                  <c:v>43334</c:v>
                </c:pt>
                <c:pt idx="74">
                  <c:v>43335</c:v>
                </c:pt>
                <c:pt idx="75">
                  <c:v>43336</c:v>
                </c:pt>
                <c:pt idx="76">
                  <c:v>43337</c:v>
                </c:pt>
                <c:pt idx="77">
                  <c:v>43338</c:v>
                </c:pt>
                <c:pt idx="78">
                  <c:v>43339</c:v>
                </c:pt>
                <c:pt idx="79">
                  <c:v>43340</c:v>
                </c:pt>
                <c:pt idx="80">
                  <c:v>43341</c:v>
                </c:pt>
                <c:pt idx="81">
                  <c:v>43342</c:v>
                </c:pt>
                <c:pt idx="82">
                  <c:v>43343</c:v>
                </c:pt>
                <c:pt idx="83">
                  <c:v>43344</c:v>
                </c:pt>
                <c:pt idx="84">
                  <c:v>43345</c:v>
                </c:pt>
                <c:pt idx="85">
                  <c:v>43346</c:v>
                </c:pt>
              </c:numCache>
            </c:numRef>
          </c:cat>
          <c:val>
            <c:numRef>
              <c:f>Sheet1!$B$2:$B$87</c:f>
              <c:numCache>
                <c:formatCode>General</c:formatCode>
                <c:ptCount val="86"/>
                <c:pt idx="0">
                  <c:v>0</c:v>
                </c:pt>
                <c:pt idx="1">
                  <c:v>1</c:v>
                </c:pt>
                <c:pt idx="2">
                  <c:v>0</c:v>
                </c:pt>
                <c:pt idx="3">
                  <c:v>0</c:v>
                </c:pt>
                <c:pt idx="4">
                  <c:v>0</c:v>
                </c:pt>
                <c:pt idx="5">
                  <c:v>1</c:v>
                </c:pt>
                <c:pt idx="6">
                  <c:v>1</c:v>
                </c:pt>
                <c:pt idx="7">
                  <c:v>2</c:v>
                </c:pt>
                <c:pt idx="8">
                  <c:v>0</c:v>
                </c:pt>
                <c:pt idx="9">
                  <c:v>2</c:v>
                </c:pt>
                <c:pt idx="10">
                  <c:v>0</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2</c:v>
                </c:pt>
                <c:pt idx="26">
                  <c:v>1</c:v>
                </c:pt>
                <c:pt idx="27">
                  <c:v>2</c:v>
                </c:pt>
                <c:pt idx="28">
                  <c:v>0</c:v>
                </c:pt>
                <c:pt idx="29">
                  <c:v>0</c:v>
                </c:pt>
                <c:pt idx="30">
                  <c:v>2</c:v>
                </c:pt>
                <c:pt idx="31">
                  <c:v>2</c:v>
                </c:pt>
                <c:pt idx="32">
                  <c:v>0</c:v>
                </c:pt>
                <c:pt idx="33">
                  <c:v>0</c:v>
                </c:pt>
                <c:pt idx="34">
                  <c:v>0</c:v>
                </c:pt>
                <c:pt idx="35">
                  <c:v>0</c:v>
                </c:pt>
                <c:pt idx="36">
                  <c:v>0</c:v>
                </c:pt>
                <c:pt idx="37">
                  <c:v>0</c:v>
                </c:pt>
                <c:pt idx="38">
                  <c:v>1</c:v>
                </c:pt>
                <c:pt idx="39">
                  <c:v>1</c:v>
                </c:pt>
                <c:pt idx="40">
                  <c:v>0</c:v>
                </c:pt>
                <c:pt idx="41">
                  <c:v>0</c:v>
                </c:pt>
                <c:pt idx="42">
                  <c:v>0</c:v>
                </c:pt>
                <c:pt idx="43">
                  <c:v>0</c:v>
                </c:pt>
                <c:pt idx="44">
                  <c:v>0</c:v>
                </c:pt>
                <c:pt idx="45">
                  <c:v>0</c:v>
                </c:pt>
                <c:pt idx="46">
                  <c:v>2</c:v>
                </c:pt>
                <c:pt idx="47">
                  <c:v>0</c:v>
                </c:pt>
                <c:pt idx="48">
                  <c:v>0</c:v>
                </c:pt>
                <c:pt idx="49">
                  <c:v>0</c:v>
                </c:pt>
                <c:pt idx="50">
                  <c:v>0</c:v>
                </c:pt>
                <c:pt idx="51">
                  <c:v>0</c:v>
                </c:pt>
                <c:pt idx="52">
                  <c:v>0</c:v>
                </c:pt>
                <c:pt idx="53">
                  <c:v>0</c:v>
                </c:pt>
                <c:pt idx="54">
                  <c:v>0</c:v>
                </c:pt>
                <c:pt idx="55">
                  <c:v>0</c:v>
                </c:pt>
                <c:pt idx="56">
                  <c:v>1</c:v>
                </c:pt>
                <c:pt idx="57">
                  <c:v>2</c:v>
                </c:pt>
                <c:pt idx="58">
                  <c:v>0</c:v>
                </c:pt>
                <c:pt idx="59">
                  <c:v>0</c:v>
                </c:pt>
                <c:pt idx="60">
                  <c:v>0</c:v>
                </c:pt>
                <c:pt idx="61">
                  <c:v>0</c:v>
                </c:pt>
                <c:pt idx="62">
                  <c:v>0</c:v>
                </c:pt>
                <c:pt idx="63">
                  <c:v>0</c:v>
                </c:pt>
                <c:pt idx="64">
                  <c:v>0</c:v>
                </c:pt>
                <c:pt idx="65">
                  <c:v>0</c:v>
                </c:pt>
                <c:pt idx="66">
                  <c:v>0</c:v>
                </c:pt>
                <c:pt idx="67">
                  <c:v>1</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1</c:v>
                </c:pt>
                <c:pt idx="83">
                  <c:v>0</c:v>
                </c:pt>
                <c:pt idx="84">
                  <c:v>0</c:v>
                </c:pt>
                <c:pt idx="85">
                  <c:v>0</c:v>
                </c:pt>
              </c:numCache>
            </c:numRef>
          </c:val>
          <c:smooth val="0"/>
          <c:extLst>
            <c:ext xmlns:c16="http://schemas.microsoft.com/office/drawing/2014/chart" uri="{C3380CC4-5D6E-409C-BE32-E72D297353CC}">
              <c16:uniqueId val="{00000000-32C6-40C3-B782-A41F8F1F7488}"/>
            </c:ext>
          </c:extLst>
        </c:ser>
        <c:dLbls>
          <c:showLegendKey val="0"/>
          <c:showVal val="0"/>
          <c:showCatName val="0"/>
          <c:showSerName val="0"/>
          <c:showPercent val="0"/>
          <c:showBubbleSize val="0"/>
        </c:dLbls>
        <c:smooth val="0"/>
        <c:axId val="235008624"/>
        <c:axId val="235011904"/>
      </c:lineChart>
      <c:dateAx>
        <c:axId val="23500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11904"/>
        <c:crosses val="autoZero"/>
        <c:auto val="1"/>
        <c:lblOffset val="100"/>
        <c:baseTimeUnit val="days"/>
      </c:dateAx>
      <c:valAx>
        <c:axId val="23501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0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6</c:v>
                </c:pt>
                <c:pt idx="2">
                  <c:v>3</c:v>
                </c:pt>
                <c:pt idx="3">
                  <c:v>6</c:v>
                </c:pt>
                <c:pt idx="4">
                  <c:v>3</c:v>
                </c:pt>
                <c:pt idx="5">
                  <c:v>3</c:v>
                </c:pt>
                <c:pt idx="6">
                  <c:v>3</c:v>
                </c:pt>
              </c:numCache>
            </c:numRef>
          </c:val>
          <c:extLst>
            <c:ext xmlns:c16="http://schemas.microsoft.com/office/drawing/2014/chart" uri="{C3380CC4-5D6E-409C-BE32-E72D297353CC}">
              <c16:uniqueId val="{00000000-DD6E-443E-9DB2-BFAEED6C3FC3}"/>
            </c:ext>
          </c:extLst>
        </c:ser>
        <c:dLbls>
          <c:showLegendKey val="0"/>
          <c:showVal val="0"/>
          <c:showCatName val="0"/>
          <c:showSerName val="0"/>
          <c:showPercent val="0"/>
          <c:showBubbleSize val="0"/>
        </c:dLbls>
        <c:gapWidth val="219"/>
        <c:overlap val="-27"/>
        <c:axId val="235012232"/>
        <c:axId val="235012560"/>
      </c:barChart>
      <c:catAx>
        <c:axId val="23501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12560"/>
        <c:crosses val="autoZero"/>
        <c:auto val="1"/>
        <c:lblAlgn val="ctr"/>
        <c:lblOffset val="100"/>
        <c:noMultiLvlLbl val="0"/>
      </c:catAx>
      <c:valAx>
        <c:axId val="23501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1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0.16542597187758001</c:v>
                </c:pt>
                <c:pt idx="1">
                  <c:v>0.22487593052109001</c:v>
                </c:pt>
                <c:pt idx="2">
                  <c:v>0.26881720430108003</c:v>
                </c:pt>
                <c:pt idx="3">
                  <c:v>0.14604011579817999</c:v>
                </c:pt>
                <c:pt idx="4">
                  <c:v>0.54538875103391005</c:v>
                </c:pt>
                <c:pt idx="5">
                  <c:v>0.34894540942927998</c:v>
                </c:pt>
                <c:pt idx="6">
                  <c:v>0.25847808105872999</c:v>
                </c:pt>
              </c:numCache>
            </c:numRef>
          </c:val>
          <c:extLst>
            <c:ext xmlns:c16="http://schemas.microsoft.com/office/drawing/2014/chart" uri="{C3380CC4-5D6E-409C-BE32-E72D297353CC}">
              <c16:uniqueId val="{00000000-3711-4BD7-953C-026CA4E82B90}"/>
            </c:ext>
          </c:extLst>
        </c:ser>
        <c:dLbls>
          <c:showLegendKey val="0"/>
          <c:showVal val="0"/>
          <c:showCatName val="0"/>
          <c:showSerName val="0"/>
          <c:showPercent val="0"/>
          <c:showBubbleSize val="0"/>
        </c:dLbls>
        <c:gapWidth val="219"/>
        <c:overlap val="-27"/>
        <c:axId val="234961064"/>
        <c:axId val="234962048"/>
      </c:barChart>
      <c:catAx>
        <c:axId val="23496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62048"/>
        <c:crosses val="autoZero"/>
        <c:auto val="1"/>
        <c:lblAlgn val="ctr"/>
        <c:lblOffset val="100"/>
        <c:noMultiLvlLbl val="0"/>
      </c:catAx>
      <c:valAx>
        <c:axId val="23496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6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2</c:v>
                </c:pt>
              </c:numCache>
            </c:numRef>
          </c:val>
          <c:extLst>
            <c:ext xmlns:c16="http://schemas.microsoft.com/office/drawing/2014/chart" uri="{C3380CC4-5D6E-409C-BE32-E72D297353CC}">
              <c16:uniqueId val="{00000000-1C0F-431E-A709-238F48D72DB1}"/>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20</c:v>
                </c:pt>
              </c:numCache>
            </c:numRef>
          </c:val>
          <c:extLst>
            <c:ext xmlns:c16="http://schemas.microsoft.com/office/drawing/2014/chart" uri="{C3380CC4-5D6E-409C-BE32-E72D297353CC}">
              <c16:uniqueId val="{00000001-1C0F-431E-A709-238F48D72DB1}"/>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2</c:v>
                </c:pt>
              </c:numCache>
            </c:numRef>
          </c:val>
          <c:extLst>
            <c:ext xmlns:c16="http://schemas.microsoft.com/office/drawing/2014/chart" uri="{C3380CC4-5D6E-409C-BE32-E72D297353CC}">
              <c16:uniqueId val="{00000002-1C0F-431E-A709-238F48D72DB1}"/>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3</c:v>
                </c:pt>
              </c:numCache>
            </c:numRef>
          </c:val>
          <c:extLst>
            <c:ext xmlns:c16="http://schemas.microsoft.com/office/drawing/2014/chart" uri="{C3380CC4-5D6E-409C-BE32-E72D297353CC}">
              <c16:uniqueId val="{00000003-1C0F-431E-A709-238F48D72DB1}"/>
            </c:ext>
          </c:extLst>
        </c:ser>
        <c:dLbls>
          <c:showLegendKey val="0"/>
          <c:showVal val="0"/>
          <c:showCatName val="0"/>
          <c:showSerName val="0"/>
          <c:showPercent val="0"/>
          <c:showBubbleSize val="0"/>
        </c:dLbls>
        <c:gapWidth val="150"/>
        <c:overlap val="100"/>
        <c:axId val="234959424"/>
        <c:axId val="234960080"/>
      </c:barChart>
      <c:catAx>
        <c:axId val="23495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60080"/>
        <c:crosses val="autoZero"/>
        <c:auto val="1"/>
        <c:lblAlgn val="ctr"/>
        <c:lblOffset val="100"/>
        <c:noMultiLvlLbl val="0"/>
      </c:catAx>
      <c:valAx>
        <c:axId val="234960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5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0.23264831329972999</c:v>
                </c:pt>
                <c:pt idx="1">
                  <c:v>0</c:v>
                </c:pt>
                <c:pt idx="2">
                  <c:v>0</c:v>
                </c:pt>
                <c:pt idx="3">
                  <c:v>0</c:v>
                </c:pt>
                <c:pt idx="4">
                  <c:v>0</c:v>
                </c:pt>
                <c:pt idx="5">
                  <c:v>0</c:v>
                </c:pt>
                <c:pt idx="6">
                  <c:v>0</c:v>
                </c:pt>
                <c:pt idx="7">
                  <c:v>0</c:v>
                </c:pt>
                <c:pt idx="8">
                  <c:v>0</c:v>
                </c:pt>
                <c:pt idx="9">
                  <c:v>0</c:v>
                </c:pt>
                <c:pt idx="10">
                  <c:v>0.10081426909655</c:v>
                </c:pt>
                <c:pt idx="11">
                  <c:v>0</c:v>
                </c:pt>
                <c:pt idx="12">
                  <c:v>6.9794493989918993E-2</c:v>
                </c:pt>
                <c:pt idx="13">
                  <c:v>4.6529662659946E-2</c:v>
                </c:pt>
                <c:pt idx="14">
                  <c:v>0.24350523458705001</c:v>
                </c:pt>
                <c:pt idx="15">
                  <c:v>0.2016285381931</c:v>
                </c:pt>
                <c:pt idx="16">
                  <c:v>0.15509887553314999</c:v>
                </c:pt>
                <c:pt idx="17">
                  <c:v>0.27917797595966998</c:v>
                </c:pt>
                <c:pt idx="18">
                  <c:v>9.3059325319891001E-2</c:v>
                </c:pt>
                <c:pt idx="19">
                  <c:v>0.7134548274525</c:v>
                </c:pt>
                <c:pt idx="20">
                  <c:v>0.21972340700529999</c:v>
                </c:pt>
                <c:pt idx="21">
                  <c:v>0.24557321959416001</c:v>
                </c:pt>
                <c:pt idx="22">
                  <c:v>0.15509887553314999</c:v>
                </c:pt>
                <c:pt idx="23">
                  <c:v>0.38774718883288001</c:v>
                </c:pt>
              </c:numCache>
            </c:numRef>
          </c:val>
          <c:smooth val="0"/>
          <c:extLst>
            <c:ext xmlns:c16="http://schemas.microsoft.com/office/drawing/2014/chart" uri="{C3380CC4-5D6E-409C-BE32-E72D297353CC}">
              <c16:uniqueId val="{00000000-DAF9-4735-9066-2B7909BA61EC}"/>
            </c:ext>
          </c:extLst>
        </c:ser>
        <c:dLbls>
          <c:showLegendKey val="0"/>
          <c:showVal val="0"/>
          <c:showCatName val="0"/>
          <c:showSerName val="0"/>
          <c:showPercent val="0"/>
          <c:showBubbleSize val="0"/>
        </c:dLbls>
        <c:smooth val="0"/>
        <c:axId val="234968608"/>
        <c:axId val="234969920"/>
      </c:lineChart>
      <c:catAx>
        <c:axId val="23496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69920"/>
        <c:crosses val="autoZero"/>
        <c:auto val="1"/>
        <c:lblAlgn val="ctr"/>
        <c:lblOffset val="100"/>
        <c:noMultiLvlLbl val="0"/>
      </c:catAx>
      <c:valAx>
        <c:axId val="23496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6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1</c:v>
                </c:pt>
                <c:pt idx="11">
                  <c:v>0</c:v>
                </c:pt>
                <c:pt idx="12">
                  <c:v>1</c:v>
                </c:pt>
                <c:pt idx="13">
                  <c:v>1</c:v>
                </c:pt>
                <c:pt idx="14">
                  <c:v>5</c:v>
                </c:pt>
                <c:pt idx="15">
                  <c:v>2</c:v>
                </c:pt>
                <c:pt idx="16">
                  <c:v>2</c:v>
                </c:pt>
                <c:pt idx="17">
                  <c:v>1</c:v>
                </c:pt>
                <c:pt idx="18">
                  <c:v>1</c:v>
                </c:pt>
                <c:pt idx="19">
                  <c:v>3</c:v>
                </c:pt>
                <c:pt idx="20">
                  <c:v>3</c:v>
                </c:pt>
                <c:pt idx="21">
                  <c:v>3</c:v>
                </c:pt>
                <c:pt idx="22">
                  <c:v>2</c:v>
                </c:pt>
                <c:pt idx="23">
                  <c:v>1</c:v>
                </c:pt>
              </c:numCache>
            </c:numRef>
          </c:val>
          <c:smooth val="0"/>
          <c:extLst>
            <c:ext xmlns:c16="http://schemas.microsoft.com/office/drawing/2014/chart" uri="{C3380CC4-5D6E-409C-BE32-E72D297353CC}">
              <c16:uniqueId val="{00000000-EC2A-4AF1-A919-34E68060940D}"/>
            </c:ext>
          </c:extLst>
        </c:ser>
        <c:dLbls>
          <c:showLegendKey val="0"/>
          <c:showVal val="0"/>
          <c:showCatName val="0"/>
          <c:showSerName val="0"/>
          <c:showPercent val="0"/>
          <c:showBubbleSize val="0"/>
        </c:dLbls>
        <c:smooth val="0"/>
        <c:axId val="234974512"/>
        <c:axId val="234971560"/>
      </c:lineChart>
      <c:catAx>
        <c:axId val="23497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71560"/>
        <c:crosses val="autoZero"/>
        <c:auto val="1"/>
        <c:lblAlgn val="ctr"/>
        <c:lblOffset val="100"/>
        <c:noMultiLvlLbl val="0"/>
      </c:catAx>
      <c:valAx>
        <c:axId val="23497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7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0.51579889234359</c:v>
                </c:pt>
                <c:pt idx="1">
                  <c:v>0.25972571104219</c:v>
                </c:pt>
                <c:pt idx="2">
                  <c:v>0.1125053644685</c:v>
                </c:pt>
                <c:pt idx="3">
                  <c:v>0.17835211091659001</c:v>
                </c:pt>
              </c:numCache>
            </c:numRef>
          </c:val>
          <c:extLst>
            <c:ext xmlns:c16="http://schemas.microsoft.com/office/drawing/2014/chart" uri="{C3380CC4-5D6E-409C-BE32-E72D297353CC}">
              <c16:uniqueId val="{00000000-EE3F-4B5A-A2E0-080AB2533CA1}"/>
            </c:ext>
          </c:extLst>
        </c:ser>
        <c:dLbls>
          <c:showLegendKey val="0"/>
          <c:showVal val="0"/>
          <c:showCatName val="0"/>
          <c:showSerName val="0"/>
          <c:showPercent val="0"/>
          <c:showBubbleSize val="0"/>
        </c:dLbls>
        <c:gapWidth val="219"/>
        <c:overlap val="-27"/>
        <c:axId val="234968936"/>
        <c:axId val="234985008"/>
      </c:barChart>
      <c:catAx>
        <c:axId val="23496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85008"/>
        <c:crosses val="autoZero"/>
        <c:auto val="1"/>
        <c:lblAlgn val="ctr"/>
        <c:lblOffset val="100"/>
        <c:noMultiLvlLbl val="0"/>
      </c:catAx>
      <c:valAx>
        <c:axId val="23498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6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725</c:v>
                </c:pt>
              </c:numCache>
            </c:numRef>
          </c:val>
          <c:extLst>
            <c:ext xmlns:c16="http://schemas.microsoft.com/office/drawing/2014/chart" uri="{C3380CC4-5D6E-409C-BE32-E72D297353CC}">
              <c16:uniqueId val="{00000000-14D7-422D-9892-E1FF341F655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42</c:v>
                </c:pt>
              </c:numCache>
            </c:numRef>
          </c:val>
          <c:extLst>
            <c:ext xmlns:c16="http://schemas.microsoft.com/office/drawing/2014/chart" uri="{C3380CC4-5D6E-409C-BE32-E72D297353CC}">
              <c16:uniqueId val="{00000001-14D7-422D-9892-E1FF341F655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1</c:v>
                </c:pt>
              </c:numCache>
            </c:numRef>
          </c:val>
          <c:extLst>
            <c:ext xmlns:c16="http://schemas.microsoft.com/office/drawing/2014/chart" uri="{C3380CC4-5D6E-409C-BE32-E72D297353CC}">
              <c16:uniqueId val="{00000002-14D7-422D-9892-E1FF341F655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0</c:v>
                </c:pt>
              </c:numCache>
            </c:numRef>
          </c:val>
          <c:extLst>
            <c:ext xmlns:c16="http://schemas.microsoft.com/office/drawing/2014/chart" uri="{C3380CC4-5D6E-409C-BE32-E72D297353CC}">
              <c16:uniqueId val="{00000003-14D7-422D-9892-E1FF341F655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0</c:v>
                </c:pt>
              </c:numCache>
            </c:numRef>
          </c:val>
          <c:extLst>
            <c:ext xmlns:c16="http://schemas.microsoft.com/office/drawing/2014/chart" uri="{C3380CC4-5D6E-409C-BE32-E72D297353CC}">
              <c16:uniqueId val="{00000004-14D7-422D-9892-E1FF341F655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1</c:v>
                </c:pt>
              </c:numCache>
            </c:numRef>
          </c:val>
          <c:extLst>
            <c:ext xmlns:c16="http://schemas.microsoft.com/office/drawing/2014/chart" uri="{C3380CC4-5D6E-409C-BE32-E72D297353CC}">
              <c16:uniqueId val="{00000005-14D7-422D-9892-E1FF341F655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Federico Ramon Puerta</c:v>
                </c:pt>
              </c:strCache>
            </c:strRef>
          </c:cat>
          <c:val>
            <c:numRef>
              <c:f>Sheet1!$H$2</c:f>
              <c:numCache>
                <c:formatCode>General</c:formatCode>
                <c:ptCount val="1"/>
                <c:pt idx="0">
                  <c:v>31</c:v>
                </c:pt>
              </c:numCache>
            </c:numRef>
          </c:val>
          <c:extLst>
            <c:ext xmlns:c16="http://schemas.microsoft.com/office/drawing/2014/chart" uri="{C3380CC4-5D6E-409C-BE32-E72D297353CC}">
              <c16:uniqueId val="{00000006-14D7-422D-9892-E1FF341F655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Federico Ramon Puerta</c:v>
                </c:pt>
              </c:strCache>
            </c:strRef>
          </c:cat>
          <c:val>
            <c:numRef>
              <c:f>Sheet1!$I$2</c:f>
              <c:numCache>
                <c:formatCode>General</c:formatCode>
                <c:ptCount val="1"/>
                <c:pt idx="0">
                  <c:v>101</c:v>
                </c:pt>
              </c:numCache>
            </c:numRef>
          </c:val>
          <c:extLst>
            <c:ext xmlns:c16="http://schemas.microsoft.com/office/drawing/2014/chart" uri="{C3380CC4-5D6E-409C-BE32-E72D297353CC}">
              <c16:uniqueId val="{00000007-14D7-422D-9892-E1FF341F655C}"/>
            </c:ext>
          </c:extLst>
        </c:ser>
        <c:dLbls>
          <c:showLegendKey val="0"/>
          <c:showVal val="0"/>
          <c:showCatName val="0"/>
          <c:showSerName val="0"/>
          <c:showPercent val="0"/>
          <c:showBubbleSize val="0"/>
        </c:dLbls>
        <c:gapWidth val="150"/>
        <c:overlap val="100"/>
        <c:axId val="234977136"/>
        <c:axId val="234983368"/>
      </c:barChart>
      <c:catAx>
        <c:axId val="23497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83368"/>
        <c:crosses val="autoZero"/>
        <c:auto val="1"/>
        <c:lblAlgn val="ctr"/>
        <c:lblOffset val="100"/>
        <c:noMultiLvlLbl val="0"/>
      </c:catAx>
      <c:valAx>
        <c:axId val="234983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7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3D6-4019-BCEF-F2E43FFDFC5C}"/>
            </c:ext>
          </c:extLst>
        </c:ser>
        <c:dLbls>
          <c:showLegendKey val="0"/>
          <c:showVal val="0"/>
          <c:showCatName val="0"/>
          <c:showSerName val="0"/>
          <c:showPercent val="0"/>
          <c:showBubbleSize val="0"/>
        </c:dLbls>
        <c:gapWidth val="219"/>
        <c:overlap val="-27"/>
        <c:axId val="234980088"/>
        <c:axId val="234977464"/>
      </c:barChart>
      <c:catAx>
        <c:axId val="23498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77464"/>
        <c:crosses val="autoZero"/>
        <c:auto val="1"/>
        <c:lblAlgn val="ctr"/>
        <c:lblOffset val="100"/>
        <c:noMultiLvlLbl val="0"/>
      </c:catAx>
      <c:valAx>
        <c:axId val="23497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8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5048-4DD6-B65A-207C44581A3A}"/>
            </c:ext>
          </c:extLst>
        </c:ser>
        <c:dLbls>
          <c:showLegendKey val="0"/>
          <c:showVal val="0"/>
          <c:showCatName val="0"/>
          <c:showSerName val="0"/>
          <c:showPercent val="0"/>
          <c:showBubbleSize val="0"/>
        </c:dLbls>
        <c:gapWidth val="219"/>
        <c:overlap val="-27"/>
        <c:axId val="235006328"/>
        <c:axId val="234999112"/>
      </c:barChart>
      <c:catAx>
        <c:axId val="23500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99112"/>
        <c:crosses val="autoZero"/>
        <c:auto val="1"/>
        <c:lblAlgn val="ctr"/>
        <c:lblOffset val="100"/>
        <c:noMultiLvlLbl val="0"/>
      </c:catAx>
      <c:valAx>
        <c:axId val="23499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0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4C3D-FFAD-458C-AEDB-0AD4F7E7BA1B}"/>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8527463-906D-412D-87B9-F6C5FFE4135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27436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7EAB-F497-48D0-B1A9-ED53BFF94508}"/>
              </a:ext>
            </a:extLst>
          </p:cNvPr>
          <p:cNvSpPr>
            <a:spLocks noGrp="1"/>
          </p:cNvSpPr>
          <p:nvPr>
            <p:ph type="title"/>
          </p:nvPr>
        </p:nvSpPr>
        <p:spPr/>
        <p:txBody>
          <a:bodyPr/>
          <a:lstStyle/>
          <a:p>
            <a:r>
              <a:rPr lang="en-US"/>
              <a:t>Facebook Key Metrics Table | Federico Ramon Puerta</a:t>
            </a:r>
          </a:p>
        </p:txBody>
      </p:sp>
      <p:graphicFrame>
        <p:nvGraphicFramePr>
          <p:cNvPr id="5" name="Table Placeholder 4">
            <a:extLst>
              <a:ext uri="{FF2B5EF4-FFF2-40B4-BE49-F238E27FC236}">
                <a16:creationId xmlns:a16="http://schemas.microsoft.com/office/drawing/2014/main" id="{D708BCC5-DB2D-47FB-B8AC-1C3AA02A4EE9}"/>
              </a:ext>
            </a:extLst>
          </p:cNvPr>
          <p:cNvGraphicFramePr>
            <a:graphicFrameLocks noGrp="1"/>
          </p:cNvGraphicFramePr>
          <p:nvPr>
            <p:ph type="tbl" sz="quarter" idx="13"/>
            <p:extLst>
              <p:ext uri="{D42A27DB-BD31-4B8C-83A1-F6EECF244321}">
                <p14:modId xmlns:p14="http://schemas.microsoft.com/office/powerpoint/2010/main" val="192737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3344081"/>
                    </a:ext>
                  </a:extLst>
                </a:gridCol>
                <a:gridCol w="740664">
                  <a:extLst>
                    <a:ext uri="{9D8B030D-6E8A-4147-A177-3AD203B41FA5}">
                      <a16:colId xmlns:a16="http://schemas.microsoft.com/office/drawing/2014/main" val="3004977129"/>
                    </a:ext>
                  </a:extLst>
                </a:gridCol>
                <a:gridCol w="740664">
                  <a:extLst>
                    <a:ext uri="{9D8B030D-6E8A-4147-A177-3AD203B41FA5}">
                      <a16:colId xmlns:a16="http://schemas.microsoft.com/office/drawing/2014/main" val="243782816"/>
                    </a:ext>
                  </a:extLst>
                </a:gridCol>
                <a:gridCol w="740664">
                  <a:extLst>
                    <a:ext uri="{9D8B030D-6E8A-4147-A177-3AD203B41FA5}">
                      <a16:colId xmlns:a16="http://schemas.microsoft.com/office/drawing/2014/main" val="2868061024"/>
                    </a:ext>
                  </a:extLst>
                </a:gridCol>
                <a:gridCol w="740664">
                  <a:extLst>
                    <a:ext uri="{9D8B030D-6E8A-4147-A177-3AD203B41FA5}">
                      <a16:colId xmlns:a16="http://schemas.microsoft.com/office/drawing/2014/main" val="320258932"/>
                    </a:ext>
                  </a:extLst>
                </a:gridCol>
                <a:gridCol w="740664">
                  <a:extLst>
                    <a:ext uri="{9D8B030D-6E8A-4147-A177-3AD203B41FA5}">
                      <a16:colId xmlns:a16="http://schemas.microsoft.com/office/drawing/2014/main" val="2267089911"/>
                    </a:ext>
                  </a:extLst>
                </a:gridCol>
                <a:gridCol w="740664">
                  <a:extLst>
                    <a:ext uri="{9D8B030D-6E8A-4147-A177-3AD203B41FA5}">
                      <a16:colId xmlns:a16="http://schemas.microsoft.com/office/drawing/2014/main" val="146040120"/>
                    </a:ext>
                  </a:extLst>
                </a:gridCol>
                <a:gridCol w="740664">
                  <a:extLst>
                    <a:ext uri="{9D8B030D-6E8A-4147-A177-3AD203B41FA5}">
                      <a16:colId xmlns:a16="http://schemas.microsoft.com/office/drawing/2014/main" val="245238583"/>
                    </a:ext>
                  </a:extLst>
                </a:gridCol>
                <a:gridCol w="740664">
                  <a:extLst>
                    <a:ext uri="{9D8B030D-6E8A-4147-A177-3AD203B41FA5}">
                      <a16:colId xmlns:a16="http://schemas.microsoft.com/office/drawing/2014/main" val="2208281988"/>
                    </a:ext>
                  </a:extLst>
                </a:gridCol>
                <a:gridCol w="740664">
                  <a:extLst>
                    <a:ext uri="{9D8B030D-6E8A-4147-A177-3AD203B41FA5}">
                      <a16:colId xmlns:a16="http://schemas.microsoft.com/office/drawing/2014/main" val="41233992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5224667"/>
                  </a:ext>
                </a:extLst>
              </a:tr>
              <a:tr h="370840">
                <a:tc>
                  <a:txBody>
                    <a:bodyPr/>
                    <a:lstStyle/>
                    <a:p>
                      <a:r>
                        <a:rPr lang="en-US" sz="1000"/>
                        <a:t>Federico Ramon Puerta</a:t>
                      </a:r>
                    </a:p>
                  </a:txBody>
                  <a:tcPr/>
                </a:tc>
                <a:tc>
                  <a:txBody>
                    <a:bodyPr/>
                    <a:lstStyle/>
                    <a:p>
                      <a:r>
                        <a:rPr lang="en-US" sz="1000"/>
                        <a:t>12879</a:t>
                      </a:r>
                    </a:p>
                  </a:txBody>
                  <a:tcPr/>
                </a:tc>
                <a:tc>
                  <a:txBody>
                    <a:bodyPr/>
                    <a:lstStyle/>
                    <a:p>
                      <a:r>
                        <a:rPr lang="en-US" sz="1000"/>
                        <a:t>-33</a:t>
                      </a:r>
                    </a:p>
                  </a:txBody>
                  <a:tcPr/>
                </a:tc>
                <a:tc>
                  <a:txBody>
                    <a:bodyPr/>
                    <a:lstStyle/>
                    <a:p>
                      <a:r>
                        <a:rPr lang="en-US" sz="1000"/>
                        <a:t>27</a:t>
                      </a:r>
                    </a:p>
                  </a:txBody>
                  <a:tcPr/>
                </a:tc>
                <a:tc>
                  <a:txBody>
                    <a:bodyPr/>
                    <a:lstStyle/>
                    <a:p>
                      <a:r>
                        <a:rPr lang="en-US" sz="1000"/>
                        <a:t>769</a:t>
                      </a:r>
                    </a:p>
                  </a:txBody>
                  <a:tcPr/>
                </a:tc>
                <a:tc>
                  <a:txBody>
                    <a:bodyPr/>
                    <a:lstStyle/>
                    <a:p>
                      <a:r>
                        <a:rPr lang="en-US" sz="1000"/>
                        <a:t>31</a:t>
                      </a:r>
                    </a:p>
                  </a:txBody>
                  <a:tcPr/>
                </a:tc>
                <a:tc>
                  <a:txBody>
                    <a:bodyPr/>
                    <a:lstStyle/>
                    <a:p>
                      <a:r>
                        <a:rPr lang="en-US" sz="1000"/>
                        <a:t>101</a:t>
                      </a:r>
                    </a:p>
                  </a:txBody>
                  <a:tcPr/>
                </a:tc>
                <a:tc>
                  <a:txBody>
                    <a:bodyPr/>
                    <a:lstStyle/>
                    <a:p>
                      <a:r>
                        <a:rPr lang="en-US" sz="1000"/>
                        <a:t>0</a:t>
                      </a:r>
                    </a:p>
                  </a:txBody>
                  <a:tcPr/>
                </a:tc>
                <a:tc>
                  <a:txBody>
                    <a:bodyPr/>
                    <a:lstStyle/>
                    <a:p>
                      <a:r>
                        <a:rPr lang="en-US" sz="1000"/>
                        <a:t>0.2588 %</a:t>
                      </a:r>
                    </a:p>
                  </a:txBody>
                  <a:tcPr/>
                </a:tc>
                <a:tc>
                  <a:txBody>
                    <a:bodyPr/>
                    <a:lstStyle/>
                    <a:p>
                      <a:r>
                        <a:rPr lang="en-US" sz="1000"/>
                        <a:t>0.0 %</a:t>
                      </a:r>
                    </a:p>
                  </a:txBody>
                  <a:tcPr/>
                </a:tc>
                <a:extLst>
                  <a:ext uri="{0D108BD9-81ED-4DB2-BD59-A6C34878D82A}">
                    <a16:rowId xmlns:a16="http://schemas.microsoft.com/office/drawing/2014/main" val="2726651490"/>
                  </a:ext>
                </a:extLst>
              </a:tr>
            </a:tbl>
          </a:graphicData>
        </a:graphic>
      </p:graphicFrame>
      <p:sp>
        <p:nvSpPr>
          <p:cNvPr id="4" name="Text Placeholder 3">
            <a:extLst>
              <a:ext uri="{FF2B5EF4-FFF2-40B4-BE49-F238E27FC236}">
                <a16:creationId xmlns:a16="http://schemas.microsoft.com/office/drawing/2014/main" id="{837F01DB-F701-4938-8A35-3C3ECD6E8E95}"/>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021937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A56A7-BDBF-4C69-81DD-DC8C0DA2D901}"/>
              </a:ext>
            </a:extLst>
          </p:cNvPr>
          <p:cNvSpPr>
            <a:spLocks noGrp="1"/>
          </p:cNvSpPr>
          <p:nvPr>
            <p:ph type="title"/>
          </p:nvPr>
        </p:nvSpPr>
        <p:spPr/>
        <p:txBody>
          <a:bodyPr/>
          <a:lstStyle/>
          <a:p>
            <a:r>
              <a:rPr lang="en-US"/>
              <a:t>Facebook Fans Total | Federico Ramon Puerta</a:t>
            </a:r>
          </a:p>
        </p:txBody>
      </p:sp>
      <p:graphicFrame>
        <p:nvGraphicFramePr>
          <p:cNvPr id="6" name="Chart Placeholder 5">
            <a:extLst>
              <a:ext uri="{FF2B5EF4-FFF2-40B4-BE49-F238E27FC236}">
                <a16:creationId xmlns:a16="http://schemas.microsoft.com/office/drawing/2014/main" id="{2A37F028-5B49-46D9-949E-319514D0CCB5}"/>
              </a:ext>
            </a:extLst>
          </p:cNvPr>
          <p:cNvGraphicFramePr>
            <a:graphicFrameLocks noGrp="1"/>
          </p:cNvGraphicFramePr>
          <p:nvPr>
            <p:ph type="chart" sz="quarter" idx="13"/>
            <p:extLst>
              <p:ext uri="{D42A27DB-BD31-4B8C-83A1-F6EECF244321}">
                <p14:modId xmlns:p14="http://schemas.microsoft.com/office/powerpoint/2010/main" val="1553007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68BF60-EF8A-4760-B1F8-CA817E0EA321}"/>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A9626314-0CE3-4D52-A224-87B967AF52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2875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1207E-64B2-4A28-9F31-CA0EA7DBCE7F}"/>
              </a:ext>
            </a:extLst>
          </p:cNvPr>
          <p:cNvSpPr>
            <a:spLocks noGrp="1"/>
          </p:cNvSpPr>
          <p:nvPr>
            <p:ph type="title"/>
          </p:nvPr>
        </p:nvSpPr>
        <p:spPr/>
        <p:txBody>
          <a:bodyPr/>
          <a:lstStyle/>
          <a:p>
            <a:r>
              <a:rPr lang="en-US"/>
              <a:t>Facebook Key Metrics Radar | Federico Ramon Puerta</a:t>
            </a:r>
          </a:p>
        </p:txBody>
      </p:sp>
      <p:graphicFrame>
        <p:nvGraphicFramePr>
          <p:cNvPr id="6" name="Chart Placeholder 5">
            <a:extLst>
              <a:ext uri="{FF2B5EF4-FFF2-40B4-BE49-F238E27FC236}">
                <a16:creationId xmlns:a16="http://schemas.microsoft.com/office/drawing/2014/main" id="{52DDD8D8-20F5-4090-8C22-3546E059342A}"/>
              </a:ext>
            </a:extLst>
          </p:cNvPr>
          <p:cNvGraphicFramePr>
            <a:graphicFrameLocks noGrp="1"/>
          </p:cNvGraphicFramePr>
          <p:nvPr>
            <p:ph type="chart" sz="quarter" idx="13"/>
            <p:extLst>
              <p:ext uri="{D42A27DB-BD31-4B8C-83A1-F6EECF244321}">
                <p14:modId xmlns:p14="http://schemas.microsoft.com/office/powerpoint/2010/main" val="3793548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352AA-01D5-4DA8-AF30-8111EE254355}"/>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3181436B-35D8-4A0F-B327-4D96F04CCE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5884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21CA-6B84-4E95-B4C0-2868D9AEAA30}"/>
              </a:ext>
            </a:extLst>
          </p:cNvPr>
          <p:cNvSpPr>
            <a:spLocks noGrp="1"/>
          </p:cNvSpPr>
          <p:nvPr>
            <p:ph type="title"/>
          </p:nvPr>
        </p:nvSpPr>
        <p:spPr/>
        <p:txBody>
          <a:bodyPr/>
          <a:lstStyle/>
          <a:p>
            <a:r>
              <a:rPr lang="en-US"/>
              <a:t>Facebook Interaction Rate | Federico Ramon Puerta</a:t>
            </a:r>
          </a:p>
        </p:txBody>
      </p:sp>
      <p:graphicFrame>
        <p:nvGraphicFramePr>
          <p:cNvPr id="6" name="Chart Placeholder 5">
            <a:extLst>
              <a:ext uri="{FF2B5EF4-FFF2-40B4-BE49-F238E27FC236}">
                <a16:creationId xmlns:a16="http://schemas.microsoft.com/office/drawing/2014/main" id="{1F1501EE-92D7-4A55-957C-75ABF4C20CE0}"/>
              </a:ext>
            </a:extLst>
          </p:cNvPr>
          <p:cNvGraphicFramePr>
            <a:graphicFrameLocks noGrp="1"/>
          </p:cNvGraphicFramePr>
          <p:nvPr>
            <p:ph type="chart" sz="quarter" idx="13"/>
            <p:extLst>
              <p:ext uri="{D42A27DB-BD31-4B8C-83A1-F6EECF244321}">
                <p14:modId xmlns:p14="http://schemas.microsoft.com/office/powerpoint/2010/main" val="2843039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2FE5C0-5D76-40CA-8415-AEFC3B557902}"/>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FF87C074-EC08-423D-8940-F899D9CCCB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981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CD0F-9676-478C-8D1D-ED33F08652AC}"/>
              </a:ext>
            </a:extLst>
          </p:cNvPr>
          <p:cNvSpPr>
            <a:spLocks noGrp="1"/>
          </p:cNvSpPr>
          <p:nvPr>
            <p:ph type="title"/>
          </p:nvPr>
        </p:nvSpPr>
        <p:spPr/>
        <p:txBody>
          <a:bodyPr/>
          <a:lstStyle/>
          <a:p>
            <a:r>
              <a:rPr lang="en-US"/>
              <a:t>Facebook Fans Change Per Weekday | Federico Ramon Puerta</a:t>
            </a:r>
          </a:p>
        </p:txBody>
      </p:sp>
      <p:graphicFrame>
        <p:nvGraphicFramePr>
          <p:cNvPr id="6" name="Chart Placeholder 5">
            <a:extLst>
              <a:ext uri="{FF2B5EF4-FFF2-40B4-BE49-F238E27FC236}">
                <a16:creationId xmlns:a16="http://schemas.microsoft.com/office/drawing/2014/main" id="{4D1A3A36-9167-4645-850A-96A71ED6591A}"/>
              </a:ext>
            </a:extLst>
          </p:cNvPr>
          <p:cNvGraphicFramePr>
            <a:graphicFrameLocks noGrp="1"/>
          </p:cNvGraphicFramePr>
          <p:nvPr>
            <p:ph type="chart" sz="quarter" idx="13"/>
            <p:extLst>
              <p:ext uri="{D42A27DB-BD31-4B8C-83A1-F6EECF244321}">
                <p14:modId xmlns:p14="http://schemas.microsoft.com/office/powerpoint/2010/main" val="1885693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A66678-793E-49BB-96EE-5E3087909EEC}"/>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38787B65-AFD2-441C-9D08-511B5D1DFE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4625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B60C4-00CE-4368-8277-681EF5299348}"/>
              </a:ext>
            </a:extLst>
          </p:cNvPr>
          <p:cNvSpPr>
            <a:spLocks noGrp="1"/>
          </p:cNvSpPr>
          <p:nvPr>
            <p:ph type="title"/>
          </p:nvPr>
        </p:nvSpPr>
        <p:spPr/>
        <p:txBody>
          <a:bodyPr/>
          <a:lstStyle/>
          <a:p>
            <a:r>
              <a:rPr lang="en-US"/>
              <a:t>Facebook Fans Change | Federico Ramon Puerta</a:t>
            </a:r>
          </a:p>
        </p:txBody>
      </p:sp>
      <p:graphicFrame>
        <p:nvGraphicFramePr>
          <p:cNvPr id="6" name="Chart Placeholder 5">
            <a:extLst>
              <a:ext uri="{FF2B5EF4-FFF2-40B4-BE49-F238E27FC236}">
                <a16:creationId xmlns:a16="http://schemas.microsoft.com/office/drawing/2014/main" id="{2B5828BF-BF81-40FD-87DF-638F5EC9B902}"/>
              </a:ext>
            </a:extLst>
          </p:cNvPr>
          <p:cNvGraphicFramePr>
            <a:graphicFrameLocks noGrp="1"/>
          </p:cNvGraphicFramePr>
          <p:nvPr>
            <p:ph type="chart" sz="quarter" idx="13"/>
            <p:extLst>
              <p:ext uri="{D42A27DB-BD31-4B8C-83A1-F6EECF244321}">
                <p14:modId xmlns:p14="http://schemas.microsoft.com/office/powerpoint/2010/main" val="2411821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76A3DF-E6B8-4DE6-A50A-5538330F16B5}"/>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C2794E6D-BB62-47DD-B6DB-1C228E72D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542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1A1A3-F31B-4D55-875E-9D7A103577D7}"/>
              </a:ext>
            </a:extLst>
          </p:cNvPr>
          <p:cNvSpPr>
            <a:spLocks noGrp="1"/>
          </p:cNvSpPr>
          <p:nvPr>
            <p:ph type="title"/>
          </p:nvPr>
        </p:nvSpPr>
        <p:spPr/>
        <p:txBody>
          <a:bodyPr/>
          <a:lstStyle/>
          <a:p>
            <a:r>
              <a:rPr lang="en-US"/>
              <a:t>Facebook Own Posts Table | Federico Ramon Puerta - 1 of 16</a:t>
            </a:r>
          </a:p>
        </p:txBody>
      </p:sp>
      <p:graphicFrame>
        <p:nvGraphicFramePr>
          <p:cNvPr id="5" name="Table Placeholder 4">
            <a:extLst>
              <a:ext uri="{FF2B5EF4-FFF2-40B4-BE49-F238E27FC236}">
                <a16:creationId xmlns:a16="http://schemas.microsoft.com/office/drawing/2014/main" id="{8C864F90-78AF-4E48-B99B-6B7B026F9209}"/>
              </a:ext>
            </a:extLst>
          </p:cNvPr>
          <p:cNvGraphicFramePr>
            <a:graphicFrameLocks noGrp="1"/>
          </p:cNvGraphicFramePr>
          <p:nvPr>
            <p:ph type="tbl" sz="quarter" idx="13"/>
            <p:extLst>
              <p:ext uri="{D42A27DB-BD31-4B8C-83A1-F6EECF244321}">
                <p14:modId xmlns:p14="http://schemas.microsoft.com/office/powerpoint/2010/main" val="99477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6976128"/>
                    </a:ext>
                  </a:extLst>
                </a:gridCol>
                <a:gridCol w="658368">
                  <a:extLst>
                    <a:ext uri="{9D8B030D-6E8A-4147-A177-3AD203B41FA5}">
                      <a16:colId xmlns:a16="http://schemas.microsoft.com/office/drawing/2014/main" val="1551971567"/>
                    </a:ext>
                  </a:extLst>
                </a:gridCol>
                <a:gridCol w="658368">
                  <a:extLst>
                    <a:ext uri="{9D8B030D-6E8A-4147-A177-3AD203B41FA5}">
                      <a16:colId xmlns:a16="http://schemas.microsoft.com/office/drawing/2014/main" val="2426258751"/>
                    </a:ext>
                  </a:extLst>
                </a:gridCol>
                <a:gridCol w="658368">
                  <a:extLst>
                    <a:ext uri="{9D8B030D-6E8A-4147-A177-3AD203B41FA5}">
                      <a16:colId xmlns:a16="http://schemas.microsoft.com/office/drawing/2014/main" val="3635930531"/>
                    </a:ext>
                  </a:extLst>
                </a:gridCol>
                <a:gridCol w="658368">
                  <a:extLst>
                    <a:ext uri="{9D8B030D-6E8A-4147-A177-3AD203B41FA5}">
                      <a16:colId xmlns:a16="http://schemas.microsoft.com/office/drawing/2014/main" val="2513189664"/>
                    </a:ext>
                  </a:extLst>
                </a:gridCol>
                <a:gridCol w="658368">
                  <a:extLst>
                    <a:ext uri="{9D8B030D-6E8A-4147-A177-3AD203B41FA5}">
                      <a16:colId xmlns:a16="http://schemas.microsoft.com/office/drawing/2014/main" val="2895906131"/>
                    </a:ext>
                  </a:extLst>
                </a:gridCol>
                <a:gridCol w="658368">
                  <a:extLst>
                    <a:ext uri="{9D8B030D-6E8A-4147-A177-3AD203B41FA5}">
                      <a16:colId xmlns:a16="http://schemas.microsoft.com/office/drawing/2014/main" val="2091302915"/>
                    </a:ext>
                  </a:extLst>
                </a:gridCol>
                <a:gridCol w="658368">
                  <a:extLst>
                    <a:ext uri="{9D8B030D-6E8A-4147-A177-3AD203B41FA5}">
                      <a16:colId xmlns:a16="http://schemas.microsoft.com/office/drawing/2014/main" val="3958199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509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- 2018-07-06 19:29:09 </a:t>
                      </a:r>
                      <a:r>
                        <a:rPr kumimoji="0" lang="es-ES" sz="1000" b="0" i="0" u="none" strike="noStrike" kern="1200" cap="none" spc="0" normalizeH="0" baseline="0" noProof="0">
                          <a:ln>
                            <a:noFill/>
                          </a:ln>
                          <a:solidFill>
                            <a:prstClr val="black"/>
                          </a:solidFill>
                          <a:effectLst/>
                          <a:uLnTx/>
                          <a:uFillTx/>
                          <a:latin typeface="+mn-lt"/>
                          <a:ea typeface="+mn-ea"/>
                          <a:cs typeface="+mn-cs"/>
                        </a:rPr>
                        <a:t> 
 Madrid, 6 de julio:
Junto al presidente Barack Obama 
Participe de la “I Cumbre de Innovación tecnológica y economía circular” que se llevó a cabo en el Hotel Marriot de Madrid, España.
En el mismo he tenido un encuentro breve y cordial con el ex presidente de EEUU,  Barack Obama, ponente principal de esta Cumbre.
Las personas invitadas a este evento, fueron  elegidas teniendo en cuenta su nivel de liderazgo en temas como economía, política, negocios, innovación tecnológica y compromiso con el desarrollo sostenible y la cooperación, tanto a nivel nacional como internacional.
Fueron, también,  ponentes de esta Cumbre, los premios Nobel de Economía Christofher Pissarides y Finn Kydland, el Nobel de Física Barry Barish y el Nobel de Medicina Erwin Neher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0813834"/>
                  </a:ext>
                </a:extLst>
              </a:tr>
            </a:tbl>
          </a:graphicData>
        </a:graphic>
      </p:graphicFrame>
      <p:sp>
        <p:nvSpPr>
          <p:cNvPr id="4" name="Text Placeholder 3">
            <a:extLst>
              <a:ext uri="{FF2B5EF4-FFF2-40B4-BE49-F238E27FC236}">
                <a16:creationId xmlns:a16="http://schemas.microsoft.com/office/drawing/2014/main" id="{39993691-1D5F-40E4-9B54-C44FB9969864}"/>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504160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FD62C-308E-48C8-BFBC-7B2C2263BA7F}"/>
              </a:ext>
            </a:extLst>
          </p:cNvPr>
          <p:cNvSpPr>
            <a:spLocks noGrp="1"/>
          </p:cNvSpPr>
          <p:nvPr>
            <p:ph type="title"/>
          </p:nvPr>
        </p:nvSpPr>
        <p:spPr/>
        <p:txBody>
          <a:bodyPr/>
          <a:lstStyle/>
          <a:p>
            <a:r>
              <a:rPr lang="en-US"/>
              <a:t>Facebook Own Posts Table | Federico Ramon Puerta - 2 of 16</a:t>
            </a:r>
          </a:p>
        </p:txBody>
      </p:sp>
      <p:graphicFrame>
        <p:nvGraphicFramePr>
          <p:cNvPr id="5" name="Table Placeholder 4">
            <a:extLst>
              <a:ext uri="{FF2B5EF4-FFF2-40B4-BE49-F238E27FC236}">
                <a16:creationId xmlns:a16="http://schemas.microsoft.com/office/drawing/2014/main" id="{1048EACD-D634-4CE1-8333-FABCE3E2CCCF}"/>
              </a:ext>
            </a:extLst>
          </p:cNvPr>
          <p:cNvGraphicFramePr>
            <a:graphicFrameLocks noGrp="1"/>
          </p:cNvGraphicFramePr>
          <p:nvPr>
            <p:ph type="tbl" sz="quarter" idx="13"/>
            <p:extLst>
              <p:ext uri="{D42A27DB-BD31-4B8C-83A1-F6EECF244321}">
                <p14:modId xmlns:p14="http://schemas.microsoft.com/office/powerpoint/2010/main" val="122951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7895856"/>
                    </a:ext>
                  </a:extLst>
                </a:gridCol>
                <a:gridCol w="658368">
                  <a:extLst>
                    <a:ext uri="{9D8B030D-6E8A-4147-A177-3AD203B41FA5}">
                      <a16:colId xmlns:a16="http://schemas.microsoft.com/office/drawing/2014/main" val="2022914904"/>
                    </a:ext>
                  </a:extLst>
                </a:gridCol>
                <a:gridCol w="658368">
                  <a:extLst>
                    <a:ext uri="{9D8B030D-6E8A-4147-A177-3AD203B41FA5}">
                      <a16:colId xmlns:a16="http://schemas.microsoft.com/office/drawing/2014/main" val="2856800744"/>
                    </a:ext>
                  </a:extLst>
                </a:gridCol>
                <a:gridCol w="658368">
                  <a:extLst>
                    <a:ext uri="{9D8B030D-6E8A-4147-A177-3AD203B41FA5}">
                      <a16:colId xmlns:a16="http://schemas.microsoft.com/office/drawing/2014/main" val="3563794124"/>
                    </a:ext>
                  </a:extLst>
                </a:gridCol>
                <a:gridCol w="658368">
                  <a:extLst>
                    <a:ext uri="{9D8B030D-6E8A-4147-A177-3AD203B41FA5}">
                      <a16:colId xmlns:a16="http://schemas.microsoft.com/office/drawing/2014/main" val="4122357450"/>
                    </a:ext>
                  </a:extLst>
                </a:gridCol>
                <a:gridCol w="658368">
                  <a:extLst>
                    <a:ext uri="{9D8B030D-6E8A-4147-A177-3AD203B41FA5}">
                      <a16:colId xmlns:a16="http://schemas.microsoft.com/office/drawing/2014/main" val="1588977799"/>
                    </a:ext>
                  </a:extLst>
                </a:gridCol>
                <a:gridCol w="658368">
                  <a:extLst>
                    <a:ext uri="{9D8B030D-6E8A-4147-A177-3AD203B41FA5}">
                      <a16:colId xmlns:a16="http://schemas.microsoft.com/office/drawing/2014/main" val="2536877167"/>
                    </a:ext>
                  </a:extLst>
                </a:gridCol>
                <a:gridCol w="658368">
                  <a:extLst>
                    <a:ext uri="{9D8B030D-6E8A-4147-A177-3AD203B41FA5}">
                      <a16:colId xmlns:a16="http://schemas.microsoft.com/office/drawing/2014/main" val="1988654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334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19:15:29 </a:t>
                      </a:r>
                      <a:r>
                        <a:rPr kumimoji="0" lang="es-ES" sz="1000" b="0" i="0" u="none" strike="noStrike" kern="1200" cap="none" spc="0" normalizeH="0" baseline="0" noProof="0">
                          <a:ln>
                            <a:noFill/>
                          </a:ln>
                          <a:solidFill>
                            <a:prstClr val="black"/>
                          </a:solidFill>
                          <a:effectLst/>
                          <a:uLnTx/>
                          <a:uFillTx/>
                          <a:latin typeface="+mn-lt"/>
                          <a:ea typeface="+mn-ea"/>
                          <a:cs typeface="+mn-cs"/>
                        </a:rPr>
                        <a:t> 
 Comparto algunas repercusiones de prensa, de mi encuentro con el ex presidente de EEUU Barack Obama
https://www.infobae.com/circulo-rojo/2018/07/07/un-embajador-feliz-con-su-foto-con-obama/
https://elretratodehoy.com.ar/2018/07/06/el-embajador-argentino-en-espana-ramon-puerta-junto-a-barack-obama-en-cumbre-tecnologica/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2470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- 2018-08-05 14:49:18 </a:t>
                      </a:r>
                      <a:r>
                        <a:rPr kumimoji="0" lang="es-ES" sz="1000" b="0" i="0" u="none" strike="noStrike" kern="1200" cap="none" spc="0" normalizeH="0" baseline="0" noProof="0">
                          <a:ln>
                            <a:noFill/>
                          </a:ln>
                          <a:solidFill>
                            <a:prstClr val="black"/>
                          </a:solidFill>
                          <a:effectLst/>
                          <a:uLnTx/>
                          <a:uFillTx/>
                          <a:latin typeface="+mn-lt"/>
                          <a:ea typeface="+mn-ea"/>
                          <a:cs typeface="+mn-cs"/>
                        </a:rPr>
                        <a:t> 
 Comparto entrevista de la agencia de noticias efe
https://www.efe.com/efe/cono-sur/cronicas/puerta-afirma-que-la-relacion-de-argentina-y-espana-vive-uno-sus-mejores-momentos/50000803-3711768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4477448"/>
                  </a:ext>
                </a:extLst>
              </a:tr>
            </a:tbl>
          </a:graphicData>
        </a:graphic>
      </p:graphicFrame>
      <p:sp>
        <p:nvSpPr>
          <p:cNvPr id="4" name="Text Placeholder 3">
            <a:extLst>
              <a:ext uri="{FF2B5EF4-FFF2-40B4-BE49-F238E27FC236}">
                <a16:creationId xmlns:a16="http://schemas.microsoft.com/office/drawing/2014/main" id="{662EBBA8-F29F-46F4-AF5A-7F655763512A}"/>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265213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884D-7C95-458C-865B-F3CC6B7B9F77}"/>
              </a:ext>
            </a:extLst>
          </p:cNvPr>
          <p:cNvSpPr>
            <a:spLocks noGrp="1"/>
          </p:cNvSpPr>
          <p:nvPr>
            <p:ph type="title"/>
          </p:nvPr>
        </p:nvSpPr>
        <p:spPr/>
        <p:txBody>
          <a:bodyPr/>
          <a:lstStyle/>
          <a:p>
            <a:r>
              <a:rPr lang="en-US"/>
              <a:t>Facebook Own Posts Table | Federico Ramon Puerta - 3 of 16</a:t>
            </a:r>
          </a:p>
        </p:txBody>
      </p:sp>
      <p:graphicFrame>
        <p:nvGraphicFramePr>
          <p:cNvPr id="5" name="Table Placeholder 4">
            <a:extLst>
              <a:ext uri="{FF2B5EF4-FFF2-40B4-BE49-F238E27FC236}">
                <a16:creationId xmlns:a16="http://schemas.microsoft.com/office/drawing/2014/main" id="{13E4B06A-BDF1-43B9-8A73-950768B9A035}"/>
              </a:ext>
            </a:extLst>
          </p:cNvPr>
          <p:cNvGraphicFramePr>
            <a:graphicFrameLocks noGrp="1"/>
          </p:cNvGraphicFramePr>
          <p:nvPr>
            <p:ph type="tbl" sz="quarter" idx="13"/>
            <p:extLst>
              <p:ext uri="{D42A27DB-BD31-4B8C-83A1-F6EECF244321}">
                <p14:modId xmlns:p14="http://schemas.microsoft.com/office/powerpoint/2010/main" val="391909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0066708"/>
                    </a:ext>
                  </a:extLst>
                </a:gridCol>
                <a:gridCol w="658368">
                  <a:extLst>
                    <a:ext uri="{9D8B030D-6E8A-4147-A177-3AD203B41FA5}">
                      <a16:colId xmlns:a16="http://schemas.microsoft.com/office/drawing/2014/main" val="4294826351"/>
                    </a:ext>
                  </a:extLst>
                </a:gridCol>
                <a:gridCol w="658368">
                  <a:extLst>
                    <a:ext uri="{9D8B030D-6E8A-4147-A177-3AD203B41FA5}">
                      <a16:colId xmlns:a16="http://schemas.microsoft.com/office/drawing/2014/main" val="1188851483"/>
                    </a:ext>
                  </a:extLst>
                </a:gridCol>
                <a:gridCol w="658368">
                  <a:extLst>
                    <a:ext uri="{9D8B030D-6E8A-4147-A177-3AD203B41FA5}">
                      <a16:colId xmlns:a16="http://schemas.microsoft.com/office/drawing/2014/main" val="972219284"/>
                    </a:ext>
                  </a:extLst>
                </a:gridCol>
                <a:gridCol w="658368">
                  <a:extLst>
                    <a:ext uri="{9D8B030D-6E8A-4147-A177-3AD203B41FA5}">
                      <a16:colId xmlns:a16="http://schemas.microsoft.com/office/drawing/2014/main" val="3818525896"/>
                    </a:ext>
                  </a:extLst>
                </a:gridCol>
                <a:gridCol w="658368">
                  <a:extLst>
                    <a:ext uri="{9D8B030D-6E8A-4147-A177-3AD203B41FA5}">
                      <a16:colId xmlns:a16="http://schemas.microsoft.com/office/drawing/2014/main" val="1827820070"/>
                    </a:ext>
                  </a:extLst>
                </a:gridCol>
                <a:gridCol w="658368">
                  <a:extLst>
                    <a:ext uri="{9D8B030D-6E8A-4147-A177-3AD203B41FA5}">
                      <a16:colId xmlns:a16="http://schemas.microsoft.com/office/drawing/2014/main" val="3150178075"/>
                    </a:ext>
                  </a:extLst>
                </a:gridCol>
                <a:gridCol w="658368">
                  <a:extLst>
                    <a:ext uri="{9D8B030D-6E8A-4147-A177-3AD203B41FA5}">
                      <a16:colId xmlns:a16="http://schemas.microsoft.com/office/drawing/2014/main" val="1348722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44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- 2018-07-10 21:03:49 </a:t>
                      </a:r>
                      <a:r>
                        <a:rPr kumimoji="0" lang="es-ES" sz="1000" b="0" i="0" u="none" strike="noStrike" kern="1200" cap="none" spc="0" normalizeH="0" baseline="0" noProof="0">
                          <a:ln>
                            <a:noFill/>
                          </a:ln>
                          <a:solidFill>
                            <a:prstClr val="black"/>
                          </a:solidFill>
                          <a:effectLst/>
                          <a:uLnTx/>
                          <a:uFillTx/>
                          <a:latin typeface="+mn-lt"/>
                          <a:ea typeface="+mn-ea"/>
                          <a:cs typeface="+mn-cs"/>
                        </a:rPr>
                        <a:t> 
 Madrid, 9 de julio
En los jardines del Colegio Mayor Argentino festejamos el 9 de Julio de 1816: “Día de la Independencia de la República Argentina”
Con una afluencia de más de mil personas, 
brindamos un merecido homenaje al prestigioso cantautor Alberto Cortez, un argentino ilustre residente en España.
Revivimos los profundos lazos que unen a argentinos y españoles.
Elegimos entre los múltiples ejemplos que tenemos, la actividad solidaria que realiza en España y Argentina Actays - Acción y Cura para Tay-Sachs donde la Embajada Argentina emuló en esta fiesta patria, realizando una rifa solidaria, gracias a la colaboración de varias empresas argentinas.
Con emoción y alegría revivimos nuestra historia y cultura. A través de videos recorrimos la geografía argentina, escuchamos clásicos del rock nacional interpretados por la banda argentina 'La San Martín' y promocionamos los JJOO de la Juventud que se desarrollaran el próximo mes de octubre en la CABA
Gracias a todos por hacerlo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4288820"/>
                  </a:ext>
                </a:extLst>
              </a:tr>
            </a:tbl>
          </a:graphicData>
        </a:graphic>
      </p:graphicFrame>
      <p:sp>
        <p:nvSpPr>
          <p:cNvPr id="4" name="Text Placeholder 3">
            <a:extLst>
              <a:ext uri="{FF2B5EF4-FFF2-40B4-BE49-F238E27FC236}">
                <a16:creationId xmlns:a16="http://schemas.microsoft.com/office/drawing/2014/main" id="{38AB61DA-D1BB-4143-9571-97D2DC07A7AF}"/>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261916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A9E45-893C-4F19-ABD2-C21C335DE3E4}"/>
              </a:ext>
            </a:extLst>
          </p:cNvPr>
          <p:cNvSpPr>
            <a:spLocks noGrp="1"/>
          </p:cNvSpPr>
          <p:nvPr>
            <p:ph type="title"/>
          </p:nvPr>
        </p:nvSpPr>
        <p:spPr/>
        <p:txBody>
          <a:bodyPr/>
          <a:lstStyle/>
          <a:p>
            <a:r>
              <a:rPr lang="en-US"/>
              <a:t>Facebook Own Posts Table | Federico Ramon Puerta - 4 of 16</a:t>
            </a:r>
          </a:p>
        </p:txBody>
      </p:sp>
      <p:graphicFrame>
        <p:nvGraphicFramePr>
          <p:cNvPr id="5" name="Table Placeholder 4">
            <a:extLst>
              <a:ext uri="{FF2B5EF4-FFF2-40B4-BE49-F238E27FC236}">
                <a16:creationId xmlns:a16="http://schemas.microsoft.com/office/drawing/2014/main" id="{A11C7382-64AD-472A-AB0C-83CCD327829F}"/>
              </a:ext>
            </a:extLst>
          </p:cNvPr>
          <p:cNvGraphicFramePr>
            <a:graphicFrameLocks noGrp="1"/>
          </p:cNvGraphicFramePr>
          <p:nvPr>
            <p:ph type="tbl" sz="quarter" idx="13"/>
            <p:extLst>
              <p:ext uri="{D42A27DB-BD31-4B8C-83A1-F6EECF244321}">
                <p14:modId xmlns:p14="http://schemas.microsoft.com/office/powerpoint/2010/main" val="225004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04496027"/>
                    </a:ext>
                  </a:extLst>
                </a:gridCol>
                <a:gridCol w="658368">
                  <a:extLst>
                    <a:ext uri="{9D8B030D-6E8A-4147-A177-3AD203B41FA5}">
                      <a16:colId xmlns:a16="http://schemas.microsoft.com/office/drawing/2014/main" val="2196279479"/>
                    </a:ext>
                  </a:extLst>
                </a:gridCol>
                <a:gridCol w="658368">
                  <a:extLst>
                    <a:ext uri="{9D8B030D-6E8A-4147-A177-3AD203B41FA5}">
                      <a16:colId xmlns:a16="http://schemas.microsoft.com/office/drawing/2014/main" val="3471957632"/>
                    </a:ext>
                  </a:extLst>
                </a:gridCol>
                <a:gridCol w="658368">
                  <a:extLst>
                    <a:ext uri="{9D8B030D-6E8A-4147-A177-3AD203B41FA5}">
                      <a16:colId xmlns:a16="http://schemas.microsoft.com/office/drawing/2014/main" val="2970393966"/>
                    </a:ext>
                  </a:extLst>
                </a:gridCol>
                <a:gridCol w="658368">
                  <a:extLst>
                    <a:ext uri="{9D8B030D-6E8A-4147-A177-3AD203B41FA5}">
                      <a16:colId xmlns:a16="http://schemas.microsoft.com/office/drawing/2014/main" val="2594518031"/>
                    </a:ext>
                  </a:extLst>
                </a:gridCol>
                <a:gridCol w="658368">
                  <a:extLst>
                    <a:ext uri="{9D8B030D-6E8A-4147-A177-3AD203B41FA5}">
                      <a16:colId xmlns:a16="http://schemas.microsoft.com/office/drawing/2014/main" val="378531947"/>
                    </a:ext>
                  </a:extLst>
                </a:gridCol>
                <a:gridCol w="658368">
                  <a:extLst>
                    <a:ext uri="{9D8B030D-6E8A-4147-A177-3AD203B41FA5}">
                      <a16:colId xmlns:a16="http://schemas.microsoft.com/office/drawing/2014/main" val="2324756542"/>
                    </a:ext>
                  </a:extLst>
                </a:gridCol>
                <a:gridCol w="658368">
                  <a:extLst>
                    <a:ext uri="{9D8B030D-6E8A-4147-A177-3AD203B41FA5}">
                      <a16:colId xmlns:a16="http://schemas.microsoft.com/office/drawing/2014/main" val="359085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1029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- 2018-07-11 23:09:16 </a:t>
                      </a:r>
                      <a:r>
                        <a:rPr kumimoji="0" lang="es-ES" sz="1000" b="0" i="0" u="none" strike="noStrike" kern="1200" cap="none" spc="0" normalizeH="0" baseline="0" noProof="0">
                          <a:ln>
                            <a:noFill/>
                          </a:ln>
                          <a:solidFill>
                            <a:prstClr val="black"/>
                          </a:solidFill>
                          <a:effectLst/>
                          <a:uLnTx/>
                          <a:uFillTx/>
                          <a:latin typeface="+mn-lt"/>
                          <a:ea typeface="+mn-ea"/>
                          <a:cs typeface="+mn-cs"/>
                        </a:rPr>
                        <a:t> 
 El conductor de TV Alejandro “Marley“ Wiebe, Martin Fierro a la mejor conducción 2018 en su programa 'Por el mundo' también premiado con el Martín Fierro, ha visitado la ciudad de Madrid. 
A su pedido, miembros del equipo de la Embajada Argentina nos hemos puesto a su disposición en lo que pudiéramos ayudarle, tal como lo hacemos con todos los argentinos que nos visitan y necesitan.
Marley tuvo la gentileza de agradecernos en vivo. 
Nosotros quedamos agradecido a él, a su Producción y encantados de haber conocido a Mirko.
Les pasamos su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979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19:12:18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En una discreta y sencilla reunión, recibimos en la Residencia de la Embajada Argentina en Madrid, al Premio Nobel de Literatura y presidente de la Fundación Internacional​ para la libertad, D. Mario Vargas Llosa.
Esta reunión es el corolario del XI Foro Atlántico sobre América Latina y Europa  realizado en Casa América.
Asistieron a la misma, embajadores de países del Mercosur, escritores, filósofos, economistas y periodistas  de distintos medios.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035833"/>
                  </a:ext>
                </a:extLst>
              </a:tr>
            </a:tbl>
          </a:graphicData>
        </a:graphic>
      </p:graphicFrame>
      <p:sp>
        <p:nvSpPr>
          <p:cNvPr id="4" name="Text Placeholder 3">
            <a:extLst>
              <a:ext uri="{FF2B5EF4-FFF2-40B4-BE49-F238E27FC236}">
                <a16:creationId xmlns:a16="http://schemas.microsoft.com/office/drawing/2014/main" id="{040F6AEA-628B-4F85-9B44-76E30F3FAD4E}"/>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3626447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B14E2-89C8-4370-B8D8-F1671904D96B}"/>
              </a:ext>
            </a:extLst>
          </p:cNvPr>
          <p:cNvSpPr>
            <a:spLocks noGrp="1"/>
          </p:cNvSpPr>
          <p:nvPr>
            <p:ph type="title"/>
          </p:nvPr>
        </p:nvSpPr>
        <p:spPr/>
        <p:txBody>
          <a:bodyPr/>
          <a:lstStyle/>
          <a:p>
            <a:r>
              <a:rPr lang="en-US"/>
              <a:t>Facebook Own Posts Table | Federico Ramon Puerta - 5 of 16</a:t>
            </a:r>
          </a:p>
        </p:txBody>
      </p:sp>
      <p:graphicFrame>
        <p:nvGraphicFramePr>
          <p:cNvPr id="5" name="Table Placeholder 4">
            <a:extLst>
              <a:ext uri="{FF2B5EF4-FFF2-40B4-BE49-F238E27FC236}">
                <a16:creationId xmlns:a16="http://schemas.microsoft.com/office/drawing/2014/main" id="{1C0CD32D-6BD8-4196-AE8E-515742CE7566}"/>
              </a:ext>
            </a:extLst>
          </p:cNvPr>
          <p:cNvGraphicFramePr>
            <a:graphicFrameLocks noGrp="1"/>
          </p:cNvGraphicFramePr>
          <p:nvPr>
            <p:ph type="tbl" sz="quarter" idx="13"/>
            <p:extLst>
              <p:ext uri="{D42A27DB-BD31-4B8C-83A1-F6EECF244321}">
                <p14:modId xmlns:p14="http://schemas.microsoft.com/office/powerpoint/2010/main" val="2728989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8957138"/>
                    </a:ext>
                  </a:extLst>
                </a:gridCol>
                <a:gridCol w="658368">
                  <a:extLst>
                    <a:ext uri="{9D8B030D-6E8A-4147-A177-3AD203B41FA5}">
                      <a16:colId xmlns:a16="http://schemas.microsoft.com/office/drawing/2014/main" val="3745478011"/>
                    </a:ext>
                  </a:extLst>
                </a:gridCol>
                <a:gridCol w="658368">
                  <a:extLst>
                    <a:ext uri="{9D8B030D-6E8A-4147-A177-3AD203B41FA5}">
                      <a16:colId xmlns:a16="http://schemas.microsoft.com/office/drawing/2014/main" val="703390752"/>
                    </a:ext>
                  </a:extLst>
                </a:gridCol>
                <a:gridCol w="658368">
                  <a:extLst>
                    <a:ext uri="{9D8B030D-6E8A-4147-A177-3AD203B41FA5}">
                      <a16:colId xmlns:a16="http://schemas.microsoft.com/office/drawing/2014/main" val="2078932440"/>
                    </a:ext>
                  </a:extLst>
                </a:gridCol>
                <a:gridCol w="658368">
                  <a:extLst>
                    <a:ext uri="{9D8B030D-6E8A-4147-A177-3AD203B41FA5}">
                      <a16:colId xmlns:a16="http://schemas.microsoft.com/office/drawing/2014/main" val="751369764"/>
                    </a:ext>
                  </a:extLst>
                </a:gridCol>
                <a:gridCol w="658368">
                  <a:extLst>
                    <a:ext uri="{9D8B030D-6E8A-4147-A177-3AD203B41FA5}">
                      <a16:colId xmlns:a16="http://schemas.microsoft.com/office/drawing/2014/main" val="1552772315"/>
                    </a:ext>
                  </a:extLst>
                </a:gridCol>
                <a:gridCol w="658368">
                  <a:extLst>
                    <a:ext uri="{9D8B030D-6E8A-4147-A177-3AD203B41FA5}">
                      <a16:colId xmlns:a16="http://schemas.microsoft.com/office/drawing/2014/main" val="2051678957"/>
                    </a:ext>
                  </a:extLst>
                </a:gridCol>
                <a:gridCol w="658368">
                  <a:extLst>
                    <a:ext uri="{9D8B030D-6E8A-4147-A177-3AD203B41FA5}">
                      <a16:colId xmlns:a16="http://schemas.microsoft.com/office/drawing/2014/main" val="702925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847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- 2018-08-31 14:03:50 </a:t>
                      </a:r>
                      <a:r>
                        <a:rPr kumimoji="0" lang="es-ES" sz="1000" b="0" i="0" u="none" strike="noStrike" kern="1200" cap="none" spc="0" normalizeH="0" baseline="0" noProof="0">
                          <a:ln>
                            <a:noFill/>
                          </a:ln>
                          <a:solidFill>
                            <a:prstClr val="black"/>
                          </a:solidFill>
                          <a:effectLst/>
                          <a:uLnTx/>
                          <a:uFillTx/>
                          <a:latin typeface="+mn-lt"/>
                          <a:ea typeface="+mn-ea"/>
                          <a:cs typeface="+mn-cs"/>
                        </a:rPr>
                        <a:t> 
 La Embajada Argentina ante el Reino de España hace posible que la selección universitaria de Futsal visite el Estadio Santiago Bernabéu al despedirse de Madrid tras una gran actuación en el mundial de Kasajistan
Compartimos algunas imágenes
 -FEDUA - Federación del Deporte Universitario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828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- 2018-07-03 17:45:07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Real Club de la Puerta de Hierro, temporada internacional de Polo.
Nuestro Consejero de inversiones, Guillermo Hirschfeld en la Copa Memorial de S.M. El Rey Don Alfonso XIII, premia a la yegua argentina “María” con la manta “Embajada República Argentina” por su alto rendimiento deportivo en el torneo.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7654045"/>
                  </a:ext>
                </a:extLst>
              </a:tr>
            </a:tbl>
          </a:graphicData>
        </a:graphic>
      </p:graphicFrame>
      <p:sp>
        <p:nvSpPr>
          <p:cNvPr id="4" name="Text Placeholder 3">
            <a:extLst>
              <a:ext uri="{FF2B5EF4-FFF2-40B4-BE49-F238E27FC236}">
                <a16:creationId xmlns:a16="http://schemas.microsoft.com/office/drawing/2014/main" id="{06349F39-C9EE-4377-A48A-FB9277CB78B1}"/>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07555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BC66C-4015-4409-949A-C16F2572E43C}"/>
              </a:ext>
            </a:extLst>
          </p:cNvPr>
          <p:cNvSpPr>
            <a:spLocks noGrp="1"/>
          </p:cNvSpPr>
          <p:nvPr>
            <p:ph type="title"/>
          </p:nvPr>
        </p:nvSpPr>
        <p:spPr/>
        <p:txBody>
          <a:bodyPr/>
          <a:lstStyle/>
          <a:p>
            <a:r>
              <a:rPr lang="en-US"/>
              <a:t>Facebook Own Posts Table | Federico Ramon Puerta - 6 of 16</a:t>
            </a:r>
          </a:p>
        </p:txBody>
      </p:sp>
      <p:graphicFrame>
        <p:nvGraphicFramePr>
          <p:cNvPr id="5" name="Table Placeholder 4">
            <a:extLst>
              <a:ext uri="{FF2B5EF4-FFF2-40B4-BE49-F238E27FC236}">
                <a16:creationId xmlns:a16="http://schemas.microsoft.com/office/drawing/2014/main" id="{24124338-E04F-47E5-B3EE-0AA40EB1AAF3}"/>
              </a:ext>
            </a:extLst>
          </p:cNvPr>
          <p:cNvGraphicFramePr>
            <a:graphicFrameLocks noGrp="1"/>
          </p:cNvGraphicFramePr>
          <p:nvPr>
            <p:ph type="tbl" sz="quarter" idx="13"/>
            <p:extLst>
              <p:ext uri="{D42A27DB-BD31-4B8C-83A1-F6EECF244321}">
                <p14:modId xmlns:p14="http://schemas.microsoft.com/office/powerpoint/2010/main" val="829419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8401850"/>
                    </a:ext>
                  </a:extLst>
                </a:gridCol>
                <a:gridCol w="658368">
                  <a:extLst>
                    <a:ext uri="{9D8B030D-6E8A-4147-A177-3AD203B41FA5}">
                      <a16:colId xmlns:a16="http://schemas.microsoft.com/office/drawing/2014/main" val="3491709831"/>
                    </a:ext>
                  </a:extLst>
                </a:gridCol>
                <a:gridCol w="658368">
                  <a:extLst>
                    <a:ext uri="{9D8B030D-6E8A-4147-A177-3AD203B41FA5}">
                      <a16:colId xmlns:a16="http://schemas.microsoft.com/office/drawing/2014/main" val="3295666117"/>
                    </a:ext>
                  </a:extLst>
                </a:gridCol>
                <a:gridCol w="658368">
                  <a:extLst>
                    <a:ext uri="{9D8B030D-6E8A-4147-A177-3AD203B41FA5}">
                      <a16:colId xmlns:a16="http://schemas.microsoft.com/office/drawing/2014/main" val="1840640050"/>
                    </a:ext>
                  </a:extLst>
                </a:gridCol>
                <a:gridCol w="658368">
                  <a:extLst>
                    <a:ext uri="{9D8B030D-6E8A-4147-A177-3AD203B41FA5}">
                      <a16:colId xmlns:a16="http://schemas.microsoft.com/office/drawing/2014/main" val="1754257681"/>
                    </a:ext>
                  </a:extLst>
                </a:gridCol>
                <a:gridCol w="658368">
                  <a:extLst>
                    <a:ext uri="{9D8B030D-6E8A-4147-A177-3AD203B41FA5}">
                      <a16:colId xmlns:a16="http://schemas.microsoft.com/office/drawing/2014/main" val="3151528129"/>
                    </a:ext>
                  </a:extLst>
                </a:gridCol>
                <a:gridCol w="658368">
                  <a:extLst>
                    <a:ext uri="{9D8B030D-6E8A-4147-A177-3AD203B41FA5}">
                      <a16:colId xmlns:a16="http://schemas.microsoft.com/office/drawing/2014/main" val="85880324"/>
                    </a:ext>
                  </a:extLst>
                </a:gridCol>
                <a:gridCol w="658368">
                  <a:extLst>
                    <a:ext uri="{9D8B030D-6E8A-4147-A177-3AD203B41FA5}">
                      <a16:colId xmlns:a16="http://schemas.microsoft.com/office/drawing/2014/main" val="1270070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411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- 2018-08-16 16:30:30 </a:t>
                      </a:r>
                      <a:r>
                        <a:rPr kumimoji="0" lang="es-ES" sz="1000" b="0" i="0" u="none" strike="noStrike" kern="1200" cap="none" spc="0" normalizeH="0" baseline="0" noProof="0">
                          <a:ln>
                            <a:noFill/>
                          </a:ln>
                          <a:solidFill>
                            <a:prstClr val="black"/>
                          </a:solidFill>
                          <a:effectLst/>
                          <a:uLnTx/>
                          <a:uFillTx/>
                          <a:latin typeface="+mn-lt"/>
                          <a:ea typeface="+mn-ea"/>
                          <a:cs typeface="+mn-cs"/>
                        </a:rPr>
                        <a:t> 
 Madrid, 16 de agosto: 
Visita de la Selección Argentina Universitaria de Futsal a la Embajada Argentina en España.
Estos talentosos y disciplinados jugadores competirán en el Mundial de Futsal que se llevará a cabo desde el 19 al 26 de agosto en Kazajistán. 
Vienen de un episodio traumático que puso en duda su participación y a prueba su tesón. Con fuerza, esfuerzo y creatividad lograron superarlo y hoy están prestos a partir a su destino venturoso.
En Madrid, se entrenaron gracias a las canchas cedidas por el Ayuntamiento de Leganes a través de la gestión realizada por la Consejala de Deportes Elena Ayllon y el Director de Deportes del Ayuntamiento, Miguel Ángel Gutiérrez.
También hicieron un invalorable aporte, Jorge y Juan Pepa, empresarios argentinos, solidarios y  amantes del deporte.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4975012"/>
                  </a:ext>
                </a:extLst>
              </a:tr>
            </a:tbl>
          </a:graphicData>
        </a:graphic>
      </p:graphicFrame>
      <p:sp>
        <p:nvSpPr>
          <p:cNvPr id="4" name="Text Placeholder 3">
            <a:extLst>
              <a:ext uri="{FF2B5EF4-FFF2-40B4-BE49-F238E27FC236}">
                <a16:creationId xmlns:a16="http://schemas.microsoft.com/office/drawing/2014/main" id="{F6B422D2-B5F7-4D59-9810-65465FF1BDDA}"/>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465567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E060C-3434-41DE-9173-09F5D30435A3}"/>
              </a:ext>
            </a:extLst>
          </p:cNvPr>
          <p:cNvSpPr>
            <a:spLocks noGrp="1"/>
          </p:cNvSpPr>
          <p:nvPr>
            <p:ph type="title"/>
          </p:nvPr>
        </p:nvSpPr>
        <p:spPr/>
        <p:txBody>
          <a:bodyPr/>
          <a:lstStyle/>
          <a:p>
            <a:r>
              <a:rPr lang="en-US"/>
              <a:t>Facebook Own Posts Table | Federico Ramon Puerta - 7 of 16</a:t>
            </a:r>
          </a:p>
        </p:txBody>
      </p:sp>
      <p:graphicFrame>
        <p:nvGraphicFramePr>
          <p:cNvPr id="5" name="Table Placeholder 4">
            <a:extLst>
              <a:ext uri="{FF2B5EF4-FFF2-40B4-BE49-F238E27FC236}">
                <a16:creationId xmlns:a16="http://schemas.microsoft.com/office/drawing/2014/main" id="{27288374-E503-40F6-A024-6EF7618B6E19}"/>
              </a:ext>
            </a:extLst>
          </p:cNvPr>
          <p:cNvGraphicFramePr>
            <a:graphicFrameLocks noGrp="1"/>
          </p:cNvGraphicFramePr>
          <p:nvPr>
            <p:ph type="tbl" sz="quarter" idx="13"/>
            <p:extLst>
              <p:ext uri="{D42A27DB-BD31-4B8C-83A1-F6EECF244321}">
                <p14:modId xmlns:p14="http://schemas.microsoft.com/office/powerpoint/2010/main" val="1577548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1359322"/>
                    </a:ext>
                  </a:extLst>
                </a:gridCol>
                <a:gridCol w="658368">
                  <a:extLst>
                    <a:ext uri="{9D8B030D-6E8A-4147-A177-3AD203B41FA5}">
                      <a16:colId xmlns:a16="http://schemas.microsoft.com/office/drawing/2014/main" val="3523053049"/>
                    </a:ext>
                  </a:extLst>
                </a:gridCol>
                <a:gridCol w="658368">
                  <a:extLst>
                    <a:ext uri="{9D8B030D-6E8A-4147-A177-3AD203B41FA5}">
                      <a16:colId xmlns:a16="http://schemas.microsoft.com/office/drawing/2014/main" val="3590230771"/>
                    </a:ext>
                  </a:extLst>
                </a:gridCol>
                <a:gridCol w="658368">
                  <a:extLst>
                    <a:ext uri="{9D8B030D-6E8A-4147-A177-3AD203B41FA5}">
                      <a16:colId xmlns:a16="http://schemas.microsoft.com/office/drawing/2014/main" val="2502351076"/>
                    </a:ext>
                  </a:extLst>
                </a:gridCol>
                <a:gridCol w="658368">
                  <a:extLst>
                    <a:ext uri="{9D8B030D-6E8A-4147-A177-3AD203B41FA5}">
                      <a16:colId xmlns:a16="http://schemas.microsoft.com/office/drawing/2014/main" val="781896430"/>
                    </a:ext>
                  </a:extLst>
                </a:gridCol>
                <a:gridCol w="658368">
                  <a:extLst>
                    <a:ext uri="{9D8B030D-6E8A-4147-A177-3AD203B41FA5}">
                      <a16:colId xmlns:a16="http://schemas.microsoft.com/office/drawing/2014/main" val="2450736497"/>
                    </a:ext>
                  </a:extLst>
                </a:gridCol>
                <a:gridCol w="658368">
                  <a:extLst>
                    <a:ext uri="{9D8B030D-6E8A-4147-A177-3AD203B41FA5}">
                      <a16:colId xmlns:a16="http://schemas.microsoft.com/office/drawing/2014/main" val="599861502"/>
                    </a:ext>
                  </a:extLst>
                </a:gridCol>
                <a:gridCol w="658368">
                  <a:extLst>
                    <a:ext uri="{9D8B030D-6E8A-4147-A177-3AD203B41FA5}">
                      <a16:colId xmlns:a16="http://schemas.microsoft.com/office/drawing/2014/main" val="3400567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523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- 2018-07-18 20:25:13 </a:t>
                      </a:r>
                      <a:r>
                        <a:rPr kumimoji="0" lang="es-ES" sz="1000" b="0" i="0" u="none" strike="noStrike" kern="1200" cap="none" spc="0" normalizeH="0" baseline="0" noProof="0">
                          <a:ln>
                            <a:noFill/>
                          </a:ln>
                          <a:solidFill>
                            <a:prstClr val="black"/>
                          </a:solidFill>
                          <a:effectLst/>
                          <a:uLnTx/>
                          <a:uFillTx/>
                          <a:latin typeface="+mn-lt"/>
                          <a:ea typeface="+mn-ea"/>
                          <a:cs typeface="+mn-cs"/>
                        </a:rPr>
                        <a:t> 
 Madrid, 18 de julio: 
Hemos recibido la visita de alumnos (casi egresados) de la Maestría de Políticas Públicas de la Escuela de Gobierno de la Universidad Austral de Argentina.
La Directora de la Maestría, Mg. Celina Cantú, encabezó la delegación, el Ministro y Secretario de la Embajada Argentina, Sebastián Molteni y Sergio Kremer respectivamente, también han estado presentes.
En una cordial y amena reunión, se conversó de Política internacional y estado de situación de las relaciones España-Argentina.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902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- 2018-07-26 20:42:18 </a:t>
                      </a:r>
                      <a:r>
                        <a:rPr kumimoji="0" lang="es-ES" sz="1000" b="0" i="0" u="none" strike="noStrike" kern="1200" cap="none" spc="0" normalizeH="0" baseline="0" noProof="0">
                          <a:ln>
                            <a:noFill/>
                          </a:ln>
                          <a:solidFill>
                            <a:prstClr val="black"/>
                          </a:solidFill>
                          <a:effectLst/>
                          <a:uLnTx/>
                          <a:uFillTx/>
                          <a:latin typeface="+mn-lt"/>
                          <a:ea typeface="+mn-ea"/>
                          <a:cs typeface="+mn-cs"/>
                        </a:rPr>
                        <a:t> 
 Madrid, 26 de julio 
Visita de la delegación Juvenil argentina de Esquí Acuático que competirá en el Mundial Juvenil en Toledo, España del 1 al 5 de agosto.
Los esquiadores juveniles Tobías Giorgis, Terhi Gisler, Patricio Álvarez, Paloma Giordano, Violeta Mociulsky acompañados por el Capitán y DT Javier Andres Julio y el preparador físico Jorge Oscar González, fueron recibidos por el Ministro Encargado de negocios de la Embajada Argentina, D. Eduardo Mitchel y el consejero de inversiones D.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9145350"/>
                  </a:ext>
                </a:extLst>
              </a:tr>
            </a:tbl>
          </a:graphicData>
        </a:graphic>
      </p:graphicFrame>
      <p:sp>
        <p:nvSpPr>
          <p:cNvPr id="4" name="Text Placeholder 3">
            <a:extLst>
              <a:ext uri="{FF2B5EF4-FFF2-40B4-BE49-F238E27FC236}">
                <a16:creationId xmlns:a16="http://schemas.microsoft.com/office/drawing/2014/main" id="{7FDA759E-9B8F-4502-9BE7-757D104EB75E}"/>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67953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5D91-1DEE-4A41-9F3B-E715C953C229}"/>
              </a:ext>
            </a:extLst>
          </p:cNvPr>
          <p:cNvSpPr>
            <a:spLocks noGrp="1"/>
          </p:cNvSpPr>
          <p:nvPr>
            <p:ph type="title"/>
          </p:nvPr>
        </p:nvSpPr>
        <p:spPr/>
        <p:txBody>
          <a:bodyPr/>
          <a:lstStyle/>
          <a:p>
            <a:r>
              <a:rPr lang="en-US"/>
              <a:t>Facebook Own Posts Table | Federico Ramon Puerta - 8 of 16</a:t>
            </a:r>
          </a:p>
        </p:txBody>
      </p:sp>
      <p:graphicFrame>
        <p:nvGraphicFramePr>
          <p:cNvPr id="5" name="Table Placeholder 4">
            <a:extLst>
              <a:ext uri="{FF2B5EF4-FFF2-40B4-BE49-F238E27FC236}">
                <a16:creationId xmlns:a16="http://schemas.microsoft.com/office/drawing/2014/main" id="{0EE4B79B-52AB-4BFD-8444-F029AA73367B}"/>
              </a:ext>
            </a:extLst>
          </p:cNvPr>
          <p:cNvGraphicFramePr>
            <a:graphicFrameLocks noGrp="1"/>
          </p:cNvGraphicFramePr>
          <p:nvPr>
            <p:ph type="tbl" sz="quarter" idx="13"/>
            <p:extLst>
              <p:ext uri="{D42A27DB-BD31-4B8C-83A1-F6EECF244321}">
                <p14:modId xmlns:p14="http://schemas.microsoft.com/office/powerpoint/2010/main" val="3563493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8524532"/>
                    </a:ext>
                  </a:extLst>
                </a:gridCol>
                <a:gridCol w="658368">
                  <a:extLst>
                    <a:ext uri="{9D8B030D-6E8A-4147-A177-3AD203B41FA5}">
                      <a16:colId xmlns:a16="http://schemas.microsoft.com/office/drawing/2014/main" val="2632164700"/>
                    </a:ext>
                  </a:extLst>
                </a:gridCol>
                <a:gridCol w="658368">
                  <a:extLst>
                    <a:ext uri="{9D8B030D-6E8A-4147-A177-3AD203B41FA5}">
                      <a16:colId xmlns:a16="http://schemas.microsoft.com/office/drawing/2014/main" val="1132706766"/>
                    </a:ext>
                  </a:extLst>
                </a:gridCol>
                <a:gridCol w="658368">
                  <a:extLst>
                    <a:ext uri="{9D8B030D-6E8A-4147-A177-3AD203B41FA5}">
                      <a16:colId xmlns:a16="http://schemas.microsoft.com/office/drawing/2014/main" val="3560887373"/>
                    </a:ext>
                  </a:extLst>
                </a:gridCol>
                <a:gridCol w="658368">
                  <a:extLst>
                    <a:ext uri="{9D8B030D-6E8A-4147-A177-3AD203B41FA5}">
                      <a16:colId xmlns:a16="http://schemas.microsoft.com/office/drawing/2014/main" val="1869056061"/>
                    </a:ext>
                  </a:extLst>
                </a:gridCol>
                <a:gridCol w="658368">
                  <a:extLst>
                    <a:ext uri="{9D8B030D-6E8A-4147-A177-3AD203B41FA5}">
                      <a16:colId xmlns:a16="http://schemas.microsoft.com/office/drawing/2014/main" val="2021336689"/>
                    </a:ext>
                  </a:extLst>
                </a:gridCol>
                <a:gridCol w="658368">
                  <a:extLst>
                    <a:ext uri="{9D8B030D-6E8A-4147-A177-3AD203B41FA5}">
                      <a16:colId xmlns:a16="http://schemas.microsoft.com/office/drawing/2014/main" val="3472174074"/>
                    </a:ext>
                  </a:extLst>
                </a:gridCol>
                <a:gridCol w="658368">
                  <a:extLst>
                    <a:ext uri="{9D8B030D-6E8A-4147-A177-3AD203B41FA5}">
                      <a16:colId xmlns:a16="http://schemas.microsoft.com/office/drawing/2014/main" val="418694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10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- 2018-06-26 00:16:40 </a:t>
                      </a:r>
                      <a:r>
                        <a:rPr kumimoji="0" lang="es-ES" sz="1000" b="0" i="0" u="none" strike="noStrike" kern="1200" cap="none" spc="0" normalizeH="0" baseline="0" noProof="0">
                          <a:ln>
                            <a:noFill/>
                          </a:ln>
                          <a:solidFill>
                            <a:prstClr val="black"/>
                          </a:solidFill>
                          <a:effectLst/>
                          <a:uLnTx/>
                          <a:uFillTx/>
                          <a:latin typeface="+mn-lt"/>
                          <a:ea typeface="+mn-ea"/>
                          <a:cs typeface="+mn-cs"/>
                        </a:rPr>
                        <a:t> 
 Madrid, Club de Campo Villa de Madrid: 24 de junio: 
En el Club Campo Madrid se desarrolló el Torneo “Copa Volvo” siendo conquistada por Cibao La Pampa, equipo formado por Juan y Jorge Peppa entre otros.
Entregamos un placa de agradecimiento por 25 años de esforzada labor al Señor Roberto Carlos Pereyra Freitas, como petisero de caballos de polo.
Esta plaqueta se entregó luego de la finalización del Torneo “Copa Volvo” donde fue coronado mejor caballo, a la yegua “Boxeadora” premiada con una manta especial obsequiada por la Embajada Argentina en España.
Los trofeos fueron entregados por el Embajador argentino Federico Ramón Puerta, el presidente de Volvo, German Lopez Madrid, el presidente de la Real Federación española de Polo D. Jaime Espinosa de los Monteros y el Presidente de la Federación Madrileña de Polo, Rafael Cabezas Valeriano.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6683520"/>
                  </a:ext>
                </a:extLst>
              </a:tr>
            </a:tbl>
          </a:graphicData>
        </a:graphic>
      </p:graphicFrame>
      <p:sp>
        <p:nvSpPr>
          <p:cNvPr id="4" name="Text Placeholder 3">
            <a:extLst>
              <a:ext uri="{FF2B5EF4-FFF2-40B4-BE49-F238E27FC236}">
                <a16:creationId xmlns:a16="http://schemas.microsoft.com/office/drawing/2014/main" id="{7375DF46-CEFD-4C1A-90A7-E3ECD035845E}"/>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1954628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364F8-F5B9-4241-8384-E4530321E5A4}"/>
              </a:ext>
            </a:extLst>
          </p:cNvPr>
          <p:cNvSpPr>
            <a:spLocks noGrp="1"/>
          </p:cNvSpPr>
          <p:nvPr>
            <p:ph type="title"/>
          </p:nvPr>
        </p:nvSpPr>
        <p:spPr/>
        <p:txBody>
          <a:bodyPr/>
          <a:lstStyle/>
          <a:p>
            <a:r>
              <a:rPr lang="en-US"/>
              <a:t>Facebook Own Posts Table | Federico Ramon Puerta - 9 of 16</a:t>
            </a:r>
          </a:p>
        </p:txBody>
      </p:sp>
      <p:graphicFrame>
        <p:nvGraphicFramePr>
          <p:cNvPr id="5" name="Table Placeholder 4">
            <a:extLst>
              <a:ext uri="{FF2B5EF4-FFF2-40B4-BE49-F238E27FC236}">
                <a16:creationId xmlns:a16="http://schemas.microsoft.com/office/drawing/2014/main" id="{091C5BC5-768D-40F0-B699-351C3B265BBC}"/>
              </a:ext>
            </a:extLst>
          </p:cNvPr>
          <p:cNvGraphicFramePr>
            <a:graphicFrameLocks noGrp="1"/>
          </p:cNvGraphicFramePr>
          <p:nvPr>
            <p:ph type="tbl" sz="quarter" idx="13"/>
            <p:extLst>
              <p:ext uri="{D42A27DB-BD31-4B8C-83A1-F6EECF244321}">
                <p14:modId xmlns:p14="http://schemas.microsoft.com/office/powerpoint/2010/main" val="528192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6671266"/>
                    </a:ext>
                  </a:extLst>
                </a:gridCol>
                <a:gridCol w="658368">
                  <a:extLst>
                    <a:ext uri="{9D8B030D-6E8A-4147-A177-3AD203B41FA5}">
                      <a16:colId xmlns:a16="http://schemas.microsoft.com/office/drawing/2014/main" val="4219009891"/>
                    </a:ext>
                  </a:extLst>
                </a:gridCol>
                <a:gridCol w="658368">
                  <a:extLst>
                    <a:ext uri="{9D8B030D-6E8A-4147-A177-3AD203B41FA5}">
                      <a16:colId xmlns:a16="http://schemas.microsoft.com/office/drawing/2014/main" val="1246759083"/>
                    </a:ext>
                  </a:extLst>
                </a:gridCol>
                <a:gridCol w="658368">
                  <a:extLst>
                    <a:ext uri="{9D8B030D-6E8A-4147-A177-3AD203B41FA5}">
                      <a16:colId xmlns:a16="http://schemas.microsoft.com/office/drawing/2014/main" val="2629320341"/>
                    </a:ext>
                  </a:extLst>
                </a:gridCol>
                <a:gridCol w="658368">
                  <a:extLst>
                    <a:ext uri="{9D8B030D-6E8A-4147-A177-3AD203B41FA5}">
                      <a16:colId xmlns:a16="http://schemas.microsoft.com/office/drawing/2014/main" val="2168802448"/>
                    </a:ext>
                  </a:extLst>
                </a:gridCol>
                <a:gridCol w="658368">
                  <a:extLst>
                    <a:ext uri="{9D8B030D-6E8A-4147-A177-3AD203B41FA5}">
                      <a16:colId xmlns:a16="http://schemas.microsoft.com/office/drawing/2014/main" val="495411762"/>
                    </a:ext>
                  </a:extLst>
                </a:gridCol>
                <a:gridCol w="658368">
                  <a:extLst>
                    <a:ext uri="{9D8B030D-6E8A-4147-A177-3AD203B41FA5}">
                      <a16:colId xmlns:a16="http://schemas.microsoft.com/office/drawing/2014/main" val="2881062425"/>
                    </a:ext>
                  </a:extLst>
                </a:gridCol>
                <a:gridCol w="658368">
                  <a:extLst>
                    <a:ext uri="{9D8B030D-6E8A-4147-A177-3AD203B41FA5}">
                      <a16:colId xmlns:a16="http://schemas.microsoft.com/office/drawing/2014/main" val="247330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951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- 2018-06-17 15:57:33 </a:t>
                      </a:r>
                      <a:r>
                        <a:rPr kumimoji="0" lang="es-ES" sz="1000" b="0" i="0" u="none" strike="noStrike" kern="1200" cap="none" spc="0" normalizeH="0" baseline="0" noProof="0">
                          <a:ln>
                            <a:noFill/>
                          </a:ln>
                          <a:solidFill>
                            <a:prstClr val="black"/>
                          </a:solidFill>
                          <a:effectLst/>
                          <a:uLnTx/>
                          <a:uFillTx/>
                          <a:latin typeface="+mn-lt"/>
                          <a:ea typeface="+mn-ea"/>
                          <a:cs typeface="+mn-cs"/>
                        </a:rPr>
                        <a:t> 
 Madrid, 17 de junio
Entrega de medallas del Mundial de futbol para ciegos Madrid 2018.
Brasil campeón. Argentina subcampeona.
El entrenador español Vicente Del Bosque, entrega las medallas del 2do puesto a los jugadores argentinos
#Murciélagos orgullo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12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- 2018-07-05 14:16:04 </a:t>
                      </a:r>
                      <a:r>
                        <a:rPr kumimoji="0" lang="es-ES" sz="1000" b="0" i="0" u="none" strike="noStrike" kern="1200" cap="none" spc="0" normalizeH="0" baseline="0" noProof="0">
                          <a:ln>
                            <a:noFill/>
                          </a:ln>
                          <a:solidFill>
                            <a:prstClr val="black"/>
                          </a:solidFill>
                          <a:effectLst/>
                          <a:uLnTx/>
                          <a:uFillTx/>
                          <a:latin typeface="+mn-lt"/>
                          <a:ea typeface="+mn-ea"/>
                          <a:cs typeface="+mn-cs"/>
                        </a:rPr>
                        <a:t> 
 Madrid, 5 de julio:
XI Foro Atlántico “América Latina y Europa: populismos, nacionalismos y retos democráticos, una agenda del Futuro”
Junto con los Embajadores de  Perú, José Antonio García Belaunde y la Embajadora de México, Roberta Lajous, el Embajador Ramón Puerta participó en este Foro de la Fundación Libertad.
Mario Vargas Llosa tuvo a su cargo la apertura del mismo, donde disertaron politilogos, escritores, filósofos, periodistas y economistas de la talla de Antonio Escohotado (España), Sergio Sarmiento (México ), Luis Secco (Argentina) y Cayetano Alvarez de Toledo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0518583"/>
                  </a:ext>
                </a:extLst>
              </a:tr>
            </a:tbl>
          </a:graphicData>
        </a:graphic>
      </p:graphicFrame>
      <p:sp>
        <p:nvSpPr>
          <p:cNvPr id="4" name="Text Placeholder 3">
            <a:extLst>
              <a:ext uri="{FF2B5EF4-FFF2-40B4-BE49-F238E27FC236}">
                <a16:creationId xmlns:a16="http://schemas.microsoft.com/office/drawing/2014/main" id="{B77E33A0-F86E-492C-B831-E27AB16CA50E}"/>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1366489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BE611-BE3B-49D9-8F9E-8FEB9AF53512}"/>
              </a:ext>
            </a:extLst>
          </p:cNvPr>
          <p:cNvSpPr>
            <a:spLocks noGrp="1"/>
          </p:cNvSpPr>
          <p:nvPr>
            <p:ph type="title"/>
          </p:nvPr>
        </p:nvSpPr>
        <p:spPr/>
        <p:txBody>
          <a:bodyPr/>
          <a:lstStyle/>
          <a:p>
            <a:r>
              <a:rPr lang="en-US"/>
              <a:t>Facebook Own Posts Table | Federico Ramon Puerta - 10 of 16</a:t>
            </a:r>
          </a:p>
        </p:txBody>
      </p:sp>
      <p:graphicFrame>
        <p:nvGraphicFramePr>
          <p:cNvPr id="5" name="Table Placeholder 4">
            <a:extLst>
              <a:ext uri="{FF2B5EF4-FFF2-40B4-BE49-F238E27FC236}">
                <a16:creationId xmlns:a16="http://schemas.microsoft.com/office/drawing/2014/main" id="{C3BEE774-6ABE-453A-B865-07BED18CE31B}"/>
              </a:ext>
            </a:extLst>
          </p:cNvPr>
          <p:cNvGraphicFramePr>
            <a:graphicFrameLocks noGrp="1"/>
          </p:cNvGraphicFramePr>
          <p:nvPr>
            <p:ph type="tbl" sz="quarter" idx="13"/>
            <p:extLst>
              <p:ext uri="{D42A27DB-BD31-4B8C-83A1-F6EECF244321}">
                <p14:modId xmlns:p14="http://schemas.microsoft.com/office/powerpoint/2010/main" val="5890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9257696"/>
                    </a:ext>
                  </a:extLst>
                </a:gridCol>
                <a:gridCol w="658368">
                  <a:extLst>
                    <a:ext uri="{9D8B030D-6E8A-4147-A177-3AD203B41FA5}">
                      <a16:colId xmlns:a16="http://schemas.microsoft.com/office/drawing/2014/main" val="656056528"/>
                    </a:ext>
                  </a:extLst>
                </a:gridCol>
                <a:gridCol w="658368">
                  <a:extLst>
                    <a:ext uri="{9D8B030D-6E8A-4147-A177-3AD203B41FA5}">
                      <a16:colId xmlns:a16="http://schemas.microsoft.com/office/drawing/2014/main" val="4064297718"/>
                    </a:ext>
                  </a:extLst>
                </a:gridCol>
                <a:gridCol w="658368">
                  <a:extLst>
                    <a:ext uri="{9D8B030D-6E8A-4147-A177-3AD203B41FA5}">
                      <a16:colId xmlns:a16="http://schemas.microsoft.com/office/drawing/2014/main" val="2504438663"/>
                    </a:ext>
                  </a:extLst>
                </a:gridCol>
                <a:gridCol w="658368">
                  <a:extLst>
                    <a:ext uri="{9D8B030D-6E8A-4147-A177-3AD203B41FA5}">
                      <a16:colId xmlns:a16="http://schemas.microsoft.com/office/drawing/2014/main" val="494973348"/>
                    </a:ext>
                  </a:extLst>
                </a:gridCol>
                <a:gridCol w="658368">
                  <a:extLst>
                    <a:ext uri="{9D8B030D-6E8A-4147-A177-3AD203B41FA5}">
                      <a16:colId xmlns:a16="http://schemas.microsoft.com/office/drawing/2014/main" val="2963439096"/>
                    </a:ext>
                  </a:extLst>
                </a:gridCol>
                <a:gridCol w="658368">
                  <a:extLst>
                    <a:ext uri="{9D8B030D-6E8A-4147-A177-3AD203B41FA5}">
                      <a16:colId xmlns:a16="http://schemas.microsoft.com/office/drawing/2014/main" val="3295083509"/>
                    </a:ext>
                  </a:extLst>
                </a:gridCol>
                <a:gridCol w="658368">
                  <a:extLst>
                    <a:ext uri="{9D8B030D-6E8A-4147-A177-3AD203B41FA5}">
                      <a16:colId xmlns:a16="http://schemas.microsoft.com/office/drawing/2014/main" val="4099806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522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- 2018-08-06 15:23:23 </a:t>
                      </a:r>
                      <a:r>
                        <a:rPr kumimoji="0" lang="es-ES" sz="1000" b="0" i="0" u="none" strike="noStrike" kern="1200" cap="none" spc="0" normalizeH="0" baseline="0" noProof="0">
                          <a:ln>
                            <a:noFill/>
                          </a:ln>
                          <a:solidFill>
                            <a:prstClr val="black"/>
                          </a:solidFill>
                          <a:effectLst/>
                          <a:uLnTx/>
                          <a:uFillTx/>
                          <a:latin typeface="+mn-lt"/>
                          <a:ea typeface="+mn-ea"/>
                          <a:cs typeface="+mn-cs"/>
                        </a:rPr>
                        <a:t> 
 6 de agosto: Seseña, Toledo: “Mundial Juvenil de Esquí Acuatico “ 
Saludamos a nuestra delegación juvenil de Esquí Acuatico que con mucho esfuerzo, talento  y dedicación nos representó dignamente en el Mundial de Esquí Acuatico en España
Una  nutrida participación con 23 países,  los mejores del mundo, hemos logrado el 2do puesto en Overall de Tobias Giorgis, 
 11 Récords Personales, y 4 Récords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7063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- 2018-06-19 14:17:36 </a:t>
                      </a:r>
                      <a:r>
                        <a:rPr kumimoji="0" lang="es-ES" sz="1000" b="0" i="0" u="none" strike="noStrike" kern="1200" cap="none" spc="0" normalizeH="0" baseline="0" noProof="0">
                          <a:ln>
                            <a:noFill/>
                          </a:ln>
                          <a:solidFill>
                            <a:prstClr val="black"/>
                          </a:solidFill>
                          <a:effectLst/>
                          <a:uLnTx/>
                          <a:uFillTx/>
                          <a:latin typeface="+mn-lt"/>
                          <a:ea typeface="+mn-ea"/>
                          <a:cs typeface="+mn-cs"/>
                        </a:rPr>
                        <a:t> 
 El consejero de Inversiones de la Embajada Argentina ante el Reino de España Guillermo Hirschfeld exponiendo en la CEOE, la patronal españolas que reúne  a millones de Pymes españolas en el Foro de CEAJE sobre las oportunidades de inversión y agroindustria de la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0183133"/>
                  </a:ext>
                </a:extLst>
              </a:tr>
            </a:tbl>
          </a:graphicData>
        </a:graphic>
      </p:graphicFrame>
      <p:sp>
        <p:nvSpPr>
          <p:cNvPr id="4" name="Text Placeholder 3">
            <a:extLst>
              <a:ext uri="{FF2B5EF4-FFF2-40B4-BE49-F238E27FC236}">
                <a16:creationId xmlns:a16="http://schemas.microsoft.com/office/drawing/2014/main" id="{4B34CADC-AF8E-461E-A5EC-EF146FF92344}"/>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095622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D542-603B-4541-8AC3-1133C64B0336}"/>
              </a:ext>
            </a:extLst>
          </p:cNvPr>
          <p:cNvSpPr>
            <a:spLocks noGrp="1"/>
          </p:cNvSpPr>
          <p:nvPr>
            <p:ph type="title"/>
          </p:nvPr>
        </p:nvSpPr>
        <p:spPr/>
        <p:txBody>
          <a:bodyPr/>
          <a:lstStyle/>
          <a:p>
            <a:r>
              <a:rPr lang="en-US"/>
              <a:t>Facebook Own Posts Table | Federico Ramon Puerta - 11 of 16</a:t>
            </a:r>
          </a:p>
        </p:txBody>
      </p:sp>
      <p:graphicFrame>
        <p:nvGraphicFramePr>
          <p:cNvPr id="5" name="Table Placeholder 4">
            <a:extLst>
              <a:ext uri="{FF2B5EF4-FFF2-40B4-BE49-F238E27FC236}">
                <a16:creationId xmlns:a16="http://schemas.microsoft.com/office/drawing/2014/main" id="{7724D71E-0B4C-4875-B850-F1D44EDA6F19}"/>
              </a:ext>
            </a:extLst>
          </p:cNvPr>
          <p:cNvGraphicFramePr>
            <a:graphicFrameLocks noGrp="1"/>
          </p:cNvGraphicFramePr>
          <p:nvPr>
            <p:ph type="tbl" sz="quarter" idx="13"/>
            <p:extLst>
              <p:ext uri="{D42A27DB-BD31-4B8C-83A1-F6EECF244321}">
                <p14:modId xmlns:p14="http://schemas.microsoft.com/office/powerpoint/2010/main" val="2156187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666109"/>
                    </a:ext>
                  </a:extLst>
                </a:gridCol>
                <a:gridCol w="658368">
                  <a:extLst>
                    <a:ext uri="{9D8B030D-6E8A-4147-A177-3AD203B41FA5}">
                      <a16:colId xmlns:a16="http://schemas.microsoft.com/office/drawing/2014/main" val="4074362929"/>
                    </a:ext>
                  </a:extLst>
                </a:gridCol>
                <a:gridCol w="658368">
                  <a:extLst>
                    <a:ext uri="{9D8B030D-6E8A-4147-A177-3AD203B41FA5}">
                      <a16:colId xmlns:a16="http://schemas.microsoft.com/office/drawing/2014/main" val="8128475"/>
                    </a:ext>
                  </a:extLst>
                </a:gridCol>
                <a:gridCol w="658368">
                  <a:extLst>
                    <a:ext uri="{9D8B030D-6E8A-4147-A177-3AD203B41FA5}">
                      <a16:colId xmlns:a16="http://schemas.microsoft.com/office/drawing/2014/main" val="3401132755"/>
                    </a:ext>
                  </a:extLst>
                </a:gridCol>
                <a:gridCol w="658368">
                  <a:extLst>
                    <a:ext uri="{9D8B030D-6E8A-4147-A177-3AD203B41FA5}">
                      <a16:colId xmlns:a16="http://schemas.microsoft.com/office/drawing/2014/main" val="3300438628"/>
                    </a:ext>
                  </a:extLst>
                </a:gridCol>
                <a:gridCol w="658368">
                  <a:extLst>
                    <a:ext uri="{9D8B030D-6E8A-4147-A177-3AD203B41FA5}">
                      <a16:colId xmlns:a16="http://schemas.microsoft.com/office/drawing/2014/main" val="2484510494"/>
                    </a:ext>
                  </a:extLst>
                </a:gridCol>
                <a:gridCol w="658368">
                  <a:extLst>
                    <a:ext uri="{9D8B030D-6E8A-4147-A177-3AD203B41FA5}">
                      <a16:colId xmlns:a16="http://schemas.microsoft.com/office/drawing/2014/main" val="1771038359"/>
                    </a:ext>
                  </a:extLst>
                </a:gridCol>
                <a:gridCol w="658368">
                  <a:extLst>
                    <a:ext uri="{9D8B030D-6E8A-4147-A177-3AD203B41FA5}">
                      <a16:colId xmlns:a16="http://schemas.microsoft.com/office/drawing/2014/main" val="1888531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038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- 2018-06-11 21:35:32 </a:t>
                      </a:r>
                      <a:r>
                        <a:rPr kumimoji="0" lang="es-ES" sz="1000" b="0" i="0" u="none" strike="noStrike" kern="1200" cap="none" spc="0" normalizeH="0" baseline="0" noProof="0">
                          <a:ln>
                            <a:noFill/>
                          </a:ln>
                          <a:solidFill>
                            <a:prstClr val="black"/>
                          </a:solidFill>
                          <a:effectLst/>
                          <a:uLnTx/>
                          <a:uFillTx/>
                          <a:latin typeface="+mn-lt"/>
                          <a:ea typeface="+mn-ea"/>
                          <a:cs typeface="+mn-cs"/>
                        </a:rPr>
                        <a:t> 
 Madrid, 11 de junio
Mundial de fútbol para ciegos Madrid 2018
@MunFutbolCiegos
La Embajada Argentina en España apoya y acompaña a la Selección argentina de fútbol para ciegos “Murciélagos” como a la afición, que fervientemente alienta a los talentosos jugadores y técnicos argentinos, que en el campo de juego demuestran largamente el disciplinado y excelente trabajo deportivo. 
Hoy el final del encuentro del Grupo B, se definió con una contundente victoria de Argentina por 3-0 sobre Francia. Doblete de Nico Véliz, para alcanzar los tres goles en este #MundialFútbolCiegos. Completó el marcador Lucas Rodríguez a un minuto del final.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4194366"/>
                  </a:ext>
                </a:extLst>
              </a:tr>
            </a:tbl>
          </a:graphicData>
        </a:graphic>
      </p:graphicFrame>
      <p:sp>
        <p:nvSpPr>
          <p:cNvPr id="4" name="Text Placeholder 3">
            <a:extLst>
              <a:ext uri="{FF2B5EF4-FFF2-40B4-BE49-F238E27FC236}">
                <a16:creationId xmlns:a16="http://schemas.microsoft.com/office/drawing/2014/main" id="{3465696B-1F1D-41E8-8BE6-1AE2E60AD8B1}"/>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3425662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AD4A-0868-4B62-B5FB-93ABD93BC050}"/>
              </a:ext>
            </a:extLst>
          </p:cNvPr>
          <p:cNvSpPr>
            <a:spLocks noGrp="1"/>
          </p:cNvSpPr>
          <p:nvPr>
            <p:ph type="title"/>
          </p:nvPr>
        </p:nvSpPr>
        <p:spPr/>
        <p:txBody>
          <a:bodyPr/>
          <a:lstStyle/>
          <a:p>
            <a:r>
              <a:rPr lang="en-US"/>
              <a:t>Facebook Own Posts Table | Federico Ramon Puerta - 12 of 16</a:t>
            </a:r>
          </a:p>
        </p:txBody>
      </p:sp>
      <p:graphicFrame>
        <p:nvGraphicFramePr>
          <p:cNvPr id="5" name="Table Placeholder 4">
            <a:extLst>
              <a:ext uri="{FF2B5EF4-FFF2-40B4-BE49-F238E27FC236}">
                <a16:creationId xmlns:a16="http://schemas.microsoft.com/office/drawing/2014/main" id="{30AC628A-481D-49B9-998A-B204ED9D6B68}"/>
              </a:ext>
            </a:extLst>
          </p:cNvPr>
          <p:cNvGraphicFramePr>
            <a:graphicFrameLocks noGrp="1"/>
          </p:cNvGraphicFramePr>
          <p:nvPr>
            <p:ph type="tbl" sz="quarter" idx="13"/>
            <p:extLst>
              <p:ext uri="{D42A27DB-BD31-4B8C-83A1-F6EECF244321}">
                <p14:modId xmlns:p14="http://schemas.microsoft.com/office/powerpoint/2010/main" val="425150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6516415"/>
                    </a:ext>
                  </a:extLst>
                </a:gridCol>
                <a:gridCol w="658368">
                  <a:extLst>
                    <a:ext uri="{9D8B030D-6E8A-4147-A177-3AD203B41FA5}">
                      <a16:colId xmlns:a16="http://schemas.microsoft.com/office/drawing/2014/main" val="264156665"/>
                    </a:ext>
                  </a:extLst>
                </a:gridCol>
                <a:gridCol w="658368">
                  <a:extLst>
                    <a:ext uri="{9D8B030D-6E8A-4147-A177-3AD203B41FA5}">
                      <a16:colId xmlns:a16="http://schemas.microsoft.com/office/drawing/2014/main" val="1310653971"/>
                    </a:ext>
                  </a:extLst>
                </a:gridCol>
                <a:gridCol w="658368">
                  <a:extLst>
                    <a:ext uri="{9D8B030D-6E8A-4147-A177-3AD203B41FA5}">
                      <a16:colId xmlns:a16="http://schemas.microsoft.com/office/drawing/2014/main" val="1232456431"/>
                    </a:ext>
                  </a:extLst>
                </a:gridCol>
                <a:gridCol w="658368">
                  <a:extLst>
                    <a:ext uri="{9D8B030D-6E8A-4147-A177-3AD203B41FA5}">
                      <a16:colId xmlns:a16="http://schemas.microsoft.com/office/drawing/2014/main" val="2953356064"/>
                    </a:ext>
                  </a:extLst>
                </a:gridCol>
                <a:gridCol w="658368">
                  <a:extLst>
                    <a:ext uri="{9D8B030D-6E8A-4147-A177-3AD203B41FA5}">
                      <a16:colId xmlns:a16="http://schemas.microsoft.com/office/drawing/2014/main" val="1834797539"/>
                    </a:ext>
                  </a:extLst>
                </a:gridCol>
                <a:gridCol w="658368">
                  <a:extLst>
                    <a:ext uri="{9D8B030D-6E8A-4147-A177-3AD203B41FA5}">
                      <a16:colId xmlns:a16="http://schemas.microsoft.com/office/drawing/2014/main" val="3180502995"/>
                    </a:ext>
                  </a:extLst>
                </a:gridCol>
                <a:gridCol w="658368">
                  <a:extLst>
                    <a:ext uri="{9D8B030D-6E8A-4147-A177-3AD203B41FA5}">
                      <a16:colId xmlns:a16="http://schemas.microsoft.com/office/drawing/2014/main" val="2069506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725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- 2018-07-11 20:03:36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The Westin Palace, Madrid 
El Presidente electo de Colombia, Ivan Iván Duque, expuso los lineamientos nucleares de su próximo gobierno, en el desayuno informativo del Forum Europa, organizado por Nueva Economía Forum.
Fue presentado por el escritor y Premio Nobel Mario Vargas Llosa.
Participaron del desayuno el Embajador Federico Ramón Puerta junto con los Embajadores de Paraguay, Antonio Riva Palacio; de México, Roberta Lajous, de Colombia, Alberto Furmanski, entre otras destacadas personalidades políticas, sociales y económicas de España y países americanos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929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- 2018-08-06 22:11:41 </a:t>
                      </a:r>
                      <a:r>
                        <a:rPr kumimoji="0" lang="es-ES" sz="1000" b="0" i="0" u="none" strike="noStrike" kern="1200" cap="none" spc="0" normalizeH="0" baseline="0" noProof="0">
                          <a:ln>
                            <a:noFill/>
                          </a:ln>
                          <a:solidFill>
                            <a:prstClr val="black"/>
                          </a:solidFill>
                          <a:effectLst/>
                          <a:uLnTx/>
                          <a:uFillTx/>
                          <a:latin typeface="+mn-lt"/>
                          <a:ea typeface="+mn-ea"/>
                          <a:cs typeface="+mn-cs"/>
                        </a:rPr>
                        <a:t> 
 6 de agosto. Seseña, Toledo:
“Mundial Juvenil de Esquí Acuático “
Saludamos a nuestra delegación juvenil de Esquí Acuático que con mucho esfuerzo, talento y dedicación nos representó dignamente en el Mundial de Esquí Acuático en España
Una nutrida participación con 23 países, los mejores del mundo, hemos logrado el 2do puesto en Overall de Tobias Giorgis, 11 Récords Personales, y 4 Récords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4158234"/>
                  </a:ext>
                </a:extLst>
              </a:tr>
            </a:tbl>
          </a:graphicData>
        </a:graphic>
      </p:graphicFrame>
      <p:sp>
        <p:nvSpPr>
          <p:cNvPr id="4" name="Text Placeholder 3">
            <a:extLst>
              <a:ext uri="{FF2B5EF4-FFF2-40B4-BE49-F238E27FC236}">
                <a16:creationId xmlns:a16="http://schemas.microsoft.com/office/drawing/2014/main" id="{299CBDE8-2514-402B-A50A-90ED403352AC}"/>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592325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7B14D-3351-4D19-A044-DF9F8BABCA36}"/>
              </a:ext>
            </a:extLst>
          </p:cNvPr>
          <p:cNvSpPr>
            <a:spLocks noGrp="1"/>
          </p:cNvSpPr>
          <p:nvPr>
            <p:ph type="title"/>
          </p:nvPr>
        </p:nvSpPr>
        <p:spPr/>
        <p:txBody>
          <a:bodyPr/>
          <a:lstStyle/>
          <a:p>
            <a:r>
              <a:rPr lang="en-US"/>
              <a:t>Facebook Own Posts Table | Federico Ramon Puerta - 13 of 16</a:t>
            </a:r>
          </a:p>
        </p:txBody>
      </p:sp>
      <p:graphicFrame>
        <p:nvGraphicFramePr>
          <p:cNvPr id="5" name="Table Placeholder 4">
            <a:extLst>
              <a:ext uri="{FF2B5EF4-FFF2-40B4-BE49-F238E27FC236}">
                <a16:creationId xmlns:a16="http://schemas.microsoft.com/office/drawing/2014/main" id="{3E1C3B09-73E2-4888-A0BD-9707BFCB934B}"/>
              </a:ext>
            </a:extLst>
          </p:cNvPr>
          <p:cNvGraphicFramePr>
            <a:graphicFrameLocks noGrp="1"/>
          </p:cNvGraphicFramePr>
          <p:nvPr>
            <p:ph type="tbl" sz="quarter" idx="13"/>
            <p:extLst>
              <p:ext uri="{D42A27DB-BD31-4B8C-83A1-F6EECF244321}">
                <p14:modId xmlns:p14="http://schemas.microsoft.com/office/powerpoint/2010/main" val="1346690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7479852"/>
                    </a:ext>
                  </a:extLst>
                </a:gridCol>
                <a:gridCol w="658368">
                  <a:extLst>
                    <a:ext uri="{9D8B030D-6E8A-4147-A177-3AD203B41FA5}">
                      <a16:colId xmlns:a16="http://schemas.microsoft.com/office/drawing/2014/main" val="713915095"/>
                    </a:ext>
                  </a:extLst>
                </a:gridCol>
                <a:gridCol w="658368">
                  <a:extLst>
                    <a:ext uri="{9D8B030D-6E8A-4147-A177-3AD203B41FA5}">
                      <a16:colId xmlns:a16="http://schemas.microsoft.com/office/drawing/2014/main" val="1324461531"/>
                    </a:ext>
                  </a:extLst>
                </a:gridCol>
                <a:gridCol w="658368">
                  <a:extLst>
                    <a:ext uri="{9D8B030D-6E8A-4147-A177-3AD203B41FA5}">
                      <a16:colId xmlns:a16="http://schemas.microsoft.com/office/drawing/2014/main" val="1379660880"/>
                    </a:ext>
                  </a:extLst>
                </a:gridCol>
                <a:gridCol w="658368">
                  <a:extLst>
                    <a:ext uri="{9D8B030D-6E8A-4147-A177-3AD203B41FA5}">
                      <a16:colId xmlns:a16="http://schemas.microsoft.com/office/drawing/2014/main" val="3222717756"/>
                    </a:ext>
                  </a:extLst>
                </a:gridCol>
                <a:gridCol w="658368">
                  <a:extLst>
                    <a:ext uri="{9D8B030D-6E8A-4147-A177-3AD203B41FA5}">
                      <a16:colId xmlns:a16="http://schemas.microsoft.com/office/drawing/2014/main" val="3899786914"/>
                    </a:ext>
                  </a:extLst>
                </a:gridCol>
                <a:gridCol w="658368">
                  <a:extLst>
                    <a:ext uri="{9D8B030D-6E8A-4147-A177-3AD203B41FA5}">
                      <a16:colId xmlns:a16="http://schemas.microsoft.com/office/drawing/2014/main" val="1310306772"/>
                    </a:ext>
                  </a:extLst>
                </a:gridCol>
                <a:gridCol w="658368">
                  <a:extLst>
                    <a:ext uri="{9D8B030D-6E8A-4147-A177-3AD203B41FA5}">
                      <a16:colId xmlns:a16="http://schemas.microsoft.com/office/drawing/2014/main" val="1658957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805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- 2018-06-16 22:28:19 </a:t>
                      </a:r>
                      <a:r>
                        <a:rPr kumimoji="0" lang="es-ES" sz="1000" b="0" i="0" u="none" strike="noStrike" kern="1200" cap="none" spc="0" normalizeH="0" baseline="0" noProof="0">
                          <a:ln>
                            <a:noFill/>
                          </a:ln>
                          <a:solidFill>
                            <a:prstClr val="black"/>
                          </a:solidFill>
                          <a:effectLst/>
                          <a:uLnTx/>
                          <a:uFillTx/>
                          <a:latin typeface="+mn-lt"/>
                          <a:ea typeface="+mn-ea"/>
                          <a:cs typeface="+mn-cs"/>
                        </a:rPr>
                        <a:t> 
 Madrid celebra el Mundial de fútbol para ciegos 2018
@MunFutbolCiegos
#MundialFútbolCiegos
Argentina gana a Rusia 1-0 en semis  y se enfrentará a Brasil por quinta vez en la final
Vamos Murciélagos!!!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203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- 2018-07-10 21:36:06 </a:t>
                      </a:r>
                      <a:r>
                        <a:rPr kumimoji="0" lang="es-ES" sz="1000" b="0" i="0" u="none" strike="noStrike" kern="1200" cap="none" spc="0" normalizeH="0" baseline="0" noProof="0">
                          <a:ln>
                            <a:noFill/>
                          </a:ln>
                          <a:solidFill>
                            <a:prstClr val="black"/>
                          </a:solidFill>
                          <a:effectLst/>
                          <a:uLnTx/>
                          <a:uFillTx/>
                          <a:latin typeface="+mn-lt"/>
                          <a:ea typeface="+mn-ea"/>
                          <a:cs typeface="+mn-cs"/>
                        </a:rPr>
                        <a:t> 
 Saludo al ex presidente Barack Obama en la I Cumbre de Innovación tecnológica y economía circular
Ver nota https://t.co/vZirwbAE4f https://t.co/wdp36Vmvm1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474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- 2018-07-05 10:37:03 </a:t>
                      </a:r>
                      <a:r>
                        <a:rPr kumimoji="0" lang="es-ES" sz="1000" b="0" i="0" u="none" strike="noStrike" kern="1200" cap="none" spc="0" normalizeH="0" baseline="0" noProof="0">
                          <a:ln>
                            <a:noFill/>
                          </a:ln>
                          <a:solidFill>
                            <a:prstClr val="black"/>
                          </a:solidFill>
                          <a:effectLst/>
                          <a:uLnTx/>
                          <a:uFillTx/>
                          <a:latin typeface="+mn-lt"/>
                          <a:ea typeface="+mn-ea"/>
                          <a:cs typeface="+mn-cs"/>
                        </a:rPr>
                        <a:t> 
 Madrid, 5 de julio
XI Foro Atlántico: populismo, nacionalismo y retos democráticos. Una agenda del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4117474"/>
                  </a:ext>
                </a:extLst>
              </a:tr>
            </a:tbl>
          </a:graphicData>
        </a:graphic>
      </p:graphicFrame>
      <p:sp>
        <p:nvSpPr>
          <p:cNvPr id="4" name="Text Placeholder 3">
            <a:extLst>
              <a:ext uri="{FF2B5EF4-FFF2-40B4-BE49-F238E27FC236}">
                <a16:creationId xmlns:a16="http://schemas.microsoft.com/office/drawing/2014/main" id="{000B5880-E1C4-4F40-9503-FDFD094AA6A1}"/>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740998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C3FF-D23C-4454-BA8A-3F0CD9571336}"/>
              </a:ext>
            </a:extLst>
          </p:cNvPr>
          <p:cNvSpPr>
            <a:spLocks noGrp="1"/>
          </p:cNvSpPr>
          <p:nvPr>
            <p:ph type="title"/>
          </p:nvPr>
        </p:nvSpPr>
        <p:spPr/>
        <p:txBody>
          <a:bodyPr/>
          <a:lstStyle/>
          <a:p>
            <a:r>
              <a:rPr lang="en-US"/>
              <a:t>Facebook Own Posts Table | Federico Ramon Puerta - 14 of 16</a:t>
            </a:r>
          </a:p>
        </p:txBody>
      </p:sp>
      <p:graphicFrame>
        <p:nvGraphicFramePr>
          <p:cNvPr id="5" name="Table Placeholder 4">
            <a:extLst>
              <a:ext uri="{FF2B5EF4-FFF2-40B4-BE49-F238E27FC236}">
                <a16:creationId xmlns:a16="http://schemas.microsoft.com/office/drawing/2014/main" id="{96D5A7DD-F57A-453C-B2C2-21F499481C84}"/>
              </a:ext>
            </a:extLst>
          </p:cNvPr>
          <p:cNvGraphicFramePr>
            <a:graphicFrameLocks noGrp="1"/>
          </p:cNvGraphicFramePr>
          <p:nvPr>
            <p:ph type="tbl" sz="quarter" idx="13"/>
            <p:extLst>
              <p:ext uri="{D42A27DB-BD31-4B8C-83A1-F6EECF244321}">
                <p14:modId xmlns:p14="http://schemas.microsoft.com/office/powerpoint/2010/main" val="3213000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6590082"/>
                    </a:ext>
                  </a:extLst>
                </a:gridCol>
                <a:gridCol w="658368">
                  <a:extLst>
                    <a:ext uri="{9D8B030D-6E8A-4147-A177-3AD203B41FA5}">
                      <a16:colId xmlns:a16="http://schemas.microsoft.com/office/drawing/2014/main" val="3416074378"/>
                    </a:ext>
                  </a:extLst>
                </a:gridCol>
                <a:gridCol w="658368">
                  <a:extLst>
                    <a:ext uri="{9D8B030D-6E8A-4147-A177-3AD203B41FA5}">
                      <a16:colId xmlns:a16="http://schemas.microsoft.com/office/drawing/2014/main" val="4213142178"/>
                    </a:ext>
                  </a:extLst>
                </a:gridCol>
                <a:gridCol w="658368">
                  <a:extLst>
                    <a:ext uri="{9D8B030D-6E8A-4147-A177-3AD203B41FA5}">
                      <a16:colId xmlns:a16="http://schemas.microsoft.com/office/drawing/2014/main" val="372057363"/>
                    </a:ext>
                  </a:extLst>
                </a:gridCol>
                <a:gridCol w="658368">
                  <a:extLst>
                    <a:ext uri="{9D8B030D-6E8A-4147-A177-3AD203B41FA5}">
                      <a16:colId xmlns:a16="http://schemas.microsoft.com/office/drawing/2014/main" val="2237886395"/>
                    </a:ext>
                  </a:extLst>
                </a:gridCol>
                <a:gridCol w="658368">
                  <a:extLst>
                    <a:ext uri="{9D8B030D-6E8A-4147-A177-3AD203B41FA5}">
                      <a16:colId xmlns:a16="http://schemas.microsoft.com/office/drawing/2014/main" val="2552139967"/>
                    </a:ext>
                  </a:extLst>
                </a:gridCol>
                <a:gridCol w="658368">
                  <a:extLst>
                    <a:ext uri="{9D8B030D-6E8A-4147-A177-3AD203B41FA5}">
                      <a16:colId xmlns:a16="http://schemas.microsoft.com/office/drawing/2014/main" val="373056781"/>
                    </a:ext>
                  </a:extLst>
                </a:gridCol>
                <a:gridCol w="658368">
                  <a:extLst>
                    <a:ext uri="{9D8B030D-6E8A-4147-A177-3AD203B41FA5}">
                      <a16:colId xmlns:a16="http://schemas.microsoft.com/office/drawing/2014/main" val="2605499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918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- 2018-06-19 18:35:54 </a:t>
                      </a:r>
                      <a:r>
                        <a:rPr kumimoji="0" lang="es-ES" sz="1000" b="0" i="0" u="none" strike="noStrike" kern="1200" cap="none" spc="0" normalizeH="0" baseline="0" noProof="0">
                          <a:ln>
                            <a:noFill/>
                          </a:ln>
                          <a:solidFill>
                            <a:prstClr val="black"/>
                          </a:solidFill>
                          <a:effectLst/>
                          <a:uLnTx/>
                          <a:uFillTx/>
                          <a:latin typeface="+mn-lt"/>
                          <a:ea typeface="+mn-ea"/>
                          <a:cs typeface="+mn-cs"/>
                        </a:rPr>
                        <a:t> 
 Madrid, 19 de junio
Promesa de Lealtad a la Bandera Argentina
Con la presencia de la directora del COLEGIO MAYOR ARGENTINO Karina Conde y del Ministro de la Embajada Argentina Eduardo Michel.
El Ministro de educación de la Nación Alejandro Finocchiaro, en un emotivo y sentido acto, tomó la promesa de Lealtad a niños y jóvenes argentinos residentes en España, recordando la figura señera de nuestro prócer Manuel Belgrano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4966999"/>
                  </a:ext>
                </a:extLst>
              </a:tr>
            </a:tbl>
          </a:graphicData>
        </a:graphic>
      </p:graphicFrame>
      <p:sp>
        <p:nvSpPr>
          <p:cNvPr id="4" name="Text Placeholder 3">
            <a:extLst>
              <a:ext uri="{FF2B5EF4-FFF2-40B4-BE49-F238E27FC236}">
                <a16:creationId xmlns:a16="http://schemas.microsoft.com/office/drawing/2014/main" id="{67D5C499-93E7-4FD4-BEC0-F4B898451643}"/>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1057340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50B0-7170-4B87-9429-A458633B89F5}"/>
              </a:ext>
            </a:extLst>
          </p:cNvPr>
          <p:cNvSpPr>
            <a:spLocks noGrp="1"/>
          </p:cNvSpPr>
          <p:nvPr>
            <p:ph type="title"/>
          </p:nvPr>
        </p:nvSpPr>
        <p:spPr/>
        <p:txBody>
          <a:bodyPr/>
          <a:lstStyle/>
          <a:p>
            <a:r>
              <a:rPr lang="en-US"/>
              <a:t>Facebook Own Posts Table | Federico Ramon Puerta - 15 of 16</a:t>
            </a:r>
          </a:p>
        </p:txBody>
      </p:sp>
      <p:graphicFrame>
        <p:nvGraphicFramePr>
          <p:cNvPr id="5" name="Table Placeholder 4">
            <a:extLst>
              <a:ext uri="{FF2B5EF4-FFF2-40B4-BE49-F238E27FC236}">
                <a16:creationId xmlns:a16="http://schemas.microsoft.com/office/drawing/2014/main" id="{50698BD2-A3E5-4D39-BBA5-5064965D5F7F}"/>
              </a:ext>
            </a:extLst>
          </p:cNvPr>
          <p:cNvGraphicFramePr>
            <a:graphicFrameLocks noGrp="1"/>
          </p:cNvGraphicFramePr>
          <p:nvPr>
            <p:ph type="tbl" sz="quarter" idx="13"/>
            <p:extLst>
              <p:ext uri="{D42A27DB-BD31-4B8C-83A1-F6EECF244321}">
                <p14:modId xmlns:p14="http://schemas.microsoft.com/office/powerpoint/2010/main" val="1544760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3219315"/>
                    </a:ext>
                  </a:extLst>
                </a:gridCol>
                <a:gridCol w="658368">
                  <a:extLst>
                    <a:ext uri="{9D8B030D-6E8A-4147-A177-3AD203B41FA5}">
                      <a16:colId xmlns:a16="http://schemas.microsoft.com/office/drawing/2014/main" val="3699337"/>
                    </a:ext>
                  </a:extLst>
                </a:gridCol>
                <a:gridCol w="658368">
                  <a:extLst>
                    <a:ext uri="{9D8B030D-6E8A-4147-A177-3AD203B41FA5}">
                      <a16:colId xmlns:a16="http://schemas.microsoft.com/office/drawing/2014/main" val="963536781"/>
                    </a:ext>
                  </a:extLst>
                </a:gridCol>
                <a:gridCol w="658368">
                  <a:extLst>
                    <a:ext uri="{9D8B030D-6E8A-4147-A177-3AD203B41FA5}">
                      <a16:colId xmlns:a16="http://schemas.microsoft.com/office/drawing/2014/main" val="2088045701"/>
                    </a:ext>
                  </a:extLst>
                </a:gridCol>
                <a:gridCol w="658368">
                  <a:extLst>
                    <a:ext uri="{9D8B030D-6E8A-4147-A177-3AD203B41FA5}">
                      <a16:colId xmlns:a16="http://schemas.microsoft.com/office/drawing/2014/main" val="444302642"/>
                    </a:ext>
                  </a:extLst>
                </a:gridCol>
                <a:gridCol w="658368">
                  <a:extLst>
                    <a:ext uri="{9D8B030D-6E8A-4147-A177-3AD203B41FA5}">
                      <a16:colId xmlns:a16="http://schemas.microsoft.com/office/drawing/2014/main" val="4083074816"/>
                    </a:ext>
                  </a:extLst>
                </a:gridCol>
                <a:gridCol w="658368">
                  <a:extLst>
                    <a:ext uri="{9D8B030D-6E8A-4147-A177-3AD203B41FA5}">
                      <a16:colId xmlns:a16="http://schemas.microsoft.com/office/drawing/2014/main" val="3806827806"/>
                    </a:ext>
                  </a:extLst>
                </a:gridCol>
                <a:gridCol w="658368">
                  <a:extLst>
                    <a:ext uri="{9D8B030D-6E8A-4147-A177-3AD203B41FA5}">
                      <a16:colId xmlns:a16="http://schemas.microsoft.com/office/drawing/2014/main" val="36930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0540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- 2018-06-15 12:26:21 </a:t>
                      </a:r>
                      <a:r>
                        <a:rPr kumimoji="0" lang="es-ES" sz="1000" b="0" i="0" u="none" strike="noStrike" kern="1200" cap="none" spc="0" normalizeH="0" baseline="0" noProof="0">
                          <a:ln>
                            <a:noFill/>
                          </a:ln>
                          <a:solidFill>
                            <a:prstClr val="black"/>
                          </a:solidFill>
                          <a:effectLst/>
                          <a:uLnTx/>
                          <a:uFillTx/>
                          <a:latin typeface="+mn-lt"/>
                          <a:ea typeface="+mn-ea"/>
                          <a:cs typeface="+mn-cs"/>
                        </a:rPr>
                        <a:t> 
 Desde la Embajada Argentina ante el Reino de España colaboramos impulsamos y promovimos junto a la Cámara CEAES Acelerar España, el programa de internacionalización de startups argentinas.
Hoy, ya tiene ganadores de su segunda edición. Quadminds, centrada en el Internet de las Cosas (IoT) para logística y supply chain, Tu Primer Laburo, plataforma que colabora en la inserción de jóvenes a su primer empleo e Insside, dedicada a la ciberseguridad gestionada y auditorías PCI, se imponen entre los 375 participantes y 13 startups finalistas.
El concurso, promovido por la Cámara Empresarial Argentina en España (CEAES), la Embajada Argentina en España, el Ministerio de Producción de Argentina, el ICEX y el Ministerio de Economía, Industria y Competitividad Español, entre otros, busca apoyar startups argentinas que se encuentran en fase de internacionalización, premiando a tres de ellas con un proceso de aceleración en España.
Acelerar España, el programa de internacionalización de startups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1481712"/>
                  </a:ext>
                </a:extLst>
              </a:tr>
            </a:tbl>
          </a:graphicData>
        </a:graphic>
      </p:graphicFrame>
      <p:sp>
        <p:nvSpPr>
          <p:cNvPr id="4" name="Text Placeholder 3">
            <a:extLst>
              <a:ext uri="{FF2B5EF4-FFF2-40B4-BE49-F238E27FC236}">
                <a16:creationId xmlns:a16="http://schemas.microsoft.com/office/drawing/2014/main" id="{15F9802D-BB50-4E8C-8958-614C21DF2ABF}"/>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3541800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06ABA-34A2-4AD6-85C6-991159747D26}"/>
              </a:ext>
            </a:extLst>
          </p:cNvPr>
          <p:cNvSpPr>
            <a:spLocks noGrp="1"/>
          </p:cNvSpPr>
          <p:nvPr>
            <p:ph type="title"/>
          </p:nvPr>
        </p:nvSpPr>
        <p:spPr/>
        <p:txBody>
          <a:bodyPr/>
          <a:lstStyle/>
          <a:p>
            <a:r>
              <a:rPr lang="en-US"/>
              <a:t>Facebook Own Posts Table | Federico Ramon Puerta - 16 of 16</a:t>
            </a:r>
          </a:p>
        </p:txBody>
      </p:sp>
      <p:graphicFrame>
        <p:nvGraphicFramePr>
          <p:cNvPr id="5" name="Table Placeholder 4">
            <a:extLst>
              <a:ext uri="{FF2B5EF4-FFF2-40B4-BE49-F238E27FC236}">
                <a16:creationId xmlns:a16="http://schemas.microsoft.com/office/drawing/2014/main" id="{90A075FA-04C0-4959-A99E-AC3C20272F18}"/>
              </a:ext>
            </a:extLst>
          </p:cNvPr>
          <p:cNvGraphicFramePr>
            <a:graphicFrameLocks noGrp="1"/>
          </p:cNvGraphicFramePr>
          <p:nvPr>
            <p:ph type="tbl" sz="quarter" idx="13"/>
            <p:extLst>
              <p:ext uri="{D42A27DB-BD31-4B8C-83A1-F6EECF244321}">
                <p14:modId xmlns:p14="http://schemas.microsoft.com/office/powerpoint/2010/main" val="109136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9940529"/>
                    </a:ext>
                  </a:extLst>
                </a:gridCol>
                <a:gridCol w="658368">
                  <a:extLst>
                    <a:ext uri="{9D8B030D-6E8A-4147-A177-3AD203B41FA5}">
                      <a16:colId xmlns:a16="http://schemas.microsoft.com/office/drawing/2014/main" val="2150857558"/>
                    </a:ext>
                  </a:extLst>
                </a:gridCol>
                <a:gridCol w="658368">
                  <a:extLst>
                    <a:ext uri="{9D8B030D-6E8A-4147-A177-3AD203B41FA5}">
                      <a16:colId xmlns:a16="http://schemas.microsoft.com/office/drawing/2014/main" val="3014253189"/>
                    </a:ext>
                  </a:extLst>
                </a:gridCol>
                <a:gridCol w="658368">
                  <a:extLst>
                    <a:ext uri="{9D8B030D-6E8A-4147-A177-3AD203B41FA5}">
                      <a16:colId xmlns:a16="http://schemas.microsoft.com/office/drawing/2014/main" val="686017548"/>
                    </a:ext>
                  </a:extLst>
                </a:gridCol>
                <a:gridCol w="658368">
                  <a:extLst>
                    <a:ext uri="{9D8B030D-6E8A-4147-A177-3AD203B41FA5}">
                      <a16:colId xmlns:a16="http://schemas.microsoft.com/office/drawing/2014/main" val="1324445905"/>
                    </a:ext>
                  </a:extLst>
                </a:gridCol>
                <a:gridCol w="658368">
                  <a:extLst>
                    <a:ext uri="{9D8B030D-6E8A-4147-A177-3AD203B41FA5}">
                      <a16:colId xmlns:a16="http://schemas.microsoft.com/office/drawing/2014/main" val="1236944066"/>
                    </a:ext>
                  </a:extLst>
                </a:gridCol>
                <a:gridCol w="658368">
                  <a:extLst>
                    <a:ext uri="{9D8B030D-6E8A-4147-A177-3AD203B41FA5}">
                      <a16:colId xmlns:a16="http://schemas.microsoft.com/office/drawing/2014/main" val="3058564217"/>
                    </a:ext>
                  </a:extLst>
                </a:gridCol>
                <a:gridCol w="658368">
                  <a:extLst>
                    <a:ext uri="{9D8B030D-6E8A-4147-A177-3AD203B41FA5}">
                      <a16:colId xmlns:a16="http://schemas.microsoft.com/office/drawing/2014/main" val="249190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471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- 2018-06-17 13:29:27 </a:t>
                      </a:r>
                      <a:r>
                        <a:rPr kumimoji="0" lang="es-ES" sz="1000" b="0" i="0" u="none" strike="noStrike" kern="1200" cap="none" spc="0" normalizeH="0" baseline="0" noProof="0">
                          <a:ln>
                            <a:noFill/>
                          </a:ln>
                          <a:solidFill>
                            <a:prstClr val="black"/>
                          </a:solidFill>
                          <a:effectLst/>
                          <a:uLnTx/>
                          <a:uFillTx/>
                          <a:latin typeface="+mn-lt"/>
                          <a:ea typeface="+mn-ea"/>
                          <a:cs typeface="+mn-cs"/>
                        </a:rPr>
                        <a:t> 
 Comienza la final del Mundial de fútbol para ciegos 2018
@MunFutbolCiegos
#MundialFútbolCiegos
#Argentina - #Brasil
La afición argentina luce gorras, remeras y pins de los JJOO de la juventud, que se llevarán a cabo en la CABA durante el próximo mes de octubre
Vamos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0744742"/>
                  </a:ext>
                </a:extLst>
              </a:tr>
            </a:tbl>
          </a:graphicData>
        </a:graphic>
      </p:graphicFrame>
      <p:sp>
        <p:nvSpPr>
          <p:cNvPr id="4" name="Text Placeholder 3">
            <a:extLst>
              <a:ext uri="{FF2B5EF4-FFF2-40B4-BE49-F238E27FC236}">
                <a16:creationId xmlns:a16="http://schemas.microsoft.com/office/drawing/2014/main" id="{2585A9AC-1846-470F-B889-9B097DF6EA51}"/>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064483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DF12-B45F-4EED-8EF8-BEEA790794D9}"/>
              </a:ext>
            </a:extLst>
          </p:cNvPr>
          <p:cNvSpPr>
            <a:spLocks noGrp="1"/>
          </p:cNvSpPr>
          <p:nvPr>
            <p:ph type="title"/>
          </p:nvPr>
        </p:nvSpPr>
        <p:spPr/>
        <p:txBody>
          <a:bodyPr/>
          <a:lstStyle/>
          <a:p>
            <a:r>
              <a:rPr lang="en-US"/>
              <a:t>Facebook Own Posts | Federico Ramon Puerta</a:t>
            </a:r>
          </a:p>
        </p:txBody>
      </p:sp>
      <p:graphicFrame>
        <p:nvGraphicFramePr>
          <p:cNvPr id="6" name="Chart Placeholder 5">
            <a:extLst>
              <a:ext uri="{FF2B5EF4-FFF2-40B4-BE49-F238E27FC236}">
                <a16:creationId xmlns:a16="http://schemas.microsoft.com/office/drawing/2014/main" id="{99BDADA6-3F5C-4168-BF19-F01FCB41CDB5}"/>
              </a:ext>
            </a:extLst>
          </p:cNvPr>
          <p:cNvGraphicFramePr>
            <a:graphicFrameLocks noGrp="1"/>
          </p:cNvGraphicFramePr>
          <p:nvPr>
            <p:ph type="chart" sz="quarter" idx="13"/>
            <p:extLst>
              <p:ext uri="{D42A27DB-BD31-4B8C-83A1-F6EECF244321}">
                <p14:modId xmlns:p14="http://schemas.microsoft.com/office/powerpoint/2010/main" val="474682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BF7BAD-E9F0-4CC2-95E0-D7114240C414}"/>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3657165E-09C8-4B7F-8E85-08011B1BFD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6050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6381C-BCB0-42C0-B079-966EA6D5D87F}"/>
              </a:ext>
            </a:extLst>
          </p:cNvPr>
          <p:cNvSpPr>
            <a:spLocks noGrp="1"/>
          </p:cNvSpPr>
          <p:nvPr>
            <p:ph type="title"/>
          </p:nvPr>
        </p:nvSpPr>
        <p:spPr/>
        <p:txBody>
          <a:bodyPr/>
          <a:lstStyle/>
          <a:p>
            <a:r>
              <a:rPr lang="en-US"/>
              <a:t>Facebook Own Posts By Weekday | Federico Ramon Puerta</a:t>
            </a:r>
          </a:p>
        </p:txBody>
      </p:sp>
      <p:graphicFrame>
        <p:nvGraphicFramePr>
          <p:cNvPr id="6" name="Chart Placeholder 5">
            <a:extLst>
              <a:ext uri="{FF2B5EF4-FFF2-40B4-BE49-F238E27FC236}">
                <a16:creationId xmlns:a16="http://schemas.microsoft.com/office/drawing/2014/main" id="{41C63BF1-C678-447B-9292-D7FE6A7D73FA}"/>
              </a:ext>
            </a:extLst>
          </p:cNvPr>
          <p:cNvGraphicFramePr>
            <a:graphicFrameLocks noGrp="1"/>
          </p:cNvGraphicFramePr>
          <p:nvPr>
            <p:ph type="chart" sz="quarter" idx="13"/>
            <p:extLst>
              <p:ext uri="{D42A27DB-BD31-4B8C-83A1-F6EECF244321}">
                <p14:modId xmlns:p14="http://schemas.microsoft.com/office/powerpoint/2010/main" val="3366169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7022B-4FC5-4F14-9DCB-1A583A66AEE9}"/>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2B8F635C-8325-46C5-BE1A-912067BFCA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9464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05526-D5DB-4E7E-90BF-AF671D2E8508}"/>
              </a:ext>
            </a:extLst>
          </p:cNvPr>
          <p:cNvSpPr>
            <a:spLocks noGrp="1"/>
          </p:cNvSpPr>
          <p:nvPr>
            <p:ph type="title"/>
          </p:nvPr>
        </p:nvSpPr>
        <p:spPr/>
        <p:txBody>
          <a:bodyPr/>
          <a:lstStyle/>
          <a:p>
            <a:r>
              <a:rPr lang="en-US"/>
              <a:t>Facebook Interaction Rate By Weekday | Federico Ramon Puerta</a:t>
            </a:r>
          </a:p>
        </p:txBody>
      </p:sp>
      <p:graphicFrame>
        <p:nvGraphicFramePr>
          <p:cNvPr id="6" name="Chart Placeholder 5">
            <a:extLst>
              <a:ext uri="{FF2B5EF4-FFF2-40B4-BE49-F238E27FC236}">
                <a16:creationId xmlns:a16="http://schemas.microsoft.com/office/drawing/2014/main" id="{C53C9984-4D36-43E9-B9B8-DFDC5E1E4940}"/>
              </a:ext>
            </a:extLst>
          </p:cNvPr>
          <p:cNvGraphicFramePr>
            <a:graphicFrameLocks noGrp="1"/>
          </p:cNvGraphicFramePr>
          <p:nvPr>
            <p:ph type="chart" sz="quarter" idx="13"/>
            <p:extLst>
              <p:ext uri="{D42A27DB-BD31-4B8C-83A1-F6EECF244321}">
                <p14:modId xmlns:p14="http://schemas.microsoft.com/office/powerpoint/2010/main" val="120819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ABD6A5-9FC4-4CE4-A6D6-B275E7B2D58B}"/>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69C366FD-22D2-4282-ACA7-6A75B34F35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5257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FECAC-5A2D-4E34-9EA5-6BC3199DA927}"/>
              </a:ext>
            </a:extLst>
          </p:cNvPr>
          <p:cNvSpPr>
            <a:spLocks noGrp="1"/>
          </p:cNvSpPr>
          <p:nvPr>
            <p:ph type="title"/>
          </p:nvPr>
        </p:nvSpPr>
        <p:spPr/>
        <p:txBody>
          <a:bodyPr/>
          <a:lstStyle/>
          <a:p>
            <a:r>
              <a:rPr lang="en-US"/>
              <a:t>Facebook Post Type Distribution Per Profile | Federico Ramon Puerta</a:t>
            </a:r>
          </a:p>
        </p:txBody>
      </p:sp>
      <p:graphicFrame>
        <p:nvGraphicFramePr>
          <p:cNvPr id="6" name="Chart Placeholder 5">
            <a:extLst>
              <a:ext uri="{FF2B5EF4-FFF2-40B4-BE49-F238E27FC236}">
                <a16:creationId xmlns:a16="http://schemas.microsoft.com/office/drawing/2014/main" id="{08A63654-32FA-46A5-8E39-7972E3D6570B}"/>
              </a:ext>
            </a:extLst>
          </p:cNvPr>
          <p:cNvGraphicFramePr>
            <a:graphicFrameLocks noGrp="1"/>
          </p:cNvGraphicFramePr>
          <p:nvPr>
            <p:ph type="chart" sz="quarter" idx="13"/>
            <p:extLst>
              <p:ext uri="{D42A27DB-BD31-4B8C-83A1-F6EECF244321}">
                <p14:modId xmlns:p14="http://schemas.microsoft.com/office/powerpoint/2010/main" val="1486346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4EE605-1A0E-448E-81E8-548E007DA1DF}"/>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AB71B4DA-C404-47F4-AFDF-B533503A4B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660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9C6FB-17C6-4B9D-AEC8-13604945FD09}"/>
              </a:ext>
            </a:extLst>
          </p:cNvPr>
          <p:cNvSpPr>
            <a:spLocks noGrp="1"/>
          </p:cNvSpPr>
          <p:nvPr>
            <p:ph type="title"/>
          </p:nvPr>
        </p:nvSpPr>
        <p:spPr/>
        <p:txBody>
          <a:bodyPr/>
          <a:lstStyle/>
          <a:p>
            <a:r>
              <a:rPr lang="en-US"/>
              <a:t>Facebook Interaction Rate By Hour | Federico Ramon Puerta</a:t>
            </a:r>
          </a:p>
        </p:txBody>
      </p:sp>
      <p:graphicFrame>
        <p:nvGraphicFramePr>
          <p:cNvPr id="6" name="Chart Placeholder 5">
            <a:extLst>
              <a:ext uri="{FF2B5EF4-FFF2-40B4-BE49-F238E27FC236}">
                <a16:creationId xmlns:a16="http://schemas.microsoft.com/office/drawing/2014/main" id="{E1CEA61C-5055-4222-9442-4B8DEA17D8E7}"/>
              </a:ext>
            </a:extLst>
          </p:cNvPr>
          <p:cNvGraphicFramePr>
            <a:graphicFrameLocks noGrp="1"/>
          </p:cNvGraphicFramePr>
          <p:nvPr>
            <p:ph type="chart" sz="quarter" idx="13"/>
            <p:extLst>
              <p:ext uri="{D42A27DB-BD31-4B8C-83A1-F6EECF244321}">
                <p14:modId xmlns:p14="http://schemas.microsoft.com/office/powerpoint/2010/main" val="3898853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6EFB6B-E88E-46CA-9C9C-4D16B5A72273}"/>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93486DCE-836E-4C80-B6F5-5DDB2C3D2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529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56571-1A05-4099-8BE7-41E704A1443A}"/>
              </a:ext>
            </a:extLst>
          </p:cNvPr>
          <p:cNvSpPr>
            <a:spLocks noGrp="1"/>
          </p:cNvSpPr>
          <p:nvPr>
            <p:ph type="title"/>
          </p:nvPr>
        </p:nvSpPr>
        <p:spPr/>
        <p:txBody>
          <a:bodyPr/>
          <a:lstStyle/>
          <a:p>
            <a:r>
              <a:rPr lang="en-US"/>
              <a:t>Facebook Own Posts By Hour | Federico Ramon Puerta</a:t>
            </a:r>
          </a:p>
        </p:txBody>
      </p:sp>
      <p:graphicFrame>
        <p:nvGraphicFramePr>
          <p:cNvPr id="6" name="Chart Placeholder 5">
            <a:extLst>
              <a:ext uri="{FF2B5EF4-FFF2-40B4-BE49-F238E27FC236}">
                <a16:creationId xmlns:a16="http://schemas.microsoft.com/office/drawing/2014/main" id="{269C0648-F533-45F6-97BD-77ADFCA62061}"/>
              </a:ext>
            </a:extLst>
          </p:cNvPr>
          <p:cNvGraphicFramePr>
            <a:graphicFrameLocks noGrp="1"/>
          </p:cNvGraphicFramePr>
          <p:nvPr>
            <p:ph type="chart" sz="quarter" idx="13"/>
            <p:extLst>
              <p:ext uri="{D42A27DB-BD31-4B8C-83A1-F6EECF244321}">
                <p14:modId xmlns:p14="http://schemas.microsoft.com/office/powerpoint/2010/main" val="1947918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D259A9-83D6-41B3-B087-A7650BF7EC6F}"/>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9EB9CD47-4DC9-46AD-B02A-ECC7C9758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6798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DA02E-B221-458F-84D5-DBDF1C33220A}"/>
              </a:ext>
            </a:extLst>
          </p:cNvPr>
          <p:cNvSpPr>
            <a:spLocks noGrp="1"/>
          </p:cNvSpPr>
          <p:nvPr>
            <p:ph type="title"/>
          </p:nvPr>
        </p:nvSpPr>
        <p:spPr/>
        <p:txBody>
          <a:bodyPr/>
          <a:lstStyle/>
          <a:p>
            <a:r>
              <a:rPr lang="en-US"/>
              <a:t>Facebook Interaction Rate By Post Type | Federico Ramon Puerta</a:t>
            </a:r>
          </a:p>
        </p:txBody>
      </p:sp>
      <p:graphicFrame>
        <p:nvGraphicFramePr>
          <p:cNvPr id="6" name="Chart Placeholder 5">
            <a:extLst>
              <a:ext uri="{FF2B5EF4-FFF2-40B4-BE49-F238E27FC236}">
                <a16:creationId xmlns:a16="http://schemas.microsoft.com/office/drawing/2014/main" id="{A26C5802-0067-479A-985D-1C387FCAA0DF}"/>
              </a:ext>
            </a:extLst>
          </p:cNvPr>
          <p:cNvGraphicFramePr>
            <a:graphicFrameLocks noGrp="1"/>
          </p:cNvGraphicFramePr>
          <p:nvPr>
            <p:ph type="chart" sz="quarter" idx="13"/>
            <p:extLst>
              <p:ext uri="{D42A27DB-BD31-4B8C-83A1-F6EECF244321}">
                <p14:modId xmlns:p14="http://schemas.microsoft.com/office/powerpoint/2010/main" val="3894537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97A34-4E83-4A57-8FAD-D8F41D820C11}"/>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6963A71B-2108-4D91-AE1E-1DEEBBA938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3281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5D92-12CE-4D72-B5C1-5CA1C2BDB888}"/>
              </a:ext>
            </a:extLst>
          </p:cNvPr>
          <p:cNvSpPr>
            <a:spLocks noGrp="1"/>
          </p:cNvSpPr>
          <p:nvPr>
            <p:ph type="title"/>
          </p:nvPr>
        </p:nvSpPr>
        <p:spPr/>
        <p:txBody>
          <a:bodyPr/>
          <a:lstStyle/>
          <a:p>
            <a:r>
              <a:rPr lang="en-US"/>
              <a:t>Facebook Interactions Distribution | Federico Ramon Puerta</a:t>
            </a:r>
          </a:p>
        </p:txBody>
      </p:sp>
      <p:graphicFrame>
        <p:nvGraphicFramePr>
          <p:cNvPr id="6" name="Chart Placeholder 5">
            <a:extLst>
              <a:ext uri="{FF2B5EF4-FFF2-40B4-BE49-F238E27FC236}">
                <a16:creationId xmlns:a16="http://schemas.microsoft.com/office/drawing/2014/main" id="{07B5EDB9-B958-4DF3-93FB-32752675944E}"/>
              </a:ext>
            </a:extLst>
          </p:cNvPr>
          <p:cNvGraphicFramePr>
            <a:graphicFrameLocks noGrp="1"/>
          </p:cNvGraphicFramePr>
          <p:nvPr>
            <p:ph type="chart" sz="quarter" idx="13"/>
            <p:extLst>
              <p:ext uri="{D42A27DB-BD31-4B8C-83A1-F6EECF244321}">
                <p14:modId xmlns:p14="http://schemas.microsoft.com/office/powerpoint/2010/main" val="696930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A58890-160E-46C1-84BF-49147FA5E132}"/>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4EF2D15B-D898-4E62-AB19-B29F95C3AE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1681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75B34-8EE2-4649-83B9-AFBE067584A6}"/>
              </a:ext>
            </a:extLst>
          </p:cNvPr>
          <p:cNvSpPr>
            <a:spLocks noGrp="1"/>
          </p:cNvSpPr>
          <p:nvPr>
            <p:ph type="title"/>
          </p:nvPr>
        </p:nvSpPr>
        <p:spPr/>
        <p:txBody>
          <a:bodyPr/>
          <a:lstStyle/>
          <a:p>
            <a:r>
              <a:rPr lang="en-US"/>
              <a:t>Facebook Response Times | Federico Ramon Puerta</a:t>
            </a:r>
          </a:p>
        </p:txBody>
      </p:sp>
      <p:graphicFrame>
        <p:nvGraphicFramePr>
          <p:cNvPr id="6" name="Chart Placeholder 5">
            <a:extLst>
              <a:ext uri="{FF2B5EF4-FFF2-40B4-BE49-F238E27FC236}">
                <a16:creationId xmlns:a16="http://schemas.microsoft.com/office/drawing/2014/main" id="{D13859BD-22C7-4F57-BD6B-B7697E1EDA07}"/>
              </a:ext>
            </a:extLst>
          </p:cNvPr>
          <p:cNvGraphicFramePr>
            <a:graphicFrameLocks noGrp="1"/>
          </p:cNvGraphicFramePr>
          <p:nvPr>
            <p:ph type="chart" sz="quarter" idx="13"/>
            <p:extLst>
              <p:ext uri="{D42A27DB-BD31-4B8C-83A1-F6EECF244321}">
                <p14:modId xmlns:p14="http://schemas.microsoft.com/office/powerpoint/2010/main" val="3443583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145B66-0681-4861-AA44-796D0D24797A}"/>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366E1C97-CA27-46AC-A89A-9585A50392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704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EE15C-1064-404D-AF7D-69AA393F4415}"/>
              </a:ext>
            </a:extLst>
          </p:cNvPr>
          <p:cNvSpPr>
            <a:spLocks noGrp="1"/>
          </p:cNvSpPr>
          <p:nvPr>
            <p:ph type="title"/>
          </p:nvPr>
        </p:nvSpPr>
        <p:spPr/>
        <p:txBody>
          <a:bodyPr/>
          <a:lstStyle/>
          <a:p>
            <a:r>
              <a:rPr lang="en-US"/>
              <a:t>Facebook Hashtag Detection | Federico Ramon Puerta</a:t>
            </a:r>
          </a:p>
        </p:txBody>
      </p:sp>
      <p:graphicFrame>
        <p:nvGraphicFramePr>
          <p:cNvPr id="5" name="Table Placeholder 4">
            <a:extLst>
              <a:ext uri="{FF2B5EF4-FFF2-40B4-BE49-F238E27FC236}">
                <a16:creationId xmlns:a16="http://schemas.microsoft.com/office/drawing/2014/main" id="{AFC8D6D6-4B56-453D-8ACA-38E295DB5E8F}"/>
              </a:ext>
            </a:extLst>
          </p:cNvPr>
          <p:cNvGraphicFramePr>
            <a:graphicFrameLocks noGrp="1"/>
          </p:cNvGraphicFramePr>
          <p:nvPr>
            <p:ph type="tbl" sz="quarter" idx="13"/>
            <p:extLst>
              <p:ext uri="{D42A27DB-BD31-4B8C-83A1-F6EECF244321}">
                <p14:modId xmlns:p14="http://schemas.microsoft.com/office/powerpoint/2010/main" val="1077796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1924991"/>
                    </a:ext>
                  </a:extLst>
                </a:gridCol>
                <a:gridCol w="1234440">
                  <a:extLst>
                    <a:ext uri="{9D8B030D-6E8A-4147-A177-3AD203B41FA5}">
                      <a16:colId xmlns:a16="http://schemas.microsoft.com/office/drawing/2014/main" val="2096109504"/>
                    </a:ext>
                  </a:extLst>
                </a:gridCol>
                <a:gridCol w="1234440">
                  <a:extLst>
                    <a:ext uri="{9D8B030D-6E8A-4147-A177-3AD203B41FA5}">
                      <a16:colId xmlns:a16="http://schemas.microsoft.com/office/drawing/2014/main" val="3217692640"/>
                    </a:ext>
                  </a:extLst>
                </a:gridCol>
                <a:gridCol w="1234440">
                  <a:extLst>
                    <a:ext uri="{9D8B030D-6E8A-4147-A177-3AD203B41FA5}">
                      <a16:colId xmlns:a16="http://schemas.microsoft.com/office/drawing/2014/main" val="3530588773"/>
                    </a:ext>
                  </a:extLst>
                </a:gridCol>
                <a:gridCol w="1234440">
                  <a:extLst>
                    <a:ext uri="{9D8B030D-6E8A-4147-A177-3AD203B41FA5}">
                      <a16:colId xmlns:a16="http://schemas.microsoft.com/office/drawing/2014/main" val="854378225"/>
                    </a:ext>
                  </a:extLst>
                </a:gridCol>
                <a:gridCol w="1234440">
                  <a:extLst>
                    <a:ext uri="{9D8B030D-6E8A-4147-A177-3AD203B41FA5}">
                      <a16:colId xmlns:a16="http://schemas.microsoft.com/office/drawing/2014/main" val="160262589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2076788876"/>
                  </a:ext>
                </a:extLst>
              </a:tr>
              <a:tr h="370840">
                <a:tc>
                  <a:txBody>
                    <a:bodyPr/>
                    <a:lstStyle/>
                    <a:p>
                      <a:r>
                        <a:rPr lang="en-US" sz="1000"/>
                        <a:t>#MundialFútbolCiegos</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1.6666666666667</a:t>
                      </a:r>
                    </a:p>
                  </a:txBody>
                  <a:tcPr/>
                </a:tc>
                <a:tc>
                  <a:txBody>
                    <a:bodyPr/>
                    <a:lstStyle/>
                    <a:p>
                      <a:r>
                        <a:rPr lang="en-US" sz="1000"/>
                        <a:t>15.666666666667</a:t>
                      </a:r>
                    </a:p>
                  </a:txBody>
                  <a:tcPr/>
                </a:tc>
                <a:extLst>
                  <a:ext uri="{0D108BD9-81ED-4DB2-BD59-A6C34878D82A}">
                    <a16:rowId xmlns:a16="http://schemas.microsoft.com/office/drawing/2014/main" val="4248640692"/>
                  </a:ext>
                </a:extLst>
              </a:tr>
              <a:tr h="370840">
                <a:tc>
                  <a:txBody>
                    <a:bodyPr/>
                    <a:lstStyle/>
                    <a:p>
                      <a:r>
                        <a:rPr lang="en-US" sz="1000"/>
                        <a:t>#Argentina</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2889962609"/>
                  </a:ext>
                </a:extLst>
              </a:tr>
              <a:tr h="370840">
                <a:tc>
                  <a:txBody>
                    <a:bodyPr/>
                    <a:lstStyle/>
                    <a:p>
                      <a:r>
                        <a:rPr lang="en-US" sz="1000"/>
                        <a:t>#Brasil</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3522143560"/>
                  </a:ext>
                </a:extLst>
              </a:tr>
              <a:tr h="370840">
                <a:tc>
                  <a:txBody>
                    <a:bodyPr/>
                    <a:lstStyle/>
                    <a:p>
                      <a:r>
                        <a:rPr lang="en-US" sz="1000"/>
                        <a:t>#Murciélagos</a:t>
                      </a:r>
                    </a:p>
                  </a:txBody>
                  <a:tcPr/>
                </a:tc>
                <a:tc>
                  <a:txBody>
                    <a:bodyPr/>
                    <a:lstStyle/>
                    <a:p>
                      <a:r>
                        <a:rPr lang="en-US" sz="1000"/>
                        <a:t>1</a:t>
                      </a:r>
                    </a:p>
                  </a:txBody>
                  <a:tcPr/>
                </a:tc>
                <a:tc>
                  <a:txBody>
                    <a:bodyPr/>
                    <a:lstStyle/>
                    <a:p>
                      <a:r>
                        <a:rPr lang="en-US" sz="1000"/>
                        <a:t>24</a:t>
                      </a:r>
                    </a:p>
                  </a:txBody>
                  <a:tcPr/>
                </a:tc>
                <a:tc>
                  <a:txBody>
                    <a:bodyPr/>
                    <a:lstStyle/>
                    <a:p>
                      <a:r>
                        <a:rPr lang="en-US" sz="1000"/>
                        <a:t>3</a:t>
                      </a:r>
                    </a:p>
                  </a:txBody>
                  <a:tcPr/>
                </a:tc>
                <a:tc>
                  <a:txBody>
                    <a:bodyPr/>
                    <a:lstStyle/>
                    <a:p>
                      <a:r>
                        <a:rPr lang="en-US" sz="1000"/>
                        <a:t>2</a:t>
                      </a:r>
                    </a:p>
                  </a:txBody>
                  <a:tcPr/>
                </a:tc>
                <a:tc>
                  <a:txBody>
                    <a:bodyPr/>
                    <a:lstStyle/>
                    <a:p>
                      <a:r>
                        <a:rPr lang="en-US" sz="1000"/>
                        <a:t>29</a:t>
                      </a:r>
                    </a:p>
                  </a:txBody>
                  <a:tcPr/>
                </a:tc>
                <a:extLst>
                  <a:ext uri="{0D108BD9-81ED-4DB2-BD59-A6C34878D82A}">
                    <a16:rowId xmlns:a16="http://schemas.microsoft.com/office/drawing/2014/main" val="326616536"/>
                  </a:ext>
                </a:extLst>
              </a:tr>
            </a:tbl>
          </a:graphicData>
        </a:graphic>
      </p:graphicFrame>
      <p:sp>
        <p:nvSpPr>
          <p:cNvPr id="4" name="Text Placeholder 3">
            <a:extLst>
              <a:ext uri="{FF2B5EF4-FFF2-40B4-BE49-F238E27FC236}">
                <a16:creationId xmlns:a16="http://schemas.microsoft.com/office/drawing/2014/main" id="{2741D381-0845-43AD-8599-7F1A78130186}"/>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3464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FB496-5508-41AC-A2F8-44479418FEAE}"/>
              </a:ext>
            </a:extLst>
          </p:cNvPr>
          <p:cNvSpPr>
            <a:spLocks noGrp="1"/>
          </p:cNvSpPr>
          <p:nvPr>
            <p:ph type="title"/>
          </p:nvPr>
        </p:nvSpPr>
        <p:spPr/>
        <p:txBody>
          <a:bodyPr/>
          <a:lstStyle/>
          <a:p>
            <a:r>
              <a:rPr lang="en-US"/>
              <a:t>Facebook User Questions By Weekday | Federico Ramon Puerta</a:t>
            </a:r>
          </a:p>
        </p:txBody>
      </p:sp>
      <p:graphicFrame>
        <p:nvGraphicFramePr>
          <p:cNvPr id="6" name="Chart Placeholder 5">
            <a:extLst>
              <a:ext uri="{FF2B5EF4-FFF2-40B4-BE49-F238E27FC236}">
                <a16:creationId xmlns:a16="http://schemas.microsoft.com/office/drawing/2014/main" id="{D2BBC5F2-543B-4280-90FC-10C4FAB1EBF6}"/>
              </a:ext>
            </a:extLst>
          </p:cNvPr>
          <p:cNvGraphicFramePr>
            <a:graphicFrameLocks noGrp="1"/>
          </p:cNvGraphicFramePr>
          <p:nvPr>
            <p:ph type="chart" sz="quarter" idx="13"/>
            <p:extLst>
              <p:ext uri="{D42A27DB-BD31-4B8C-83A1-F6EECF244321}">
                <p14:modId xmlns:p14="http://schemas.microsoft.com/office/powerpoint/2010/main" val="1841301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B30105-582F-40E4-8864-7AFE039C26CD}"/>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B9E05C14-F9CB-4AEE-BD1F-C278A84C47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9249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1108</Words>
  <Application>Microsoft Office PowerPoint</Application>
  <PresentationFormat>On-screen Show (4:3)</PresentationFormat>
  <Paragraphs>461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Reporte Facebook</vt:lpstr>
      <vt:lpstr>Facebook Key Metrics Table | Federico Ramon Puerta</vt:lpstr>
      <vt:lpstr>Facebook Fans Total | Federico Ramon Puerta</vt:lpstr>
      <vt:lpstr>Facebook Key Metrics Radar | Federico Ramon Puerta</vt:lpstr>
      <vt:lpstr>Facebook Interaction Rate | Federico Ramon Puerta</vt:lpstr>
      <vt:lpstr>Facebook Fans Change Per Weekday | Federico Ramon Puerta</vt:lpstr>
      <vt:lpstr>Facebook Fans Change | Federico Ramon Puerta</vt:lpstr>
      <vt:lpstr>Facebook Own Posts Table | Federico Ramon Puerta - 1 of 16</vt:lpstr>
      <vt:lpstr>Facebook Own Posts Table | Federico Ramon Puerta - 2 of 16</vt:lpstr>
      <vt:lpstr>Facebook Own Posts Table | Federico Ramon Puerta - 3 of 16</vt:lpstr>
      <vt:lpstr>Facebook Own Posts Table | Federico Ramon Puerta - 4 of 16</vt:lpstr>
      <vt:lpstr>Facebook Own Posts Table | Federico Ramon Puerta - 5 of 16</vt:lpstr>
      <vt:lpstr>Facebook Own Posts Table | Federico Ramon Puerta - 6 of 16</vt:lpstr>
      <vt:lpstr>Facebook Own Posts Table | Federico Ramon Puerta - 7 of 16</vt:lpstr>
      <vt:lpstr>Facebook Own Posts Table | Federico Ramon Puerta - 8 of 16</vt:lpstr>
      <vt:lpstr>Facebook Own Posts Table | Federico Ramon Puerta - 9 of 16</vt:lpstr>
      <vt:lpstr>Facebook Own Posts Table | Federico Ramon Puerta - 10 of 16</vt:lpstr>
      <vt:lpstr>Facebook Own Posts Table | Federico Ramon Puerta - 11 of 16</vt:lpstr>
      <vt:lpstr>Facebook Own Posts Table | Federico Ramon Puerta - 12 of 16</vt:lpstr>
      <vt:lpstr>Facebook Own Posts Table | Federico Ramon Puerta - 13 of 16</vt:lpstr>
      <vt:lpstr>Facebook Own Posts Table | Federico Ramon Puerta - 14 of 16</vt:lpstr>
      <vt:lpstr>Facebook Own Posts Table | Federico Ramon Puerta - 15 of 16</vt:lpstr>
      <vt:lpstr>Facebook Own Posts Table | Federico Ramon Puerta - 16 of 16</vt:lpstr>
      <vt:lpstr>Facebook Own Posts | Federico Ramon Puerta</vt:lpstr>
      <vt:lpstr>Facebook Own Posts By Weekday | Federico Ramon Puerta</vt:lpstr>
      <vt:lpstr>Facebook Interaction Rate By Weekday | Federico Ramon Puerta</vt:lpstr>
      <vt:lpstr>Facebook Post Type Distribution Per Profile | Federico Ramon Puerta</vt:lpstr>
      <vt:lpstr>Facebook Interaction Rate By Hour | Federico Ramon Puerta</vt:lpstr>
      <vt:lpstr>Facebook Own Posts By Hour | Federico Ramon Puerta</vt:lpstr>
      <vt:lpstr>Facebook Interaction Rate By Post Type | Federico Ramon Puerta</vt:lpstr>
      <vt:lpstr>Facebook Interactions Distribution | Federico Ramon Puerta</vt:lpstr>
      <vt:lpstr>Facebook Response Times | Federico Ramon Puerta</vt:lpstr>
      <vt:lpstr>Facebook Hashtag Detection | Federico Ramon Puerta</vt:lpstr>
      <vt:lpstr>Facebook User Questions By Weekday | Federico Ramon Puerta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2018-09-03T13:49:17Z</dcterms:created>
  <dcterms:modified xsi:type="dcterms:W3CDTF">2018-09-03T13:50:23Z</dcterms:modified>
</cp:coreProperties>
</file>