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80117-6902-4873-A862-7473D42261E4}"/>
              </a:ext>
            </a:extLst>
          </p:cNvPr>
          <p:cNvSpPr>
            <a:spLocks noGrp="1"/>
          </p:cNvSpPr>
          <p:nvPr>
            <p:ph type="title"/>
          </p:nvPr>
        </p:nvSpPr>
        <p:spPr/>
        <p:txBody>
          <a:bodyPr/>
          <a:lstStyle/>
          <a:p>
            <a:r>
              <a:rPr lang="es-ES"/>
              <a:t>TABLA DE FB COMPLETA | RED Gigavision - 1 of 19</a:t>
            </a:r>
            <a:endParaRPr lang="en-US"/>
          </a:p>
        </p:txBody>
      </p:sp>
      <p:graphicFrame>
        <p:nvGraphicFramePr>
          <p:cNvPr id="5" name="Table Placeholder 4">
            <a:extLst>
              <a:ext uri="{FF2B5EF4-FFF2-40B4-BE49-F238E27FC236}">
                <a16:creationId xmlns:a16="http://schemas.microsoft.com/office/drawing/2014/main" id="{D7F57E74-E8A5-4618-80D2-A66CE4061525}"/>
              </a:ext>
            </a:extLst>
          </p:cNvPr>
          <p:cNvGraphicFramePr>
            <a:graphicFrameLocks noGrp="1"/>
          </p:cNvGraphicFramePr>
          <p:nvPr>
            <p:ph type="tbl" sz="quarter" idx="13"/>
            <p:extLst>
              <p:ext uri="{D42A27DB-BD31-4B8C-83A1-F6EECF244321}">
                <p14:modId xmlns:p14="http://schemas.microsoft.com/office/powerpoint/2010/main" val="2562195899"/>
              </p:ext>
            </p:extLst>
          </p:nvPr>
        </p:nvGraphicFramePr>
        <p:xfrm>
          <a:off x="457200" y="1731963"/>
          <a:ext cx="8229601" cy="402336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51801169"/>
                    </a:ext>
                  </a:extLst>
                </a:gridCol>
                <a:gridCol w="493776">
                  <a:extLst>
                    <a:ext uri="{9D8B030D-6E8A-4147-A177-3AD203B41FA5}">
                      <a16:colId xmlns:a16="http://schemas.microsoft.com/office/drawing/2014/main" val="2958116259"/>
                    </a:ext>
                  </a:extLst>
                </a:gridCol>
                <a:gridCol w="493776">
                  <a:extLst>
                    <a:ext uri="{9D8B030D-6E8A-4147-A177-3AD203B41FA5}">
                      <a16:colId xmlns:a16="http://schemas.microsoft.com/office/drawing/2014/main" val="4238154585"/>
                    </a:ext>
                  </a:extLst>
                </a:gridCol>
                <a:gridCol w="493776">
                  <a:extLst>
                    <a:ext uri="{9D8B030D-6E8A-4147-A177-3AD203B41FA5}">
                      <a16:colId xmlns:a16="http://schemas.microsoft.com/office/drawing/2014/main" val="1347619365"/>
                    </a:ext>
                  </a:extLst>
                </a:gridCol>
                <a:gridCol w="493776">
                  <a:extLst>
                    <a:ext uri="{9D8B030D-6E8A-4147-A177-3AD203B41FA5}">
                      <a16:colId xmlns:a16="http://schemas.microsoft.com/office/drawing/2014/main" val="1298921186"/>
                    </a:ext>
                  </a:extLst>
                </a:gridCol>
                <a:gridCol w="493776">
                  <a:extLst>
                    <a:ext uri="{9D8B030D-6E8A-4147-A177-3AD203B41FA5}">
                      <a16:colId xmlns:a16="http://schemas.microsoft.com/office/drawing/2014/main" val="3922691650"/>
                    </a:ext>
                  </a:extLst>
                </a:gridCol>
                <a:gridCol w="493776">
                  <a:extLst>
                    <a:ext uri="{9D8B030D-6E8A-4147-A177-3AD203B41FA5}">
                      <a16:colId xmlns:a16="http://schemas.microsoft.com/office/drawing/2014/main" val="1531840920"/>
                    </a:ext>
                  </a:extLst>
                </a:gridCol>
                <a:gridCol w="493776">
                  <a:extLst>
                    <a:ext uri="{9D8B030D-6E8A-4147-A177-3AD203B41FA5}">
                      <a16:colId xmlns:a16="http://schemas.microsoft.com/office/drawing/2014/main" val="3851986114"/>
                    </a:ext>
                  </a:extLst>
                </a:gridCol>
                <a:gridCol w="493776">
                  <a:extLst>
                    <a:ext uri="{9D8B030D-6E8A-4147-A177-3AD203B41FA5}">
                      <a16:colId xmlns:a16="http://schemas.microsoft.com/office/drawing/2014/main" val="3157024645"/>
                    </a:ext>
                  </a:extLst>
                </a:gridCol>
                <a:gridCol w="493776">
                  <a:extLst>
                    <a:ext uri="{9D8B030D-6E8A-4147-A177-3AD203B41FA5}">
                      <a16:colId xmlns:a16="http://schemas.microsoft.com/office/drawing/2014/main" val="850890946"/>
                    </a:ext>
                  </a:extLst>
                </a:gridCol>
                <a:gridCol w="493776">
                  <a:extLst>
                    <a:ext uri="{9D8B030D-6E8A-4147-A177-3AD203B41FA5}">
                      <a16:colId xmlns:a16="http://schemas.microsoft.com/office/drawing/2014/main" val="645254129"/>
                    </a:ext>
                  </a:extLst>
                </a:gridCol>
                <a:gridCol w="493776">
                  <a:extLst>
                    <a:ext uri="{9D8B030D-6E8A-4147-A177-3AD203B41FA5}">
                      <a16:colId xmlns:a16="http://schemas.microsoft.com/office/drawing/2014/main" val="755823969"/>
                    </a:ext>
                  </a:extLst>
                </a:gridCol>
                <a:gridCol w="493776">
                  <a:extLst>
                    <a:ext uri="{9D8B030D-6E8A-4147-A177-3AD203B41FA5}">
                      <a16:colId xmlns:a16="http://schemas.microsoft.com/office/drawing/2014/main" val="3559586366"/>
                    </a:ext>
                  </a:extLst>
                </a:gridCol>
                <a:gridCol w="493776">
                  <a:extLst>
                    <a:ext uri="{9D8B030D-6E8A-4147-A177-3AD203B41FA5}">
                      <a16:colId xmlns:a16="http://schemas.microsoft.com/office/drawing/2014/main" val="1141571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87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- 2018-05-29 18:43:29 </a:t>
                      </a:r>
                      <a:r>
                        <a:rPr kumimoji="0" lang="es-ES" sz="1000" b="0" i="0" u="none" strike="noStrike" kern="1200" cap="none" spc="0" normalizeH="0" baseline="0" noProof="0">
                          <a:ln>
                            <a:noFill/>
                          </a:ln>
                          <a:solidFill>
                            <a:prstClr val="black"/>
                          </a:solidFill>
                          <a:effectLst/>
                          <a:uLnTx/>
                          <a:uFillTx/>
                          <a:latin typeface="+mn-lt"/>
                          <a:ea typeface="+mn-ea"/>
                          <a:cs typeface="+mn-cs"/>
                        </a:rPr>
                        <a:t> 
 #CarlosMesa califica como “vergonzosa y desastroza” la defensa de la procuraduría en el caso #Quiborax laménto que no se le mueva un pelo al #Procurador para mentirle al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7423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- 2018-07-13 16:52:15 </a:t>
                      </a:r>
                      <a:r>
                        <a:rPr kumimoji="0" lang="es-ES" sz="1000" b="0" i="0" u="none" strike="noStrike" kern="1200" cap="none" spc="0" normalizeH="0" baseline="0" noProof="0">
                          <a:ln>
                            <a:noFill/>
                          </a:ln>
                          <a:solidFill>
                            <a:prstClr val="black"/>
                          </a:solidFill>
                          <a:effectLst/>
                          <a:uLnTx/>
                          <a:uFillTx/>
                          <a:latin typeface="+mn-lt"/>
                          <a:ea typeface="+mn-ea"/>
                          <a:cs typeface="+mn-cs"/>
                        </a:rPr>
                        <a:t> 
 #RafaelQuispe le responde a #EvoMorales respecto al CHUTAZO contra los opositores mentirosos.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5733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- 2018-05-21 21:20:16 </a:t>
                      </a:r>
                      <a:r>
                        <a:rPr kumimoji="0" lang="es-ES" sz="1000" b="0" i="0" u="none" strike="noStrike" kern="1200" cap="none" spc="0" normalizeH="0" baseline="0" noProof="0">
                          <a:ln>
                            <a:noFill/>
                          </a:ln>
                          <a:solidFill>
                            <a:prstClr val="black"/>
                          </a:solidFill>
                          <a:effectLst/>
                          <a:uLnTx/>
                          <a:uFillTx/>
                          <a:latin typeface="+mn-lt"/>
                          <a:ea typeface="+mn-ea"/>
                          <a:cs typeface="+mn-cs"/>
                        </a:rPr>
                        <a:t> 
 Investigamos cámaras G77 y Municipio nos amenaza con proceso. Parte 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61821344"/>
                  </a:ext>
                </a:extLst>
              </a:tr>
            </a:tbl>
          </a:graphicData>
        </a:graphic>
      </p:graphicFrame>
      <p:sp>
        <p:nvSpPr>
          <p:cNvPr id="4" name="Text Placeholder 3">
            <a:extLst>
              <a:ext uri="{FF2B5EF4-FFF2-40B4-BE49-F238E27FC236}">
                <a16:creationId xmlns:a16="http://schemas.microsoft.com/office/drawing/2014/main" id="{A5354347-269A-4633-A245-DFED665B231D}"/>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490146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D36D4-2C24-4773-B6AF-5607008425BA}"/>
              </a:ext>
            </a:extLst>
          </p:cNvPr>
          <p:cNvSpPr>
            <a:spLocks noGrp="1"/>
          </p:cNvSpPr>
          <p:nvPr>
            <p:ph type="title"/>
          </p:nvPr>
        </p:nvSpPr>
        <p:spPr/>
        <p:txBody>
          <a:bodyPr/>
          <a:lstStyle/>
          <a:p>
            <a:r>
              <a:rPr lang="es-ES"/>
              <a:t>TABLA DE FB COMPLETA | RED Gigavision - 2 of 19</a:t>
            </a:r>
            <a:endParaRPr lang="en-US"/>
          </a:p>
        </p:txBody>
      </p:sp>
      <p:graphicFrame>
        <p:nvGraphicFramePr>
          <p:cNvPr id="5" name="Table Placeholder 4">
            <a:extLst>
              <a:ext uri="{FF2B5EF4-FFF2-40B4-BE49-F238E27FC236}">
                <a16:creationId xmlns:a16="http://schemas.microsoft.com/office/drawing/2014/main" id="{150412CF-CD6F-4FA6-8840-2E377A3D614B}"/>
              </a:ext>
            </a:extLst>
          </p:cNvPr>
          <p:cNvGraphicFramePr>
            <a:graphicFrameLocks noGrp="1"/>
          </p:cNvGraphicFramePr>
          <p:nvPr>
            <p:ph type="tbl" sz="quarter" idx="13"/>
            <p:extLst>
              <p:ext uri="{D42A27DB-BD31-4B8C-83A1-F6EECF244321}">
                <p14:modId xmlns:p14="http://schemas.microsoft.com/office/powerpoint/2010/main" val="419999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45430708"/>
                    </a:ext>
                  </a:extLst>
                </a:gridCol>
                <a:gridCol w="493776">
                  <a:extLst>
                    <a:ext uri="{9D8B030D-6E8A-4147-A177-3AD203B41FA5}">
                      <a16:colId xmlns:a16="http://schemas.microsoft.com/office/drawing/2014/main" val="1410143498"/>
                    </a:ext>
                  </a:extLst>
                </a:gridCol>
                <a:gridCol w="493776">
                  <a:extLst>
                    <a:ext uri="{9D8B030D-6E8A-4147-A177-3AD203B41FA5}">
                      <a16:colId xmlns:a16="http://schemas.microsoft.com/office/drawing/2014/main" val="627150172"/>
                    </a:ext>
                  </a:extLst>
                </a:gridCol>
                <a:gridCol w="493776">
                  <a:extLst>
                    <a:ext uri="{9D8B030D-6E8A-4147-A177-3AD203B41FA5}">
                      <a16:colId xmlns:a16="http://schemas.microsoft.com/office/drawing/2014/main" val="2060631534"/>
                    </a:ext>
                  </a:extLst>
                </a:gridCol>
                <a:gridCol w="493776">
                  <a:extLst>
                    <a:ext uri="{9D8B030D-6E8A-4147-A177-3AD203B41FA5}">
                      <a16:colId xmlns:a16="http://schemas.microsoft.com/office/drawing/2014/main" val="2615567435"/>
                    </a:ext>
                  </a:extLst>
                </a:gridCol>
                <a:gridCol w="493776">
                  <a:extLst>
                    <a:ext uri="{9D8B030D-6E8A-4147-A177-3AD203B41FA5}">
                      <a16:colId xmlns:a16="http://schemas.microsoft.com/office/drawing/2014/main" val="2294487262"/>
                    </a:ext>
                  </a:extLst>
                </a:gridCol>
                <a:gridCol w="493776">
                  <a:extLst>
                    <a:ext uri="{9D8B030D-6E8A-4147-A177-3AD203B41FA5}">
                      <a16:colId xmlns:a16="http://schemas.microsoft.com/office/drawing/2014/main" val="3615768223"/>
                    </a:ext>
                  </a:extLst>
                </a:gridCol>
                <a:gridCol w="493776">
                  <a:extLst>
                    <a:ext uri="{9D8B030D-6E8A-4147-A177-3AD203B41FA5}">
                      <a16:colId xmlns:a16="http://schemas.microsoft.com/office/drawing/2014/main" val="2539695782"/>
                    </a:ext>
                  </a:extLst>
                </a:gridCol>
                <a:gridCol w="493776">
                  <a:extLst>
                    <a:ext uri="{9D8B030D-6E8A-4147-A177-3AD203B41FA5}">
                      <a16:colId xmlns:a16="http://schemas.microsoft.com/office/drawing/2014/main" val="776644025"/>
                    </a:ext>
                  </a:extLst>
                </a:gridCol>
                <a:gridCol w="493776">
                  <a:extLst>
                    <a:ext uri="{9D8B030D-6E8A-4147-A177-3AD203B41FA5}">
                      <a16:colId xmlns:a16="http://schemas.microsoft.com/office/drawing/2014/main" val="2493123215"/>
                    </a:ext>
                  </a:extLst>
                </a:gridCol>
                <a:gridCol w="493776">
                  <a:extLst>
                    <a:ext uri="{9D8B030D-6E8A-4147-A177-3AD203B41FA5}">
                      <a16:colId xmlns:a16="http://schemas.microsoft.com/office/drawing/2014/main" val="1575508230"/>
                    </a:ext>
                  </a:extLst>
                </a:gridCol>
                <a:gridCol w="493776">
                  <a:extLst>
                    <a:ext uri="{9D8B030D-6E8A-4147-A177-3AD203B41FA5}">
                      <a16:colId xmlns:a16="http://schemas.microsoft.com/office/drawing/2014/main" val="3168757877"/>
                    </a:ext>
                  </a:extLst>
                </a:gridCol>
                <a:gridCol w="493776">
                  <a:extLst>
                    <a:ext uri="{9D8B030D-6E8A-4147-A177-3AD203B41FA5}">
                      <a16:colId xmlns:a16="http://schemas.microsoft.com/office/drawing/2014/main" val="552259741"/>
                    </a:ext>
                  </a:extLst>
                </a:gridCol>
                <a:gridCol w="493776">
                  <a:extLst>
                    <a:ext uri="{9D8B030D-6E8A-4147-A177-3AD203B41FA5}">
                      <a16:colId xmlns:a16="http://schemas.microsoft.com/office/drawing/2014/main" val="304483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51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- 2018-08-15 12:53:20 </a:t>
                      </a:r>
                      <a:r>
                        <a:rPr kumimoji="0" lang="es-ES" sz="1000" b="0" i="0" u="none" strike="noStrike" kern="1200" cap="none" spc="0" normalizeH="0" baseline="0" noProof="0">
                          <a:ln>
                            <a:noFill/>
                          </a:ln>
                          <a:solidFill>
                            <a:prstClr val="black"/>
                          </a:solidFill>
                          <a:effectLst/>
                          <a:uLnTx/>
                          <a:uFillTx/>
                          <a:latin typeface="+mn-lt"/>
                          <a:ea typeface="+mn-ea"/>
                          <a:cs typeface="+mn-cs"/>
                        </a:rPr>
                        <a:t> 
 Diputado de U.D. #TomásMonasterio denuncia a la Directora de asuntos consulares de la Cancillería en Santa Cruz Mirian Domínguez Casanova de haber hecho uso del vehículo oficial que se le asignó para cumplir sus labores oficiales para ingresar al motel hypnosis, pide a la fiscalía y cancilleria investigar el uso indebido de bienes del estado.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71463388"/>
                  </a:ext>
                </a:extLst>
              </a:tr>
            </a:tbl>
          </a:graphicData>
        </a:graphic>
      </p:graphicFrame>
      <p:sp>
        <p:nvSpPr>
          <p:cNvPr id="4" name="Text Placeholder 3">
            <a:extLst>
              <a:ext uri="{FF2B5EF4-FFF2-40B4-BE49-F238E27FC236}">
                <a16:creationId xmlns:a16="http://schemas.microsoft.com/office/drawing/2014/main" id="{A9659AC0-2FAA-4872-B1F1-27DE021447BC}"/>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1902269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109F-0965-471F-8D4B-3DD22597CB7B}"/>
              </a:ext>
            </a:extLst>
          </p:cNvPr>
          <p:cNvSpPr>
            <a:spLocks noGrp="1"/>
          </p:cNvSpPr>
          <p:nvPr>
            <p:ph type="title"/>
          </p:nvPr>
        </p:nvSpPr>
        <p:spPr/>
        <p:txBody>
          <a:bodyPr/>
          <a:lstStyle/>
          <a:p>
            <a:r>
              <a:rPr lang="es-ES"/>
              <a:t>TABLA DE FB COMPLETA | RED Gigavision - 3 of 19</a:t>
            </a:r>
            <a:endParaRPr lang="en-US"/>
          </a:p>
        </p:txBody>
      </p:sp>
      <p:graphicFrame>
        <p:nvGraphicFramePr>
          <p:cNvPr id="5" name="Table Placeholder 4">
            <a:extLst>
              <a:ext uri="{FF2B5EF4-FFF2-40B4-BE49-F238E27FC236}">
                <a16:creationId xmlns:a16="http://schemas.microsoft.com/office/drawing/2014/main" id="{37B8E253-7F7E-4451-979D-3B5F1D3C1E4A}"/>
              </a:ext>
            </a:extLst>
          </p:cNvPr>
          <p:cNvGraphicFramePr>
            <a:graphicFrameLocks noGrp="1"/>
          </p:cNvGraphicFramePr>
          <p:nvPr>
            <p:ph type="tbl" sz="quarter" idx="13"/>
            <p:extLst>
              <p:ext uri="{D42A27DB-BD31-4B8C-83A1-F6EECF244321}">
                <p14:modId xmlns:p14="http://schemas.microsoft.com/office/powerpoint/2010/main" val="3443596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61694191"/>
                    </a:ext>
                  </a:extLst>
                </a:gridCol>
                <a:gridCol w="493776">
                  <a:extLst>
                    <a:ext uri="{9D8B030D-6E8A-4147-A177-3AD203B41FA5}">
                      <a16:colId xmlns:a16="http://schemas.microsoft.com/office/drawing/2014/main" val="3642259955"/>
                    </a:ext>
                  </a:extLst>
                </a:gridCol>
                <a:gridCol w="493776">
                  <a:extLst>
                    <a:ext uri="{9D8B030D-6E8A-4147-A177-3AD203B41FA5}">
                      <a16:colId xmlns:a16="http://schemas.microsoft.com/office/drawing/2014/main" val="181288653"/>
                    </a:ext>
                  </a:extLst>
                </a:gridCol>
                <a:gridCol w="493776">
                  <a:extLst>
                    <a:ext uri="{9D8B030D-6E8A-4147-A177-3AD203B41FA5}">
                      <a16:colId xmlns:a16="http://schemas.microsoft.com/office/drawing/2014/main" val="1699139303"/>
                    </a:ext>
                  </a:extLst>
                </a:gridCol>
                <a:gridCol w="493776">
                  <a:extLst>
                    <a:ext uri="{9D8B030D-6E8A-4147-A177-3AD203B41FA5}">
                      <a16:colId xmlns:a16="http://schemas.microsoft.com/office/drawing/2014/main" val="3811056302"/>
                    </a:ext>
                  </a:extLst>
                </a:gridCol>
                <a:gridCol w="493776">
                  <a:extLst>
                    <a:ext uri="{9D8B030D-6E8A-4147-A177-3AD203B41FA5}">
                      <a16:colId xmlns:a16="http://schemas.microsoft.com/office/drawing/2014/main" val="2530232318"/>
                    </a:ext>
                  </a:extLst>
                </a:gridCol>
                <a:gridCol w="493776">
                  <a:extLst>
                    <a:ext uri="{9D8B030D-6E8A-4147-A177-3AD203B41FA5}">
                      <a16:colId xmlns:a16="http://schemas.microsoft.com/office/drawing/2014/main" val="3258343070"/>
                    </a:ext>
                  </a:extLst>
                </a:gridCol>
                <a:gridCol w="493776">
                  <a:extLst>
                    <a:ext uri="{9D8B030D-6E8A-4147-A177-3AD203B41FA5}">
                      <a16:colId xmlns:a16="http://schemas.microsoft.com/office/drawing/2014/main" val="598067720"/>
                    </a:ext>
                  </a:extLst>
                </a:gridCol>
                <a:gridCol w="493776">
                  <a:extLst>
                    <a:ext uri="{9D8B030D-6E8A-4147-A177-3AD203B41FA5}">
                      <a16:colId xmlns:a16="http://schemas.microsoft.com/office/drawing/2014/main" val="1712476752"/>
                    </a:ext>
                  </a:extLst>
                </a:gridCol>
                <a:gridCol w="493776">
                  <a:extLst>
                    <a:ext uri="{9D8B030D-6E8A-4147-A177-3AD203B41FA5}">
                      <a16:colId xmlns:a16="http://schemas.microsoft.com/office/drawing/2014/main" val="1678655495"/>
                    </a:ext>
                  </a:extLst>
                </a:gridCol>
                <a:gridCol w="493776">
                  <a:extLst>
                    <a:ext uri="{9D8B030D-6E8A-4147-A177-3AD203B41FA5}">
                      <a16:colId xmlns:a16="http://schemas.microsoft.com/office/drawing/2014/main" val="2866560793"/>
                    </a:ext>
                  </a:extLst>
                </a:gridCol>
                <a:gridCol w="493776">
                  <a:extLst>
                    <a:ext uri="{9D8B030D-6E8A-4147-A177-3AD203B41FA5}">
                      <a16:colId xmlns:a16="http://schemas.microsoft.com/office/drawing/2014/main" val="1731980840"/>
                    </a:ext>
                  </a:extLst>
                </a:gridCol>
                <a:gridCol w="493776">
                  <a:extLst>
                    <a:ext uri="{9D8B030D-6E8A-4147-A177-3AD203B41FA5}">
                      <a16:colId xmlns:a16="http://schemas.microsoft.com/office/drawing/2014/main" val="220187284"/>
                    </a:ext>
                  </a:extLst>
                </a:gridCol>
                <a:gridCol w="493776">
                  <a:extLst>
                    <a:ext uri="{9D8B030D-6E8A-4147-A177-3AD203B41FA5}">
                      <a16:colId xmlns:a16="http://schemas.microsoft.com/office/drawing/2014/main" val="874825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784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- 2018-08-13 20:54:27 </a:t>
                      </a:r>
                      <a:r>
                        <a:rPr kumimoji="0" lang="es-ES" sz="1000" b="0" i="0" u="none" strike="noStrike" kern="1200" cap="none" spc="0" normalizeH="0" baseline="0" noProof="0">
                          <a:ln>
                            <a:noFill/>
                          </a:ln>
                          <a:solidFill>
                            <a:prstClr val="black"/>
                          </a:solidFill>
                          <a:effectLst/>
                          <a:uLnTx/>
                          <a:uFillTx/>
                          <a:latin typeface="+mn-lt"/>
                          <a:ea typeface="+mn-ea"/>
                          <a:cs typeface="+mn-cs"/>
                        </a:rPr>
                        <a:t> 
 Diputado de U.D. #RafaelQuispe aseguró que si #EvoMorales se inscribe como candidato en las elecciones del 2019 no será la derecha que va a convulsionar el pais, será El Alto que provocará una convulsión e incluso arderá la joven ciudad en busca del respeto al voto.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7531564"/>
                  </a:ext>
                </a:extLst>
              </a:tr>
            </a:tbl>
          </a:graphicData>
        </a:graphic>
      </p:graphicFrame>
      <p:sp>
        <p:nvSpPr>
          <p:cNvPr id="4" name="Text Placeholder 3">
            <a:extLst>
              <a:ext uri="{FF2B5EF4-FFF2-40B4-BE49-F238E27FC236}">
                <a16:creationId xmlns:a16="http://schemas.microsoft.com/office/drawing/2014/main" id="{4A0FC22A-F7C6-491C-AFE3-40138AA8E13C}"/>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200723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E9622-5591-492C-9B8A-B3866512D54F}"/>
              </a:ext>
            </a:extLst>
          </p:cNvPr>
          <p:cNvSpPr>
            <a:spLocks noGrp="1"/>
          </p:cNvSpPr>
          <p:nvPr>
            <p:ph type="title"/>
          </p:nvPr>
        </p:nvSpPr>
        <p:spPr/>
        <p:txBody>
          <a:bodyPr/>
          <a:lstStyle/>
          <a:p>
            <a:r>
              <a:rPr lang="es-ES"/>
              <a:t>TABLA DE FB COMPLETA | RED Gigavision - 4 of 19</a:t>
            </a:r>
            <a:endParaRPr lang="en-US"/>
          </a:p>
        </p:txBody>
      </p:sp>
      <p:graphicFrame>
        <p:nvGraphicFramePr>
          <p:cNvPr id="5" name="Table Placeholder 4">
            <a:extLst>
              <a:ext uri="{FF2B5EF4-FFF2-40B4-BE49-F238E27FC236}">
                <a16:creationId xmlns:a16="http://schemas.microsoft.com/office/drawing/2014/main" id="{E9019769-9F54-491A-B04F-C02DB7953465}"/>
              </a:ext>
            </a:extLst>
          </p:cNvPr>
          <p:cNvGraphicFramePr>
            <a:graphicFrameLocks noGrp="1"/>
          </p:cNvGraphicFramePr>
          <p:nvPr>
            <p:ph type="tbl" sz="quarter" idx="13"/>
            <p:extLst>
              <p:ext uri="{D42A27DB-BD31-4B8C-83A1-F6EECF244321}">
                <p14:modId xmlns:p14="http://schemas.microsoft.com/office/powerpoint/2010/main" val="372325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44696204"/>
                    </a:ext>
                  </a:extLst>
                </a:gridCol>
                <a:gridCol w="493776">
                  <a:extLst>
                    <a:ext uri="{9D8B030D-6E8A-4147-A177-3AD203B41FA5}">
                      <a16:colId xmlns:a16="http://schemas.microsoft.com/office/drawing/2014/main" val="1931144030"/>
                    </a:ext>
                  </a:extLst>
                </a:gridCol>
                <a:gridCol w="493776">
                  <a:extLst>
                    <a:ext uri="{9D8B030D-6E8A-4147-A177-3AD203B41FA5}">
                      <a16:colId xmlns:a16="http://schemas.microsoft.com/office/drawing/2014/main" val="2880101386"/>
                    </a:ext>
                  </a:extLst>
                </a:gridCol>
                <a:gridCol w="493776">
                  <a:extLst>
                    <a:ext uri="{9D8B030D-6E8A-4147-A177-3AD203B41FA5}">
                      <a16:colId xmlns:a16="http://schemas.microsoft.com/office/drawing/2014/main" val="249503127"/>
                    </a:ext>
                  </a:extLst>
                </a:gridCol>
                <a:gridCol w="493776">
                  <a:extLst>
                    <a:ext uri="{9D8B030D-6E8A-4147-A177-3AD203B41FA5}">
                      <a16:colId xmlns:a16="http://schemas.microsoft.com/office/drawing/2014/main" val="2805416810"/>
                    </a:ext>
                  </a:extLst>
                </a:gridCol>
                <a:gridCol w="493776">
                  <a:extLst>
                    <a:ext uri="{9D8B030D-6E8A-4147-A177-3AD203B41FA5}">
                      <a16:colId xmlns:a16="http://schemas.microsoft.com/office/drawing/2014/main" val="2139721892"/>
                    </a:ext>
                  </a:extLst>
                </a:gridCol>
                <a:gridCol w="493776">
                  <a:extLst>
                    <a:ext uri="{9D8B030D-6E8A-4147-A177-3AD203B41FA5}">
                      <a16:colId xmlns:a16="http://schemas.microsoft.com/office/drawing/2014/main" val="1174733524"/>
                    </a:ext>
                  </a:extLst>
                </a:gridCol>
                <a:gridCol w="493776">
                  <a:extLst>
                    <a:ext uri="{9D8B030D-6E8A-4147-A177-3AD203B41FA5}">
                      <a16:colId xmlns:a16="http://schemas.microsoft.com/office/drawing/2014/main" val="2355122876"/>
                    </a:ext>
                  </a:extLst>
                </a:gridCol>
                <a:gridCol w="493776">
                  <a:extLst>
                    <a:ext uri="{9D8B030D-6E8A-4147-A177-3AD203B41FA5}">
                      <a16:colId xmlns:a16="http://schemas.microsoft.com/office/drawing/2014/main" val="2662134514"/>
                    </a:ext>
                  </a:extLst>
                </a:gridCol>
                <a:gridCol w="493776">
                  <a:extLst>
                    <a:ext uri="{9D8B030D-6E8A-4147-A177-3AD203B41FA5}">
                      <a16:colId xmlns:a16="http://schemas.microsoft.com/office/drawing/2014/main" val="1715156271"/>
                    </a:ext>
                  </a:extLst>
                </a:gridCol>
                <a:gridCol w="493776">
                  <a:extLst>
                    <a:ext uri="{9D8B030D-6E8A-4147-A177-3AD203B41FA5}">
                      <a16:colId xmlns:a16="http://schemas.microsoft.com/office/drawing/2014/main" val="2030518537"/>
                    </a:ext>
                  </a:extLst>
                </a:gridCol>
                <a:gridCol w="493776">
                  <a:extLst>
                    <a:ext uri="{9D8B030D-6E8A-4147-A177-3AD203B41FA5}">
                      <a16:colId xmlns:a16="http://schemas.microsoft.com/office/drawing/2014/main" val="363996777"/>
                    </a:ext>
                  </a:extLst>
                </a:gridCol>
                <a:gridCol w="493776">
                  <a:extLst>
                    <a:ext uri="{9D8B030D-6E8A-4147-A177-3AD203B41FA5}">
                      <a16:colId xmlns:a16="http://schemas.microsoft.com/office/drawing/2014/main" val="843630552"/>
                    </a:ext>
                  </a:extLst>
                </a:gridCol>
                <a:gridCol w="493776">
                  <a:extLst>
                    <a:ext uri="{9D8B030D-6E8A-4147-A177-3AD203B41FA5}">
                      <a16:colId xmlns:a16="http://schemas.microsoft.com/office/drawing/2014/main" val="92681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075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- 2018-08-10 01:48:33 </a:t>
                      </a:r>
                      <a:r>
                        <a:rPr kumimoji="0" lang="es-ES" sz="1000" b="0" i="0" u="none" strike="noStrike" kern="1200" cap="none" spc="0" normalizeH="0" baseline="0" noProof="0">
                          <a:ln>
                            <a:noFill/>
                          </a:ln>
                          <a:solidFill>
                            <a:prstClr val="black"/>
                          </a:solidFill>
                          <a:effectLst/>
                          <a:uLnTx/>
                          <a:uFillTx/>
                          <a:latin typeface="+mn-lt"/>
                          <a:ea typeface="+mn-ea"/>
                          <a:cs typeface="+mn-cs"/>
                        </a:rPr>
                        <a:t> 
 #SantaCruz Alcaldía de Santa Cruz pagó Bs. 49.000 por 35 bandas municipales para el concejo municipal, precio unitario Bs. 1.400; sin embargo realizamos la misma cotización en otra empresa y las 35 bandas de la misma tela y calidad COTIZAN por Bs. 17.500 para entrega en 5 días, precio unitario Bs. 500. Existe una diferencia de Bs. 31.500.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77181870"/>
                  </a:ext>
                </a:extLst>
              </a:tr>
            </a:tbl>
          </a:graphicData>
        </a:graphic>
      </p:graphicFrame>
      <p:sp>
        <p:nvSpPr>
          <p:cNvPr id="4" name="Text Placeholder 3">
            <a:extLst>
              <a:ext uri="{FF2B5EF4-FFF2-40B4-BE49-F238E27FC236}">
                <a16:creationId xmlns:a16="http://schemas.microsoft.com/office/drawing/2014/main" id="{172E5CD5-93EE-4F46-8FC9-B63971AF6964}"/>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1348295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61DD-4089-4EFA-BD4E-92390A533A42}"/>
              </a:ext>
            </a:extLst>
          </p:cNvPr>
          <p:cNvSpPr>
            <a:spLocks noGrp="1"/>
          </p:cNvSpPr>
          <p:nvPr>
            <p:ph type="title"/>
          </p:nvPr>
        </p:nvSpPr>
        <p:spPr/>
        <p:txBody>
          <a:bodyPr/>
          <a:lstStyle/>
          <a:p>
            <a:r>
              <a:rPr lang="es-ES"/>
              <a:t>TABLA DE FB COMPLETA | RED Gigavision - 5 of 19</a:t>
            </a:r>
            <a:endParaRPr lang="en-US"/>
          </a:p>
        </p:txBody>
      </p:sp>
      <p:graphicFrame>
        <p:nvGraphicFramePr>
          <p:cNvPr id="5" name="Table Placeholder 4">
            <a:extLst>
              <a:ext uri="{FF2B5EF4-FFF2-40B4-BE49-F238E27FC236}">
                <a16:creationId xmlns:a16="http://schemas.microsoft.com/office/drawing/2014/main" id="{EA646F69-14B5-406F-A5F6-CA90F34EF6CD}"/>
              </a:ext>
            </a:extLst>
          </p:cNvPr>
          <p:cNvGraphicFramePr>
            <a:graphicFrameLocks noGrp="1"/>
          </p:cNvGraphicFramePr>
          <p:nvPr>
            <p:ph type="tbl" sz="quarter" idx="13"/>
            <p:extLst>
              <p:ext uri="{D42A27DB-BD31-4B8C-83A1-F6EECF244321}">
                <p14:modId xmlns:p14="http://schemas.microsoft.com/office/powerpoint/2010/main" val="233319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95315941"/>
                    </a:ext>
                  </a:extLst>
                </a:gridCol>
                <a:gridCol w="493776">
                  <a:extLst>
                    <a:ext uri="{9D8B030D-6E8A-4147-A177-3AD203B41FA5}">
                      <a16:colId xmlns:a16="http://schemas.microsoft.com/office/drawing/2014/main" val="4112392477"/>
                    </a:ext>
                  </a:extLst>
                </a:gridCol>
                <a:gridCol w="493776">
                  <a:extLst>
                    <a:ext uri="{9D8B030D-6E8A-4147-A177-3AD203B41FA5}">
                      <a16:colId xmlns:a16="http://schemas.microsoft.com/office/drawing/2014/main" val="3545210300"/>
                    </a:ext>
                  </a:extLst>
                </a:gridCol>
                <a:gridCol w="493776">
                  <a:extLst>
                    <a:ext uri="{9D8B030D-6E8A-4147-A177-3AD203B41FA5}">
                      <a16:colId xmlns:a16="http://schemas.microsoft.com/office/drawing/2014/main" val="1201722915"/>
                    </a:ext>
                  </a:extLst>
                </a:gridCol>
                <a:gridCol w="493776">
                  <a:extLst>
                    <a:ext uri="{9D8B030D-6E8A-4147-A177-3AD203B41FA5}">
                      <a16:colId xmlns:a16="http://schemas.microsoft.com/office/drawing/2014/main" val="3483153396"/>
                    </a:ext>
                  </a:extLst>
                </a:gridCol>
                <a:gridCol w="493776">
                  <a:extLst>
                    <a:ext uri="{9D8B030D-6E8A-4147-A177-3AD203B41FA5}">
                      <a16:colId xmlns:a16="http://schemas.microsoft.com/office/drawing/2014/main" val="2302726177"/>
                    </a:ext>
                  </a:extLst>
                </a:gridCol>
                <a:gridCol w="493776">
                  <a:extLst>
                    <a:ext uri="{9D8B030D-6E8A-4147-A177-3AD203B41FA5}">
                      <a16:colId xmlns:a16="http://schemas.microsoft.com/office/drawing/2014/main" val="155111608"/>
                    </a:ext>
                  </a:extLst>
                </a:gridCol>
                <a:gridCol w="493776">
                  <a:extLst>
                    <a:ext uri="{9D8B030D-6E8A-4147-A177-3AD203B41FA5}">
                      <a16:colId xmlns:a16="http://schemas.microsoft.com/office/drawing/2014/main" val="2039308060"/>
                    </a:ext>
                  </a:extLst>
                </a:gridCol>
                <a:gridCol w="493776">
                  <a:extLst>
                    <a:ext uri="{9D8B030D-6E8A-4147-A177-3AD203B41FA5}">
                      <a16:colId xmlns:a16="http://schemas.microsoft.com/office/drawing/2014/main" val="2240897813"/>
                    </a:ext>
                  </a:extLst>
                </a:gridCol>
                <a:gridCol w="493776">
                  <a:extLst>
                    <a:ext uri="{9D8B030D-6E8A-4147-A177-3AD203B41FA5}">
                      <a16:colId xmlns:a16="http://schemas.microsoft.com/office/drawing/2014/main" val="2966006303"/>
                    </a:ext>
                  </a:extLst>
                </a:gridCol>
                <a:gridCol w="493776">
                  <a:extLst>
                    <a:ext uri="{9D8B030D-6E8A-4147-A177-3AD203B41FA5}">
                      <a16:colId xmlns:a16="http://schemas.microsoft.com/office/drawing/2014/main" val="2387441302"/>
                    </a:ext>
                  </a:extLst>
                </a:gridCol>
                <a:gridCol w="493776">
                  <a:extLst>
                    <a:ext uri="{9D8B030D-6E8A-4147-A177-3AD203B41FA5}">
                      <a16:colId xmlns:a16="http://schemas.microsoft.com/office/drawing/2014/main" val="2672888803"/>
                    </a:ext>
                  </a:extLst>
                </a:gridCol>
                <a:gridCol w="493776">
                  <a:extLst>
                    <a:ext uri="{9D8B030D-6E8A-4147-A177-3AD203B41FA5}">
                      <a16:colId xmlns:a16="http://schemas.microsoft.com/office/drawing/2014/main" val="937808204"/>
                    </a:ext>
                  </a:extLst>
                </a:gridCol>
                <a:gridCol w="493776">
                  <a:extLst>
                    <a:ext uri="{9D8B030D-6E8A-4147-A177-3AD203B41FA5}">
                      <a16:colId xmlns:a16="http://schemas.microsoft.com/office/drawing/2014/main" val="2942434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951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- 2018-06-08 02:31:09 </a:t>
                      </a:r>
                      <a:r>
                        <a:rPr kumimoji="0" lang="es-ES" sz="1000" b="0" i="0" u="none" strike="noStrike" kern="1200" cap="none" spc="0" normalizeH="0" baseline="0" noProof="0">
                          <a:ln>
                            <a:noFill/>
                          </a:ln>
                          <a:solidFill>
                            <a:prstClr val="black"/>
                          </a:solidFill>
                          <a:effectLst/>
                          <a:uLnTx/>
                          <a:uFillTx/>
                          <a:latin typeface="+mn-lt"/>
                          <a:ea typeface="+mn-ea"/>
                          <a:cs typeface="+mn-cs"/>
                        </a:rPr>
                        <a:t> 
 Rosario Schamiseddine CUESTIONA y SACA de sus casillas a la presidenta del concejo, Angélica Sosa por el millonario traslado de mercados, la concejal denuncia que Jesús Cahuana utiliza una guarderia como oficina en el mercado la Ramada.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64413292"/>
                  </a:ext>
                </a:extLst>
              </a:tr>
            </a:tbl>
          </a:graphicData>
        </a:graphic>
      </p:graphicFrame>
      <p:sp>
        <p:nvSpPr>
          <p:cNvPr id="4" name="Text Placeholder 3">
            <a:extLst>
              <a:ext uri="{FF2B5EF4-FFF2-40B4-BE49-F238E27FC236}">
                <a16:creationId xmlns:a16="http://schemas.microsoft.com/office/drawing/2014/main" id="{E72B42D3-4248-4D5D-A47D-9890E0B7B15C}"/>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3731045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A70D9-0704-47D6-9A9C-5FE958CF037A}"/>
              </a:ext>
            </a:extLst>
          </p:cNvPr>
          <p:cNvSpPr>
            <a:spLocks noGrp="1"/>
          </p:cNvSpPr>
          <p:nvPr>
            <p:ph type="title"/>
          </p:nvPr>
        </p:nvSpPr>
        <p:spPr/>
        <p:txBody>
          <a:bodyPr/>
          <a:lstStyle/>
          <a:p>
            <a:r>
              <a:rPr lang="es-ES"/>
              <a:t>TABLA DE FB COMPLETA | RED Gigavision - 6 of 19</a:t>
            </a:r>
            <a:endParaRPr lang="en-US"/>
          </a:p>
        </p:txBody>
      </p:sp>
      <p:graphicFrame>
        <p:nvGraphicFramePr>
          <p:cNvPr id="5" name="Table Placeholder 4">
            <a:extLst>
              <a:ext uri="{FF2B5EF4-FFF2-40B4-BE49-F238E27FC236}">
                <a16:creationId xmlns:a16="http://schemas.microsoft.com/office/drawing/2014/main" id="{152D700B-FA2D-4198-933E-B6B16AF278A7}"/>
              </a:ext>
            </a:extLst>
          </p:cNvPr>
          <p:cNvGraphicFramePr>
            <a:graphicFrameLocks noGrp="1"/>
          </p:cNvGraphicFramePr>
          <p:nvPr>
            <p:ph type="tbl" sz="quarter" idx="13"/>
            <p:extLst>
              <p:ext uri="{D42A27DB-BD31-4B8C-83A1-F6EECF244321}">
                <p14:modId xmlns:p14="http://schemas.microsoft.com/office/powerpoint/2010/main" val="211515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18507425"/>
                    </a:ext>
                  </a:extLst>
                </a:gridCol>
                <a:gridCol w="493776">
                  <a:extLst>
                    <a:ext uri="{9D8B030D-6E8A-4147-A177-3AD203B41FA5}">
                      <a16:colId xmlns:a16="http://schemas.microsoft.com/office/drawing/2014/main" val="1721780776"/>
                    </a:ext>
                  </a:extLst>
                </a:gridCol>
                <a:gridCol w="493776">
                  <a:extLst>
                    <a:ext uri="{9D8B030D-6E8A-4147-A177-3AD203B41FA5}">
                      <a16:colId xmlns:a16="http://schemas.microsoft.com/office/drawing/2014/main" val="1943475389"/>
                    </a:ext>
                  </a:extLst>
                </a:gridCol>
                <a:gridCol w="493776">
                  <a:extLst>
                    <a:ext uri="{9D8B030D-6E8A-4147-A177-3AD203B41FA5}">
                      <a16:colId xmlns:a16="http://schemas.microsoft.com/office/drawing/2014/main" val="1053620543"/>
                    </a:ext>
                  </a:extLst>
                </a:gridCol>
                <a:gridCol w="493776">
                  <a:extLst>
                    <a:ext uri="{9D8B030D-6E8A-4147-A177-3AD203B41FA5}">
                      <a16:colId xmlns:a16="http://schemas.microsoft.com/office/drawing/2014/main" val="2960891566"/>
                    </a:ext>
                  </a:extLst>
                </a:gridCol>
                <a:gridCol w="493776">
                  <a:extLst>
                    <a:ext uri="{9D8B030D-6E8A-4147-A177-3AD203B41FA5}">
                      <a16:colId xmlns:a16="http://schemas.microsoft.com/office/drawing/2014/main" val="813558979"/>
                    </a:ext>
                  </a:extLst>
                </a:gridCol>
                <a:gridCol w="493776">
                  <a:extLst>
                    <a:ext uri="{9D8B030D-6E8A-4147-A177-3AD203B41FA5}">
                      <a16:colId xmlns:a16="http://schemas.microsoft.com/office/drawing/2014/main" val="513175260"/>
                    </a:ext>
                  </a:extLst>
                </a:gridCol>
                <a:gridCol w="493776">
                  <a:extLst>
                    <a:ext uri="{9D8B030D-6E8A-4147-A177-3AD203B41FA5}">
                      <a16:colId xmlns:a16="http://schemas.microsoft.com/office/drawing/2014/main" val="2465702845"/>
                    </a:ext>
                  </a:extLst>
                </a:gridCol>
                <a:gridCol w="493776">
                  <a:extLst>
                    <a:ext uri="{9D8B030D-6E8A-4147-A177-3AD203B41FA5}">
                      <a16:colId xmlns:a16="http://schemas.microsoft.com/office/drawing/2014/main" val="3346264317"/>
                    </a:ext>
                  </a:extLst>
                </a:gridCol>
                <a:gridCol w="493776">
                  <a:extLst>
                    <a:ext uri="{9D8B030D-6E8A-4147-A177-3AD203B41FA5}">
                      <a16:colId xmlns:a16="http://schemas.microsoft.com/office/drawing/2014/main" val="3359995991"/>
                    </a:ext>
                  </a:extLst>
                </a:gridCol>
                <a:gridCol w="493776">
                  <a:extLst>
                    <a:ext uri="{9D8B030D-6E8A-4147-A177-3AD203B41FA5}">
                      <a16:colId xmlns:a16="http://schemas.microsoft.com/office/drawing/2014/main" val="50898519"/>
                    </a:ext>
                  </a:extLst>
                </a:gridCol>
                <a:gridCol w="493776">
                  <a:extLst>
                    <a:ext uri="{9D8B030D-6E8A-4147-A177-3AD203B41FA5}">
                      <a16:colId xmlns:a16="http://schemas.microsoft.com/office/drawing/2014/main" val="3718397031"/>
                    </a:ext>
                  </a:extLst>
                </a:gridCol>
                <a:gridCol w="493776">
                  <a:extLst>
                    <a:ext uri="{9D8B030D-6E8A-4147-A177-3AD203B41FA5}">
                      <a16:colId xmlns:a16="http://schemas.microsoft.com/office/drawing/2014/main" val="1835859939"/>
                    </a:ext>
                  </a:extLst>
                </a:gridCol>
                <a:gridCol w="493776">
                  <a:extLst>
                    <a:ext uri="{9D8B030D-6E8A-4147-A177-3AD203B41FA5}">
                      <a16:colId xmlns:a16="http://schemas.microsoft.com/office/drawing/2014/main" val="358730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989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- 2018-06-21 23:52:21 </a:t>
                      </a:r>
                      <a:r>
                        <a:rPr kumimoji="0" lang="es-ES" sz="1000" b="0" i="0" u="none" strike="noStrike" kern="1200" cap="none" spc="0" normalizeH="0" baseline="0" noProof="0">
                          <a:ln>
                            <a:noFill/>
                          </a:ln>
                          <a:solidFill>
                            <a:prstClr val="black"/>
                          </a:solidFill>
                          <a:effectLst/>
                          <a:uLnTx/>
                          <a:uFillTx/>
                          <a:latin typeface="+mn-lt"/>
                          <a:ea typeface="+mn-ea"/>
                          <a:cs typeface="+mn-cs"/>
                        </a:rPr>
                        <a:t> 
 Oscar Peña Mancilla cuñado y abogado del extinto reo “OTI” se ratifica y dice que el Ministro de Gobierno sabía de las armas que ingresaron a Palmasola, denuncia que se le regaló una camioneta 0 Km al Ministro aunque no sabe a nombre de quien fue entregada, ‘OTI’ no murió por pugnas de poder, fue traslado a #Chonchocoro para acallarlo, SABÍA demasiado, #OscarPeña dice temer por su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15602104"/>
                  </a:ext>
                </a:extLst>
              </a:tr>
            </a:tbl>
          </a:graphicData>
        </a:graphic>
      </p:graphicFrame>
      <p:sp>
        <p:nvSpPr>
          <p:cNvPr id="4" name="Text Placeholder 3">
            <a:extLst>
              <a:ext uri="{FF2B5EF4-FFF2-40B4-BE49-F238E27FC236}">
                <a16:creationId xmlns:a16="http://schemas.microsoft.com/office/drawing/2014/main" id="{8A9FB515-8188-4C6A-9853-F91D482B5C80}"/>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1447351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DE7A4-C7D8-4AB9-80C4-EC86A3826C53}"/>
              </a:ext>
            </a:extLst>
          </p:cNvPr>
          <p:cNvSpPr>
            <a:spLocks noGrp="1"/>
          </p:cNvSpPr>
          <p:nvPr>
            <p:ph type="title"/>
          </p:nvPr>
        </p:nvSpPr>
        <p:spPr/>
        <p:txBody>
          <a:bodyPr/>
          <a:lstStyle/>
          <a:p>
            <a:r>
              <a:rPr lang="es-ES"/>
              <a:t>TABLA DE FB COMPLETA | RED Gigavision - 7 of 19</a:t>
            </a:r>
            <a:endParaRPr lang="en-US"/>
          </a:p>
        </p:txBody>
      </p:sp>
      <p:graphicFrame>
        <p:nvGraphicFramePr>
          <p:cNvPr id="5" name="Table Placeholder 4">
            <a:extLst>
              <a:ext uri="{FF2B5EF4-FFF2-40B4-BE49-F238E27FC236}">
                <a16:creationId xmlns:a16="http://schemas.microsoft.com/office/drawing/2014/main" id="{04E6AF88-F843-4A68-A4E4-E98A81ACE125}"/>
              </a:ext>
            </a:extLst>
          </p:cNvPr>
          <p:cNvGraphicFramePr>
            <a:graphicFrameLocks noGrp="1"/>
          </p:cNvGraphicFramePr>
          <p:nvPr>
            <p:ph type="tbl" sz="quarter" idx="13"/>
            <p:extLst>
              <p:ext uri="{D42A27DB-BD31-4B8C-83A1-F6EECF244321}">
                <p14:modId xmlns:p14="http://schemas.microsoft.com/office/powerpoint/2010/main" val="1975613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0407339"/>
                    </a:ext>
                  </a:extLst>
                </a:gridCol>
                <a:gridCol w="493776">
                  <a:extLst>
                    <a:ext uri="{9D8B030D-6E8A-4147-A177-3AD203B41FA5}">
                      <a16:colId xmlns:a16="http://schemas.microsoft.com/office/drawing/2014/main" val="3719585053"/>
                    </a:ext>
                  </a:extLst>
                </a:gridCol>
                <a:gridCol w="493776">
                  <a:extLst>
                    <a:ext uri="{9D8B030D-6E8A-4147-A177-3AD203B41FA5}">
                      <a16:colId xmlns:a16="http://schemas.microsoft.com/office/drawing/2014/main" val="1080278732"/>
                    </a:ext>
                  </a:extLst>
                </a:gridCol>
                <a:gridCol w="493776">
                  <a:extLst>
                    <a:ext uri="{9D8B030D-6E8A-4147-A177-3AD203B41FA5}">
                      <a16:colId xmlns:a16="http://schemas.microsoft.com/office/drawing/2014/main" val="3246574569"/>
                    </a:ext>
                  </a:extLst>
                </a:gridCol>
                <a:gridCol w="493776">
                  <a:extLst>
                    <a:ext uri="{9D8B030D-6E8A-4147-A177-3AD203B41FA5}">
                      <a16:colId xmlns:a16="http://schemas.microsoft.com/office/drawing/2014/main" val="3356056763"/>
                    </a:ext>
                  </a:extLst>
                </a:gridCol>
                <a:gridCol w="493776">
                  <a:extLst>
                    <a:ext uri="{9D8B030D-6E8A-4147-A177-3AD203B41FA5}">
                      <a16:colId xmlns:a16="http://schemas.microsoft.com/office/drawing/2014/main" val="482950672"/>
                    </a:ext>
                  </a:extLst>
                </a:gridCol>
                <a:gridCol w="493776">
                  <a:extLst>
                    <a:ext uri="{9D8B030D-6E8A-4147-A177-3AD203B41FA5}">
                      <a16:colId xmlns:a16="http://schemas.microsoft.com/office/drawing/2014/main" val="4094268237"/>
                    </a:ext>
                  </a:extLst>
                </a:gridCol>
                <a:gridCol w="493776">
                  <a:extLst>
                    <a:ext uri="{9D8B030D-6E8A-4147-A177-3AD203B41FA5}">
                      <a16:colId xmlns:a16="http://schemas.microsoft.com/office/drawing/2014/main" val="1026527232"/>
                    </a:ext>
                  </a:extLst>
                </a:gridCol>
                <a:gridCol w="493776">
                  <a:extLst>
                    <a:ext uri="{9D8B030D-6E8A-4147-A177-3AD203B41FA5}">
                      <a16:colId xmlns:a16="http://schemas.microsoft.com/office/drawing/2014/main" val="3232095602"/>
                    </a:ext>
                  </a:extLst>
                </a:gridCol>
                <a:gridCol w="493776">
                  <a:extLst>
                    <a:ext uri="{9D8B030D-6E8A-4147-A177-3AD203B41FA5}">
                      <a16:colId xmlns:a16="http://schemas.microsoft.com/office/drawing/2014/main" val="1748948033"/>
                    </a:ext>
                  </a:extLst>
                </a:gridCol>
                <a:gridCol w="493776">
                  <a:extLst>
                    <a:ext uri="{9D8B030D-6E8A-4147-A177-3AD203B41FA5}">
                      <a16:colId xmlns:a16="http://schemas.microsoft.com/office/drawing/2014/main" val="429767735"/>
                    </a:ext>
                  </a:extLst>
                </a:gridCol>
                <a:gridCol w="493776">
                  <a:extLst>
                    <a:ext uri="{9D8B030D-6E8A-4147-A177-3AD203B41FA5}">
                      <a16:colId xmlns:a16="http://schemas.microsoft.com/office/drawing/2014/main" val="2060418719"/>
                    </a:ext>
                  </a:extLst>
                </a:gridCol>
                <a:gridCol w="493776">
                  <a:extLst>
                    <a:ext uri="{9D8B030D-6E8A-4147-A177-3AD203B41FA5}">
                      <a16:colId xmlns:a16="http://schemas.microsoft.com/office/drawing/2014/main" val="1083134155"/>
                    </a:ext>
                  </a:extLst>
                </a:gridCol>
                <a:gridCol w="493776">
                  <a:extLst>
                    <a:ext uri="{9D8B030D-6E8A-4147-A177-3AD203B41FA5}">
                      <a16:colId xmlns:a16="http://schemas.microsoft.com/office/drawing/2014/main" val="142250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553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- 2018-08-16 20:12:52 </a:t>
                      </a:r>
                      <a:r>
                        <a:rPr kumimoji="0" lang="es-ES" sz="1000" b="0" i="0" u="none" strike="noStrike" kern="1200" cap="none" spc="0" normalizeH="0" baseline="0" noProof="0">
                          <a:ln>
                            <a:noFill/>
                          </a:ln>
                          <a:solidFill>
                            <a:prstClr val="black"/>
                          </a:solidFill>
                          <a:effectLst/>
                          <a:uLnTx/>
                          <a:uFillTx/>
                          <a:latin typeface="+mn-lt"/>
                          <a:ea typeface="+mn-ea"/>
                          <a:cs typeface="+mn-cs"/>
                        </a:rPr>
                        <a:t> 
 #AngélicaSosa Estoy aquí por que amo Santa Cruz, vine a un basurero (parques y jardines), esto era un basurero, esto era un pillerío total, NO voy a estar en líos de bandas y banderas, soy una arquitecta seria, admite irregularidades en las bandas municipales y pide auditoría especial.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05819097"/>
                  </a:ext>
                </a:extLst>
              </a:tr>
            </a:tbl>
          </a:graphicData>
        </a:graphic>
      </p:graphicFrame>
      <p:sp>
        <p:nvSpPr>
          <p:cNvPr id="4" name="Text Placeholder 3">
            <a:extLst>
              <a:ext uri="{FF2B5EF4-FFF2-40B4-BE49-F238E27FC236}">
                <a16:creationId xmlns:a16="http://schemas.microsoft.com/office/drawing/2014/main" id="{6CA856EA-22DC-436E-BC7E-AC75D5EE5F80}"/>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584118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7A59-01A6-4DB4-B530-C84A7E38D0C5}"/>
              </a:ext>
            </a:extLst>
          </p:cNvPr>
          <p:cNvSpPr>
            <a:spLocks noGrp="1"/>
          </p:cNvSpPr>
          <p:nvPr>
            <p:ph type="title"/>
          </p:nvPr>
        </p:nvSpPr>
        <p:spPr/>
        <p:txBody>
          <a:bodyPr/>
          <a:lstStyle/>
          <a:p>
            <a:r>
              <a:rPr lang="es-ES"/>
              <a:t>TABLA DE FB COMPLETA | RED Gigavision - 8 of 19</a:t>
            </a:r>
            <a:endParaRPr lang="en-US"/>
          </a:p>
        </p:txBody>
      </p:sp>
      <p:graphicFrame>
        <p:nvGraphicFramePr>
          <p:cNvPr id="5" name="Table Placeholder 4">
            <a:extLst>
              <a:ext uri="{FF2B5EF4-FFF2-40B4-BE49-F238E27FC236}">
                <a16:creationId xmlns:a16="http://schemas.microsoft.com/office/drawing/2014/main" id="{654F6C33-2A71-4C71-9DE5-6ED2B3D86207}"/>
              </a:ext>
            </a:extLst>
          </p:cNvPr>
          <p:cNvGraphicFramePr>
            <a:graphicFrameLocks noGrp="1"/>
          </p:cNvGraphicFramePr>
          <p:nvPr>
            <p:ph type="tbl" sz="quarter" idx="13"/>
            <p:extLst>
              <p:ext uri="{D42A27DB-BD31-4B8C-83A1-F6EECF244321}">
                <p14:modId xmlns:p14="http://schemas.microsoft.com/office/powerpoint/2010/main" val="2152824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29956959"/>
                    </a:ext>
                  </a:extLst>
                </a:gridCol>
                <a:gridCol w="493776">
                  <a:extLst>
                    <a:ext uri="{9D8B030D-6E8A-4147-A177-3AD203B41FA5}">
                      <a16:colId xmlns:a16="http://schemas.microsoft.com/office/drawing/2014/main" val="2484449583"/>
                    </a:ext>
                  </a:extLst>
                </a:gridCol>
                <a:gridCol w="493776">
                  <a:extLst>
                    <a:ext uri="{9D8B030D-6E8A-4147-A177-3AD203B41FA5}">
                      <a16:colId xmlns:a16="http://schemas.microsoft.com/office/drawing/2014/main" val="3437569253"/>
                    </a:ext>
                  </a:extLst>
                </a:gridCol>
                <a:gridCol w="493776">
                  <a:extLst>
                    <a:ext uri="{9D8B030D-6E8A-4147-A177-3AD203B41FA5}">
                      <a16:colId xmlns:a16="http://schemas.microsoft.com/office/drawing/2014/main" val="1164375976"/>
                    </a:ext>
                  </a:extLst>
                </a:gridCol>
                <a:gridCol w="493776">
                  <a:extLst>
                    <a:ext uri="{9D8B030D-6E8A-4147-A177-3AD203B41FA5}">
                      <a16:colId xmlns:a16="http://schemas.microsoft.com/office/drawing/2014/main" val="2207358268"/>
                    </a:ext>
                  </a:extLst>
                </a:gridCol>
                <a:gridCol w="493776">
                  <a:extLst>
                    <a:ext uri="{9D8B030D-6E8A-4147-A177-3AD203B41FA5}">
                      <a16:colId xmlns:a16="http://schemas.microsoft.com/office/drawing/2014/main" val="3667796359"/>
                    </a:ext>
                  </a:extLst>
                </a:gridCol>
                <a:gridCol w="493776">
                  <a:extLst>
                    <a:ext uri="{9D8B030D-6E8A-4147-A177-3AD203B41FA5}">
                      <a16:colId xmlns:a16="http://schemas.microsoft.com/office/drawing/2014/main" val="3537276798"/>
                    </a:ext>
                  </a:extLst>
                </a:gridCol>
                <a:gridCol w="493776">
                  <a:extLst>
                    <a:ext uri="{9D8B030D-6E8A-4147-A177-3AD203B41FA5}">
                      <a16:colId xmlns:a16="http://schemas.microsoft.com/office/drawing/2014/main" val="772825698"/>
                    </a:ext>
                  </a:extLst>
                </a:gridCol>
                <a:gridCol w="493776">
                  <a:extLst>
                    <a:ext uri="{9D8B030D-6E8A-4147-A177-3AD203B41FA5}">
                      <a16:colId xmlns:a16="http://schemas.microsoft.com/office/drawing/2014/main" val="2096208998"/>
                    </a:ext>
                  </a:extLst>
                </a:gridCol>
                <a:gridCol w="493776">
                  <a:extLst>
                    <a:ext uri="{9D8B030D-6E8A-4147-A177-3AD203B41FA5}">
                      <a16:colId xmlns:a16="http://schemas.microsoft.com/office/drawing/2014/main" val="1254732793"/>
                    </a:ext>
                  </a:extLst>
                </a:gridCol>
                <a:gridCol w="493776">
                  <a:extLst>
                    <a:ext uri="{9D8B030D-6E8A-4147-A177-3AD203B41FA5}">
                      <a16:colId xmlns:a16="http://schemas.microsoft.com/office/drawing/2014/main" val="4275202423"/>
                    </a:ext>
                  </a:extLst>
                </a:gridCol>
                <a:gridCol w="493776">
                  <a:extLst>
                    <a:ext uri="{9D8B030D-6E8A-4147-A177-3AD203B41FA5}">
                      <a16:colId xmlns:a16="http://schemas.microsoft.com/office/drawing/2014/main" val="4073661293"/>
                    </a:ext>
                  </a:extLst>
                </a:gridCol>
                <a:gridCol w="493776">
                  <a:extLst>
                    <a:ext uri="{9D8B030D-6E8A-4147-A177-3AD203B41FA5}">
                      <a16:colId xmlns:a16="http://schemas.microsoft.com/office/drawing/2014/main" val="1103442244"/>
                    </a:ext>
                  </a:extLst>
                </a:gridCol>
                <a:gridCol w="493776">
                  <a:extLst>
                    <a:ext uri="{9D8B030D-6E8A-4147-A177-3AD203B41FA5}">
                      <a16:colId xmlns:a16="http://schemas.microsoft.com/office/drawing/2014/main" val="265319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410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- 2018-05-09 14:42:47 </a:t>
                      </a:r>
                      <a:r>
                        <a:rPr kumimoji="0" lang="es-ES" sz="1000" b="0" i="0" u="none" strike="noStrike" kern="1200" cap="none" spc="0" normalizeH="0" baseline="0" noProof="0">
                          <a:ln>
                            <a:noFill/>
                          </a:ln>
                          <a:solidFill>
                            <a:prstClr val="black"/>
                          </a:solidFill>
                          <a:effectLst/>
                          <a:uLnTx/>
                          <a:uFillTx/>
                          <a:latin typeface="+mn-lt"/>
                          <a:ea typeface="+mn-ea"/>
                          <a:cs typeface="+mn-cs"/>
                        </a:rPr>
                        <a:t> 
 Quién fiscaliza al alcalde Percy Fernández? La cabeza del Concejo Municipal, Angélica Sosa no conoce nada de las LOGIAS; de los MILLONARIOS CONTRATOS a los amigos de funcionarios municipales y NO sabe dónde están las CÁMARAS de seguridad para la G77 por las que Santa Cruz pagó Bs. 2.900.000.-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89545523"/>
                  </a:ext>
                </a:extLst>
              </a:tr>
            </a:tbl>
          </a:graphicData>
        </a:graphic>
      </p:graphicFrame>
      <p:sp>
        <p:nvSpPr>
          <p:cNvPr id="4" name="Text Placeholder 3">
            <a:extLst>
              <a:ext uri="{FF2B5EF4-FFF2-40B4-BE49-F238E27FC236}">
                <a16:creationId xmlns:a16="http://schemas.microsoft.com/office/drawing/2014/main" id="{1689A269-B377-4408-91CA-CF1D708C39BE}"/>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435156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4520-68E2-4384-BA25-A51822C518C2}"/>
              </a:ext>
            </a:extLst>
          </p:cNvPr>
          <p:cNvSpPr>
            <a:spLocks noGrp="1"/>
          </p:cNvSpPr>
          <p:nvPr>
            <p:ph type="title"/>
          </p:nvPr>
        </p:nvSpPr>
        <p:spPr/>
        <p:txBody>
          <a:bodyPr/>
          <a:lstStyle/>
          <a:p>
            <a:r>
              <a:rPr lang="es-ES"/>
              <a:t>TABLA DE FB COMPLETA | RED Gigavision - 9 of 19</a:t>
            </a:r>
            <a:endParaRPr lang="en-US"/>
          </a:p>
        </p:txBody>
      </p:sp>
      <p:graphicFrame>
        <p:nvGraphicFramePr>
          <p:cNvPr id="5" name="Table Placeholder 4">
            <a:extLst>
              <a:ext uri="{FF2B5EF4-FFF2-40B4-BE49-F238E27FC236}">
                <a16:creationId xmlns:a16="http://schemas.microsoft.com/office/drawing/2014/main" id="{0D5DEFE3-B6C9-4511-A2F4-5AF6CADDD53C}"/>
              </a:ext>
            </a:extLst>
          </p:cNvPr>
          <p:cNvGraphicFramePr>
            <a:graphicFrameLocks noGrp="1"/>
          </p:cNvGraphicFramePr>
          <p:nvPr>
            <p:ph type="tbl" sz="quarter" idx="13"/>
            <p:extLst>
              <p:ext uri="{D42A27DB-BD31-4B8C-83A1-F6EECF244321}">
                <p14:modId xmlns:p14="http://schemas.microsoft.com/office/powerpoint/2010/main" val="337560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37992717"/>
                    </a:ext>
                  </a:extLst>
                </a:gridCol>
                <a:gridCol w="493776">
                  <a:extLst>
                    <a:ext uri="{9D8B030D-6E8A-4147-A177-3AD203B41FA5}">
                      <a16:colId xmlns:a16="http://schemas.microsoft.com/office/drawing/2014/main" val="1113648729"/>
                    </a:ext>
                  </a:extLst>
                </a:gridCol>
                <a:gridCol w="493776">
                  <a:extLst>
                    <a:ext uri="{9D8B030D-6E8A-4147-A177-3AD203B41FA5}">
                      <a16:colId xmlns:a16="http://schemas.microsoft.com/office/drawing/2014/main" val="86331577"/>
                    </a:ext>
                  </a:extLst>
                </a:gridCol>
                <a:gridCol w="493776">
                  <a:extLst>
                    <a:ext uri="{9D8B030D-6E8A-4147-A177-3AD203B41FA5}">
                      <a16:colId xmlns:a16="http://schemas.microsoft.com/office/drawing/2014/main" val="4090376382"/>
                    </a:ext>
                  </a:extLst>
                </a:gridCol>
                <a:gridCol w="493776">
                  <a:extLst>
                    <a:ext uri="{9D8B030D-6E8A-4147-A177-3AD203B41FA5}">
                      <a16:colId xmlns:a16="http://schemas.microsoft.com/office/drawing/2014/main" val="3610752821"/>
                    </a:ext>
                  </a:extLst>
                </a:gridCol>
                <a:gridCol w="493776">
                  <a:extLst>
                    <a:ext uri="{9D8B030D-6E8A-4147-A177-3AD203B41FA5}">
                      <a16:colId xmlns:a16="http://schemas.microsoft.com/office/drawing/2014/main" val="1551783733"/>
                    </a:ext>
                  </a:extLst>
                </a:gridCol>
                <a:gridCol w="493776">
                  <a:extLst>
                    <a:ext uri="{9D8B030D-6E8A-4147-A177-3AD203B41FA5}">
                      <a16:colId xmlns:a16="http://schemas.microsoft.com/office/drawing/2014/main" val="3272300011"/>
                    </a:ext>
                  </a:extLst>
                </a:gridCol>
                <a:gridCol w="493776">
                  <a:extLst>
                    <a:ext uri="{9D8B030D-6E8A-4147-A177-3AD203B41FA5}">
                      <a16:colId xmlns:a16="http://schemas.microsoft.com/office/drawing/2014/main" val="2586440221"/>
                    </a:ext>
                  </a:extLst>
                </a:gridCol>
                <a:gridCol w="493776">
                  <a:extLst>
                    <a:ext uri="{9D8B030D-6E8A-4147-A177-3AD203B41FA5}">
                      <a16:colId xmlns:a16="http://schemas.microsoft.com/office/drawing/2014/main" val="2672853528"/>
                    </a:ext>
                  </a:extLst>
                </a:gridCol>
                <a:gridCol w="493776">
                  <a:extLst>
                    <a:ext uri="{9D8B030D-6E8A-4147-A177-3AD203B41FA5}">
                      <a16:colId xmlns:a16="http://schemas.microsoft.com/office/drawing/2014/main" val="2487784042"/>
                    </a:ext>
                  </a:extLst>
                </a:gridCol>
                <a:gridCol w="493776">
                  <a:extLst>
                    <a:ext uri="{9D8B030D-6E8A-4147-A177-3AD203B41FA5}">
                      <a16:colId xmlns:a16="http://schemas.microsoft.com/office/drawing/2014/main" val="3721199160"/>
                    </a:ext>
                  </a:extLst>
                </a:gridCol>
                <a:gridCol w="493776">
                  <a:extLst>
                    <a:ext uri="{9D8B030D-6E8A-4147-A177-3AD203B41FA5}">
                      <a16:colId xmlns:a16="http://schemas.microsoft.com/office/drawing/2014/main" val="1927343098"/>
                    </a:ext>
                  </a:extLst>
                </a:gridCol>
                <a:gridCol w="493776">
                  <a:extLst>
                    <a:ext uri="{9D8B030D-6E8A-4147-A177-3AD203B41FA5}">
                      <a16:colId xmlns:a16="http://schemas.microsoft.com/office/drawing/2014/main" val="4131542837"/>
                    </a:ext>
                  </a:extLst>
                </a:gridCol>
                <a:gridCol w="493776">
                  <a:extLst>
                    <a:ext uri="{9D8B030D-6E8A-4147-A177-3AD203B41FA5}">
                      <a16:colId xmlns:a16="http://schemas.microsoft.com/office/drawing/2014/main" val="1920464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139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- 2018-08-18 02:52:26 </a:t>
                      </a:r>
                      <a:r>
                        <a:rPr kumimoji="0" lang="es-ES" sz="1000" b="0" i="0" u="none" strike="noStrike" kern="1200" cap="none" spc="0" normalizeH="0" baseline="0" noProof="0">
                          <a:ln>
                            <a:noFill/>
                          </a:ln>
                          <a:solidFill>
                            <a:prstClr val="black"/>
                          </a:solidFill>
                          <a:effectLst/>
                          <a:uLnTx/>
                          <a:uFillTx/>
                          <a:latin typeface="+mn-lt"/>
                          <a:ea typeface="+mn-ea"/>
                          <a:cs typeface="+mn-cs"/>
                        </a:rPr>
                        <a:t> 
 MUNICIPIO EXONERA A MAHS DE PAGO DE PATENTES Y TASAS, LE ENTREGA DE MANERA GRATUITA 1.492 ESPACIOS PARA PUBLICIDAD, CONSESIÓN POR 10 AÑOS. 
El diputado de U.D. Wilson Santa María presentó el acuerdo firmado entre la alcaldía de Santa Cruz y la empresa MAHS para la difusión de publicidad, el municipio cruceño otorga por un periodo de 10 años el uso de las áreas de propiedad municipal (Espacios públicos) y exonera a MAHS del pago de tasas y patentes municipales. 
El contrato fue firmado el 19 de marzo del 2014 por el Alcalde Cruceño #PercyFernández y el representante legal de la empresa MAHS #MarioHernándezSir;  el acuerdo establece que después de 10 años de usufructo en caso de no ampliarse el contrato las estructuras pasarán a propiedad de la alcaldía.
Santa María observa que el acuerdo fue firmado directamente, sin haberse lanzado una licitación pública. 
La Alcaldía de Santa Cruz dentro del acuerdo con MAHS otorgó 1492 espacios para la difusión de publicidad privada y municipal. 
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54875195"/>
                  </a:ext>
                </a:extLst>
              </a:tr>
            </a:tbl>
          </a:graphicData>
        </a:graphic>
      </p:graphicFrame>
      <p:sp>
        <p:nvSpPr>
          <p:cNvPr id="4" name="Text Placeholder 3">
            <a:extLst>
              <a:ext uri="{FF2B5EF4-FFF2-40B4-BE49-F238E27FC236}">
                <a16:creationId xmlns:a16="http://schemas.microsoft.com/office/drawing/2014/main" id="{39551821-6BCA-4F36-8F78-BD5A763E050B}"/>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171360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5C35A-09A5-4DBB-A302-0C6C91EF7AF2}"/>
              </a:ext>
            </a:extLst>
          </p:cNvPr>
          <p:cNvSpPr>
            <a:spLocks noGrp="1"/>
          </p:cNvSpPr>
          <p:nvPr>
            <p:ph type="title"/>
          </p:nvPr>
        </p:nvSpPr>
        <p:spPr/>
        <p:txBody>
          <a:bodyPr/>
          <a:lstStyle/>
          <a:p>
            <a:r>
              <a:rPr lang="es-ES"/>
              <a:t>TABLA DE FB COMPLETA | RED Gigavision - 10 of 19</a:t>
            </a:r>
            <a:endParaRPr lang="en-US"/>
          </a:p>
        </p:txBody>
      </p:sp>
      <p:graphicFrame>
        <p:nvGraphicFramePr>
          <p:cNvPr id="5" name="Table Placeholder 4">
            <a:extLst>
              <a:ext uri="{FF2B5EF4-FFF2-40B4-BE49-F238E27FC236}">
                <a16:creationId xmlns:a16="http://schemas.microsoft.com/office/drawing/2014/main" id="{CEC22AB0-B9E8-4483-9B72-A86B81064C36}"/>
              </a:ext>
            </a:extLst>
          </p:cNvPr>
          <p:cNvGraphicFramePr>
            <a:graphicFrameLocks noGrp="1"/>
          </p:cNvGraphicFramePr>
          <p:nvPr>
            <p:ph type="tbl" sz="quarter" idx="13"/>
            <p:extLst>
              <p:ext uri="{D42A27DB-BD31-4B8C-83A1-F6EECF244321}">
                <p14:modId xmlns:p14="http://schemas.microsoft.com/office/powerpoint/2010/main" val="2331968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16567160"/>
                    </a:ext>
                  </a:extLst>
                </a:gridCol>
                <a:gridCol w="493776">
                  <a:extLst>
                    <a:ext uri="{9D8B030D-6E8A-4147-A177-3AD203B41FA5}">
                      <a16:colId xmlns:a16="http://schemas.microsoft.com/office/drawing/2014/main" val="510038635"/>
                    </a:ext>
                  </a:extLst>
                </a:gridCol>
                <a:gridCol w="493776">
                  <a:extLst>
                    <a:ext uri="{9D8B030D-6E8A-4147-A177-3AD203B41FA5}">
                      <a16:colId xmlns:a16="http://schemas.microsoft.com/office/drawing/2014/main" val="936805922"/>
                    </a:ext>
                  </a:extLst>
                </a:gridCol>
                <a:gridCol w="493776">
                  <a:extLst>
                    <a:ext uri="{9D8B030D-6E8A-4147-A177-3AD203B41FA5}">
                      <a16:colId xmlns:a16="http://schemas.microsoft.com/office/drawing/2014/main" val="4252575661"/>
                    </a:ext>
                  </a:extLst>
                </a:gridCol>
                <a:gridCol w="493776">
                  <a:extLst>
                    <a:ext uri="{9D8B030D-6E8A-4147-A177-3AD203B41FA5}">
                      <a16:colId xmlns:a16="http://schemas.microsoft.com/office/drawing/2014/main" val="3802149158"/>
                    </a:ext>
                  </a:extLst>
                </a:gridCol>
                <a:gridCol w="493776">
                  <a:extLst>
                    <a:ext uri="{9D8B030D-6E8A-4147-A177-3AD203B41FA5}">
                      <a16:colId xmlns:a16="http://schemas.microsoft.com/office/drawing/2014/main" val="3252580601"/>
                    </a:ext>
                  </a:extLst>
                </a:gridCol>
                <a:gridCol w="493776">
                  <a:extLst>
                    <a:ext uri="{9D8B030D-6E8A-4147-A177-3AD203B41FA5}">
                      <a16:colId xmlns:a16="http://schemas.microsoft.com/office/drawing/2014/main" val="710978036"/>
                    </a:ext>
                  </a:extLst>
                </a:gridCol>
                <a:gridCol w="493776">
                  <a:extLst>
                    <a:ext uri="{9D8B030D-6E8A-4147-A177-3AD203B41FA5}">
                      <a16:colId xmlns:a16="http://schemas.microsoft.com/office/drawing/2014/main" val="926793606"/>
                    </a:ext>
                  </a:extLst>
                </a:gridCol>
                <a:gridCol w="493776">
                  <a:extLst>
                    <a:ext uri="{9D8B030D-6E8A-4147-A177-3AD203B41FA5}">
                      <a16:colId xmlns:a16="http://schemas.microsoft.com/office/drawing/2014/main" val="213396738"/>
                    </a:ext>
                  </a:extLst>
                </a:gridCol>
                <a:gridCol w="493776">
                  <a:extLst>
                    <a:ext uri="{9D8B030D-6E8A-4147-A177-3AD203B41FA5}">
                      <a16:colId xmlns:a16="http://schemas.microsoft.com/office/drawing/2014/main" val="3558487482"/>
                    </a:ext>
                  </a:extLst>
                </a:gridCol>
                <a:gridCol w="493776">
                  <a:extLst>
                    <a:ext uri="{9D8B030D-6E8A-4147-A177-3AD203B41FA5}">
                      <a16:colId xmlns:a16="http://schemas.microsoft.com/office/drawing/2014/main" val="3271918190"/>
                    </a:ext>
                  </a:extLst>
                </a:gridCol>
                <a:gridCol w="493776">
                  <a:extLst>
                    <a:ext uri="{9D8B030D-6E8A-4147-A177-3AD203B41FA5}">
                      <a16:colId xmlns:a16="http://schemas.microsoft.com/office/drawing/2014/main" val="767449935"/>
                    </a:ext>
                  </a:extLst>
                </a:gridCol>
                <a:gridCol w="493776">
                  <a:extLst>
                    <a:ext uri="{9D8B030D-6E8A-4147-A177-3AD203B41FA5}">
                      <a16:colId xmlns:a16="http://schemas.microsoft.com/office/drawing/2014/main" val="1231393098"/>
                    </a:ext>
                  </a:extLst>
                </a:gridCol>
                <a:gridCol w="493776">
                  <a:extLst>
                    <a:ext uri="{9D8B030D-6E8A-4147-A177-3AD203B41FA5}">
                      <a16:colId xmlns:a16="http://schemas.microsoft.com/office/drawing/2014/main" val="4174018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508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- 2018-05-12 02:05:58 </a:t>
                      </a:r>
                      <a:r>
                        <a:rPr kumimoji="0" lang="es-ES" sz="1000" b="0" i="0" u="none" strike="noStrike" kern="1200" cap="none" spc="0" normalizeH="0" baseline="0" noProof="0">
                          <a:ln>
                            <a:noFill/>
                          </a:ln>
                          <a:solidFill>
                            <a:prstClr val="black"/>
                          </a:solidFill>
                          <a:effectLst/>
                          <a:uLnTx/>
                          <a:uFillTx/>
                          <a:latin typeface="+mn-lt"/>
                          <a:ea typeface="+mn-ea"/>
                          <a:cs typeface="+mn-cs"/>
                        </a:rPr>
                        <a:t> 
 Cotizamos las cámaras adquiridas por el #MunicipioCruceño para la G77, por las 136 cámaras el municipio pagó Bs. 1.999.999.- mientras que la cotización realizada por nuestro medio establece un costo de Bs. 680.000.- por los mismos equipos.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32490676"/>
                  </a:ext>
                </a:extLst>
              </a:tr>
            </a:tbl>
          </a:graphicData>
        </a:graphic>
      </p:graphicFrame>
      <p:sp>
        <p:nvSpPr>
          <p:cNvPr id="4" name="Text Placeholder 3">
            <a:extLst>
              <a:ext uri="{FF2B5EF4-FFF2-40B4-BE49-F238E27FC236}">
                <a16:creationId xmlns:a16="http://schemas.microsoft.com/office/drawing/2014/main" id="{DE13981F-3E67-456D-942D-650C3BA0F1FD}"/>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3001029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451EA-97FD-4CA5-9ED1-133344A8502B}"/>
              </a:ext>
            </a:extLst>
          </p:cNvPr>
          <p:cNvSpPr>
            <a:spLocks noGrp="1"/>
          </p:cNvSpPr>
          <p:nvPr>
            <p:ph type="title"/>
          </p:nvPr>
        </p:nvSpPr>
        <p:spPr/>
        <p:txBody>
          <a:bodyPr/>
          <a:lstStyle/>
          <a:p>
            <a:r>
              <a:rPr lang="es-ES"/>
              <a:t>TABLA DE FB COMPLETA | RED Gigavision - 11 of 19</a:t>
            </a:r>
            <a:endParaRPr lang="en-US"/>
          </a:p>
        </p:txBody>
      </p:sp>
      <p:graphicFrame>
        <p:nvGraphicFramePr>
          <p:cNvPr id="5" name="Table Placeholder 4">
            <a:extLst>
              <a:ext uri="{FF2B5EF4-FFF2-40B4-BE49-F238E27FC236}">
                <a16:creationId xmlns:a16="http://schemas.microsoft.com/office/drawing/2014/main" id="{24F4CBFC-FA91-4D64-8D48-B2C66AC84D86}"/>
              </a:ext>
            </a:extLst>
          </p:cNvPr>
          <p:cNvGraphicFramePr>
            <a:graphicFrameLocks noGrp="1"/>
          </p:cNvGraphicFramePr>
          <p:nvPr>
            <p:ph type="tbl" sz="quarter" idx="13"/>
            <p:extLst>
              <p:ext uri="{D42A27DB-BD31-4B8C-83A1-F6EECF244321}">
                <p14:modId xmlns:p14="http://schemas.microsoft.com/office/powerpoint/2010/main" val="62916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90815297"/>
                    </a:ext>
                  </a:extLst>
                </a:gridCol>
                <a:gridCol w="493776">
                  <a:extLst>
                    <a:ext uri="{9D8B030D-6E8A-4147-A177-3AD203B41FA5}">
                      <a16:colId xmlns:a16="http://schemas.microsoft.com/office/drawing/2014/main" val="2818172418"/>
                    </a:ext>
                  </a:extLst>
                </a:gridCol>
                <a:gridCol w="493776">
                  <a:extLst>
                    <a:ext uri="{9D8B030D-6E8A-4147-A177-3AD203B41FA5}">
                      <a16:colId xmlns:a16="http://schemas.microsoft.com/office/drawing/2014/main" val="879330562"/>
                    </a:ext>
                  </a:extLst>
                </a:gridCol>
                <a:gridCol w="493776">
                  <a:extLst>
                    <a:ext uri="{9D8B030D-6E8A-4147-A177-3AD203B41FA5}">
                      <a16:colId xmlns:a16="http://schemas.microsoft.com/office/drawing/2014/main" val="2880935830"/>
                    </a:ext>
                  </a:extLst>
                </a:gridCol>
                <a:gridCol w="493776">
                  <a:extLst>
                    <a:ext uri="{9D8B030D-6E8A-4147-A177-3AD203B41FA5}">
                      <a16:colId xmlns:a16="http://schemas.microsoft.com/office/drawing/2014/main" val="973993110"/>
                    </a:ext>
                  </a:extLst>
                </a:gridCol>
                <a:gridCol w="493776">
                  <a:extLst>
                    <a:ext uri="{9D8B030D-6E8A-4147-A177-3AD203B41FA5}">
                      <a16:colId xmlns:a16="http://schemas.microsoft.com/office/drawing/2014/main" val="1672767505"/>
                    </a:ext>
                  </a:extLst>
                </a:gridCol>
                <a:gridCol w="493776">
                  <a:extLst>
                    <a:ext uri="{9D8B030D-6E8A-4147-A177-3AD203B41FA5}">
                      <a16:colId xmlns:a16="http://schemas.microsoft.com/office/drawing/2014/main" val="4069709921"/>
                    </a:ext>
                  </a:extLst>
                </a:gridCol>
                <a:gridCol w="493776">
                  <a:extLst>
                    <a:ext uri="{9D8B030D-6E8A-4147-A177-3AD203B41FA5}">
                      <a16:colId xmlns:a16="http://schemas.microsoft.com/office/drawing/2014/main" val="545902084"/>
                    </a:ext>
                  </a:extLst>
                </a:gridCol>
                <a:gridCol w="493776">
                  <a:extLst>
                    <a:ext uri="{9D8B030D-6E8A-4147-A177-3AD203B41FA5}">
                      <a16:colId xmlns:a16="http://schemas.microsoft.com/office/drawing/2014/main" val="3207596198"/>
                    </a:ext>
                  </a:extLst>
                </a:gridCol>
                <a:gridCol w="493776">
                  <a:extLst>
                    <a:ext uri="{9D8B030D-6E8A-4147-A177-3AD203B41FA5}">
                      <a16:colId xmlns:a16="http://schemas.microsoft.com/office/drawing/2014/main" val="485594992"/>
                    </a:ext>
                  </a:extLst>
                </a:gridCol>
                <a:gridCol w="493776">
                  <a:extLst>
                    <a:ext uri="{9D8B030D-6E8A-4147-A177-3AD203B41FA5}">
                      <a16:colId xmlns:a16="http://schemas.microsoft.com/office/drawing/2014/main" val="438513898"/>
                    </a:ext>
                  </a:extLst>
                </a:gridCol>
                <a:gridCol w="493776">
                  <a:extLst>
                    <a:ext uri="{9D8B030D-6E8A-4147-A177-3AD203B41FA5}">
                      <a16:colId xmlns:a16="http://schemas.microsoft.com/office/drawing/2014/main" val="1873693214"/>
                    </a:ext>
                  </a:extLst>
                </a:gridCol>
                <a:gridCol w="493776">
                  <a:extLst>
                    <a:ext uri="{9D8B030D-6E8A-4147-A177-3AD203B41FA5}">
                      <a16:colId xmlns:a16="http://schemas.microsoft.com/office/drawing/2014/main" val="3712506254"/>
                    </a:ext>
                  </a:extLst>
                </a:gridCol>
                <a:gridCol w="493776">
                  <a:extLst>
                    <a:ext uri="{9D8B030D-6E8A-4147-A177-3AD203B41FA5}">
                      <a16:colId xmlns:a16="http://schemas.microsoft.com/office/drawing/2014/main" val="2419648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962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- 2018-06-22 17:50:04 </a:t>
                      </a:r>
                      <a:r>
                        <a:rPr kumimoji="0" lang="es-ES" sz="1000" b="0" i="0" u="none" strike="noStrike" kern="1200" cap="none" spc="0" normalizeH="0" baseline="0" noProof="0">
                          <a:ln>
                            <a:noFill/>
                          </a:ln>
                          <a:solidFill>
                            <a:prstClr val="black"/>
                          </a:solidFill>
                          <a:effectLst/>
                          <a:uLnTx/>
                          <a:uFillTx/>
                          <a:latin typeface="+mn-lt"/>
                          <a:ea typeface="+mn-ea"/>
                          <a:cs typeface="+mn-cs"/>
                        </a:rPr>
                        <a:t> 
 #CarlosRomero; NO dañen mi honor y mi imagen, soy el único #MinGobierno en la historia de Bolivia que se ha metido directamente ha desarticular organizaciones criminales, y que quieran involucrarme con DELINCUENTES es un despropósito que no lo admito y no lo tolero, NO entraré a un debate con delincuentes.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01244792"/>
                  </a:ext>
                </a:extLst>
              </a:tr>
            </a:tbl>
          </a:graphicData>
        </a:graphic>
      </p:graphicFrame>
      <p:sp>
        <p:nvSpPr>
          <p:cNvPr id="4" name="Text Placeholder 3">
            <a:extLst>
              <a:ext uri="{FF2B5EF4-FFF2-40B4-BE49-F238E27FC236}">
                <a16:creationId xmlns:a16="http://schemas.microsoft.com/office/drawing/2014/main" id="{7641D7AC-657F-4B92-8AEC-FC01B32EA3CC}"/>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1121143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3356-B4DE-4897-9B8C-5979D3F178CF}"/>
              </a:ext>
            </a:extLst>
          </p:cNvPr>
          <p:cNvSpPr>
            <a:spLocks noGrp="1"/>
          </p:cNvSpPr>
          <p:nvPr>
            <p:ph type="title"/>
          </p:nvPr>
        </p:nvSpPr>
        <p:spPr/>
        <p:txBody>
          <a:bodyPr/>
          <a:lstStyle/>
          <a:p>
            <a:r>
              <a:rPr lang="es-ES"/>
              <a:t>TABLA DE FB COMPLETA | RED Gigavision - 12 of 19</a:t>
            </a:r>
            <a:endParaRPr lang="en-US"/>
          </a:p>
        </p:txBody>
      </p:sp>
      <p:graphicFrame>
        <p:nvGraphicFramePr>
          <p:cNvPr id="5" name="Table Placeholder 4">
            <a:extLst>
              <a:ext uri="{FF2B5EF4-FFF2-40B4-BE49-F238E27FC236}">
                <a16:creationId xmlns:a16="http://schemas.microsoft.com/office/drawing/2014/main" id="{AE5CD61B-BB1A-4D13-8AE6-11E3F21653E2}"/>
              </a:ext>
            </a:extLst>
          </p:cNvPr>
          <p:cNvGraphicFramePr>
            <a:graphicFrameLocks noGrp="1"/>
          </p:cNvGraphicFramePr>
          <p:nvPr>
            <p:ph type="tbl" sz="quarter" idx="13"/>
            <p:extLst>
              <p:ext uri="{D42A27DB-BD31-4B8C-83A1-F6EECF244321}">
                <p14:modId xmlns:p14="http://schemas.microsoft.com/office/powerpoint/2010/main" val="299113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37358331"/>
                    </a:ext>
                  </a:extLst>
                </a:gridCol>
                <a:gridCol w="493776">
                  <a:extLst>
                    <a:ext uri="{9D8B030D-6E8A-4147-A177-3AD203B41FA5}">
                      <a16:colId xmlns:a16="http://schemas.microsoft.com/office/drawing/2014/main" val="1850058731"/>
                    </a:ext>
                  </a:extLst>
                </a:gridCol>
                <a:gridCol w="493776">
                  <a:extLst>
                    <a:ext uri="{9D8B030D-6E8A-4147-A177-3AD203B41FA5}">
                      <a16:colId xmlns:a16="http://schemas.microsoft.com/office/drawing/2014/main" val="398639746"/>
                    </a:ext>
                  </a:extLst>
                </a:gridCol>
                <a:gridCol w="493776">
                  <a:extLst>
                    <a:ext uri="{9D8B030D-6E8A-4147-A177-3AD203B41FA5}">
                      <a16:colId xmlns:a16="http://schemas.microsoft.com/office/drawing/2014/main" val="1115279283"/>
                    </a:ext>
                  </a:extLst>
                </a:gridCol>
                <a:gridCol w="493776">
                  <a:extLst>
                    <a:ext uri="{9D8B030D-6E8A-4147-A177-3AD203B41FA5}">
                      <a16:colId xmlns:a16="http://schemas.microsoft.com/office/drawing/2014/main" val="1448976017"/>
                    </a:ext>
                  </a:extLst>
                </a:gridCol>
                <a:gridCol w="493776">
                  <a:extLst>
                    <a:ext uri="{9D8B030D-6E8A-4147-A177-3AD203B41FA5}">
                      <a16:colId xmlns:a16="http://schemas.microsoft.com/office/drawing/2014/main" val="1678003217"/>
                    </a:ext>
                  </a:extLst>
                </a:gridCol>
                <a:gridCol w="493776">
                  <a:extLst>
                    <a:ext uri="{9D8B030D-6E8A-4147-A177-3AD203B41FA5}">
                      <a16:colId xmlns:a16="http://schemas.microsoft.com/office/drawing/2014/main" val="2375695569"/>
                    </a:ext>
                  </a:extLst>
                </a:gridCol>
                <a:gridCol w="493776">
                  <a:extLst>
                    <a:ext uri="{9D8B030D-6E8A-4147-A177-3AD203B41FA5}">
                      <a16:colId xmlns:a16="http://schemas.microsoft.com/office/drawing/2014/main" val="1586371700"/>
                    </a:ext>
                  </a:extLst>
                </a:gridCol>
                <a:gridCol w="493776">
                  <a:extLst>
                    <a:ext uri="{9D8B030D-6E8A-4147-A177-3AD203B41FA5}">
                      <a16:colId xmlns:a16="http://schemas.microsoft.com/office/drawing/2014/main" val="224250494"/>
                    </a:ext>
                  </a:extLst>
                </a:gridCol>
                <a:gridCol w="493776">
                  <a:extLst>
                    <a:ext uri="{9D8B030D-6E8A-4147-A177-3AD203B41FA5}">
                      <a16:colId xmlns:a16="http://schemas.microsoft.com/office/drawing/2014/main" val="928099614"/>
                    </a:ext>
                  </a:extLst>
                </a:gridCol>
                <a:gridCol w="493776">
                  <a:extLst>
                    <a:ext uri="{9D8B030D-6E8A-4147-A177-3AD203B41FA5}">
                      <a16:colId xmlns:a16="http://schemas.microsoft.com/office/drawing/2014/main" val="2690574903"/>
                    </a:ext>
                  </a:extLst>
                </a:gridCol>
                <a:gridCol w="493776">
                  <a:extLst>
                    <a:ext uri="{9D8B030D-6E8A-4147-A177-3AD203B41FA5}">
                      <a16:colId xmlns:a16="http://schemas.microsoft.com/office/drawing/2014/main" val="3461881327"/>
                    </a:ext>
                  </a:extLst>
                </a:gridCol>
                <a:gridCol w="493776">
                  <a:extLst>
                    <a:ext uri="{9D8B030D-6E8A-4147-A177-3AD203B41FA5}">
                      <a16:colId xmlns:a16="http://schemas.microsoft.com/office/drawing/2014/main" val="870049837"/>
                    </a:ext>
                  </a:extLst>
                </a:gridCol>
                <a:gridCol w="493776">
                  <a:extLst>
                    <a:ext uri="{9D8B030D-6E8A-4147-A177-3AD203B41FA5}">
                      <a16:colId xmlns:a16="http://schemas.microsoft.com/office/drawing/2014/main" val="3141743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678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- 2018-06-03 23:01:08 </a:t>
                      </a:r>
                      <a:r>
                        <a:rPr kumimoji="0" lang="es-ES" sz="1000" b="0" i="0" u="none" strike="noStrike" kern="1200" cap="none" spc="0" normalizeH="0" baseline="0" noProof="0">
                          <a:ln>
                            <a:noFill/>
                          </a:ln>
                          <a:solidFill>
                            <a:prstClr val="black"/>
                          </a:solidFill>
                          <a:effectLst/>
                          <a:uLnTx/>
                          <a:uFillTx/>
                          <a:latin typeface="+mn-lt"/>
                          <a:ea typeface="+mn-ea"/>
                          <a:cs typeface="+mn-cs"/>
                        </a:rPr>
                        <a:t> 
 #BALACERA Pablo Suárez, natural de Santa Ana de Yacuma, Beni fue abatido a tiros en el semáforo del tercer anillo esquina Canal Cotoca este domingo en Santa Cruz. La víctima recibió 15 impactos de bala y llego con vida al hospital donde falleció.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5063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- 2018-06-13 18:04:31 </a:t>
                      </a:r>
                      <a:r>
                        <a:rPr kumimoji="0" lang="es-ES" sz="1000" b="0" i="0" u="none" strike="noStrike" kern="1200" cap="none" spc="0" normalizeH="0" baseline="0" noProof="0">
                          <a:ln>
                            <a:noFill/>
                          </a:ln>
                          <a:solidFill>
                            <a:prstClr val="black"/>
                          </a:solidFill>
                          <a:effectLst/>
                          <a:uLnTx/>
                          <a:uFillTx/>
                          <a:latin typeface="+mn-lt"/>
                          <a:ea typeface="+mn-ea"/>
                          <a:cs typeface="+mn-cs"/>
                        </a:rPr>
                        <a:t> 
 #GarciaLinera: #LuisRevilla devela falla estructural de oposición, coincido con jefe de #SOLBO mientras opositores no sean capaz de formular un proyecto de país el #MAS seguirá ganando, Luis Revilla es un opositor inteligente se da cuenta de su debilidad.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30892318"/>
                  </a:ext>
                </a:extLst>
              </a:tr>
            </a:tbl>
          </a:graphicData>
        </a:graphic>
      </p:graphicFrame>
      <p:sp>
        <p:nvSpPr>
          <p:cNvPr id="4" name="Text Placeholder 3">
            <a:extLst>
              <a:ext uri="{FF2B5EF4-FFF2-40B4-BE49-F238E27FC236}">
                <a16:creationId xmlns:a16="http://schemas.microsoft.com/office/drawing/2014/main" id="{1BB298F3-050B-4420-B440-586558875DDE}"/>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3666974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0CBDF-39EB-48DB-812D-220108F0ABDE}"/>
              </a:ext>
            </a:extLst>
          </p:cNvPr>
          <p:cNvSpPr>
            <a:spLocks noGrp="1"/>
          </p:cNvSpPr>
          <p:nvPr>
            <p:ph type="title"/>
          </p:nvPr>
        </p:nvSpPr>
        <p:spPr/>
        <p:txBody>
          <a:bodyPr/>
          <a:lstStyle/>
          <a:p>
            <a:r>
              <a:rPr lang="es-ES"/>
              <a:t>TABLA DE FB COMPLETA | RED Gigavision - 13 of 19</a:t>
            </a:r>
            <a:endParaRPr lang="en-US"/>
          </a:p>
        </p:txBody>
      </p:sp>
      <p:graphicFrame>
        <p:nvGraphicFramePr>
          <p:cNvPr id="5" name="Table Placeholder 4">
            <a:extLst>
              <a:ext uri="{FF2B5EF4-FFF2-40B4-BE49-F238E27FC236}">
                <a16:creationId xmlns:a16="http://schemas.microsoft.com/office/drawing/2014/main" id="{FCA65A05-8B4C-4FC2-85DA-D8EC1566F5DC}"/>
              </a:ext>
            </a:extLst>
          </p:cNvPr>
          <p:cNvGraphicFramePr>
            <a:graphicFrameLocks noGrp="1"/>
          </p:cNvGraphicFramePr>
          <p:nvPr>
            <p:ph type="tbl" sz="quarter" idx="13"/>
            <p:extLst>
              <p:ext uri="{D42A27DB-BD31-4B8C-83A1-F6EECF244321}">
                <p14:modId xmlns:p14="http://schemas.microsoft.com/office/powerpoint/2010/main" val="219275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23543214"/>
                    </a:ext>
                  </a:extLst>
                </a:gridCol>
                <a:gridCol w="493776">
                  <a:extLst>
                    <a:ext uri="{9D8B030D-6E8A-4147-A177-3AD203B41FA5}">
                      <a16:colId xmlns:a16="http://schemas.microsoft.com/office/drawing/2014/main" val="510345344"/>
                    </a:ext>
                  </a:extLst>
                </a:gridCol>
                <a:gridCol w="493776">
                  <a:extLst>
                    <a:ext uri="{9D8B030D-6E8A-4147-A177-3AD203B41FA5}">
                      <a16:colId xmlns:a16="http://schemas.microsoft.com/office/drawing/2014/main" val="4002673010"/>
                    </a:ext>
                  </a:extLst>
                </a:gridCol>
                <a:gridCol w="493776">
                  <a:extLst>
                    <a:ext uri="{9D8B030D-6E8A-4147-A177-3AD203B41FA5}">
                      <a16:colId xmlns:a16="http://schemas.microsoft.com/office/drawing/2014/main" val="2691310716"/>
                    </a:ext>
                  </a:extLst>
                </a:gridCol>
                <a:gridCol w="493776">
                  <a:extLst>
                    <a:ext uri="{9D8B030D-6E8A-4147-A177-3AD203B41FA5}">
                      <a16:colId xmlns:a16="http://schemas.microsoft.com/office/drawing/2014/main" val="1222342812"/>
                    </a:ext>
                  </a:extLst>
                </a:gridCol>
                <a:gridCol w="493776">
                  <a:extLst>
                    <a:ext uri="{9D8B030D-6E8A-4147-A177-3AD203B41FA5}">
                      <a16:colId xmlns:a16="http://schemas.microsoft.com/office/drawing/2014/main" val="2725492950"/>
                    </a:ext>
                  </a:extLst>
                </a:gridCol>
                <a:gridCol w="493776">
                  <a:extLst>
                    <a:ext uri="{9D8B030D-6E8A-4147-A177-3AD203B41FA5}">
                      <a16:colId xmlns:a16="http://schemas.microsoft.com/office/drawing/2014/main" val="1071119534"/>
                    </a:ext>
                  </a:extLst>
                </a:gridCol>
                <a:gridCol w="493776">
                  <a:extLst>
                    <a:ext uri="{9D8B030D-6E8A-4147-A177-3AD203B41FA5}">
                      <a16:colId xmlns:a16="http://schemas.microsoft.com/office/drawing/2014/main" val="866856981"/>
                    </a:ext>
                  </a:extLst>
                </a:gridCol>
                <a:gridCol w="493776">
                  <a:extLst>
                    <a:ext uri="{9D8B030D-6E8A-4147-A177-3AD203B41FA5}">
                      <a16:colId xmlns:a16="http://schemas.microsoft.com/office/drawing/2014/main" val="555827827"/>
                    </a:ext>
                  </a:extLst>
                </a:gridCol>
                <a:gridCol w="493776">
                  <a:extLst>
                    <a:ext uri="{9D8B030D-6E8A-4147-A177-3AD203B41FA5}">
                      <a16:colId xmlns:a16="http://schemas.microsoft.com/office/drawing/2014/main" val="3009429171"/>
                    </a:ext>
                  </a:extLst>
                </a:gridCol>
                <a:gridCol w="493776">
                  <a:extLst>
                    <a:ext uri="{9D8B030D-6E8A-4147-A177-3AD203B41FA5}">
                      <a16:colId xmlns:a16="http://schemas.microsoft.com/office/drawing/2014/main" val="2097719615"/>
                    </a:ext>
                  </a:extLst>
                </a:gridCol>
                <a:gridCol w="493776">
                  <a:extLst>
                    <a:ext uri="{9D8B030D-6E8A-4147-A177-3AD203B41FA5}">
                      <a16:colId xmlns:a16="http://schemas.microsoft.com/office/drawing/2014/main" val="3316642736"/>
                    </a:ext>
                  </a:extLst>
                </a:gridCol>
                <a:gridCol w="493776">
                  <a:extLst>
                    <a:ext uri="{9D8B030D-6E8A-4147-A177-3AD203B41FA5}">
                      <a16:colId xmlns:a16="http://schemas.microsoft.com/office/drawing/2014/main" val="2158386128"/>
                    </a:ext>
                  </a:extLst>
                </a:gridCol>
                <a:gridCol w="493776">
                  <a:extLst>
                    <a:ext uri="{9D8B030D-6E8A-4147-A177-3AD203B41FA5}">
                      <a16:colId xmlns:a16="http://schemas.microsoft.com/office/drawing/2014/main" val="1462288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885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- 2018-04-27 02:41:26 </a:t>
                      </a:r>
                      <a:r>
                        <a:rPr kumimoji="0" lang="es-ES" sz="1000" b="0" i="0" u="none" strike="noStrike" kern="1200" cap="none" spc="0" normalizeH="0" baseline="0" noProof="0">
                          <a:ln>
                            <a:noFill/>
                          </a:ln>
                          <a:solidFill>
                            <a:prstClr val="black"/>
                          </a:solidFill>
                          <a:effectLst/>
                          <a:uLnTx/>
                          <a:uFillTx/>
                          <a:latin typeface="+mn-lt"/>
                          <a:ea typeface="+mn-ea"/>
                          <a:cs typeface="+mn-cs"/>
                        </a:rPr>
                        <a:t> 
 #CarlosValverde denuncia hechos irregulares al interior del municipio de Santa Cruz, llama CÍNICO e INMORAL a #Percy, la LOGIA “4to. Intermedio” además de funcionarios municipales se habrían adjudicado más de Bs. 700 millones en contratos por excepción.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233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- 2018-05-30 20:16:50 </a:t>
                      </a:r>
                      <a:r>
                        <a:rPr kumimoji="0" lang="es-ES" sz="1000" b="0" i="0" u="none" strike="noStrike" kern="1200" cap="none" spc="0" normalizeH="0" baseline="0" noProof="0">
                          <a:ln>
                            <a:noFill/>
                          </a:ln>
                          <a:solidFill>
                            <a:prstClr val="black"/>
                          </a:solidFill>
                          <a:effectLst/>
                          <a:uLnTx/>
                          <a:uFillTx/>
                          <a:latin typeface="+mn-lt"/>
                          <a:ea typeface="+mn-ea"/>
                          <a:cs typeface="+mn-cs"/>
                        </a:rPr>
                        <a:t> 
 #EXTRAÑOS La diputada del M.A.S., Romina Pérez defiende al gobernador de Cochabamba y asegura que habrían "grupos de choque" de Santa Cruz que llegaron a Cochabamba a empañar los actos de Odesur.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45471474"/>
                  </a:ext>
                </a:extLst>
              </a:tr>
            </a:tbl>
          </a:graphicData>
        </a:graphic>
      </p:graphicFrame>
      <p:sp>
        <p:nvSpPr>
          <p:cNvPr id="4" name="Text Placeholder 3">
            <a:extLst>
              <a:ext uri="{FF2B5EF4-FFF2-40B4-BE49-F238E27FC236}">
                <a16:creationId xmlns:a16="http://schemas.microsoft.com/office/drawing/2014/main" id="{7195AA5F-5F51-4391-B41F-874A42951794}"/>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2955768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9C03-F266-48B9-8364-C629A8CE972D}"/>
              </a:ext>
            </a:extLst>
          </p:cNvPr>
          <p:cNvSpPr>
            <a:spLocks noGrp="1"/>
          </p:cNvSpPr>
          <p:nvPr>
            <p:ph type="title"/>
          </p:nvPr>
        </p:nvSpPr>
        <p:spPr/>
        <p:txBody>
          <a:bodyPr/>
          <a:lstStyle/>
          <a:p>
            <a:r>
              <a:rPr lang="es-ES"/>
              <a:t>TABLA DE FB COMPLETA | RED Gigavision - 14 of 19</a:t>
            </a:r>
            <a:endParaRPr lang="en-US"/>
          </a:p>
        </p:txBody>
      </p:sp>
      <p:graphicFrame>
        <p:nvGraphicFramePr>
          <p:cNvPr id="5" name="Table Placeholder 4">
            <a:extLst>
              <a:ext uri="{FF2B5EF4-FFF2-40B4-BE49-F238E27FC236}">
                <a16:creationId xmlns:a16="http://schemas.microsoft.com/office/drawing/2014/main" id="{BC0F0CBF-AA53-4974-9E55-C2D1011E4690}"/>
              </a:ext>
            </a:extLst>
          </p:cNvPr>
          <p:cNvGraphicFramePr>
            <a:graphicFrameLocks noGrp="1"/>
          </p:cNvGraphicFramePr>
          <p:nvPr>
            <p:ph type="tbl" sz="quarter" idx="13"/>
            <p:extLst>
              <p:ext uri="{D42A27DB-BD31-4B8C-83A1-F6EECF244321}">
                <p14:modId xmlns:p14="http://schemas.microsoft.com/office/powerpoint/2010/main" val="153314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8867406"/>
                    </a:ext>
                  </a:extLst>
                </a:gridCol>
                <a:gridCol w="493776">
                  <a:extLst>
                    <a:ext uri="{9D8B030D-6E8A-4147-A177-3AD203B41FA5}">
                      <a16:colId xmlns:a16="http://schemas.microsoft.com/office/drawing/2014/main" val="3468131559"/>
                    </a:ext>
                  </a:extLst>
                </a:gridCol>
                <a:gridCol w="493776">
                  <a:extLst>
                    <a:ext uri="{9D8B030D-6E8A-4147-A177-3AD203B41FA5}">
                      <a16:colId xmlns:a16="http://schemas.microsoft.com/office/drawing/2014/main" val="2835820700"/>
                    </a:ext>
                  </a:extLst>
                </a:gridCol>
                <a:gridCol w="493776">
                  <a:extLst>
                    <a:ext uri="{9D8B030D-6E8A-4147-A177-3AD203B41FA5}">
                      <a16:colId xmlns:a16="http://schemas.microsoft.com/office/drawing/2014/main" val="951747096"/>
                    </a:ext>
                  </a:extLst>
                </a:gridCol>
                <a:gridCol w="493776">
                  <a:extLst>
                    <a:ext uri="{9D8B030D-6E8A-4147-A177-3AD203B41FA5}">
                      <a16:colId xmlns:a16="http://schemas.microsoft.com/office/drawing/2014/main" val="957124910"/>
                    </a:ext>
                  </a:extLst>
                </a:gridCol>
                <a:gridCol w="493776">
                  <a:extLst>
                    <a:ext uri="{9D8B030D-6E8A-4147-A177-3AD203B41FA5}">
                      <a16:colId xmlns:a16="http://schemas.microsoft.com/office/drawing/2014/main" val="287154711"/>
                    </a:ext>
                  </a:extLst>
                </a:gridCol>
                <a:gridCol w="493776">
                  <a:extLst>
                    <a:ext uri="{9D8B030D-6E8A-4147-A177-3AD203B41FA5}">
                      <a16:colId xmlns:a16="http://schemas.microsoft.com/office/drawing/2014/main" val="1947298976"/>
                    </a:ext>
                  </a:extLst>
                </a:gridCol>
                <a:gridCol w="493776">
                  <a:extLst>
                    <a:ext uri="{9D8B030D-6E8A-4147-A177-3AD203B41FA5}">
                      <a16:colId xmlns:a16="http://schemas.microsoft.com/office/drawing/2014/main" val="2193949740"/>
                    </a:ext>
                  </a:extLst>
                </a:gridCol>
                <a:gridCol w="493776">
                  <a:extLst>
                    <a:ext uri="{9D8B030D-6E8A-4147-A177-3AD203B41FA5}">
                      <a16:colId xmlns:a16="http://schemas.microsoft.com/office/drawing/2014/main" val="4102053643"/>
                    </a:ext>
                  </a:extLst>
                </a:gridCol>
                <a:gridCol w="493776">
                  <a:extLst>
                    <a:ext uri="{9D8B030D-6E8A-4147-A177-3AD203B41FA5}">
                      <a16:colId xmlns:a16="http://schemas.microsoft.com/office/drawing/2014/main" val="2734345756"/>
                    </a:ext>
                  </a:extLst>
                </a:gridCol>
                <a:gridCol w="493776">
                  <a:extLst>
                    <a:ext uri="{9D8B030D-6E8A-4147-A177-3AD203B41FA5}">
                      <a16:colId xmlns:a16="http://schemas.microsoft.com/office/drawing/2014/main" val="965593401"/>
                    </a:ext>
                  </a:extLst>
                </a:gridCol>
                <a:gridCol w="493776">
                  <a:extLst>
                    <a:ext uri="{9D8B030D-6E8A-4147-A177-3AD203B41FA5}">
                      <a16:colId xmlns:a16="http://schemas.microsoft.com/office/drawing/2014/main" val="124913094"/>
                    </a:ext>
                  </a:extLst>
                </a:gridCol>
                <a:gridCol w="493776">
                  <a:extLst>
                    <a:ext uri="{9D8B030D-6E8A-4147-A177-3AD203B41FA5}">
                      <a16:colId xmlns:a16="http://schemas.microsoft.com/office/drawing/2014/main" val="630904543"/>
                    </a:ext>
                  </a:extLst>
                </a:gridCol>
                <a:gridCol w="493776">
                  <a:extLst>
                    <a:ext uri="{9D8B030D-6E8A-4147-A177-3AD203B41FA5}">
                      <a16:colId xmlns:a16="http://schemas.microsoft.com/office/drawing/2014/main" val="374191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491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- 2018-07-14 02:16:45 </a:t>
                      </a:r>
                      <a:r>
                        <a:rPr kumimoji="0" lang="es-ES" sz="1000" b="0" i="0" u="none" strike="noStrike" kern="1200" cap="none" spc="0" normalizeH="0" baseline="0" noProof="0">
                          <a:ln>
                            <a:noFill/>
                          </a:ln>
                          <a:solidFill>
                            <a:prstClr val="black"/>
                          </a:solidFill>
                          <a:effectLst/>
                          <a:uLnTx/>
                          <a:uFillTx/>
                          <a:latin typeface="+mn-lt"/>
                          <a:ea typeface="+mn-ea"/>
                          <a:cs typeface="+mn-cs"/>
                        </a:rPr>
                        <a:t> 
 Dirigentes M.A.S. queman muñeco de “Pinocho y Bandera 21F” que dicen representan a plataformas ciudadanas; anuncian marcha este lunes desde la plaza del estudiante hasta plaza 24 septiembre en apoyo a repostulación de Evo Morales.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9805786"/>
                  </a:ext>
                </a:extLst>
              </a:tr>
            </a:tbl>
          </a:graphicData>
        </a:graphic>
      </p:graphicFrame>
      <p:sp>
        <p:nvSpPr>
          <p:cNvPr id="4" name="Text Placeholder 3">
            <a:extLst>
              <a:ext uri="{FF2B5EF4-FFF2-40B4-BE49-F238E27FC236}">
                <a16:creationId xmlns:a16="http://schemas.microsoft.com/office/drawing/2014/main" id="{3F085899-94EC-42D9-8439-2E71959CA100}"/>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2900284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277C-4EA9-435A-899F-4B3E5F2BC76B}"/>
              </a:ext>
            </a:extLst>
          </p:cNvPr>
          <p:cNvSpPr>
            <a:spLocks noGrp="1"/>
          </p:cNvSpPr>
          <p:nvPr>
            <p:ph type="title"/>
          </p:nvPr>
        </p:nvSpPr>
        <p:spPr/>
        <p:txBody>
          <a:bodyPr/>
          <a:lstStyle/>
          <a:p>
            <a:r>
              <a:rPr lang="es-ES"/>
              <a:t>TABLA DE FB COMPLETA | RED Gigavision - 15 of 19</a:t>
            </a:r>
            <a:endParaRPr lang="en-US"/>
          </a:p>
        </p:txBody>
      </p:sp>
      <p:graphicFrame>
        <p:nvGraphicFramePr>
          <p:cNvPr id="5" name="Table Placeholder 4">
            <a:extLst>
              <a:ext uri="{FF2B5EF4-FFF2-40B4-BE49-F238E27FC236}">
                <a16:creationId xmlns:a16="http://schemas.microsoft.com/office/drawing/2014/main" id="{DE45D11E-D4D5-4345-BF7A-4D77BE88E47B}"/>
              </a:ext>
            </a:extLst>
          </p:cNvPr>
          <p:cNvGraphicFramePr>
            <a:graphicFrameLocks noGrp="1"/>
          </p:cNvGraphicFramePr>
          <p:nvPr>
            <p:ph type="tbl" sz="quarter" idx="13"/>
            <p:extLst>
              <p:ext uri="{D42A27DB-BD31-4B8C-83A1-F6EECF244321}">
                <p14:modId xmlns:p14="http://schemas.microsoft.com/office/powerpoint/2010/main" val="4117830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54663979"/>
                    </a:ext>
                  </a:extLst>
                </a:gridCol>
                <a:gridCol w="493776">
                  <a:extLst>
                    <a:ext uri="{9D8B030D-6E8A-4147-A177-3AD203B41FA5}">
                      <a16:colId xmlns:a16="http://schemas.microsoft.com/office/drawing/2014/main" val="4064105229"/>
                    </a:ext>
                  </a:extLst>
                </a:gridCol>
                <a:gridCol w="493776">
                  <a:extLst>
                    <a:ext uri="{9D8B030D-6E8A-4147-A177-3AD203B41FA5}">
                      <a16:colId xmlns:a16="http://schemas.microsoft.com/office/drawing/2014/main" val="2713817071"/>
                    </a:ext>
                  </a:extLst>
                </a:gridCol>
                <a:gridCol w="493776">
                  <a:extLst>
                    <a:ext uri="{9D8B030D-6E8A-4147-A177-3AD203B41FA5}">
                      <a16:colId xmlns:a16="http://schemas.microsoft.com/office/drawing/2014/main" val="2094987614"/>
                    </a:ext>
                  </a:extLst>
                </a:gridCol>
                <a:gridCol w="493776">
                  <a:extLst>
                    <a:ext uri="{9D8B030D-6E8A-4147-A177-3AD203B41FA5}">
                      <a16:colId xmlns:a16="http://schemas.microsoft.com/office/drawing/2014/main" val="910065032"/>
                    </a:ext>
                  </a:extLst>
                </a:gridCol>
                <a:gridCol w="493776">
                  <a:extLst>
                    <a:ext uri="{9D8B030D-6E8A-4147-A177-3AD203B41FA5}">
                      <a16:colId xmlns:a16="http://schemas.microsoft.com/office/drawing/2014/main" val="842128722"/>
                    </a:ext>
                  </a:extLst>
                </a:gridCol>
                <a:gridCol w="493776">
                  <a:extLst>
                    <a:ext uri="{9D8B030D-6E8A-4147-A177-3AD203B41FA5}">
                      <a16:colId xmlns:a16="http://schemas.microsoft.com/office/drawing/2014/main" val="1598875914"/>
                    </a:ext>
                  </a:extLst>
                </a:gridCol>
                <a:gridCol w="493776">
                  <a:extLst>
                    <a:ext uri="{9D8B030D-6E8A-4147-A177-3AD203B41FA5}">
                      <a16:colId xmlns:a16="http://schemas.microsoft.com/office/drawing/2014/main" val="3278454052"/>
                    </a:ext>
                  </a:extLst>
                </a:gridCol>
                <a:gridCol w="493776">
                  <a:extLst>
                    <a:ext uri="{9D8B030D-6E8A-4147-A177-3AD203B41FA5}">
                      <a16:colId xmlns:a16="http://schemas.microsoft.com/office/drawing/2014/main" val="2943670736"/>
                    </a:ext>
                  </a:extLst>
                </a:gridCol>
                <a:gridCol w="493776">
                  <a:extLst>
                    <a:ext uri="{9D8B030D-6E8A-4147-A177-3AD203B41FA5}">
                      <a16:colId xmlns:a16="http://schemas.microsoft.com/office/drawing/2014/main" val="2652536976"/>
                    </a:ext>
                  </a:extLst>
                </a:gridCol>
                <a:gridCol w="493776">
                  <a:extLst>
                    <a:ext uri="{9D8B030D-6E8A-4147-A177-3AD203B41FA5}">
                      <a16:colId xmlns:a16="http://schemas.microsoft.com/office/drawing/2014/main" val="3672576996"/>
                    </a:ext>
                  </a:extLst>
                </a:gridCol>
                <a:gridCol w="493776">
                  <a:extLst>
                    <a:ext uri="{9D8B030D-6E8A-4147-A177-3AD203B41FA5}">
                      <a16:colId xmlns:a16="http://schemas.microsoft.com/office/drawing/2014/main" val="2854166933"/>
                    </a:ext>
                  </a:extLst>
                </a:gridCol>
                <a:gridCol w="493776">
                  <a:extLst>
                    <a:ext uri="{9D8B030D-6E8A-4147-A177-3AD203B41FA5}">
                      <a16:colId xmlns:a16="http://schemas.microsoft.com/office/drawing/2014/main" val="3165910630"/>
                    </a:ext>
                  </a:extLst>
                </a:gridCol>
                <a:gridCol w="493776">
                  <a:extLst>
                    <a:ext uri="{9D8B030D-6E8A-4147-A177-3AD203B41FA5}">
                      <a16:colId xmlns:a16="http://schemas.microsoft.com/office/drawing/2014/main" val="682293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023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- 2018-06-14 20:17:23 </a:t>
                      </a:r>
                      <a:r>
                        <a:rPr kumimoji="0" lang="es-ES" sz="1000" b="0" i="0" u="none" strike="noStrike" kern="1200" cap="none" spc="0" normalizeH="0" baseline="0" noProof="0">
                          <a:ln>
                            <a:noFill/>
                          </a:ln>
                          <a:solidFill>
                            <a:prstClr val="black"/>
                          </a:solidFill>
                          <a:effectLst/>
                          <a:uLnTx/>
                          <a:uFillTx/>
                          <a:latin typeface="+mn-lt"/>
                          <a:ea typeface="+mn-ea"/>
                          <a:cs typeface="+mn-cs"/>
                        </a:rPr>
                        <a:t> 
 Roland Bartolomé Carrillo Subtte. de la Fuerza Aérea Boliviana sentenciado a 30 años de carcel sin derecho a indulto por violar junto a otra persona a una menor de 12 años en Cobija - PANDO, el oficial nunca fue dado de baja por las Fuerzas Armadas pese a existir una sentencia en su contra, INCREÍBLE como parezca los vocales de Pando Dr. German Miranda y Juan Pablo Andia le otorgaron medidas sustitutivas a la detención, el Subtte. Bartolomé burló sus 3 escoltas y escapó, nadie se hace responsable ahora por la fuga y el delito cometido por este oficial, Las FF.AA. no se pronuncia.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852780"/>
                  </a:ext>
                </a:extLst>
              </a:tr>
            </a:tbl>
          </a:graphicData>
        </a:graphic>
      </p:graphicFrame>
      <p:sp>
        <p:nvSpPr>
          <p:cNvPr id="4" name="Text Placeholder 3">
            <a:extLst>
              <a:ext uri="{FF2B5EF4-FFF2-40B4-BE49-F238E27FC236}">
                <a16:creationId xmlns:a16="http://schemas.microsoft.com/office/drawing/2014/main" id="{2337E25F-8332-4D85-AE1F-5AEC5F76935E}"/>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1157508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E9B0F-91A1-4D34-9854-8A5D50CBF93A}"/>
              </a:ext>
            </a:extLst>
          </p:cNvPr>
          <p:cNvSpPr>
            <a:spLocks noGrp="1"/>
          </p:cNvSpPr>
          <p:nvPr>
            <p:ph type="title"/>
          </p:nvPr>
        </p:nvSpPr>
        <p:spPr/>
        <p:txBody>
          <a:bodyPr/>
          <a:lstStyle/>
          <a:p>
            <a:r>
              <a:rPr lang="es-ES"/>
              <a:t>TABLA DE FB COMPLETA | RED Gigavision - 16 of 19</a:t>
            </a:r>
            <a:endParaRPr lang="en-US"/>
          </a:p>
        </p:txBody>
      </p:sp>
      <p:graphicFrame>
        <p:nvGraphicFramePr>
          <p:cNvPr id="5" name="Table Placeholder 4">
            <a:extLst>
              <a:ext uri="{FF2B5EF4-FFF2-40B4-BE49-F238E27FC236}">
                <a16:creationId xmlns:a16="http://schemas.microsoft.com/office/drawing/2014/main" id="{CE0860CF-23C4-45BA-8625-B6EF3F151EC5}"/>
              </a:ext>
            </a:extLst>
          </p:cNvPr>
          <p:cNvGraphicFramePr>
            <a:graphicFrameLocks noGrp="1"/>
          </p:cNvGraphicFramePr>
          <p:nvPr>
            <p:ph type="tbl" sz="quarter" idx="13"/>
            <p:extLst>
              <p:ext uri="{D42A27DB-BD31-4B8C-83A1-F6EECF244321}">
                <p14:modId xmlns:p14="http://schemas.microsoft.com/office/powerpoint/2010/main" val="268736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52435900"/>
                    </a:ext>
                  </a:extLst>
                </a:gridCol>
                <a:gridCol w="493776">
                  <a:extLst>
                    <a:ext uri="{9D8B030D-6E8A-4147-A177-3AD203B41FA5}">
                      <a16:colId xmlns:a16="http://schemas.microsoft.com/office/drawing/2014/main" val="2385696469"/>
                    </a:ext>
                  </a:extLst>
                </a:gridCol>
                <a:gridCol w="493776">
                  <a:extLst>
                    <a:ext uri="{9D8B030D-6E8A-4147-A177-3AD203B41FA5}">
                      <a16:colId xmlns:a16="http://schemas.microsoft.com/office/drawing/2014/main" val="178633105"/>
                    </a:ext>
                  </a:extLst>
                </a:gridCol>
                <a:gridCol w="493776">
                  <a:extLst>
                    <a:ext uri="{9D8B030D-6E8A-4147-A177-3AD203B41FA5}">
                      <a16:colId xmlns:a16="http://schemas.microsoft.com/office/drawing/2014/main" val="323746816"/>
                    </a:ext>
                  </a:extLst>
                </a:gridCol>
                <a:gridCol w="493776">
                  <a:extLst>
                    <a:ext uri="{9D8B030D-6E8A-4147-A177-3AD203B41FA5}">
                      <a16:colId xmlns:a16="http://schemas.microsoft.com/office/drawing/2014/main" val="460740287"/>
                    </a:ext>
                  </a:extLst>
                </a:gridCol>
                <a:gridCol w="493776">
                  <a:extLst>
                    <a:ext uri="{9D8B030D-6E8A-4147-A177-3AD203B41FA5}">
                      <a16:colId xmlns:a16="http://schemas.microsoft.com/office/drawing/2014/main" val="280418515"/>
                    </a:ext>
                  </a:extLst>
                </a:gridCol>
                <a:gridCol w="493776">
                  <a:extLst>
                    <a:ext uri="{9D8B030D-6E8A-4147-A177-3AD203B41FA5}">
                      <a16:colId xmlns:a16="http://schemas.microsoft.com/office/drawing/2014/main" val="318079328"/>
                    </a:ext>
                  </a:extLst>
                </a:gridCol>
                <a:gridCol w="493776">
                  <a:extLst>
                    <a:ext uri="{9D8B030D-6E8A-4147-A177-3AD203B41FA5}">
                      <a16:colId xmlns:a16="http://schemas.microsoft.com/office/drawing/2014/main" val="825814739"/>
                    </a:ext>
                  </a:extLst>
                </a:gridCol>
                <a:gridCol w="493776">
                  <a:extLst>
                    <a:ext uri="{9D8B030D-6E8A-4147-A177-3AD203B41FA5}">
                      <a16:colId xmlns:a16="http://schemas.microsoft.com/office/drawing/2014/main" val="2258112687"/>
                    </a:ext>
                  </a:extLst>
                </a:gridCol>
                <a:gridCol w="493776">
                  <a:extLst>
                    <a:ext uri="{9D8B030D-6E8A-4147-A177-3AD203B41FA5}">
                      <a16:colId xmlns:a16="http://schemas.microsoft.com/office/drawing/2014/main" val="1523255527"/>
                    </a:ext>
                  </a:extLst>
                </a:gridCol>
                <a:gridCol w="493776">
                  <a:extLst>
                    <a:ext uri="{9D8B030D-6E8A-4147-A177-3AD203B41FA5}">
                      <a16:colId xmlns:a16="http://schemas.microsoft.com/office/drawing/2014/main" val="4094828623"/>
                    </a:ext>
                  </a:extLst>
                </a:gridCol>
                <a:gridCol w="493776">
                  <a:extLst>
                    <a:ext uri="{9D8B030D-6E8A-4147-A177-3AD203B41FA5}">
                      <a16:colId xmlns:a16="http://schemas.microsoft.com/office/drawing/2014/main" val="2992887008"/>
                    </a:ext>
                  </a:extLst>
                </a:gridCol>
                <a:gridCol w="493776">
                  <a:extLst>
                    <a:ext uri="{9D8B030D-6E8A-4147-A177-3AD203B41FA5}">
                      <a16:colId xmlns:a16="http://schemas.microsoft.com/office/drawing/2014/main" val="882237552"/>
                    </a:ext>
                  </a:extLst>
                </a:gridCol>
                <a:gridCol w="493776">
                  <a:extLst>
                    <a:ext uri="{9D8B030D-6E8A-4147-A177-3AD203B41FA5}">
                      <a16:colId xmlns:a16="http://schemas.microsoft.com/office/drawing/2014/main" val="285877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061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- 2018-06-14 21:59:06 </a:t>
                      </a:r>
                      <a:r>
                        <a:rPr kumimoji="0" lang="es-ES" sz="1000" b="0" i="0" u="none" strike="noStrike" kern="1200" cap="none" spc="0" normalizeH="0" baseline="0" noProof="0">
                          <a:ln>
                            <a:noFill/>
                          </a:ln>
                          <a:solidFill>
                            <a:prstClr val="black"/>
                          </a:solidFill>
                          <a:effectLst/>
                          <a:uLnTx/>
                          <a:uFillTx/>
                          <a:latin typeface="+mn-lt"/>
                          <a:ea typeface="+mn-ea"/>
                          <a:cs typeface="+mn-cs"/>
                        </a:rPr>
                        <a:t> 
 Banda de música de las Fuerzas Armadas del regimiento Rangers en #Montero amenizando festejo de la cooperativa 13 de junio, es legal ? sabe del tema el #MinistroDefensa alguien controla a los jefes militares en las regiones? Militares consumiendo cerveza con uniforme.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35273939"/>
                  </a:ext>
                </a:extLst>
              </a:tr>
            </a:tbl>
          </a:graphicData>
        </a:graphic>
      </p:graphicFrame>
      <p:sp>
        <p:nvSpPr>
          <p:cNvPr id="4" name="Text Placeholder 3">
            <a:extLst>
              <a:ext uri="{FF2B5EF4-FFF2-40B4-BE49-F238E27FC236}">
                <a16:creationId xmlns:a16="http://schemas.microsoft.com/office/drawing/2014/main" id="{4BC640FE-BF81-4B07-B5F8-79C2BACCE5A1}"/>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664646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BCCD-AA2B-41E3-8B01-4E4F288144C0}"/>
              </a:ext>
            </a:extLst>
          </p:cNvPr>
          <p:cNvSpPr>
            <a:spLocks noGrp="1"/>
          </p:cNvSpPr>
          <p:nvPr>
            <p:ph type="title"/>
          </p:nvPr>
        </p:nvSpPr>
        <p:spPr/>
        <p:txBody>
          <a:bodyPr/>
          <a:lstStyle/>
          <a:p>
            <a:r>
              <a:rPr lang="es-ES"/>
              <a:t>TABLA DE FB COMPLETA | RED Gigavision - 17 of 19</a:t>
            </a:r>
            <a:endParaRPr lang="en-US"/>
          </a:p>
        </p:txBody>
      </p:sp>
      <p:graphicFrame>
        <p:nvGraphicFramePr>
          <p:cNvPr id="5" name="Table Placeholder 4">
            <a:extLst>
              <a:ext uri="{FF2B5EF4-FFF2-40B4-BE49-F238E27FC236}">
                <a16:creationId xmlns:a16="http://schemas.microsoft.com/office/drawing/2014/main" id="{85351A2F-35C0-4737-97DB-A683EF7A1573}"/>
              </a:ext>
            </a:extLst>
          </p:cNvPr>
          <p:cNvGraphicFramePr>
            <a:graphicFrameLocks noGrp="1"/>
          </p:cNvGraphicFramePr>
          <p:nvPr>
            <p:ph type="tbl" sz="quarter" idx="13"/>
            <p:extLst>
              <p:ext uri="{D42A27DB-BD31-4B8C-83A1-F6EECF244321}">
                <p14:modId xmlns:p14="http://schemas.microsoft.com/office/powerpoint/2010/main" val="2106058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17037146"/>
                    </a:ext>
                  </a:extLst>
                </a:gridCol>
                <a:gridCol w="493776">
                  <a:extLst>
                    <a:ext uri="{9D8B030D-6E8A-4147-A177-3AD203B41FA5}">
                      <a16:colId xmlns:a16="http://schemas.microsoft.com/office/drawing/2014/main" val="3887727834"/>
                    </a:ext>
                  </a:extLst>
                </a:gridCol>
                <a:gridCol w="493776">
                  <a:extLst>
                    <a:ext uri="{9D8B030D-6E8A-4147-A177-3AD203B41FA5}">
                      <a16:colId xmlns:a16="http://schemas.microsoft.com/office/drawing/2014/main" val="2389446587"/>
                    </a:ext>
                  </a:extLst>
                </a:gridCol>
                <a:gridCol w="493776">
                  <a:extLst>
                    <a:ext uri="{9D8B030D-6E8A-4147-A177-3AD203B41FA5}">
                      <a16:colId xmlns:a16="http://schemas.microsoft.com/office/drawing/2014/main" val="1382318453"/>
                    </a:ext>
                  </a:extLst>
                </a:gridCol>
                <a:gridCol w="493776">
                  <a:extLst>
                    <a:ext uri="{9D8B030D-6E8A-4147-A177-3AD203B41FA5}">
                      <a16:colId xmlns:a16="http://schemas.microsoft.com/office/drawing/2014/main" val="2036772628"/>
                    </a:ext>
                  </a:extLst>
                </a:gridCol>
                <a:gridCol w="493776">
                  <a:extLst>
                    <a:ext uri="{9D8B030D-6E8A-4147-A177-3AD203B41FA5}">
                      <a16:colId xmlns:a16="http://schemas.microsoft.com/office/drawing/2014/main" val="4070376573"/>
                    </a:ext>
                  </a:extLst>
                </a:gridCol>
                <a:gridCol w="493776">
                  <a:extLst>
                    <a:ext uri="{9D8B030D-6E8A-4147-A177-3AD203B41FA5}">
                      <a16:colId xmlns:a16="http://schemas.microsoft.com/office/drawing/2014/main" val="1876017412"/>
                    </a:ext>
                  </a:extLst>
                </a:gridCol>
                <a:gridCol w="493776">
                  <a:extLst>
                    <a:ext uri="{9D8B030D-6E8A-4147-A177-3AD203B41FA5}">
                      <a16:colId xmlns:a16="http://schemas.microsoft.com/office/drawing/2014/main" val="1183408732"/>
                    </a:ext>
                  </a:extLst>
                </a:gridCol>
                <a:gridCol w="493776">
                  <a:extLst>
                    <a:ext uri="{9D8B030D-6E8A-4147-A177-3AD203B41FA5}">
                      <a16:colId xmlns:a16="http://schemas.microsoft.com/office/drawing/2014/main" val="633400455"/>
                    </a:ext>
                  </a:extLst>
                </a:gridCol>
                <a:gridCol w="493776">
                  <a:extLst>
                    <a:ext uri="{9D8B030D-6E8A-4147-A177-3AD203B41FA5}">
                      <a16:colId xmlns:a16="http://schemas.microsoft.com/office/drawing/2014/main" val="3436378543"/>
                    </a:ext>
                  </a:extLst>
                </a:gridCol>
                <a:gridCol w="493776">
                  <a:extLst>
                    <a:ext uri="{9D8B030D-6E8A-4147-A177-3AD203B41FA5}">
                      <a16:colId xmlns:a16="http://schemas.microsoft.com/office/drawing/2014/main" val="3906330976"/>
                    </a:ext>
                  </a:extLst>
                </a:gridCol>
                <a:gridCol w="493776">
                  <a:extLst>
                    <a:ext uri="{9D8B030D-6E8A-4147-A177-3AD203B41FA5}">
                      <a16:colId xmlns:a16="http://schemas.microsoft.com/office/drawing/2014/main" val="2059969296"/>
                    </a:ext>
                  </a:extLst>
                </a:gridCol>
                <a:gridCol w="493776">
                  <a:extLst>
                    <a:ext uri="{9D8B030D-6E8A-4147-A177-3AD203B41FA5}">
                      <a16:colId xmlns:a16="http://schemas.microsoft.com/office/drawing/2014/main" val="615621465"/>
                    </a:ext>
                  </a:extLst>
                </a:gridCol>
                <a:gridCol w="493776">
                  <a:extLst>
                    <a:ext uri="{9D8B030D-6E8A-4147-A177-3AD203B41FA5}">
                      <a16:colId xmlns:a16="http://schemas.microsoft.com/office/drawing/2014/main" val="341958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249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- 2018-08-10 21:49:28 </a:t>
                      </a:r>
                      <a:r>
                        <a:rPr kumimoji="0" lang="es-ES" sz="1000" b="0" i="0" u="none" strike="noStrike" kern="1200" cap="none" spc="0" normalizeH="0" baseline="0" noProof="0">
                          <a:ln>
                            <a:noFill/>
                          </a:ln>
                          <a:solidFill>
                            <a:prstClr val="black"/>
                          </a:solidFill>
                          <a:effectLst/>
                          <a:uLnTx/>
                          <a:uFillTx/>
                          <a:latin typeface="+mn-lt"/>
                          <a:ea typeface="+mn-ea"/>
                          <a:cs typeface="+mn-cs"/>
                        </a:rPr>
                        <a:t> 
 #SantaCruz Mientras el Concejo Municipal señala que la orden de compra por Bs. 49 mil para la adquisición de 35 bandas municipales con un precio unitario de Bs. 1400 quedó sin efecto en fecha 20/07/2017. Existe un acta de recepción de materiales de fecha 15/05/2017 donde se da conformidad en la entrega de las 35 bandas municipales. 
GIGAVISION cotizó la confección de las mismas bandas con un costo por unidad de Bs. 500 haciendo un total de Bs. 17.500 por las 35 bandas, mientras que el Concejo emitió orden de compra el 2016 y 2017 (25 y 35 bandas) con un precio unitario de Bs. 1400 a la empresa Textilander S.R.L.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63980165"/>
                  </a:ext>
                </a:extLst>
              </a:tr>
            </a:tbl>
          </a:graphicData>
        </a:graphic>
      </p:graphicFrame>
      <p:sp>
        <p:nvSpPr>
          <p:cNvPr id="4" name="Text Placeholder 3">
            <a:extLst>
              <a:ext uri="{FF2B5EF4-FFF2-40B4-BE49-F238E27FC236}">
                <a16:creationId xmlns:a16="http://schemas.microsoft.com/office/drawing/2014/main" id="{57F2C1D5-56A5-45C5-9797-FE7C88FB14DA}"/>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3050610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B37B0-AE8B-458C-9B62-5BEBE25BDA68}"/>
              </a:ext>
            </a:extLst>
          </p:cNvPr>
          <p:cNvSpPr>
            <a:spLocks noGrp="1"/>
          </p:cNvSpPr>
          <p:nvPr>
            <p:ph type="title"/>
          </p:nvPr>
        </p:nvSpPr>
        <p:spPr/>
        <p:txBody>
          <a:bodyPr/>
          <a:lstStyle/>
          <a:p>
            <a:r>
              <a:rPr lang="es-ES"/>
              <a:t>TABLA DE FB COMPLETA | RED Gigavision - 18 of 19</a:t>
            </a:r>
            <a:endParaRPr lang="en-US"/>
          </a:p>
        </p:txBody>
      </p:sp>
      <p:graphicFrame>
        <p:nvGraphicFramePr>
          <p:cNvPr id="5" name="Table Placeholder 4">
            <a:extLst>
              <a:ext uri="{FF2B5EF4-FFF2-40B4-BE49-F238E27FC236}">
                <a16:creationId xmlns:a16="http://schemas.microsoft.com/office/drawing/2014/main" id="{1194F6BB-F553-48DA-8CE1-03EC39482132}"/>
              </a:ext>
            </a:extLst>
          </p:cNvPr>
          <p:cNvGraphicFramePr>
            <a:graphicFrameLocks noGrp="1"/>
          </p:cNvGraphicFramePr>
          <p:nvPr>
            <p:ph type="tbl" sz="quarter" idx="13"/>
            <p:extLst>
              <p:ext uri="{D42A27DB-BD31-4B8C-83A1-F6EECF244321}">
                <p14:modId xmlns:p14="http://schemas.microsoft.com/office/powerpoint/2010/main" val="3073650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05425851"/>
                    </a:ext>
                  </a:extLst>
                </a:gridCol>
                <a:gridCol w="493776">
                  <a:extLst>
                    <a:ext uri="{9D8B030D-6E8A-4147-A177-3AD203B41FA5}">
                      <a16:colId xmlns:a16="http://schemas.microsoft.com/office/drawing/2014/main" val="1842408012"/>
                    </a:ext>
                  </a:extLst>
                </a:gridCol>
                <a:gridCol w="493776">
                  <a:extLst>
                    <a:ext uri="{9D8B030D-6E8A-4147-A177-3AD203B41FA5}">
                      <a16:colId xmlns:a16="http://schemas.microsoft.com/office/drawing/2014/main" val="483720575"/>
                    </a:ext>
                  </a:extLst>
                </a:gridCol>
                <a:gridCol w="493776">
                  <a:extLst>
                    <a:ext uri="{9D8B030D-6E8A-4147-A177-3AD203B41FA5}">
                      <a16:colId xmlns:a16="http://schemas.microsoft.com/office/drawing/2014/main" val="2153024792"/>
                    </a:ext>
                  </a:extLst>
                </a:gridCol>
                <a:gridCol w="493776">
                  <a:extLst>
                    <a:ext uri="{9D8B030D-6E8A-4147-A177-3AD203B41FA5}">
                      <a16:colId xmlns:a16="http://schemas.microsoft.com/office/drawing/2014/main" val="4173583529"/>
                    </a:ext>
                  </a:extLst>
                </a:gridCol>
                <a:gridCol w="493776">
                  <a:extLst>
                    <a:ext uri="{9D8B030D-6E8A-4147-A177-3AD203B41FA5}">
                      <a16:colId xmlns:a16="http://schemas.microsoft.com/office/drawing/2014/main" val="3096902323"/>
                    </a:ext>
                  </a:extLst>
                </a:gridCol>
                <a:gridCol w="493776">
                  <a:extLst>
                    <a:ext uri="{9D8B030D-6E8A-4147-A177-3AD203B41FA5}">
                      <a16:colId xmlns:a16="http://schemas.microsoft.com/office/drawing/2014/main" val="2466280574"/>
                    </a:ext>
                  </a:extLst>
                </a:gridCol>
                <a:gridCol w="493776">
                  <a:extLst>
                    <a:ext uri="{9D8B030D-6E8A-4147-A177-3AD203B41FA5}">
                      <a16:colId xmlns:a16="http://schemas.microsoft.com/office/drawing/2014/main" val="2037358049"/>
                    </a:ext>
                  </a:extLst>
                </a:gridCol>
                <a:gridCol w="493776">
                  <a:extLst>
                    <a:ext uri="{9D8B030D-6E8A-4147-A177-3AD203B41FA5}">
                      <a16:colId xmlns:a16="http://schemas.microsoft.com/office/drawing/2014/main" val="1850582278"/>
                    </a:ext>
                  </a:extLst>
                </a:gridCol>
                <a:gridCol w="493776">
                  <a:extLst>
                    <a:ext uri="{9D8B030D-6E8A-4147-A177-3AD203B41FA5}">
                      <a16:colId xmlns:a16="http://schemas.microsoft.com/office/drawing/2014/main" val="4095517426"/>
                    </a:ext>
                  </a:extLst>
                </a:gridCol>
                <a:gridCol w="493776">
                  <a:extLst>
                    <a:ext uri="{9D8B030D-6E8A-4147-A177-3AD203B41FA5}">
                      <a16:colId xmlns:a16="http://schemas.microsoft.com/office/drawing/2014/main" val="3346302531"/>
                    </a:ext>
                  </a:extLst>
                </a:gridCol>
                <a:gridCol w="493776">
                  <a:extLst>
                    <a:ext uri="{9D8B030D-6E8A-4147-A177-3AD203B41FA5}">
                      <a16:colId xmlns:a16="http://schemas.microsoft.com/office/drawing/2014/main" val="3619497137"/>
                    </a:ext>
                  </a:extLst>
                </a:gridCol>
                <a:gridCol w="493776">
                  <a:extLst>
                    <a:ext uri="{9D8B030D-6E8A-4147-A177-3AD203B41FA5}">
                      <a16:colId xmlns:a16="http://schemas.microsoft.com/office/drawing/2014/main" val="1298965555"/>
                    </a:ext>
                  </a:extLst>
                </a:gridCol>
                <a:gridCol w="493776">
                  <a:extLst>
                    <a:ext uri="{9D8B030D-6E8A-4147-A177-3AD203B41FA5}">
                      <a16:colId xmlns:a16="http://schemas.microsoft.com/office/drawing/2014/main" val="1106871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825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- 2018-08-08 16:15:31 </a:t>
                      </a:r>
                      <a:r>
                        <a:rPr kumimoji="0" lang="es-ES" sz="1000" b="0" i="0" u="none" strike="noStrike" kern="1200" cap="none" spc="0" normalizeH="0" baseline="0" noProof="0">
                          <a:ln>
                            <a:noFill/>
                          </a:ln>
                          <a:solidFill>
                            <a:prstClr val="black"/>
                          </a:solidFill>
                          <a:effectLst/>
                          <a:uLnTx/>
                          <a:uFillTx/>
                          <a:latin typeface="+mn-lt"/>
                          <a:ea typeface="+mn-ea"/>
                          <a:cs typeface="+mn-cs"/>
                        </a:rPr>
                        <a:t> 
 #LoUltimo Policía recupera BANDA y MEDALLA presidencial robada afuera de un prostíbulo la noche de este martes en la ciudad de El Alto, será entregada a autoridades de Gobierno en próximas horas.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99886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- 2018-06-23 23:39:04 </a:t>
                      </a:r>
                      <a:r>
                        <a:rPr kumimoji="0" lang="es-ES" sz="1000" b="0" i="0" u="none" strike="noStrike" kern="1200" cap="none" spc="0" normalizeH="0" baseline="0" noProof="0">
                          <a:ln>
                            <a:noFill/>
                          </a:ln>
                          <a:solidFill>
                            <a:prstClr val="black"/>
                          </a:solidFill>
                          <a:effectLst/>
                          <a:uLnTx/>
                          <a:uFillTx/>
                          <a:latin typeface="+mn-lt"/>
                          <a:ea typeface="+mn-ea"/>
                          <a:cs typeface="+mn-cs"/>
                        </a:rPr>
                        <a:t> 
 #MarquitoBulacia el joven piloto boliviano de 17 años dejó en alto el nombre de Bolivia en Europa, Bulacia logró el primer lugar en #RALLYDEASTORGA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07939781"/>
                  </a:ext>
                </a:extLst>
              </a:tr>
            </a:tbl>
          </a:graphicData>
        </a:graphic>
      </p:graphicFrame>
      <p:sp>
        <p:nvSpPr>
          <p:cNvPr id="4" name="Text Placeholder 3">
            <a:extLst>
              <a:ext uri="{FF2B5EF4-FFF2-40B4-BE49-F238E27FC236}">
                <a16:creationId xmlns:a16="http://schemas.microsoft.com/office/drawing/2014/main" id="{4A7C6E81-1B16-4DE7-84AC-96D9954F52D0}"/>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1294753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D26D1-4E87-4658-AAFB-5D8E57FF8D18}"/>
              </a:ext>
            </a:extLst>
          </p:cNvPr>
          <p:cNvSpPr>
            <a:spLocks noGrp="1"/>
          </p:cNvSpPr>
          <p:nvPr>
            <p:ph type="title"/>
          </p:nvPr>
        </p:nvSpPr>
        <p:spPr/>
        <p:txBody>
          <a:bodyPr/>
          <a:lstStyle/>
          <a:p>
            <a:r>
              <a:rPr lang="es-ES"/>
              <a:t>TABLA DE FB COMPLETA | RED Gigavision - 19 of 19</a:t>
            </a:r>
            <a:endParaRPr lang="en-US"/>
          </a:p>
        </p:txBody>
      </p:sp>
      <p:graphicFrame>
        <p:nvGraphicFramePr>
          <p:cNvPr id="5" name="Table Placeholder 4">
            <a:extLst>
              <a:ext uri="{FF2B5EF4-FFF2-40B4-BE49-F238E27FC236}">
                <a16:creationId xmlns:a16="http://schemas.microsoft.com/office/drawing/2014/main" id="{3B357AAF-E986-479B-9D2E-068BB6D19ED9}"/>
              </a:ext>
            </a:extLst>
          </p:cNvPr>
          <p:cNvGraphicFramePr>
            <a:graphicFrameLocks noGrp="1"/>
          </p:cNvGraphicFramePr>
          <p:nvPr>
            <p:ph type="tbl" sz="quarter" idx="13"/>
            <p:extLst>
              <p:ext uri="{D42A27DB-BD31-4B8C-83A1-F6EECF244321}">
                <p14:modId xmlns:p14="http://schemas.microsoft.com/office/powerpoint/2010/main" val="259083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4480021"/>
                    </a:ext>
                  </a:extLst>
                </a:gridCol>
                <a:gridCol w="493776">
                  <a:extLst>
                    <a:ext uri="{9D8B030D-6E8A-4147-A177-3AD203B41FA5}">
                      <a16:colId xmlns:a16="http://schemas.microsoft.com/office/drawing/2014/main" val="3007730255"/>
                    </a:ext>
                  </a:extLst>
                </a:gridCol>
                <a:gridCol w="493776">
                  <a:extLst>
                    <a:ext uri="{9D8B030D-6E8A-4147-A177-3AD203B41FA5}">
                      <a16:colId xmlns:a16="http://schemas.microsoft.com/office/drawing/2014/main" val="4272853070"/>
                    </a:ext>
                  </a:extLst>
                </a:gridCol>
                <a:gridCol w="493776">
                  <a:extLst>
                    <a:ext uri="{9D8B030D-6E8A-4147-A177-3AD203B41FA5}">
                      <a16:colId xmlns:a16="http://schemas.microsoft.com/office/drawing/2014/main" val="1563054401"/>
                    </a:ext>
                  </a:extLst>
                </a:gridCol>
                <a:gridCol w="493776">
                  <a:extLst>
                    <a:ext uri="{9D8B030D-6E8A-4147-A177-3AD203B41FA5}">
                      <a16:colId xmlns:a16="http://schemas.microsoft.com/office/drawing/2014/main" val="4115743254"/>
                    </a:ext>
                  </a:extLst>
                </a:gridCol>
                <a:gridCol w="493776">
                  <a:extLst>
                    <a:ext uri="{9D8B030D-6E8A-4147-A177-3AD203B41FA5}">
                      <a16:colId xmlns:a16="http://schemas.microsoft.com/office/drawing/2014/main" val="2856582386"/>
                    </a:ext>
                  </a:extLst>
                </a:gridCol>
                <a:gridCol w="493776">
                  <a:extLst>
                    <a:ext uri="{9D8B030D-6E8A-4147-A177-3AD203B41FA5}">
                      <a16:colId xmlns:a16="http://schemas.microsoft.com/office/drawing/2014/main" val="67775455"/>
                    </a:ext>
                  </a:extLst>
                </a:gridCol>
                <a:gridCol w="493776">
                  <a:extLst>
                    <a:ext uri="{9D8B030D-6E8A-4147-A177-3AD203B41FA5}">
                      <a16:colId xmlns:a16="http://schemas.microsoft.com/office/drawing/2014/main" val="1808442926"/>
                    </a:ext>
                  </a:extLst>
                </a:gridCol>
                <a:gridCol w="493776">
                  <a:extLst>
                    <a:ext uri="{9D8B030D-6E8A-4147-A177-3AD203B41FA5}">
                      <a16:colId xmlns:a16="http://schemas.microsoft.com/office/drawing/2014/main" val="665240175"/>
                    </a:ext>
                  </a:extLst>
                </a:gridCol>
                <a:gridCol w="493776">
                  <a:extLst>
                    <a:ext uri="{9D8B030D-6E8A-4147-A177-3AD203B41FA5}">
                      <a16:colId xmlns:a16="http://schemas.microsoft.com/office/drawing/2014/main" val="309008357"/>
                    </a:ext>
                  </a:extLst>
                </a:gridCol>
                <a:gridCol w="493776">
                  <a:extLst>
                    <a:ext uri="{9D8B030D-6E8A-4147-A177-3AD203B41FA5}">
                      <a16:colId xmlns:a16="http://schemas.microsoft.com/office/drawing/2014/main" val="1267447288"/>
                    </a:ext>
                  </a:extLst>
                </a:gridCol>
                <a:gridCol w="493776">
                  <a:extLst>
                    <a:ext uri="{9D8B030D-6E8A-4147-A177-3AD203B41FA5}">
                      <a16:colId xmlns:a16="http://schemas.microsoft.com/office/drawing/2014/main" val="2751057992"/>
                    </a:ext>
                  </a:extLst>
                </a:gridCol>
                <a:gridCol w="493776">
                  <a:extLst>
                    <a:ext uri="{9D8B030D-6E8A-4147-A177-3AD203B41FA5}">
                      <a16:colId xmlns:a16="http://schemas.microsoft.com/office/drawing/2014/main" val="2005336828"/>
                    </a:ext>
                  </a:extLst>
                </a:gridCol>
                <a:gridCol w="493776">
                  <a:extLst>
                    <a:ext uri="{9D8B030D-6E8A-4147-A177-3AD203B41FA5}">
                      <a16:colId xmlns:a16="http://schemas.microsoft.com/office/drawing/2014/main" val="1016063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158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- 2018-04-24 20:21:33 </a:t>
                      </a:r>
                      <a:r>
                        <a:rPr kumimoji="0" lang="es-ES" sz="1000" b="0" i="0" u="none" strike="noStrike" kern="1200" cap="none" spc="0" normalizeH="0" baseline="0" noProof="0">
                          <a:ln>
                            <a:noFill/>
                          </a:ln>
                          <a:solidFill>
                            <a:prstClr val="black"/>
                          </a:solidFill>
                          <a:effectLst/>
                          <a:uLnTx/>
                          <a:uFillTx/>
                          <a:latin typeface="+mn-lt"/>
                          <a:ea typeface="+mn-ea"/>
                          <a:cs typeface="+mn-cs"/>
                        </a:rPr>
                        <a:t> 
 Mujer acusa a militar del Ejercito de Bolivia de agresiones, muestra un corte en la frente y marcas de otros golpes, PIDE AYUDA. Denuncia que no es la primera vez que es atacada.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6572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RED Gigavision - 2018-08-09 16:34:04 </a:t>
                      </a:r>
                      <a:r>
                        <a:rPr kumimoji="0" lang="es-ES" sz="1000" b="0" i="0" u="none" strike="noStrike" kern="1200" cap="none" spc="0" normalizeH="0" baseline="0" noProof="0">
                          <a:ln>
                            <a:noFill/>
                          </a:ln>
                          <a:solidFill>
                            <a:prstClr val="black"/>
                          </a:solidFill>
                          <a:effectLst/>
                          <a:uLnTx/>
                          <a:uFillTx/>
                          <a:latin typeface="+mn-lt"/>
                          <a:ea typeface="+mn-ea"/>
                          <a:cs typeface="+mn-cs"/>
                        </a:rPr>
                        <a:t> 
 Diputada del M.A.S. #RominaPérez recomienda enviar a la comisión de ética a los diputados “pandilleros y vende patria” que gritaron “Bolivia dijo NO” durante el discurso del Jefe de Estado en Potosí.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6530640"/>
                  </a:ext>
                </a:extLst>
              </a:tr>
            </a:tbl>
          </a:graphicData>
        </a:graphic>
      </p:graphicFrame>
      <p:sp>
        <p:nvSpPr>
          <p:cNvPr id="4" name="Text Placeholder 3">
            <a:extLst>
              <a:ext uri="{FF2B5EF4-FFF2-40B4-BE49-F238E27FC236}">
                <a16:creationId xmlns:a16="http://schemas.microsoft.com/office/drawing/2014/main" id="{5BF8A73C-2113-466D-9535-124984B1EBEF}"/>
              </a:ext>
            </a:extLst>
          </p:cNvPr>
          <p:cNvSpPr>
            <a:spLocks noGrp="1"/>
          </p:cNvSpPr>
          <p:nvPr>
            <p:ph type="body" sz="quarter" idx="14"/>
          </p:nvPr>
        </p:nvSpPr>
        <p:spPr/>
        <p:txBody>
          <a:bodyPr/>
          <a:lstStyle/>
          <a:p>
            <a:r>
              <a:rPr lang="en-US"/>
              <a:t>01/01/2018 - 18/08/2018</a:t>
            </a:r>
          </a:p>
        </p:txBody>
      </p:sp>
    </p:spTree>
    <p:extLst>
      <p:ext uri="{BB962C8B-B14F-4D97-AF65-F5344CB8AC3E}">
        <p14:creationId xmlns:p14="http://schemas.microsoft.com/office/powerpoint/2010/main" val="28711768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1144</Words>
  <Application>Microsoft Office PowerPoint</Application>
  <PresentationFormat>On-screen Show (4:3)</PresentationFormat>
  <Paragraphs>653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TABLA DE FB COMPLETA | RED Gigavision - 1 of 19</vt:lpstr>
      <vt:lpstr>TABLA DE FB COMPLETA | RED Gigavision - 2 of 19</vt:lpstr>
      <vt:lpstr>TABLA DE FB COMPLETA | RED Gigavision - 3 of 19</vt:lpstr>
      <vt:lpstr>TABLA DE FB COMPLETA | RED Gigavision - 4 of 19</vt:lpstr>
      <vt:lpstr>TABLA DE FB COMPLETA | RED Gigavision - 5 of 19</vt:lpstr>
      <vt:lpstr>TABLA DE FB COMPLETA | RED Gigavision - 6 of 19</vt:lpstr>
      <vt:lpstr>TABLA DE FB COMPLETA | RED Gigavision - 7 of 19</vt:lpstr>
      <vt:lpstr>TABLA DE FB COMPLETA | RED Gigavision - 8 of 19</vt:lpstr>
      <vt:lpstr>TABLA DE FB COMPLETA | RED Gigavision - 9 of 19</vt:lpstr>
      <vt:lpstr>TABLA DE FB COMPLETA | RED Gigavision - 10 of 19</vt:lpstr>
      <vt:lpstr>TABLA DE FB COMPLETA | RED Gigavision - 11 of 19</vt:lpstr>
      <vt:lpstr>TABLA DE FB COMPLETA | RED Gigavision - 12 of 19</vt:lpstr>
      <vt:lpstr>TABLA DE FB COMPLETA | RED Gigavision - 13 of 19</vt:lpstr>
      <vt:lpstr>TABLA DE FB COMPLETA | RED Gigavision - 14 of 19</vt:lpstr>
      <vt:lpstr>TABLA DE FB COMPLETA | RED Gigavision - 15 of 19</vt:lpstr>
      <vt:lpstr>TABLA DE FB COMPLETA | RED Gigavision - 16 of 19</vt:lpstr>
      <vt:lpstr>TABLA DE FB COMPLETA | RED Gigavision - 17 of 19</vt:lpstr>
      <vt:lpstr>TABLA DE FB COMPLETA | RED Gigavision - 18 of 19</vt:lpstr>
      <vt:lpstr>TABLA DE FB COMPLETA | RED Gigavision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TABLA DE FB COMPLETA | RED Gigavision - 1 of 19</dc:title>
  <dc:creator>Administrator</dc:creator>
  <cp:lastModifiedBy>Administrator</cp:lastModifiedBy>
  <cp:revision>1</cp:revision>
  <dcterms:created xsi:type="dcterms:W3CDTF">2018-08-19T02:44:12Z</dcterms:created>
  <dcterms:modified xsi:type="dcterms:W3CDTF">2018-08-19T02:52:41Z</dcterms:modified>
</cp:coreProperties>
</file>