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08-4754-8429-E7E612D66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9882960"/>
        <c:axId val="339883616"/>
      </c:radarChart>
      <c:catAx>
        <c:axId val="33988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83616"/>
        <c:crosses val="autoZero"/>
        <c:auto val="1"/>
        <c:lblAlgn val="ctr"/>
        <c:lblOffset val="100"/>
        <c:noMultiLvlLbl val="0"/>
      </c:catAx>
      <c:valAx>
        <c:axId val="33988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8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24/05/2018</c:v>
                </c:pt>
                <c:pt idx="1">
                  <c:v>25/05/2018</c:v>
                </c:pt>
                <c:pt idx="2">
                  <c:v>26/05/2018</c:v>
                </c:pt>
                <c:pt idx="3">
                  <c:v>27/05/2018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250501</c:v>
                </c:pt>
                <c:pt idx="1">
                  <c:v>250919</c:v>
                </c:pt>
                <c:pt idx="2">
                  <c:v>251307</c:v>
                </c:pt>
                <c:pt idx="3">
                  <c:v>251669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49-4EE3-87B6-358A2B5C7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752928"/>
        <c:axId val="341753256"/>
      </c:lineChart>
      <c:catAx>
        <c:axId val="34175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53256"/>
        <c:crosses val="autoZero"/>
        <c:auto val="1"/>
        <c:lblAlgn val="ctr"/>
        <c:lblOffset val="100"/>
        <c:noMultiLvlLbl val="0"/>
      </c:catAx>
      <c:valAx>
        <c:axId val="34175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5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234</c:v>
                </c:pt>
                <c:pt idx="4">
                  <c:v>418</c:v>
                </c:pt>
                <c:pt idx="5">
                  <c:v>388</c:v>
                </c:pt>
                <c:pt idx="6">
                  <c:v>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19-4DE0-BE6C-93C166ED2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751944"/>
        <c:axId val="341752272"/>
      </c:barChart>
      <c:catAx>
        <c:axId val="34175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52272"/>
        <c:crosses val="autoZero"/>
        <c:auto val="1"/>
        <c:lblAlgn val="ctr"/>
        <c:lblOffset val="100"/>
        <c:noMultiLvlLbl val="0"/>
      </c:catAx>
      <c:valAx>
        <c:axId val="34175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5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8A-4A55-A30C-00E4BEA9B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992592"/>
        <c:axId val="276995872"/>
      </c:lineChart>
      <c:catAx>
        <c:axId val="27699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95872"/>
        <c:crosses val="autoZero"/>
        <c:auto val="1"/>
        <c:lblAlgn val="ctr"/>
        <c:lblOffset val="100"/>
        <c:noMultiLvlLbl val="0"/>
      </c:catAx>
      <c:valAx>
        <c:axId val="27699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9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0.19320322987996999</c:v>
                </c:pt>
                <c:pt idx="18">
                  <c:v>0</c:v>
                </c:pt>
                <c:pt idx="19">
                  <c:v>0</c:v>
                </c:pt>
                <c:pt idx="20">
                  <c:v>0.35652967163417998</c:v>
                </c:pt>
                <c:pt idx="21">
                  <c:v>0</c:v>
                </c:pt>
                <c:pt idx="22">
                  <c:v>0.25196091319399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89-4C65-B8D6-A8E74C81E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991936"/>
        <c:axId val="276994560"/>
      </c:lineChart>
      <c:catAx>
        <c:axId val="27699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94560"/>
        <c:crosses val="autoZero"/>
        <c:auto val="1"/>
        <c:lblAlgn val="ctr"/>
        <c:lblOffset val="100"/>
        <c:noMultiLvlLbl val="0"/>
      </c:catAx>
      <c:valAx>
        <c:axId val="27699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9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6B-46E7-8E68-57E1D6779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989640"/>
        <c:axId val="339880992"/>
      </c:barChart>
      <c:catAx>
        <c:axId val="27698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80992"/>
        <c:crosses val="autoZero"/>
        <c:auto val="1"/>
        <c:lblAlgn val="ctr"/>
        <c:lblOffset val="100"/>
        <c:noMultiLvlLbl val="0"/>
      </c:catAx>
      <c:valAx>
        <c:axId val="33988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8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0.27507979458845</c:v>
                </c:pt>
                <c:pt idx="1">
                  <c:v>0</c:v>
                </c:pt>
                <c:pt idx="2">
                  <c:v>0.22874160182993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8D-4674-B1D9-9D2104803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468600"/>
        <c:axId val="278465648"/>
      </c:barChart>
      <c:catAx>
        <c:axId val="27846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65648"/>
        <c:crosses val="autoZero"/>
        <c:auto val="1"/>
        <c:lblAlgn val="ctr"/>
        <c:lblOffset val="100"/>
        <c:noMultiLvlLbl val="0"/>
      </c:catAx>
      <c:valAx>
        <c:axId val="27846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6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samsungarg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AD-4D6A-8083-0D34A22078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samsungarg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AD-4D6A-8083-0D34A2207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464336"/>
        <c:axId val="278465976"/>
      </c:barChart>
      <c:catAx>
        <c:axId val="27846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65976"/>
        <c:crosses val="autoZero"/>
        <c:auto val="1"/>
        <c:lblAlgn val="ctr"/>
        <c:lblOffset val="100"/>
        <c:noMultiLvlLbl val="0"/>
      </c:catAx>
      <c:valAx>
        <c:axId val="27846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6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0.29233128223510002</c:v>
                </c:pt>
                <c:pt idx="5">
                  <c:v>0.19316167831611</c:v>
                </c:pt>
                <c:pt idx="6">
                  <c:v>0.27560387916443002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00-4753-8479-178288338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466304"/>
        <c:axId val="278466632"/>
      </c:barChart>
      <c:catAx>
        <c:axId val="27846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66632"/>
        <c:crosses val="autoZero"/>
        <c:auto val="1"/>
        <c:lblAlgn val="ctr"/>
        <c:lblOffset val="100"/>
        <c:noMultiLvlLbl val="0"/>
      </c:catAx>
      <c:valAx>
        <c:axId val="27846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6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samsungarg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AC-4753-A2D2-6915CD2FAF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samsungarg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AC-4753-A2D2-6915CD2FA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937480"/>
        <c:axId val="276934200"/>
      </c:barChart>
      <c:catAx>
        <c:axId val="27693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34200"/>
        <c:crosses val="autoZero"/>
        <c:auto val="1"/>
        <c:lblAlgn val="ctr"/>
        <c:lblOffset val="100"/>
        <c:noMultiLvlLbl val="0"/>
      </c:catAx>
      <c:valAx>
        <c:axId val="27693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3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0C214-FDE5-4161-94D4-EC93996FEE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2ADC6D-8D14-4025-951D-E0148D4150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9911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3231C-D41C-4C52-B7A0-D08E7C07A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samsungarg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349F1-AFF9-491D-81F3-07427164F5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2407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941202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259741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83679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700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600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6645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025562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830359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96806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746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02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524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9AD9D-4D1A-442F-ABE1-5A61A2540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24/05/2018 - 27/05/2018</a:t>
            </a:r>
          </a:p>
        </p:txBody>
      </p:sp>
    </p:spTree>
    <p:extLst>
      <p:ext uri="{BB962C8B-B14F-4D97-AF65-F5344CB8AC3E}">
        <p14:creationId xmlns:p14="http://schemas.microsoft.com/office/powerpoint/2010/main" val="3893855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804CF-09AC-448B-87E9-D214552E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B0D384-EB00-4FD4-B425-E28D97A73A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3728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A061A-F10E-4ECC-B0EC-EC0040B1E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24/05/2018 - 27/05/2018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AD982-6F5C-400E-8823-6A9FBF64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217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B3B07-CDCF-4017-9077-1782C351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A51A7B-116B-4190-B44E-0D572F1534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172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7E292-F448-4A9F-BE42-483A697A4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24/05/2018 - 27/05/2018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204CC-3EE7-4CA5-B261-74CE24234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13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2BB12-A0A4-419A-AF9E-9F4F8B886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99699C-7F48-4173-B3CA-F16C37AA39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4453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1CA58-461D-409A-AE65-0AAF885B2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24/05/2018 - 27/05/2018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3A699-8B90-4216-86AE-F9E90D147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892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E32CE-739D-498C-9269-E8464315C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FEA5A5-56AF-4784-B0DD-503FFFB445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9856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77643-DBBD-491A-8929-AE311F6AB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24/05/2018 - 27/05/2018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EC04D-A56E-4F85-8BD9-82BC4381F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091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6DB7-7F8C-4EA9-A574-29D31F43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BD8ADD-4F0E-438A-9506-F66982FF1E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9128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59BC3-687D-43F9-9A7A-F27E3E661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24/05/2018 - 27/05/2018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CB76E-E7D4-4159-8E25-63397C8C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06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C3680-05F0-48BE-9377-517CF7CC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EA0EA7-6647-42F9-933D-33A446AC8D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4190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9B907-510B-4F6D-88C6-C21EB5899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24/05/2018 - 27/05/2018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F130F-8F17-4D60-BE24-3944167CC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780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E3B92-0B6D-450C-88B7-E641EDB24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8C00B0-0C3B-4AB9-8035-196931CBE9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9204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6D31A-B725-4204-8DBF-1E154BE6B4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24/05/2018 - 27/05/2018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1DA0B-D9A7-4FF4-8BA3-C71F2A839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078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9E7D8-927A-419F-B651-068B8A22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BE6740-8F36-4DD7-BF6B-848612CA82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9344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FBB08-7E42-48D0-972F-48816CDD9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24/05/2018 - 27/05/2018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CC9D2-ED3D-4FAD-A92F-0EBC8E5FF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061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C9C0B-CEF6-485F-9118-7D2DB33B5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CACB36-6EF1-417C-91CF-0BFB334228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3609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6EFE9-5B9B-4695-A0D1-10DE96FA8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24/05/2018 - 27/05/2018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CE32E-56C9-4359-9013-72E26FA27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83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AE20F-57C8-4098-B880-2BEADF92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A4ED62-759E-4EE9-822B-F9C4F0915E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6943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1CB08-A8DC-4C2D-A8F6-F6874F691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24/05/2018 - 27/05/2018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758FE-6F8B-4C5A-A2E0-722C277DC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127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F36BA-29CC-4ED2-9DDA-4BDF4BD06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samsungarg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4727E9-E49B-46EC-A2D0-A4AAD1F17A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357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08938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7036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7534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0005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8414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88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samsungarg - 2018-05-24 20:18:52 </a:t>
                      </a:r>
                      <a:r>
                        <a:rPr lang="es-ES" sz="1000"/>
                        <a:t>
 ¿Querés saber todo sobre tu equipo? Nosotros te lo contamos. ¡Conocé todos nuestros servicios en la sección soporte de Samsung.com!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76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samsungarg - 2018-05-27 22:04:14 </a:t>
                      </a:r>
                      <a:r>
                        <a:rPr lang="es-ES" sz="1000"/>
                        <a:t>
 ¡Hoy te transformás en emoji! ¿Cómo? Descubrilo ahora con tu #GalaxyS9. Link en Bio. #Emojinate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22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samsungarg - 2018-05-24 22:04:44 </a:t>
                      </a:r>
                      <a:r>
                        <a:rPr lang="es-ES" sz="1000"/>
                        <a:t>
 Sacá fotos increíbles sin importar la hora del día. Con la #AperturaDoble del #GalaxyS9 la luz siempre va a estar a tu favor. Link en Bio.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171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samsungarg - 2018-05-26 17:30:26 </a:t>
                      </a:r>
                      <a:r>
                        <a:rPr lang="es-ES" sz="1000"/>
                        <a:t>
 El sabor se percibe con todos los sentidos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592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7C18E-E3F6-4391-BD24-5F24AD941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24/05/2018 - 27/05/2018</a:t>
            </a:r>
          </a:p>
        </p:txBody>
      </p:sp>
    </p:spTree>
    <p:extLst>
      <p:ext uri="{BB962C8B-B14F-4D97-AF65-F5344CB8AC3E}">
        <p14:creationId xmlns:p14="http://schemas.microsoft.com/office/powerpoint/2010/main" val="12254133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205</Words>
  <Application>Microsoft Office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Instagram</vt:lpstr>
      <vt:lpstr>Instagram Key Metrics Table | samsungarg</vt:lpstr>
      <vt:lpstr>Instagram Key Metrics Radar | samsungarg</vt:lpstr>
      <vt:lpstr>Instagram Followers Total | samsungarg</vt:lpstr>
      <vt:lpstr>Instagram Followers Change Per Weekday | samsungarg</vt:lpstr>
      <vt:lpstr>Instagram Posts By Hour | samsungarg</vt:lpstr>
      <vt:lpstr>Instagram Interaction Rate By Hour | samsungarg</vt:lpstr>
      <vt:lpstr>Instagram Posts By Weekday | samsungarg</vt:lpstr>
      <vt:lpstr>Instagram Interaction Rate By Post Type | samsungarg</vt:lpstr>
      <vt:lpstr>Instagram Posts Type Distribution | samsungarg</vt:lpstr>
      <vt:lpstr>Instagram Interaction Rate By Weekday | samsungarg</vt:lpstr>
      <vt:lpstr>Instagram Interactions Distribution | samsungarg</vt:lpstr>
      <vt:lpstr>Instagram Posts Table | samsungarg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2018-05-29T07:27:31Z</dcterms:created>
  <dcterms:modified xsi:type="dcterms:W3CDTF">2018-05-29T07:27:58Z</dcterms:modified>
</cp:coreProperties>
</file>