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0" r:id="rId25"/>
    <p:sldId id="281" r:id="rId26"/>
    <p:sldId id="282" r:id="rId27"/>
    <p:sldId id="283"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100</c:v>
                </c:pt>
                <c:pt idx="2">
                  <c:v>100</c:v>
                </c:pt>
                <c:pt idx="3">
                  <c:v>100</c:v>
                </c:pt>
                <c:pt idx="4">
                  <c:v>100</c:v>
                </c:pt>
              </c:numCache>
            </c:numRef>
          </c:val>
          <c:extLst>
            <c:ext xmlns:c16="http://schemas.microsoft.com/office/drawing/2014/chart" uri="{C3380CC4-5D6E-409C-BE32-E72D297353CC}">
              <c16:uniqueId val="{00000000-27CF-46CD-9EC5-D21566CFA273}"/>
            </c:ext>
          </c:extLst>
        </c:ser>
        <c:dLbls>
          <c:showLegendKey val="0"/>
          <c:showVal val="0"/>
          <c:showCatName val="0"/>
          <c:showSerName val="0"/>
          <c:showPercent val="0"/>
          <c:showBubbleSize val="0"/>
        </c:dLbls>
        <c:axId val="302339128"/>
        <c:axId val="302339456"/>
      </c:radarChart>
      <c:catAx>
        <c:axId val="302339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39456"/>
        <c:crosses val="autoZero"/>
        <c:auto val="1"/>
        <c:lblAlgn val="ctr"/>
        <c:lblOffset val="100"/>
        <c:noMultiLvlLbl val="0"/>
      </c:catAx>
      <c:valAx>
        <c:axId val="30233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3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17222</c:v>
                </c:pt>
                <c:pt idx="1">
                  <c:v>17256</c:v>
                </c:pt>
                <c:pt idx="2">
                  <c:v>17281</c:v>
                </c:pt>
                <c:pt idx="3">
                  <c:v>17310</c:v>
                </c:pt>
                <c:pt idx="4">
                  <c:v>17316</c:v>
                </c:pt>
                <c:pt idx="5">
                  <c:v>17390</c:v>
                </c:pt>
                <c:pt idx="6">
                  <c:v>17431</c:v>
                </c:pt>
                <c:pt idx="7">
                  <c:v>17462</c:v>
                </c:pt>
                <c:pt idx="8">
                  <c:v>17489</c:v>
                </c:pt>
                <c:pt idx="9">
                  <c:v>17514</c:v>
                </c:pt>
                <c:pt idx="10">
                  <c:v>17538</c:v>
                </c:pt>
                <c:pt idx="11">
                  <c:v>17596</c:v>
                </c:pt>
                <c:pt idx="12">
                  <c:v>17639</c:v>
                </c:pt>
                <c:pt idx="13">
                  <c:v>17692</c:v>
                </c:pt>
                <c:pt idx="14">
                  <c:v>17742</c:v>
                </c:pt>
                <c:pt idx="15">
                  <c:v>17784</c:v>
                </c:pt>
                <c:pt idx="16">
                  <c:v>17815</c:v>
                </c:pt>
                <c:pt idx="17">
                  <c:v>17842</c:v>
                </c:pt>
                <c:pt idx="18">
                  <c:v>17894</c:v>
                </c:pt>
                <c:pt idx="19">
                  <c:v>17994</c:v>
                </c:pt>
                <c:pt idx="20">
                  <c:v>18047</c:v>
                </c:pt>
                <c:pt idx="21">
                  <c:v>18116</c:v>
                </c:pt>
                <c:pt idx="22">
                  <c:v>18169</c:v>
                </c:pt>
                <c:pt idx="23">
                  <c:v>18185</c:v>
                </c:pt>
                <c:pt idx="24">
                  <c:v>18207</c:v>
                </c:pt>
                <c:pt idx="25">
                  <c:v>18239</c:v>
                </c:pt>
                <c:pt idx="26">
                  <c:v>18252</c:v>
                </c:pt>
                <c:pt idx="27">
                  <c:v>18318</c:v>
                </c:pt>
                <c:pt idx="28">
                  <c:v>18343</c:v>
                </c:pt>
                <c:pt idx="29">
                  <c:v>18357</c:v>
                </c:pt>
                <c:pt idx="30">
                  <c:v>18373</c:v>
                </c:pt>
              </c:numCache>
            </c:numRef>
          </c:val>
          <c:smooth val="0"/>
          <c:extLst>
            <c:ext xmlns:c16="http://schemas.microsoft.com/office/drawing/2014/chart" uri="{C3380CC4-5D6E-409C-BE32-E72D297353CC}">
              <c16:uniqueId val="{00000000-805A-4A62-AFB7-77471D504907}"/>
            </c:ext>
          </c:extLst>
        </c:ser>
        <c:dLbls>
          <c:showLegendKey val="0"/>
          <c:showVal val="0"/>
          <c:showCatName val="0"/>
          <c:showSerName val="0"/>
          <c:showPercent val="0"/>
          <c:showBubbleSize val="0"/>
        </c:dLbls>
        <c:smooth val="0"/>
        <c:axId val="304921608"/>
        <c:axId val="304922264"/>
      </c:lineChart>
      <c:dateAx>
        <c:axId val="304921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22264"/>
        <c:crosses val="autoZero"/>
        <c:auto val="1"/>
        <c:lblOffset val="100"/>
        <c:baseTimeUnit val="days"/>
      </c:dateAx>
      <c:valAx>
        <c:axId val="30492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2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18</c:v>
                </c:pt>
                <c:pt idx="1">
                  <c:v>34</c:v>
                </c:pt>
                <c:pt idx="2">
                  <c:v>25</c:v>
                </c:pt>
                <c:pt idx="3">
                  <c:v>29</c:v>
                </c:pt>
                <c:pt idx="4">
                  <c:v>6</c:v>
                </c:pt>
                <c:pt idx="5">
                  <c:v>74</c:v>
                </c:pt>
                <c:pt idx="6">
                  <c:v>41</c:v>
                </c:pt>
                <c:pt idx="7">
                  <c:v>31</c:v>
                </c:pt>
                <c:pt idx="8">
                  <c:v>27</c:v>
                </c:pt>
                <c:pt idx="9">
                  <c:v>25</c:v>
                </c:pt>
                <c:pt idx="10">
                  <c:v>24</c:v>
                </c:pt>
                <c:pt idx="11">
                  <c:v>58</c:v>
                </c:pt>
                <c:pt idx="12">
                  <c:v>43</c:v>
                </c:pt>
                <c:pt idx="13">
                  <c:v>53</c:v>
                </c:pt>
                <c:pt idx="14">
                  <c:v>50</c:v>
                </c:pt>
                <c:pt idx="15">
                  <c:v>42</c:v>
                </c:pt>
                <c:pt idx="16">
                  <c:v>31</c:v>
                </c:pt>
                <c:pt idx="17">
                  <c:v>27</c:v>
                </c:pt>
                <c:pt idx="18">
                  <c:v>52</c:v>
                </c:pt>
                <c:pt idx="19">
                  <c:v>100</c:v>
                </c:pt>
                <c:pt idx="20">
                  <c:v>53</c:v>
                </c:pt>
                <c:pt idx="21">
                  <c:v>69</c:v>
                </c:pt>
                <c:pt idx="22">
                  <c:v>53</c:v>
                </c:pt>
                <c:pt idx="23">
                  <c:v>16</c:v>
                </c:pt>
                <c:pt idx="24">
                  <c:v>22</c:v>
                </c:pt>
                <c:pt idx="25">
                  <c:v>32</c:v>
                </c:pt>
                <c:pt idx="26">
                  <c:v>13</c:v>
                </c:pt>
                <c:pt idx="27">
                  <c:v>66</c:v>
                </c:pt>
                <c:pt idx="28">
                  <c:v>25</c:v>
                </c:pt>
                <c:pt idx="29">
                  <c:v>14</c:v>
                </c:pt>
                <c:pt idx="30">
                  <c:v>16</c:v>
                </c:pt>
              </c:numCache>
            </c:numRef>
          </c:val>
          <c:smooth val="0"/>
          <c:extLst>
            <c:ext xmlns:c16="http://schemas.microsoft.com/office/drawing/2014/chart" uri="{C3380CC4-5D6E-409C-BE32-E72D297353CC}">
              <c16:uniqueId val="{00000000-A7C8-4CEF-B2A6-114134B49E74}"/>
            </c:ext>
          </c:extLst>
        </c:ser>
        <c:dLbls>
          <c:showLegendKey val="0"/>
          <c:showVal val="0"/>
          <c:showCatName val="0"/>
          <c:showSerName val="0"/>
          <c:showPercent val="0"/>
          <c:showBubbleSize val="0"/>
        </c:dLbls>
        <c:smooth val="0"/>
        <c:axId val="304808200"/>
        <c:axId val="304811808"/>
      </c:lineChart>
      <c:dateAx>
        <c:axId val="304808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11808"/>
        <c:crosses val="autoZero"/>
        <c:auto val="1"/>
        <c:lblOffset val="100"/>
        <c:baseTimeUnit val="days"/>
      </c:dateAx>
      <c:valAx>
        <c:axId val="30481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0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c:v>
                </c:pt>
                <c:pt idx="1">
                  <c:v>0</c:v>
                </c:pt>
                <c:pt idx="2">
                  <c:v>0</c:v>
                </c:pt>
                <c:pt idx="3">
                  <c:v>0</c:v>
                </c:pt>
                <c:pt idx="4">
                  <c:v>0</c:v>
                </c:pt>
                <c:pt idx="5">
                  <c:v>0</c:v>
                </c:pt>
                <c:pt idx="6">
                  <c:v>1</c:v>
                </c:pt>
                <c:pt idx="7">
                  <c:v>2</c:v>
                </c:pt>
                <c:pt idx="8">
                  <c:v>0</c:v>
                </c:pt>
                <c:pt idx="9">
                  <c:v>0</c:v>
                </c:pt>
                <c:pt idx="10">
                  <c:v>0</c:v>
                </c:pt>
                <c:pt idx="11">
                  <c:v>1</c:v>
                </c:pt>
                <c:pt idx="12">
                  <c:v>2</c:v>
                </c:pt>
                <c:pt idx="13">
                  <c:v>0</c:v>
                </c:pt>
                <c:pt idx="14">
                  <c:v>2</c:v>
                </c:pt>
                <c:pt idx="15">
                  <c:v>0</c:v>
                </c:pt>
                <c:pt idx="16">
                  <c:v>0</c:v>
                </c:pt>
                <c:pt idx="17">
                  <c:v>0</c:v>
                </c:pt>
                <c:pt idx="18">
                  <c:v>0</c:v>
                </c:pt>
                <c:pt idx="19">
                  <c:v>1</c:v>
                </c:pt>
                <c:pt idx="20">
                  <c:v>2</c:v>
                </c:pt>
                <c:pt idx="21">
                  <c:v>1</c:v>
                </c:pt>
                <c:pt idx="22">
                  <c:v>2</c:v>
                </c:pt>
                <c:pt idx="23">
                  <c:v>4</c:v>
                </c:pt>
                <c:pt idx="24">
                  <c:v>0</c:v>
                </c:pt>
                <c:pt idx="25">
                  <c:v>3</c:v>
                </c:pt>
                <c:pt idx="26">
                  <c:v>2</c:v>
                </c:pt>
                <c:pt idx="27">
                  <c:v>4</c:v>
                </c:pt>
                <c:pt idx="28">
                  <c:v>3</c:v>
                </c:pt>
                <c:pt idx="29">
                  <c:v>2</c:v>
                </c:pt>
                <c:pt idx="30">
                  <c:v>1</c:v>
                </c:pt>
              </c:numCache>
            </c:numRef>
          </c:val>
          <c:smooth val="0"/>
          <c:extLst>
            <c:ext xmlns:c16="http://schemas.microsoft.com/office/drawing/2014/chart" uri="{C3380CC4-5D6E-409C-BE32-E72D297353CC}">
              <c16:uniqueId val="{00000000-C7C4-43E5-848A-F01C6A9EDA95}"/>
            </c:ext>
          </c:extLst>
        </c:ser>
        <c:dLbls>
          <c:showLegendKey val="0"/>
          <c:showVal val="0"/>
          <c:showCatName val="0"/>
          <c:showSerName val="0"/>
          <c:showPercent val="0"/>
          <c:showBubbleSize val="0"/>
        </c:dLbls>
        <c:smooth val="0"/>
        <c:axId val="161358016"/>
        <c:axId val="161357360"/>
      </c:lineChart>
      <c:dateAx>
        <c:axId val="161358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357360"/>
        <c:crosses val="autoZero"/>
        <c:auto val="1"/>
        <c:lblOffset val="100"/>
        <c:baseTimeUnit val="days"/>
      </c:dateAx>
      <c:valAx>
        <c:axId val="16135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35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3.4857375239644002E-2</c:v>
                </c:pt>
                <c:pt idx="1">
                  <c:v>0</c:v>
                </c:pt>
                <c:pt idx="2">
                  <c:v>0</c:v>
                </c:pt>
                <c:pt idx="3">
                  <c:v>0</c:v>
                </c:pt>
                <c:pt idx="4">
                  <c:v>0</c:v>
                </c:pt>
                <c:pt idx="5">
                  <c:v>0</c:v>
                </c:pt>
                <c:pt idx="6">
                  <c:v>2.2975301550833001E-2</c:v>
                </c:pt>
                <c:pt idx="7">
                  <c:v>7.7381634758683995E-2</c:v>
                </c:pt>
                <c:pt idx="8">
                  <c:v>0</c:v>
                </c:pt>
                <c:pt idx="9">
                  <c:v>0</c:v>
                </c:pt>
                <c:pt idx="10">
                  <c:v>0</c:v>
                </c:pt>
                <c:pt idx="11">
                  <c:v>2.27699664143E-2</c:v>
                </c:pt>
                <c:pt idx="12">
                  <c:v>4.5410682863144002E-2</c:v>
                </c:pt>
                <c:pt idx="13">
                  <c:v>0</c:v>
                </c:pt>
                <c:pt idx="14">
                  <c:v>0.16932889315346999</c:v>
                </c:pt>
                <c:pt idx="15">
                  <c:v>0</c:v>
                </c:pt>
                <c:pt idx="16">
                  <c:v>0</c:v>
                </c:pt>
                <c:pt idx="17">
                  <c:v>0</c:v>
                </c:pt>
                <c:pt idx="18">
                  <c:v>0</c:v>
                </c:pt>
                <c:pt idx="19">
                  <c:v>3.3437360677664001E-2</c:v>
                </c:pt>
                <c:pt idx="20">
                  <c:v>3.3296337402885998E-2</c:v>
                </c:pt>
                <c:pt idx="21">
                  <c:v>6.6368010618882006E-2</c:v>
                </c:pt>
                <c:pt idx="22">
                  <c:v>8.5437107264909995E-2</c:v>
                </c:pt>
                <c:pt idx="23">
                  <c:v>3.3008747318039003E-2</c:v>
                </c:pt>
                <c:pt idx="24">
                  <c:v>0</c:v>
                </c:pt>
                <c:pt idx="25">
                  <c:v>4.5729755437268003E-2</c:v>
                </c:pt>
                <c:pt idx="26">
                  <c:v>4.3847629487531001E-2</c:v>
                </c:pt>
                <c:pt idx="27">
                  <c:v>4.1017227235438998E-2</c:v>
                </c:pt>
                <c:pt idx="28">
                  <c:v>2.9096199308964999E-2</c:v>
                </c:pt>
                <c:pt idx="29">
                  <c:v>1.9073569482288999E-2</c:v>
                </c:pt>
                <c:pt idx="30">
                  <c:v>4.3561121698884001E-2</c:v>
                </c:pt>
              </c:numCache>
            </c:numRef>
          </c:val>
          <c:smooth val="0"/>
          <c:extLst>
            <c:ext xmlns:c16="http://schemas.microsoft.com/office/drawing/2014/chart" uri="{C3380CC4-5D6E-409C-BE32-E72D297353CC}">
              <c16:uniqueId val="{00000000-82E1-4174-B571-1CFA158D85E7}"/>
            </c:ext>
          </c:extLst>
        </c:ser>
        <c:dLbls>
          <c:showLegendKey val="0"/>
          <c:showVal val="0"/>
          <c:showCatName val="0"/>
          <c:showSerName val="0"/>
          <c:showPercent val="0"/>
          <c:showBubbleSize val="0"/>
        </c:dLbls>
        <c:smooth val="0"/>
        <c:axId val="161360640"/>
        <c:axId val="161356704"/>
      </c:lineChart>
      <c:dateAx>
        <c:axId val="161360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356704"/>
        <c:crosses val="autoZero"/>
        <c:auto val="1"/>
        <c:lblOffset val="100"/>
        <c:baseTimeUnit val="days"/>
      </c:dateAx>
      <c:valAx>
        <c:axId val="16135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36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299</c:v>
                </c:pt>
              </c:numCache>
            </c:numRef>
          </c:val>
          <c:extLst>
            <c:ext xmlns:c16="http://schemas.microsoft.com/office/drawing/2014/chart" uri="{C3380CC4-5D6E-409C-BE32-E72D297353CC}">
              <c16:uniqueId val="{00000000-4A89-4E4C-84CE-85A58596842C}"/>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5</c:v>
                </c:pt>
              </c:numCache>
            </c:numRef>
          </c:val>
          <c:extLst>
            <c:ext xmlns:c16="http://schemas.microsoft.com/office/drawing/2014/chart" uri="{C3380CC4-5D6E-409C-BE32-E72D297353CC}">
              <c16:uniqueId val="{00000001-4A89-4E4C-84CE-85A58596842C}"/>
            </c:ext>
          </c:extLst>
        </c:ser>
        <c:dLbls>
          <c:showLegendKey val="0"/>
          <c:showVal val="0"/>
          <c:showCatName val="0"/>
          <c:showSerName val="0"/>
          <c:showPercent val="0"/>
          <c:showBubbleSize val="0"/>
        </c:dLbls>
        <c:gapWidth val="150"/>
        <c:overlap val="100"/>
        <c:axId val="161361296"/>
        <c:axId val="161367528"/>
      </c:barChart>
      <c:catAx>
        <c:axId val="16136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367528"/>
        <c:crosses val="autoZero"/>
        <c:auto val="1"/>
        <c:lblAlgn val="ctr"/>
        <c:lblOffset val="100"/>
        <c:noMultiLvlLbl val="0"/>
      </c:catAx>
      <c:valAx>
        <c:axId val="161367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36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3.4857375239644002E-2</c:v>
                </c:pt>
                <c:pt idx="1">
                  <c:v>0</c:v>
                </c:pt>
                <c:pt idx="2">
                  <c:v>0</c:v>
                </c:pt>
                <c:pt idx="3">
                  <c:v>0</c:v>
                </c:pt>
                <c:pt idx="4">
                  <c:v>0</c:v>
                </c:pt>
                <c:pt idx="5">
                  <c:v>0</c:v>
                </c:pt>
                <c:pt idx="6">
                  <c:v>2.2975301550833001E-2</c:v>
                </c:pt>
                <c:pt idx="7">
                  <c:v>7.7381634758683995E-2</c:v>
                </c:pt>
                <c:pt idx="8">
                  <c:v>0</c:v>
                </c:pt>
                <c:pt idx="9">
                  <c:v>0</c:v>
                </c:pt>
                <c:pt idx="10">
                  <c:v>0</c:v>
                </c:pt>
                <c:pt idx="11">
                  <c:v>2.27699664143E-2</c:v>
                </c:pt>
                <c:pt idx="12">
                  <c:v>4.5410682863144002E-2</c:v>
                </c:pt>
                <c:pt idx="13">
                  <c:v>0</c:v>
                </c:pt>
                <c:pt idx="14">
                  <c:v>0.16932889315346999</c:v>
                </c:pt>
                <c:pt idx="15">
                  <c:v>0</c:v>
                </c:pt>
                <c:pt idx="16">
                  <c:v>0</c:v>
                </c:pt>
                <c:pt idx="17">
                  <c:v>0</c:v>
                </c:pt>
                <c:pt idx="18">
                  <c:v>0</c:v>
                </c:pt>
                <c:pt idx="19">
                  <c:v>3.3437360677664001E-2</c:v>
                </c:pt>
                <c:pt idx="20">
                  <c:v>3.3296337402885998E-2</c:v>
                </c:pt>
                <c:pt idx="21">
                  <c:v>6.6368010618882006E-2</c:v>
                </c:pt>
                <c:pt idx="22">
                  <c:v>8.5437107264909995E-2</c:v>
                </c:pt>
                <c:pt idx="23">
                  <c:v>3.3008747318039003E-2</c:v>
                </c:pt>
                <c:pt idx="24">
                  <c:v>0</c:v>
                </c:pt>
                <c:pt idx="25">
                  <c:v>4.5729755437268003E-2</c:v>
                </c:pt>
                <c:pt idx="26">
                  <c:v>4.3847629487531001E-2</c:v>
                </c:pt>
                <c:pt idx="27">
                  <c:v>4.1017227235438998E-2</c:v>
                </c:pt>
                <c:pt idx="28">
                  <c:v>2.9096199308964999E-2</c:v>
                </c:pt>
                <c:pt idx="29">
                  <c:v>1.9073569482288999E-2</c:v>
                </c:pt>
                <c:pt idx="30">
                  <c:v>4.3561121698884001E-2</c:v>
                </c:pt>
              </c:numCache>
            </c:numRef>
          </c:val>
          <c:smooth val="0"/>
          <c:extLst>
            <c:ext xmlns:c16="http://schemas.microsoft.com/office/drawing/2014/chart" uri="{C3380CC4-5D6E-409C-BE32-E72D297353CC}">
              <c16:uniqueId val="{00000000-FDD7-4E1B-A139-6E3B94F97954}"/>
            </c:ext>
          </c:extLst>
        </c:ser>
        <c:dLbls>
          <c:showLegendKey val="0"/>
          <c:showVal val="0"/>
          <c:showCatName val="0"/>
          <c:showSerName val="0"/>
          <c:showPercent val="0"/>
          <c:showBubbleSize val="0"/>
        </c:dLbls>
        <c:smooth val="0"/>
        <c:axId val="161364248"/>
        <c:axId val="161364576"/>
      </c:lineChart>
      <c:dateAx>
        <c:axId val="161364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364576"/>
        <c:crosses val="autoZero"/>
        <c:auto val="1"/>
        <c:lblOffset val="100"/>
        <c:baseTimeUnit val="days"/>
      </c:dateAx>
      <c:valAx>
        <c:axId val="16136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36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4.9709094115353E-2</c:v>
                </c:pt>
                <c:pt idx="2">
                  <c:v>0</c:v>
                </c:pt>
                <c:pt idx="3">
                  <c:v>0</c:v>
                </c:pt>
              </c:numCache>
            </c:numRef>
          </c:val>
          <c:extLst>
            <c:ext xmlns:c16="http://schemas.microsoft.com/office/drawing/2014/chart" uri="{C3380CC4-5D6E-409C-BE32-E72D297353CC}">
              <c16:uniqueId val="{00000000-BD4A-4887-92E4-1953DB399B78}"/>
            </c:ext>
          </c:extLst>
        </c:ser>
        <c:dLbls>
          <c:showLegendKey val="0"/>
          <c:showVal val="0"/>
          <c:showCatName val="0"/>
          <c:showSerName val="0"/>
          <c:showPercent val="0"/>
          <c:showBubbleSize val="0"/>
        </c:dLbls>
        <c:gapWidth val="219"/>
        <c:overlap val="-27"/>
        <c:axId val="307108032"/>
        <c:axId val="307107048"/>
      </c:barChart>
      <c:catAx>
        <c:axId val="30710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07048"/>
        <c:crosses val="autoZero"/>
        <c:auto val="1"/>
        <c:lblAlgn val="ctr"/>
        <c:lblOffset val="100"/>
        <c:noMultiLvlLbl val="0"/>
      </c:catAx>
      <c:valAx>
        <c:axId val="30710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0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2.4358253700580999E-2</c:v>
                </c:pt>
                <c:pt idx="13">
                  <c:v>0.10005621135469001</c:v>
                </c:pt>
                <c:pt idx="14">
                  <c:v>3.7099494097808002E-2</c:v>
                </c:pt>
                <c:pt idx="15">
                  <c:v>3.5132096683529998E-2</c:v>
                </c:pt>
                <c:pt idx="16">
                  <c:v>6.1832490163013003E-2</c:v>
                </c:pt>
                <c:pt idx="17">
                  <c:v>0</c:v>
                </c:pt>
                <c:pt idx="18">
                  <c:v>4.7779651489600998E-2</c:v>
                </c:pt>
                <c:pt idx="19">
                  <c:v>3.3726812816189E-2</c:v>
                </c:pt>
                <c:pt idx="20">
                  <c:v>2.9510961214165E-2</c:v>
                </c:pt>
                <c:pt idx="21">
                  <c:v>6.1832490163013003E-2</c:v>
                </c:pt>
                <c:pt idx="22">
                  <c:v>0</c:v>
                </c:pt>
                <c:pt idx="23">
                  <c:v>0</c:v>
                </c:pt>
              </c:numCache>
            </c:numRef>
          </c:val>
          <c:smooth val="0"/>
          <c:extLst>
            <c:ext xmlns:c16="http://schemas.microsoft.com/office/drawing/2014/chart" uri="{C3380CC4-5D6E-409C-BE32-E72D297353CC}">
              <c16:uniqueId val="{00000000-6284-4899-A63C-5B90A032A835}"/>
            </c:ext>
          </c:extLst>
        </c:ser>
        <c:dLbls>
          <c:showLegendKey val="0"/>
          <c:showVal val="0"/>
          <c:showCatName val="0"/>
          <c:showSerName val="0"/>
          <c:showPercent val="0"/>
          <c:showBubbleSize val="0"/>
        </c:dLbls>
        <c:smooth val="0"/>
        <c:axId val="307111312"/>
        <c:axId val="307106720"/>
      </c:lineChart>
      <c:catAx>
        <c:axId val="307111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06720"/>
        <c:crosses val="autoZero"/>
        <c:auto val="1"/>
        <c:lblAlgn val="ctr"/>
        <c:lblOffset val="100"/>
        <c:noMultiLvlLbl val="0"/>
      </c:catAx>
      <c:valAx>
        <c:axId val="30710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11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4.0737202899364999E-2</c:v>
                </c:pt>
                <c:pt idx="1">
                  <c:v>4.2703826487610001E-2</c:v>
                </c:pt>
                <c:pt idx="2">
                  <c:v>3.6924361248685998E-2</c:v>
                </c:pt>
                <c:pt idx="3">
                  <c:v>7.5543318786561994E-2</c:v>
                </c:pt>
                <c:pt idx="4">
                  <c:v>5.3379783109513003E-2</c:v>
                </c:pt>
                <c:pt idx="5">
                  <c:v>3.5961117042198003E-2</c:v>
                </c:pt>
              </c:numCache>
            </c:numRef>
          </c:val>
          <c:extLst>
            <c:ext xmlns:c16="http://schemas.microsoft.com/office/drawing/2014/chart" uri="{C3380CC4-5D6E-409C-BE32-E72D297353CC}">
              <c16:uniqueId val="{00000000-7340-44DC-AD89-09BD25921498}"/>
            </c:ext>
          </c:extLst>
        </c:ser>
        <c:dLbls>
          <c:showLegendKey val="0"/>
          <c:showVal val="0"/>
          <c:showCatName val="0"/>
          <c:showSerName val="0"/>
          <c:showPercent val="0"/>
          <c:showBubbleSize val="0"/>
        </c:dLbls>
        <c:gapWidth val="219"/>
        <c:overlap val="-27"/>
        <c:axId val="304812792"/>
        <c:axId val="304813120"/>
      </c:barChart>
      <c:catAx>
        <c:axId val="30481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13120"/>
        <c:crosses val="autoZero"/>
        <c:auto val="1"/>
        <c:lblAlgn val="ctr"/>
        <c:lblOffset val="100"/>
        <c:noMultiLvlLbl val="0"/>
      </c:catAx>
      <c:valAx>
        <c:axId val="30481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1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6</c:v>
                </c:pt>
                <c:pt idx="1">
                  <c:v>0</c:v>
                </c:pt>
                <c:pt idx="2">
                  <c:v>0</c:v>
                </c:pt>
                <c:pt idx="3">
                  <c:v>0</c:v>
                </c:pt>
                <c:pt idx="4">
                  <c:v>0</c:v>
                </c:pt>
                <c:pt idx="5">
                  <c:v>0</c:v>
                </c:pt>
                <c:pt idx="6">
                  <c:v>4</c:v>
                </c:pt>
                <c:pt idx="7">
                  <c:v>12</c:v>
                </c:pt>
                <c:pt idx="8">
                  <c:v>0</c:v>
                </c:pt>
                <c:pt idx="9">
                  <c:v>0</c:v>
                </c:pt>
                <c:pt idx="10">
                  <c:v>0</c:v>
                </c:pt>
                <c:pt idx="11">
                  <c:v>4</c:v>
                </c:pt>
                <c:pt idx="12">
                  <c:v>8</c:v>
                </c:pt>
                <c:pt idx="13">
                  <c:v>0</c:v>
                </c:pt>
                <c:pt idx="14">
                  <c:v>30</c:v>
                </c:pt>
                <c:pt idx="15">
                  <c:v>0</c:v>
                </c:pt>
                <c:pt idx="16">
                  <c:v>0</c:v>
                </c:pt>
                <c:pt idx="17">
                  <c:v>0</c:v>
                </c:pt>
                <c:pt idx="18">
                  <c:v>0</c:v>
                </c:pt>
                <c:pt idx="19">
                  <c:v>6</c:v>
                </c:pt>
                <c:pt idx="20">
                  <c:v>6</c:v>
                </c:pt>
                <c:pt idx="21">
                  <c:v>12</c:v>
                </c:pt>
                <c:pt idx="22">
                  <c:v>15</c:v>
                </c:pt>
                <c:pt idx="23">
                  <c:v>6</c:v>
                </c:pt>
                <c:pt idx="24">
                  <c:v>0</c:v>
                </c:pt>
                <c:pt idx="25">
                  <c:v>8</c:v>
                </c:pt>
                <c:pt idx="26">
                  <c:v>8</c:v>
                </c:pt>
                <c:pt idx="27">
                  <c:v>7</c:v>
                </c:pt>
                <c:pt idx="28">
                  <c:v>4</c:v>
                </c:pt>
                <c:pt idx="29">
                  <c:v>3</c:v>
                </c:pt>
                <c:pt idx="30">
                  <c:v>8</c:v>
                </c:pt>
              </c:numCache>
            </c:numRef>
          </c:val>
          <c:smooth val="0"/>
          <c:extLst>
            <c:ext xmlns:c16="http://schemas.microsoft.com/office/drawing/2014/chart" uri="{C3380CC4-5D6E-409C-BE32-E72D297353CC}">
              <c16:uniqueId val="{00000000-82E0-4B0A-B8B2-7369C0A8E4EE}"/>
            </c:ext>
          </c:extLst>
        </c:ser>
        <c:dLbls>
          <c:showLegendKey val="0"/>
          <c:showVal val="0"/>
          <c:showCatName val="0"/>
          <c:showSerName val="0"/>
          <c:showPercent val="0"/>
          <c:showBubbleSize val="0"/>
        </c:dLbls>
        <c:smooth val="0"/>
        <c:axId val="161273992"/>
        <c:axId val="161271040"/>
      </c:lineChart>
      <c:dateAx>
        <c:axId val="161273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271040"/>
        <c:crosses val="autoZero"/>
        <c:auto val="1"/>
        <c:lblOffset val="100"/>
        <c:baseTimeUnit val="days"/>
      </c:dateAx>
      <c:valAx>
        <c:axId val="16127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27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AA2C-422F-9EA8-1E9A18FAA08C}"/>
            </c:ext>
          </c:extLst>
        </c:ser>
        <c:dLbls>
          <c:showLegendKey val="0"/>
          <c:showVal val="0"/>
          <c:showCatName val="0"/>
          <c:showSerName val="0"/>
          <c:showPercent val="0"/>
          <c:showBubbleSize val="0"/>
        </c:dLbls>
        <c:smooth val="0"/>
        <c:axId val="161272680"/>
        <c:axId val="161277600"/>
      </c:lineChart>
      <c:dateAx>
        <c:axId val="161272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277600"/>
        <c:crosses val="autoZero"/>
        <c:auto val="1"/>
        <c:lblOffset val="100"/>
        <c:baseTimeUnit val="days"/>
      </c:dateAx>
      <c:valAx>
        <c:axId val="16127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27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6</c:v>
                </c:pt>
                <c:pt idx="1">
                  <c:v>0</c:v>
                </c:pt>
                <c:pt idx="2">
                  <c:v>0</c:v>
                </c:pt>
                <c:pt idx="3">
                  <c:v>0</c:v>
                </c:pt>
                <c:pt idx="4">
                  <c:v>0</c:v>
                </c:pt>
                <c:pt idx="5">
                  <c:v>0</c:v>
                </c:pt>
                <c:pt idx="6">
                  <c:v>4</c:v>
                </c:pt>
                <c:pt idx="7">
                  <c:v>13</c:v>
                </c:pt>
                <c:pt idx="8">
                  <c:v>0</c:v>
                </c:pt>
                <c:pt idx="9">
                  <c:v>0</c:v>
                </c:pt>
                <c:pt idx="10">
                  <c:v>0</c:v>
                </c:pt>
                <c:pt idx="11">
                  <c:v>4</c:v>
                </c:pt>
                <c:pt idx="12">
                  <c:v>8</c:v>
                </c:pt>
                <c:pt idx="13">
                  <c:v>0</c:v>
                </c:pt>
                <c:pt idx="14">
                  <c:v>30</c:v>
                </c:pt>
                <c:pt idx="15">
                  <c:v>0</c:v>
                </c:pt>
                <c:pt idx="16">
                  <c:v>0</c:v>
                </c:pt>
                <c:pt idx="17">
                  <c:v>0</c:v>
                </c:pt>
                <c:pt idx="18">
                  <c:v>0</c:v>
                </c:pt>
                <c:pt idx="19">
                  <c:v>6</c:v>
                </c:pt>
                <c:pt idx="20">
                  <c:v>6</c:v>
                </c:pt>
                <c:pt idx="21">
                  <c:v>12</c:v>
                </c:pt>
                <c:pt idx="22">
                  <c:v>15</c:v>
                </c:pt>
                <c:pt idx="23">
                  <c:v>6</c:v>
                </c:pt>
                <c:pt idx="24">
                  <c:v>0</c:v>
                </c:pt>
                <c:pt idx="25">
                  <c:v>8</c:v>
                </c:pt>
                <c:pt idx="26">
                  <c:v>8</c:v>
                </c:pt>
                <c:pt idx="27">
                  <c:v>7</c:v>
                </c:pt>
                <c:pt idx="28">
                  <c:v>5</c:v>
                </c:pt>
                <c:pt idx="29">
                  <c:v>3</c:v>
                </c:pt>
                <c:pt idx="30">
                  <c:v>8</c:v>
                </c:pt>
              </c:numCache>
            </c:numRef>
          </c:val>
          <c:smooth val="0"/>
          <c:extLst>
            <c:ext xmlns:c16="http://schemas.microsoft.com/office/drawing/2014/chart" uri="{C3380CC4-5D6E-409C-BE32-E72D297353CC}">
              <c16:uniqueId val="{00000000-6205-4596-B77B-6697A40029F3}"/>
            </c:ext>
          </c:extLst>
        </c:ser>
        <c:dLbls>
          <c:showLegendKey val="0"/>
          <c:showVal val="0"/>
          <c:showCatName val="0"/>
          <c:showSerName val="0"/>
          <c:showPercent val="0"/>
          <c:showBubbleSize val="0"/>
        </c:dLbls>
        <c:smooth val="0"/>
        <c:axId val="241434824"/>
        <c:axId val="241439744"/>
      </c:lineChart>
      <c:dateAx>
        <c:axId val="241434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439744"/>
        <c:crosses val="autoZero"/>
        <c:auto val="1"/>
        <c:lblOffset val="100"/>
        <c:baseTimeUnit val="days"/>
      </c:dateAx>
      <c:valAx>
        <c:axId val="241439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43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0</c:v>
                </c:pt>
              </c:numCache>
            </c:numRef>
          </c:val>
          <c:extLst>
            <c:ext xmlns:c16="http://schemas.microsoft.com/office/drawing/2014/chart" uri="{C3380CC4-5D6E-409C-BE32-E72D297353CC}">
              <c16:uniqueId val="{00000000-6FD2-4ED7-BB57-79A2A5956A8B}"/>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0</c:v>
                </c:pt>
              </c:numCache>
            </c:numRef>
          </c:val>
          <c:extLst>
            <c:ext xmlns:c16="http://schemas.microsoft.com/office/drawing/2014/chart" uri="{C3380CC4-5D6E-409C-BE32-E72D297353CC}">
              <c16:uniqueId val="{00000001-6FD2-4ED7-BB57-79A2A5956A8B}"/>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34</c:v>
                </c:pt>
              </c:numCache>
            </c:numRef>
          </c:val>
          <c:extLst>
            <c:ext xmlns:c16="http://schemas.microsoft.com/office/drawing/2014/chart" uri="{C3380CC4-5D6E-409C-BE32-E72D297353CC}">
              <c16:uniqueId val="{00000002-6FD2-4ED7-BB57-79A2A5956A8B}"/>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0</c:v>
                </c:pt>
              </c:numCache>
            </c:numRef>
          </c:val>
          <c:extLst>
            <c:ext xmlns:c16="http://schemas.microsoft.com/office/drawing/2014/chart" uri="{C3380CC4-5D6E-409C-BE32-E72D297353CC}">
              <c16:uniqueId val="{00000003-6FD2-4ED7-BB57-79A2A5956A8B}"/>
            </c:ext>
          </c:extLst>
        </c:ser>
        <c:dLbls>
          <c:showLegendKey val="0"/>
          <c:showVal val="0"/>
          <c:showCatName val="0"/>
          <c:showSerName val="0"/>
          <c:showPercent val="0"/>
          <c:showBubbleSize val="0"/>
        </c:dLbls>
        <c:gapWidth val="150"/>
        <c:overlap val="100"/>
        <c:axId val="241439088"/>
        <c:axId val="241437776"/>
      </c:barChart>
      <c:catAx>
        <c:axId val="241439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437776"/>
        <c:crosses val="autoZero"/>
        <c:auto val="1"/>
        <c:lblAlgn val="ctr"/>
        <c:lblOffset val="100"/>
        <c:noMultiLvlLbl val="0"/>
      </c:catAx>
      <c:valAx>
        <c:axId val="241437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43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5</c:v>
                </c:pt>
                <c:pt idx="2">
                  <c:v>7</c:v>
                </c:pt>
                <c:pt idx="3">
                  <c:v>9</c:v>
                </c:pt>
                <c:pt idx="4">
                  <c:v>4</c:v>
                </c:pt>
                <c:pt idx="5">
                  <c:v>5</c:v>
                </c:pt>
                <c:pt idx="6">
                  <c:v>0</c:v>
                </c:pt>
              </c:numCache>
            </c:numRef>
          </c:val>
          <c:extLst>
            <c:ext xmlns:c16="http://schemas.microsoft.com/office/drawing/2014/chart" uri="{C3380CC4-5D6E-409C-BE32-E72D297353CC}">
              <c16:uniqueId val="{00000000-0793-43DC-A631-5B60CCDA04C8}"/>
            </c:ext>
          </c:extLst>
        </c:ser>
        <c:dLbls>
          <c:showLegendKey val="0"/>
          <c:showVal val="0"/>
          <c:showCatName val="0"/>
          <c:showSerName val="0"/>
          <c:showPercent val="0"/>
          <c:showBubbleSize val="0"/>
        </c:dLbls>
        <c:gapWidth val="219"/>
        <c:overlap val="-27"/>
        <c:axId val="241438760"/>
        <c:axId val="241436464"/>
      </c:barChart>
      <c:catAx>
        <c:axId val="24143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436464"/>
        <c:crosses val="autoZero"/>
        <c:auto val="1"/>
        <c:lblAlgn val="ctr"/>
        <c:lblOffset val="100"/>
        <c:noMultiLvlLbl val="0"/>
      </c:catAx>
      <c:valAx>
        <c:axId val="24143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43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37</c:v>
                </c:pt>
                <c:pt idx="1">
                  <c:v>58</c:v>
                </c:pt>
                <c:pt idx="2">
                  <c:v>53</c:v>
                </c:pt>
                <c:pt idx="3">
                  <c:v>39</c:v>
                </c:pt>
                <c:pt idx="4">
                  <c:v>34</c:v>
                </c:pt>
                <c:pt idx="5">
                  <c:v>23</c:v>
                </c:pt>
                <c:pt idx="6">
                  <c:v>26</c:v>
                </c:pt>
              </c:numCache>
            </c:numRef>
          </c:val>
          <c:extLst>
            <c:ext xmlns:c16="http://schemas.microsoft.com/office/drawing/2014/chart" uri="{C3380CC4-5D6E-409C-BE32-E72D297353CC}">
              <c16:uniqueId val="{00000000-A154-4197-AA99-ADCDAB8C6897}"/>
            </c:ext>
          </c:extLst>
        </c:ser>
        <c:dLbls>
          <c:showLegendKey val="0"/>
          <c:showVal val="0"/>
          <c:showCatName val="0"/>
          <c:showSerName val="0"/>
          <c:showPercent val="0"/>
          <c:showBubbleSize val="0"/>
        </c:dLbls>
        <c:gapWidth val="219"/>
        <c:overlap val="-27"/>
        <c:axId val="241445648"/>
        <c:axId val="241445976"/>
      </c:barChart>
      <c:catAx>
        <c:axId val="241445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445976"/>
        <c:crosses val="autoZero"/>
        <c:auto val="1"/>
        <c:lblAlgn val="ctr"/>
        <c:lblOffset val="100"/>
        <c:noMultiLvlLbl val="0"/>
      </c:catAx>
      <c:valAx>
        <c:axId val="24144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44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c:v>
                </c:pt>
                <c:pt idx="13">
                  <c:v>5</c:v>
                </c:pt>
                <c:pt idx="14">
                  <c:v>5</c:v>
                </c:pt>
                <c:pt idx="15">
                  <c:v>4</c:v>
                </c:pt>
                <c:pt idx="16">
                  <c:v>2</c:v>
                </c:pt>
                <c:pt idx="17">
                  <c:v>0</c:v>
                </c:pt>
                <c:pt idx="18">
                  <c:v>6</c:v>
                </c:pt>
                <c:pt idx="19">
                  <c:v>1</c:v>
                </c:pt>
                <c:pt idx="20">
                  <c:v>4</c:v>
                </c:pt>
                <c:pt idx="21">
                  <c:v>4</c:v>
                </c:pt>
                <c:pt idx="22">
                  <c:v>0</c:v>
                </c:pt>
                <c:pt idx="23">
                  <c:v>0</c:v>
                </c:pt>
              </c:numCache>
            </c:numRef>
          </c:val>
          <c:smooth val="0"/>
          <c:extLst>
            <c:ext xmlns:c16="http://schemas.microsoft.com/office/drawing/2014/chart" uri="{C3380CC4-5D6E-409C-BE32-E72D297353CC}">
              <c16:uniqueId val="{00000000-5924-4C6B-99DE-A57FC42BD98A}"/>
            </c:ext>
          </c:extLst>
        </c:ser>
        <c:dLbls>
          <c:showLegendKey val="0"/>
          <c:showVal val="0"/>
          <c:showCatName val="0"/>
          <c:showSerName val="0"/>
          <c:showPercent val="0"/>
          <c:showBubbleSize val="0"/>
        </c:dLbls>
        <c:smooth val="0"/>
        <c:axId val="241447944"/>
        <c:axId val="241448272"/>
      </c:lineChart>
      <c:catAx>
        <c:axId val="24144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448272"/>
        <c:crosses val="autoZero"/>
        <c:auto val="1"/>
        <c:lblAlgn val="ctr"/>
        <c:lblOffset val="100"/>
        <c:noMultiLvlLbl val="0"/>
      </c:catAx>
      <c:valAx>
        <c:axId val="24144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44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610B6-9B33-4776-B481-96318567C9E8}"/>
              </a:ext>
            </a:extLst>
          </p:cNvPr>
          <p:cNvSpPr>
            <a:spLocks noGrp="1"/>
          </p:cNvSpPr>
          <p:nvPr>
            <p:ph type="ctrTitle"/>
          </p:nvPr>
        </p:nvSpPr>
        <p:spPr/>
        <p:txBody>
          <a:bodyPr/>
          <a:lstStyle/>
          <a:p>
            <a:r>
              <a:rPr lang="en-US"/>
              <a:t>Reporte LinkedIn</a:t>
            </a:r>
          </a:p>
        </p:txBody>
      </p:sp>
      <p:sp>
        <p:nvSpPr>
          <p:cNvPr id="3" name="Subtitle 2">
            <a:extLst>
              <a:ext uri="{FF2B5EF4-FFF2-40B4-BE49-F238E27FC236}">
                <a16:creationId xmlns:a16="http://schemas.microsoft.com/office/drawing/2014/main" id="{B180D16E-88AF-41E2-99A0-C84ECFBDA02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44475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48AC5-A570-45BE-B33C-49F045BAD404}"/>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81AD2DA3-C8B5-4443-A1D0-83C90BF86F79}"/>
              </a:ext>
            </a:extLst>
          </p:cNvPr>
          <p:cNvGraphicFramePr>
            <a:graphicFrameLocks noGrp="1"/>
          </p:cNvGraphicFramePr>
          <p:nvPr>
            <p:ph type="tbl" sz="quarter" idx="13"/>
            <p:extLst>
              <p:ext uri="{D42A27DB-BD31-4B8C-83A1-F6EECF244321}">
                <p14:modId xmlns:p14="http://schemas.microsoft.com/office/powerpoint/2010/main" val="2586246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96885954"/>
                    </a:ext>
                  </a:extLst>
                </a:gridCol>
                <a:gridCol w="1069848">
                  <a:extLst>
                    <a:ext uri="{9D8B030D-6E8A-4147-A177-3AD203B41FA5}">
                      <a16:colId xmlns:a16="http://schemas.microsoft.com/office/drawing/2014/main" val="4036412173"/>
                    </a:ext>
                  </a:extLst>
                </a:gridCol>
                <a:gridCol w="1069848">
                  <a:extLst>
                    <a:ext uri="{9D8B030D-6E8A-4147-A177-3AD203B41FA5}">
                      <a16:colId xmlns:a16="http://schemas.microsoft.com/office/drawing/2014/main" val="383730739"/>
                    </a:ext>
                  </a:extLst>
                </a:gridCol>
                <a:gridCol w="1069848">
                  <a:extLst>
                    <a:ext uri="{9D8B030D-6E8A-4147-A177-3AD203B41FA5}">
                      <a16:colId xmlns:a16="http://schemas.microsoft.com/office/drawing/2014/main" val="3956198489"/>
                    </a:ext>
                  </a:extLst>
                </a:gridCol>
                <a:gridCol w="1069848">
                  <a:extLst>
                    <a:ext uri="{9D8B030D-6E8A-4147-A177-3AD203B41FA5}">
                      <a16:colId xmlns:a16="http://schemas.microsoft.com/office/drawing/2014/main" val="2943872507"/>
                    </a:ext>
                  </a:extLst>
                </a:gridCol>
                <a:gridCol w="1069848">
                  <a:extLst>
                    <a:ext uri="{9D8B030D-6E8A-4147-A177-3AD203B41FA5}">
                      <a16:colId xmlns:a16="http://schemas.microsoft.com/office/drawing/2014/main" val="1308055734"/>
                    </a:ext>
                  </a:extLst>
                </a:gridCol>
                <a:gridCol w="1069848">
                  <a:extLst>
                    <a:ext uri="{9D8B030D-6E8A-4147-A177-3AD203B41FA5}">
                      <a16:colId xmlns:a16="http://schemas.microsoft.com/office/drawing/2014/main" val="2585929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53594128"/>
                  </a:ext>
                </a:extLst>
              </a:tr>
              <a:tr h="370840">
                <a:tc>
                  <a:txBody>
                    <a:bodyPr/>
                    <a:lstStyle/>
                    <a:p>
                      <a:r>
                        <a:rPr lang="en-US" sz="1000"/>
                        <a:t>Banco BHD León</a:t>
                      </a:r>
                    </a:p>
                  </a:txBody>
                  <a:tcPr/>
                </a:tc>
                <a:tc>
                  <a:txBody>
                    <a:bodyPr/>
                    <a:lstStyle/>
                    <a:p>
                      <a:r>
                        <a:rPr lang="en-US" sz="1000"/>
                        <a:t>18373</a:t>
                      </a:r>
                    </a:p>
                  </a:txBody>
                  <a:tcPr/>
                </a:tc>
                <a:tc>
                  <a:txBody>
                    <a:bodyPr/>
                    <a:lstStyle/>
                    <a:p>
                      <a:r>
                        <a:rPr lang="en-US" sz="1000"/>
                        <a:t>1169</a:t>
                      </a:r>
                    </a:p>
                  </a:txBody>
                  <a:tcPr/>
                </a:tc>
                <a:tc>
                  <a:txBody>
                    <a:bodyPr/>
                    <a:lstStyle/>
                    <a:p>
                      <a:r>
                        <a:rPr lang="en-US" sz="1000"/>
                        <a:t>34</a:t>
                      </a:r>
                    </a:p>
                  </a:txBody>
                  <a:tcPr/>
                </a:tc>
                <a:tc>
                  <a:txBody>
                    <a:bodyPr/>
                    <a:lstStyle/>
                    <a:p>
                      <a:r>
                        <a:rPr lang="en-US" sz="1000"/>
                        <a:t>299</a:t>
                      </a:r>
                    </a:p>
                  </a:txBody>
                  <a:tcPr/>
                </a:tc>
                <a:tc>
                  <a:txBody>
                    <a:bodyPr/>
                    <a:lstStyle/>
                    <a:p>
                      <a:r>
                        <a:rPr lang="en-US" sz="1000"/>
                        <a:t>5</a:t>
                      </a:r>
                    </a:p>
                  </a:txBody>
                  <a:tcPr/>
                </a:tc>
                <a:tc>
                  <a:txBody>
                    <a:bodyPr/>
                    <a:lstStyle/>
                    <a:p>
                      <a:r>
                        <a:rPr lang="en-US" sz="1000"/>
                        <a:t>0.0503%</a:t>
                      </a:r>
                    </a:p>
                  </a:txBody>
                  <a:tcPr/>
                </a:tc>
                <a:extLst>
                  <a:ext uri="{0D108BD9-81ED-4DB2-BD59-A6C34878D82A}">
                    <a16:rowId xmlns:a16="http://schemas.microsoft.com/office/drawing/2014/main" val="1431353426"/>
                  </a:ext>
                </a:extLst>
              </a:tr>
            </a:tbl>
          </a:graphicData>
        </a:graphic>
      </p:graphicFrame>
      <p:sp>
        <p:nvSpPr>
          <p:cNvPr id="4" name="Text Placeholder 3">
            <a:extLst>
              <a:ext uri="{FF2B5EF4-FFF2-40B4-BE49-F238E27FC236}">
                <a16:creationId xmlns:a16="http://schemas.microsoft.com/office/drawing/2014/main" id="{8BF9223C-A675-416A-B9F4-B547CDE8B50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99672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86E0A-6D90-4634-8AD4-B91DC08709E8}"/>
              </a:ext>
            </a:extLst>
          </p:cNvPr>
          <p:cNvSpPr>
            <a:spLocks noGrp="1"/>
          </p:cNvSpPr>
          <p:nvPr>
            <p:ph type="title"/>
          </p:nvPr>
        </p:nvSpPr>
        <p:spPr/>
        <p:txBody>
          <a:bodyPr/>
          <a:lstStyle/>
          <a:p>
            <a:r>
              <a:rPr lang="en-US"/>
              <a:t>LinkedIn Key Metrics Radar</a:t>
            </a:r>
          </a:p>
        </p:txBody>
      </p:sp>
      <p:graphicFrame>
        <p:nvGraphicFramePr>
          <p:cNvPr id="6" name="Chart Placeholder 5">
            <a:extLst>
              <a:ext uri="{FF2B5EF4-FFF2-40B4-BE49-F238E27FC236}">
                <a16:creationId xmlns:a16="http://schemas.microsoft.com/office/drawing/2014/main" id="{6AAB4551-2CE6-4CA4-A93E-E06631A0B06D}"/>
              </a:ext>
            </a:extLst>
          </p:cNvPr>
          <p:cNvGraphicFramePr>
            <a:graphicFrameLocks noGrp="1"/>
          </p:cNvGraphicFramePr>
          <p:nvPr>
            <p:ph type="chart" sz="quarter" idx="13"/>
            <p:extLst>
              <p:ext uri="{D42A27DB-BD31-4B8C-83A1-F6EECF244321}">
                <p14:modId xmlns:p14="http://schemas.microsoft.com/office/powerpoint/2010/main" val="3176423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EC012E-EC45-4D94-9860-E1802DD7FDA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44EF687-809E-43E6-90C0-4DFD22D56E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9490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3F422-7C00-4DDA-86F7-2A1EA1952FF3}"/>
              </a:ext>
            </a:extLst>
          </p:cNvPr>
          <p:cNvSpPr>
            <a:spLocks noGrp="1"/>
          </p:cNvSpPr>
          <p:nvPr>
            <p:ph type="title"/>
          </p:nvPr>
        </p:nvSpPr>
        <p:spPr/>
        <p:txBody>
          <a:bodyPr/>
          <a:lstStyle/>
          <a:p>
            <a:r>
              <a:rPr lang="en-US"/>
              <a:t>LinkedIn Followers Total</a:t>
            </a:r>
          </a:p>
        </p:txBody>
      </p:sp>
      <p:graphicFrame>
        <p:nvGraphicFramePr>
          <p:cNvPr id="6" name="Chart Placeholder 5">
            <a:extLst>
              <a:ext uri="{FF2B5EF4-FFF2-40B4-BE49-F238E27FC236}">
                <a16:creationId xmlns:a16="http://schemas.microsoft.com/office/drawing/2014/main" id="{AAD35F4F-4ADB-4C7B-B1EC-F0F5D04C539C}"/>
              </a:ext>
            </a:extLst>
          </p:cNvPr>
          <p:cNvGraphicFramePr>
            <a:graphicFrameLocks noGrp="1"/>
          </p:cNvGraphicFramePr>
          <p:nvPr>
            <p:ph type="chart" sz="quarter" idx="13"/>
            <p:extLst>
              <p:ext uri="{D42A27DB-BD31-4B8C-83A1-F6EECF244321}">
                <p14:modId xmlns:p14="http://schemas.microsoft.com/office/powerpoint/2010/main" val="2575818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250A13-159A-4D43-9990-EC2D2E18DBA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E17C787-6A37-402F-8AE7-6CBB97D563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6844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6881F-B088-4002-A5DB-A627992AF1B7}"/>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C75831A6-7014-4743-908C-1116C21AB461}"/>
              </a:ext>
            </a:extLst>
          </p:cNvPr>
          <p:cNvGraphicFramePr>
            <a:graphicFrameLocks noGrp="1"/>
          </p:cNvGraphicFramePr>
          <p:nvPr>
            <p:ph type="chart" sz="quarter" idx="13"/>
            <p:extLst>
              <p:ext uri="{D42A27DB-BD31-4B8C-83A1-F6EECF244321}">
                <p14:modId xmlns:p14="http://schemas.microsoft.com/office/powerpoint/2010/main" val="544718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243029-0334-4B46-BB0C-6E28C6BCA79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AC7D85F-6ED5-44D9-8A0B-D370FBE0E3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0452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5230B-AE2F-4BEE-AB6F-C001BC9D8514}"/>
              </a:ext>
            </a:extLst>
          </p:cNvPr>
          <p:cNvSpPr>
            <a:spLocks noGrp="1"/>
          </p:cNvSpPr>
          <p:nvPr>
            <p:ph type="title"/>
          </p:nvPr>
        </p:nvSpPr>
        <p:spPr/>
        <p:txBody>
          <a:bodyPr/>
          <a:lstStyle/>
          <a:p>
            <a:r>
              <a:rPr lang="en-US"/>
              <a:t>LinkedIn Updates</a:t>
            </a:r>
          </a:p>
        </p:txBody>
      </p:sp>
      <p:graphicFrame>
        <p:nvGraphicFramePr>
          <p:cNvPr id="6" name="Chart Placeholder 5">
            <a:extLst>
              <a:ext uri="{FF2B5EF4-FFF2-40B4-BE49-F238E27FC236}">
                <a16:creationId xmlns:a16="http://schemas.microsoft.com/office/drawing/2014/main" id="{EF8D485D-762B-41E2-BF8D-CF609BF6D995}"/>
              </a:ext>
            </a:extLst>
          </p:cNvPr>
          <p:cNvGraphicFramePr>
            <a:graphicFrameLocks noGrp="1"/>
          </p:cNvGraphicFramePr>
          <p:nvPr>
            <p:ph type="chart" sz="quarter" idx="13"/>
            <p:extLst>
              <p:ext uri="{D42A27DB-BD31-4B8C-83A1-F6EECF244321}">
                <p14:modId xmlns:p14="http://schemas.microsoft.com/office/powerpoint/2010/main" val="3744266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8FDF92-D805-41D4-867E-32D36A17ED7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A37B7F7-2834-4678-8340-323C075710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5656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3B33D-441D-4996-A440-1E1B7D463536}"/>
              </a:ext>
            </a:extLst>
          </p:cNvPr>
          <p:cNvSpPr>
            <a:spLocks noGrp="1"/>
          </p:cNvSpPr>
          <p:nvPr>
            <p:ph type="title"/>
          </p:nvPr>
        </p:nvSpPr>
        <p:spPr/>
        <p:txBody>
          <a:bodyPr/>
          <a:lstStyle/>
          <a:p>
            <a:r>
              <a:rPr lang="en-US"/>
              <a:t>LinkedIn Interaction Rate</a:t>
            </a:r>
          </a:p>
        </p:txBody>
      </p:sp>
      <p:graphicFrame>
        <p:nvGraphicFramePr>
          <p:cNvPr id="6" name="Chart Placeholder 5">
            <a:extLst>
              <a:ext uri="{FF2B5EF4-FFF2-40B4-BE49-F238E27FC236}">
                <a16:creationId xmlns:a16="http://schemas.microsoft.com/office/drawing/2014/main" id="{1763BC0A-1AF3-4FDF-9698-EA81CCDBA3A1}"/>
              </a:ext>
            </a:extLst>
          </p:cNvPr>
          <p:cNvGraphicFramePr>
            <a:graphicFrameLocks noGrp="1"/>
          </p:cNvGraphicFramePr>
          <p:nvPr>
            <p:ph type="chart" sz="quarter" idx="13"/>
            <p:extLst>
              <p:ext uri="{D42A27DB-BD31-4B8C-83A1-F6EECF244321}">
                <p14:modId xmlns:p14="http://schemas.microsoft.com/office/powerpoint/2010/main" val="1529365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552171-CCC5-430A-A4AE-50C06D2D77B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9266299-3BCE-4D39-BFDF-F955729A9D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23620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03A52-C2F0-4ACD-AAC7-3D3C141A0CF0}"/>
              </a:ext>
            </a:extLst>
          </p:cNvPr>
          <p:cNvSpPr>
            <a:spLocks noGrp="1"/>
          </p:cNvSpPr>
          <p:nvPr>
            <p:ph type="title"/>
          </p:nvPr>
        </p:nvSpPr>
        <p:spPr/>
        <p:txBody>
          <a:bodyPr/>
          <a:lstStyle/>
          <a:p>
            <a:r>
              <a:rPr lang="en-US"/>
              <a:t>LinkedIn Interactions Distribution</a:t>
            </a:r>
          </a:p>
        </p:txBody>
      </p:sp>
      <p:graphicFrame>
        <p:nvGraphicFramePr>
          <p:cNvPr id="6" name="Chart Placeholder 5">
            <a:extLst>
              <a:ext uri="{FF2B5EF4-FFF2-40B4-BE49-F238E27FC236}">
                <a16:creationId xmlns:a16="http://schemas.microsoft.com/office/drawing/2014/main" id="{8C85D261-3500-4FE5-942A-7514FE722861}"/>
              </a:ext>
            </a:extLst>
          </p:cNvPr>
          <p:cNvGraphicFramePr>
            <a:graphicFrameLocks noGrp="1"/>
          </p:cNvGraphicFramePr>
          <p:nvPr>
            <p:ph type="chart" sz="quarter" idx="13"/>
            <p:extLst>
              <p:ext uri="{D42A27DB-BD31-4B8C-83A1-F6EECF244321}">
                <p14:modId xmlns:p14="http://schemas.microsoft.com/office/powerpoint/2010/main" val="1406023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4E6FE6-BF03-4CE3-A1C9-7184789A546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F049604-E75D-4B83-8EC2-09C314CB1F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859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A385B-E849-4F48-8A79-EBBDE1784560}"/>
              </a:ext>
            </a:extLst>
          </p:cNvPr>
          <p:cNvSpPr>
            <a:spLocks noGrp="1"/>
          </p:cNvSpPr>
          <p:nvPr>
            <p:ph type="title"/>
          </p:nvPr>
        </p:nvSpPr>
        <p:spPr/>
        <p:txBody>
          <a:bodyPr/>
          <a:lstStyle/>
          <a:p>
            <a:r>
              <a:rPr lang="en-US"/>
              <a:t>LinkedIn Interaction Rate</a:t>
            </a:r>
          </a:p>
        </p:txBody>
      </p:sp>
      <p:graphicFrame>
        <p:nvGraphicFramePr>
          <p:cNvPr id="6" name="Chart Placeholder 5">
            <a:extLst>
              <a:ext uri="{FF2B5EF4-FFF2-40B4-BE49-F238E27FC236}">
                <a16:creationId xmlns:a16="http://schemas.microsoft.com/office/drawing/2014/main" id="{E20DDAAA-2BA2-4D48-BBA6-C9EA0ED0BC88}"/>
              </a:ext>
            </a:extLst>
          </p:cNvPr>
          <p:cNvGraphicFramePr>
            <a:graphicFrameLocks noGrp="1"/>
          </p:cNvGraphicFramePr>
          <p:nvPr>
            <p:ph type="chart" sz="quarter" idx="13"/>
            <p:extLst>
              <p:ext uri="{D42A27DB-BD31-4B8C-83A1-F6EECF244321}">
                <p14:modId xmlns:p14="http://schemas.microsoft.com/office/powerpoint/2010/main" val="3955575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696115-E21F-4D20-A4CA-465BE318FCC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241F820-6EDC-4877-B5F9-8EC5FD8562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8836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BFECF-501B-4D15-9AFB-6006E317BC81}"/>
              </a:ext>
            </a:extLst>
          </p:cNvPr>
          <p:cNvSpPr>
            <a:spLocks noGrp="1"/>
          </p:cNvSpPr>
          <p:nvPr>
            <p:ph type="title"/>
          </p:nvPr>
        </p:nvSpPr>
        <p:spPr/>
        <p:txBody>
          <a:bodyPr/>
          <a:lstStyle/>
          <a:p>
            <a:r>
              <a:rPr lang="en-US"/>
              <a:t>LinkedIn Interaction Rate By Update Type</a:t>
            </a:r>
          </a:p>
        </p:txBody>
      </p:sp>
      <p:graphicFrame>
        <p:nvGraphicFramePr>
          <p:cNvPr id="6" name="Chart Placeholder 5">
            <a:extLst>
              <a:ext uri="{FF2B5EF4-FFF2-40B4-BE49-F238E27FC236}">
                <a16:creationId xmlns:a16="http://schemas.microsoft.com/office/drawing/2014/main" id="{BF224FB3-3F3A-4415-8AB1-528FCDED1712}"/>
              </a:ext>
            </a:extLst>
          </p:cNvPr>
          <p:cNvGraphicFramePr>
            <a:graphicFrameLocks noGrp="1"/>
          </p:cNvGraphicFramePr>
          <p:nvPr>
            <p:ph type="chart" sz="quarter" idx="13"/>
            <p:extLst>
              <p:ext uri="{D42A27DB-BD31-4B8C-83A1-F6EECF244321}">
                <p14:modId xmlns:p14="http://schemas.microsoft.com/office/powerpoint/2010/main" val="3608366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94DCCA-E68E-4D60-8C53-5E4C3C1F8BB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2BAFC18-BECF-4B41-9E23-B6B4766DDF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4057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8B628-0F44-4A73-BB13-881042CF1999}"/>
              </a:ext>
            </a:extLst>
          </p:cNvPr>
          <p:cNvSpPr>
            <a:spLocks noGrp="1"/>
          </p:cNvSpPr>
          <p:nvPr>
            <p:ph type="title"/>
          </p:nvPr>
        </p:nvSpPr>
        <p:spPr/>
        <p:txBody>
          <a:bodyPr/>
          <a:lstStyle/>
          <a:p>
            <a:r>
              <a:rPr lang="en-US"/>
              <a:t>LinkedIn Interaction Rate By Hour</a:t>
            </a:r>
          </a:p>
        </p:txBody>
      </p:sp>
      <p:graphicFrame>
        <p:nvGraphicFramePr>
          <p:cNvPr id="6" name="Chart Placeholder 5">
            <a:extLst>
              <a:ext uri="{FF2B5EF4-FFF2-40B4-BE49-F238E27FC236}">
                <a16:creationId xmlns:a16="http://schemas.microsoft.com/office/drawing/2014/main" id="{C31483F2-CCCA-48B7-90CA-57BC195B99AF}"/>
              </a:ext>
            </a:extLst>
          </p:cNvPr>
          <p:cNvGraphicFramePr>
            <a:graphicFrameLocks noGrp="1"/>
          </p:cNvGraphicFramePr>
          <p:nvPr>
            <p:ph type="chart" sz="quarter" idx="13"/>
            <p:extLst>
              <p:ext uri="{D42A27DB-BD31-4B8C-83A1-F6EECF244321}">
                <p14:modId xmlns:p14="http://schemas.microsoft.com/office/powerpoint/2010/main" val="2243578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AE5172-CED2-42FB-87D6-7C831719490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A2FA3B9-E278-496A-8C49-E225E05297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754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72622-03C5-4770-9098-8E8B85AA4DC6}"/>
              </a:ext>
            </a:extLst>
          </p:cNvPr>
          <p:cNvSpPr>
            <a:spLocks noGrp="1"/>
          </p:cNvSpPr>
          <p:nvPr>
            <p:ph type="title"/>
          </p:nvPr>
        </p:nvSpPr>
        <p:spPr/>
        <p:txBody>
          <a:bodyPr/>
          <a:lstStyle/>
          <a:p>
            <a:r>
              <a:rPr lang="en-US"/>
              <a:t>LinkedIn Interaction Rate By Weekday</a:t>
            </a:r>
          </a:p>
        </p:txBody>
      </p:sp>
      <p:graphicFrame>
        <p:nvGraphicFramePr>
          <p:cNvPr id="6" name="Chart Placeholder 5">
            <a:extLst>
              <a:ext uri="{FF2B5EF4-FFF2-40B4-BE49-F238E27FC236}">
                <a16:creationId xmlns:a16="http://schemas.microsoft.com/office/drawing/2014/main" id="{2786D3B3-B035-4B80-9DEA-3D6A845E8F8B}"/>
              </a:ext>
            </a:extLst>
          </p:cNvPr>
          <p:cNvGraphicFramePr>
            <a:graphicFrameLocks noGrp="1"/>
          </p:cNvGraphicFramePr>
          <p:nvPr>
            <p:ph type="chart" sz="quarter" idx="13"/>
            <p:extLst>
              <p:ext uri="{D42A27DB-BD31-4B8C-83A1-F6EECF244321}">
                <p14:modId xmlns:p14="http://schemas.microsoft.com/office/powerpoint/2010/main" val="1692133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9CCDB0-1B18-4DA1-8B67-C4E56D61C31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380096E-4926-403E-80D8-D035DAF34E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7410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CDF4F-758A-4A48-973A-13053E338BD7}"/>
              </a:ext>
            </a:extLst>
          </p:cNvPr>
          <p:cNvSpPr>
            <a:spLocks noGrp="1"/>
          </p:cNvSpPr>
          <p:nvPr>
            <p:ph type="title"/>
          </p:nvPr>
        </p:nvSpPr>
        <p:spPr/>
        <p:txBody>
          <a:bodyPr/>
          <a:lstStyle/>
          <a:p>
            <a:r>
              <a:rPr lang="en-US"/>
              <a:t>LinkedIn Average Likes Per Update</a:t>
            </a:r>
          </a:p>
        </p:txBody>
      </p:sp>
      <p:graphicFrame>
        <p:nvGraphicFramePr>
          <p:cNvPr id="6" name="Chart Placeholder 5">
            <a:extLst>
              <a:ext uri="{FF2B5EF4-FFF2-40B4-BE49-F238E27FC236}">
                <a16:creationId xmlns:a16="http://schemas.microsoft.com/office/drawing/2014/main" id="{C905F5F6-6E30-4C09-9936-F93FEEAE46F7}"/>
              </a:ext>
            </a:extLst>
          </p:cNvPr>
          <p:cNvGraphicFramePr>
            <a:graphicFrameLocks noGrp="1"/>
          </p:cNvGraphicFramePr>
          <p:nvPr>
            <p:ph type="chart" sz="quarter" idx="13"/>
            <p:extLst>
              <p:ext uri="{D42A27DB-BD31-4B8C-83A1-F6EECF244321}">
                <p14:modId xmlns:p14="http://schemas.microsoft.com/office/powerpoint/2010/main" val="3853520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19E378-A2FE-4C48-A1D5-DAB655C0717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EE664B2-A781-42F0-B102-BA84AB745A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178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D7668-F22C-4EC4-9F6B-A308AD6C21EF}"/>
              </a:ext>
            </a:extLst>
          </p:cNvPr>
          <p:cNvSpPr>
            <a:spLocks noGrp="1"/>
          </p:cNvSpPr>
          <p:nvPr>
            <p:ph type="title"/>
          </p:nvPr>
        </p:nvSpPr>
        <p:spPr/>
        <p:txBody>
          <a:bodyPr/>
          <a:lstStyle/>
          <a:p>
            <a:r>
              <a:rPr lang="en-US"/>
              <a:t>LinkedIn Average Comments Per Update</a:t>
            </a:r>
          </a:p>
        </p:txBody>
      </p:sp>
      <p:graphicFrame>
        <p:nvGraphicFramePr>
          <p:cNvPr id="6" name="Chart Placeholder 5">
            <a:extLst>
              <a:ext uri="{FF2B5EF4-FFF2-40B4-BE49-F238E27FC236}">
                <a16:creationId xmlns:a16="http://schemas.microsoft.com/office/drawing/2014/main" id="{ADC43678-420E-43D0-B2D2-A8726B329413}"/>
              </a:ext>
            </a:extLst>
          </p:cNvPr>
          <p:cNvGraphicFramePr>
            <a:graphicFrameLocks noGrp="1"/>
          </p:cNvGraphicFramePr>
          <p:nvPr>
            <p:ph type="chart" sz="quarter" idx="13"/>
            <p:extLst>
              <p:ext uri="{D42A27DB-BD31-4B8C-83A1-F6EECF244321}">
                <p14:modId xmlns:p14="http://schemas.microsoft.com/office/powerpoint/2010/main" val="2852274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9995FD-769D-4D5F-861B-04B9147F821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6A3CD16-9E99-46D3-ACA0-2CDD800083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3597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D7397-E54E-4436-BEC7-39816ABD634F}"/>
              </a:ext>
            </a:extLst>
          </p:cNvPr>
          <p:cNvSpPr>
            <a:spLocks noGrp="1"/>
          </p:cNvSpPr>
          <p:nvPr>
            <p:ph type="title"/>
          </p:nvPr>
        </p:nvSpPr>
        <p:spPr/>
        <p:txBody>
          <a:bodyPr/>
          <a:lstStyle/>
          <a:p>
            <a:r>
              <a:rPr lang="en-US"/>
              <a:t>LinkedIn Average Interactions Per Update</a:t>
            </a:r>
          </a:p>
        </p:txBody>
      </p:sp>
      <p:graphicFrame>
        <p:nvGraphicFramePr>
          <p:cNvPr id="6" name="Chart Placeholder 5">
            <a:extLst>
              <a:ext uri="{FF2B5EF4-FFF2-40B4-BE49-F238E27FC236}">
                <a16:creationId xmlns:a16="http://schemas.microsoft.com/office/drawing/2014/main" id="{E5792BC7-1B93-4AC9-B7D9-4BB468AE1917}"/>
              </a:ext>
            </a:extLst>
          </p:cNvPr>
          <p:cNvGraphicFramePr>
            <a:graphicFrameLocks noGrp="1"/>
          </p:cNvGraphicFramePr>
          <p:nvPr>
            <p:ph type="chart" sz="quarter" idx="13"/>
            <p:extLst>
              <p:ext uri="{D42A27DB-BD31-4B8C-83A1-F6EECF244321}">
                <p14:modId xmlns:p14="http://schemas.microsoft.com/office/powerpoint/2010/main" val="1043943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05250D-731E-4468-A048-60BE4D709E8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A0900E2-179E-4DB9-9AA3-96B7A8DB06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5606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57E82-DEA3-45CC-9840-C3BD8748CA14}"/>
              </a:ext>
            </a:extLst>
          </p:cNvPr>
          <p:cNvSpPr>
            <a:spLocks noGrp="1"/>
          </p:cNvSpPr>
          <p:nvPr>
            <p:ph type="title"/>
          </p:nvPr>
        </p:nvSpPr>
        <p:spPr/>
        <p:txBody>
          <a:bodyPr/>
          <a:lstStyle/>
          <a:p>
            <a:r>
              <a:rPr lang="en-US"/>
              <a:t>LinkedIn Updates Type Distribution</a:t>
            </a:r>
          </a:p>
        </p:txBody>
      </p:sp>
      <p:graphicFrame>
        <p:nvGraphicFramePr>
          <p:cNvPr id="6" name="Chart Placeholder 5">
            <a:extLst>
              <a:ext uri="{FF2B5EF4-FFF2-40B4-BE49-F238E27FC236}">
                <a16:creationId xmlns:a16="http://schemas.microsoft.com/office/drawing/2014/main" id="{BCDE5301-A1EA-4CD5-8478-CFF1C44A7234}"/>
              </a:ext>
            </a:extLst>
          </p:cNvPr>
          <p:cNvGraphicFramePr>
            <a:graphicFrameLocks noGrp="1"/>
          </p:cNvGraphicFramePr>
          <p:nvPr>
            <p:ph type="chart" sz="quarter" idx="13"/>
            <p:extLst>
              <p:ext uri="{D42A27DB-BD31-4B8C-83A1-F6EECF244321}">
                <p14:modId xmlns:p14="http://schemas.microsoft.com/office/powerpoint/2010/main" val="1783843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BE6A0E-8D2F-4923-950C-358B3DF5FA6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F7DD6D7-3A7C-49A9-AFA4-1EC8E9121C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7974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4B69A-4E5A-48A1-B131-58AF67B67564}"/>
              </a:ext>
            </a:extLst>
          </p:cNvPr>
          <p:cNvSpPr>
            <a:spLocks noGrp="1"/>
          </p:cNvSpPr>
          <p:nvPr>
            <p:ph type="title"/>
          </p:nvPr>
        </p:nvSpPr>
        <p:spPr/>
        <p:txBody>
          <a:bodyPr/>
          <a:lstStyle/>
          <a:p>
            <a:r>
              <a:rPr lang="en-US"/>
              <a:t>LinkedIn Updates By Weekday</a:t>
            </a:r>
          </a:p>
        </p:txBody>
      </p:sp>
      <p:graphicFrame>
        <p:nvGraphicFramePr>
          <p:cNvPr id="6" name="Chart Placeholder 5">
            <a:extLst>
              <a:ext uri="{FF2B5EF4-FFF2-40B4-BE49-F238E27FC236}">
                <a16:creationId xmlns:a16="http://schemas.microsoft.com/office/drawing/2014/main" id="{8D01EEBB-AE23-4C34-9196-B80A758A1D2A}"/>
              </a:ext>
            </a:extLst>
          </p:cNvPr>
          <p:cNvGraphicFramePr>
            <a:graphicFrameLocks noGrp="1"/>
          </p:cNvGraphicFramePr>
          <p:nvPr>
            <p:ph type="chart" sz="quarter" idx="13"/>
            <p:extLst>
              <p:ext uri="{D42A27DB-BD31-4B8C-83A1-F6EECF244321}">
                <p14:modId xmlns:p14="http://schemas.microsoft.com/office/powerpoint/2010/main" val="194374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D5AB21-FCC9-42C8-8D7D-679B4528531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D045048-C9EA-4B1C-BF6D-3268CF3EC3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1446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01677-8BFE-4EAB-B1E4-860A1D10EB93}"/>
              </a:ext>
            </a:extLst>
          </p:cNvPr>
          <p:cNvSpPr>
            <a:spLocks noGrp="1"/>
          </p:cNvSpPr>
          <p:nvPr>
            <p:ph type="title"/>
          </p:nvPr>
        </p:nvSpPr>
        <p:spPr/>
        <p:txBody>
          <a:bodyPr/>
          <a:lstStyle/>
          <a:p>
            <a:r>
              <a:rPr lang="en-US"/>
              <a:t>LinkedIn Followers Change Per Weekday</a:t>
            </a:r>
          </a:p>
        </p:txBody>
      </p:sp>
      <p:graphicFrame>
        <p:nvGraphicFramePr>
          <p:cNvPr id="6" name="Chart Placeholder 5">
            <a:extLst>
              <a:ext uri="{FF2B5EF4-FFF2-40B4-BE49-F238E27FC236}">
                <a16:creationId xmlns:a16="http://schemas.microsoft.com/office/drawing/2014/main" id="{53CC0594-8604-40CC-8D82-D34A2C69BD89}"/>
              </a:ext>
            </a:extLst>
          </p:cNvPr>
          <p:cNvGraphicFramePr>
            <a:graphicFrameLocks noGrp="1"/>
          </p:cNvGraphicFramePr>
          <p:nvPr>
            <p:ph type="chart" sz="quarter" idx="13"/>
            <p:extLst>
              <p:ext uri="{D42A27DB-BD31-4B8C-83A1-F6EECF244321}">
                <p14:modId xmlns:p14="http://schemas.microsoft.com/office/powerpoint/2010/main" val="1964835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040FCB-7757-4BE5-BAA1-79388351F9A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C134B0D-5CDE-4040-B7E8-8286DACDA3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5070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1F62F-9B8E-4F59-9DED-9E1DB072B025}"/>
              </a:ext>
            </a:extLst>
          </p:cNvPr>
          <p:cNvSpPr>
            <a:spLocks noGrp="1"/>
          </p:cNvSpPr>
          <p:nvPr>
            <p:ph type="title"/>
          </p:nvPr>
        </p:nvSpPr>
        <p:spPr/>
        <p:txBody>
          <a:bodyPr/>
          <a:lstStyle/>
          <a:p>
            <a:r>
              <a:rPr lang="en-US"/>
              <a:t>LinkedIn Updates By Hour</a:t>
            </a:r>
          </a:p>
        </p:txBody>
      </p:sp>
      <p:graphicFrame>
        <p:nvGraphicFramePr>
          <p:cNvPr id="6" name="Chart Placeholder 5">
            <a:extLst>
              <a:ext uri="{FF2B5EF4-FFF2-40B4-BE49-F238E27FC236}">
                <a16:creationId xmlns:a16="http://schemas.microsoft.com/office/drawing/2014/main" id="{D17A1998-E1E4-4F72-AF9E-306E350979FC}"/>
              </a:ext>
            </a:extLst>
          </p:cNvPr>
          <p:cNvGraphicFramePr>
            <a:graphicFrameLocks noGrp="1"/>
          </p:cNvGraphicFramePr>
          <p:nvPr>
            <p:ph type="chart" sz="quarter" idx="13"/>
            <p:extLst>
              <p:ext uri="{D42A27DB-BD31-4B8C-83A1-F6EECF244321}">
                <p14:modId xmlns:p14="http://schemas.microsoft.com/office/powerpoint/2010/main" val="1788583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D5AA5E-A027-47FD-82C8-8695ABE4529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A063640-2777-4776-8DF3-EC33F81861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1554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ECEB5-C570-4185-97E7-3DE1DA6FB245}"/>
              </a:ext>
            </a:extLst>
          </p:cNvPr>
          <p:cNvSpPr>
            <a:spLocks noGrp="1"/>
          </p:cNvSpPr>
          <p:nvPr>
            <p:ph type="title"/>
          </p:nvPr>
        </p:nvSpPr>
        <p:spPr/>
        <p:txBody>
          <a:bodyPr/>
          <a:lstStyle/>
          <a:p>
            <a:r>
              <a:rPr lang="en-US"/>
              <a:t>LinkedIn Updates Table - 1 of 8</a:t>
            </a:r>
          </a:p>
        </p:txBody>
      </p:sp>
      <p:graphicFrame>
        <p:nvGraphicFramePr>
          <p:cNvPr id="5" name="Table Placeholder 4">
            <a:extLst>
              <a:ext uri="{FF2B5EF4-FFF2-40B4-BE49-F238E27FC236}">
                <a16:creationId xmlns:a16="http://schemas.microsoft.com/office/drawing/2014/main" id="{617CFC14-6FAD-4B0E-B74A-F24978E7530D}"/>
              </a:ext>
            </a:extLst>
          </p:cNvPr>
          <p:cNvGraphicFramePr>
            <a:graphicFrameLocks noGrp="1"/>
          </p:cNvGraphicFramePr>
          <p:nvPr>
            <p:ph type="tbl" sz="quarter" idx="13"/>
            <p:extLst>
              <p:ext uri="{D42A27DB-BD31-4B8C-83A1-F6EECF244321}">
                <p14:modId xmlns:p14="http://schemas.microsoft.com/office/powerpoint/2010/main" val="1690214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03569051"/>
                    </a:ext>
                  </a:extLst>
                </a:gridCol>
                <a:gridCol w="987552">
                  <a:extLst>
                    <a:ext uri="{9D8B030D-6E8A-4147-A177-3AD203B41FA5}">
                      <a16:colId xmlns:a16="http://schemas.microsoft.com/office/drawing/2014/main" val="2479106235"/>
                    </a:ext>
                  </a:extLst>
                </a:gridCol>
                <a:gridCol w="987552">
                  <a:extLst>
                    <a:ext uri="{9D8B030D-6E8A-4147-A177-3AD203B41FA5}">
                      <a16:colId xmlns:a16="http://schemas.microsoft.com/office/drawing/2014/main" val="4272433137"/>
                    </a:ext>
                  </a:extLst>
                </a:gridCol>
                <a:gridCol w="987552">
                  <a:extLst>
                    <a:ext uri="{9D8B030D-6E8A-4147-A177-3AD203B41FA5}">
                      <a16:colId xmlns:a16="http://schemas.microsoft.com/office/drawing/2014/main" val="1036503167"/>
                    </a:ext>
                  </a:extLst>
                </a:gridCol>
                <a:gridCol w="987552">
                  <a:extLst>
                    <a:ext uri="{9D8B030D-6E8A-4147-A177-3AD203B41FA5}">
                      <a16:colId xmlns:a16="http://schemas.microsoft.com/office/drawing/2014/main" val="1373089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34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- 2018-03-15 13:40:06</a:t>
                      </a:r>
                      <a:r>
                        <a:rPr kumimoji="0" lang="es-ES" sz="1000" b="0" i="0" u="none" strike="noStrike" kern="1200" cap="none" spc="0" normalizeH="0" baseline="0" noProof="0">
                          <a:ln>
                            <a:noFill/>
                          </a:ln>
                          <a:solidFill>
                            <a:prstClr val="black"/>
                          </a:solidFill>
                          <a:effectLst/>
                          <a:uLnTx/>
                          <a:uFillTx/>
                          <a:latin typeface="+mn-lt"/>
                          <a:ea typeface="+mn-ea"/>
                          <a:cs typeface="+mn-cs"/>
                        </a:rPr>
                        <a:t>
Nuestra #GenteBHDLeón celebró el #DíaInternacionaldelaMujer al exhibir con orgullo un pin que representa el Sello de Oro Igualando RD, primera certificación en el país sobre prácticas laborales de igualdad y equidad de género que cumplen con ocho dimensiones: gestión y organización internas, conciliación y corresponsabilidad entre la vida familiar, personal y laboral; reclutamiento y selección del personal, desarrollo personal y profesional, remuneración y compensación, ambiente de trabajo, salud y calidad de vida; lucha contra el acoso moral y sexual en el lugar de trabajo y comunicación. El verdadero cambio comienza desde adentro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3951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- 2018-03-23 21:34:10</a:t>
                      </a:r>
                      <a:r>
                        <a:rPr kumimoji="0" lang="es-ES" sz="1000" b="0" i="0" u="none" strike="noStrike" kern="1200" cap="none" spc="0" normalizeH="0" baseline="0" noProof="0">
                          <a:ln>
                            <a:noFill/>
                          </a:ln>
                          <a:solidFill>
                            <a:prstClr val="black"/>
                          </a:solidFill>
                          <a:effectLst/>
                          <a:uLnTx/>
                          <a:uFillTx/>
                          <a:latin typeface="+mn-lt"/>
                          <a:ea typeface="+mn-ea"/>
                          <a:cs typeface="+mn-cs"/>
                        </a:rPr>
                        <a:t>
A partir de las 11:45 p.m. del viernes, 23 de marzo de 2018, por un período de dos horas, realizaremos un mantenimiento de sistemas que conlleva la interrupción de todos los productos y canales con excepción de las tarjetas de crédito, que se mantendrán funcionando como de costumbre. Si vas a necesitar los servicios correspondientes durante ese tiempo, por favor, toma las medidas de lugar. A partir de la 1:45 a.m. del sábado, 24 de marzo de 2018, los mismos estarán disponibles nuevamente.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48187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- 2018-03-08 13:28:28</a:t>
                      </a:r>
                      <a:r>
                        <a:rPr kumimoji="0" lang="es-ES" sz="1000" b="0" i="0" u="none" strike="noStrike" kern="1200" cap="none" spc="0" normalizeH="0" baseline="0" noProof="0">
                          <a:ln>
                            <a:noFill/>
                          </a:ln>
                          <a:solidFill>
                            <a:prstClr val="black"/>
                          </a:solidFill>
                          <a:effectLst/>
                          <a:uLnTx/>
                          <a:uFillTx/>
                          <a:latin typeface="+mn-lt"/>
                          <a:ea typeface="+mn-ea"/>
                          <a:cs typeface="+mn-cs"/>
                        </a:rPr>
                        <a:t>
En el #DíaInternacionaldelaMujer te alentamos a aceptar que no todo es tu responsabilidad, prioriza y aprende a decir que no. #AdiosSuperMujer
Que el reloj siempre marque una hora para ti #MujerMujer.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3125919"/>
                  </a:ext>
                </a:extLst>
              </a:tr>
            </a:tbl>
          </a:graphicData>
        </a:graphic>
      </p:graphicFrame>
      <p:sp>
        <p:nvSpPr>
          <p:cNvPr id="4" name="Text Placeholder 3">
            <a:extLst>
              <a:ext uri="{FF2B5EF4-FFF2-40B4-BE49-F238E27FC236}">
                <a16:creationId xmlns:a16="http://schemas.microsoft.com/office/drawing/2014/main" id="{BEAF84FF-4734-48EE-BB18-9C52E2CDA10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025663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5BD98-6AB4-4B00-99E6-94650648FE16}"/>
              </a:ext>
            </a:extLst>
          </p:cNvPr>
          <p:cNvSpPr>
            <a:spLocks noGrp="1"/>
          </p:cNvSpPr>
          <p:nvPr>
            <p:ph type="title"/>
          </p:nvPr>
        </p:nvSpPr>
        <p:spPr/>
        <p:txBody>
          <a:bodyPr/>
          <a:lstStyle/>
          <a:p>
            <a:r>
              <a:rPr lang="en-US"/>
              <a:t>LinkedIn Updates Table - 2 of 8</a:t>
            </a:r>
          </a:p>
        </p:txBody>
      </p:sp>
      <p:graphicFrame>
        <p:nvGraphicFramePr>
          <p:cNvPr id="5" name="Table Placeholder 4">
            <a:extLst>
              <a:ext uri="{FF2B5EF4-FFF2-40B4-BE49-F238E27FC236}">
                <a16:creationId xmlns:a16="http://schemas.microsoft.com/office/drawing/2014/main" id="{2A7FC661-F3ED-4290-B358-6D1AE4DDE1B4}"/>
              </a:ext>
            </a:extLst>
          </p:cNvPr>
          <p:cNvGraphicFramePr>
            <a:graphicFrameLocks noGrp="1"/>
          </p:cNvGraphicFramePr>
          <p:nvPr>
            <p:ph type="tbl" sz="quarter" idx="13"/>
            <p:extLst>
              <p:ext uri="{D42A27DB-BD31-4B8C-83A1-F6EECF244321}">
                <p14:modId xmlns:p14="http://schemas.microsoft.com/office/powerpoint/2010/main" val="4138334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80515838"/>
                    </a:ext>
                  </a:extLst>
                </a:gridCol>
                <a:gridCol w="987552">
                  <a:extLst>
                    <a:ext uri="{9D8B030D-6E8A-4147-A177-3AD203B41FA5}">
                      <a16:colId xmlns:a16="http://schemas.microsoft.com/office/drawing/2014/main" val="397826289"/>
                    </a:ext>
                  </a:extLst>
                </a:gridCol>
                <a:gridCol w="987552">
                  <a:extLst>
                    <a:ext uri="{9D8B030D-6E8A-4147-A177-3AD203B41FA5}">
                      <a16:colId xmlns:a16="http://schemas.microsoft.com/office/drawing/2014/main" val="3744025618"/>
                    </a:ext>
                  </a:extLst>
                </a:gridCol>
                <a:gridCol w="987552">
                  <a:extLst>
                    <a:ext uri="{9D8B030D-6E8A-4147-A177-3AD203B41FA5}">
                      <a16:colId xmlns:a16="http://schemas.microsoft.com/office/drawing/2014/main" val="284944791"/>
                    </a:ext>
                  </a:extLst>
                </a:gridCol>
                <a:gridCol w="987552">
                  <a:extLst>
                    <a:ext uri="{9D8B030D-6E8A-4147-A177-3AD203B41FA5}">
                      <a16:colId xmlns:a16="http://schemas.microsoft.com/office/drawing/2014/main" val="2874205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953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- 2018-03-26 18:01:01</a:t>
                      </a:r>
                      <a:r>
                        <a:rPr kumimoji="0" lang="es-ES" sz="1000" b="0" i="0" u="none" strike="noStrike" kern="1200" cap="none" spc="0" normalizeH="0" baseline="0" noProof="0">
                          <a:ln>
                            <a:noFill/>
                          </a:ln>
                          <a:solidFill>
                            <a:prstClr val="black"/>
                          </a:solidFill>
                          <a:effectLst/>
                          <a:uLnTx/>
                          <a:uFillTx/>
                          <a:latin typeface="+mn-lt"/>
                          <a:ea typeface="+mn-ea"/>
                          <a:cs typeface="+mn-cs"/>
                        </a:rPr>
                        <a:t>
Descubre el interior de tu país con los beneficios de tu Tarjeta Mi País: 5% de devolución en Restaurantes, 3% de devolución en Farmacias y Asistencia Vial Gratis llamando al 1-809-200-3563.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2850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- 2018-03-15 16:05:26</a:t>
                      </a:r>
                      <a:r>
                        <a:rPr kumimoji="0" lang="es-ES" sz="1000" b="0" i="0" u="none" strike="noStrike" kern="1200" cap="none" spc="0" normalizeH="0" baseline="0" noProof="0">
                          <a:ln>
                            <a:noFill/>
                          </a:ln>
                          <a:solidFill>
                            <a:prstClr val="black"/>
                          </a:solidFill>
                          <a:effectLst/>
                          <a:uLnTx/>
                          <a:uFillTx/>
                          <a:latin typeface="+mn-lt"/>
                          <a:ea typeface="+mn-ea"/>
                          <a:cs typeface="+mn-cs"/>
                        </a:rPr>
                        <a:t>
Con Flexinómina puedes hacer realidad esas vacaciones, no la dejes para después con un préstamo de hasta 7 veces tu salario y solicítalo hoy en cualquiera de nuestras sucursales. Precalifícate escribiéndonos a prestamos_nomina@bhdleon.com.do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38115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- 2018-03-13 13:30:07</a:t>
                      </a:r>
                      <a:r>
                        <a:rPr kumimoji="0" lang="es-ES" sz="1000" b="0" i="0" u="none" strike="noStrike" kern="1200" cap="none" spc="0" normalizeH="0" baseline="0" noProof="0">
                          <a:ln>
                            <a:noFill/>
                          </a:ln>
                          <a:solidFill>
                            <a:prstClr val="black"/>
                          </a:solidFill>
                          <a:effectLst/>
                          <a:uLnTx/>
                          <a:uFillTx/>
                          <a:latin typeface="+mn-lt"/>
                          <a:ea typeface="+mn-ea"/>
                          <a:cs typeface="+mn-cs"/>
                        </a:rPr>
                        <a:t>
Desarrollar y mantener un código de ética caracterizado por el cumplimiento, la calidad, el servicio y la organización le aportará credibilidad a la reputación de tu negocio o actividad comercial. #BHDLeonNegocios
– 
Para conocer más sobre temas y consejos relevantes para tu negocio, contacta a nuestra Asesora y Coach Profesional Ejecutivo de Negocios Astrid Encarnación De la Cruz de @ascoachservices al sitio Web www.ascoachservices.com o tel. 829.945.7505.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90205845"/>
                  </a:ext>
                </a:extLst>
              </a:tr>
            </a:tbl>
          </a:graphicData>
        </a:graphic>
      </p:graphicFrame>
      <p:sp>
        <p:nvSpPr>
          <p:cNvPr id="4" name="Text Placeholder 3">
            <a:extLst>
              <a:ext uri="{FF2B5EF4-FFF2-40B4-BE49-F238E27FC236}">
                <a16:creationId xmlns:a16="http://schemas.microsoft.com/office/drawing/2014/main" id="{0CDC419D-979F-478A-BE2E-E804708CA30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79973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B4502-8946-4A9F-A9D7-14A1E543C1A0}"/>
              </a:ext>
            </a:extLst>
          </p:cNvPr>
          <p:cNvSpPr>
            <a:spLocks noGrp="1"/>
          </p:cNvSpPr>
          <p:nvPr>
            <p:ph type="title"/>
          </p:nvPr>
        </p:nvSpPr>
        <p:spPr/>
        <p:txBody>
          <a:bodyPr/>
          <a:lstStyle/>
          <a:p>
            <a:r>
              <a:rPr lang="en-US"/>
              <a:t>LinkedIn Updates Table - 3 of 8</a:t>
            </a:r>
          </a:p>
        </p:txBody>
      </p:sp>
      <p:graphicFrame>
        <p:nvGraphicFramePr>
          <p:cNvPr id="5" name="Table Placeholder 4">
            <a:extLst>
              <a:ext uri="{FF2B5EF4-FFF2-40B4-BE49-F238E27FC236}">
                <a16:creationId xmlns:a16="http://schemas.microsoft.com/office/drawing/2014/main" id="{C7BF2BAB-9B58-4B2E-BB41-D0A3E7882AFD}"/>
              </a:ext>
            </a:extLst>
          </p:cNvPr>
          <p:cNvGraphicFramePr>
            <a:graphicFrameLocks noGrp="1"/>
          </p:cNvGraphicFramePr>
          <p:nvPr>
            <p:ph type="tbl" sz="quarter" idx="13"/>
            <p:extLst>
              <p:ext uri="{D42A27DB-BD31-4B8C-83A1-F6EECF244321}">
                <p14:modId xmlns:p14="http://schemas.microsoft.com/office/powerpoint/2010/main" val="961949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96254472"/>
                    </a:ext>
                  </a:extLst>
                </a:gridCol>
                <a:gridCol w="987552">
                  <a:extLst>
                    <a:ext uri="{9D8B030D-6E8A-4147-A177-3AD203B41FA5}">
                      <a16:colId xmlns:a16="http://schemas.microsoft.com/office/drawing/2014/main" val="2114255776"/>
                    </a:ext>
                  </a:extLst>
                </a:gridCol>
                <a:gridCol w="987552">
                  <a:extLst>
                    <a:ext uri="{9D8B030D-6E8A-4147-A177-3AD203B41FA5}">
                      <a16:colId xmlns:a16="http://schemas.microsoft.com/office/drawing/2014/main" val="495494657"/>
                    </a:ext>
                  </a:extLst>
                </a:gridCol>
                <a:gridCol w="987552">
                  <a:extLst>
                    <a:ext uri="{9D8B030D-6E8A-4147-A177-3AD203B41FA5}">
                      <a16:colId xmlns:a16="http://schemas.microsoft.com/office/drawing/2014/main" val="105418798"/>
                    </a:ext>
                  </a:extLst>
                </a:gridCol>
                <a:gridCol w="987552">
                  <a:extLst>
                    <a:ext uri="{9D8B030D-6E8A-4147-A177-3AD203B41FA5}">
                      <a16:colId xmlns:a16="http://schemas.microsoft.com/office/drawing/2014/main" val="4104783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2956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- 2018-03-22 18:59:44</a:t>
                      </a:r>
                      <a:r>
                        <a:rPr kumimoji="0" lang="es-ES" sz="1000" b="0" i="0" u="none" strike="noStrike" kern="1200" cap="none" spc="0" normalizeH="0" baseline="0" noProof="0">
                          <a:ln>
                            <a:noFill/>
                          </a:ln>
                          <a:solidFill>
                            <a:prstClr val="black"/>
                          </a:solidFill>
                          <a:effectLst/>
                          <a:uLnTx/>
                          <a:uFillTx/>
                          <a:latin typeface="+mn-lt"/>
                          <a:ea typeface="+mn-ea"/>
                          <a:cs typeface="+mn-cs"/>
                        </a:rPr>
                        <a:t>
Apoyamos el Foro Internacional de @redeamerica  celebrado este año en República Dominicana bajo el tema “Potenciando capacidades para el desarrollo de comunidades sostenibles”. Las entidades anfitrionas que forman parte de la Red son @BHDLeon , Cemex, Fundación Propagas, Fundación Popular y NTD Ingredientes.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4700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- 2018-03-28 21:30:09</a:t>
                      </a:r>
                      <a:r>
                        <a:rPr kumimoji="0" lang="es-ES" sz="1000" b="0" i="0" u="none" strike="noStrike" kern="1200" cap="none" spc="0" normalizeH="0" baseline="0" noProof="0">
                          <a:ln>
                            <a:noFill/>
                          </a:ln>
                          <a:solidFill>
                            <a:prstClr val="black"/>
                          </a:solidFill>
                          <a:effectLst/>
                          <a:uLnTx/>
                          <a:uFillTx/>
                          <a:latin typeface="+mn-lt"/>
                          <a:ea typeface="+mn-ea"/>
                          <a:cs typeface="+mn-cs"/>
                        </a:rPr>
                        <a:t>
Descubre el interior de tu país con los beneficios de tu Tarjeta Mi País: 5% de devolución en Restaurantes, 3% de devolución en Farmacias y Asistencia Vial Gratis llamando al 1-809-200-3563. #TarjetasMiPais #MiInterior #BHDLeon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938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- 2018-03-27 14:45:03</a:t>
                      </a:r>
                      <a:r>
                        <a:rPr kumimoji="0" lang="es-ES" sz="1000" b="0" i="0" u="none" strike="noStrike" kern="1200" cap="none" spc="0" normalizeH="0" baseline="0" noProof="0">
                          <a:ln>
                            <a:noFill/>
                          </a:ln>
                          <a:solidFill>
                            <a:prstClr val="black"/>
                          </a:solidFill>
                          <a:effectLst/>
                          <a:uLnTx/>
                          <a:uFillTx/>
                          <a:latin typeface="+mn-lt"/>
                          <a:ea typeface="+mn-ea"/>
                          <a:cs typeface="+mn-cs"/>
                        </a:rPr>
                        <a:t>
Con Flexinómina puedes hacer realidad esas vacaciones, no la dejes para después con un préstamo de hasta 7 veces tu salario y solicítalo hoy en cualquiera de nuestras sucursales. Precalifícate escribiéndonos a prestamos_nomina@bhdleon.com.do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8696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- 2018-03-21 18:00:31</a:t>
                      </a:r>
                      <a:r>
                        <a:rPr kumimoji="0" lang="es-ES" sz="1000" b="0" i="0" u="none" strike="noStrike" kern="1200" cap="none" spc="0" normalizeH="0" baseline="0" noProof="0">
                          <a:ln>
                            <a:noFill/>
                          </a:ln>
                          <a:solidFill>
                            <a:prstClr val="black"/>
                          </a:solidFill>
                          <a:effectLst/>
                          <a:uLnTx/>
                          <a:uFillTx/>
                          <a:latin typeface="+mn-lt"/>
                          <a:ea typeface="+mn-ea"/>
                          <a:cs typeface="+mn-cs"/>
                        </a:rPr>
                        <a:t>
Con Flexinómina puedes hacer realidad esas vacaciones, no la dejes para después con un préstamo de hasta 7 veces tu salario y solicítalo hoy en cualquiera de nuestras sucursales. Precalifícate escribiéndonos a prestamos_nomina@bhdleon.com.do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26299"/>
                  </a:ext>
                </a:extLst>
              </a:tr>
            </a:tbl>
          </a:graphicData>
        </a:graphic>
      </p:graphicFrame>
      <p:sp>
        <p:nvSpPr>
          <p:cNvPr id="4" name="Text Placeholder 3">
            <a:extLst>
              <a:ext uri="{FF2B5EF4-FFF2-40B4-BE49-F238E27FC236}">
                <a16:creationId xmlns:a16="http://schemas.microsoft.com/office/drawing/2014/main" id="{8594A682-0540-40D1-8735-E562350A7DB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46133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10BE3-1C62-4727-8D3A-444A5D3A78AB}"/>
              </a:ext>
            </a:extLst>
          </p:cNvPr>
          <p:cNvSpPr>
            <a:spLocks noGrp="1"/>
          </p:cNvSpPr>
          <p:nvPr>
            <p:ph type="title"/>
          </p:nvPr>
        </p:nvSpPr>
        <p:spPr/>
        <p:txBody>
          <a:bodyPr/>
          <a:lstStyle/>
          <a:p>
            <a:r>
              <a:rPr lang="en-US"/>
              <a:t>LinkedIn Updates Table - 4 of 8</a:t>
            </a:r>
          </a:p>
        </p:txBody>
      </p:sp>
      <p:graphicFrame>
        <p:nvGraphicFramePr>
          <p:cNvPr id="5" name="Table Placeholder 4">
            <a:extLst>
              <a:ext uri="{FF2B5EF4-FFF2-40B4-BE49-F238E27FC236}">
                <a16:creationId xmlns:a16="http://schemas.microsoft.com/office/drawing/2014/main" id="{D3746A15-9A15-452C-B33D-7E6E7032992E}"/>
              </a:ext>
            </a:extLst>
          </p:cNvPr>
          <p:cNvGraphicFramePr>
            <a:graphicFrameLocks noGrp="1"/>
          </p:cNvGraphicFramePr>
          <p:nvPr>
            <p:ph type="tbl" sz="quarter" idx="13"/>
            <p:extLst>
              <p:ext uri="{D42A27DB-BD31-4B8C-83A1-F6EECF244321}">
                <p14:modId xmlns:p14="http://schemas.microsoft.com/office/powerpoint/2010/main" val="2118319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77661730"/>
                    </a:ext>
                  </a:extLst>
                </a:gridCol>
                <a:gridCol w="987552">
                  <a:extLst>
                    <a:ext uri="{9D8B030D-6E8A-4147-A177-3AD203B41FA5}">
                      <a16:colId xmlns:a16="http://schemas.microsoft.com/office/drawing/2014/main" val="1106526636"/>
                    </a:ext>
                  </a:extLst>
                </a:gridCol>
                <a:gridCol w="987552">
                  <a:extLst>
                    <a:ext uri="{9D8B030D-6E8A-4147-A177-3AD203B41FA5}">
                      <a16:colId xmlns:a16="http://schemas.microsoft.com/office/drawing/2014/main" val="3883194601"/>
                    </a:ext>
                  </a:extLst>
                </a:gridCol>
                <a:gridCol w="987552">
                  <a:extLst>
                    <a:ext uri="{9D8B030D-6E8A-4147-A177-3AD203B41FA5}">
                      <a16:colId xmlns:a16="http://schemas.microsoft.com/office/drawing/2014/main" val="908904079"/>
                    </a:ext>
                  </a:extLst>
                </a:gridCol>
                <a:gridCol w="987552">
                  <a:extLst>
                    <a:ext uri="{9D8B030D-6E8A-4147-A177-3AD203B41FA5}">
                      <a16:colId xmlns:a16="http://schemas.microsoft.com/office/drawing/2014/main" val="2878861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2773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- 2018-03-23 20:00:41</a:t>
                      </a:r>
                      <a:r>
                        <a:rPr kumimoji="0" lang="es-ES" sz="1000" b="0" i="0" u="none" strike="noStrike" kern="1200" cap="none" spc="0" normalizeH="0" baseline="0" noProof="0">
                          <a:ln>
                            <a:noFill/>
                          </a:ln>
                          <a:solidFill>
                            <a:prstClr val="black"/>
                          </a:solidFill>
                          <a:effectLst/>
                          <a:uLnTx/>
                          <a:uFillTx/>
                          <a:latin typeface="+mn-lt"/>
                          <a:ea typeface="+mn-ea"/>
                          <a:cs typeface="+mn-cs"/>
                        </a:rPr>
                        <a:t>
Con la Nueva Visa Life tienes acceso a tus fondos directamente desde tu cuenta en dólares, para comprar en comercios internacionales y locales. Vive la vida #VisaLife #TarjetaDeDébito #BHDLeon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623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- 2018-03-29 14:26:59</a:t>
                      </a:r>
                      <a:r>
                        <a:rPr kumimoji="0" lang="es-ES" sz="1000" b="0" i="0" u="none" strike="noStrike" kern="1200" cap="none" spc="0" normalizeH="0" baseline="0" noProof="0">
                          <a:ln>
                            <a:noFill/>
                          </a:ln>
                          <a:solidFill>
                            <a:prstClr val="black"/>
                          </a:solidFill>
                          <a:effectLst/>
                          <a:uLnTx/>
                          <a:uFillTx/>
                          <a:latin typeface="+mn-lt"/>
                          <a:ea typeface="+mn-ea"/>
                          <a:cs typeface="+mn-cs"/>
                        </a:rPr>
                        <a:t>
Por motivo de la Semana Santa, la hora límite el jueves 29 de marzo, para el envío de Transferencia ACH será hasta las 9:00 a.m., de Pagos al instante hasta las 11:30 a.m. y Transferencias Internacionales hasta las 10:00 a.m. 
*Las transferencias realizadas después de este horario serán procesadas con efectividad al siguiente día laborable lunes 2 de abril.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7892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- 2018-03-31 15:00:10</a:t>
                      </a:r>
                      <a:r>
                        <a:rPr kumimoji="0" lang="es-ES" sz="1000" b="0" i="0" u="none" strike="noStrike" kern="1200" cap="none" spc="0" normalizeH="0" baseline="0" noProof="0">
                          <a:ln>
                            <a:noFill/>
                          </a:ln>
                          <a:solidFill>
                            <a:prstClr val="black"/>
                          </a:solidFill>
                          <a:effectLst/>
                          <a:uLnTx/>
                          <a:uFillTx/>
                          <a:latin typeface="+mn-lt"/>
                          <a:ea typeface="+mn-ea"/>
                          <a:cs typeface="+mn-cs"/>
                        </a:rPr>
                        <a:t>
Si vas para la Zona Este del País recuerda que tienes disponible nuestros Cajeros Automáticos las 24 horas. Conoce nuestros cajeros ubicados en la Zona Este aquí http://bit.ly/2HYd0R4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67619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- 2018-03-24 15:30:08</a:t>
                      </a:r>
                      <a:r>
                        <a:rPr kumimoji="0" lang="es-ES" sz="1000" b="0" i="0" u="none" strike="noStrike" kern="1200" cap="none" spc="0" normalizeH="0" baseline="0" noProof="0">
                          <a:ln>
                            <a:noFill/>
                          </a:ln>
                          <a:solidFill>
                            <a:prstClr val="black"/>
                          </a:solidFill>
                          <a:effectLst/>
                          <a:uLnTx/>
                          <a:uFillTx/>
                          <a:latin typeface="+mn-lt"/>
                          <a:ea typeface="+mn-ea"/>
                          <a:cs typeface="+mn-cs"/>
                        </a:rPr>
                        <a:t>
Ahora Priority Pass de tu Tarjeta de Crédito Visa Infinite #BHDLeon se transforma en Lounge Key, un servicio incorporado en tu tarjeta que te da acceso a más de 850 Salas VIP en los aeropuertos alrededor del mundo sin necesidad de un plástico adicional*.
Descarga la aplicación Lounge Key en tu celular y encuentra las Salas VIP más rápido.
 Para más información visita loungekey.com/bhdleon
*Solo debes presentar tu tarjeta de crédito para ingresar a la sala.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10817009"/>
                  </a:ext>
                </a:extLst>
              </a:tr>
            </a:tbl>
          </a:graphicData>
        </a:graphic>
      </p:graphicFrame>
      <p:sp>
        <p:nvSpPr>
          <p:cNvPr id="4" name="Text Placeholder 3">
            <a:extLst>
              <a:ext uri="{FF2B5EF4-FFF2-40B4-BE49-F238E27FC236}">
                <a16:creationId xmlns:a16="http://schemas.microsoft.com/office/drawing/2014/main" id="{1863D7E5-C797-4428-AB35-38797FC6D0C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41450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C3F99-C717-4955-B800-7A6E97F29384}"/>
              </a:ext>
            </a:extLst>
          </p:cNvPr>
          <p:cNvSpPr>
            <a:spLocks noGrp="1"/>
          </p:cNvSpPr>
          <p:nvPr>
            <p:ph type="title"/>
          </p:nvPr>
        </p:nvSpPr>
        <p:spPr/>
        <p:txBody>
          <a:bodyPr/>
          <a:lstStyle/>
          <a:p>
            <a:r>
              <a:rPr lang="en-US"/>
              <a:t>LinkedIn Updates Table - 5 of 8</a:t>
            </a:r>
          </a:p>
        </p:txBody>
      </p:sp>
      <p:graphicFrame>
        <p:nvGraphicFramePr>
          <p:cNvPr id="5" name="Table Placeholder 4">
            <a:extLst>
              <a:ext uri="{FF2B5EF4-FFF2-40B4-BE49-F238E27FC236}">
                <a16:creationId xmlns:a16="http://schemas.microsoft.com/office/drawing/2014/main" id="{8EBB2C4A-254A-40E7-B0AA-C54F00E7D8B5}"/>
              </a:ext>
            </a:extLst>
          </p:cNvPr>
          <p:cNvGraphicFramePr>
            <a:graphicFrameLocks noGrp="1"/>
          </p:cNvGraphicFramePr>
          <p:nvPr>
            <p:ph type="tbl" sz="quarter" idx="13"/>
            <p:extLst>
              <p:ext uri="{D42A27DB-BD31-4B8C-83A1-F6EECF244321}">
                <p14:modId xmlns:p14="http://schemas.microsoft.com/office/powerpoint/2010/main" val="3509115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99116992"/>
                    </a:ext>
                  </a:extLst>
                </a:gridCol>
                <a:gridCol w="987552">
                  <a:extLst>
                    <a:ext uri="{9D8B030D-6E8A-4147-A177-3AD203B41FA5}">
                      <a16:colId xmlns:a16="http://schemas.microsoft.com/office/drawing/2014/main" val="3169052518"/>
                    </a:ext>
                  </a:extLst>
                </a:gridCol>
                <a:gridCol w="987552">
                  <a:extLst>
                    <a:ext uri="{9D8B030D-6E8A-4147-A177-3AD203B41FA5}">
                      <a16:colId xmlns:a16="http://schemas.microsoft.com/office/drawing/2014/main" val="4085890485"/>
                    </a:ext>
                  </a:extLst>
                </a:gridCol>
                <a:gridCol w="987552">
                  <a:extLst>
                    <a:ext uri="{9D8B030D-6E8A-4147-A177-3AD203B41FA5}">
                      <a16:colId xmlns:a16="http://schemas.microsoft.com/office/drawing/2014/main" val="2925935512"/>
                    </a:ext>
                  </a:extLst>
                </a:gridCol>
                <a:gridCol w="987552">
                  <a:extLst>
                    <a:ext uri="{9D8B030D-6E8A-4147-A177-3AD203B41FA5}">
                      <a16:colId xmlns:a16="http://schemas.microsoft.com/office/drawing/2014/main" val="968808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7110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- 2018-03-24 16:41:11</a:t>
                      </a:r>
                      <a:r>
                        <a:rPr kumimoji="0" lang="es-ES" sz="1000" b="0" i="0" u="none" strike="noStrike" kern="1200" cap="none" spc="0" normalizeH="0" baseline="0" noProof="0">
                          <a:ln>
                            <a:noFill/>
                          </a:ln>
                          <a:solidFill>
                            <a:prstClr val="black"/>
                          </a:solidFill>
                          <a:effectLst/>
                          <a:uLnTx/>
                          <a:uFillTx/>
                          <a:latin typeface="+mn-lt"/>
                          <a:ea typeface="+mn-ea"/>
                          <a:cs typeface="+mn-cs"/>
                        </a:rPr>
                        <a:t>
El mantenimiento de sistemas que iniciamos el pasado viernes continuará en la madrugada del domingo, 25 de marzo de 2018, de 1:00 a 3:00 a.m. Esto implica la interrupción de todos los productos y canales durante dos horas, con excepción de las tarjetas de crédito, que funcionarán normalmente. Si vas a necesitar los servicios correspondientes durante ese tiempo, por favor, toma las medidas de lugar. A partir de las 3:00 a.m. del domingo, 25 de marzo de 2018, los mismos estarán disponibles.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89839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- 2018-03-28 14:45:07</a:t>
                      </a:r>
                      <a:r>
                        <a:rPr kumimoji="0" lang="es-ES" sz="1000" b="0" i="0" u="none" strike="noStrike" kern="1200" cap="none" spc="0" normalizeH="0" baseline="0" noProof="0">
                          <a:ln>
                            <a:noFill/>
                          </a:ln>
                          <a:solidFill>
                            <a:prstClr val="black"/>
                          </a:solidFill>
                          <a:effectLst/>
                          <a:uLnTx/>
                          <a:uFillTx/>
                          <a:latin typeface="+mn-lt"/>
                          <a:ea typeface="+mn-ea"/>
                          <a:cs typeface="+mn-cs"/>
                        </a:rPr>
                        <a:t>
Ahora Priority Pass de tu Tarjeta de Crédito Visa Infinite #BHDLeon se transforma en Lounge Key, un servicio incorporado en tu tarjeta que te da acceso a más de 850 Salas VIP en los aeropuertos alrededor del mundo sin necesidad de un plástico adicional*.
Descarga la aplicación Lounge Key en tu celular y encuentra las Salas VIP más rápido.
 Para más información visita loungekey.com/bhdleon
*Solo debes presentar tu tarjeta de crédito para ingresar a la sala.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5560920"/>
                  </a:ext>
                </a:extLst>
              </a:tr>
            </a:tbl>
          </a:graphicData>
        </a:graphic>
      </p:graphicFrame>
      <p:sp>
        <p:nvSpPr>
          <p:cNvPr id="4" name="Text Placeholder 3">
            <a:extLst>
              <a:ext uri="{FF2B5EF4-FFF2-40B4-BE49-F238E27FC236}">
                <a16:creationId xmlns:a16="http://schemas.microsoft.com/office/drawing/2014/main" id="{666289B3-E5D7-4C95-8358-98EB2961573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22631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990AD-4608-4C10-B8DC-ECBF4C5C3E78}"/>
              </a:ext>
            </a:extLst>
          </p:cNvPr>
          <p:cNvSpPr>
            <a:spLocks noGrp="1"/>
          </p:cNvSpPr>
          <p:nvPr>
            <p:ph type="title"/>
          </p:nvPr>
        </p:nvSpPr>
        <p:spPr/>
        <p:txBody>
          <a:bodyPr/>
          <a:lstStyle/>
          <a:p>
            <a:r>
              <a:rPr lang="en-US"/>
              <a:t>LinkedIn Updates Table - 6 of 8</a:t>
            </a:r>
          </a:p>
        </p:txBody>
      </p:sp>
      <p:graphicFrame>
        <p:nvGraphicFramePr>
          <p:cNvPr id="5" name="Table Placeholder 4">
            <a:extLst>
              <a:ext uri="{FF2B5EF4-FFF2-40B4-BE49-F238E27FC236}">
                <a16:creationId xmlns:a16="http://schemas.microsoft.com/office/drawing/2014/main" id="{329EEA9A-6BFF-4131-AB60-E612E88F3906}"/>
              </a:ext>
            </a:extLst>
          </p:cNvPr>
          <p:cNvGraphicFramePr>
            <a:graphicFrameLocks noGrp="1"/>
          </p:cNvGraphicFramePr>
          <p:nvPr>
            <p:ph type="tbl" sz="quarter" idx="13"/>
            <p:extLst>
              <p:ext uri="{D42A27DB-BD31-4B8C-83A1-F6EECF244321}">
                <p14:modId xmlns:p14="http://schemas.microsoft.com/office/powerpoint/2010/main" val="206361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54484536"/>
                    </a:ext>
                  </a:extLst>
                </a:gridCol>
                <a:gridCol w="987552">
                  <a:extLst>
                    <a:ext uri="{9D8B030D-6E8A-4147-A177-3AD203B41FA5}">
                      <a16:colId xmlns:a16="http://schemas.microsoft.com/office/drawing/2014/main" val="142824257"/>
                    </a:ext>
                  </a:extLst>
                </a:gridCol>
                <a:gridCol w="987552">
                  <a:extLst>
                    <a:ext uri="{9D8B030D-6E8A-4147-A177-3AD203B41FA5}">
                      <a16:colId xmlns:a16="http://schemas.microsoft.com/office/drawing/2014/main" val="1253470383"/>
                    </a:ext>
                  </a:extLst>
                </a:gridCol>
                <a:gridCol w="987552">
                  <a:extLst>
                    <a:ext uri="{9D8B030D-6E8A-4147-A177-3AD203B41FA5}">
                      <a16:colId xmlns:a16="http://schemas.microsoft.com/office/drawing/2014/main" val="3398987263"/>
                    </a:ext>
                  </a:extLst>
                </a:gridCol>
                <a:gridCol w="987552">
                  <a:extLst>
                    <a:ext uri="{9D8B030D-6E8A-4147-A177-3AD203B41FA5}">
                      <a16:colId xmlns:a16="http://schemas.microsoft.com/office/drawing/2014/main" val="2554558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217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- 2018-03-01 21:09:22</a:t>
                      </a:r>
                      <a:r>
                        <a:rPr kumimoji="0" lang="es-ES" sz="1000" b="0" i="0" u="none" strike="noStrike" kern="1200" cap="none" spc="0" normalizeH="0" baseline="0" noProof="0">
                          <a:ln>
                            <a:noFill/>
                          </a:ln>
                          <a:solidFill>
                            <a:prstClr val="black"/>
                          </a:solidFill>
                          <a:effectLst/>
                          <a:uLnTx/>
                          <a:uFillTx/>
                          <a:latin typeface="+mn-lt"/>
                          <a:ea typeface="+mn-ea"/>
                          <a:cs typeface="+mn-cs"/>
                        </a:rPr>
                        <a:t>
Las empresas tenemos una gran incidencia en la vida de las personas y, por lo tanto, en el desarrollo sostenible. Por eso apoyamos la promoción del conocimiento que mejora el mundo a través del X Foro Internacional de RedEAmérica, que será celebrado el 22 de marzo de 2018 en el Hotel Catalonia Santo Domingo. Puedes registrar tu participación en https://lnkd.in/gmWjA-Z #BHDLeón #MejoraTuMundo #CompromisoSocialBHDLeón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5718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- 2018-03-20 15:42:48</a:t>
                      </a:r>
                      <a:r>
                        <a:rPr kumimoji="0" lang="es-ES" sz="1000" b="0" i="0" u="none" strike="noStrike" kern="1200" cap="none" spc="0" normalizeH="0" baseline="0" noProof="0">
                          <a:ln>
                            <a:noFill/>
                          </a:ln>
                          <a:solidFill>
                            <a:prstClr val="black"/>
                          </a:solidFill>
                          <a:effectLst/>
                          <a:uLnTx/>
                          <a:uFillTx/>
                          <a:latin typeface="+mn-lt"/>
                          <a:ea typeface="+mn-ea"/>
                          <a:cs typeface="+mn-cs"/>
                        </a:rPr>
                        <a:t>
Las empresas tenemos una gran incidencia en la vida de las personas y, por lo tanto, en el desarrollo sostenible. Por eso apoyamos la promoción del conocimiento que mejora el mundo a través del X Foro Internacional de RedEAmérica, que será celebrado el 22 de marzo de 2018 en el Hotel Catalonia Santo Domingo. Puedes registrar tu participación en https://lnkd.in/gmWjA-Z #BHDLeón #MejoraTuMundo #CompromisoSocialBHDLeón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570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- 2018-03-27 20:00:21</a:t>
                      </a:r>
                      <a:r>
                        <a:rPr kumimoji="0" lang="es-ES" sz="1000" b="0" i="0" u="none" strike="noStrike" kern="1200" cap="none" spc="0" normalizeH="0" baseline="0" noProof="0">
                          <a:ln>
                            <a:noFill/>
                          </a:ln>
                          <a:solidFill>
                            <a:prstClr val="black"/>
                          </a:solidFill>
                          <a:effectLst/>
                          <a:uLnTx/>
                          <a:uFillTx/>
                          <a:latin typeface="+mn-lt"/>
                          <a:ea typeface="+mn-ea"/>
                          <a:cs typeface="+mn-cs"/>
                        </a:rPr>
                        <a:t>
Que tus planes no se detengan recibe un 6% de devolución a partir de RD$1,000 consumidos con tus Tarjetas BHD León en todas las estaciones de combustibles a nivel nacional, los días miércoles 28 y jueves 29 de marzo.
*Monto mínimo de consumo de RD$1,000 y monto máximo de consumo de RD$10,000. No aplica para Tarjetas de Crédito Empresariales, ni Móvilcard. La devolución será aplicada a los 30 días de finalizada la promoción.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7935359"/>
                  </a:ext>
                </a:extLst>
              </a:tr>
            </a:tbl>
          </a:graphicData>
        </a:graphic>
      </p:graphicFrame>
      <p:sp>
        <p:nvSpPr>
          <p:cNvPr id="4" name="Text Placeholder 3">
            <a:extLst>
              <a:ext uri="{FF2B5EF4-FFF2-40B4-BE49-F238E27FC236}">
                <a16:creationId xmlns:a16="http://schemas.microsoft.com/office/drawing/2014/main" id="{4AE7AEB0-F62B-441A-AFD8-9FC1632CED2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40294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C0F00-1CCC-4FA9-869A-DA29F08F2912}"/>
              </a:ext>
            </a:extLst>
          </p:cNvPr>
          <p:cNvSpPr>
            <a:spLocks noGrp="1"/>
          </p:cNvSpPr>
          <p:nvPr>
            <p:ph type="title"/>
          </p:nvPr>
        </p:nvSpPr>
        <p:spPr/>
        <p:txBody>
          <a:bodyPr/>
          <a:lstStyle/>
          <a:p>
            <a:r>
              <a:rPr lang="en-US"/>
              <a:t>LinkedIn Updates Table - 7 of 8</a:t>
            </a:r>
          </a:p>
        </p:txBody>
      </p:sp>
      <p:graphicFrame>
        <p:nvGraphicFramePr>
          <p:cNvPr id="5" name="Table Placeholder 4">
            <a:extLst>
              <a:ext uri="{FF2B5EF4-FFF2-40B4-BE49-F238E27FC236}">
                <a16:creationId xmlns:a16="http://schemas.microsoft.com/office/drawing/2014/main" id="{2BF7BC99-A8AF-4443-9688-3BAC61479962}"/>
              </a:ext>
            </a:extLst>
          </p:cNvPr>
          <p:cNvGraphicFramePr>
            <a:graphicFrameLocks noGrp="1"/>
          </p:cNvGraphicFramePr>
          <p:nvPr>
            <p:ph type="tbl" sz="quarter" idx="13"/>
            <p:extLst>
              <p:ext uri="{D42A27DB-BD31-4B8C-83A1-F6EECF244321}">
                <p14:modId xmlns:p14="http://schemas.microsoft.com/office/powerpoint/2010/main" val="2667492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31141741"/>
                    </a:ext>
                  </a:extLst>
                </a:gridCol>
                <a:gridCol w="987552">
                  <a:extLst>
                    <a:ext uri="{9D8B030D-6E8A-4147-A177-3AD203B41FA5}">
                      <a16:colId xmlns:a16="http://schemas.microsoft.com/office/drawing/2014/main" val="2534683428"/>
                    </a:ext>
                  </a:extLst>
                </a:gridCol>
                <a:gridCol w="987552">
                  <a:extLst>
                    <a:ext uri="{9D8B030D-6E8A-4147-A177-3AD203B41FA5}">
                      <a16:colId xmlns:a16="http://schemas.microsoft.com/office/drawing/2014/main" val="2616760332"/>
                    </a:ext>
                  </a:extLst>
                </a:gridCol>
                <a:gridCol w="987552">
                  <a:extLst>
                    <a:ext uri="{9D8B030D-6E8A-4147-A177-3AD203B41FA5}">
                      <a16:colId xmlns:a16="http://schemas.microsoft.com/office/drawing/2014/main" val="1841036466"/>
                    </a:ext>
                  </a:extLst>
                </a:gridCol>
                <a:gridCol w="987552">
                  <a:extLst>
                    <a:ext uri="{9D8B030D-6E8A-4147-A177-3AD203B41FA5}">
                      <a16:colId xmlns:a16="http://schemas.microsoft.com/office/drawing/2014/main" val="3633538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299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- 2018-03-28 19:07:09</a:t>
                      </a:r>
                      <a:r>
                        <a:rPr kumimoji="0" lang="es-ES" sz="1000" b="0" i="0" u="none" strike="noStrike" kern="1200" cap="none" spc="0" normalizeH="0" baseline="0" noProof="0">
                          <a:ln>
                            <a:noFill/>
                          </a:ln>
                          <a:solidFill>
                            <a:prstClr val="black"/>
                          </a:solidFill>
                          <a:effectLst/>
                          <a:uLnTx/>
                          <a:uFillTx/>
                          <a:latin typeface="+mn-lt"/>
                          <a:ea typeface="+mn-ea"/>
                          <a:cs typeface="+mn-cs"/>
                        </a:rPr>
                        <a:t>
Pásala bien seguro con tu cobertura para Accidentes Personales #BHDLeon desde RD$130 recibe cobertura nacional e internacional a las 48 horas de adquirir el servicio obteniendo respaldo económico ante un evento inesperado y cobertura por accidente en caso de fallecimiento o incapacidad total y permanente.
*Servicio provisto por @Mapfre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750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- 2018-03-28 13:34:58</a:t>
                      </a:r>
                      <a:r>
                        <a:rPr kumimoji="0" lang="es-ES" sz="1000" b="0" i="0" u="none" strike="noStrike" kern="1200" cap="none" spc="0" normalizeH="0" baseline="0" noProof="0">
                          <a:ln>
                            <a:noFill/>
                          </a:ln>
                          <a:solidFill>
                            <a:prstClr val="black"/>
                          </a:solidFill>
                          <a:effectLst/>
                          <a:uLnTx/>
                          <a:uFillTx/>
                          <a:latin typeface="+mn-lt"/>
                          <a:ea typeface="+mn-ea"/>
                          <a:cs typeface="+mn-cs"/>
                        </a:rPr>
                        <a:t>
Conoce en este enlace http://bit.ly/2I58Abc el horario especial para esta Semana Santa. Recuerda que tienes disponible las 24 horas nuestra Red de Cajeros, Internet Banking y Centro de Contacto llamando al 809-243-5000 y gratis desde el interior al 1-809-200-2445.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8923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- 2018-03-29 14:00:53</a:t>
                      </a:r>
                      <a:r>
                        <a:rPr kumimoji="0" lang="es-ES" sz="1000" b="0" i="0" u="none" strike="noStrike" kern="1200" cap="none" spc="0" normalizeH="0" baseline="0" noProof="0">
                          <a:ln>
                            <a:noFill/>
                          </a:ln>
                          <a:solidFill>
                            <a:prstClr val="black"/>
                          </a:solidFill>
                          <a:effectLst/>
                          <a:uLnTx/>
                          <a:uFillTx/>
                          <a:latin typeface="+mn-lt"/>
                          <a:ea typeface="+mn-ea"/>
                          <a:cs typeface="+mn-cs"/>
                        </a:rPr>
                        <a:t>
El líder del futuro sabe que para innovar debe actualizar constantemente sus conocimientos técnicos, por eso aprovecha el descanso para aprender. #BHDLeonNegocios
– 
Para conocer más sobre temas y consejos relevantes para tu negocio, contacta a nuestra Asesora y Coach Profesional Ejecutivo de Negocios Astrid Encarnación De la Cruz de @ascoachservices al sitio Web www.ascoachservices.com o tel. 829.945.7505.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46319183"/>
                  </a:ext>
                </a:extLst>
              </a:tr>
            </a:tbl>
          </a:graphicData>
        </a:graphic>
      </p:graphicFrame>
      <p:sp>
        <p:nvSpPr>
          <p:cNvPr id="4" name="Text Placeholder 3">
            <a:extLst>
              <a:ext uri="{FF2B5EF4-FFF2-40B4-BE49-F238E27FC236}">
                <a16:creationId xmlns:a16="http://schemas.microsoft.com/office/drawing/2014/main" id="{22FCF9AB-53E3-431A-BF85-CFF7C1E3CF0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44422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D76D2-D3AC-4815-A19F-E44D527A576E}"/>
              </a:ext>
            </a:extLst>
          </p:cNvPr>
          <p:cNvSpPr>
            <a:spLocks noGrp="1"/>
          </p:cNvSpPr>
          <p:nvPr>
            <p:ph type="title"/>
          </p:nvPr>
        </p:nvSpPr>
        <p:spPr/>
        <p:txBody>
          <a:bodyPr/>
          <a:lstStyle/>
          <a:p>
            <a:r>
              <a:rPr lang="en-US"/>
              <a:t>LinkedIn Updates Table - 8 of 8</a:t>
            </a:r>
          </a:p>
        </p:txBody>
      </p:sp>
      <p:graphicFrame>
        <p:nvGraphicFramePr>
          <p:cNvPr id="5" name="Table Placeholder 4">
            <a:extLst>
              <a:ext uri="{FF2B5EF4-FFF2-40B4-BE49-F238E27FC236}">
                <a16:creationId xmlns:a16="http://schemas.microsoft.com/office/drawing/2014/main" id="{ABB61AF3-7685-4921-86A9-5F3E465E6682}"/>
              </a:ext>
            </a:extLst>
          </p:cNvPr>
          <p:cNvGraphicFramePr>
            <a:graphicFrameLocks noGrp="1"/>
          </p:cNvGraphicFramePr>
          <p:nvPr>
            <p:ph type="tbl" sz="quarter" idx="13"/>
            <p:extLst>
              <p:ext uri="{D42A27DB-BD31-4B8C-83A1-F6EECF244321}">
                <p14:modId xmlns:p14="http://schemas.microsoft.com/office/powerpoint/2010/main" val="2546738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99589543"/>
                    </a:ext>
                  </a:extLst>
                </a:gridCol>
                <a:gridCol w="987552">
                  <a:extLst>
                    <a:ext uri="{9D8B030D-6E8A-4147-A177-3AD203B41FA5}">
                      <a16:colId xmlns:a16="http://schemas.microsoft.com/office/drawing/2014/main" val="3414900178"/>
                    </a:ext>
                  </a:extLst>
                </a:gridCol>
                <a:gridCol w="987552">
                  <a:extLst>
                    <a:ext uri="{9D8B030D-6E8A-4147-A177-3AD203B41FA5}">
                      <a16:colId xmlns:a16="http://schemas.microsoft.com/office/drawing/2014/main" val="2858592321"/>
                    </a:ext>
                  </a:extLst>
                </a:gridCol>
                <a:gridCol w="987552">
                  <a:extLst>
                    <a:ext uri="{9D8B030D-6E8A-4147-A177-3AD203B41FA5}">
                      <a16:colId xmlns:a16="http://schemas.microsoft.com/office/drawing/2014/main" val="3823662230"/>
                    </a:ext>
                  </a:extLst>
                </a:gridCol>
                <a:gridCol w="987552">
                  <a:extLst>
                    <a:ext uri="{9D8B030D-6E8A-4147-A177-3AD203B41FA5}">
                      <a16:colId xmlns:a16="http://schemas.microsoft.com/office/drawing/2014/main" val="371292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6625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- 2018-03-08 12:30:11</a:t>
                      </a:r>
                      <a:r>
                        <a:rPr kumimoji="0" lang="es-ES" sz="1000" b="0" i="0" u="none" strike="noStrike" kern="1200" cap="none" spc="0" normalizeH="0" baseline="0" noProof="0">
                          <a:ln>
                            <a:noFill/>
                          </a:ln>
                          <a:solidFill>
                            <a:prstClr val="black"/>
                          </a:solidFill>
                          <a:effectLst/>
                          <a:uLnTx/>
                          <a:uFillTx/>
                          <a:latin typeface="+mn-lt"/>
                          <a:ea typeface="+mn-ea"/>
                          <a:cs typeface="+mn-cs"/>
                        </a:rPr>
                        <a:t>
Cumplir con los Objetivos de Desarrollo Sostenible (ODS) es prioridad en las empresas que actuamos con criterio social #BHDLeón #MejoraTuMundo #CompromisoSocialBHDLeón X Foro Internacional de RedEAmérica 22 de marzo de 2018, Hotel Catalonia,Santo Domingo @redeamerica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80447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- 2018-03-24 18:00:13</a:t>
                      </a:r>
                      <a:r>
                        <a:rPr kumimoji="0" lang="es-ES" sz="1000" b="0" i="0" u="none" strike="noStrike" kern="1200" cap="none" spc="0" normalizeH="0" baseline="0" noProof="0">
                          <a:ln>
                            <a:noFill/>
                          </a:ln>
                          <a:solidFill>
                            <a:prstClr val="black"/>
                          </a:solidFill>
                          <a:effectLst/>
                          <a:uLnTx/>
                          <a:uFillTx/>
                          <a:latin typeface="+mn-lt"/>
                          <a:ea typeface="+mn-ea"/>
                          <a:cs typeface="+mn-cs"/>
                        </a:rPr>
                        <a:t>
Realiza el pago de tu Club Deportivo Naco a través de nuestros canales #BHDLeon #MejoraTuMundo @ClubNacord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4024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- 2018-03-24 18:00:25</a:t>
                      </a:r>
                      <a:r>
                        <a:rPr kumimoji="0" lang="es-ES" sz="1000" b="0" i="0" u="none" strike="noStrike" kern="1200" cap="none" spc="0" normalizeH="0" baseline="0" noProof="0">
                          <a:ln>
                            <a:noFill/>
                          </a:ln>
                          <a:solidFill>
                            <a:prstClr val="black"/>
                          </a:solidFill>
                          <a:effectLst/>
                          <a:uLnTx/>
                          <a:uFillTx/>
                          <a:latin typeface="+mn-lt"/>
                          <a:ea typeface="+mn-ea"/>
                          <a:cs typeface="+mn-cs"/>
                        </a:rPr>
                        <a:t>
Si vas para la Zona Este del País recuerda que tienes disponible nuestros Cajeros Automáticos las 24 horas. Conoce nuestros cajeros ubicados en la Zona Este aquí http://bit.ly/2HYd0R4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4435497"/>
                  </a:ext>
                </a:extLst>
              </a:tr>
            </a:tbl>
          </a:graphicData>
        </a:graphic>
      </p:graphicFrame>
      <p:sp>
        <p:nvSpPr>
          <p:cNvPr id="4" name="Text Placeholder 3">
            <a:extLst>
              <a:ext uri="{FF2B5EF4-FFF2-40B4-BE49-F238E27FC236}">
                <a16:creationId xmlns:a16="http://schemas.microsoft.com/office/drawing/2014/main" id="{97C2C097-8CC6-4F12-996D-7DFBF02C490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868478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602</Words>
  <Application>Microsoft Office PowerPoint</Application>
  <PresentationFormat>On-screen Show (4:3)</PresentationFormat>
  <Paragraphs>250</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Reporte LinkedIn</vt:lpstr>
      <vt:lpstr>LinkedIn Key Metrics Table</vt:lpstr>
      <vt:lpstr>LinkedIn Key Metrics Radar</vt:lpstr>
      <vt:lpstr>LinkedIn Followers Total</vt:lpstr>
      <vt:lpstr>LinkedIn Followers Change</vt:lpstr>
      <vt:lpstr>LinkedIn Updates</vt:lpstr>
      <vt:lpstr>LinkedIn Interaction Rate</vt:lpstr>
      <vt:lpstr>LinkedIn Interactions Distribution</vt:lpstr>
      <vt:lpstr>LinkedIn Interaction Rate</vt:lpstr>
      <vt:lpstr>LinkedIn Interaction Rate By Update Type</vt:lpstr>
      <vt:lpstr>LinkedIn Interaction Rate By Hour</vt:lpstr>
      <vt:lpstr>LinkedIn Interaction Rate By Weekday</vt:lpstr>
      <vt:lpstr>LinkedIn Average Likes Per Update</vt:lpstr>
      <vt:lpstr>LinkedIn Average Comments Per Update</vt:lpstr>
      <vt:lpstr>LinkedIn Average Interactions Per Update</vt:lpstr>
      <vt:lpstr>LinkedIn Updates Type Distribution</vt:lpstr>
      <vt:lpstr>LinkedIn Updates By Weekday</vt:lpstr>
      <vt:lpstr>LinkedIn Followers Change Per Weekday</vt:lpstr>
      <vt:lpstr>LinkedIn Updates By Hour</vt:lpstr>
      <vt:lpstr>LinkedIn Updates Table - 1 of 8</vt:lpstr>
      <vt:lpstr>LinkedIn Updates Table - 2 of 8</vt:lpstr>
      <vt:lpstr>LinkedIn Updates Table - 3 of 8</vt:lpstr>
      <vt:lpstr>LinkedIn Updates Table - 4 of 8</vt:lpstr>
      <vt:lpstr>LinkedIn Updates Table - 5 of 8</vt:lpstr>
      <vt:lpstr>LinkedIn Updates Table - 6 of 8</vt:lpstr>
      <vt:lpstr>LinkedIn Updates Table - 7 of 8</vt:lpstr>
      <vt:lpstr>LinkedIn Updates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LinkedIn</dc:title>
  <dc:creator>Administrator</dc:creator>
  <cp:lastModifiedBy>Administrator</cp:lastModifiedBy>
  <cp:revision>1</cp:revision>
  <dcterms:created xsi:type="dcterms:W3CDTF">2018-04-05T12:13:23Z</dcterms:created>
  <dcterms:modified xsi:type="dcterms:W3CDTF">2018-04-05T12:14:11Z</dcterms:modified>
</cp:coreProperties>
</file>