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charts/chart11.xml" ContentType="application/vnd.openxmlformats-officedocument.drawingml.chart+xml"/>
  <Override PartName="/ppt/charts/style11.xml" ContentType="application/vnd.ms-office.chartstyle+xml"/>
  <Override PartName="/ppt/charts/colors11.xml" ContentType="application/vnd.ms-office.chartcolorstyle+xml"/>
  <Override PartName="/ppt/charts/chart12.xml" ContentType="application/vnd.openxmlformats-officedocument.drawingml.chart+xml"/>
  <Override PartName="/ppt/charts/style12.xml" ContentType="application/vnd.ms-office.chartstyle+xml"/>
  <Override PartName="/ppt/charts/colors12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7" r:id="rId21"/>
    <p:sldId id="278" r:id="rId22"/>
    <p:sldId id="279" r:id="rId23"/>
    <p:sldId id="281" r:id="rId24"/>
    <p:sldId id="282" r:id="rId25"/>
    <p:sldId id="283" r:id="rId26"/>
    <p:sldId id="285" r:id="rId27"/>
    <p:sldId id="286" r:id="rId28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29"/>
      <p:bold r:id="rId30"/>
      <p:italic r:id="rId31"/>
      <p:boldItalic r:id="rId32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969" autoAdjust="0"/>
    <p:restoredTop sz="94692" autoAdjust="0"/>
  </p:normalViewPr>
  <p:slideViewPr>
    <p:cSldViewPr snapToGrid="0">
      <p:cViewPr varScale="1">
        <p:scale>
          <a:sx n="75" d="100"/>
          <a:sy n="75" d="100"/>
        </p:scale>
        <p:origin x="288" y="6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font" Target="fonts/font1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font" Target="fonts/font4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3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font" Target="fonts/font2.fntdata"/><Relationship Id="rId35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8.xlsx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9.xlsx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0.xlsx"/><Relationship Id="rId2" Type="http://schemas.microsoft.com/office/2011/relationships/chartColorStyle" Target="colors11.xml"/><Relationship Id="rId1" Type="http://schemas.microsoft.com/office/2011/relationships/chartStyle" Target="style11.xml"/></Relationships>
</file>

<file path=ppt/charts/_rels/chart1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1.xlsx"/><Relationship Id="rId2" Type="http://schemas.microsoft.com/office/2011/relationships/chartColorStyle" Target="colors12.xml"/><Relationship Id="rId1" Type="http://schemas.microsoft.com/office/2011/relationships/chartStyle" Target="style1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radarChart>
        <c:radarStyle val="marker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@BHDLeon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Sheet1!$A$2:$A$8</c:f>
              <c:strCache>
                <c:ptCount val="7"/>
                <c:pt idx="0">
                  <c:v>Followers</c:v>
                </c:pt>
                <c:pt idx="1">
                  <c:v>Own Tweets</c:v>
                </c:pt>
                <c:pt idx="2">
                  <c:v>Response Rate</c:v>
                </c:pt>
                <c:pt idx="3">
                  <c:v>Interaction Rate</c:v>
                </c:pt>
                <c:pt idx="4">
                  <c:v>Mentions</c:v>
                </c:pt>
                <c:pt idx="5">
                  <c:v>Retweets</c:v>
                </c:pt>
                <c:pt idx="6">
                  <c:v>Followers Change Rate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100</c:v>
                </c:pt>
                <c:pt idx="1">
                  <c:v>100</c:v>
                </c:pt>
                <c:pt idx="2">
                  <c:v>100</c:v>
                </c:pt>
                <c:pt idx="3">
                  <c:v>100</c:v>
                </c:pt>
                <c:pt idx="4">
                  <c:v>100</c:v>
                </c:pt>
                <c:pt idx="5">
                  <c:v>100</c:v>
                </c:pt>
                <c:pt idx="6">
                  <c:v>100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1D1-4C0E-AD9C-D746C4E95A6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274173760"/>
        <c:axId val="274174416"/>
      </c:radarChart>
      <c:catAx>
        <c:axId val="27417376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4174416"/>
        <c:crosses val="autoZero"/>
        <c:auto val="1"/>
        <c:lblAlgn val="ctr"/>
        <c:lblOffset val="100"/>
        <c:noMultiLvlLbl val="0"/>
      </c:catAx>
      <c:valAx>
        <c:axId val="27417441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417376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@BHDLeon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43160</c:v>
                </c:pt>
                <c:pt idx="1">
                  <c:v>43161</c:v>
                </c:pt>
                <c:pt idx="2">
                  <c:v>43162</c:v>
                </c:pt>
                <c:pt idx="3">
                  <c:v>43163</c:v>
                </c:pt>
                <c:pt idx="4">
                  <c:v>43164</c:v>
                </c:pt>
                <c:pt idx="5">
                  <c:v>43165</c:v>
                </c:pt>
                <c:pt idx="6">
                  <c:v>43166</c:v>
                </c:pt>
                <c:pt idx="7">
                  <c:v>43167</c:v>
                </c:pt>
                <c:pt idx="8">
                  <c:v>43168</c:v>
                </c:pt>
                <c:pt idx="9">
                  <c:v>43169</c:v>
                </c:pt>
                <c:pt idx="10">
                  <c:v>43170</c:v>
                </c:pt>
                <c:pt idx="11">
                  <c:v>43171</c:v>
                </c:pt>
                <c:pt idx="12">
                  <c:v>43172</c:v>
                </c:pt>
                <c:pt idx="13">
                  <c:v>43173</c:v>
                </c:pt>
                <c:pt idx="14">
                  <c:v>43174</c:v>
                </c:pt>
                <c:pt idx="15">
                  <c:v>43175</c:v>
                </c:pt>
                <c:pt idx="16">
                  <c:v>43176</c:v>
                </c:pt>
                <c:pt idx="17">
                  <c:v>43177</c:v>
                </c:pt>
                <c:pt idx="18">
                  <c:v>43178</c:v>
                </c:pt>
                <c:pt idx="19">
                  <c:v>43179</c:v>
                </c:pt>
                <c:pt idx="20">
                  <c:v>43180</c:v>
                </c:pt>
                <c:pt idx="21">
                  <c:v>43181</c:v>
                </c:pt>
                <c:pt idx="22">
                  <c:v>43182</c:v>
                </c:pt>
                <c:pt idx="23">
                  <c:v>43183</c:v>
                </c:pt>
                <c:pt idx="24">
                  <c:v>43184</c:v>
                </c:pt>
                <c:pt idx="25">
                  <c:v>43185</c:v>
                </c:pt>
                <c:pt idx="26">
                  <c:v>43186</c:v>
                </c:pt>
                <c:pt idx="27">
                  <c:v>43187</c:v>
                </c:pt>
                <c:pt idx="28">
                  <c:v>43188</c:v>
                </c:pt>
                <c:pt idx="29">
                  <c:v>43189</c:v>
                </c:pt>
                <c:pt idx="30">
                  <c:v>43190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62226</c:v>
                </c:pt>
                <c:pt idx="1">
                  <c:v>62240</c:v>
                </c:pt>
                <c:pt idx="2">
                  <c:v>62262</c:v>
                </c:pt>
                <c:pt idx="3">
                  <c:v>62278</c:v>
                </c:pt>
                <c:pt idx="4">
                  <c:v>62294</c:v>
                </c:pt>
                <c:pt idx="5">
                  <c:v>62307</c:v>
                </c:pt>
                <c:pt idx="6">
                  <c:v>62320</c:v>
                </c:pt>
                <c:pt idx="7">
                  <c:v>62329</c:v>
                </c:pt>
                <c:pt idx="8">
                  <c:v>62335</c:v>
                </c:pt>
                <c:pt idx="9">
                  <c:v>62354</c:v>
                </c:pt>
                <c:pt idx="10">
                  <c:v>62372</c:v>
                </c:pt>
                <c:pt idx="11">
                  <c:v>62392</c:v>
                </c:pt>
                <c:pt idx="12">
                  <c:v>62416</c:v>
                </c:pt>
                <c:pt idx="13">
                  <c:v>62435</c:v>
                </c:pt>
                <c:pt idx="14">
                  <c:v>62458</c:v>
                </c:pt>
                <c:pt idx="15">
                  <c:v>62482</c:v>
                </c:pt>
                <c:pt idx="16">
                  <c:v>62493</c:v>
                </c:pt>
                <c:pt idx="17">
                  <c:v>62513</c:v>
                </c:pt>
                <c:pt idx="18">
                  <c:v>62530</c:v>
                </c:pt>
                <c:pt idx="19">
                  <c:v>62548</c:v>
                </c:pt>
                <c:pt idx="20">
                  <c:v>62568</c:v>
                </c:pt>
                <c:pt idx="21">
                  <c:v>62595</c:v>
                </c:pt>
                <c:pt idx="22">
                  <c:v>62614</c:v>
                </c:pt>
                <c:pt idx="23">
                  <c:v>62631</c:v>
                </c:pt>
                <c:pt idx="24">
                  <c:v>62646</c:v>
                </c:pt>
                <c:pt idx="25">
                  <c:v>62677</c:v>
                </c:pt>
                <c:pt idx="26">
                  <c:v>62727</c:v>
                </c:pt>
                <c:pt idx="27">
                  <c:v>62761</c:v>
                </c:pt>
                <c:pt idx="28">
                  <c:v>62782</c:v>
                </c:pt>
                <c:pt idx="29">
                  <c:v>62799</c:v>
                </c:pt>
                <c:pt idx="30">
                  <c:v>62839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1449-4A95-BD46-A94EE913B4A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79678000"/>
        <c:axId val="279678328"/>
      </c:lineChart>
      <c:dateAx>
        <c:axId val="27967800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9678328"/>
        <c:crosses val="autoZero"/>
        <c:auto val="1"/>
        <c:lblOffset val="100"/>
        <c:baseTimeUnit val="days"/>
      </c:dateAx>
      <c:valAx>
        <c:axId val="27967832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967800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@BHDLeon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43160</c:v>
                </c:pt>
                <c:pt idx="1">
                  <c:v>43161</c:v>
                </c:pt>
                <c:pt idx="2">
                  <c:v>43162</c:v>
                </c:pt>
                <c:pt idx="3">
                  <c:v>43163</c:v>
                </c:pt>
                <c:pt idx="4">
                  <c:v>43164</c:v>
                </c:pt>
                <c:pt idx="5">
                  <c:v>43165</c:v>
                </c:pt>
                <c:pt idx="6">
                  <c:v>43166</c:v>
                </c:pt>
                <c:pt idx="7">
                  <c:v>43167</c:v>
                </c:pt>
                <c:pt idx="8">
                  <c:v>43168</c:v>
                </c:pt>
                <c:pt idx="9">
                  <c:v>43169</c:v>
                </c:pt>
                <c:pt idx="10">
                  <c:v>43170</c:v>
                </c:pt>
                <c:pt idx="11">
                  <c:v>43171</c:v>
                </c:pt>
                <c:pt idx="12">
                  <c:v>43172</c:v>
                </c:pt>
                <c:pt idx="13">
                  <c:v>43173</c:v>
                </c:pt>
                <c:pt idx="14">
                  <c:v>43174</c:v>
                </c:pt>
                <c:pt idx="15">
                  <c:v>43175</c:v>
                </c:pt>
                <c:pt idx="16">
                  <c:v>43176</c:v>
                </c:pt>
                <c:pt idx="17">
                  <c:v>43177</c:v>
                </c:pt>
                <c:pt idx="18">
                  <c:v>43178</c:v>
                </c:pt>
                <c:pt idx="19">
                  <c:v>43179</c:v>
                </c:pt>
                <c:pt idx="20">
                  <c:v>43180</c:v>
                </c:pt>
                <c:pt idx="21">
                  <c:v>43181</c:v>
                </c:pt>
                <c:pt idx="22">
                  <c:v>43182</c:v>
                </c:pt>
                <c:pt idx="23">
                  <c:v>43183</c:v>
                </c:pt>
                <c:pt idx="24">
                  <c:v>43184</c:v>
                </c:pt>
                <c:pt idx="25">
                  <c:v>43185</c:v>
                </c:pt>
                <c:pt idx="26">
                  <c:v>43186</c:v>
                </c:pt>
                <c:pt idx="27">
                  <c:v>43187</c:v>
                </c:pt>
                <c:pt idx="28">
                  <c:v>43188</c:v>
                </c:pt>
                <c:pt idx="29">
                  <c:v>43189</c:v>
                </c:pt>
                <c:pt idx="30">
                  <c:v>43190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13</c:v>
                </c:pt>
                <c:pt idx="1">
                  <c:v>14</c:v>
                </c:pt>
                <c:pt idx="2">
                  <c:v>22</c:v>
                </c:pt>
                <c:pt idx="3">
                  <c:v>16</c:v>
                </c:pt>
                <c:pt idx="4">
                  <c:v>16</c:v>
                </c:pt>
                <c:pt idx="5">
                  <c:v>13</c:v>
                </c:pt>
                <c:pt idx="6">
                  <c:v>13</c:v>
                </c:pt>
                <c:pt idx="7">
                  <c:v>9</c:v>
                </c:pt>
                <c:pt idx="8">
                  <c:v>6</c:v>
                </c:pt>
                <c:pt idx="9">
                  <c:v>19</c:v>
                </c:pt>
                <c:pt idx="10">
                  <c:v>18</c:v>
                </c:pt>
                <c:pt idx="11">
                  <c:v>20</c:v>
                </c:pt>
                <c:pt idx="12">
                  <c:v>24</c:v>
                </c:pt>
                <c:pt idx="13">
                  <c:v>19</c:v>
                </c:pt>
                <c:pt idx="14">
                  <c:v>23</c:v>
                </c:pt>
                <c:pt idx="15">
                  <c:v>24</c:v>
                </c:pt>
                <c:pt idx="16">
                  <c:v>11</c:v>
                </c:pt>
                <c:pt idx="17">
                  <c:v>20</c:v>
                </c:pt>
                <c:pt idx="18">
                  <c:v>17</c:v>
                </c:pt>
                <c:pt idx="19">
                  <c:v>18</c:v>
                </c:pt>
                <c:pt idx="20">
                  <c:v>20</c:v>
                </c:pt>
                <c:pt idx="21">
                  <c:v>27</c:v>
                </c:pt>
                <c:pt idx="22">
                  <c:v>19</c:v>
                </c:pt>
                <c:pt idx="23">
                  <c:v>17</c:v>
                </c:pt>
                <c:pt idx="24">
                  <c:v>15</c:v>
                </c:pt>
                <c:pt idx="25">
                  <c:v>31</c:v>
                </c:pt>
                <c:pt idx="26">
                  <c:v>50</c:v>
                </c:pt>
                <c:pt idx="27">
                  <c:v>34</c:v>
                </c:pt>
                <c:pt idx="28">
                  <c:v>21</c:v>
                </c:pt>
                <c:pt idx="29">
                  <c:v>17</c:v>
                </c:pt>
                <c:pt idx="30">
                  <c:v>40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42D6-4C06-9AA7-7B4E20B1CDF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79684560"/>
        <c:axId val="279684888"/>
      </c:lineChart>
      <c:dateAx>
        <c:axId val="27968456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9684888"/>
        <c:crosses val="autoZero"/>
        <c:auto val="1"/>
        <c:lblOffset val="100"/>
        <c:baseTimeUnit val="days"/>
      </c:dateAx>
      <c:valAx>
        <c:axId val="27968488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968456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@BHDLeon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21</c:v>
                </c:pt>
                <c:pt idx="1">
                  <c:v>26</c:v>
                </c:pt>
                <c:pt idx="2">
                  <c:v>22</c:v>
                </c:pt>
                <c:pt idx="3">
                  <c:v>19</c:v>
                </c:pt>
                <c:pt idx="4">
                  <c:v>16</c:v>
                </c:pt>
                <c:pt idx="5">
                  <c:v>22</c:v>
                </c:pt>
                <c:pt idx="6">
                  <c:v>17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541-498A-8B70-FDFF2FA267F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40469280"/>
        <c:axId val="240472560"/>
      </c:barChart>
      <c:catAx>
        <c:axId val="24046928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0472560"/>
        <c:crosses val="autoZero"/>
        <c:auto val="1"/>
        <c:lblAlgn val="ctr"/>
        <c:lblOffset val="100"/>
        <c:noMultiLvlLbl val="0"/>
      </c:catAx>
      <c:valAx>
        <c:axId val="24047256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046928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@BHDLeon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43160</c:v>
                </c:pt>
                <c:pt idx="1">
                  <c:v>43161</c:v>
                </c:pt>
                <c:pt idx="2">
                  <c:v>43162</c:v>
                </c:pt>
                <c:pt idx="3">
                  <c:v>43163</c:v>
                </c:pt>
                <c:pt idx="4">
                  <c:v>43164</c:v>
                </c:pt>
                <c:pt idx="5">
                  <c:v>43165</c:v>
                </c:pt>
                <c:pt idx="6">
                  <c:v>43166</c:v>
                </c:pt>
                <c:pt idx="7">
                  <c:v>43167</c:v>
                </c:pt>
                <c:pt idx="8">
                  <c:v>43168</c:v>
                </c:pt>
                <c:pt idx="9">
                  <c:v>43169</c:v>
                </c:pt>
                <c:pt idx="10">
                  <c:v>43170</c:v>
                </c:pt>
                <c:pt idx="11">
                  <c:v>43171</c:v>
                </c:pt>
                <c:pt idx="12">
                  <c:v>43172</c:v>
                </c:pt>
                <c:pt idx="13">
                  <c:v>43173</c:v>
                </c:pt>
                <c:pt idx="14">
                  <c:v>43174</c:v>
                </c:pt>
                <c:pt idx="15">
                  <c:v>43175</c:v>
                </c:pt>
                <c:pt idx="16">
                  <c:v>43176</c:v>
                </c:pt>
                <c:pt idx="17">
                  <c:v>43177</c:v>
                </c:pt>
                <c:pt idx="18">
                  <c:v>43178</c:v>
                </c:pt>
                <c:pt idx="19">
                  <c:v>43179</c:v>
                </c:pt>
                <c:pt idx="20">
                  <c:v>43180</c:v>
                </c:pt>
                <c:pt idx="21">
                  <c:v>43181</c:v>
                </c:pt>
                <c:pt idx="22">
                  <c:v>43182</c:v>
                </c:pt>
                <c:pt idx="23">
                  <c:v>43183</c:v>
                </c:pt>
                <c:pt idx="24">
                  <c:v>43184</c:v>
                </c:pt>
                <c:pt idx="25">
                  <c:v>43185</c:v>
                </c:pt>
                <c:pt idx="26">
                  <c:v>43186</c:v>
                </c:pt>
                <c:pt idx="27">
                  <c:v>43187</c:v>
                </c:pt>
                <c:pt idx="28">
                  <c:v>43188</c:v>
                </c:pt>
                <c:pt idx="29">
                  <c:v>43189</c:v>
                </c:pt>
                <c:pt idx="30">
                  <c:v>43190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2</c:v>
                </c:pt>
                <c:pt idx="1">
                  <c:v>1</c:v>
                </c:pt>
                <c:pt idx="2">
                  <c:v>2</c:v>
                </c:pt>
                <c:pt idx="3">
                  <c:v>0</c:v>
                </c:pt>
                <c:pt idx="4">
                  <c:v>2</c:v>
                </c:pt>
                <c:pt idx="5">
                  <c:v>3</c:v>
                </c:pt>
                <c:pt idx="6">
                  <c:v>5</c:v>
                </c:pt>
                <c:pt idx="7">
                  <c:v>3</c:v>
                </c:pt>
                <c:pt idx="8">
                  <c:v>1</c:v>
                </c:pt>
                <c:pt idx="9">
                  <c:v>3</c:v>
                </c:pt>
                <c:pt idx="10">
                  <c:v>0</c:v>
                </c:pt>
                <c:pt idx="11">
                  <c:v>3</c:v>
                </c:pt>
                <c:pt idx="12">
                  <c:v>3</c:v>
                </c:pt>
                <c:pt idx="13">
                  <c:v>3</c:v>
                </c:pt>
                <c:pt idx="14">
                  <c:v>4</c:v>
                </c:pt>
                <c:pt idx="15">
                  <c:v>1</c:v>
                </c:pt>
                <c:pt idx="16">
                  <c:v>0</c:v>
                </c:pt>
                <c:pt idx="17">
                  <c:v>0</c:v>
                </c:pt>
                <c:pt idx="18">
                  <c:v>1</c:v>
                </c:pt>
                <c:pt idx="19">
                  <c:v>2</c:v>
                </c:pt>
                <c:pt idx="20">
                  <c:v>4</c:v>
                </c:pt>
                <c:pt idx="21">
                  <c:v>4</c:v>
                </c:pt>
                <c:pt idx="22">
                  <c:v>6</c:v>
                </c:pt>
                <c:pt idx="23">
                  <c:v>3</c:v>
                </c:pt>
                <c:pt idx="24">
                  <c:v>0</c:v>
                </c:pt>
                <c:pt idx="25">
                  <c:v>4</c:v>
                </c:pt>
                <c:pt idx="26">
                  <c:v>5</c:v>
                </c:pt>
                <c:pt idx="27">
                  <c:v>6</c:v>
                </c:pt>
                <c:pt idx="28">
                  <c:v>4</c:v>
                </c:pt>
                <c:pt idx="29">
                  <c:v>4</c:v>
                </c:pt>
                <c:pt idx="30">
                  <c:v>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F54A-4511-91C6-8835F0386C9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40459112"/>
        <c:axId val="240462720"/>
      </c:lineChart>
      <c:dateAx>
        <c:axId val="24045911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0462720"/>
        <c:crosses val="autoZero"/>
        <c:auto val="1"/>
        <c:lblOffset val="100"/>
        <c:baseTimeUnit val="days"/>
      </c:dateAx>
      <c:valAx>
        <c:axId val="24046272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045911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Own Tweets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@BHDLeon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80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55F-41EB-BC7F-159C99D6288F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Retweeted Tweets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@BHDLeon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855F-41EB-BC7F-159C99D6288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240465344"/>
        <c:axId val="240458784"/>
      </c:barChart>
      <c:catAx>
        <c:axId val="24046534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0458784"/>
        <c:crosses val="autoZero"/>
        <c:auto val="1"/>
        <c:lblAlgn val="ctr"/>
        <c:lblOffset val="100"/>
        <c:noMultiLvlLbl val="0"/>
      </c:catAx>
      <c:valAx>
        <c:axId val="24045878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046534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@BHDLeon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10</c:v>
                </c:pt>
                <c:pt idx="1">
                  <c:v>13</c:v>
                </c:pt>
                <c:pt idx="2">
                  <c:v>18</c:v>
                </c:pt>
                <c:pt idx="3">
                  <c:v>17</c:v>
                </c:pt>
                <c:pt idx="4">
                  <c:v>13</c:v>
                </c:pt>
                <c:pt idx="5">
                  <c:v>9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7C2-4879-BA56-C3604D03DF9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40465672"/>
        <c:axId val="240460752"/>
      </c:barChart>
      <c:catAx>
        <c:axId val="24046567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0460752"/>
        <c:crosses val="autoZero"/>
        <c:auto val="1"/>
        <c:lblAlgn val="ctr"/>
        <c:lblOffset val="100"/>
        <c:noMultiLvlLbl val="0"/>
      </c:catAx>
      <c:valAx>
        <c:axId val="24046075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046567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@BHDLeon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7.8359879741572002E-3</c:v>
                </c:pt>
                <c:pt idx="1">
                  <c:v>1.2301393993967E-2</c:v>
                </c:pt>
                <c:pt idx="2">
                  <c:v>7.2851588875385001E-3</c:v>
                </c:pt>
                <c:pt idx="3">
                  <c:v>1.1758685435409999E-2</c:v>
                </c:pt>
                <c:pt idx="4">
                  <c:v>6.6427527567423997E-3</c:v>
                </c:pt>
                <c:pt idx="5">
                  <c:v>7.2851588875385001E-3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E6F-42E6-8A00-DB6DE365003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74171464"/>
        <c:axId val="274171792"/>
      </c:barChart>
      <c:catAx>
        <c:axId val="27417146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4171792"/>
        <c:crosses val="autoZero"/>
        <c:auto val="1"/>
        <c:lblAlgn val="ctr"/>
        <c:lblOffset val="100"/>
        <c:noMultiLvlLbl val="0"/>
      </c:catAx>
      <c:valAx>
        <c:axId val="27417179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417146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@BHDLeon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1</c:v>
                </c:pt>
                <c:pt idx="1">
                  <c:v>1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3</c:v>
                </c:pt>
                <c:pt idx="13">
                  <c:v>18</c:v>
                </c:pt>
                <c:pt idx="14">
                  <c:v>13</c:v>
                </c:pt>
                <c:pt idx="15">
                  <c:v>9</c:v>
                </c:pt>
                <c:pt idx="16">
                  <c:v>6</c:v>
                </c:pt>
                <c:pt idx="17">
                  <c:v>2</c:v>
                </c:pt>
                <c:pt idx="18">
                  <c:v>9</c:v>
                </c:pt>
                <c:pt idx="19">
                  <c:v>5</c:v>
                </c:pt>
                <c:pt idx="20">
                  <c:v>6</c:v>
                </c:pt>
                <c:pt idx="21">
                  <c:v>5</c:v>
                </c:pt>
                <c:pt idx="22">
                  <c:v>2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748A-4A44-9349-63C5706311F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83866336"/>
        <c:axId val="283867976"/>
      </c:lineChart>
      <c:catAx>
        <c:axId val="28386633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3867976"/>
        <c:crosses val="autoZero"/>
        <c:auto val="1"/>
        <c:lblAlgn val="ctr"/>
        <c:lblOffset val="100"/>
        <c:noMultiLvlLbl val="0"/>
      </c:catAx>
      <c:valAx>
        <c:axId val="28386797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386633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@BHDLeon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3.8381576843115002E-2</c:v>
                </c:pt>
                <c:pt idx="1">
                  <c:v>3.1984647369263E-2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9.0623167546244002E-3</c:v>
                </c:pt>
                <c:pt idx="13">
                  <c:v>9.5953942107788008E-3</c:v>
                </c:pt>
                <c:pt idx="14">
                  <c:v>7.6271082188241997E-3</c:v>
                </c:pt>
                <c:pt idx="15">
                  <c:v>6.7523144446221001E-3</c:v>
                </c:pt>
                <c:pt idx="16">
                  <c:v>5.5973132896210004E-3</c:v>
                </c:pt>
                <c:pt idx="17">
                  <c:v>3.9980809211578004E-3</c:v>
                </c:pt>
                <c:pt idx="18">
                  <c:v>6.7523144446221001E-3</c:v>
                </c:pt>
                <c:pt idx="19">
                  <c:v>4.7976971053894004E-3</c:v>
                </c:pt>
                <c:pt idx="20">
                  <c:v>1.7858094781172E-2</c:v>
                </c:pt>
                <c:pt idx="21">
                  <c:v>1.0235087158164E-2</c:v>
                </c:pt>
                <c:pt idx="22">
                  <c:v>3.1984647369263002E-3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D52C-4345-A1CE-A9025E4EDC2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83862728"/>
        <c:axId val="283860104"/>
      </c:lineChart>
      <c:catAx>
        <c:axId val="28386272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3860104"/>
        <c:crosses val="autoZero"/>
        <c:auto val="1"/>
        <c:lblAlgn val="ctr"/>
        <c:lblOffset val="100"/>
        <c:noMultiLvlLbl val="0"/>
      </c:catAx>
      <c:valAx>
        <c:axId val="28386010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386272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@BHDLeon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43160</c:v>
                </c:pt>
                <c:pt idx="1">
                  <c:v>43161</c:v>
                </c:pt>
                <c:pt idx="2">
                  <c:v>43162</c:v>
                </c:pt>
                <c:pt idx="3">
                  <c:v>43163</c:v>
                </c:pt>
                <c:pt idx="4">
                  <c:v>43164</c:v>
                </c:pt>
                <c:pt idx="5">
                  <c:v>43165</c:v>
                </c:pt>
                <c:pt idx="6">
                  <c:v>43166</c:v>
                </c:pt>
                <c:pt idx="7">
                  <c:v>43167</c:v>
                </c:pt>
                <c:pt idx="8">
                  <c:v>43168</c:v>
                </c:pt>
                <c:pt idx="9">
                  <c:v>43169</c:v>
                </c:pt>
                <c:pt idx="10">
                  <c:v>43170</c:v>
                </c:pt>
                <c:pt idx="11">
                  <c:v>43171</c:v>
                </c:pt>
                <c:pt idx="12">
                  <c:v>43172</c:v>
                </c:pt>
                <c:pt idx="13">
                  <c:v>43173</c:v>
                </c:pt>
                <c:pt idx="14">
                  <c:v>43174</c:v>
                </c:pt>
                <c:pt idx="15">
                  <c:v>43175</c:v>
                </c:pt>
                <c:pt idx="16">
                  <c:v>43176</c:v>
                </c:pt>
                <c:pt idx="17">
                  <c:v>43177</c:v>
                </c:pt>
                <c:pt idx="18">
                  <c:v>43178</c:v>
                </c:pt>
                <c:pt idx="19">
                  <c:v>43179</c:v>
                </c:pt>
                <c:pt idx="20">
                  <c:v>43180</c:v>
                </c:pt>
                <c:pt idx="21">
                  <c:v>43181</c:v>
                </c:pt>
                <c:pt idx="22">
                  <c:v>43182</c:v>
                </c:pt>
                <c:pt idx="23">
                  <c:v>43183</c:v>
                </c:pt>
                <c:pt idx="24">
                  <c:v>43184</c:v>
                </c:pt>
                <c:pt idx="25">
                  <c:v>43185</c:v>
                </c:pt>
                <c:pt idx="26">
                  <c:v>43186</c:v>
                </c:pt>
                <c:pt idx="27">
                  <c:v>43187</c:v>
                </c:pt>
                <c:pt idx="28">
                  <c:v>43188</c:v>
                </c:pt>
                <c:pt idx="29">
                  <c:v>43189</c:v>
                </c:pt>
                <c:pt idx="30">
                  <c:v>43190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9</c:v>
                </c:pt>
                <c:pt idx="1">
                  <c:v>29</c:v>
                </c:pt>
                <c:pt idx="2">
                  <c:v>10</c:v>
                </c:pt>
                <c:pt idx="3">
                  <c:v>4</c:v>
                </c:pt>
                <c:pt idx="4">
                  <c:v>7</c:v>
                </c:pt>
                <c:pt idx="5">
                  <c:v>11</c:v>
                </c:pt>
                <c:pt idx="6">
                  <c:v>5</c:v>
                </c:pt>
                <c:pt idx="7">
                  <c:v>11</c:v>
                </c:pt>
                <c:pt idx="8">
                  <c:v>5</c:v>
                </c:pt>
                <c:pt idx="9">
                  <c:v>4</c:v>
                </c:pt>
                <c:pt idx="10">
                  <c:v>12</c:v>
                </c:pt>
                <c:pt idx="11">
                  <c:v>9</c:v>
                </c:pt>
                <c:pt idx="12">
                  <c:v>21</c:v>
                </c:pt>
                <c:pt idx="13">
                  <c:v>6</c:v>
                </c:pt>
                <c:pt idx="14">
                  <c:v>11</c:v>
                </c:pt>
                <c:pt idx="15">
                  <c:v>13</c:v>
                </c:pt>
                <c:pt idx="16">
                  <c:v>5</c:v>
                </c:pt>
                <c:pt idx="17">
                  <c:v>1</c:v>
                </c:pt>
                <c:pt idx="18">
                  <c:v>6</c:v>
                </c:pt>
                <c:pt idx="19">
                  <c:v>12</c:v>
                </c:pt>
                <c:pt idx="20">
                  <c:v>13</c:v>
                </c:pt>
                <c:pt idx="21">
                  <c:v>55</c:v>
                </c:pt>
                <c:pt idx="22">
                  <c:v>8</c:v>
                </c:pt>
                <c:pt idx="23">
                  <c:v>11</c:v>
                </c:pt>
                <c:pt idx="24">
                  <c:v>3</c:v>
                </c:pt>
                <c:pt idx="25">
                  <c:v>18</c:v>
                </c:pt>
                <c:pt idx="26">
                  <c:v>5</c:v>
                </c:pt>
                <c:pt idx="27">
                  <c:v>6</c:v>
                </c:pt>
                <c:pt idx="28">
                  <c:v>5</c:v>
                </c:pt>
                <c:pt idx="29">
                  <c:v>7</c:v>
                </c:pt>
                <c:pt idx="3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274B-4E8E-913B-A0D5E961C29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89234128"/>
        <c:axId val="389236096"/>
      </c:lineChart>
      <c:dateAx>
        <c:axId val="38923412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9236096"/>
        <c:crosses val="autoZero"/>
        <c:auto val="1"/>
        <c:lblOffset val="100"/>
        <c:baseTimeUnit val="days"/>
      </c:dateAx>
      <c:valAx>
        <c:axId val="38923609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923412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@BHDLeon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0h - 2h</c:v>
                </c:pt>
                <c:pt idx="1">
                  <c:v>2h - 8h</c:v>
                </c:pt>
                <c:pt idx="2">
                  <c:v>8h - 24h</c:v>
                </c:pt>
                <c:pt idx="3">
                  <c:v>24h+</c:v>
                </c:pt>
                <c:pt idx="4">
                  <c:v>Not responded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20</c:v>
                </c:pt>
                <c:pt idx="1">
                  <c:v>2</c:v>
                </c:pt>
                <c:pt idx="2">
                  <c:v>5</c:v>
                </c:pt>
                <c:pt idx="3">
                  <c:v>1</c:v>
                </c:pt>
                <c:pt idx="4">
                  <c:v>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B1D-4D0D-824E-D0F5EE64E48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411228656"/>
        <c:axId val="411228000"/>
      </c:barChart>
      <c:catAx>
        <c:axId val="41122865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11228000"/>
        <c:crosses val="autoZero"/>
        <c:auto val="1"/>
        <c:lblAlgn val="ctr"/>
        <c:lblOffset val="100"/>
        <c:noMultiLvlLbl val="0"/>
      </c:catAx>
      <c:valAx>
        <c:axId val="41122800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1122865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31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4/5/2018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4/5/2018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4/5/2018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4/5/2018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4/5/2018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4/5/2018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4/5/2018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4/5/2018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4/5/2018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4/5/2018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1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2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59B9F3-EF22-42EE-85F7-403917E5A214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Reporte Twitter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4C4FA8E-FFC5-4E21-81BD-980F6CB55DE5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Socialad</a:t>
            </a:r>
          </a:p>
        </p:txBody>
      </p:sp>
    </p:spTree>
    <p:extLst>
      <p:ext uri="{BB962C8B-B14F-4D97-AF65-F5344CB8AC3E}">
        <p14:creationId xmlns:p14="http://schemas.microsoft.com/office/powerpoint/2010/main" val="91279210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E89A36-4084-48B3-9F3A-F752820EE7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Metrics Table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C449FC2-A6FD-41B2-AA8A-A49BBB4935A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24768956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3">
                  <a:extLst>
                    <a:ext uri="{9D8B030D-6E8A-4147-A177-3AD203B41FA5}">
                      <a16:colId xmlns:a16="http://schemas.microsoft.com/office/drawing/2014/main" val="101499392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77224542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44281502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28615688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12879587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59675551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63747709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17279119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34324527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70422132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86929381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60100356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24737345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73595767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Retweeted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 to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All 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Mentions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632379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@BHDLeon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62839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0.0090%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90.3%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6752617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6435606-5934-4F59-95F6-C23618AA4C1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03/01/2018 - 03/31/2018</a:t>
            </a:r>
          </a:p>
        </p:txBody>
      </p:sp>
    </p:spTree>
    <p:extLst>
      <p:ext uri="{BB962C8B-B14F-4D97-AF65-F5344CB8AC3E}">
        <p14:creationId xmlns:p14="http://schemas.microsoft.com/office/powerpoint/2010/main" val="138804244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825B86-6A0C-4FD8-B175-05063BCCE5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Metrics Radar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8F523E8C-3657-4C86-9E22-75BC9BFA5674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21921175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0A813F9-7153-4C5F-B77D-E3033A05E7D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03/01/2018 - 03/31/2018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6C69F1A-A1A7-4688-99F7-315FBF3378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3343109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F0B38A3-CB58-40C7-91AB-1B8F21C266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Followers Total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D6087127-34C0-4DFF-9114-36902831D2A6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86423434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7112AD4-7D12-49EA-90C9-D897E063364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03/01/2018 - 03/31/2018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4A20BA4-ABBE-4D2C-86A6-33D353B7E5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214804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9FA927-6894-4C7C-B450-FA624C738C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Followers Change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19FCEC0E-CC37-4E3A-9793-DC2F4DB1713F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80370040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9BA5444-2231-4746-A980-1B46F4814C5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03/01/2018 - 03/31/2018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38AC43E-6F85-4F57-82C4-0F467E65D3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2616162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8AEC8E-10E1-42A6-865B-43A90C5E03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Followers Change Per Weekday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171A99DE-C8E1-4552-9406-54D7CFD5C8F6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54669814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FDAC84C-080E-4F3A-937A-4D1F66DD76A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03/01/2018 - 03/31/2018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8ABA852-F3B5-417C-9E72-90421634C8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6729057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286889-BD83-42B4-B16A-D31F7C40E1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Tweets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8D4B4DBD-EB3C-47FB-9EA5-E796284AC105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9543386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3A29ACE-4C68-4778-B198-C6FD6E991E5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03/01/2018 - 03/31/2018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0D0A0CE-EBB2-43A1-A3B5-C912EE93C8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3403678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6FFFA9-4358-4FF8-A565-4740CBB582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Tweet Type Distribution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D0C228E6-64D8-4C5E-90C4-785163F2F4A8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85191208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FC55B08-2230-408F-90C1-D5291545CD2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03/01/2018 - 03/31/2018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10A54E1-E8FA-421F-9762-944CDECE96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5053094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A61F4E-862C-4FAA-AE0F-055DC8B5BD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Tweets By Weekday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1B6C1FB9-6FF6-4285-A69F-D466F07864F7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49381147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8450D59-CC55-42AB-B406-B4EAC96C358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03/01/2018 - 03/31/2018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9067147-29CE-49D8-AD40-64C5981F5B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7417005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983FBF-848B-4C30-BCBC-AF84ED67F1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Interaction Rate By Weekday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327673E0-20C9-4D75-BDB8-6B86014E0AD1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0050404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6DC8B0E-A08B-4503-85EF-5C975AE7671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03/01/2018 - 03/31/2018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946D490-2DF0-42EE-AE35-7E472036FE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1823781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847A32-6CE7-447D-9F1F-4798679CBE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Tweets By Hour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4DA29A67-F0A3-45C4-95E7-317EDFBE9D3D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55971589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509C96B-C05F-422C-861C-48909E08AAE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03/01/2018 - 03/31/2018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00C84A8-1378-428B-B392-812F93F5A5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0327522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382575-7687-406C-93BE-D60435F1CB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Interaction Rate By Hour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0CF714E5-9CD2-4568-8965-7A1AF0BB2AA5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89662141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F4E7324-E0BE-496E-91BA-9A9E358B0DE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03/01/2018 - 03/31/2018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2D41768-945E-44C8-81A3-7E1334F1A2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962755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D037D7-0457-4BFD-8E08-39A729CFE5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and Retweeted Tweets Table - 1 of 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ED98D5D-74EA-4931-96A8-52ED19E6A25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51083619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335379800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71518533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1230755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48881345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71307069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20465820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Retweeted Tweet?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86371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@BHDLeon - 2018-03-21 20:54:14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Hoy vivimos la experiencia #ValoraSer junto a miembros de RedEAmérica como parte de las actividades del #FIR2018 en la Escuela República de Costa Rica del sector Los Ríos #BHDLeón #MejoraTuMundo #CompromisoSocialBHDLeón #GenteBHDLeón https://t.co/XMFuwdwtb8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0.0352%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708620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@BHDLeon - 2018-03-13 00:49:04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No todo es tu responsabilidad, prioriza y aprende a decir que no. Elige lo que de verdad quieres hacer, di #AdiosSupermujer.
Que el reloj siempre marque una hora para ti #mujerbhdleon. https://t.co/S49r2dYAbV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0.0385%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622667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@BHDLeon - 2018-03-07 01:37:14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El MINISTERIO DE INDUSTRIA Y COMERCIO Y MIPYYMES reconoció al Banco BHD León por su aporte al desarrollo de la micro, pequeña y mediana empresa destacando su contribución a la implementación de los Centros de Servicios de Apoyo a las Mipymes. #BHDLeonNegocios https://t.co/y9QWDS5ApZ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0.0321%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544913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@BHDLeon - 2018-03-15 20:00:32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Los canales de distribución que utiliza un negocio son claves a la hora de definir precio y costos operacionales relacionados con los productos o servicios que oferta a sus clientes. #BHDLeonNegocios https://t.co/gBGKnuEwCe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0.0320%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669138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7175A1E-97FF-4FD5-83CA-8159FBFE495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03/01/2018 - 03/31/2018</a:t>
            </a:r>
          </a:p>
        </p:txBody>
      </p:sp>
    </p:spTree>
    <p:extLst>
      <p:ext uri="{BB962C8B-B14F-4D97-AF65-F5344CB8AC3E}">
        <p14:creationId xmlns:p14="http://schemas.microsoft.com/office/powerpoint/2010/main" val="401519504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160B8C-C787-4E02-B2C4-D53483810B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and Retweeted Tweets Table - 2 of 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6604B9E-42B5-4A06-B9B0-61C327A313B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79557394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292510760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79510046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87713047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3235695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66325799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35560587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Retweeted Tweet?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7217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@BHDLeon - 2018-03-08 13:26:59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En el #DíaInternacionaldelaMujer te alentamos a aceptar que no todo es tu responsabilidad, prioriza y aprende a decir que no. #AdiosSuperMujer
Que el reloj siempre marque una hora para ti #MujerMujer. https://t.co/Qj6zGpGMM4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0.0209%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797181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@BHDLeon - 2018-03-13 21:53:52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Nos entusiasma participar en la V Semana Económica y Financiera del @BancoCentralRD. Impartiremos la charla “Planificar para ahorrar” https://t.co/OJEoVcEwSo #GenteBHDLeón #CompromisoSocialBHDLeón #BHDLeón #MejoraTuMundo #sefBCRD https://t.co/yNY8tS3kOt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0.0240%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732553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@BHDLeon - 2018-03-23 21:35:38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Si vas a necesitar los servicios correspondientes durante ese tiempo, por favor, toma las medidas de lugar. A partir de la 1:45 a.m. del sábado, 24 de marzo de 2018, los mismos estarán disponibles nuevamente. Las tarjetas de crédito se mantendrán funcionando como de costumbre https://t.co/NDb9gwCVPT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0.0144%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221396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@BHDLeon - 2018-03-06 20:22:28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La comunicación en los negocios es ideal para fortalecer los vínculos de valor, como la confianza, con los grupos de interés, como colaboradores y clientes. #BHDLeonNegocios https://t.co/Vcc5Izkw71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0.0193%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3850894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0E72EF8-DCB4-4E75-B9A0-636204633DA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03/01/2018 - 03/31/2018</a:t>
            </a:r>
          </a:p>
        </p:txBody>
      </p:sp>
    </p:spTree>
    <p:extLst>
      <p:ext uri="{BB962C8B-B14F-4D97-AF65-F5344CB8AC3E}">
        <p14:creationId xmlns:p14="http://schemas.microsoft.com/office/powerpoint/2010/main" val="156840888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7241D6-EB5B-4B2E-9EAF-1D1B93E985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and Retweeted Tweets Table - 3 of 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042191E-95BC-4B0F-9595-E88227A8CAC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24801403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86422785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00360339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9802413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19478471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80411000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10593433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Retweeted Tweet?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242117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@BHDLeon - 2018-03-22 13:30:23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Los grupos de interés, como los colaboradores y los clientes, deben ser tomados en cuenta a la hora de realizar la planificación estratégica de la comunicación. #BHDLeonNegocios https://t.co/8oZCk437bS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0.0335%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912462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@BHDLeon - 2018-03-10 13:00:37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Silvia Denisse Pichardo ha contribuido con el desarrollo integral de más de 24,700 niños y adolescentes víctimas de explotación sexual y el trabajo infantil.  Te invitamos a conversar con ella este sábado 10 de marzo a las 6:00 p.m. en el atrio central de @Galeria360 https://t.co/4xhwaYPhK6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0.0112%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241788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@BHDLeon - 2018-03-09 16:05:03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Eugenia Beltrán implementa grupos de ahorros a través de la formación de líderes comunitarios beneficiando a más de 5 mil personas.
Te invitamos a conversar con ella este sábado 10 de marzo a las 6:00 p.m. en el atrio central de @Galeria360  #PremioMujeresQueCambianElMundo https://t.co/gVHsTphGT1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0.0096%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133037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@BHDLeon - 2018-03-15 13:40:09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#TBT #GenteBHDLeón celebró el #DíaInternacionaldelaMujer al exhibir un pin que representa el Sello de Oro Igualando RD, primera certificación en el país sobre prácticas laborales de igualdad y equidad de género. El verdadero cambio comienza desde adentro #BHDLeón #MejoraTuMundo https://t.co/IuX0lSBpDm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0.0144%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4135088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4E2AA08-08FC-473E-A0F9-6B953EFB515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03/01/2018 - 03/31/2018</a:t>
            </a:r>
          </a:p>
        </p:txBody>
      </p:sp>
    </p:spTree>
    <p:extLst>
      <p:ext uri="{BB962C8B-B14F-4D97-AF65-F5344CB8AC3E}">
        <p14:creationId xmlns:p14="http://schemas.microsoft.com/office/powerpoint/2010/main" val="192606675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024D78-A296-489E-B8C9-5D4D5A3B6C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and Retweeted Tweets Table - 4 of 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4D44165-6B88-43E9-9095-32F4F28ACD0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6503362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242939028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20755339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90634348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51721804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59871628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36567652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Retweeted Tweet?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638799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@BHDLeon - 2018-03-01 14:00:37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Formular estrategias gerenciales es un proceso que te ahorrará tiempo de ejecución en el futuro y ayudará a la mejor planificación de los recursos humanos y económicos. #BHDLeonNegocios https://t.co/hFchH8WTLT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0.0129%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021385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@BHDLeon - 2018-03-15 12:40:05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Trabajemos juntos contra el Phishing. Recuerda usar https://t.co/WopliwjVw5 para acceder a Internet Banking BHD León. Reporta cualquier situación sospechosa escribiéndonos a phishing@bhdleon.com.do. #PrevencionBHDLeon https://t.co/E3TcZQGlTt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0.0112%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16831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@BHDLeon - 2018-03-29 14:01:31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El líder del futuro sabe que para innovar debe actualizar constantemente sus conocimientos técnicos, por eso aprovecha el descanso para aprender. #BHDLeonNegocios https://t.co/DyDJBAYcBK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0.0096%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022468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@BHDLeon - 2018-03-03 15:00:55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¡Felicidad es poder adquirir el hogar que deseas! Vive los mejores años de tu vida con #HipotecarioFijo con hasta 20 años de cuota fija por toda la vida del préstamo. #BHDLeon #MejoraTuMundo https://t.co/ZbCB1pPg4y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0.0128%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359459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@BHDLeon - 2018-03-01 14:45:17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¡Felicidad es poder adquirir el hogar que deseas! Vive los mejores años de tu vida con #HipotecarioFijo con hasta 20 años de cuota fija por toda la vida del préstamo. #BHDLeon #MejoraTuMundo https://t.co/jf3LPvB4uL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0.0112%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937466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66A920E-E32B-41EB-8A20-E86F7BC9C0A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03/01/2018 - 03/31/2018</a:t>
            </a:r>
          </a:p>
        </p:txBody>
      </p:sp>
    </p:spTree>
    <p:extLst>
      <p:ext uri="{BB962C8B-B14F-4D97-AF65-F5344CB8AC3E}">
        <p14:creationId xmlns:p14="http://schemas.microsoft.com/office/powerpoint/2010/main" val="388445275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B6EE74-037D-4D5B-808C-0A02083EAE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and Retweeted Tweets Table - 5 of 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43E64CD-B25E-449D-BAC9-917DD49F14B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46567427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122720372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8085817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4859229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19542415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25498746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78785758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Retweeted Tweet?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929296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@BHDLeon - 2018-03-07 21:00:54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Recuerda que la fecha límite de pago de la primera cuota del Impuesto al Patrimonio Inmobiliario (IPI) es el 13 de marzo del 2018. Realiza el pago a través de nuestros canales electrónicos de una manera rápido y segura. https://t.co/ZFTIHaSTr0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0.0080%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237308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@BHDLeon - 2018-03-05 14:45:03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Valora Ser es el principal aporte en materia de educación en valores del Banco BHD León a la sociedad dominicana. Para más información visita nuestra página web o da clic aquí https://t.co/bOVm9A3pd4 https://t.co/TI3SEOBMui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0.0080%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602102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@BHDLeon - 2018-03-27 18:01:47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Cuida tu salud, manteniendo el bienestar físico, sin descuidar las evaluaciones médicas de rutina para detectar los principales cánceres femeninos, sabiendo que puedes contar con el seguro Precavida. #MujerMujerSalud https://t.co/gOg6hFnCyM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0.0112%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989033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@BHDLeon - 2018-03-24 18:00:48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Realiza el pago de tu Club Deportivo Naco a través de nuestros canales #BHDLeon #MejoraTuMundo @ClubNacord https://t.co/UBdmub4P8B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0.0080%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357857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@BHDLeon - 2018-03-26 18:01:55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Descubre el interior de tu país con los beneficios de tu Tarjeta Mi País: 5% de devolución en Restaurantes, 3% de devolución en Farmacias y Asistencia Vial Gratis llamando al 1-809-200-3563. https://t.co/icupC5fCIT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0.0128%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5029890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9C4FE69-6679-43DF-BD8B-DECE9685238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03/01/2018 - 03/31/2018</a:t>
            </a:r>
          </a:p>
        </p:txBody>
      </p:sp>
    </p:spTree>
    <p:extLst>
      <p:ext uri="{BB962C8B-B14F-4D97-AF65-F5344CB8AC3E}">
        <p14:creationId xmlns:p14="http://schemas.microsoft.com/office/powerpoint/2010/main" val="84298580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BE12E0-7ED8-4645-BAE3-18DDD6051C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and Retweeted Tweets Table - 6 of 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E74E3D6-4432-4F23-9CD4-044E2E88CD1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81129826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288639291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5392685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8766995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62109070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1696448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26949388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Retweeted Tweet?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231831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@BHDLeon - 2018-03-26 15:40:38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En esta Semana Santa pásala bien seguro con Asistencia Salud #BHDLeon desde RD$145 mensuales. *Servicio provisto por @ARSPalic  y @Mapfre_BHD más información visita https://t.co/WopliwjVw5 https://t.co/3oqFBUlJdh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0.0080%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326836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@BHDLeon - 2018-03-27 15:30:43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Una mujer con una idea puede hacer algo extraordinario, dedicando su vida a mejorar la vida de otros, a transformar comunidades, a generar cambios reales en la sociedad; motivando a otras a poner alma, talento y energía en sus buenas ideas. Si conoces una ¡NOMÍNALA! https://t.co/VjJQs1tEha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0.0112%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366263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@BHDLeon - 2018-03-13 13:30:17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Desarrollar y mantener un código de ética caracterizado por el cumplimiento, la calidad, el servicio y la organización le aportará credibilidad a la reputación de tu negocio o actividad comercial. #BHDLeonNegocios https://t.co/27gJ2vlhYj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0.0128%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7044881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48035B8-32CD-4E4A-B3FA-ADBD958AF62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03/01/2018 - 03/31/2018</a:t>
            </a:r>
          </a:p>
        </p:txBody>
      </p:sp>
    </p:spTree>
    <p:extLst>
      <p:ext uri="{BB962C8B-B14F-4D97-AF65-F5344CB8AC3E}">
        <p14:creationId xmlns:p14="http://schemas.microsoft.com/office/powerpoint/2010/main" val="345618157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F09001-AC5E-480C-AB0E-4BFD2E32FB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Mentions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AEE67DB6-7629-4919-A9D2-89FF738332F3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26898177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5780D44-9062-437A-91A8-8C3B45B847C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03/01/2018 - 03/31/2018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80562EC-7B00-4427-AE34-57D9ED2BC2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5438627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27AB9A-312F-4C33-A913-2E1E72E4F7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Mentions Table - 1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464A48F-55EF-43B6-9F2F-B5B82CBE84C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51804895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37760">
                  <a:extLst>
                    <a:ext uri="{9D8B030D-6E8A-4147-A177-3AD203B41FA5}">
                      <a16:colId xmlns:a16="http://schemas.microsoft.com/office/drawing/2014/main" val="720312612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128099178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1939891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04490622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Response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45265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@BHDLeon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@MiguelMedinatv - 2018-03-16 17:40:02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El Banco @BHDLeon donó siete mil ejemplares del documental “Hay un País en el Mundo” a @EducacionRDo como aporte a… https://t.co/0M9rzHaXmo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685402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@BHDLeon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@EducacionRDo - 2018-03-16 15:31:35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Banco @BHDLeon donó siete mil ejemplares del documental “Hay un País en el Mundo” al Ministerio de Educación como u… https://t.co/V5j6ybY0bk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511616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@BHDLeon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@Maricel43553297 - 2018-03-16 18:18:04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El Banco @BHDLeon donó siete mil ejemplares del documental “Hay un País en el Mundo” a @EducacionRDo como aporte a… https://t.co/W5L2P63Pyb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30168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@BHDLeon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@Twiterossociale - 2018-03-16 18:19:27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El Banco @BHDLeon donó siete mil ejemplares del documental “Hay un País en el Mundo” a @EducacionRDo como aporte a… https://t.co/Pn6ugwhXvW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382129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@BHDLeon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@rafaelsant28 - 2018-03-16 18:20:34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El Banco @BHDLeon donó siete mil ejemplares del documental “Hay un País en el Mundo” a @EducacionRDo como aporte a… https://t.co/HmNMAkYsyQ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429117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@BHDLeon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@edwinrasantos - 2018-03-16 18:13:31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El Banco @BHDLeon donó siete mil ejemplares del documental “Hay un País en el Mundo” a @EducacionRDo como aporte a… https://t.co/nD4WdNp5nz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239761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@BHDLeon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@RedEAmerica - 2018-03-22 18:53:59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Construcción de capacidades y competencias para la vida Josefina Navarro, @BHDLeon; Saschia Seibel, Entrena-USAID-A… https://t.co/BTSsXsXgUh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5629065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F336F1D-4945-4729-A82F-C2006EC6FDD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03/01/2018 - 03/31/2018</a:t>
            </a:r>
          </a:p>
        </p:txBody>
      </p:sp>
    </p:spTree>
    <p:extLst>
      <p:ext uri="{BB962C8B-B14F-4D97-AF65-F5344CB8AC3E}">
        <p14:creationId xmlns:p14="http://schemas.microsoft.com/office/powerpoint/2010/main" val="255981000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A3275A-39FD-4225-AE1A-5EB01E3310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Mentions Table - 2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60B495C-E7B9-469E-9B33-6E5CED26C6F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11567907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37760">
                  <a:extLst>
                    <a:ext uri="{9D8B030D-6E8A-4147-A177-3AD203B41FA5}">
                      <a16:colId xmlns:a16="http://schemas.microsoft.com/office/drawing/2014/main" val="2574625652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202415659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68053689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80188760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Response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843124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@BHDLeon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@MIREXRD - 2018-03-02 19:53:54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El presidente del @BHDLeon , Luis Molina Achécar y la vicepresidente de Comunicación Corporativa y Responsabilidad… https://t.co/KkoqofnBNi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001282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@BHDLeon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@mmpeguero - 2018-03-22 18:49:59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@leandrovrf17 @BHDLeon @AlejandroFdezW @Jh0n_Jhon Ellos tienen muchísimo tiempo con ese tigueraje ahí, por eso mism… https://t.co/L7QPddxjC8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60660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@BHDLeon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@periodico7dias - 2018-03-26 11:48:28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El Banco BHD León anuncia crecimiento de sus activos en un 11.7 % https://t.co/2YVWbrcawo @BHDLeon https://t.co/55tYWeNtnH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103472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@BHDLeon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@CursoDeportivo - 2018-03-23 22:00:00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El "Primer Curso Taller de Narración y Comentarios Deportivos", es auspiciado por @miderec_rd y @BHDLeon, con la co… https://t.co/KDCX0FAMYy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083290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@BHDLeon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@ViryiBaldera - 2018-03-08 17:45:26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@BHDLeon fue el primera institución en aumentar a 4 meses la licencia post parto" Washington Wandelpool… https://t.co/KZb02V5Zis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724399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@BHDLeon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@EJacagua - 2018-03-19 18:58:17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@CursoDeportivo @martinezsanta26 @RubioBlondie @miderec_rd @BHDLeon Traiganlo para el cibao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218047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@BHDLeon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@RedEAmerica - 2018-03-15 23:33:37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Parte del nodo de República Dominicana, Josefina Navarro representante del @bhdleon y Luis José López representante… https://t.co/W6njtI6TTv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8214382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6ED1339-EEC1-496F-96EC-A53279EC3B6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03/01/2018 - 03/31/2018</a:t>
            </a:r>
          </a:p>
        </p:txBody>
      </p:sp>
    </p:spTree>
    <p:extLst>
      <p:ext uri="{BB962C8B-B14F-4D97-AF65-F5344CB8AC3E}">
        <p14:creationId xmlns:p14="http://schemas.microsoft.com/office/powerpoint/2010/main" val="286945556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3BE60D-A6D0-4E62-9044-C1B6D31B2F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Mentions Table - 3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973CDA4-2523-4D24-BF4E-72B5790661B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06003407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37760">
                  <a:extLst>
                    <a:ext uri="{9D8B030D-6E8A-4147-A177-3AD203B41FA5}">
                      <a16:colId xmlns:a16="http://schemas.microsoft.com/office/drawing/2014/main" val="1580808973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111019044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69901555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70191607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Response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12663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@BHDLeon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@LReynosof - 2018-03-22 13:35:36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@RobertRRivera @Popularenlinea Lo mismo @BHDLeon y BE que atraco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572423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@BHDLeon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@daneirism - 2018-03-22 15:13:02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Nos visitan el banco @BHDLeon Josefina Amparo de Martinez y Yessica Suero de Banca de empresas. propuestas para lle… https://t.co/fKXVkXvSnc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523316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@BHDLeon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@JLMendoza_ - 2018-03-22 16:36:30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@endeportes @CursoDeportivo @miderec_rd @BHDLeon Gracias Enmascarado, tienes razón y de paso el que inicia la costu… https://t.co/V9sTuu3TVF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218618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@BHDLeon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@tatianarosario - 2018-03-08 17:26:43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Como siempre @BHDLeon logrando un mensaje positivo. Ojalá muchas empresas y campañas emulen lo bueno que se hace en… https://t.co/xmlqfWQ2sP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539938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@BHDLeon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@EnDelgado - 2018-03-22 02:18:17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Ayúdenme con el pasaje por lo menos @BHDLeon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03/22/2018 12:19:14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693725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@BHDLeon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@EnDelgado - 2018-03-22 02:17:48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Por más que he llamado (interdiario) nunca terminan de ponerlo, y siempre me dicen que en 24 horas.. @BHDLeon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03/22/2018 12:19:14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923272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7BAAAFB-5F54-495B-862A-C8EFECA8865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03/01/2018 - 03/31/2018</a:t>
            </a:r>
          </a:p>
        </p:txBody>
      </p:sp>
    </p:spTree>
    <p:extLst>
      <p:ext uri="{BB962C8B-B14F-4D97-AF65-F5344CB8AC3E}">
        <p14:creationId xmlns:p14="http://schemas.microsoft.com/office/powerpoint/2010/main" val="182821907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0A10CD7-074B-4A5C-A079-7E85297C6B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- 1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6DF80FF-25D2-41F0-B672-FE593ED1CE7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32256698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1804063175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4147038497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327200218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333333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@Leitan00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@BHDLeon (30)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311247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@Argentarium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@BHDLeon (22)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796401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@EnDelgado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@BHDLeon (12)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262500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@JoanMGF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@BHDLeon (7)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884503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@adrian_aguzman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@BHDLeon (6)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273030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@LyValera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@BHDLeon (6)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290688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@Maricel43553297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@BHDLeon (5)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370842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@endeportes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@BHDLeon (5)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082882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@RedEAmerica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@BHDLeon (5)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49997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@educativa_rd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@BHDLeon (4)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3345278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A2C4028-316D-4599-80D8-F9EBA430669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03/01/2018 - 03/31/2018</a:t>
            </a:r>
          </a:p>
        </p:txBody>
      </p:sp>
    </p:spTree>
    <p:extLst>
      <p:ext uri="{BB962C8B-B14F-4D97-AF65-F5344CB8AC3E}">
        <p14:creationId xmlns:p14="http://schemas.microsoft.com/office/powerpoint/2010/main" val="99174049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2C1211-8805-4C18-B662-28E0BD5423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- 2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5C2BE0E-0B84-4754-BCE9-0A4E9930816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07865497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3833279709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2610129328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352471310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584438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@Twiterossociale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@BHDLeon (4)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143482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@cmosquea_f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@BHDLeon (4)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932935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@Scenariossg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@BHDLeon (4)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871375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@CIEGLOLF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@BHDLeon (4)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24011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@edwinrasantos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@BHDLeon (4)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363230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@Indhimer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@BHDLeon (4)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056893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@lisa042171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@BHDLeon (4)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458698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@denny_mendez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@BHDLeon (4)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913174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@DimeKamel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@BHDLeon (4)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699997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@dilbre16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@BHDLeon (4)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334117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9AFF594-124F-421B-BEFA-836EE21888A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03/01/2018 - 03/31/2018</a:t>
            </a:r>
          </a:p>
        </p:txBody>
      </p:sp>
    </p:spTree>
    <p:extLst>
      <p:ext uri="{BB962C8B-B14F-4D97-AF65-F5344CB8AC3E}">
        <p14:creationId xmlns:p14="http://schemas.microsoft.com/office/powerpoint/2010/main" val="13482037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99E5B0-6050-4572-AF22-197BA08251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Response Times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3A7CF8DE-253B-49E1-A003-B1563DBECD83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74156930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BD720D6-A07A-4B06-8122-84D2C2EB074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03/01/2018 - 03/31/2018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D430232-C35C-46FE-8752-09FDAFADED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3495996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B74EB4-73C4-45E3-A678-821C1832C6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Questions Table - 1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A59752B-42D7-481E-8B7D-4854116E3DB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82264820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37760">
                  <a:extLst>
                    <a:ext uri="{9D8B030D-6E8A-4147-A177-3AD203B41FA5}">
                      <a16:colId xmlns:a16="http://schemas.microsoft.com/office/drawing/2014/main" val="858503058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134256352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1177819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16774611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Question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Response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400644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@BHDLeon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asked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@juandemola - 2018-03-29 16:20:25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@BHDLeon ¿Tienen problemas de liquidez que quieren calentar esos chelitos hasta el lunes? Bárbaros. Hoy es día labo… https://t.co/Gi2Gf2Vm2Z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84640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@BHDLeon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asked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@rdinaguantable - 2018-03-29 12:54:25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@BHDLeon Hola, porque las tarjetas de débito no pasan en la estación Shell de Las America ?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03/29/2018 13:11:04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350173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@BHDLeon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asked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@Sheilagotro - 2018-03-28 16:29:45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A mi me gustaria que el @BHDLeon me explicara, como es que sin yo usar mi TC tenga un balance pendiente??? SIEMPRE https://t.co/9xRiaVkES3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03/28/2018 17:46:02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039210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@BHDLeon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asked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@liss032 - 2018-03-24 18:07:40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@BHDLeon Y en la zona sur ?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03/26/2018 13:28:05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378743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@BHDLeon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asked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@Rsamuelsena - 2018-03-24 04:26:58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Me gustaría saber que esta pasando con los cajeros y las tarjetas del @BHDLeon no están funcionando??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03/24/2018 13:58:14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086719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@BHDLeon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asked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@DimeKamel - 2018-03-22 21:03:07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Pero que le pasa a la plataforma de @BHDLeon ? 😡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03/22/2018 21:07:20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40470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@BHDLeon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asked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@DahianaJ - 2018-03-22 16:47:25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@BHDLeon porqué ni la app del celular funciona, ni tampoco deja sacar dinero de ningún cajero?? Dice que el banco no esta disponible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03/22/2018 16:51:48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408611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@BHDLeon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asked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@Betssymariel - 2018-03-22 16:45:47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@BHDLeon qué está pasando con la plataforma de internet banking?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03/22/2018 16:55:31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632442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1C9F0BA-8BD2-4113-8D0F-9186E25280B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03/01/2018 - 03/31/2018</a:t>
            </a:r>
          </a:p>
        </p:txBody>
      </p:sp>
    </p:spTree>
    <p:extLst>
      <p:ext uri="{BB962C8B-B14F-4D97-AF65-F5344CB8AC3E}">
        <p14:creationId xmlns:p14="http://schemas.microsoft.com/office/powerpoint/2010/main" val="1941856380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007020-32D5-4D3A-BADF-20559CEC65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Questions Table - 2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D5E386E-BCE8-4829-A0EA-89D3CBEFDC7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44864636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37760">
                  <a:extLst>
                    <a:ext uri="{9D8B030D-6E8A-4147-A177-3AD203B41FA5}">
                      <a16:colId xmlns:a16="http://schemas.microsoft.com/office/drawing/2014/main" val="1896812440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217265711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90869975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90740599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Question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Response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605020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@BHDLeon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asked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@Jsbido - 2018-03-22 16:12:07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Tienen problemas con la plataforma @BHDLeon ? Tengo 1hora tratando de hacer una transferencia.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105984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@BHDLeon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asked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@juancgranier - 2018-03-22 16:11:08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@BHDLeon Q pasa con su plataforma on line q esta tan mal ultimamente?.....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6814570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54E5CCB-B8C5-4F13-AB44-D32BCAF982B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03/01/2018 - 03/31/2018</a:t>
            </a:r>
          </a:p>
        </p:txBody>
      </p:sp>
    </p:spTree>
    <p:extLst>
      <p:ext uri="{BB962C8B-B14F-4D97-AF65-F5344CB8AC3E}">
        <p14:creationId xmlns:p14="http://schemas.microsoft.com/office/powerpoint/2010/main" val="2748384089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1</TotalTime>
  <Words>1289</Words>
  <Application>Microsoft Office PowerPoint</Application>
  <PresentationFormat>On-screen Show (4:3)</PresentationFormat>
  <Paragraphs>486</Paragraphs>
  <Slides>27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27</vt:i4>
      </vt:variant>
    </vt:vector>
  </HeadingPairs>
  <TitlesOfParts>
    <vt:vector size="30" baseType="lpstr">
      <vt:lpstr>Calibri</vt:lpstr>
      <vt:lpstr>Arial</vt:lpstr>
      <vt:lpstr>quintly_template</vt:lpstr>
      <vt:lpstr>Reporte Twitter</vt:lpstr>
      <vt:lpstr>Twitter Key Metrics Table</vt:lpstr>
      <vt:lpstr>Twitter Key Metrics Radar</vt:lpstr>
      <vt:lpstr>Twitter Followers Total</vt:lpstr>
      <vt:lpstr>Twitter Followers Change</vt:lpstr>
      <vt:lpstr>Twitter Followers Change Per Weekday</vt:lpstr>
      <vt:lpstr>Twitter Own Tweets</vt:lpstr>
      <vt:lpstr>Twitter Tweet Type Distribution</vt:lpstr>
      <vt:lpstr>Twitter Own Tweets By Weekday</vt:lpstr>
      <vt:lpstr>Twitter Interaction Rate By Weekday</vt:lpstr>
      <vt:lpstr>Twitter Own Tweets By Hour</vt:lpstr>
      <vt:lpstr>Twitter Interaction Rate By Hour</vt:lpstr>
      <vt:lpstr>Twitter Own and Retweeted Tweets Table - 1 of 6</vt:lpstr>
      <vt:lpstr>Twitter Own and Retweeted Tweets Table - 2 of 6</vt:lpstr>
      <vt:lpstr>Twitter Own and Retweeted Tweets Table - 3 of 6</vt:lpstr>
      <vt:lpstr>Twitter Own and Retweeted Tweets Table - 4 of 6</vt:lpstr>
      <vt:lpstr>Twitter Own and Retweeted Tweets Table - 5 of 6</vt:lpstr>
      <vt:lpstr>Twitter Own and Retweeted Tweets Table - 6 of 6</vt:lpstr>
      <vt:lpstr>Twitter Mentions</vt:lpstr>
      <vt:lpstr>Twitter Mentions Table - 1 of 3</vt:lpstr>
      <vt:lpstr>Twitter Mentions Table - 2 of 3</vt:lpstr>
      <vt:lpstr>Twitter Mentions Table - 3 of 3</vt:lpstr>
      <vt:lpstr>Twitter Key Influencers - 1 of 2</vt:lpstr>
      <vt:lpstr>Twitter Key Influencers - 2 of 2</vt:lpstr>
      <vt:lpstr>Twitter Response Times</vt:lpstr>
      <vt:lpstr>Twitter Questions Table - 1 of 2</vt:lpstr>
      <vt:lpstr>Twitter Questions Table - 2 of 2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Reporte Twitter</dc:title>
  <dc:creator>Administrator</dc:creator>
  <cp:lastModifiedBy>Administrator</cp:lastModifiedBy>
  <cp:revision>1</cp:revision>
  <dcterms:created xsi:type="dcterms:W3CDTF">2018-04-05T12:04:46Z</dcterms:created>
  <dcterms:modified xsi:type="dcterms:W3CDTF">2018-04-05T12:05:46Z</dcterms:modified>
</cp:coreProperties>
</file>