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gruporamosrd (Grupo Ramos)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100</c:v>
                </c:pt>
                <c:pt idx="7">
                  <c:v>100</c:v>
                </c:pt>
              </c:numCache>
            </c:numRef>
          </c:val>
          <c:extLst>
            <c:ext xmlns:c16="http://schemas.microsoft.com/office/drawing/2014/chart" uri="{C3380CC4-5D6E-409C-BE32-E72D297353CC}">
              <c16:uniqueId val="{00000000-3346-495E-BBCC-DCB238C5EBF8}"/>
            </c:ext>
          </c:extLst>
        </c:ser>
        <c:dLbls>
          <c:showLegendKey val="0"/>
          <c:showVal val="0"/>
          <c:showCatName val="0"/>
          <c:showSerName val="0"/>
          <c:showPercent val="0"/>
          <c:showBubbleSize val="0"/>
        </c:dLbls>
        <c:axId val="323817216"/>
        <c:axId val="323815904"/>
      </c:radarChart>
      <c:catAx>
        <c:axId val="32381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15904"/>
        <c:crosses val="autoZero"/>
        <c:auto val="1"/>
        <c:lblAlgn val="ctr"/>
        <c:lblOffset val="100"/>
        <c:noMultiLvlLbl val="0"/>
      </c:catAx>
      <c:valAx>
        <c:axId val="323815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17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gruporamosrd (Grupo Ramos)</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2675</c:v>
                </c:pt>
                <c:pt idx="1">
                  <c:v>2682</c:v>
                </c:pt>
                <c:pt idx="2">
                  <c:v>2685</c:v>
                </c:pt>
                <c:pt idx="3">
                  <c:v>2683</c:v>
                </c:pt>
                <c:pt idx="4">
                  <c:v>2686</c:v>
                </c:pt>
                <c:pt idx="5">
                  <c:v>2691</c:v>
                </c:pt>
                <c:pt idx="6">
                  <c:v>2693</c:v>
                </c:pt>
                <c:pt idx="7">
                  <c:v>2693</c:v>
                </c:pt>
                <c:pt idx="8">
                  <c:v>2713</c:v>
                </c:pt>
                <c:pt idx="9">
                  <c:v>2717</c:v>
                </c:pt>
                <c:pt idx="10">
                  <c:v>2722</c:v>
                </c:pt>
                <c:pt idx="11">
                  <c:v>2726</c:v>
                </c:pt>
                <c:pt idx="12">
                  <c:v>2727</c:v>
                </c:pt>
                <c:pt idx="13">
                  <c:v>2734</c:v>
                </c:pt>
                <c:pt idx="14">
                  <c:v>2734</c:v>
                </c:pt>
                <c:pt idx="15">
                  <c:v>2737</c:v>
                </c:pt>
                <c:pt idx="16">
                  <c:v>2740</c:v>
                </c:pt>
                <c:pt idx="17">
                  <c:v>2743</c:v>
                </c:pt>
                <c:pt idx="18">
                  <c:v>2744</c:v>
                </c:pt>
                <c:pt idx="19">
                  <c:v>2750</c:v>
                </c:pt>
                <c:pt idx="20">
                  <c:v>2757</c:v>
                </c:pt>
                <c:pt idx="21">
                  <c:v>2766</c:v>
                </c:pt>
                <c:pt idx="22">
                  <c:v>2771</c:v>
                </c:pt>
                <c:pt idx="23">
                  <c:v>2773</c:v>
                </c:pt>
                <c:pt idx="24">
                  <c:v>2777</c:v>
                </c:pt>
                <c:pt idx="25">
                  <c:v>2781</c:v>
                </c:pt>
                <c:pt idx="26">
                  <c:v>2781</c:v>
                </c:pt>
                <c:pt idx="27">
                  <c:v>2788</c:v>
                </c:pt>
                <c:pt idx="28">
                  <c:v>2794</c:v>
                </c:pt>
                <c:pt idx="29">
                  <c:v>2798</c:v>
                </c:pt>
              </c:numCache>
            </c:numRef>
          </c:val>
          <c:smooth val="0"/>
          <c:extLst>
            <c:ext xmlns:c16="http://schemas.microsoft.com/office/drawing/2014/chart" uri="{C3380CC4-5D6E-409C-BE32-E72D297353CC}">
              <c16:uniqueId val="{00000000-4921-4AA9-B705-A0351E85D331}"/>
            </c:ext>
          </c:extLst>
        </c:ser>
        <c:dLbls>
          <c:showLegendKey val="0"/>
          <c:showVal val="0"/>
          <c:showCatName val="0"/>
          <c:showSerName val="0"/>
          <c:showPercent val="0"/>
          <c:showBubbleSize val="0"/>
        </c:dLbls>
        <c:smooth val="0"/>
        <c:axId val="323814264"/>
        <c:axId val="323814592"/>
      </c:lineChart>
      <c:dateAx>
        <c:axId val="323814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14592"/>
        <c:crosses val="autoZero"/>
        <c:auto val="1"/>
        <c:lblOffset val="100"/>
        <c:baseTimeUnit val="days"/>
      </c:dateAx>
      <c:valAx>
        <c:axId val="323814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14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gruporamosrd (Grupo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3</c:v>
                </c:pt>
                <c:pt idx="2">
                  <c:v>6</c:v>
                </c:pt>
                <c:pt idx="3">
                  <c:v>5</c:v>
                </c:pt>
                <c:pt idx="4">
                  <c:v>8</c:v>
                </c:pt>
                <c:pt idx="5">
                  <c:v>3</c:v>
                </c:pt>
                <c:pt idx="6">
                  <c:v>3</c:v>
                </c:pt>
              </c:numCache>
            </c:numRef>
          </c:val>
          <c:extLst>
            <c:ext xmlns:c16="http://schemas.microsoft.com/office/drawing/2014/chart" uri="{C3380CC4-5D6E-409C-BE32-E72D297353CC}">
              <c16:uniqueId val="{00000000-C195-4658-8007-7CE9EF5B4741}"/>
            </c:ext>
          </c:extLst>
        </c:ser>
        <c:dLbls>
          <c:showLegendKey val="0"/>
          <c:showVal val="0"/>
          <c:showCatName val="0"/>
          <c:showSerName val="0"/>
          <c:showPercent val="0"/>
          <c:showBubbleSize val="0"/>
        </c:dLbls>
        <c:gapWidth val="219"/>
        <c:overlap val="-27"/>
        <c:axId val="324255992"/>
        <c:axId val="324256976"/>
      </c:barChart>
      <c:catAx>
        <c:axId val="324255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256976"/>
        <c:crosses val="autoZero"/>
        <c:auto val="1"/>
        <c:lblAlgn val="ctr"/>
        <c:lblOffset val="100"/>
        <c:noMultiLvlLbl val="0"/>
      </c:catAx>
      <c:valAx>
        <c:axId val="324256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255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gruporamosrd (Grupo Ramos)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2</c:v>
                </c:pt>
                <c:pt idx="14">
                  <c:v>0</c:v>
                </c:pt>
                <c:pt idx="15">
                  <c:v>0</c:v>
                </c:pt>
                <c:pt idx="16">
                  <c:v>3</c:v>
                </c:pt>
                <c:pt idx="17">
                  <c:v>0</c:v>
                </c:pt>
                <c:pt idx="18">
                  <c:v>0</c:v>
                </c:pt>
                <c:pt idx="19">
                  <c:v>0</c:v>
                </c:pt>
                <c:pt idx="20">
                  <c:v>0</c:v>
                </c:pt>
                <c:pt idx="21">
                  <c:v>1</c:v>
                </c:pt>
                <c:pt idx="22">
                  <c:v>0</c:v>
                </c:pt>
                <c:pt idx="23">
                  <c:v>0</c:v>
                </c:pt>
              </c:numCache>
            </c:numRef>
          </c:val>
          <c:smooth val="0"/>
          <c:extLst>
            <c:ext xmlns:c16="http://schemas.microsoft.com/office/drawing/2014/chart" uri="{C3380CC4-5D6E-409C-BE32-E72D297353CC}">
              <c16:uniqueId val="{00000000-A1F4-4579-8CAD-C4E0CEDB92BD}"/>
            </c:ext>
          </c:extLst>
        </c:ser>
        <c:dLbls>
          <c:showLegendKey val="0"/>
          <c:showVal val="0"/>
          <c:showCatName val="0"/>
          <c:showSerName val="0"/>
          <c:showPercent val="0"/>
          <c:showBubbleSize val="0"/>
        </c:dLbls>
        <c:smooth val="0"/>
        <c:axId val="249460176"/>
        <c:axId val="249459520"/>
      </c:lineChart>
      <c:catAx>
        <c:axId val="249460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459520"/>
        <c:crosses val="autoZero"/>
        <c:auto val="1"/>
        <c:lblAlgn val="ctr"/>
        <c:lblOffset val="100"/>
        <c:noMultiLvlLbl val="0"/>
      </c:catAx>
      <c:valAx>
        <c:axId val="249459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460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gruporamosrd (Grupo Ramos)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4.0782735918068997</c:v>
                </c:pt>
                <c:pt idx="14">
                  <c:v>0</c:v>
                </c:pt>
                <c:pt idx="15">
                  <c:v>0</c:v>
                </c:pt>
                <c:pt idx="16">
                  <c:v>5.4864667154353004</c:v>
                </c:pt>
                <c:pt idx="17">
                  <c:v>0</c:v>
                </c:pt>
                <c:pt idx="18">
                  <c:v>0</c:v>
                </c:pt>
                <c:pt idx="19">
                  <c:v>0</c:v>
                </c:pt>
                <c:pt idx="20">
                  <c:v>0</c:v>
                </c:pt>
                <c:pt idx="21">
                  <c:v>3.1943428432090002</c:v>
                </c:pt>
                <c:pt idx="22">
                  <c:v>2.4506217995610999</c:v>
                </c:pt>
                <c:pt idx="23">
                  <c:v>0</c:v>
                </c:pt>
              </c:numCache>
            </c:numRef>
          </c:val>
          <c:smooth val="0"/>
          <c:extLst>
            <c:ext xmlns:c16="http://schemas.microsoft.com/office/drawing/2014/chart" uri="{C3380CC4-5D6E-409C-BE32-E72D297353CC}">
              <c16:uniqueId val="{00000000-7DFD-4A33-9D0D-81AED47E25F3}"/>
            </c:ext>
          </c:extLst>
        </c:ser>
        <c:dLbls>
          <c:showLegendKey val="0"/>
          <c:showVal val="0"/>
          <c:showCatName val="0"/>
          <c:showSerName val="0"/>
          <c:showPercent val="0"/>
          <c:showBubbleSize val="0"/>
        </c:dLbls>
        <c:smooth val="0"/>
        <c:axId val="249461816"/>
        <c:axId val="249454272"/>
      </c:lineChart>
      <c:catAx>
        <c:axId val="249461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454272"/>
        <c:crosses val="autoZero"/>
        <c:auto val="1"/>
        <c:lblAlgn val="ctr"/>
        <c:lblOffset val="100"/>
        <c:noMultiLvlLbl val="0"/>
      </c:catAx>
      <c:valAx>
        <c:axId val="249454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461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gruporamosrd (Grupo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3</c:v>
                </c:pt>
                <c:pt idx="2">
                  <c:v>3</c:v>
                </c:pt>
                <c:pt idx="3">
                  <c:v>2</c:v>
                </c:pt>
                <c:pt idx="4">
                  <c:v>0</c:v>
                </c:pt>
                <c:pt idx="5">
                  <c:v>0</c:v>
                </c:pt>
                <c:pt idx="6">
                  <c:v>0</c:v>
                </c:pt>
              </c:numCache>
            </c:numRef>
          </c:val>
          <c:extLst>
            <c:ext xmlns:c16="http://schemas.microsoft.com/office/drawing/2014/chart" uri="{C3380CC4-5D6E-409C-BE32-E72D297353CC}">
              <c16:uniqueId val="{00000000-D7D3-450C-AFAB-946C3B38B665}"/>
            </c:ext>
          </c:extLst>
        </c:ser>
        <c:dLbls>
          <c:showLegendKey val="0"/>
          <c:showVal val="0"/>
          <c:showCatName val="0"/>
          <c:showSerName val="0"/>
          <c:showPercent val="0"/>
          <c:showBubbleSize val="0"/>
        </c:dLbls>
        <c:gapWidth val="219"/>
        <c:overlap val="-27"/>
        <c:axId val="249468048"/>
        <c:axId val="249469032"/>
      </c:barChart>
      <c:catAx>
        <c:axId val="249468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469032"/>
        <c:crosses val="autoZero"/>
        <c:auto val="1"/>
        <c:lblAlgn val="ctr"/>
        <c:lblOffset val="100"/>
        <c:noMultiLvlLbl val="0"/>
      </c:catAx>
      <c:valAx>
        <c:axId val="249469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468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gruporamosrd (Grupo Ramos)</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pt idx="0">
                  <c:v>4.0270423342928003</c:v>
                </c:pt>
                <c:pt idx="1">
                  <c:v>4.0571158507977003</c:v>
                </c:pt>
                <c:pt idx="2">
                  <c:v>4.6415011563724002</c:v>
                </c:pt>
              </c:numCache>
            </c:numRef>
          </c:val>
          <c:extLst>
            <c:ext xmlns:c16="http://schemas.microsoft.com/office/drawing/2014/chart" uri="{C3380CC4-5D6E-409C-BE32-E72D297353CC}">
              <c16:uniqueId val="{00000000-671C-4334-88AE-1208D5AB263F}"/>
            </c:ext>
          </c:extLst>
        </c:ser>
        <c:dLbls>
          <c:showLegendKey val="0"/>
          <c:showVal val="0"/>
          <c:showCatName val="0"/>
          <c:showSerName val="0"/>
          <c:showPercent val="0"/>
          <c:showBubbleSize val="0"/>
        </c:dLbls>
        <c:gapWidth val="219"/>
        <c:overlap val="-27"/>
        <c:axId val="249466736"/>
        <c:axId val="249467064"/>
      </c:barChart>
      <c:catAx>
        <c:axId val="249466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467064"/>
        <c:crosses val="autoZero"/>
        <c:auto val="1"/>
        <c:lblAlgn val="ctr"/>
        <c:lblOffset val="100"/>
        <c:noMultiLvlLbl val="0"/>
      </c:catAx>
      <c:valAx>
        <c:axId val="249467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466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gruporamosrd (Grupo Ramos)</c:v>
                </c:pt>
              </c:strCache>
            </c:strRef>
          </c:cat>
          <c:val>
            <c:numRef>
              <c:f>Sheet1!$B$2</c:f>
              <c:numCache>
                <c:formatCode>General</c:formatCode>
                <c:ptCount val="1"/>
                <c:pt idx="0">
                  <c:v>5</c:v>
                </c:pt>
              </c:numCache>
            </c:numRef>
          </c:val>
          <c:extLst>
            <c:ext xmlns:c16="http://schemas.microsoft.com/office/drawing/2014/chart" uri="{C3380CC4-5D6E-409C-BE32-E72D297353CC}">
              <c16:uniqueId val="{00000000-BAB5-4594-9186-C943EE92CA21}"/>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gruporamosrd (Grupo Ramos)</c:v>
                </c:pt>
              </c:strCache>
            </c:strRef>
          </c:cat>
          <c:val>
            <c:numRef>
              <c:f>Sheet1!$C$2</c:f>
              <c:numCache>
                <c:formatCode>General</c:formatCode>
                <c:ptCount val="1"/>
                <c:pt idx="0">
                  <c:v>4</c:v>
                </c:pt>
              </c:numCache>
            </c:numRef>
          </c:val>
          <c:extLst>
            <c:ext xmlns:c16="http://schemas.microsoft.com/office/drawing/2014/chart" uri="{C3380CC4-5D6E-409C-BE32-E72D297353CC}">
              <c16:uniqueId val="{00000001-BAB5-4594-9186-C943EE92CA21}"/>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gruporamosrd (Grupo Ramos)</c:v>
                </c:pt>
              </c:strCache>
            </c:strRef>
          </c:cat>
          <c:val>
            <c:numRef>
              <c:f>Sheet1!$D$2</c:f>
              <c:numCache>
                <c:formatCode>General</c:formatCode>
                <c:ptCount val="1"/>
                <c:pt idx="0">
                  <c:v>2</c:v>
                </c:pt>
              </c:numCache>
            </c:numRef>
          </c:val>
          <c:extLst>
            <c:ext xmlns:c16="http://schemas.microsoft.com/office/drawing/2014/chart" uri="{C3380CC4-5D6E-409C-BE32-E72D297353CC}">
              <c16:uniqueId val="{00000002-BAB5-4594-9186-C943EE92CA21}"/>
            </c:ext>
          </c:extLst>
        </c:ser>
        <c:dLbls>
          <c:showLegendKey val="0"/>
          <c:showVal val="0"/>
          <c:showCatName val="0"/>
          <c:showSerName val="0"/>
          <c:showPercent val="0"/>
          <c:showBubbleSize val="0"/>
        </c:dLbls>
        <c:gapWidth val="150"/>
        <c:overlap val="100"/>
        <c:axId val="249469688"/>
        <c:axId val="252818872"/>
      </c:barChart>
      <c:catAx>
        <c:axId val="249469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818872"/>
        <c:crosses val="autoZero"/>
        <c:auto val="1"/>
        <c:lblAlgn val="ctr"/>
        <c:lblOffset val="100"/>
        <c:noMultiLvlLbl val="0"/>
      </c:catAx>
      <c:valAx>
        <c:axId val="2528188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469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gruporamosrd (Grupo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3.7158869395712002</c:v>
                </c:pt>
                <c:pt idx="1">
                  <c:v>4.0204678362572999</c:v>
                </c:pt>
                <c:pt idx="2">
                  <c:v>3.9595516569200999</c:v>
                </c:pt>
                <c:pt idx="3">
                  <c:v>6.25</c:v>
                </c:pt>
              </c:numCache>
            </c:numRef>
          </c:val>
          <c:extLst>
            <c:ext xmlns:c16="http://schemas.microsoft.com/office/drawing/2014/chart" uri="{C3380CC4-5D6E-409C-BE32-E72D297353CC}">
              <c16:uniqueId val="{00000000-230F-46D8-92DC-2488D18929DA}"/>
            </c:ext>
          </c:extLst>
        </c:ser>
        <c:dLbls>
          <c:showLegendKey val="0"/>
          <c:showVal val="0"/>
          <c:showCatName val="0"/>
          <c:showSerName val="0"/>
          <c:showPercent val="0"/>
          <c:showBubbleSize val="0"/>
        </c:dLbls>
        <c:gapWidth val="219"/>
        <c:overlap val="-27"/>
        <c:axId val="327587480"/>
        <c:axId val="327585512"/>
      </c:barChart>
      <c:catAx>
        <c:axId val="327587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585512"/>
        <c:crosses val="autoZero"/>
        <c:auto val="1"/>
        <c:lblAlgn val="ctr"/>
        <c:lblOffset val="100"/>
        <c:noMultiLvlLbl val="0"/>
      </c:catAx>
      <c:valAx>
        <c:axId val="327585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587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gruporamosrd (Grupo Ramos)</c:v>
                </c:pt>
              </c:strCache>
            </c:strRef>
          </c:cat>
          <c:val>
            <c:numRef>
              <c:f>Sheet1!$B$2</c:f>
              <c:numCache>
                <c:formatCode>General</c:formatCode>
                <c:ptCount val="1"/>
                <c:pt idx="0">
                  <c:v>1257</c:v>
                </c:pt>
              </c:numCache>
            </c:numRef>
          </c:val>
          <c:extLst>
            <c:ext xmlns:c16="http://schemas.microsoft.com/office/drawing/2014/chart" uri="{C3380CC4-5D6E-409C-BE32-E72D297353CC}">
              <c16:uniqueId val="{00000000-4111-4C52-B048-BE29CC8B7E7A}"/>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gruporamosrd (Grupo Ramos)</c:v>
                </c:pt>
              </c:strCache>
            </c:strRef>
          </c:cat>
          <c:val>
            <c:numRef>
              <c:f>Sheet1!$C$2</c:f>
              <c:numCache>
                <c:formatCode>General</c:formatCode>
                <c:ptCount val="1"/>
                <c:pt idx="0">
                  <c:v>45</c:v>
                </c:pt>
              </c:numCache>
            </c:numRef>
          </c:val>
          <c:extLst>
            <c:ext xmlns:c16="http://schemas.microsoft.com/office/drawing/2014/chart" uri="{C3380CC4-5D6E-409C-BE32-E72D297353CC}">
              <c16:uniqueId val="{00000001-4111-4C52-B048-BE29CC8B7E7A}"/>
            </c:ext>
          </c:extLst>
        </c:ser>
        <c:dLbls>
          <c:showLegendKey val="0"/>
          <c:showVal val="0"/>
          <c:showCatName val="0"/>
          <c:showSerName val="0"/>
          <c:showPercent val="0"/>
          <c:showBubbleSize val="0"/>
        </c:dLbls>
        <c:gapWidth val="150"/>
        <c:overlap val="100"/>
        <c:axId val="327583872"/>
        <c:axId val="327582560"/>
      </c:barChart>
      <c:catAx>
        <c:axId val="327583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582560"/>
        <c:crosses val="autoZero"/>
        <c:auto val="1"/>
        <c:lblAlgn val="ctr"/>
        <c:lblOffset val="100"/>
        <c:noMultiLvlLbl val="0"/>
      </c:catAx>
      <c:valAx>
        <c:axId val="3275825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583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9CA8C-F31A-4962-A346-0DA655078D80}"/>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69D35E68-91F1-4F17-9C83-DED1CE2E2A51}"/>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92659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3840A-9831-41F4-9419-D81173EB88E4}"/>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3B37654A-C799-4004-90DE-3B1B36647352}"/>
              </a:ext>
            </a:extLst>
          </p:cNvPr>
          <p:cNvGraphicFramePr>
            <a:graphicFrameLocks noGrp="1"/>
          </p:cNvGraphicFramePr>
          <p:nvPr>
            <p:ph type="tbl" sz="quarter" idx="13"/>
            <p:extLst>
              <p:ext uri="{D42A27DB-BD31-4B8C-83A1-F6EECF244321}">
                <p14:modId xmlns:p14="http://schemas.microsoft.com/office/powerpoint/2010/main" val="12437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63239292"/>
                    </a:ext>
                  </a:extLst>
                </a:gridCol>
                <a:gridCol w="699516">
                  <a:extLst>
                    <a:ext uri="{9D8B030D-6E8A-4147-A177-3AD203B41FA5}">
                      <a16:colId xmlns:a16="http://schemas.microsoft.com/office/drawing/2014/main" val="2909961434"/>
                    </a:ext>
                  </a:extLst>
                </a:gridCol>
                <a:gridCol w="699516">
                  <a:extLst>
                    <a:ext uri="{9D8B030D-6E8A-4147-A177-3AD203B41FA5}">
                      <a16:colId xmlns:a16="http://schemas.microsoft.com/office/drawing/2014/main" val="2345335768"/>
                    </a:ext>
                  </a:extLst>
                </a:gridCol>
                <a:gridCol w="658368">
                  <a:extLst>
                    <a:ext uri="{9D8B030D-6E8A-4147-A177-3AD203B41FA5}">
                      <a16:colId xmlns:a16="http://schemas.microsoft.com/office/drawing/2014/main" val="3671518890"/>
                    </a:ext>
                  </a:extLst>
                </a:gridCol>
                <a:gridCol w="658368">
                  <a:extLst>
                    <a:ext uri="{9D8B030D-6E8A-4147-A177-3AD203B41FA5}">
                      <a16:colId xmlns:a16="http://schemas.microsoft.com/office/drawing/2014/main" val="3660399375"/>
                    </a:ext>
                  </a:extLst>
                </a:gridCol>
                <a:gridCol w="658368">
                  <a:extLst>
                    <a:ext uri="{9D8B030D-6E8A-4147-A177-3AD203B41FA5}">
                      <a16:colId xmlns:a16="http://schemas.microsoft.com/office/drawing/2014/main" val="1701223917"/>
                    </a:ext>
                  </a:extLst>
                </a:gridCol>
                <a:gridCol w="699516">
                  <a:extLst>
                    <a:ext uri="{9D8B030D-6E8A-4147-A177-3AD203B41FA5}">
                      <a16:colId xmlns:a16="http://schemas.microsoft.com/office/drawing/2014/main" val="4253926969"/>
                    </a:ext>
                  </a:extLst>
                </a:gridCol>
                <a:gridCol w="699516">
                  <a:extLst>
                    <a:ext uri="{9D8B030D-6E8A-4147-A177-3AD203B41FA5}">
                      <a16:colId xmlns:a16="http://schemas.microsoft.com/office/drawing/2014/main" val="1580270551"/>
                    </a:ext>
                  </a:extLst>
                </a:gridCol>
                <a:gridCol w="699516">
                  <a:extLst>
                    <a:ext uri="{9D8B030D-6E8A-4147-A177-3AD203B41FA5}">
                      <a16:colId xmlns:a16="http://schemas.microsoft.com/office/drawing/2014/main" val="614854479"/>
                    </a:ext>
                  </a:extLst>
                </a:gridCol>
                <a:gridCol w="658368">
                  <a:extLst>
                    <a:ext uri="{9D8B030D-6E8A-4147-A177-3AD203B41FA5}">
                      <a16:colId xmlns:a16="http://schemas.microsoft.com/office/drawing/2014/main" val="331390760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957727241"/>
                  </a:ext>
                </a:extLst>
              </a:tr>
              <a:tr h="370840">
                <a:tc>
                  <a:txBody>
                    <a:bodyPr/>
                    <a:lstStyle/>
                    <a:p>
                      <a:r>
                        <a:rPr lang="en-US" sz="1000"/>
                        <a:t>gruporamosrd (Grupo Ramos)</a:t>
                      </a:r>
                    </a:p>
                  </a:txBody>
                  <a:tcPr/>
                </a:tc>
                <a:tc>
                  <a:txBody>
                    <a:bodyPr/>
                    <a:lstStyle/>
                    <a:p>
                      <a:r>
                        <a:rPr lang="en-US" sz="1000"/>
                        <a:t>2798</a:t>
                      </a:r>
                    </a:p>
                  </a:txBody>
                  <a:tcPr/>
                </a:tc>
                <a:tc>
                  <a:txBody>
                    <a:bodyPr/>
                    <a:lstStyle/>
                    <a:p>
                      <a:r>
                        <a:rPr lang="en-US" sz="1000"/>
                        <a:t>132</a:t>
                      </a:r>
                    </a:p>
                  </a:txBody>
                  <a:tcPr/>
                </a:tc>
                <a:tc>
                  <a:txBody>
                    <a:bodyPr/>
                    <a:lstStyle/>
                    <a:p>
                      <a:r>
                        <a:rPr lang="en-US" sz="1000"/>
                        <a:t>4</a:t>
                      </a:r>
                    </a:p>
                  </a:txBody>
                  <a:tcPr/>
                </a:tc>
                <a:tc>
                  <a:txBody>
                    <a:bodyPr/>
                    <a:lstStyle/>
                    <a:p>
                      <a:r>
                        <a:rPr lang="en-US" sz="1000"/>
                        <a:t>5</a:t>
                      </a:r>
                    </a:p>
                  </a:txBody>
                  <a:tcPr/>
                </a:tc>
                <a:tc>
                  <a:txBody>
                    <a:bodyPr/>
                    <a:lstStyle/>
                    <a:p>
                      <a:r>
                        <a:rPr lang="en-US" sz="1000"/>
                        <a:t>2</a:t>
                      </a:r>
                    </a:p>
                  </a:txBody>
                  <a:tcPr/>
                </a:tc>
                <a:tc>
                  <a:txBody>
                    <a:bodyPr/>
                    <a:lstStyle/>
                    <a:p>
                      <a:r>
                        <a:rPr lang="en-US" sz="1000"/>
                        <a:t>11</a:t>
                      </a:r>
                    </a:p>
                  </a:txBody>
                  <a:tcPr/>
                </a:tc>
                <a:tc>
                  <a:txBody>
                    <a:bodyPr/>
                    <a:lstStyle/>
                    <a:p>
                      <a:r>
                        <a:rPr lang="en-US" sz="1000"/>
                        <a:t>1257</a:t>
                      </a:r>
                    </a:p>
                  </a:txBody>
                  <a:tcPr/>
                </a:tc>
                <a:tc>
                  <a:txBody>
                    <a:bodyPr/>
                    <a:lstStyle/>
                    <a:p>
                      <a:r>
                        <a:rPr lang="en-US" sz="1000"/>
                        <a:t>45</a:t>
                      </a:r>
                    </a:p>
                  </a:txBody>
                  <a:tcPr/>
                </a:tc>
                <a:tc>
                  <a:txBody>
                    <a:bodyPr/>
                    <a:lstStyle/>
                    <a:p>
                      <a:r>
                        <a:rPr lang="en-US" sz="1000"/>
                        <a:t>4.3325%</a:t>
                      </a:r>
                    </a:p>
                  </a:txBody>
                  <a:tcPr/>
                </a:tc>
                <a:extLst>
                  <a:ext uri="{0D108BD9-81ED-4DB2-BD59-A6C34878D82A}">
                    <a16:rowId xmlns:a16="http://schemas.microsoft.com/office/drawing/2014/main" val="221239349"/>
                  </a:ext>
                </a:extLst>
              </a:tr>
            </a:tbl>
          </a:graphicData>
        </a:graphic>
      </p:graphicFrame>
      <p:sp>
        <p:nvSpPr>
          <p:cNvPr id="4" name="Text Placeholder 3">
            <a:extLst>
              <a:ext uri="{FF2B5EF4-FFF2-40B4-BE49-F238E27FC236}">
                <a16:creationId xmlns:a16="http://schemas.microsoft.com/office/drawing/2014/main" id="{AAE951E2-9007-4959-8215-FD0F357CCBA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9689657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2081B-6F3C-4505-BDB3-1B2D44556AAA}"/>
              </a:ext>
            </a:extLst>
          </p:cNvPr>
          <p:cNvSpPr>
            <a:spLocks noGrp="1"/>
          </p:cNvSpPr>
          <p:nvPr>
            <p:ph type="title"/>
          </p:nvPr>
        </p:nvSpPr>
        <p:spPr/>
        <p:txBody>
          <a:bodyPr/>
          <a:lstStyle/>
          <a:p>
            <a:r>
              <a:rPr lang="en-US"/>
              <a:t>Instagram Key Metrics Radar</a:t>
            </a:r>
          </a:p>
        </p:txBody>
      </p:sp>
      <p:graphicFrame>
        <p:nvGraphicFramePr>
          <p:cNvPr id="6" name="Chart Placeholder 5">
            <a:extLst>
              <a:ext uri="{FF2B5EF4-FFF2-40B4-BE49-F238E27FC236}">
                <a16:creationId xmlns:a16="http://schemas.microsoft.com/office/drawing/2014/main" id="{41ECC98A-1C65-486B-88B4-39A66351DEE4}"/>
              </a:ext>
            </a:extLst>
          </p:cNvPr>
          <p:cNvGraphicFramePr>
            <a:graphicFrameLocks noGrp="1"/>
          </p:cNvGraphicFramePr>
          <p:nvPr>
            <p:ph type="chart" sz="quarter" idx="13"/>
            <p:extLst>
              <p:ext uri="{D42A27DB-BD31-4B8C-83A1-F6EECF244321}">
                <p14:modId xmlns:p14="http://schemas.microsoft.com/office/powerpoint/2010/main" val="11875245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2F4125-A181-4422-B3C3-D6C1265BBE9C}"/>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A338A291-3EC7-4001-86ED-05744E7169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609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F663F-AF33-4E83-8837-5B159BA4D7DE}"/>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4972513D-15A4-49B6-9C94-FA49CB85BB27}"/>
              </a:ext>
            </a:extLst>
          </p:cNvPr>
          <p:cNvGraphicFramePr>
            <a:graphicFrameLocks noGrp="1"/>
          </p:cNvGraphicFramePr>
          <p:nvPr>
            <p:ph type="chart" sz="quarter" idx="13"/>
            <p:extLst>
              <p:ext uri="{D42A27DB-BD31-4B8C-83A1-F6EECF244321}">
                <p14:modId xmlns:p14="http://schemas.microsoft.com/office/powerpoint/2010/main" val="2689520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8948C1-1A30-43C6-9BD8-6A6D7E9C5F8C}"/>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7036529C-81AC-4C6E-B02F-A83B8A8FF6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4478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CA6A7-3CD8-4630-847D-7DC76D1D9288}"/>
              </a:ext>
            </a:extLst>
          </p:cNvPr>
          <p:cNvSpPr>
            <a:spLocks noGrp="1"/>
          </p:cNvSpPr>
          <p:nvPr>
            <p:ph type="title"/>
          </p:nvPr>
        </p:nvSpPr>
        <p:spPr/>
        <p:txBody>
          <a:bodyPr/>
          <a:lstStyle/>
          <a:p>
            <a:r>
              <a:rPr lang="en-US"/>
              <a:t>Instagram Followers Change Per Weekday</a:t>
            </a:r>
          </a:p>
        </p:txBody>
      </p:sp>
      <p:graphicFrame>
        <p:nvGraphicFramePr>
          <p:cNvPr id="6" name="Chart Placeholder 5">
            <a:extLst>
              <a:ext uri="{FF2B5EF4-FFF2-40B4-BE49-F238E27FC236}">
                <a16:creationId xmlns:a16="http://schemas.microsoft.com/office/drawing/2014/main" id="{66B8F2E5-B0FF-4778-90A4-8A921E96EF31}"/>
              </a:ext>
            </a:extLst>
          </p:cNvPr>
          <p:cNvGraphicFramePr>
            <a:graphicFrameLocks noGrp="1"/>
          </p:cNvGraphicFramePr>
          <p:nvPr>
            <p:ph type="chart" sz="quarter" idx="13"/>
            <p:extLst>
              <p:ext uri="{D42A27DB-BD31-4B8C-83A1-F6EECF244321}">
                <p14:modId xmlns:p14="http://schemas.microsoft.com/office/powerpoint/2010/main" val="35982202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F4F2BB-7D70-4122-8000-CFC39F2FFF7D}"/>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E39AA7BA-8167-4C80-AF53-4AF6E37C3D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3565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33E84-C5E7-4429-BDF4-FD127CE6B953}"/>
              </a:ext>
            </a:extLst>
          </p:cNvPr>
          <p:cNvSpPr>
            <a:spLocks noGrp="1"/>
          </p:cNvSpPr>
          <p:nvPr>
            <p:ph type="title"/>
          </p:nvPr>
        </p:nvSpPr>
        <p:spPr/>
        <p:txBody>
          <a:bodyPr/>
          <a:lstStyle/>
          <a:p>
            <a:r>
              <a:rPr lang="en-US"/>
              <a:t>Instagram Posts By Hour</a:t>
            </a:r>
          </a:p>
        </p:txBody>
      </p:sp>
      <p:graphicFrame>
        <p:nvGraphicFramePr>
          <p:cNvPr id="6" name="Chart Placeholder 5">
            <a:extLst>
              <a:ext uri="{FF2B5EF4-FFF2-40B4-BE49-F238E27FC236}">
                <a16:creationId xmlns:a16="http://schemas.microsoft.com/office/drawing/2014/main" id="{DA1E056E-90E0-4226-B5EC-FBFDD8AA8CCD}"/>
              </a:ext>
            </a:extLst>
          </p:cNvPr>
          <p:cNvGraphicFramePr>
            <a:graphicFrameLocks noGrp="1"/>
          </p:cNvGraphicFramePr>
          <p:nvPr>
            <p:ph type="chart" sz="quarter" idx="13"/>
            <p:extLst>
              <p:ext uri="{D42A27DB-BD31-4B8C-83A1-F6EECF244321}">
                <p14:modId xmlns:p14="http://schemas.microsoft.com/office/powerpoint/2010/main" val="33026854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640D97-47B3-48DA-BBB0-05DFE5613DC3}"/>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7A1DD18B-E19B-4CCC-A12B-5342D8D34D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0521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EADB8-B2FD-4B42-A0DF-8EE88667E2A9}"/>
              </a:ext>
            </a:extLst>
          </p:cNvPr>
          <p:cNvSpPr>
            <a:spLocks noGrp="1"/>
          </p:cNvSpPr>
          <p:nvPr>
            <p:ph type="title"/>
          </p:nvPr>
        </p:nvSpPr>
        <p:spPr/>
        <p:txBody>
          <a:bodyPr/>
          <a:lstStyle/>
          <a:p>
            <a:r>
              <a:rPr lang="en-US"/>
              <a:t>Instagram Interaction Rate By Hour</a:t>
            </a:r>
          </a:p>
        </p:txBody>
      </p:sp>
      <p:graphicFrame>
        <p:nvGraphicFramePr>
          <p:cNvPr id="6" name="Chart Placeholder 5">
            <a:extLst>
              <a:ext uri="{FF2B5EF4-FFF2-40B4-BE49-F238E27FC236}">
                <a16:creationId xmlns:a16="http://schemas.microsoft.com/office/drawing/2014/main" id="{4C762D0C-004A-4085-B020-DDD20D7547DB}"/>
              </a:ext>
            </a:extLst>
          </p:cNvPr>
          <p:cNvGraphicFramePr>
            <a:graphicFrameLocks noGrp="1"/>
          </p:cNvGraphicFramePr>
          <p:nvPr>
            <p:ph type="chart" sz="quarter" idx="13"/>
            <p:extLst>
              <p:ext uri="{D42A27DB-BD31-4B8C-83A1-F6EECF244321}">
                <p14:modId xmlns:p14="http://schemas.microsoft.com/office/powerpoint/2010/main" val="39633834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ACB7A3-C396-42C4-A748-A6B3E90AE342}"/>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38D777A-41C5-49D3-AC41-DF94377294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9621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9BF68-F101-45F2-B4EE-B77416B826BB}"/>
              </a:ext>
            </a:extLst>
          </p:cNvPr>
          <p:cNvSpPr>
            <a:spLocks noGrp="1"/>
          </p:cNvSpPr>
          <p:nvPr>
            <p:ph type="title"/>
          </p:nvPr>
        </p:nvSpPr>
        <p:spPr/>
        <p:txBody>
          <a:bodyPr/>
          <a:lstStyle/>
          <a:p>
            <a:r>
              <a:rPr lang="en-US"/>
              <a:t>Instagram Posts By Weekday</a:t>
            </a:r>
          </a:p>
        </p:txBody>
      </p:sp>
      <p:graphicFrame>
        <p:nvGraphicFramePr>
          <p:cNvPr id="6" name="Chart Placeholder 5">
            <a:extLst>
              <a:ext uri="{FF2B5EF4-FFF2-40B4-BE49-F238E27FC236}">
                <a16:creationId xmlns:a16="http://schemas.microsoft.com/office/drawing/2014/main" id="{CE8935CC-2D15-4FB3-BDAA-0E5A1DA3FBBE}"/>
              </a:ext>
            </a:extLst>
          </p:cNvPr>
          <p:cNvGraphicFramePr>
            <a:graphicFrameLocks noGrp="1"/>
          </p:cNvGraphicFramePr>
          <p:nvPr>
            <p:ph type="chart" sz="quarter" idx="13"/>
            <p:extLst>
              <p:ext uri="{D42A27DB-BD31-4B8C-83A1-F6EECF244321}">
                <p14:modId xmlns:p14="http://schemas.microsoft.com/office/powerpoint/2010/main" val="18617324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C4367B-3B21-4CA2-8EB0-A1685DDDE78E}"/>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7E2DCD61-372E-4A55-8D95-7CC0B85903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3398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660E9-B4E4-487E-B140-28405452D456}"/>
              </a:ext>
            </a:extLst>
          </p:cNvPr>
          <p:cNvSpPr>
            <a:spLocks noGrp="1"/>
          </p:cNvSpPr>
          <p:nvPr>
            <p:ph type="title"/>
          </p:nvPr>
        </p:nvSpPr>
        <p:spPr/>
        <p:txBody>
          <a:bodyPr/>
          <a:lstStyle/>
          <a:p>
            <a:r>
              <a:rPr lang="en-US"/>
              <a:t>Instagram Interaction Rate By Post Type</a:t>
            </a:r>
          </a:p>
        </p:txBody>
      </p:sp>
      <p:graphicFrame>
        <p:nvGraphicFramePr>
          <p:cNvPr id="6" name="Chart Placeholder 5">
            <a:extLst>
              <a:ext uri="{FF2B5EF4-FFF2-40B4-BE49-F238E27FC236}">
                <a16:creationId xmlns:a16="http://schemas.microsoft.com/office/drawing/2014/main" id="{2EBE2771-AE5D-4DF0-A4F8-6DC9EAFEAFB6}"/>
              </a:ext>
            </a:extLst>
          </p:cNvPr>
          <p:cNvGraphicFramePr>
            <a:graphicFrameLocks noGrp="1"/>
          </p:cNvGraphicFramePr>
          <p:nvPr>
            <p:ph type="chart" sz="quarter" idx="13"/>
            <p:extLst>
              <p:ext uri="{D42A27DB-BD31-4B8C-83A1-F6EECF244321}">
                <p14:modId xmlns:p14="http://schemas.microsoft.com/office/powerpoint/2010/main" val="15399055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4A1C81-0299-4BCF-AEAB-A1BAD326EAF7}"/>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F3D91F92-FB10-4E63-9041-8610126113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8408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82582-93A6-4FA9-A2F0-DFF62B047DA8}"/>
              </a:ext>
            </a:extLst>
          </p:cNvPr>
          <p:cNvSpPr>
            <a:spLocks noGrp="1"/>
          </p:cNvSpPr>
          <p:nvPr>
            <p:ph type="title"/>
          </p:nvPr>
        </p:nvSpPr>
        <p:spPr/>
        <p:txBody>
          <a:bodyPr/>
          <a:lstStyle/>
          <a:p>
            <a:r>
              <a:rPr lang="en-US"/>
              <a:t>Instagram Posts Type Distribution</a:t>
            </a:r>
          </a:p>
        </p:txBody>
      </p:sp>
      <p:graphicFrame>
        <p:nvGraphicFramePr>
          <p:cNvPr id="6" name="Chart Placeholder 5">
            <a:extLst>
              <a:ext uri="{FF2B5EF4-FFF2-40B4-BE49-F238E27FC236}">
                <a16:creationId xmlns:a16="http://schemas.microsoft.com/office/drawing/2014/main" id="{0476C1BA-D29F-4F4C-9AB4-1A4CA10B724F}"/>
              </a:ext>
            </a:extLst>
          </p:cNvPr>
          <p:cNvGraphicFramePr>
            <a:graphicFrameLocks noGrp="1"/>
          </p:cNvGraphicFramePr>
          <p:nvPr>
            <p:ph type="chart" sz="quarter" idx="13"/>
            <p:extLst>
              <p:ext uri="{D42A27DB-BD31-4B8C-83A1-F6EECF244321}">
                <p14:modId xmlns:p14="http://schemas.microsoft.com/office/powerpoint/2010/main" val="24623896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EB0617-9289-4804-B5D1-398A2560335E}"/>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549F183F-4B68-4F27-9109-09C4ACB987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5623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355C4-6725-497B-9B62-FE76F83761AB}"/>
              </a:ext>
            </a:extLst>
          </p:cNvPr>
          <p:cNvSpPr>
            <a:spLocks noGrp="1"/>
          </p:cNvSpPr>
          <p:nvPr>
            <p:ph type="title"/>
          </p:nvPr>
        </p:nvSpPr>
        <p:spPr/>
        <p:txBody>
          <a:bodyPr/>
          <a:lstStyle/>
          <a:p>
            <a:r>
              <a:rPr lang="en-US"/>
              <a:t>Instagram Interaction Rate By Weekday</a:t>
            </a:r>
          </a:p>
        </p:txBody>
      </p:sp>
      <p:graphicFrame>
        <p:nvGraphicFramePr>
          <p:cNvPr id="6" name="Chart Placeholder 5">
            <a:extLst>
              <a:ext uri="{FF2B5EF4-FFF2-40B4-BE49-F238E27FC236}">
                <a16:creationId xmlns:a16="http://schemas.microsoft.com/office/drawing/2014/main" id="{578A6033-11BB-474E-962A-D1DA587249A5}"/>
              </a:ext>
            </a:extLst>
          </p:cNvPr>
          <p:cNvGraphicFramePr>
            <a:graphicFrameLocks noGrp="1"/>
          </p:cNvGraphicFramePr>
          <p:nvPr>
            <p:ph type="chart" sz="quarter" idx="13"/>
            <p:extLst>
              <p:ext uri="{D42A27DB-BD31-4B8C-83A1-F6EECF244321}">
                <p14:modId xmlns:p14="http://schemas.microsoft.com/office/powerpoint/2010/main" val="25106839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5EC95A-3461-4145-9F20-ECD4C342A817}"/>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F136DDDA-56B9-41F1-BBA4-8522BCAC60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2089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040D4-E17D-4699-A892-57A067E4BE55}"/>
              </a:ext>
            </a:extLst>
          </p:cNvPr>
          <p:cNvSpPr>
            <a:spLocks noGrp="1"/>
          </p:cNvSpPr>
          <p:nvPr>
            <p:ph type="title"/>
          </p:nvPr>
        </p:nvSpPr>
        <p:spPr/>
        <p:txBody>
          <a:bodyPr/>
          <a:lstStyle/>
          <a:p>
            <a:r>
              <a:rPr lang="en-US"/>
              <a:t>Instagram Interactions Distribution</a:t>
            </a:r>
          </a:p>
        </p:txBody>
      </p:sp>
      <p:graphicFrame>
        <p:nvGraphicFramePr>
          <p:cNvPr id="6" name="Chart Placeholder 5">
            <a:extLst>
              <a:ext uri="{FF2B5EF4-FFF2-40B4-BE49-F238E27FC236}">
                <a16:creationId xmlns:a16="http://schemas.microsoft.com/office/drawing/2014/main" id="{C3419B9E-630C-490A-A67A-F1F885DB6E2A}"/>
              </a:ext>
            </a:extLst>
          </p:cNvPr>
          <p:cNvGraphicFramePr>
            <a:graphicFrameLocks noGrp="1"/>
          </p:cNvGraphicFramePr>
          <p:nvPr>
            <p:ph type="chart" sz="quarter" idx="13"/>
            <p:extLst>
              <p:ext uri="{D42A27DB-BD31-4B8C-83A1-F6EECF244321}">
                <p14:modId xmlns:p14="http://schemas.microsoft.com/office/powerpoint/2010/main" val="27373205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CCA3E5-4E34-4C01-AAE3-DC00E282E91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E495A91D-D5A9-4251-B96C-AFC14ADA1B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6452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C60BE-6B6F-4FF6-AB95-3EF84C835CA2}"/>
              </a:ext>
            </a:extLst>
          </p:cNvPr>
          <p:cNvSpPr>
            <a:spLocks noGrp="1"/>
          </p:cNvSpPr>
          <p:nvPr>
            <p:ph type="title"/>
          </p:nvPr>
        </p:nvSpPr>
        <p:spPr/>
        <p:txBody>
          <a:bodyPr/>
          <a:lstStyle/>
          <a:p>
            <a:r>
              <a:rPr lang="en-US"/>
              <a:t>Instagram Posts Table - 1 of 4</a:t>
            </a:r>
          </a:p>
        </p:txBody>
      </p:sp>
      <p:graphicFrame>
        <p:nvGraphicFramePr>
          <p:cNvPr id="5" name="Table Placeholder 4">
            <a:extLst>
              <a:ext uri="{FF2B5EF4-FFF2-40B4-BE49-F238E27FC236}">
                <a16:creationId xmlns:a16="http://schemas.microsoft.com/office/drawing/2014/main" id="{AC621CAF-CDF4-4D63-BC35-D515CF0C5F99}"/>
              </a:ext>
            </a:extLst>
          </p:cNvPr>
          <p:cNvGraphicFramePr>
            <a:graphicFrameLocks noGrp="1"/>
          </p:cNvGraphicFramePr>
          <p:nvPr>
            <p:ph type="tbl" sz="quarter" idx="13"/>
            <p:extLst>
              <p:ext uri="{D42A27DB-BD31-4B8C-83A1-F6EECF244321}">
                <p14:modId xmlns:p14="http://schemas.microsoft.com/office/powerpoint/2010/main" val="552650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62773900"/>
                    </a:ext>
                  </a:extLst>
                </a:gridCol>
                <a:gridCol w="987552">
                  <a:extLst>
                    <a:ext uri="{9D8B030D-6E8A-4147-A177-3AD203B41FA5}">
                      <a16:colId xmlns:a16="http://schemas.microsoft.com/office/drawing/2014/main" val="2713148966"/>
                    </a:ext>
                  </a:extLst>
                </a:gridCol>
                <a:gridCol w="987552">
                  <a:extLst>
                    <a:ext uri="{9D8B030D-6E8A-4147-A177-3AD203B41FA5}">
                      <a16:colId xmlns:a16="http://schemas.microsoft.com/office/drawing/2014/main" val="551085514"/>
                    </a:ext>
                  </a:extLst>
                </a:gridCol>
                <a:gridCol w="987552">
                  <a:extLst>
                    <a:ext uri="{9D8B030D-6E8A-4147-A177-3AD203B41FA5}">
                      <a16:colId xmlns:a16="http://schemas.microsoft.com/office/drawing/2014/main" val="1574146863"/>
                    </a:ext>
                  </a:extLst>
                </a:gridCol>
                <a:gridCol w="987552">
                  <a:extLst>
                    <a:ext uri="{9D8B030D-6E8A-4147-A177-3AD203B41FA5}">
                      <a16:colId xmlns:a16="http://schemas.microsoft.com/office/drawing/2014/main" val="893332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78946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- 2018-03-08 16:01:55</a:t>
                      </a:r>
                      <a:r>
                        <a:rPr kumimoji="0" lang="es-ES" sz="1000" b="0" i="0" u="none" strike="noStrike" kern="1200" cap="none" spc="0" normalizeH="0" baseline="0" noProof="0">
                          <a:ln>
                            <a:noFill/>
                          </a:ln>
                          <a:solidFill>
                            <a:prstClr val="black"/>
                          </a:solidFill>
                          <a:effectLst/>
                          <a:uLnTx/>
                          <a:uFillTx/>
                          <a:latin typeface="+mn-lt"/>
                          <a:ea typeface="+mn-ea"/>
                          <a:cs typeface="+mn-cs"/>
                        </a:rPr>
                        <a:t>
En el Día Internacional de la Mujer, en Grupo Ramos resaltamos la perseverancia, dedicación y servicio esmerado de las 3,422 colaboradoras que forman parte de nuestra empresa, quienes, desde los más diversos puestos de trabajo, aportan cada día su talento y experiencia para hacer tu vida más práctica y feliz.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9403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- 2018-03-19 16:08:16</a:t>
                      </a:r>
                      <a:r>
                        <a:rPr kumimoji="0" lang="es-ES" sz="1000" b="0" i="0" u="none" strike="noStrike" kern="1200" cap="none" spc="0" normalizeH="0" baseline="0" noProof="0">
                          <a:ln>
                            <a:noFill/>
                          </a:ln>
                          <a:solidFill>
                            <a:prstClr val="black"/>
                          </a:solidFill>
                          <a:effectLst/>
                          <a:uLnTx/>
                          <a:uFillTx/>
                          <a:latin typeface="+mn-lt"/>
                          <a:ea typeface="+mn-ea"/>
                          <a:cs typeface="+mn-cs"/>
                        </a:rPr>
                        <a:t>
Gracias al @listindiario por la entrevista realizada a la señora Mercedes Ramos. Para conocer los detalles de este encuentro pueden acceder al enlace colocado en nuestra Bio.
Repost @lassocialesld
・・・
Buenos días lectores! Nuestra protagonista de este sábado es Mercedes Ramos, presidenta ejecutiva de Grupo Ramos, ella cuenta en nuestras páginas los detalles de su trayectoria empresarial. Te invitamos a leer la historia disponible también en listindiario.com @gruporamosrd #listindiario #lassocialesld #protagonista #lamujerdetrasdelpoder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40240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- 2018-03-20 16:00:05</a:t>
                      </a:r>
                      <a:r>
                        <a:rPr kumimoji="0" lang="es-ES" sz="1000" b="0" i="0" u="none" strike="noStrike" kern="1200" cap="none" spc="0" normalizeH="0" baseline="0" noProof="0">
                          <a:ln>
                            <a:noFill/>
                          </a:ln>
                          <a:solidFill>
                            <a:prstClr val="black"/>
                          </a:solidFill>
                          <a:effectLst/>
                          <a:uLnTx/>
                          <a:uFillTx/>
                          <a:latin typeface="+mn-lt"/>
                          <a:ea typeface="+mn-ea"/>
                          <a:cs typeface="+mn-cs"/>
                        </a:rPr>
                        <a:t>
Nuestro principal objetivo es servir cada día con la mejor de las sonrisas, creando un ambiente favorable para nuestros colaboradores y clientes. Por eso, hoy celebramos el Día de la Felicidad. #GrupoRamos #DiaDeLaFelicidad #Felicidad #DiaInternacionalDeLaFelicidad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38632632"/>
                  </a:ext>
                </a:extLst>
              </a:tr>
            </a:tbl>
          </a:graphicData>
        </a:graphic>
      </p:graphicFrame>
      <p:sp>
        <p:nvSpPr>
          <p:cNvPr id="4" name="Text Placeholder 3">
            <a:extLst>
              <a:ext uri="{FF2B5EF4-FFF2-40B4-BE49-F238E27FC236}">
                <a16:creationId xmlns:a16="http://schemas.microsoft.com/office/drawing/2014/main" id="{CA105617-09E2-45BE-987B-E9F4CCAD60A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98209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3703E-9564-4AE1-A8D8-2FF1859AA3D9}"/>
              </a:ext>
            </a:extLst>
          </p:cNvPr>
          <p:cNvSpPr>
            <a:spLocks noGrp="1"/>
          </p:cNvSpPr>
          <p:nvPr>
            <p:ph type="title"/>
          </p:nvPr>
        </p:nvSpPr>
        <p:spPr/>
        <p:txBody>
          <a:bodyPr/>
          <a:lstStyle/>
          <a:p>
            <a:r>
              <a:rPr lang="en-US"/>
              <a:t>Instagram Posts Table - 2 of 4</a:t>
            </a:r>
          </a:p>
        </p:txBody>
      </p:sp>
      <p:graphicFrame>
        <p:nvGraphicFramePr>
          <p:cNvPr id="5" name="Table Placeholder 4">
            <a:extLst>
              <a:ext uri="{FF2B5EF4-FFF2-40B4-BE49-F238E27FC236}">
                <a16:creationId xmlns:a16="http://schemas.microsoft.com/office/drawing/2014/main" id="{8CA89B02-2BC6-4F21-931B-E86C50E149E5}"/>
              </a:ext>
            </a:extLst>
          </p:cNvPr>
          <p:cNvGraphicFramePr>
            <a:graphicFrameLocks noGrp="1"/>
          </p:cNvGraphicFramePr>
          <p:nvPr>
            <p:ph type="tbl" sz="quarter" idx="13"/>
            <p:extLst>
              <p:ext uri="{D42A27DB-BD31-4B8C-83A1-F6EECF244321}">
                <p14:modId xmlns:p14="http://schemas.microsoft.com/office/powerpoint/2010/main" val="4009279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70878486"/>
                    </a:ext>
                  </a:extLst>
                </a:gridCol>
                <a:gridCol w="987552">
                  <a:extLst>
                    <a:ext uri="{9D8B030D-6E8A-4147-A177-3AD203B41FA5}">
                      <a16:colId xmlns:a16="http://schemas.microsoft.com/office/drawing/2014/main" val="2010911355"/>
                    </a:ext>
                  </a:extLst>
                </a:gridCol>
                <a:gridCol w="987552">
                  <a:extLst>
                    <a:ext uri="{9D8B030D-6E8A-4147-A177-3AD203B41FA5}">
                      <a16:colId xmlns:a16="http://schemas.microsoft.com/office/drawing/2014/main" val="928034282"/>
                    </a:ext>
                  </a:extLst>
                </a:gridCol>
                <a:gridCol w="987552">
                  <a:extLst>
                    <a:ext uri="{9D8B030D-6E8A-4147-A177-3AD203B41FA5}">
                      <a16:colId xmlns:a16="http://schemas.microsoft.com/office/drawing/2014/main" val="1540513752"/>
                    </a:ext>
                  </a:extLst>
                </a:gridCol>
                <a:gridCol w="987552">
                  <a:extLst>
                    <a:ext uri="{9D8B030D-6E8A-4147-A177-3AD203B41FA5}">
                      <a16:colId xmlns:a16="http://schemas.microsoft.com/office/drawing/2014/main" val="1006802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715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- 2018-03-28 21:25:42</a:t>
                      </a:r>
                      <a:r>
                        <a:rPr kumimoji="0" lang="es-ES" sz="1000" b="0" i="0" u="none" strike="noStrike" kern="1200" cap="none" spc="0" normalizeH="0" baseline="0" noProof="0">
                          <a:ln>
                            <a:noFill/>
                          </a:ln>
                          <a:solidFill>
                            <a:prstClr val="black"/>
                          </a:solidFill>
                          <a:effectLst/>
                          <a:uLnTx/>
                          <a:uFillTx/>
                          <a:latin typeface="+mn-lt"/>
                          <a:ea typeface="+mn-ea"/>
                          <a:cs typeface="+mn-cs"/>
                        </a:rPr>
                        <a:t>
“Cerca de ti… con los precios más bajos” es el lema de nuestro formato de tienda de descuento Aprezio; un formato comercial en el que le ofrecemos a los clientes una variedad de productos alimenticios y bazar a costos reducidos y competitivos. Hoy abrimos las puertas de Aprezio Salomé Ureña, aumentando a 26 el número de Aprezios en el país y a 62 la cantidad de establecimientos comerciales que operamos a nivel nacional. Para la apertura se realizó un corte de cinta encabezado por ejecutivos de nuestra empresa, autoridades locales y miembros de la comunidad, así como un desayuno con los colaboradores y un recorrido por las instalaciones. Les invitamos a visitar este nuevo local de Aprezio, el cual estará abierto al público de lunes a sábado, en horario de 8:00 de la mañana a 8:00 de la noche; mientras que los domingos y días feriados el horario será de 8:00 de la mañana a 6:00 de la tarde.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78220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- 2018-03-14 13:13:33</a:t>
                      </a:r>
                      <a:r>
                        <a:rPr kumimoji="0" lang="es-ES" sz="1000" b="0" i="0" u="none" strike="noStrike" kern="1200" cap="none" spc="0" normalizeH="0" baseline="0" noProof="0">
                          <a:ln>
                            <a:noFill/>
                          </a:ln>
                          <a:solidFill>
                            <a:prstClr val="black"/>
                          </a:solidFill>
                          <a:effectLst/>
                          <a:uLnTx/>
                          <a:uFillTx/>
                          <a:latin typeface="+mn-lt"/>
                          <a:ea typeface="+mn-ea"/>
                          <a:cs typeface="+mn-cs"/>
                        </a:rPr>
                        <a:t>
#Repost @tiendalasirena
・・・
¡Visítanos y vive la emoción de un ambiente renovado para tu comodidad en #LaSirenaSanIsidro!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69441060"/>
                  </a:ext>
                </a:extLst>
              </a:tr>
            </a:tbl>
          </a:graphicData>
        </a:graphic>
      </p:graphicFrame>
      <p:sp>
        <p:nvSpPr>
          <p:cNvPr id="4" name="Text Placeholder 3">
            <a:extLst>
              <a:ext uri="{FF2B5EF4-FFF2-40B4-BE49-F238E27FC236}">
                <a16:creationId xmlns:a16="http://schemas.microsoft.com/office/drawing/2014/main" id="{C9356F02-7D90-475F-B2C9-09D16886572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100379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E099D-55CC-465A-A6B0-D58DC27A5AD9}"/>
              </a:ext>
            </a:extLst>
          </p:cNvPr>
          <p:cNvSpPr>
            <a:spLocks noGrp="1"/>
          </p:cNvSpPr>
          <p:nvPr>
            <p:ph type="title"/>
          </p:nvPr>
        </p:nvSpPr>
        <p:spPr/>
        <p:txBody>
          <a:bodyPr/>
          <a:lstStyle/>
          <a:p>
            <a:r>
              <a:rPr lang="en-US"/>
              <a:t>Instagram Posts Table - 3 of 4</a:t>
            </a:r>
          </a:p>
        </p:txBody>
      </p:sp>
      <p:graphicFrame>
        <p:nvGraphicFramePr>
          <p:cNvPr id="5" name="Table Placeholder 4">
            <a:extLst>
              <a:ext uri="{FF2B5EF4-FFF2-40B4-BE49-F238E27FC236}">
                <a16:creationId xmlns:a16="http://schemas.microsoft.com/office/drawing/2014/main" id="{1298B26D-0933-4A0F-839E-F0BEB3FF6110}"/>
              </a:ext>
            </a:extLst>
          </p:cNvPr>
          <p:cNvGraphicFramePr>
            <a:graphicFrameLocks noGrp="1"/>
          </p:cNvGraphicFramePr>
          <p:nvPr>
            <p:ph type="tbl" sz="quarter" idx="13"/>
            <p:extLst>
              <p:ext uri="{D42A27DB-BD31-4B8C-83A1-F6EECF244321}">
                <p14:modId xmlns:p14="http://schemas.microsoft.com/office/powerpoint/2010/main" val="1900277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02920113"/>
                    </a:ext>
                  </a:extLst>
                </a:gridCol>
                <a:gridCol w="987552">
                  <a:extLst>
                    <a:ext uri="{9D8B030D-6E8A-4147-A177-3AD203B41FA5}">
                      <a16:colId xmlns:a16="http://schemas.microsoft.com/office/drawing/2014/main" val="2872613687"/>
                    </a:ext>
                  </a:extLst>
                </a:gridCol>
                <a:gridCol w="987552">
                  <a:extLst>
                    <a:ext uri="{9D8B030D-6E8A-4147-A177-3AD203B41FA5}">
                      <a16:colId xmlns:a16="http://schemas.microsoft.com/office/drawing/2014/main" val="150610568"/>
                    </a:ext>
                  </a:extLst>
                </a:gridCol>
                <a:gridCol w="987552">
                  <a:extLst>
                    <a:ext uri="{9D8B030D-6E8A-4147-A177-3AD203B41FA5}">
                      <a16:colId xmlns:a16="http://schemas.microsoft.com/office/drawing/2014/main" val="3990628279"/>
                    </a:ext>
                  </a:extLst>
                </a:gridCol>
                <a:gridCol w="987552">
                  <a:extLst>
                    <a:ext uri="{9D8B030D-6E8A-4147-A177-3AD203B41FA5}">
                      <a16:colId xmlns:a16="http://schemas.microsoft.com/office/drawing/2014/main" val="1454507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7758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- 2018-03-27 16:00:44</a:t>
                      </a:r>
                      <a:r>
                        <a:rPr kumimoji="0" lang="es-ES" sz="1000" b="0" i="0" u="none" strike="noStrike" kern="1200" cap="none" spc="0" normalizeH="0" baseline="0" noProof="0">
                          <a:ln>
                            <a:noFill/>
                          </a:ln>
                          <a:solidFill>
                            <a:prstClr val="black"/>
                          </a:solidFill>
                          <a:effectLst/>
                          <a:uLnTx/>
                          <a:uFillTx/>
                          <a:latin typeface="+mn-lt"/>
                          <a:ea typeface="+mn-ea"/>
                          <a:cs typeface="+mn-cs"/>
                        </a:rPr>
                        <a:t>
Continuamos creciendo y ofreciendo a nuestros clientes los precios más bajos del mercado con la apertura de Aprezio Los Mina Sur; con este local incrementamos a 61 los establecimientos comerciales que operamos a nivel nacional. En el evento de inauguración se realizó un corte de cinta encabezado por ejecutivos de nuestra empresa, autoridades locales y miembros de la comunidad, así como un desayuno con los colaboradores y un recorrido por las instalaciones. Les invitamos a visitar Aprezio Los Mina Sur, el cual estará abierto al público de lunes a sábado, en horario de 8:00 de la mañana a 8:00 de la noche; mientras que los domingos y días feriados el horario será de 8:00 de la mañana a 6:00 de la tarde.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77139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- 2018-03-22 13:34:33</a:t>
                      </a:r>
                      <a:r>
                        <a:rPr kumimoji="0" lang="es-ES" sz="1000" b="0" i="0" u="none" strike="noStrike" kern="1200" cap="none" spc="0" normalizeH="0" baseline="0" noProof="0">
                          <a:ln>
                            <a:noFill/>
                          </a:ln>
                          <a:solidFill>
                            <a:prstClr val="black"/>
                          </a:solidFill>
                          <a:effectLst/>
                          <a:uLnTx/>
                          <a:uFillTx/>
                          <a:latin typeface="+mn-lt"/>
                          <a:ea typeface="+mn-ea"/>
                          <a:cs typeface="+mn-cs"/>
                        </a:rPr>
                        <a:t>
Hoy es el Día Mundial del Agua y queremos invitarte a cuidarla cada día un poco más. Reforesta cada vez que tengas la oportunida y cuida los ríos y manglares. Se parte del cambio. #DiaDelAgua #DiaMundialDelAgua #CuidemosElAgua #GrupoRamos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17772715"/>
                  </a:ext>
                </a:extLst>
              </a:tr>
            </a:tbl>
          </a:graphicData>
        </a:graphic>
      </p:graphicFrame>
      <p:sp>
        <p:nvSpPr>
          <p:cNvPr id="4" name="Text Placeholder 3">
            <a:extLst>
              <a:ext uri="{FF2B5EF4-FFF2-40B4-BE49-F238E27FC236}">
                <a16:creationId xmlns:a16="http://schemas.microsoft.com/office/drawing/2014/main" id="{6CF8646E-A3D7-4BD6-966B-F2B4A33E34A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3965941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EE116-2708-4114-991F-74D47760C2BF}"/>
              </a:ext>
            </a:extLst>
          </p:cNvPr>
          <p:cNvSpPr>
            <a:spLocks noGrp="1"/>
          </p:cNvSpPr>
          <p:nvPr>
            <p:ph type="title"/>
          </p:nvPr>
        </p:nvSpPr>
        <p:spPr/>
        <p:txBody>
          <a:bodyPr/>
          <a:lstStyle/>
          <a:p>
            <a:r>
              <a:rPr lang="en-US"/>
              <a:t>Instagram Posts Table - 4 of 4</a:t>
            </a:r>
          </a:p>
        </p:txBody>
      </p:sp>
      <p:graphicFrame>
        <p:nvGraphicFramePr>
          <p:cNvPr id="5" name="Table Placeholder 4">
            <a:extLst>
              <a:ext uri="{FF2B5EF4-FFF2-40B4-BE49-F238E27FC236}">
                <a16:creationId xmlns:a16="http://schemas.microsoft.com/office/drawing/2014/main" id="{74376823-4E5E-472D-97CD-B34BD15AF997}"/>
              </a:ext>
            </a:extLst>
          </p:cNvPr>
          <p:cNvGraphicFramePr>
            <a:graphicFrameLocks noGrp="1"/>
          </p:cNvGraphicFramePr>
          <p:nvPr>
            <p:ph type="tbl" sz="quarter" idx="13"/>
            <p:extLst>
              <p:ext uri="{D42A27DB-BD31-4B8C-83A1-F6EECF244321}">
                <p14:modId xmlns:p14="http://schemas.microsoft.com/office/powerpoint/2010/main" val="3691524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60730767"/>
                    </a:ext>
                  </a:extLst>
                </a:gridCol>
                <a:gridCol w="987552">
                  <a:extLst>
                    <a:ext uri="{9D8B030D-6E8A-4147-A177-3AD203B41FA5}">
                      <a16:colId xmlns:a16="http://schemas.microsoft.com/office/drawing/2014/main" val="2806776194"/>
                    </a:ext>
                  </a:extLst>
                </a:gridCol>
                <a:gridCol w="987552">
                  <a:extLst>
                    <a:ext uri="{9D8B030D-6E8A-4147-A177-3AD203B41FA5}">
                      <a16:colId xmlns:a16="http://schemas.microsoft.com/office/drawing/2014/main" val="872961822"/>
                    </a:ext>
                  </a:extLst>
                </a:gridCol>
                <a:gridCol w="987552">
                  <a:extLst>
                    <a:ext uri="{9D8B030D-6E8A-4147-A177-3AD203B41FA5}">
                      <a16:colId xmlns:a16="http://schemas.microsoft.com/office/drawing/2014/main" val="1256456804"/>
                    </a:ext>
                  </a:extLst>
                </a:gridCol>
                <a:gridCol w="987552">
                  <a:extLst>
                    <a:ext uri="{9D8B030D-6E8A-4147-A177-3AD203B41FA5}">
                      <a16:colId xmlns:a16="http://schemas.microsoft.com/office/drawing/2014/main" val="2823536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0243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- 2018-03-27 21:16:17</a:t>
                      </a:r>
                      <a:r>
                        <a:rPr kumimoji="0" lang="es-ES" sz="1000" b="0" i="0" u="none" strike="noStrike" kern="1200" cap="none" spc="0" normalizeH="0" baseline="0" noProof="0">
                          <a:ln>
                            <a:noFill/>
                          </a:ln>
                          <a:solidFill>
                            <a:prstClr val="black"/>
                          </a:solidFill>
                          <a:effectLst/>
                          <a:uLnTx/>
                          <a:uFillTx/>
                          <a:latin typeface="+mn-lt"/>
                          <a:ea typeface="+mn-ea"/>
                          <a:cs typeface="+mn-cs"/>
                        </a:rPr>
                        <a:t>
El bienestar y el desarrollo de las comunidades donde operamos es vital para nosotros, es por esto que con motivo de la apertura de este nuevo Aprezio en el sector Los Mina Sur, realizamos un aporte social al Liceo Pedro Mir, el cual consistió en labores de limpieza y remoción de escombros en diferentes áreas del recinto escolar. Esos trabajos fueron ejecutados por colaboradores del mismo Aprezio, quienes se encargaron de colocar los tableros y aros de las canchas de baloncesto, así como de pintar las paredes perimetrales del patio.  #somosGrupoRamos #somossolidarios #responsabilidadsocial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7264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- 2018-03-28 22:30:35</a:t>
                      </a:r>
                      <a:r>
                        <a:rPr kumimoji="0" lang="es-ES" sz="1000" b="0" i="0" u="none" strike="noStrike" kern="1200" cap="none" spc="0" normalizeH="0" baseline="0" noProof="0">
                          <a:ln>
                            <a:noFill/>
                          </a:ln>
                          <a:solidFill>
                            <a:prstClr val="black"/>
                          </a:solidFill>
                          <a:effectLst/>
                          <a:uLnTx/>
                          <a:uFillTx/>
                          <a:latin typeface="+mn-lt"/>
                          <a:ea typeface="+mn-ea"/>
                          <a:cs typeface="+mn-cs"/>
                        </a:rPr>
                        <a:t>
Como parte de nuestro compromiso con las comunidades en las que operamos y con motivo de la apertura de este nuevo Aprezio en el sector de Sabana Perdida, realizamos un aporte social a la Cancha Comunitaria del sector donde opera el Club Deportivo Estrellas del Salomé. Los 22 colaboradores de esta tienda participaron activamente en los trabajos de limpieza, remoción de escombros, pintura y acondicionamiento de las diferentes áreas para el disfrute de los jóvenes de esta zona y sectores aledaños que disfrutan el deporte como vía de sano entretenimiento. #somosGrupoRamos #SomosSolidarios #ResponsabilidadSocial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22394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gruporamosrd (Grupo Ramos) - 2018-03-12 21:56:39</a:t>
                      </a:r>
                      <a:r>
                        <a:rPr kumimoji="0" lang="en-US" sz="1000" b="0" i="0" u="none" strike="noStrike" kern="1200" cap="none" spc="0" normalizeH="0" baseline="0" noProof="0">
                          <a:ln>
                            <a:noFill/>
                          </a:ln>
                          <a:solidFill>
                            <a:prstClr val="black"/>
                          </a:solidFill>
                          <a:effectLst/>
                          <a:uLnTx/>
                          <a:uFillTx/>
                          <a:latin typeface="+mn-lt"/>
                          <a:ea typeface="+mn-ea"/>
                          <a:cs typeface="+mn-cs"/>
                        </a:rPr>
                        <a:t>
Aviso importante para nuestros clientes.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65011948"/>
                  </a:ext>
                </a:extLst>
              </a:tr>
            </a:tbl>
          </a:graphicData>
        </a:graphic>
      </p:graphicFrame>
      <p:sp>
        <p:nvSpPr>
          <p:cNvPr id="4" name="Text Placeholder 3">
            <a:extLst>
              <a:ext uri="{FF2B5EF4-FFF2-40B4-BE49-F238E27FC236}">
                <a16:creationId xmlns:a16="http://schemas.microsoft.com/office/drawing/2014/main" id="{E7B29F55-705D-4BA5-AD85-B7D72D4B227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4730738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328</Words>
  <Application>Microsoft Office PowerPoint</Application>
  <PresentationFormat>On-screen Show (4:3)</PresentationFormat>
  <Paragraphs>132</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Calibri</vt:lpstr>
      <vt:lpstr>Arial</vt:lpstr>
      <vt:lpstr>quintly_template</vt:lpstr>
      <vt:lpstr>Reporte Instagram</vt:lpstr>
      <vt:lpstr>Instagram Key Metrics Table</vt:lpstr>
      <vt:lpstr>Instagram Key Metrics Radar</vt:lpstr>
      <vt:lpstr>Instagram Followers Total</vt:lpstr>
      <vt:lpstr>Instagram Followers Change Per Weekday</vt:lpstr>
      <vt:lpstr>Instagram Posts By Hour</vt:lpstr>
      <vt:lpstr>Instagram Interaction Rate By Hour</vt:lpstr>
      <vt:lpstr>Instagram Posts By Weekday</vt:lpstr>
      <vt:lpstr>Instagram Interaction Rate By Post Type</vt:lpstr>
      <vt:lpstr>Instagram Posts Type Distribution</vt:lpstr>
      <vt:lpstr>Instagram Interaction Rate By Weekday</vt:lpstr>
      <vt:lpstr>Instagram Interactions Distribution</vt:lpstr>
      <vt:lpstr>Instagram Posts Table - 1 of 4</vt:lpstr>
      <vt:lpstr>Instagram Posts Table - 2 of 4</vt:lpstr>
      <vt:lpstr>Instagram Posts Table - 3 of 4</vt:lpstr>
      <vt:lpstr>Instagram Posts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2018-04-05T12:00:20Z</dcterms:created>
  <dcterms:modified xsi:type="dcterms:W3CDTF">2018-04-05T12:00:50Z</dcterms:modified>
</cp:coreProperties>
</file>