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5F-4220-880A-E017DE25AB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6519832"/>
        <c:axId val="326519504"/>
      </c:radarChart>
      <c:catAx>
        <c:axId val="326519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519504"/>
        <c:crosses val="autoZero"/>
        <c:auto val="1"/>
        <c:lblAlgn val="ctr"/>
        <c:lblOffset val="100"/>
        <c:noMultiLvlLbl val="0"/>
      </c:catAx>
      <c:valAx>
        <c:axId val="326519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519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44898</c:v>
                </c:pt>
                <c:pt idx="1">
                  <c:v>44942</c:v>
                </c:pt>
                <c:pt idx="2">
                  <c:v>44998</c:v>
                </c:pt>
                <c:pt idx="3">
                  <c:v>45039</c:v>
                </c:pt>
                <c:pt idx="4">
                  <c:v>45079</c:v>
                </c:pt>
                <c:pt idx="5">
                  <c:v>45137</c:v>
                </c:pt>
                <c:pt idx="6">
                  <c:v>45191</c:v>
                </c:pt>
                <c:pt idx="7">
                  <c:v>45243</c:v>
                </c:pt>
                <c:pt idx="8">
                  <c:v>45287</c:v>
                </c:pt>
                <c:pt idx="9">
                  <c:v>45315</c:v>
                </c:pt>
                <c:pt idx="10">
                  <c:v>45359</c:v>
                </c:pt>
                <c:pt idx="11">
                  <c:v>45387</c:v>
                </c:pt>
                <c:pt idx="12">
                  <c:v>45444</c:v>
                </c:pt>
                <c:pt idx="13">
                  <c:v>45507</c:v>
                </c:pt>
                <c:pt idx="14">
                  <c:v>45576</c:v>
                </c:pt>
                <c:pt idx="15">
                  <c:v>45638</c:v>
                </c:pt>
                <c:pt idx="16">
                  <c:v>45691</c:v>
                </c:pt>
                <c:pt idx="17">
                  <c:v>45734</c:v>
                </c:pt>
                <c:pt idx="18">
                  <c:v>45760</c:v>
                </c:pt>
                <c:pt idx="19">
                  <c:v>45804</c:v>
                </c:pt>
                <c:pt idx="20">
                  <c:v>45841</c:v>
                </c:pt>
                <c:pt idx="21">
                  <c:v>45905</c:v>
                </c:pt>
                <c:pt idx="22">
                  <c:v>45954</c:v>
                </c:pt>
                <c:pt idx="23">
                  <c:v>46000</c:v>
                </c:pt>
                <c:pt idx="24">
                  <c:v>46041</c:v>
                </c:pt>
                <c:pt idx="25">
                  <c:v>46086</c:v>
                </c:pt>
                <c:pt idx="26">
                  <c:v>46154</c:v>
                </c:pt>
                <c:pt idx="27">
                  <c:v>46260</c:v>
                </c:pt>
                <c:pt idx="28">
                  <c:v>46404</c:v>
                </c:pt>
                <c:pt idx="29">
                  <c:v>46451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A8-459E-A28E-E5980C731C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824304"/>
        <c:axId val="252822992"/>
      </c:lineChart>
      <c:dateAx>
        <c:axId val="252824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822992"/>
        <c:crosses val="autoZero"/>
        <c:auto val="1"/>
        <c:lblOffset val="100"/>
        <c:baseTimeUnit val="days"/>
      </c:dateAx>
      <c:valAx>
        <c:axId val="252822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82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35</c:v>
                </c:pt>
                <c:pt idx="1">
                  <c:v>57</c:v>
                </c:pt>
                <c:pt idx="2">
                  <c:v>65</c:v>
                </c:pt>
                <c:pt idx="3">
                  <c:v>76</c:v>
                </c:pt>
                <c:pt idx="4">
                  <c:v>49</c:v>
                </c:pt>
                <c:pt idx="5">
                  <c:v>46</c:v>
                </c:pt>
                <c:pt idx="6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FD-4CA5-8E31-F7F8742E3E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4831152"/>
        <c:axId val="324831480"/>
      </c:barChart>
      <c:catAx>
        <c:axId val="324831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831480"/>
        <c:crosses val="autoZero"/>
        <c:auto val="1"/>
        <c:lblAlgn val="ctr"/>
        <c:lblOffset val="100"/>
        <c:noMultiLvlLbl val="0"/>
      </c:catAx>
      <c:valAx>
        <c:axId val="324831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831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3</c:v>
                </c:pt>
                <c:pt idx="13">
                  <c:v>10</c:v>
                </c:pt>
                <c:pt idx="14">
                  <c:v>10</c:v>
                </c:pt>
                <c:pt idx="15">
                  <c:v>9</c:v>
                </c:pt>
                <c:pt idx="16">
                  <c:v>7</c:v>
                </c:pt>
                <c:pt idx="17">
                  <c:v>1</c:v>
                </c:pt>
                <c:pt idx="18">
                  <c:v>4</c:v>
                </c:pt>
                <c:pt idx="19">
                  <c:v>5</c:v>
                </c:pt>
                <c:pt idx="20">
                  <c:v>6</c:v>
                </c:pt>
                <c:pt idx="21">
                  <c:v>4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6B-42A7-A855-A37AD8AFFD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485904"/>
        <c:axId val="330486232"/>
      </c:lineChart>
      <c:catAx>
        <c:axId val="330485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486232"/>
        <c:crosses val="autoZero"/>
        <c:auto val="1"/>
        <c:lblAlgn val="ctr"/>
        <c:lblOffset val="100"/>
        <c:noMultiLvlLbl val="0"/>
      </c:catAx>
      <c:valAx>
        <c:axId val="330486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485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0.24525368427968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0.11167801694878</c:v>
                </c:pt>
                <c:pt idx="13">
                  <c:v>0.17737096809512001</c:v>
                </c:pt>
                <c:pt idx="14">
                  <c:v>0.19943706194172001</c:v>
                </c:pt>
                <c:pt idx="15">
                  <c:v>0.13598440887293001</c:v>
                </c:pt>
                <c:pt idx="16">
                  <c:v>0.18284538069065001</c:v>
                </c:pt>
                <c:pt idx="17">
                  <c:v>0.11605754702520001</c:v>
                </c:pt>
                <c:pt idx="18">
                  <c:v>0.12231401856295</c:v>
                </c:pt>
                <c:pt idx="19">
                  <c:v>0.12394070116277001</c:v>
                </c:pt>
                <c:pt idx="20">
                  <c:v>0.13850263866686999</c:v>
                </c:pt>
                <c:pt idx="21">
                  <c:v>0.33174940328903002</c:v>
                </c:pt>
                <c:pt idx="22">
                  <c:v>0.11386778198699</c:v>
                </c:pt>
                <c:pt idx="23">
                  <c:v>0.27810015985285003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CE-43F8-9F84-1CB4A00084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478360"/>
        <c:axId val="330479672"/>
      </c:lineChart>
      <c:catAx>
        <c:axId val="330478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479672"/>
        <c:crosses val="autoZero"/>
        <c:auto val="1"/>
        <c:lblAlgn val="ctr"/>
        <c:lblOffset val="100"/>
        <c:noMultiLvlLbl val="0"/>
      </c:catAx>
      <c:valAx>
        <c:axId val="330479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478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</c:v>
                </c:pt>
                <c:pt idx="1">
                  <c:v>12</c:v>
                </c:pt>
                <c:pt idx="2">
                  <c:v>13</c:v>
                </c:pt>
                <c:pt idx="3">
                  <c:v>18</c:v>
                </c:pt>
                <c:pt idx="4">
                  <c:v>13</c:v>
                </c:pt>
                <c:pt idx="5">
                  <c:v>11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54-4D92-A452-680D5B920E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0481640"/>
        <c:axId val="330482624"/>
      </c:barChart>
      <c:catAx>
        <c:axId val="330481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482624"/>
        <c:crosses val="autoZero"/>
        <c:auto val="1"/>
        <c:lblAlgn val="ctr"/>
        <c:lblOffset val="100"/>
        <c:noMultiLvlLbl val="0"/>
      </c:catAx>
      <c:valAx>
        <c:axId val="330482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481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0.16278122382494001</c:v>
                </c:pt>
                <c:pt idx="1">
                  <c:v>0.15040604826498</c:v>
                </c:pt>
                <c:pt idx="2">
                  <c:v>0.19950179601529999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F4-4C86-B85B-4D118168C1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0483280"/>
        <c:axId val="330475408"/>
      </c:barChart>
      <c:catAx>
        <c:axId val="330483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475408"/>
        <c:crosses val="autoZero"/>
        <c:auto val="1"/>
        <c:lblAlgn val="ctr"/>
        <c:lblOffset val="100"/>
        <c:noMultiLvlLbl val="0"/>
      </c:catAx>
      <c:valAx>
        <c:axId val="330475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483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49-4F74-8E2D-8E436B2D07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49-4F74-8E2D-8E436B2D07A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949-4F74-8E2D-8E436B2D07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7930944"/>
        <c:axId val="327933896"/>
      </c:barChart>
      <c:catAx>
        <c:axId val="327930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933896"/>
        <c:crosses val="autoZero"/>
        <c:auto val="1"/>
        <c:lblAlgn val="ctr"/>
        <c:lblOffset val="100"/>
        <c:noMultiLvlLbl val="0"/>
      </c:catAx>
      <c:valAx>
        <c:axId val="327933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930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0.11433687047822</c:v>
                </c:pt>
                <c:pt idx="1">
                  <c:v>0.16657908948927999</c:v>
                </c:pt>
                <c:pt idx="2">
                  <c:v>0.15056537804709999</c:v>
                </c:pt>
                <c:pt idx="3">
                  <c:v>0.18184427804781</c:v>
                </c:pt>
                <c:pt idx="4">
                  <c:v>0.20176434328906001</c:v>
                </c:pt>
                <c:pt idx="5">
                  <c:v>0.17754282324935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F9-4ECE-8598-C6C764E3F0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7929632"/>
        <c:axId val="327928648"/>
      </c:barChart>
      <c:catAx>
        <c:axId val="327929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928648"/>
        <c:crosses val="autoZero"/>
        <c:auto val="1"/>
        <c:lblAlgn val="ctr"/>
        <c:lblOffset val="100"/>
        <c:noMultiLvlLbl val="0"/>
      </c:catAx>
      <c:valAx>
        <c:axId val="327928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929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5550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F9-463F-A80B-821C1F44E1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F9-463F-A80B-821C1F44E1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0175264"/>
        <c:axId val="330178872"/>
      </c:barChart>
      <c:catAx>
        <c:axId val="330175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178872"/>
        <c:crosses val="autoZero"/>
        <c:auto val="1"/>
        <c:lblAlgn val="ctr"/>
        <c:lblOffset val="100"/>
        <c:noMultiLvlLbl val="0"/>
      </c:catAx>
      <c:valAx>
        <c:axId val="330178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175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B7F51-57B7-4FCE-B06E-FF649CFFBC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E21914-E00C-47EF-A161-178872608B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571232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742E7-B496-4B2D-BDED-2CA10E49B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DC50C0-3D7A-4FE2-BF9E-A85DDA7603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38082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9762805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5066876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175157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02216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124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369004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7385154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9976044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983284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7031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862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bhdleon (Banco BHD León)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4938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493D60-214B-47CC-A427-8BA556FF0F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877083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B4295-84C1-467E-80CE-D9E1A60C3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E7A7FD-3FDC-46A1-B4FE-DB7E8CD959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01875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112386-2428-449F-BC84-D6ED0D6576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1AB1D7-2FBE-4CB2-9D89-33CA06125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618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B0B9E-4F36-4850-94D5-1A204ECDB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288163-9A2B-4E3A-B21A-5DD8A3F78A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83163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4B5462-ED36-4C88-AEB7-9D398C818D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CA4FB4-2226-4495-8DEB-BE4AE07F1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778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6433F-12A2-4212-94DF-729535537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263917-16EC-4CEA-BFC2-6F26425677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23718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6FD8EB-7187-4820-95C9-3FBF640C0F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5031E-6ADA-450F-AAE9-7EB8F2712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520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0ACE7-0C34-4650-B89F-A142F5744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9DEA77-1CAF-43B0-8FAF-D5FE398633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77632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326830-8215-4E65-B16B-DECD4FBAAA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C6E9D-B263-4F36-A02C-76F5640B7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39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C389E-5FD9-40B7-B5A5-BB78B94C1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922533-591F-41E9-82AF-77B0268A42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76251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E72306-EA7F-42A3-A0C1-972CEA2135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4922DA-2140-4E04-B640-FC7E8AB56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8932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0AB8A-3D54-49D7-8DF0-EFA2B54FD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F9D474-AC5A-440A-B21C-DC8966FB2D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05548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C2D816-F0D9-4FAE-98D8-93B5511D00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65818A-4DD6-4374-9C3A-93045C8AE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064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ED21C-8246-467A-B29F-D182AE978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C9C4A0-DF6E-4049-9214-EB26B50B59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11244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F5AB1C-CE17-48B6-B68B-A8E6516DE0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59517F-973E-458E-94B8-4993F9189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6970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61D00-99A6-46F5-B21C-2BAD19BA4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958C3B-33DB-4C46-858A-20BF2F3284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1494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68373B-9E07-4D0F-A849-562CA8AD7C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218BEA-FC4C-4C60-80D1-CD6E14F3E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2126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3E79B-3768-42D0-834A-1113126B3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F3C10F-650D-4F4E-B635-F3576F0DDA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39771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6A4AEA-C105-4073-911F-FA81C1019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EFA33A-DC5E-4FFD-894C-E9971B2A3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4132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60609-A4F5-4DE0-9BBE-52FB0172F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0A05CB-E31F-4406-9BFE-8CB9B86AA4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444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90D2CE-43C7-4A86-B06E-DB8763D562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98959-3F9F-4B42-9841-972AB1113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62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F3D89-3241-4CDC-8933-48C691DBC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B2128E-8FB5-4CE5-A182-DA87CC6AFC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1063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886289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127479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417983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140320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785228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684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- 2018-03-23 21:36:02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partir de las 11:45 p.m. del viernes, 23 de marzo de 2018, por un período de dos horas, realizaremos un mantenimiento de sistemas que conlleva la interrupción de todos los productos y canales con excepción de las tarjetas de crédito, que se mantendrán funcionando como de costumbre. Si vas a necesitar los servicios correspondientes durante ese tiempo, por favor, toma las medidas de lugar. A partir de la 1:45 a.m. del sábado, 24 de marzo de 2018, los mismos estarán disponibles nuevamente.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809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- 2018-03-15 14:24:38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#TBT Nuestra #GenteBHDLeón celebró el #DíaInternacionaldelaMujer al exhibir con orgullo un pin que representa el Sello de Oro Igualando RD, primera certificación en el país sobre prácticas laborales de igualdad y equidad de género que cumplen con ocho dimensiones: gestión y organización internas, conciliación y corresponsabilidad entre la vida familiar, personal y laboral; reclutamiento y selección del personal, desarrollo personal y profesional, remuneración y compensación, ambiente de trabajo, salud y calidad de vida; lucha contra el acoso moral y sexual en el lugar de trabajo y comunicación. El verdadero cambio comienza desde adentro #BHDLeón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1076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A3AFCD-66F3-44E4-9BD0-3C9ADE129C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7190707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E6517-C49D-49C2-9A53-8D1365B81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3C061E-DF10-42AF-94CE-1E7FA3993F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84464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4007173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567998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455586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659939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98560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836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- 2018-03-24 16:28:17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mantenimiento de sistemas que iniciamos el pasado viernes continuará en la madrugada del domingo, 25 de marzo de 2018, de 1:00 a 3:00 a.m. Esto implica la interrupción de todos los productos y canales durante dos horas, con excepción de las tarjetas de crédito, que funcionarán normalmente. Si vas a necesitar los servicios correspondientes durante ese tiempo, por favor, toma las medidas de lugar. A partir de las 3:00 a.m. del domingo, 25 de marzo de 2018, los mismos estarán disponibles.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476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- 2018-03-03 13:35:09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Disfruta de los beneficios de tu Tarjeta Mi País: 5% de devolución en Restaurantes, 3% de devolución en Farmacias, Asistencia Vial Gratis. Solicítala llamando al 809-243-5000 o en cualquiera de nuestras sucursales. #TarjetasMiPais #BHDLeon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80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- 2018-03-21 23:08:03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mujer con una idea puede hacer algo extraordinario, dedicando su vida a mejorar la vida de otros, a transformar comunidades, a generar cambios reales en la sociedad; motivando a otras a poner alma, talento y energía en sus buenas ideas. Si conoces una ¡NOMÍNALA! en http://www.mujeresquecambianelmundo.com.do/wp-content/themes/nametheme/a/d/bases-form-premio-mujeres-cambian-mundo-2018.pdf #PMQCM2018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39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- 2018-03-30 13:01:24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Disfruta la aventura del trayecto en carretera tomando conciencia de que es mejor prevenir que lamentar. #MujerMujerVial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3025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292C28-6464-4DA0-8A6E-1E32389864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4174731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0DC5B-384A-4FC8-B578-F4F998672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DF23EA-2131-4C4C-9B82-54E21E3F2A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4713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6239145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143006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782512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36400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85082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064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- 2018-03-22 19:03:38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Apoyamos el Foro Internacional de @redeamerica  celebrado este año en República Dominicana bajo el tema “Potenciando capacidades para el desarrollo de comunidades sostenibles”. Las entidades anfitrionas que forman parte de la Red son @BHDLeon , Cemex, Fundación Propagas, Fundación Popular y NTD Ingredientes.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772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- 2018-03-08 13:29:56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el #DíaInternacionaldelaMujer te alentamos a aceptar que no todo es tu responsabilidad, prioriza y aprende a decir que no. #AdiosSupermujer
Que el reloj siempre marque una hora para ti. #mujerbhdleon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772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- 2018-03-14 13:41:30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Haz florecer ideas de negocio y proyectos de emprendimiento haciendo realidad tu visión empresarial. #MujerMujerNegocios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229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- 2018-03-22 14:47:48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Recuerda que puedes realizar tus pagos de @cdeeerd a través de nuestros Cajeros Automáticos. #BHDLeon #MejoraTuMundo @edesurrd @edenortedominicanard @edeeste
*Debes tener el servicio suscrito en el Internet Banking Personal.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191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78F716-7EEA-4B7F-817E-CB61B81CC0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9845044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324</Words>
  <Application>Microsoft Office PowerPoint</Application>
  <PresentationFormat>On-screen Show (4:3)</PresentationFormat>
  <Paragraphs>125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Calibri</vt:lpstr>
      <vt:lpstr>Arial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3</vt:lpstr>
      <vt:lpstr>Instagram Posts Table - 2 of 3</vt:lpstr>
      <vt:lpstr>Instagram Posts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2018-04-05T11:56:17Z</dcterms:created>
  <dcterms:modified xsi:type="dcterms:W3CDTF">2018-04-05T11:56:44Z</dcterms:modified>
</cp:coreProperties>
</file>