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22731</c:v>
                </c:pt>
                <c:pt idx="1">
                  <c:v>22729</c:v>
                </c:pt>
                <c:pt idx="2">
                  <c:v>22730</c:v>
                </c:pt>
                <c:pt idx="3">
                  <c:v>22732</c:v>
                </c:pt>
                <c:pt idx="4">
                  <c:v>22735</c:v>
                </c:pt>
                <c:pt idx="5">
                  <c:v>22735</c:v>
                </c:pt>
                <c:pt idx="6">
                  <c:v>22736</c:v>
                </c:pt>
                <c:pt idx="7">
                  <c:v>22729</c:v>
                </c:pt>
                <c:pt idx="8">
                  <c:v>22735</c:v>
                </c:pt>
                <c:pt idx="9">
                  <c:v>22735</c:v>
                </c:pt>
                <c:pt idx="10">
                  <c:v>22737</c:v>
                </c:pt>
                <c:pt idx="11">
                  <c:v>22736</c:v>
                </c:pt>
                <c:pt idx="12">
                  <c:v>22735</c:v>
                </c:pt>
                <c:pt idx="13">
                  <c:v>22738</c:v>
                </c:pt>
                <c:pt idx="14">
                  <c:v>22741</c:v>
                </c:pt>
                <c:pt idx="15">
                  <c:v>22745</c:v>
                </c:pt>
                <c:pt idx="16">
                  <c:v>22745</c:v>
                </c:pt>
                <c:pt idx="17">
                  <c:v>22740</c:v>
                </c:pt>
                <c:pt idx="18">
                  <c:v>22741</c:v>
                </c:pt>
                <c:pt idx="19">
                  <c:v>22742</c:v>
                </c:pt>
                <c:pt idx="20">
                  <c:v>22743</c:v>
                </c:pt>
                <c:pt idx="21">
                  <c:v>22745</c:v>
                </c:pt>
                <c:pt idx="22">
                  <c:v>22749</c:v>
                </c:pt>
                <c:pt idx="23">
                  <c:v>22754</c:v>
                </c:pt>
                <c:pt idx="24">
                  <c:v>22755</c:v>
                </c:pt>
                <c:pt idx="25">
                  <c:v>22755</c:v>
                </c:pt>
                <c:pt idx="26">
                  <c:v>22752</c:v>
                </c:pt>
                <c:pt idx="27">
                  <c:v>22759</c:v>
                </c:pt>
                <c:pt idx="28">
                  <c:v>22772</c:v>
                </c:pt>
                <c:pt idx="29">
                  <c:v>22774</c:v>
                </c:pt>
                <c:pt idx="30">
                  <c:v>22779</c:v>
                </c:pt>
              </c:numCache>
            </c:numRef>
          </c:val>
          <c:smooth val="0"/>
          <c:extLst>
            <c:ext xmlns:c16="http://schemas.microsoft.com/office/drawing/2014/chart" uri="{C3380CC4-5D6E-409C-BE32-E72D297353CC}">
              <c16:uniqueId val="{00000000-C0EB-4908-912A-15FCD8824BE7}"/>
            </c:ext>
          </c:extLst>
        </c:ser>
        <c:dLbls>
          <c:showLegendKey val="0"/>
          <c:showVal val="0"/>
          <c:showCatName val="0"/>
          <c:showSerName val="0"/>
          <c:showPercent val="0"/>
          <c:showBubbleSize val="0"/>
        </c:dLbls>
        <c:smooth val="0"/>
        <c:axId val="251955392"/>
        <c:axId val="251954080"/>
      </c:lineChart>
      <c:dateAx>
        <c:axId val="251955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954080"/>
        <c:crosses val="autoZero"/>
        <c:auto val="1"/>
        <c:lblOffset val="100"/>
        <c:baseTimeUnit val="days"/>
      </c:dateAx>
      <c:valAx>
        <c:axId val="251954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95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Grupo Ramos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AACB-4E33-9722-B375EAE3EA95}"/>
            </c:ext>
          </c:extLst>
        </c:ser>
        <c:dLbls>
          <c:showLegendKey val="0"/>
          <c:showVal val="0"/>
          <c:showCatName val="0"/>
          <c:showSerName val="0"/>
          <c:showPercent val="0"/>
          <c:showBubbleSize val="0"/>
        </c:dLbls>
        <c:axId val="326045008"/>
        <c:axId val="326041728"/>
      </c:radarChart>
      <c:catAx>
        <c:axId val="326045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041728"/>
        <c:crosses val="autoZero"/>
        <c:auto val="1"/>
        <c:lblAlgn val="ctr"/>
        <c:lblOffset val="100"/>
        <c:noMultiLvlLbl val="0"/>
      </c:catAx>
      <c:valAx>
        <c:axId val="32604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04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2.6393348876082998E-2</c:v>
                </c:pt>
                <c:pt idx="5">
                  <c:v>0</c:v>
                </c:pt>
                <c:pt idx="6">
                  <c:v>0</c:v>
                </c:pt>
                <c:pt idx="7">
                  <c:v>0.46190392398381003</c:v>
                </c:pt>
                <c:pt idx="8">
                  <c:v>0</c:v>
                </c:pt>
                <c:pt idx="9">
                  <c:v>0</c:v>
                </c:pt>
                <c:pt idx="10">
                  <c:v>0</c:v>
                </c:pt>
                <c:pt idx="11">
                  <c:v>6.5974665728359999E-2</c:v>
                </c:pt>
                <c:pt idx="12">
                  <c:v>0</c:v>
                </c:pt>
                <c:pt idx="13">
                  <c:v>0.21111893033074999</c:v>
                </c:pt>
                <c:pt idx="14">
                  <c:v>0</c:v>
                </c:pt>
                <c:pt idx="15">
                  <c:v>0</c:v>
                </c:pt>
                <c:pt idx="16">
                  <c:v>0</c:v>
                </c:pt>
                <c:pt idx="17">
                  <c:v>0</c:v>
                </c:pt>
                <c:pt idx="18">
                  <c:v>0.38258575197889</c:v>
                </c:pt>
                <c:pt idx="19">
                  <c:v>0.1231256321182</c:v>
                </c:pt>
                <c:pt idx="20">
                  <c:v>0</c:v>
                </c:pt>
                <c:pt idx="21">
                  <c:v>3.9570875835385003E-2</c:v>
                </c:pt>
                <c:pt idx="22">
                  <c:v>0</c:v>
                </c:pt>
                <c:pt idx="23">
                  <c:v>0</c:v>
                </c:pt>
                <c:pt idx="24">
                  <c:v>0</c:v>
                </c:pt>
                <c:pt idx="25">
                  <c:v>0</c:v>
                </c:pt>
                <c:pt idx="26">
                  <c:v>0.27908407682503</c:v>
                </c:pt>
                <c:pt idx="27">
                  <c:v>0.25928367391781998</c:v>
                </c:pt>
                <c:pt idx="28">
                  <c:v>0</c:v>
                </c:pt>
                <c:pt idx="29">
                  <c:v>0</c:v>
                </c:pt>
                <c:pt idx="30">
                  <c:v>0</c:v>
                </c:pt>
              </c:numCache>
            </c:numRef>
          </c:val>
          <c:smooth val="0"/>
          <c:extLst>
            <c:ext xmlns:c16="http://schemas.microsoft.com/office/drawing/2014/chart" uri="{C3380CC4-5D6E-409C-BE32-E72D297353CC}">
              <c16:uniqueId val="{00000000-EAEF-44F3-8371-6D1F9B75C373}"/>
            </c:ext>
          </c:extLst>
        </c:ser>
        <c:dLbls>
          <c:showLegendKey val="0"/>
          <c:showVal val="0"/>
          <c:showCatName val="0"/>
          <c:showSerName val="0"/>
          <c:showPercent val="0"/>
          <c:showBubbleSize val="0"/>
        </c:dLbls>
        <c:smooth val="0"/>
        <c:axId val="174294592"/>
        <c:axId val="326826640"/>
      </c:lineChart>
      <c:dateAx>
        <c:axId val="174294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26640"/>
        <c:crosses val="autoZero"/>
        <c:auto val="1"/>
        <c:lblOffset val="100"/>
        <c:baseTimeUnit val="days"/>
      </c:dateAx>
      <c:valAx>
        <c:axId val="326826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294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3</c:v>
                </c:pt>
                <c:pt idx="3">
                  <c:v>3</c:v>
                </c:pt>
                <c:pt idx="4">
                  <c:v>3</c:v>
                </c:pt>
                <c:pt idx="5">
                  <c:v>2</c:v>
                </c:pt>
                <c:pt idx="6">
                  <c:v>0</c:v>
                </c:pt>
              </c:numCache>
            </c:numRef>
          </c:val>
          <c:extLst>
            <c:ext xmlns:c16="http://schemas.microsoft.com/office/drawing/2014/chart" uri="{C3380CC4-5D6E-409C-BE32-E72D297353CC}">
              <c16:uniqueId val="{00000000-5A9C-44DD-A628-F3D43AE0CB2B}"/>
            </c:ext>
          </c:extLst>
        </c:ser>
        <c:dLbls>
          <c:showLegendKey val="0"/>
          <c:showVal val="0"/>
          <c:showCatName val="0"/>
          <c:showSerName val="0"/>
          <c:showPercent val="0"/>
          <c:showBubbleSize val="0"/>
        </c:dLbls>
        <c:gapWidth val="219"/>
        <c:overlap val="-27"/>
        <c:axId val="329165880"/>
        <c:axId val="329166536"/>
      </c:barChart>
      <c:catAx>
        <c:axId val="32916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166536"/>
        <c:crosses val="autoZero"/>
        <c:auto val="1"/>
        <c:lblAlgn val="ctr"/>
        <c:lblOffset val="100"/>
        <c:noMultiLvlLbl val="0"/>
      </c:catAx>
      <c:valAx>
        <c:axId val="329166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165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c:v>
                </c:pt>
                <c:pt idx="1">
                  <c:v>-2</c:v>
                </c:pt>
                <c:pt idx="2">
                  <c:v>1</c:v>
                </c:pt>
                <c:pt idx="3">
                  <c:v>2</c:v>
                </c:pt>
                <c:pt idx="4">
                  <c:v>3</c:v>
                </c:pt>
                <c:pt idx="5">
                  <c:v>0</c:v>
                </c:pt>
                <c:pt idx="6">
                  <c:v>1</c:v>
                </c:pt>
                <c:pt idx="7">
                  <c:v>-7</c:v>
                </c:pt>
                <c:pt idx="8">
                  <c:v>6</c:v>
                </c:pt>
                <c:pt idx="9">
                  <c:v>0</c:v>
                </c:pt>
                <c:pt idx="10">
                  <c:v>2</c:v>
                </c:pt>
                <c:pt idx="11">
                  <c:v>-1</c:v>
                </c:pt>
                <c:pt idx="12">
                  <c:v>-1</c:v>
                </c:pt>
                <c:pt idx="13">
                  <c:v>3</c:v>
                </c:pt>
                <c:pt idx="14">
                  <c:v>3</c:v>
                </c:pt>
                <c:pt idx="15">
                  <c:v>4</c:v>
                </c:pt>
                <c:pt idx="16">
                  <c:v>0</c:v>
                </c:pt>
                <c:pt idx="17">
                  <c:v>-5</c:v>
                </c:pt>
                <c:pt idx="18">
                  <c:v>1</c:v>
                </c:pt>
                <c:pt idx="19">
                  <c:v>1</c:v>
                </c:pt>
                <c:pt idx="20">
                  <c:v>1</c:v>
                </c:pt>
                <c:pt idx="21">
                  <c:v>2</c:v>
                </c:pt>
                <c:pt idx="22">
                  <c:v>4</c:v>
                </c:pt>
                <c:pt idx="23">
                  <c:v>5</c:v>
                </c:pt>
                <c:pt idx="24">
                  <c:v>1</c:v>
                </c:pt>
                <c:pt idx="25">
                  <c:v>0</c:v>
                </c:pt>
                <c:pt idx="26">
                  <c:v>-3</c:v>
                </c:pt>
                <c:pt idx="27">
                  <c:v>7</c:v>
                </c:pt>
                <c:pt idx="28">
                  <c:v>13</c:v>
                </c:pt>
                <c:pt idx="29">
                  <c:v>2</c:v>
                </c:pt>
                <c:pt idx="30">
                  <c:v>5</c:v>
                </c:pt>
              </c:numCache>
            </c:numRef>
          </c:val>
          <c:smooth val="0"/>
          <c:extLst>
            <c:ext xmlns:c16="http://schemas.microsoft.com/office/drawing/2014/chart" uri="{C3380CC4-5D6E-409C-BE32-E72D297353CC}">
              <c16:uniqueId val="{00000000-6E6E-459B-94DA-A678D953CA51}"/>
            </c:ext>
          </c:extLst>
        </c:ser>
        <c:dLbls>
          <c:showLegendKey val="0"/>
          <c:showVal val="0"/>
          <c:showCatName val="0"/>
          <c:showSerName val="0"/>
          <c:showPercent val="0"/>
          <c:showBubbleSize val="0"/>
        </c:dLbls>
        <c:smooth val="0"/>
        <c:axId val="329154728"/>
        <c:axId val="329154072"/>
      </c:lineChart>
      <c:dateAx>
        <c:axId val="329154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154072"/>
        <c:crosses val="autoZero"/>
        <c:auto val="1"/>
        <c:lblOffset val="100"/>
        <c:baseTimeUnit val="days"/>
      </c:dateAx>
      <c:valAx>
        <c:axId val="329154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15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1</c:v>
                </c:pt>
                <c:pt idx="5">
                  <c:v>0</c:v>
                </c:pt>
                <c:pt idx="6">
                  <c:v>0</c:v>
                </c:pt>
                <c:pt idx="7">
                  <c:v>1</c:v>
                </c:pt>
                <c:pt idx="8">
                  <c:v>0</c:v>
                </c:pt>
                <c:pt idx="9">
                  <c:v>0</c:v>
                </c:pt>
                <c:pt idx="10">
                  <c:v>0</c:v>
                </c:pt>
                <c:pt idx="11">
                  <c:v>1</c:v>
                </c:pt>
                <c:pt idx="12">
                  <c:v>0</c:v>
                </c:pt>
                <c:pt idx="13">
                  <c:v>1</c:v>
                </c:pt>
                <c:pt idx="14">
                  <c:v>0</c:v>
                </c:pt>
                <c:pt idx="15">
                  <c:v>0</c:v>
                </c:pt>
                <c:pt idx="16">
                  <c:v>0</c:v>
                </c:pt>
                <c:pt idx="17">
                  <c:v>0</c:v>
                </c:pt>
                <c:pt idx="18">
                  <c:v>1</c:v>
                </c:pt>
                <c:pt idx="19">
                  <c:v>1</c:v>
                </c:pt>
                <c:pt idx="20">
                  <c:v>0</c:v>
                </c:pt>
                <c:pt idx="21">
                  <c:v>1</c:v>
                </c:pt>
                <c:pt idx="22">
                  <c:v>0</c:v>
                </c:pt>
                <c:pt idx="23">
                  <c:v>0</c:v>
                </c:pt>
                <c:pt idx="24">
                  <c:v>0</c:v>
                </c:pt>
                <c:pt idx="25">
                  <c:v>0</c:v>
                </c:pt>
                <c:pt idx="26">
                  <c:v>2</c:v>
                </c:pt>
                <c:pt idx="27">
                  <c:v>2</c:v>
                </c:pt>
                <c:pt idx="28">
                  <c:v>0</c:v>
                </c:pt>
                <c:pt idx="29">
                  <c:v>0</c:v>
                </c:pt>
                <c:pt idx="30">
                  <c:v>0</c:v>
                </c:pt>
              </c:numCache>
            </c:numRef>
          </c:val>
          <c:smooth val="0"/>
          <c:extLst>
            <c:ext xmlns:c16="http://schemas.microsoft.com/office/drawing/2014/chart" uri="{C3380CC4-5D6E-409C-BE32-E72D297353CC}">
              <c16:uniqueId val="{00000000-971B-467B-8C9A-5C042FED213E}"/>
            </c:ext>
          </c:extLst>
        </c:ser>
        <c:dLbls>
          <c:showLegendKey val="0"/>
          <c:showVal val="0"/>
          <c:showCatName val="0"/>
          <c:showSerName val="0"/>
          <c:showPercent val="0"/>
          <c:showBubbleSize val="0"/>
        </c:dLbls>
        <c:smooth val="0"/>
        <c:axId val="360722488"/>
        <c:axId val="360722816"/>
      </c:lineChart>
      <c:dateAx>
        <c:axId val="360722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22816"/>
        <c:crosses val="autoZero"/>
        <c:auto val="1"/>
        <c:lblOffset val="100"/>
        <c:baseTimeUnit val="days"/>
      </c:dateAx>
      <c:valAx>
        <c:axId val="360722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2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3</c:v>
                </c:pt>
                <c:pt idx="2">
                  <c:v>3</c:v>
                </c:pt>
                <c:pt idx="3">
                  <c:v>2</c:v>
                </c:pt>
                <c:pt idx="4">
                  <c:v>0</c:v>
                </c:pt>
                <c:pt idx="5">
                  <c:v>0</c:v>
                </c:pt>
                <c:pt idx="6">
                  <c:v>0</c:v>
                </c:pt>
              </c:numCache>
            </c:numRef>
          </c:val>
          <c:extLst>
            <c:ext xmlns:c16="http://schemas.microsoft.com/office/drawing/2014/chart" uri="{C3380CC4-5D6E-409C-BE32-E72D297353CC}">
              <c16:uniqueId val="{00000000-CDE0-4D3D-AC37-0DAC3B51ED79}"/>
            </c:ext>
          </c:extLst>
        </c:ser>
        <c:dLbls>
          <c:showLegendKey val="0"/>
          <c:showVal val="0"/>
          <c:showCatName val="0"/>
          <c:showSerName val="0"/>
          <c:showPercent val="0"/>
          <c:showBubbleSize val="0"/>
        </c:dLbls>
        <c:gapWidth val="219"/>
        <c:overlap val="-27"/>
        <c:axId val="360730688"/>
        <c:axId val="360732984"/>
      </c:barChart>
      <c:catAx>
        <c:axId val="360730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32984"/>
        <c:crosses val="autoZero"/>
        <c:auto val="1"/>
        <c:lblAlgn val="ctr"/>
        <c:lblOffset val="100"/>
        <c:noMultiLvlLbl val="0"/>
      </c:catAx>
      <c:valAx>
        <c:axId val="360732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3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0.15820698747528</c:v>
                </c:pt>
                <c:pt idx="1">
                  <c:v>0.22705632461729999</c:v>
                </c:pt>
                <c:pt idx="2">
                  <c:v>0.24316999926756</c:v>
                </c:pt>
                <c:pt idx="3">
                  <c:v>0.25049439683586</c:v>
                </c:pt>
              </c:numCache>
            </c:numRef>
          </c:val>
          <c:extLst>
            <c:ext xmlns:c16="http://schemas.microsoft.com/office/drawing/2014/chart" uri="{C3380CC4-5D6E-409C-BE32-E72D297353CC}">
              <c16:uniqueId val="{00000000-E869-4DC8-A031-7E1F250D1558}"/>
            </c:ext>
          </c:extLst>
        </c:ser>
        <c:dLbls>
          <c:showLegendKey val="0"/>
          <c:showVal val="0"/>
          <c:showCatName val="0"/>
          <c:showSerName val="0"/>
          <c:showPercent val="0"/>
          <c:showBubbleSize val="0"/>
        </c:dLbls>
        <c:gapWidth val="219"/>
        <c:overlap val="-27"/>
        <c:axId val="360735608"/>
        <c:axId val="360735936"/>
      </c:barChart>
      <c:catAx>
        <c:axId val="360735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35936"/>
        <c:crosses val="autoZero"/>
        <c:auto val="1"/>
        <c:lblAlgn val="ctr"/>
        <c:lblOffset val="100"/>
        <c:noMultiLvlLbl val="0"/>
      </c:catAx>
      <c:valAx>
        <c:axId val="360735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3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Grupo Ramos</c:v>
                </c:pt>
              </c:strCache>
            </c:strRef>
          </c:cat>
          <c:val>
            <c:numRef>
              <c:f>Sheet1!$B$2</c:f>
              <c:numCache>
                <c:formatCode>General</c:formatCode>
                <c:ptCount val="1"/>
                <c:pt idx="0">
                  <c:v>9</c:v>
                </c:pt>
              </c:numCache>
            </c:numRef>
          </c:val>
          <c:extLst>
            <c:ext xmlns:c16="http://schemas.microsoft.com/office/drawing/2014/chart" uri="{C3380CC4-5D6E-409C-BE32-E72D297353CC}">
              <c16:uniqueId val="{00000000-9415-4AD5-8A08-A93A0EE3597E}"/>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Grupo Ramos</c:v>
                </c:pt>
              </c:strCache>
            </c:strRef>
          </c:cat>
          <c:val>
            <c:numRef>
              <c:f>Sheet1!$C$2</c:f>
              <c:numCache>
                <c:formatCode>General</c:formatCode>
                <c:ptCount val="1"/>
                <c:pt idx="0">
                  <c:v>2</c:v>
                </c:pt>
              </c:numCache>
            </c:numRef>
          </c:val>
          <c:extLst>
            <c:ext xmlns:c16="http://schemas.microsoft.com/office/drawing/2014/chart" uri="{C3380CC4-5D6E-409C-BE32-E72D297353CC}">
              <c16:uniqueId val="{00000001-9415-4AD5-8A08-A93A0EE3597E}"/>
            </c:ext>
          </c:extLst>
        </c:ser>
        <c:dLbls>
          <c:showLegendKey val="0"/>
          <c:showVal val="0"/>
          <c:showCatName val="0"/>
          <c:showSerName val="0"/>
          <c:showPercent val="0"/>
          <c:showBubbleSize val="0"/>
        </c:dLbls>
        <c:gapWidth val="150"/>
        <c:overlap val="100"/>
        <c:axId val="332811624"/>
        <c:axId val="251952112"/>
      </c:barChart>
      <c:catAx>
        <c:axId val="332811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952112"/>
        <c:crosses val="autoZero"/>
        <c:auto val="1"/>
        <c:lblAlgn val="ctr"/>
        <c:lblOffset val="100"/>
        <c:noMultiLvlLbl val="0"/>
      </c:catAx>
      <c:valAx>
        <c:axId val="2519521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811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0.12525270282147999</c:v>
                </c:pt>
                <c:pt idx="14">
                  <c:v>0</c:v>
                </c:pt>
                <c:pt idx="15">
                  <c:v>0</c:v>
                </c:pt>
                <c:pt idx="16">
                  <c:v>0.28742199173771998</c:v>
                </c:pt>
                <c:pt idx="17">
                  <c:v>0</c:v>
                </c:pt>
                <c:pt idx="18">
                  <c:v>0</c:v>
                </c:pt>
                <c:pt idx="19">
                  <c:v>0</c:v>
                </c:pt>
                <c:pt idx="20">
                  <c:v>0</c:v>
                </c:pt>
                <c:pt idx="21">
                  <c:v>0.21241686443409</c:v>
                </c:pt>
                <c:pt idx="22">
                  <c:v>6.1527643491254003E-2</c:v>
                </c:pt>
                <c:pt idx="23">
                  <c:v>0</c:v>
                </c:pt>
              </c:numCache>
            </c:numRef>
          </c:val>
          <c:smooth val="0"/>
          <c:extLst>
            <c:ext xmlns:c16="http://schemas.microsoft.com/office/drawing/2014/chart" uri="{C3380CC4-5D6E-409C-BE32-E72D297353CC}">
              <c16:uniqueId val="{00000000-51A1-49D8-BAC7-013D636F540D}"/>
            </c:ext>
          </c:extLst>
        </c:ser>
        <c:dLbls>
          <c:showLegendKey val="0"/>
          <c:showVal val="0"/>
          <c:showCatName val="0"/>
          <c:showSerName val="0"/>
          <c:showPercent val="0"/>
          <c:showBubbleSize val="0"/>
        </c:dLbls>
        <c:smooth val="0"/>
        <c:axId val="338764352"/>
        <c:axId val="338762384"/>
      </c:lineChart>
      <c:catAx>
        <c:axId val="338764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62384"/>
        <c:crosses val="autoZero"/>
        <c:auto val="1"/>
        <c:lblAlgn val="ctr"/>
        <c:lblOffset val="100"/>
        <c:noMultiLvlLbl val="0"/>
      </c:catAx>
      <c:valAx>
        <c:axId val="33876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6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2</c:v>
                </c:pt>
                <c:pt idx="14">
                  <c:v>0</c:v>
                </c:pt>
                <c:pt idx="15">
                  <c:v>0</c:v>
                </c:pt>
                <c:pt idx="16">
                  <c:v>5</c:v>
                </c:pt>
                <c:pt idx="17">
                  <c:v>0</c:v>
                </c:pt>
                <c:pt idx="18">
                  <c:v>0</c:v>
                </c:pt>
                <c:pt idx="19">
                  <c:v>0</c:v>
                </c:pt>
                <c:pt idx="20">
                  <c:v>0</c:v>
                </c:pt>
                <c:pt idx="21">
                  <c:v>3</c:v>
                </c:pt>
                <c:pt idx="22">
                  <c:v>1</c:v>
                </c:pt>
                <c:pt idx="23">
                  <c:v>0</c:v>
                </c:pt>
              </c:numCache>
            </c:numRef>
          </c:val>
          <c:smooth val="0"/>
          <c:extLst>
            <c:ext xmlns:c16="http://schemas.microsoft.com/office/drawing/2014/chart" uri="{C3380CC4-5D6E-409C-BE32-E72D297353CC}">
              <c16:uniqueId val="{00000000-8E4F-487D-8921-7682E4D39423}"/>
            </c:ext>
          </c:extLst>
        </c:ser>
        <c:dLbls>
          <c:showLegendKey val="0"/>
          <c:showVal val="0"/>
          <c:showCatName val="0"/>
          <c:showSerName val="0"/>
          <c:showPercent val="0"/>
          <c:showBubbleSize val="0"/>
        </c:dLbls>
        <c:smooth val="0"/>
        <c:axId val="338758448"/>
        <c:axId val="338760744"/>
      </c:lineChart>
      <c:catAx>
        <c:axId val="33875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60744"/>
        <c:crosses val="autoZero"/>
        <c:auto val="1"/>
        <c:lblAlgn val="ctr"/>
        <c:lblOffset val="100"/>
        <c:noMultiLvlLbl val="0"/>
      </c:catAx>
      <c:valAx>
        <c:axId val="33876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5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0.23740984705393001</c:v>
                </c:pt>
                <c:pt idx="1">
                  <c:v>0.12533474835182001</c:v>
                </c:pt>
              </c:numCache>
            </c:numRef>
          </c:val>
          <c:extLst>
            <c:ext xmlns:c16="http://schemas.microsoft.com/office/drawing/2014/chart" uri="{C3380CC4-5D6E-409C-BE32-E72D297353CC}">
              <c16:uniqueId val="{00000000-F2FC-4330-BCD1-AA635EB4872C}"/>
            </c:ext>
          </c:extLst>
        </c:ser>
        <c:dLbls>
          <c:showLegendKey val="0"/>
          <c:showVal val="0"/>
          <c:showCatName val="0"/>
          <c:showSerName val="0"/>
          <c:showPercent val="0"/>
          <c:showBubbleSize val="0"/>
        </c:dLbls>
        <c:gapWidth val="219"/>
        <c:overlap val="-27"/>
        <c:axId val="338763696"/>
        <c:axId val="338773864"/>
      </c:barChart>
      <c:catAx>
        <c:axId val="338763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73864"/>
        <c:crosses val="autoZero"/>
        <c:auto val="1"/>
        <c:lblAlgn val="ctr"/>
        <c:lblOffset val="100"/>
        <c:noMultiLvlLbl val="0"/>
      </c:catAx>
      <c:valAx>
        <c:axId val="338773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6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Grupo Ramos</c:v>
                </c:pt>
              </c:strCache>
            </c:strRef>
          </c:cat>
          <c:val>
            <c:numRef>
              <c:f>Sheet1!$B$2</c:f>
              <c:numCache>
                <c:formatCode>General</c:formatCode>
                <c:ptCount val="1"/>
                <c:pt idx="0">
                  <c:v>406</c:v>
                </c:pt>
              </c:numCache>
            </c:numRef>
          </c:val>
          <c:extLst>
            <c:ext xmlns:c16="http://schemas.microsoft.com/office/drawing/2014/chart" uri="{C3380CC4-5D6E-409C-BE32-E72D297353CC}">
              <c16:uniqueId val="{00000000-E0BD-4570-8A0D-C3FD8A0E9D7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Grupo Ramos</c:v>
                </c:pt>
              </c:strCache>
            </c:strRef>
          </c:cat>
          <c:val>
            <c:numRef>
              <c:f>Sheet1!$C$2</c:f>
              <c:numCache>
                <c:formatCode>General</c:formatCode>
                <c:ptCount val="1"/>
                <c:pt idx="0">
                  <c:v>26</c:v>
                </c:pt>
              </c:numCache>
            </c:numRef>
          </c:val>
          <c:extLst>
            <c:ext xmlns:c16="http://schemas.microsoft.com/office/drawing/2014/chart" uri="{C3380CC4-5D6E-409C-BE32-E72D297353CC}">
              <c16:uniqueId val="{00000001-E0BD-4570-8A0D-C3FD8A0E9D7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Grupo Ramos</c:v>
                </c:pt>
              </c:strCache>
            </c:strRef>
          </c:cat>
          <c:val>
            <c:numRef>
              <c:f>Sheet1!$D$2</c:f>
              <c:numCache>
                <c:formatCode>General</c:formatCode>
                <c:ptCount val="1"/>
                <c:pt idx="0">
                  <c:v>0</c:v>
                </c:pt>
              </c:numCache>
            </c:numRef>
          </c:val>
          <c:extLst>
            <c:ext xmlns:c16="http://schemas.microsoft.com/office/drawing/2014/chart" uri="{C3380CC4-5D6E-409C-BE32-E72D297353CC}">
              <c16:uniqueId val="{00000002-E0BD-4570-8A0D-C3FD8A0E9D7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Grupo Ramos</c:v>
                </c:pt>
              </c:strCache>
            </c:strRef>
          </c:cat>
          <c:val>
            <c:numRef>
              <c:f>Sheet1!$E$2</c:f>
              <c:numCache>
                <c:formatCode>General</c:formatCode>
                <c:ptCount val="1"/>
                <c:pt idx="0">
                  <c:v>0</c:v>
                </c:pt>
              </c:numCache>
            </c:numRef>
          </c:val>
          <c:extLst>
            <c:ext xmlns:c16="http://schemas.microsoft.com/office/drawing/2014/chart" uri="{C3380CC4-5D6E-409C-BE32-E72D297353CC}">
              <c16:uniqueId val="{00000003-E0BD-4570-8A0D-C3FD8A0E9D7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Grupo Ramos</c:v>
                </c:pt>
              </c:strCache>
            </c:strRef>
          </c:cat>
          <c:val>
            <c:numRef>
              <c:f>Sheet1!$F$2</c:f>
              <c:numCache>
                <c:formatCode>General</c:formatCode>
                <c:ptCount val="1"/>
                <c:pt idx="0">
                  <c:v>0</c:v>
                </c:pt>
              </c:numCache>
            </c:numRef>
          </c:val>
          <c:extLst>
            <c:ext xmlns:c16="http://schemas.microsoft.com/office/drawing/2014/chart" uri="{C3380CC4-5D6E-409C-BE32-E72D297353CC}">
              <c16:uniqueId val="{00000004-E0BD-4570-8A0D-C3FD8A0E9D7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Grupo Ramos</c:v>
                </c:pt>
              </c:strCache>
            </c:strRef>
          </c:cat>
          <c:val>
            <c:numRef>
              <c:f>Sheet1!$G$2</c:f>
              <c:numCache>
                <c:formatCode>General</c:formatCode>
                <c:ptCount val="1"/>
                <c:pt idx="0">
                  <c:v>0</c:v>
                </c:pt>
              </c:numCache>
            </c:numRef>
          </c:val>
          <c:extLst>
            <c:ext xmlns:c16="http://schemas.microsoft.com/office/drawing/2014/chart" uri="{C3380CC4-5D6E-409C-BE32-E72D297353CC}">
              <c16:uniqueId val="{00000005-E0BD-4570-8A0D-C3FD8A0E9D7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Grupo Ramos</c:v>
                </c:pt>
              </c:strCache>
            </c:strRef>
          </c:cat>
          <c:val>
            <c:numRef>
              <c:f>Sheet1!$H$2</c:f>
              <c:numCache>
                <c:formatCode>General</c:formatCode>
                <c:ptCount val="1"/>
                <c:pt idx="0">
                  <c:v>16</c:v>
                </c:pt>
              </c:numCache>
            </c:numRef>
          </c:val>
          <c:extLst>
            <c:ext xmlns:c16="http://schemas.microsoft.com/office/drawing/2014/chart" uri="{C3380CC4-5D6E-409C-BE32-E72D297353CC}">
              <c16:uniqueId val="{00000006-E0BD-4570-8A0D-C3FD8A0E9D7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Grupo Ramos</c:v>
                </c:pt>
              </c:strCache>
            </c:strRef>
          </c:cat>
          <c:val>
            <c:numRef>
              <c:f>Sheet1!$I$2</c:f>
              <c:numCache>
                <c:formatCode>General</c:formatCode>
                <c:ptCount val="1"/>
                <c:pt idx="0">
                  <c:v>95</c:v>
                </c:pt>
              </c:numCache>
            </c:numRef>
          </c:val>
          <c:extLst>
            <c:ext xmlns:c16="http://schemas.microsoft.com/office/drawing/2014/chart" uri="{C3380CC4-5D6E-409C-BE32-E72D297353CC}">
              <c16:uniqueId val="{00000007-E0BD-4570-8A0D-C3FD8A0E9D77}"/>
            </c:ext>
          </c:extLst>
        </c:ser>
        <c:dLbls>
          <c:showLegendKey val="0"/>
          <c:showVal val="0"/>
          <c:showCatName val="0"/>
          <c:showSerName val="0"/>
          <c:showPercent val="0"/>
          <c:showBubbleSize val="0"/>
        </c:dLbls>
        <c:gapWidth val="150"/>
        <c:overlap val="100"/>
        <c:axId val="338773536"/>
        <c:axId val="338769600"/>
      </c:barChart>
      <c:catAx>
        <c:axId val="338773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69600"/>
        <c:crosses val="autoZero"/>
        <c:auto val="1"/>
        <c:lblAlgn val="ctr"/>
        <c:lblOffset val="100"/>
        <c:noMultiLvlLbl val="0"/>
      </c:catAx>
      <c:valAx>
        <c:axId val="338769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73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B53-4DBE-9E01-F754A2CC4357}"/>
            </c:ext>
          </c:extLst>
        </c:ser>
        <c:dLbls>
          <c:showLegendKey val="0"/>
          <c:showVal val="0"/>
          <c:showCatName val="0"/>
          <c:showSerName val="0"/>
          <c:showPercent val="0"/>
          <c:showBubbleSize val="0"/>
        </c:dLbls>
        <c:gapWidth val="219"/>
        <c:overlap val="-27"/>
        <c:axId val="338767304"/>
        <c:axId val="338775504"/>
      </c:barChart>
      <c:catAx>
        <c:axId val="338767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75504"/>
        <c:crosses val="autoZero"/>
        <c:auto val="1"/>
        <c:lblAlgn val="ctr"/>
        <c:lblOffset val="100"/>
        <c:noMultiLvlLbl val="0"/>
      </c:catAx>
      <c:valAx>
        <c:axId val="338775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67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956C-4057-9F29-D5EC5C419881}"/>
            </c:ext>
          </c:extLst>
        </c:ser>
        <c:dLbls>
          <c:showLegendKey val="0"/>
          <c:showVal val="0"/>
          <c:showCatName val="0"/>
          <c:showSerName val="0"/>
          <c:showPercent val="0"/>
          <c:showBubbleSize val="0"/>
        </c:dLbls>
        <c:gapWidth val="219"/>
        <c:overlap val="-27"/>
        <c:axId val="329661848"/>
        <c:axId val="329660864"/>
      </c:barChart>
      <c:catAx>
        <c:axId val="329661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660864"/>
        <c:crosses val="autoZero"/>
        <c:auto val="1"/>
        <c:lblAlgn val="ctr"/>
        <c:lblOffset val="100"/>
        <c:noMultiLvlLbl val="0"/>
      </c:catAx>
      <c:valAx>
        <c:axId val="32966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661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52963-98A1-4B65-9A26-31909A9A2DD2}"/>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FEB45C52-545A-4A6E-95A2-542A03C3511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776690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19169-7CDD-44DA-82EC-1EAA8F315AB0}"/>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1620D8BB-02D3-440F-8F0F-6B37A1A7AF73}"/>
              </a:ext>
            </a:extLst>
          </p:cNvPr>
          <p:cNvGraphicFramePr>
            <a:graphicFrameLocks noGrp="1"/>
          </p:cNvGraphicFramePr>
          <p:nvPr>
            <p:ph type="tbl" sz="quarter" idx="13"/>
            <p:extLst>
              <p:ext uri="{D42A27DB-BD31-4B8C-83A1-F6EECF244321}">
                <p14:modId xmlns:p14="http://schemas.microsoft.com/office/powerpoint/2010/main" val="3495573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93806370"/>
                    </a:ext>
                  </a:extLst>
                </a:gridCol>
                <a:gridCol w="740664">
                  <a:extLst>
                    <a:ext uri="{9D8B030D-6E8A-4147-A177-3AD203B41FA5}">
                      <a16:colId xmlns:a16="http://schemas.microsoft.com/office/drawing/2014/main" val="156816062"/>
                    </a:ext>
                  </a:extLst>
                </a:gridCol>
                <a:gridCol w="740664">
                  <a:extLst>
                    <a:ext uri="{9D8B030D-6E8A-4147-A177-3AD203B41FA5}">
                      <a16:colId xmlns:a16="http://schemas.microsoft.com/office/drawing/2014/main" val="1408752279"/>
                    </a:ext>
                  </a:extLst>
                </a:gridCol>
                <a:gridCol w="740664">
                  <a:extLst>
                    <a:ext uri="{9D8B030D-6E8A-4147-A177-3AD203B41FA5}">
                      <a16:colId xmlns:a16="http://schemas.microsoft.com/office/drawing/2014/main" val="2818161326"/>
                    </a:ext>
                  </a:extLst>
                </a:gridCol>
                <a:gridCol w="740664">
                  <a:extLst>
                    <a:ext uri="{9D8B030D-6E8A-4147-A177-3AD203B41FA5}">
                      <a16:colId xmlns:a16="http://schemas.microsoft.com/office/drawing/2014/main" val="2114907576"/>
                    </a:ext>
                  </a:extLst>
                </a:gridCol>
                <a:gridCol w="740664">
                  <a:extLst>
                    <a:ext uri="{9D8B030D-6E8A-4147-A177-3AD203B41FA5}">
                      <a16:colId xmlns:a16="http://schemas.microsoft.com/office/drawing/2014/main" val="3408641822"/>
                    </a:ext>
                  </a:extLst>
                </a:gridCol>
                <a:gridCol w="740664">
                  <a:extLst>
                    <a:ext uri="{9D8B030D-6E8A-4147-A177-3AD203B41FA5}">
                      <a16:colId xmlns:a16="http://schemas.microsoft.com/office/drawing/2014/main" val="3578884829"/>
                    </a:ext>
                  </a:extLst>
                </a:gridCol>
                <a:gridCol w="740664">
                  <a:extLst>
                    <a:ext uri="{9D8B030D-6E8A-4147-A177-3AD203B41FA5}">
                      <a16:colId xmlns:a16="http://schemas.microsoft.com/office/drawing/2014/main" val="2492724312"/>
                    </a:ext>
                  </a:extLst>
                </a:gridCol>
                <a:gridCol w="740664">
                  <a:extLst>
                    <a:ext uri="{9D8B030D-6E8A-4147-A177-3AD203B41FA5}">
                      <a16:colId xmlns:a16="http://schemas.microsoft.com/office/drawing/2014/main" val="2761673719"/>
                    </a:ext>
                  </a:extLst>
                </a:gridCol>
                <a:gridCol w="740664">
                  <a:extLst>
                    <a:ext uri="{9D8B030D-6E8A-4147-A177-3AD203B41FA5}">
                      <a16:colId xmlns:a16="http://schemas.microsoft.com/office/drawing/2014/main" val="145358675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77437532"/>
                  </a:ext>
                </a:extLst>
              </a:tr>
              <a:tr h="370840">
                <a:tc>
                  <a:txBody>
                    <a:bodyPr/>
                    <a:lstStyle/>
                    <a:p>
                      <a:r>
                        <a:rPr lang="en-US" sz="1000"/>
                        <a:t>Grupo Ramos</a:t>
                      </a:r>
                    </a:p>
                  </a:txBody>
                  <a:tcPr/>
                </a:tc>
                <a:tc>
                  <a:txBody>
                    <a:bodyPr/>
                    <a:lstStyle/>
                    <a:p>
                      <a:r>
                        <a:rPr lang="en-US" sz="1000"/>
                        <a:t>22779</a:t>
                      </a:r>
                    </a:p>
                  </a:txBody>
                  <a:tcPr/>
                </a:tc>
                <a:tc>
                  <a:txBody>
                    <a:bodyPr/>
                    <a:lstStyle/>
                    <a:p>
                      <a:r>
                        <a:rPr lang="en-US" sz="1000"/>
                        <a:t>50</a:t>
                      </a:r>
                    </a:p>
                  </a:txBody>
                  <a:tcPr/>
                </a:tc>
                <a:tc>
                  <a:txBody>
                    <a:bodyPr/>
                    <a:lstStyle/>
                    <a:p>
                      <a:r>
                        <a:rPr lang="en-US" sz="1000"/>
                        <a:t>11</a:t>
                      </a:r>
                    </a:p>
                  </a:txBody>
                  <a:tcPr/>
                </a:tc>
                <a:tc>
                  <a:txBody>
                    <a:bodyPr/>
                    <a:lstStyle/>
                    <a:p>
                      <a:r>
                        <a:rPr lang="en-US" sz="1000"/>
                        <a:t>432</a:t>
                      </a:r>
                    </a:p>
                  </a:txBody>
                  <a:tcPr/>
                </a:tc>
                <a:tc>
                  <a:txBody>
                    <a:bodyPr/>
                    <a:lstStyle/>
                    <a:p>
                      <a:r>
                        <a:rPr lang="en-US" sz="1000"/>
                        <a:t>16</a:t>
                      </a:r>
                    </a:p>
                  </a:txBody>
                  <a:tcPr/>
                </a:tc>
                <a:tc>
                  <a:txBody>
                    <a:bodyPr/>
                    <a:lstStyle/>
                    <a:p>
                      <a:r>
                        <a:rPr lang="en-US" sz="1000"/>
                        <a:t>95</a:t>
                      </a:r>
                    </a:p>
                  </a:txBody>
                  <a:tcPr/>
                </a:tc>
                <a:tc>
                  <a:txBody>
                    <a:bodyPr/>
                    <a:lstStyle/>
                    <a:p>
                      <a:r>
                        <a:rPr lang="en-US" sz="1000"/>
                        <a:t>0</a:t>
                      </a:r>
                    </a:p>
                  </a:txBody>
                  <a:tcPr/>
                </a:tc>
                <a:tc>
                  <a:txBody>
                    <a:bodyPr/>
                    <a:lstStyle/>
                    <a:p>
                      <a:r>
                        <a:rPr lang="en-US" sz="1000"/>
                        <a:t>0.2169%</a:t>
                      </a:r>
                    </a:p>
                  </a:txBody>
                  <a:tcPr/>
                </a:tc>
                <a:tc>
                  <a:txBody>
                    <a:bodyPr/>
                    <a:lstStyle/>
                    <a:p>
                      <a:r>
                        <a:rPr lang="en-US" sz="1000"/>
                        <a:t>0.0%</a:t>
                      </a:r>
                    </a:p>
                  </a:txBody>
                  <a:tcPr/>
                </a:tc>
                <a:extLst>
                  <a:ext uri="{0D108BD9-81ED-4DB2-BD59-A6C34878D82A}">
                    <a16:rowId xmlns:a16="http://schemas.microsoft.com/office/drawing/2014/main" val="1638917028"/>
                  </a:ext>
                </a:extLst>
              </a:tr>
            </a:tbl>
          </a:graphicData>
        </a:graphic>
      </p:graphicFrame>
      <p:sp>
        <p:nvSpPr>
          <p:cNvPr id="4" name="Text Placeholder 3">
            <a:extLst>
              <a:ext uri="{FF2B5EF4-FFF2-40B4-BE49-F238E27FC236}">
                <a16:creationId xmlns:a16="http://schemas.microsoft.com/office/drawing/2014/main" id="{0315D34B-6BCE-491F-86BD-BFA5E9BE6F5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61110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3E543-AA8D-4EB1-9AE0-76E1A1A519E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D5941E33-79C7-4025-A51C-7072049EB2AB}"/>
              </a:ext>
            </a:extLst>
          </p:cNvPr>
          <p:cNvGraphicFramePr>
            <a:graphicFrameLocks noGrp="1"/>
          </p:cNvGraphicFramePr>
          <p:nvPr>
            <p:ph type="chart" sz="quarter" idx="13"/>
            <p:extLst>
              <p:ext uri="{D42A27DB-BD31-4B8C-83A1-F6EECF244321}">
                <p14:modId xmlns:p14="http://schemas.microsoft.com/office/powerpoint/2010/main" val="3538551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CC934C-335B-46DA-BC65-71BC214B0A8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E558A84-C7C1-44DC-9AD3-7361F5CA75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5105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23714-BE86-4CFB-83FE-C6DF917146A1}"/>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403FA080-33DD-497D-88FA-31FE1D353584}"/>
              </a:ext>
            </a:extLst>
          </p:cNvPr>
          <p:cNvGraphicFramePr>
            <a:graphicFrameLocks noGrp="1"/>
          </p:cNvGraphicFramePr>
          <p:nvPr>
            <p:ph type="chart" sz="quarter" idx="13"/>
            <p:extLst>
              <p:ext uri="{D42A27DB-BD31-4B8C-83A1-F6EECF244321}">
                <p14:modId xmlns:p14="http://schemas.microsoft.com/office/powerpoint/2010/main" val="1389111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BBFE17-8C87-4ECA-A530-B3EEEDEB767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142EFB2B-968F-436D-90F3-19A95AFD36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354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1ED10-5F3D-4377-87A1-81C56D753F2E}"/>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EE7A7506-73AE-4B2E-AABB-C63BD33620C1}"/>
              </a:ext>
            </a:extLst>
          </p:cNvPr>
          <p:cNvGraphicFramePr>
            <a:graphicFrameLocks noGrp="1"/>
          </p:cNvGraphicFramePr>
          <p:nvPr>
            <p:ph type="chart" sz="quarter" idx="13"/>
            <p:extLst>
              <p:ext uri="{D42A27DB-BD31-4B8C-83A1-F6EECF244321}">
                <p14:modId xmlns:p14="http://schemas.microsoft.com/office/powerpoint/2010/main" val="2310770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4B2ACA-A55B-430B-B564-4D0BA1B203A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1F30DECB-DC27-4D73-B32E-21DB226F03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0038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9AC17-DF22-4E88-A8D6-D90A949FC904}"/>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768C96E0-DCDB-4123-A19A-BAD4C1B278EB}"/>
              </a:ext>
            </a:extLst>
          </p:cNvPr>
          <p:cNvGraphicFramePr>
            <a:graphicFrameLocks noGrp="1"/>
          </p:cNvGraphicFramePr>
          <p:nvPr>
            <p:ph type="chart" sz="quarter" idx="13"/>
            <p:extLst>
              <p:ext uri="{D42A27DB-BD31-4B8C-83A1-F6EECF244321}">
                <p14:modId xmlns:p14="http://schemas.microsoft.com/office/powerpoint/2010/main" val="1697236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6045D6-C584-489B-A790-63FD46B9D6D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ED4FB65-A8FC-4C05-854E-B46C529B8A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3514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2A4F0-C7C7-4BC8-A5EE-A88DBBD4831C}"/>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C643F98A-8505-4382-A10E-3D7940B5D354}"/>
              </a:ext>
            </a:extLst>
          </p:cNvPr>
          <p:cNvGraphicFramePr>
            <a:graphicFrameLocks noGrp="1"/>
          </p:cNvGraphicFramePr>
          <p:nvPr>
            <p:ph type="chart" sz="quarter" idx="13"/>
            <p:extLst>
              <p:ext uri="{D42A27DB-BD31-4B8C-83A1-F6EECF244321}">
                <p14:modId xmlns:p14="http://schemas.microsoft.com/office/powerpoint/2010/main" val="1462832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A04666-55D4-4FBC-812C-B1A6610FBCB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2D7C8F3-2FA8-4C17-9E9E-C1D60FCD28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7193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7B35B-DA08-4985-99E3-B51D748E17E0}"/>
              </a:ext>
            </a:extLst>
          </p:cNvPr>
          <p:cNvSpPr>
            <a:spLocks noGrp="1"/>
          </p:cNvSpPr>
          <p:nvPr>
            <p:ph type="title"/>
          </p:nvPr>
        </p:nvSpPr>
        <p:spPr/>
        <p:txBody>
          <a:bodyPr/>
          <a:lstStyle/>
          <a:p>
            <a:r>
              <a:rPr lang="en-US"/>
              <a:t>Facebook Own Posts Table - 1 of 4</a:t>
            </a:r>
          </a:p>
        </p:txBody>
      </p:sp>
      <p:graphicFrame>
        <p:nvGraphicFramePr>
          <p:cNvPr id="5" name="Table Placeholder 4">
            <a:extLst>
              <a:ext uri="{FF2B5EF4-FFF2-40B4-BE49-F238E27FC236}">
                <a16:creationId xmlns:a16="http://schemas.microsoft.com/office/drawing/2014/main" id="{7F1C64EA-2A31-45D7-8507-8049AEB7636D}"/>
              </a:ext>
            </a:extLst>
          </p:cNvPr>
          <p:cNvGraphicFramePr>
            <a:graphicFrameLocks noGrp="1"/>
          </p:cNvGraphicFramePr>
          <p:nvPr>
            <p:ph type="tbl" sz="quarter" idx="13"/>
            <p:extLst>
              <p:ext uri="{D42A27DB-BD31-4B8C-83A1-F6EECF244321}">
                <p14:modId xmlns:p14="http://schemas.microsoft.com/office/powerpoint/2010/main" val="4198782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39263857"/>
                    </a:ext>
                  </a:extLst>
                </a:gridCol>
                <a:gridCol w="658368">
                  <a:extLst>
                    <a:ext uri="{9D8B030D-6E8A-4147-A177-3AD203B41FA5}">
                      <a16:colId xmlns:a16="http://schemas.microsoft.com/office/drawing/2014/main" val="1810591350"/>
                    </a:ext>
                  </a:extLst>
                </a:gridCol>
                <a:gridCol w="658368">
                  <a:extLst>
                    <a:ext uri="{9D8B030D-6E8A-4147-A177-3AD203B41FA5}">
                      <a16:colId xmlns:a16="http://schemas.microsoft.com/office/drawing/2014/main" val="792753655"/>
                    </a:ext>
                  </a:extLst>
                </a:gridCol>
                <a:gridCol w="658368">
                  <a:extLst>
                    <a:ext uri="{9D8B030D-6E8A-4147-A177-3AD203B41FA5}">
                      <a16:colId xmlns:a16="http://schemas.microsoft.com/office/drawing/2014/main" val="1472312983"/>
                    </a:ext>
                  </a:extLst>
                </a:gridCol>
                <a:gridCol w="658368">
                  <a:extLst>
                    <a:ext uri="{9D8B030D-6E8A-4147-A177-3AD203B41FA5}">
                      <a16:colId xmlns:a16="http://schemas.microsoft.com/office/drawing/2014/main" val="3134338212"/>
                    </a:ext>
                  </a:extLst>
                </a:gridCol>
                <a:gridCol w="658368">
                  <a:extLst>
                    <a:ext uri="{9D8B030D-6E8A-4147-A177-3AD203B41FA5}">
                      <a16:colId xmlns:a16="http://schemas.microsoft.com/office/drawing/2014/main" val="3920924308"/>
                    </a:ext>
                  </a:extLst>
                </a:gridCol>
                <a:gridCol w="658368">
                  <a:extLst>
                    <a:ext uri="{9D8B030D-6E8A-4147-A177-3AD203B41FA5}">
                      <a16:colId xmlns:a16="http://schemas.microsoft.com/office/drawing/2014/main" val="1771037080"/>
                    </a:ext>
                  </a:extLst>
                </a:gridCol>
                <a:gridCol w="658368">
                  <a:extLst>
                    <a:ext uri="{9D8B030D-6E8A-4147-A177-3AD203B41FA5}">
                      <a16:colId xmlns:a16="http://schemas.microsoft.com/office/drawing/2014/main" val="427517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1382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- 2018-03-08 16:00:00</a:t>
                      </a:r>
                      <a:r>
                        <a:rPr kumimoji="0" lang="es-ES" sz="1000" b="0" i="0" u="none" strike="noStrike" kern="1200" cap="none" spc="0" normalizeH="0" baseline="0" noProof="0">
                          <a:ln>
                            <a:noFill/>
                          </a:ln>
                          <a:solidFill>
                            <a:prstClr val="black"/>
                          </a:solidFill>
                          <a:effectLst/>
                          <a:uLnTx/>
                          <a:uFillTx/>
                          <a:latin typeface="+mn-lt"/>
                          <a:ea typeface="+mn-ea"/>
                          <a:cs typeface="+mn-cs"/>
                        </a:rPr>
                        <a:t>
En el Día Internacional de la Mujer, en Grupo Ramos resaltamos la perseverancia, dedicación y servicio esmerado de las 3,422 colaboradoras que forman parte de nuestra empresa, quienes, desde los más diversos puestos de trabajo, aportan cada día su talento y experiencia para hacer tu vida más práctica y feliz.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0424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- 2018-03-28 21:25:44</a:t>
                      </a:r>
                      <a:r>
                        <a:rPr kumimoji="0" lang="es-ES" sz="1000" b="0" i="0" u="none" strike="noStrike" kern="1200" cap="none" spc="0" normalizeH="0" baseline="0" noProof="0">
                          <a:ln>
                            <a:noFill/>
                          </a:ln>
                          <a:solidFill>
                            <a:prstClr val="black"/>
                          </a:solidFill>
                          <a:effectLst/>
                          <a:uLnTx/>
                          <a:uFillTx/>
                          <a:latin typeface="+mn-lt"/>
                          <a:ea typeface="+mn-ea"/>
                          <a:cs typeface="+mn-cs"/>
                        </a:rPr>
                        <a:t>
“Cerca de ti… con los precios más bajos” es el lema de nuestro formato de tienda de descuento Aprezio; un formato comercial en el que le ofrecemos a los clientes una variedad de productos alimenticios y bazar a costos reducidos y competitivos. Hoy abrimos las puertas de Aprezio Salomé Ureña, aumentando a 26 el número de Aprezios en el país y a 62 la cantidad de establecimientos comerciales que operamos a nivel nacional. Para la apertura se realizó un corte de cinta encabezado por ejecutivos de nuestra empresa, autoridades locales y miembros de la comunidad, así como un desayuno con los colaboradores y un recorrido por las instalaciones. Les invitamos a visitar este nuevo local de Aprezio, el cual estará abierto al público de lunes a sábado, en horario de 8:00 de la mañana a 8:00 de la noche; mientras que los domingos y días feriados el horario será de 8:00 de la mañana a 6:00 de la tarde.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2313640"/>
                  </a:ext>
                </a:extLst>
              </a:tr>
            </a:tbl>
          </a:graphicData>
        </a:graphic>
      </p:graphicFrame>
      <p:sp>
        <p:nvSpPr>
          <p:cNvPr id="4" name="Text Placeholder 3">
            <a:extLst>
              <a:ext uri="{FF2B5EF4-FFF2-40B4-BE49-F238E27FC236}">
                <a16:creationId xmlns:a16="http://schemas.microsoft.com/office/drawing/2014/main" id="{A81133DE-7A82-4A37-AE25-2BDA0A0F1D7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82844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9EAA8-4B65-45A6-BC89-2EED30E466D3}"/>
              </a:ext>
            </a:extLst>
          </p:cNvPr>
          <p:cNvSpPr>
            <a:spLocks noGrp="1"/>
          </p:cNvSpPr>
          <p:nvPr>
            <p:ph type="title"/>
          </p:nvPr>
        </p:nvSpPr>
        <p:spPr/>
        <p:txBody>
          <a:bodyPr/>
          <a:lstStyle/>
          <a:p>
            <a:r>
              <a:rPr lang="en-US"/>
              <a:t>Facebook Own Posts Table - 2 of 4</a:t>
            </a:r>
          </a:p>
        </p:txBody>
      </p:sp>
      <p:graphicFrame>
        <p:nvGraphicFramePr>
          <p:cNvPr id="5" name="Table Placeholder 4">
            <a:extLst>
              <a:ext uri="{FF2B5EF4-FFF2-40B4-BE49-F238E27FC236}">
                <a16:creationId xmlns:a16="http://schemas.microsoft.com/office/drawing/2014/main" id="{855AACBD-822E-46DC-9044-F3B0B4DB3E5F}"/>
              </a:ext>
            </a:extLst>
          </p:cNvPr>
          <p:cNvGraphicFramePr>
            <a:graphicFrameLocks noGrp="1"/>
          </p:cNvGraphicFramePr>
          <p:nvPr>
            <p:ph type="tbl" sz="quarter" idx="13"/>
            <p:extLst>
              <p:ext uri="{D42A27DB-BD31-4B8C-83A1-F6EECF244321}">
                <p14:modId xmlns:p14="http://schemas.microsoft.com/office/powerpoint/2010/main" val="2176690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06664193"/>
                    </a:ext>
                  </a:extLst>
                </a:gridCol>
                <a:gridCol w="658368">
                  <a:extLst>
                    <a:ext uri="{9D8B030D-6E8A-4147-A177-3AD203B41FA5}">
                      <a16:colId xmlns:a16="http://schemas.microsoft.com/office/drawing/2014/main" val="761449518"/>
                    </a:ext>
                  </a:extLst>
                </a:gridCol>
                <a:gridCol w="658368">
                  <a:extLst>
                    <a:ext uri="{9D8B030D-6E8A-4147-A177-3AD203B41FA5}">
                      <a16:colId xmlns:a16="http://schemas.microsoft.com/office/drawing/2014/main" val="2142104882"/>
                    </a:ext>
                  </a:extLst>
                </a:gridCol>
                <a:gridCol w="658368">
                  <a:extLst>
                    <a:ext uri="{9D8B030D-6E8A-4147-A177-3AD203B41FA5}">
                      <a16:colId xmlns:a16="http://schemas.microsoft.com/office/drawing/2014/main" val="3258122943"/>
                    </a:ext>
                  </a:extLst>
                </a:gridCol>
                <a:gridCol w="658368">
                  <a:extLst>
                    <a:ext uri="{9D8B030D-6E8A-4147-A177-3AD203B41FA5}">
                      <a16:colId xmlns:a16="http://schemas.microsoft.com/office/drawing/2014/main" val="2480026514"/>
                    </a:ext>
                  </a:extLst>
                </a:gridCol>
                <a:gridCol w="658368">
                  <a:extLst>
                    <a:ext uri="{9D8B030D-6E8A-4147-A177-3AD203B41FA5}">
                      <a16:colId xmlns:a16="http://schemas.microsoft.com/office/drawing/2014/main" val="1276154541"/>
                    </a:ext>
                  </a:extLst>
                </a:gridCol>
                <a:gridCol w="658368">
                  <a:extLst>
                    <a:ext uri="{9D8B030D-6E8A-4147-A177-3AD203B41FA5}">
                      <a16:colId xmlns:a16="http://schemas.microsoft.com/office/drawing/2014/main" val="1435074064"/>
                    </a:ext>
                  </a:extLst>
                </a:gridCol>
                <a:gridCol w="658368">
                  <a:extLst>
                    <a:ext uri="{9D8B030D-6E8A-4147-A177-3AD203B41FA5}">
                      <a16:colId xmlns:a16="http://schemas.microsoft.com/office/drawing/2014/main" val="2451124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46782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- 2018-03-27 16:00:08</a:t>
                      </a:r>
                      <a:r>
                        <a:rPr kumimoji="0" lang="es-ES" sz="1000" b="0" i="0" u="none" strike="noStrike" kern="1200" cap="none" spc="0" normalizeH="0" baseline="0" noProof="0">
                          <a:ln>
                            <a:noFill/>
                          </a:ln>
                          <a:solidFill>
                            <a:prstClr val="black"/>
                          </a:solidFill>
                          <a:effectLst/>
                          <a:uLnTx/>
                          <a:uFillTx/>
                          <a:latin typeface="+mn-lt"/>
                          <a:ea typeface="+mn-ea"/>
                          <a:cs typeface="+mn-cs"/>
                        </a:rPr>
                        <a:t>
Continuamos creciendo y ofreciendo a nuestros clientes los precios más bajos del mercado con la apertura de Aprezio Los Mina Sur; con este local incrementamos a 61 los establecimientos comerciales que operamos a nivel nacional. En el evento de inauguración se realizó un corte de cinta encabezado por ejecutivos de nuestra empresa, autoridades locales y miembros de la comunidad, así como un desayuno con los colaboradores y un recorrido por las instalaciones. Les invitamos a visitar Aprezio Los Mina Sur, el cual estará abierto al público de lunes a sábado, en horario de 8:00 de la mañana a 8:00 de la noche; mientras que los domingos y días feriados el horario será de 8:00 de la mañana a 6:00 de la tarde.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8735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- 2018-03-19 16:06:37</a:t>
                      </a:r>
                      <a:r>
                        <a:rPr kumimoji="0" lang="es-ES" sz="1000" b="0" i="0" u="none" strike="noStrike" kern="1200" cap="none" spc="0" normalizeH="0" baseline="0" noProof="0">
                          <a:ln>
                            <a:noFill/>
                          </a:ln>
                          <a:solidFill>
                            <a:prstClr val="black"/>
                          </a:solidFill>
                          <a:effectLst/>
                          <a:uLnTx/>
                          <a:uFillTx/>
                          <a:latin typeface="+mn-lt"/>
                          <a:ea typeface="+mn-ea"/>
                          <a:cs typeface="+mn-cs"/>
                        </a:rPr>
                        <a:t>
Gracias al Listín Diario por la entrevista realizada a la señora Mercedes Ramos. Para conocer los detalles de este encuentro pueden acceder al link https://www.listindiario.com/las-sociales/2018/03/17/506825/mercedes-ramos-una-mujer-luchadora-y-capaz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1481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Grupo Ramos - 2018-03-14 13:10:07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4427974"/>
                  </a:ext>
                </a:extLst>
              </a:tr>
            </a:tbl>
          </a:graphicData>
        </a:graphic>
      </p:graphicFrame>
      <p:sp>
        <p:nvSpPr>
          <p:cNvPr id="4" name="Text Placeholder 3">
            <a:extLst>
              <a:ext uri="{FF2B5EF4-FFF2-40B4-BE49-F238E27FC236}">
                <a16:creationId xmlns:a16="http://schemas.microsoft.com/office/drawing/2014/main" id="{6874D335-B533-4F67-84D6-1635539F3E4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19626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48303-FD13-4DE8-9990-AA9917BE09DA}"/>
              </a:ext>
            </a:extLst>
          </p:cNvPr>
          <p:cNvSpPr>
            <a:spLocks noGrp="1"/>
          </p:cNvSpPr>
          <p:nvPr>
            <p:ph type="title"/>
          </p:nvPr>
        </p:nvSpPr>
        <p:spPr/>
        <p:txBody>
          <a:bodyPr/>
          <a:lstStyle/>
          <a:p>
            <a:r>
              <a:rPr lang="en-US"/>
              <a:t>Facebook Own Posts Table - 3 of 4</a:t>
            </a:r>
          </a:p>
        </p:txBody>
      </p:sp>
      <p:graphicFrame>
        <p:nvGraphicFramePr>
          <p:cNvPr id="5" name="Table Placeholder 4">
            <a:extLst>
              <a:ext uri="{FF2B5EF4-FFF2-40B4-BE49-F238E27FC236}">
                <a16:creationId xmlns:a16="http://schemas.microsoft.com/office/drawing/2014/main" id="{DBD56D9E-A58F-4200-BA0E-7497431D2976}"/>
              </a:ext>
            </a:extLst>
          </p:cNvPr>
          <p:cNvGraphicFramePr>
            <a:graphicFrameLocks noGrp="1"/>
          </p:cNvGraphicFramePr>
          <p:nvPr>
            <p:ph type="tbl" sz="quarter" idx="13"/>
            <p:extLst>
              <p:ext uri="{D42A27DB-BD31-4B8C-83A1-F6EECF244321}">
                <p14:modId xmlns:p14="http://schemas.microsoft.com/office/powerpoint/2010/main" val="1186465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71626121"/>
                    </a:ext>
                  </a:extLst>
                </a:gridCol>
                <a:gridCol w="658368">
                  <a:extLst>
                    <a:ext uri="{9D8B030D-6E8A-4147-A177-3AD203B41FA5}">
                      <a16:colId xmlns:a16="http://schemas.microsoft.com/office/drawing/2014/main" val="1550882419"/>
                    </a:ext>
                  </a:extLst>
                </a:gridCol>
                <a:gridCol w="658368">
                  <a:extLst>
                    <a:ext uri="{9D8B030D-6E8A-4147-A177-3AD203B41FA5}">
                      <a16:colId xmlns:a16="http://schemas.microsoft.com/office/drawing/2014/main" val="2179159320"/>
                    </a:ext>
                  </a:extLst>
                </a:gridCol>
                <a:gridCol w="658368">
                  <a:extLst>
                    <a:ext uri="{9D8B030D-6E8A-4147-A177-3AD203B41FA5}">
                      <a16:colId xmlns:a16="http://schemas.microsoft.com/office/drawing/2014/main" val="4169606446"/>
                    </a:ext>
                  </a:extLst>
                </a:gridCol>
                <a:gridCol w="658368">
                  <a:extLst>
                    <a:ext uri="{9D8B030D-6E8A-4147-A177-3AD203B41FA5}">
                      <a16:colId xmlns:a16="http://schemas.microsoft.com/office/drawing/2014/main" val="998838260"/>
                    </a:ext>
                  </a:extLst>
                </a:gridCol>
                <a:gridCol w="658368">
                  <a:extLst>
                    <a:ext uri="{9D8B030D-6E8A-4147-A177-3AD203B41FA5}">
                      <a16:colId xmlns:a16="http://schemas.microsoft.com/office/drawing/2014/main" val="3487418702"/>
                    </a:ext>
                  </a:extLst>
                </a:gridCol>
                <a:gridCol w="658368">
                  <a:extLst>
                    <a:ext uri="{9D8B030D-6E8A-4147-A177-3AD203B41FA5}">
                      <a16:colId xmlns:a16="http://schemas.microsoft.com/office/drawing/2014/main" val="2788508217"/>
                    </a:ext>
                  </a:extLst>
                </a:gridCol>
                <a:gridCol w="658368">
                  <a:extLst>
                    <a:ext uri="{9D8B030D-6E8A-4147-A177-3AD203B41FA5}">
                      <a16:colId xmlns:a16="http://schemas.microsoft.com/office/drawing/2014/main" val="2936952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6048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- 2018-03-20 16:00:00</a:t>
                      </a:r>
                      <a:r>
                        <a:rPr kumimoji="0" lang="es-ES" sz="1000" b="0" i="0" u="none" strike="noStrike" kern="1200" cap="none" spc="0" normalizeH="0" baseline="0" noProof="0">
                          <a:ln>
                            <a:noFill/>
                          </a:ln>
                          <a:solidFill>
                            <a:prstClr val="black"/>
                          </a:solidFill>
                          <a:effectLst/>
                          <a:uLnTx/>
                          <a:uFillTx/>
                          <a:latin typeface="+mn-lt"/>
                          <a:ea typeface="+mn-ea"/>
                          <a:cs typeface="+mn-cs"/>
                        </a:rPr>
                        <a:t>
Nuestro principal objetivo es servir cada día con la mejor de las sonrisas, creando un ambiente favorable para nuestros colaboradores y clientes. Por eso, hoy celebramos el Día de la Felicidad. #GrupoRamos #DiaDeLaFelicidad #Felicidad #DiaInternacionalDeLaFelicidad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086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- 2018-03-27 21:00:00</a:t>
                      </a:r>
                      <a:r>
                        <a:rPr kumimoji="0" lang="es-ES" sz="1000" b="0" i="0" u="none" strike="noStrike" kern="1200" cap="none" spc="0" normalizeH="0" baseline="0" noProof="0">
                          <a:ln>
                            <a:noFill/>
                          </a:ln>
                          <a:solidFill>
                            <a:prstClr val="black"/>
                          </a:solidFill>
                          <a:effectLst/>
                          <a:uLnTx/>
                          <a:uFillTx/>
                          <a:latin typeface="+mn-lt"/>
                          <a:ea typeface="+mn-ea"/>
                          <a:cs typeface="+mn-cs"/>
                        </a:rPr>
                        <a:t>
El bienestar y el desarrollo de las comunidades donde operamos es vital para nosotros, es por esto que con motivo de la apertura de este nuevo Aprezio en el sector Los Mina Sur, realizamos un aporte social al Liceo Pedro Mir, el cual consistió en labores de limpieza y remoción de escombros en diferentes áreas del recinto escolar. Esos trabajos fueron ejecutados por colaboradores del mismo Aprezio, quienes se encargaron de colocar los tableros y aros de las canchas de baloncesto, así como de pintar las paredes perimetrales del patio.  #somosGrupoRamos #somossolidarios #responsabilidadsocial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0389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Grupo Ramos - 2018-03-12 21:57:09</a:t>
                      </a:r>
                      <a:r>
                        <a:rPr kumimoji="0" lang="en-US" sz="1000" b="0" i="0" u="none" strike="noStrike" kern="1200" cap="none" spc="0" normalizeH="0" baseline="0" noProof="0">
                          <a:ln>
                            <a:noFill/>
                          </a:ln>
                          <a:solidFill>
                            <a:prstClr val="black"/>
                          </a:solidFill>
                          <a:effectLst/>
                          <a:uLnTx/>
                          <a:uFillTx/>
                          <a:latin typeface="+mn-lt"/>
                          <a:ea typeface="+mn-ea"/>
                          <a:cs typeface="+mn-cs"/>
                        </a:rPr>
                        <a:t>
Aviso importante para nuestros clientes.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8374549"/>
                  </a:ext>
                </a:extLst>
              </a:tr>
            </a:tbl>
          </a:graphicData>
        </a:graphic>
      </p:graphicFrame>
      <p:sp>
        <p:nvSpPr>
          <p:cNvPr id="4" name="Text Placeholder 3">
            <a:extLst>
              <a:ext uri="{FF2B5EF4-FFF2-40B4-BE49-F238E27FC236}">
                <a16:creationId xmlns:a16="http://schemas.microsoft.com/office/drawing/2014/main" id="{B0BA6B24-5136-4FA7-ADE8-35DF9224ECA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198251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0EFD-946E-4F3C-A1F6-2C977E8A0AF9}"/>
              </a:ext>
            </a:extLst>
          </p:cNvPr>
          <p:cNvSpPr>
            <a:spLocks noGrp="1"/>
          </p:cNvSpPr>
          <p:nvPr>
            <p:ph type="title"/>
          </p:nvPr>
        </p:nvSpPr>
        <p:spPr/>
        <p:txBody>
          <a:bodyPr/>
          <a:lstStyle/>
          <a:p>
            <a:r>
              <a:rPr lang="en-US"/>
              <a:t>Facebook Own Posts Table - 4 of 4</a:t>
            </a:r>
          </a:p>
        </p:txBody>
      </p:sp>
      <p:graphicFrame>
        <p:nvGraphicFramePr>
          <p:cNvPr id="5" name="Table Placeholder 4">
            <a:extLst>
              <a:ext uri="{FF2B5EF4-FFF2-40B4-BE49-F238E27FC236}">
                <a16:creationId xmlns:a16="http://schemas.microsoft.com/office/drawing/2014/main" id="{323458C6-6CB3-4F1E-B67E-639A90755BDD}"/>
              </a:ext>
            </a:extLst>
          </p:cNvPr>
          <p:cNvGraphicFramePr>
            <a:graphicFrameLocks noGrp="1"/>
          </p:cNvGraphicFramePr>
          <p:nvPr>
            <p:ph type="tbl" sz="quarter" idx="13"/>
            <p:extLst>
              <p:ext uri="{D42A27DB-BD31-4B8C-83A1-F6EECF244321}">
                <p14:modId xmlns:p14="http://schemas.microsoft.com/office/powerpoint/2010/main" val="3907587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63914212"/>
                    </a:ext>
                  </a:extLst>
                </a:gridCol>
                <a:gridCol w="658368">
                  <a:extLst>
                    <a:ext uri="{9D8B030D-6E8A-4147-A177-3AD203B41FA5}">
                      <a16:colId xmlns:a16="http://schemas.microsoft.com/office/drawing/2014/main" val="1277485188"/>
                    </a:ext>
                  </a:extLst>
                </a:gridCol>
                <a:gridCol w="658368">
                  <a:extLst>
                    <a:ext uri="{9D8B030D-6E8A-4147-A177-3AD203B41FA5}">
                      <a16:colId xmlns:a16="http://schemas.microsoft.com/office/drawing/2014/main" val="4034473828"/>
                    </a:ext>
                  </a:extLst>
                </a:gridCol>
                <a:gridCol w="658368">
                  <a:extLst>
                    <a:ext uri="{9D8B030D-6E8A-4147-A177-3AD203B41FA5}">
                      <a16:colId xmlns:a16="http://schemas.microsoft.com/office/drawing/2014/main" val="739389491"/>
                    </a:ext>
                  </a:extLst>
                </a:gridCol>
                <a:gridCol w="658368">
                  <a:extLst>
                    <a:ext uri="{9D8B030D-6E8A-4147-A177-3AD203B41FA5}">
                      <a16:colId xmlns:a16="http://schemas.microsoft.com/office/drawing/2014/main" val="2560083559"/>
                    </a:ext>
                  </a:extLst>
                </a:gridCol>
                <a:gridCol w="658368">
                  <a:extLst>
                    <a:ext uri="{9D8B030D-6E8A-4147-A177-3AD203B41FA5}">
                      <a16:colId xmlns:a16="http://schemas.microsoft.com/office/drawing/2014/main" val="490187775"/>
                    </a:ext>
                  </a:extLst>
                </a:gridCol>
                <a:gridCol w="658368">
                  <a:extLst>
                    <a:ext uri="{9D8B030D-6E8A-4147-A177-3AD203B41FA5}">
                      <a16:colId xmlns:a16="http://schemas.microsoft.com/office/drawing/2014/main" val="2950215780"/>
                    </a:ext>
                  </a:extLst>
                </a:gridCol>
                <a:gridCol w="658368">
                  <a:extLst>
                    <a:ext uri="{9D8B030D-6E8A-4147-A177-3AD203B41FA5}">
                      <a16:colId xmlns:a16="http://schemas.microsoft.com/office/drawing/2014/main" val="616233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08554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- 2018-03-28 22:30:29</a:t>
                      </a:r>
                      <a:r>
                        <a:rPr kumimoji="0" lang="es-ES" sz="1000" b="0" i="0" u="none" strike="noStrike" kern="1200" cap="none" spc="0" normalizeH="0" baseline="0" noProof="0">
                          <a:ln>
                            <a:noFill/>
                          </a:ln>
                          <a:solidFill>
                            <a:prstClr val="black"/>
                          </a:solidFill>
                          <a:effectLst/>
                          <a:uLnTx/>
                          <a:uFillTx/>
                          <a:latin typeface="+mn-lt"/>
                          <a:ea typeface="+mn-ea"/>
                          <a:cs typeface="+mn-cs"/>
                        </a:rPr>
                        <a:t>
Como parte de nuestro compromiso con las comunidades en las que operamos y con motivo de la apertura de este nuevo Aprezio en el sector de Sabana Perdida, realizamos un aporte social a la Cancha Comunitaria del sector donde opera el Club Deportivo Estrellas del Salomé. Los 22 colaboradores de esta tienda participaron activamente en los trabajos de limpieza, remoción de escombros, pintura y acondicionamiento de las diferentes áreas para el disfrute de los jóvenes de esta zona y sectores aledaños que disfrutan el deporte como vía de sano entretenimiento.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7395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- 2018-03-22 13:07:02</a:t>
                      </a:r>
                      <a:r>
                        <a:rPr kumimoji="0" lang="es-ES" sz="1000" b="0" i="0" u="none" strike="noStrike" kern="1200" cap="none" spc="0" normalizeH="0" baseline="0" noProof="0">
                          <a:ln>
                            <a:noFill/>
                          </a:ln>
                          <a:solidFill>
                            <a:prstClr val="black"/>
                          </a:solidFill>
                          <a:effectLst/>
                          <a:uLnTx/>
                          <a:uFillTx/>
                          <a:latin typeface="+mn-lt"/>
                          <a:ea typeface="+mn-ea"/>
                          <a:cs typeface="+mn-cs"/>
                        </a:rPr>
                        <a:t>
Hoy es el Día Mundial del Agua y queremos invitarte a cuidarla cada día un poco más. Reforesta cada vez que tengas la oportunidad y cuida los ríos y manglares. Se parte del cambio. #DiaDelAgua #DiaMundialDelAgua #CuidemosElAgua #GrupoRamos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1516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- 2018-03-05 16:03:31</a:t>
                      </a:r>
                      <a:r>
                        <a:rPr kumimoji="0" lang="es-ES" sz="1000" b="0" i="0" u="none" strike="noStrike" kern="1200" cap="none" spc="0" normalizeH="0" baseline="0" noProof="0">
                          <a:ln>
                            <a:noFill/>
                          </a:ln>
                          <a:solidFill>
                            <a:prstClr val="black"/>
                          </a:solidFill>
                          <a:effectLst/>
                          <a:uLnTx/>
                          <a:uFillTx/>
                          <a:latin typeface="+mn-lt"/>
                          <a:ea typeface="+mn-ea"/>
                          <a:cs typeface="+mn-cs"/>
                        </a:rPr>
                        <a:t>
Celebramos junto Periódico El Día su decimosexto aniversario.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5835786"/>
                  </a:ext>
                </a:extLst>
              </a:tr>
            </a:tbl>
          </a:graphicData>
        </a:graphic>
      </p:graphicFrame>
      <p:sp>
        <p:nvSpPr>
          <p:cNvPr id="4" name="Text Placeholder 3">
            <a:extLst>
              <a:ext uri="{FF2B5EF4-FFF2-40B4-BE49-F238E27FC236}">
                <a16:creationId xmlns:a16="http://schemas.microsoft.com/office/drawing/2014/main" id="{4F17B489-E1FD-423E-A9C0-3759E82E6A5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014129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374C4-FCAC-4A89-816F-EC2791589907}"/>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F9CACA57-DB73-4BA8-9DDF-628FF9CB5735}"/>
              </a:ext>
            </a:extLst>
          </p:cNvPr>
          <p:cNvGraphicFramePr>
            <a:graphicFrameLocks noGrp="1"/>
          </p:cNvGraphicFramePr>
          <p:nvPr>
            <p:ph type="chart" sz="quarter" idx="13"/>
            <p:extLst>
              <p:ext uri="{D42A27DB-BD31-4B8C-83A1-F6EECF244321}">
                <p14:modId xmlns:p14="http://schemas.microsoft.com/office/powerpoint/2010/main" val="371478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1E6003-39E3-42E6-A85B-F2F97AE9B22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24CB8A1-1D08-4C27-997A-93D73CBD91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9804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EB485-6630-457A-BF8A-51B85CF96389}"/>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C0FBA62A-5CCB-4126-A15B-FB9F986FFFAB}"/>
              </a:ext>
            </a:extLst>
          </p:cNvPr>
          <p:cNvGraphicFramePr>
            <a:graphicFrameLocks noGrp="1"/>
          </p:cNvGraphicFramePr>
          <p:nvPr>
            <p:ph type="chart" sz="quarter" idx="13"/>
            <p:extLst>
              <p:ext uri="{D42A27DB-BD31-4B8C-83A1-F6EECF244321}">
                <p14:modId xmlns:p14="http://schemas.microsoft.com/office/powerpoint/2010/main" val="25003641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D20955-FDFD-4FA4-B0C3-D75EF0D5557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0C9E106-A7F4-4604-A3B0-3B3CFBF872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8941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C4282-E172-43F8-9237-B9E08C4E3889}"/>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99E2B665-D347-493B-BE2A-CDAA105551D3}"/>
              </a:ext>
            </a:extLst>
          </p:cNvPr>
          <p:cNvGraphicFramePr>
            <a:graphicFrameLocks noGrp="1"/>
          </p:cNvGraphicFramePr>
          <p:nvPr>
            <p:ph type="chart" sz="quarter" idx="13"/>
            <p:extLst>
              <p:ext uri="{D42A27DB-BD31-4B8C-83A1-F6EECF244321}">
                <p14:modId xmlns:p14="http://schemas.microsoft.com/office/powerpoint/2010/main" val="4275660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FD244C-651F-44BE-90FF-3F10C8E1E7E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3E47A2C-D252-4D63-9EFD-C636FE9B6A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7992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B2997-5FE7-498E-A603-579929C68328}"/>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BB08137B-5A6B-41B0-8F92-B1DB12007533}"/>
              </a:ext>
            </a:extLst>
          </p:cNvPr>
          <p:cNvGraphicFramePr>
            <a:graphicFrameLocks noGrp="1"/>
          </p:cNvGraphicFramePr>
          <p:nvPr>
            <p:ph type="chart" sz="quarter" idx="13"/>
            <p:extLst>
              <p:ext uri="{D42A27DB-BD31-4B8C-83A1-F6EECF244321}">
                <p14:modId xmlns:p14="http://schemas.microsoft.com/office/powerpoint/2010/main" val="1686756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345A89-8CB2-466C-AE33-BB5C8648055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24199AC-8549-4B58-BC6B-F79599E434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2806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4A2E9-2DE5-4CE1-BA7B-FBBD281F41A7}"/>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45514DC4-4D9E-4D2D-8FB6-154C14575D5A}"/>
              </a:ext>
            </a:extLst>
          </p:cNvPr>
          <p:cNvGraphicFramePr>
            <a:graphicFrameLocks noGrp="1"/>
          </p:cNvGraphicFramePr>
          <p:nvPr>
            <p:ph type="chart" sz="quarter" idx="13"/>
            <p:extLst>
              <p:ext uri="{D42A27DB-BD31-4B8C-83A1-F6EECF244321}">
                <p14:modId xmlns:p14="http://schemas.microsoft.com/office/powerpoint/2010/main" val="87093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918520-A94C-4EE6-8A5F-7FD9EF64447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4FF86CA-02AB-4F50-BD19-F9CA3E5549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8432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E188E-BF39-46E6-BB1D-5A79DC958A78}"/>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41422141-ABDD-49F3-9B1D-8A3AA86D69E4}"/>
              </a:ext>
            </a:extLst>
          </p:cNvPr>
          <p:cNvGraphicFramePr>
            <a:graphicFrameLocks noGrp="1"/>
          </p:cNvGraphicFramePr>
          <p:nvPr>
            <p:ph type="chart" sz="quarter" idx="13"/>
            <p:extLst>
              <p:ext uri="{D42A27DB-BD31-4B8C-83A1-F6EECF244321}">
                <p14:modId xmlns:p14="http://schemas.microsoft.com/office/powerpoint/2010/main" val="1059619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C139EA-9B0C-4EFD-9C55-15F353102AD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24B63B85-D56C-498C-A06D-7C05818C63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1179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54C1F-EE9C-42A5-B12E-07DFFAFAF319}"/>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5C1FD396-9420-49E4-B3E1-6FD7FB4CB9BA}"/>
              </a:ext>
            </a:extLst>
          </p:cNvPr>
          <p:cNvGraphicFramePr>
            <a:graphicFrameLocks noGrp="1"/>
          </p:cNvGraphicFramePr>
          <p:nvPr>
            <p:ph type="chart" sz="quarter" idx="13"/>
            <p:extLst>
              <p:ext uri="{D42A27DB-BD31-4B8C-83A1-F6EECF244321}">
                <p14:modId xmlns:p14="http://schemas.microsoft.com/office/powerpoint/2010/main" val="4266352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6B2A51-D7BD-4C84-816E-CECD64B1547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D6780D65-F818-44A9-8FB9-DCA0E3798B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2424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98E7A-96EA-4A39-8147-4EDF278BBB07}"/>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177584DE-1BEF-458E-B7EE-DBB91E5A4D37}"/>
              </a:ext>
            </a:extLst>
          </p:cNvPr>
          <p:cNvGraphicFramePr>
            <a:graphicFrameLocks noGrp="1"/>
          </p:cNvGraphicFramePr>
          <p:nvPr>
            <p:ph type="chart" sz="quarter" idx="13"/>
            <p:extLst>
              <p:ext uri="{D42A27DB-BD31-4B8C-83A1-F6EECF244321}">
                <p14:modId xmlns:p14="http://schemas.microsoft.com/office/powerpoint/2010/main" val="2897653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1E1174-832D-43FD-9A9B-6C8F56669EF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943A8EB-D6E5-41E3-9B97-5980E087E1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423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4235C-FE3C-45DF-8DAE-D7B7EC32A7A4}"/>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80DA9D3C-6700-4D56-A3A0-51D82556A09E}"/>
              </a:ext>
            </a:extLst>
          </p:cNvPr>
          <p:cNvGraphicFramePr>
            <a:graphicFrameLocks noGrp="1"/>
          </p:cNvGraphicFramePr>
          <p:nvPr>
            <p:ph type="chart" sz="quarter" idx="13"/>
            <p:extLst>
              <p:ext uri="{D42A27DB-BD31-4B8C-83A1-F6EECF244321}">
                <p14:modId xmlns:p14="http://schemas.microsoft.com/office/powerpoint/2010/main" val="2267433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3C2112-C7FA-44E4-A43F-6B3B6F4C9F2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2912B8A-DC94-4AA0-8E7C-73C2E67B02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33335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DC3E1-0BA2-4E37-8219-615DAB4FD843}"/>
              </a:ext>
            </a:extLst>
          </p:cNvPr>
          <p:cNvSpPr>
            <a:spLocks noGrp="1"/>
          </p:cNvSpPr>
          <p:nvPr>
            <p:ph type="title"/>
          </p:nvPr>
        </p:nvSpPr>
        <p:spPr/>
        <p:txBody>
          <a:bodyPr/>
          <a:lstStyle/>
          <a:p>
            <a:r>
              <a:rPr lang="en-US"/>
              <a:t>Facebook Hashtag Detection</a:t>
            </a:r>
          </a:p>
        </p:txBody>
      </p:sp>
      <p:graphicFrame>
        <p:nvGraphicFramePr>
          <p:cNvPr id="5" name="Table Placeholder 4">
            <a:extLst>
              <a:ext uri="{FF2B5EF4-FFF2-40B4-BE49-F238E27FC236}">
                <a16:creationId xmlns:a16="http://schemas.microsoft.com/office/drawing/2014/main" id="{80EDC5FB-A8F2-4639-AE08-8EAE60B44834}"/>
              </a:ext>
            </a:extLst>
          </p:cNvPr>
          <p:cNvGraphicFramePr>
            <a:graphicFrameLocks noGrp="1"/>
          </p:cNvGraphicFramePr>
          <p:nvPr>
            <p:ph type="tbl" sz="quarter" idx="13"/>
            <p:extLst>
              <p:ext uri="{D42A27DB-BD31-4B8C-83A1-F6EECF244321}">
                <p14:modId xmlns:p14="http://schemas.microsoft.com/office/powerpoint/2010/main" val="4254349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99139209"/>
                    </a:ext>
                  </a:extLst>
                </a:gridCol>
                <a:gridCol w="1234440">
                  <a:extLst>
                    <a:ext uri="{9D8B030D-6E8A-4147-A177-3AD203B41FA5}">
                      <a16:colId xmlns:a16="http://schemas.microsoft.com/office/drawing/2014/main" val="1948788754"/>
                    </a:ext>
                  </a:extLst>
                </a:gridCol>
                <a:gridCol w="1234440">
                  <a:extLst>
                    <a:ext uri="{9D8B030D-6E8A-4147-A177-3AD203B41FA5}">
                      <a16:colId xmlns:a16="http://schemas.microsoft.com/office/drawing/2014/main" val="1566009229"/>
                    </a:ext>
                  </a:extLst>
                </a:gridCol>
                <a:gridCol w="1234440">
                  <a:extLst>
                    <a:ext uri="{9D8B030D-6E8A-4147-A177-3AD203B41FA5}">
                      <a16:colId xmlns:a16="http://schemas.microsoft.com/office/drawing/2014/main" val="2422022943"/>
                    </a:ext>
                  </a:extLst>
                </a:gridCol>
                <a:gridCol w="1234440">
                  <a:extLst>
                    <a:ext uri="{9D8B030D-6E8A-4147-A177-3AD203B41FA5}">
                      <a16:colId xmlns:a16="http://schemas.microsoft.com/office/drawing/2014/main" val="2311895627"/>
                    </a:ext>
                  </a:extLst>
                </a:gridCol>
                <a:gridCol w="1234440">
                  <a:extLst>
                    <a:ext uri="{9D8B030D-6E8A-4147-A177-3AD203B41FA5}">
                      <a16:colId xmlns:a16="http://schemas.microsoft.com/office/drawing/2014/main" val="2483390439"/>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Reactions per Post</a:t>
                      </a:r>
                    </a:p>
                  </a:txBody>
                  <a:tcPr/>
                </a:tc>
                <a:tc>
                  <a:txBody>
                    <a:bodyPr/>
                    <a:lstStyle/>
                    <a:p>
                      <a:r>
                        <a:rPr lang="en-US" sz="1000"/>
                        <a:t>Comments per Post</a:t>
                      </a:r>
                    </a:p>
                  </a:txBody>
                  <a:tcPr/>
                </a:tc>
                <a:tc>
                  <a:txBody>
                    <a:bodyPr/>
                    <a:lstStyle/>
                    <a:p>
                      <a:r>
                        <a:rPr lang="en-US" sz="1000"/>
                        <a:t>Shares per Post</a:t>
                      </a:r>
                    </a:p>
                  </a:txBody>
                  <a:tcPr/>
                </a:tc>
                <a:tc>
                  <a:txBody>
                    <a:bodyPr/>
                    <a:lstStyle/>
                    <a:p>
                      <a:r>
                        <a:rPr lang="en-US" sz="1000"/>
                        <a:t>Total Interactions per Post</a:t>
                      </a:r>
                    </a:p>
                  </a:txBody>
                  <a:tcPr/>
                </a:tc>
                <a:extLst>
                  <a:ext uri="{0D108BD9-81ED-4DB2-BD59-A6C34878D82A}">
                    <a16:rowId xmlns:a16="http://schemas.microsoft.com/office/drawing/2014/main" val="3205731821"/>
                  </a:ext>
                </a:extLst>
              </a:tr>
              <a:tr h="370840">
                <a:tc>
                  <a:txBody>
                    <a:bodyPr/>
                    <a:lstStyle/>
                    <a:p>
                      <a:r>
                        <a:rPr lang="en-US" sz="1000"/>
                        <a:t>#GrupoRamos</a:t>
                      </a:r>
                    </a:p>
                  </a:txBody>
                  <a:tcPr/>
                </a:tc>
                <a:tc>
                  <a:txBody>
                    <a:bodyPr/>
                    <a:lstStyle/>
                    <a:p>
                      <a:r>
                        <a:rPr lang="en-US" sz="1000"/>
                        <a:t>2</a:t>
                      </a:r>
                    </a:p>
                  </a:txBody>
                  <a:tcPr/>
                </a:tc>
                <a:tc>
                  <a:txBody>
                    <a:bodyPr/>
                    <a:lstStyle/>
                    <a:p>
                      <a:r>
                        <a:rPr lang="en-US" sz="1000"/>
                        <a:t>13</a:t>
                      </a:r>
                    </a:p>
                  </a:txBody>
                  <a:tcPr/>
                </a:tc>
                <a:tc>
                  <a:txBody>
                    <a:bodyPr/>
                    <a:lstStyle/>
                    <a:p>
                      <a:r>
                        <a:rPr lang="en-US" sz="1000"/>
                        <a:t>0.5</a:t>
                      </a:r>
                    </a:p>
                  </a:txBody>
                  <a:tcPr/>
                </a:tc>
                <a:tc>
                  <a:txBody>
                    <a:bodyPr/>
                    <a:lstStyle/>
                    <a:p>
                      <a:r>
                        <a:rPr lang="en-US" sz="1000"/>
                        <a:t>5</a:t>
                      </a:r>
                    </a:p>
                  </a:txBody>
                  <a:tcPr/>
                </a:tc>
                <a:tc>
                  <a:txBody>
                    <a:bodyPr/>
                    <a:lstStyle/>
                    <a:p>
                      <a:r>
                        <a:rPr lang="en-US" sz="1000"/>
                        <a:t>18.5</a:t>
                      </a:r>
                    </a:p>
                  </a:txBody>
                  <a:tcPr/>
                </a:tc>
                <a:extLst>
                  <a:ext uri="{0D108BD9-81ED-4DB2-BD59-A6C34878D82A}">
                    <a16:rowId xmlns:a16="http://schemas.microsoft.com/office/drawing/2014/main" val="255795974"/>
                  </a:ext>
                </a:extLst>
              </a:tr>
              <a:tr h="370840">
                <a:tc>
                  <a:txBody>
                    <a:bodyPr/>
                    <a:lstStyle/>
                    <a:p>
                      <a:r>
                        <a:rPr lang="en-US" sz="1000"/>
                        <a:t>#DiaDeLaFelicidad</a:t>
                      </a:r>
                    </a:p>
                  </a:txBody>
                  <a:tcPr/>
                </a:tc>
                <a:tc>
                  <a:txBody>
                    <a:bodyPr/>
                    <a:lstStyle/>
                    <a:p>
                      <a:r>
                        <a:rPr lang="en-US" sz="1000"/>
                        <a:t>1</a:t>
                      </a:r>
                    </a:p>
                  </a:txBody>
                  <a:tcPr/>
                </a:tc>
                <a:tc>
                  <a:txBody>
                    <a:bodyPr/>
                    <a:lstStyle/>
                    <a:p>
                      <a:r>
                        <a:rPr lang="en-US" sz="1000"/>
                        <a:t>19</a:t>
                      </a:r>
                    </a:p>
                  </a:txBody>
                  <a:tcPr/>
                </a:tc>
                <a:tc>
                  <a:txBody>
                    <a:bodyPr/>
                    <a:lstStyle/>
                    <a:p>
                      <a:r>
                        <a:rPr lang="en-US" sz="1000"/>
                        <a:t>1</a:t>
                      </a:r>
                    </a:p>
                  </a:txBody>
                  <a:tcPr/>
                </a:tc>
                <a:tc>
                  <a:txBody>
                    <a:bodyPr/>
                    <a:lstStyle/>
                    <a:p>
                      <a:r>
                        <a:rPr lang="en-US" sz="1000"/>
                        <a:t>8</a:t>
                      </a:r>
                    </a:p>
                  </a:txBody>
                  <a:tcPr/>
                </a:tc>
                <a:tc>
                  <a:txBody>
                    <a:bodyPr/>
                    <a:lstStyle/>
                    <a:p>
                      <a:r>
                        <a:rPr lang="en-US" sz="1000"/>
                        <a:t>28</a:t>
                      </a:r>
                    </a:p>
                  </a:txBody>
                  <a:tcPr/>
                </a:tc>
                <a:extLst>
                  <a:ext uri="{0D108BD9-81ED-4DB2-BD59-A6C34878D82A}">
                    <a16:rowId xmlns:a16="http://schemas.microsoft.com/office/drawing/2014/main" val="1332716973"/>
                  </a:ext>
                </a:extLst>
              </a:tr>
              <a:tr h="370840">
                <a:tc>
                  <a:txBody>
                    <a:bodyPr/>
                    <a:lstStyle/>
                    <a:p>
                      <a:r>
                        <a:rPr lang="en-US" sz="1000"/>
                        <a:t>#Felicidad</a:t>
                      </a:r>
                    </a:p>
                  </a:txBody>
                  <a:tcPr/>
                </a:tc>
                <a:tc>
                  <a:txBody>
                    <a:bodyPr/>
                    <a:lstStyle/>
                    <a:p>
                      <a:r>
                        <a:rPr lang="en-US" sz="1000"/>
                        <a:t>1</a:t>
                      </a:r>
                    </a:p>
                  </a:txBody>
                  <a:tcPr/>
                </a:tc>
                <a:tc>
                  <a:txBody>
                    <a:bodyPr/>
                    <a:lstStyle/>
                    <a:p>
                      <a:r>
                        <a:rPr lang="en-US" sz="1000"/>
                        <a:t>19</a:t>
                      </a:r>
                    </a:p>
                  </a:txBody>
                  <a:tcPr/>
                </a:tc>
                <a:tc>
                  <a:txBody>
                    <a:bodyPr/>
                    <a:lstStyle/>
                    <a:p>
                      <a:r>
                        <a:rPr lang="en-US" sz="1000"/>
                        <a:t>1</a:t>
                      </a:r>
                    </a:p>
                  </a:txBody>
                  <a:tcPr/>
                </a:tc>
                <a:tc>
                  <a:txBody>
                    <a:bodyPr/>
                    <a:lstStyle/>
                    <a:p>
                      <a:r>
                        <a:rPr lang="en-US" sz="1000"/>
                        <a:t>8</a:t>
                      </a:r>
                    </a:p>
                  </a:txBody>
                  <a:tcPr/>
                </a:tc>
                <a:tc>
                  <a:txBody>
                    <a:bodyPr/>
                    <a:lstStyle/>
                    <a:p>
                      <a:r>
                        <a:rPr lang="en-US" sz="1000"/>
                        <a:t>28</a:t>
                      </a:r>
                    </a:p>
                  </a:txBody>
                  <a:tcPr/>
                </a:tc>
                <a:extLst>
                  <a:ext uri="{0D108BD9-81ED-4DB2-BD59-A6C34878D82A}">
                    <a16:rowId xmlns:a16="http://schemas.microsoft.com/office/drawing/2014/main" val="969936908"/>
                  </a:ext>
                </a:extLst>
              </a:tr>
              <a:tr h="370840">
                <a:tc>
                  <a:txBody>
                    <a:bodyPr/>
                    <a:lstStyle/>
                    <a:p>
                      <a:r>
                        <a:rPr lang="en-US" sz="1000"/>
                        <a:t>#DiaInternacionalDeLaFelicidad</a:t>
                      </a:r>
                    </a:p>
                  </a:txBody>
                  <a:tcPr/>
                </a:tc>
                <a:tc>
                  <a:txBody>
                    <a:bodyPr/>
                    <a:lstStyle/>
                    <a:p>
                      <a:r>
                        <a:rPr lang="en-US" sz="1000"/>
                        <a:t>1</a:t>
                      </a:r>
                    </a:p>
                  </a:txBody>
                  <a:tcPr/>
                </a:tc>
                <a:tc>
                  <a:txBody>
                    <a:bodyPr/>
                    <a:lstStyle/>
                    <a:p>
                      <a:r>
                        <a:rPr lang="en-US" sz="1000"/>
                        <a:t>19</a:t>
                      </a:r>
                    </a:p>
                  </a:txBody>
                  <a:tcPr/>
                </a:tc>
                <a:tc>
                  <a:txBody>
                    <a:bodyPr/>
                    <a:lstStyle/>
                    <a:p>
                      <a:r>
                        <a:rPr lang="en-US" sz="1000"/>
                        <a:t>1</a:t>
                      </a:r>
                    </a:p>
                  </a:txBody>
                  <a:tcPr/>
                </a:tc>
                <a:tc>
                  <a:txBody>
                    <a:bodyPr/>
                    <a:lstStyle/>
                    <a:p>
                      <a:r>
                        <a:rPr lang="en-US" sz="1000"/>
                        <a:t>8</a:t>
                      </a:r>
                    </a:p>
                  </a:txBody>
                  <a:tcPr/>
                </a:tc>
                <a:tc>
                  <a:txBody>
                    <a:bodyPr/>
                    <a:lstStyle/>
                    <a:p>
                      <a:r>
                        <a:rPr lang="en-US" sz="1000"/>
                        <a:t>28</a:t>
                      </a:r>
                    </a:p>
                  </a:txBody>
                  <a:tcPr/>
                </a:tc>
                <a:extLst>
                  <a:ext uri="{0D108BD9-81ED-4DB2-BD59-A6C34878D82A}">
                    <a16:rowId xmlns:a16="http://schemas.microsoft.com/office/drawing/2014/main" val="1436943414"/>
                  </a:ext>
                </a:extLst>
              </a:tr>
              <a:tr h="370840">
                <a:tc>
                  <a:txBody>
                    <a:bodyPr/>
                    <a:lstStyle/>
                    <a:p>
                      <a:r>
                        <a:rPr lang="en-US" sz="1000"/>
                        <a:t>#DiaDelAgua</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tc>
                  <a:txBody>
                    <a:bodyPr/>
                    <a:lstStyle/>
                    <a:p>
                      <a:r>
                        <a:rPr lang="en-US" sz="1000"/>
                        <a:t>2</a:t>
                      </a:r>
                    </a:p>
                  </a:txBody>
                  <a:tcPr/>
                </a:tc>
                <a:tc>
                  <a:txBody>
                    <a:bodyPr/>
                    <a:lstStyle/>
                    <a:p>
                      <a:r>
                        <a:rPr lang="en-US" sz="1000"/>
                        <a:t>9</a:t>
                      </a:r>
                    </a:p>
                  </a:txBody>
                  <a:tcPr/>
                </a:tc>
                <a:extLst>
                  <a:ext uri="{0D108BD9-81ED-4DB2-BD59-A6C34878D82A}">
                    <a16:rowId xmlns:a16="http://schemas.microsoft.com/office/drawing/2014/main" val="4264349937"/>
                  </a:ext>
                </a:extLst>
              </a:tr>
              <a:tr h="370840">
                <a:tc>
                  <a:txBody>
                    <a:bodyPr/>
                    <a:lstStyle/>
                    <a:p>
                      <a:r>
                        <a:rPr lang="en-US" sz="1000"/>
                        <a:t>#DiaMundialDelAgua</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tc>
                  <a:txBody>
                    <a:bodyPr/>
                    <a:lstStyle/>
                    <a:p>
                      <a:r>
                        <a:rPr lang="en-US" sz="1000"/>
                        <a:t>2</a:t>
                      </a:r>
                    </a:p>
                  </a:txBody>
                  <a:tcPr/>
                </a:tc>
                <a:tc>
                  <a:txBody>
                    <a:bodyPr/>
                    <a:lstStyle/>
                    <a:p>
                      <a:r>
                        <a:rPr lang="en-US" sz="1000"/>
                        <a:t>9</a:t>
                      </a:r>
                    </a:p>
                  </a:txBody>
                  <a:tcPr/>
                </a:tc>
                <a:extLst>
                  <a:ext uri="{0D108BD9-81ED-4DB2-BD59-A6C34878D82A}">
                    <a16:rowId xmlns:a16="http://schemas.microsoft.com/office/drawing/2014/main" val="158412093"/>
                  </a:ext>
                </a:extLst>
              </a:tr>
              <a:tr h="370840">
                <a:tc>
                  <a:txBody>
                    <a:bodyPr/>
                    <a:lstStyle/>
                    <a:p>
                      <a:r>
                        <a:rPr lang="en-US" sz="1000"/>
                        <a:t>#CuidemosElAgua</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tc>
                  <a:txBody>
                    <a:bodyPr/>
                    <a:lstStyle/>
                    <a:p>
                      <a:r>
                        <a:rPr lang="en-US" sz="1000"/>
                        <a:t>2</a:t>
                      </a:r>
                    </a:p>
                  </a:txBody>
                  <a:tcPr/>
                </a:tc>
                <a:tc>
                  <a:txBody>
                    <a:bodyPr/>
                    <a:lstStyle/>
                    <a:p>
                      <a:r>
                        <a:rPr lang="en-US" sz="1000"/>
                        <a:t>9</a:t>
                      </a:r>
                    </a:p>
                  </a:txBody>
                  <a:tcPr/>
                </a:tc>
                <a:extLst>
                  <a:ext uri="{0D108BD9-81ED-4DB2-BD59-A6C34878D82A}">
                    <a16:rowId xmlns:a16="http://schemas.microsoft.com/office/drawing/2014/main" val="3372169892"/>
                  </a:ext>
                </a:extLst>
              </a:tr>
              <a:tr h="370840">
                <a:tc>
                  <a:txBody>
                    <a:bodyPr/>
                    <a:lstStyle/>
                    <a:p>
                      <a:r>
                        <a:rPr lang="en-US" sz="1000"/>
                        <a:t>#somosGrupoRamos</a:t>
                      </a:r>
                    </a:p>
                  </a:txBody>
                  <a:tcPr/>
                </a:tc>
                <a:tc>
                  <a:txBody>
                    <a:bodyPr/>
                    <a:lstStyle/>
                    <a:p>
                      <a:r>
                        <a:rPr lang="en-US" sz="1000"/>
                        <a:t>1</a:t>
                      </a:r>
                    </a:p>
                  </a:txBody>
                  <a:tcPr/>
                </a:tc>
                <a:tc>
                  <a:txBody>
                    <a:bodyPr/>
                    <a:lstStyle/>
                    <a:p>
                      <a:r>
                        <a:rPr lang="en-US" sz="1000"/>
                        <a:t>25</a:t>
                      </a:r>
                    </a:p>
                  </a:txBody>
                  <a:tcPr/>
                </a:tc>
                <a:tc>
                  <a:txBody>
                    <a:bodyPr/>
                    <a:lstStyle/>
                    <a:p>
                      <a:r>
                        <a:rPr lang="en-US" sz="1000"/>
                        <a:t>0</a:t>
                      </a:r>
                    </a:p>
                  </a:txBody>
                  <a:tcPr/>
                </a:tc>
                <a:tc>
                  <a:txBody>
                    <a:bodyPr/>
                    <a:lstStyle/>
                    <a:p>
                      <a:r>
                        <a:rPr lang="en-US" sz="1000"/>
                        <a:t>1</a:t>
                      </a:r>
                    </a:p>
                  </a:txBody>
                  <a:tcPr/>
                </a:tc>
                <a:tc>
                  <a:txBody>
                    <a:bodyPr/>
                    <a:lstStyle/>
                    <a:p>
                      <a:r>
                        <a:rPr lang="en-US" sz="1000"/>
                        <a:t>26</a:t>
                      </a:r>
                    </a:p>
                  </a:txBody>
                  <a:tcPr/>
                </a:tc>
                <a:extLst>
                  <a:ext uri="{0D108BD9-81ED-4DB2-BD59-A6C34878D82A}">
                    <a16:rowId xmlns:a16="http://schemas.microsoft.com/office/drawing/2014/main" val="1928434944"/>
                  </a:ext>
                </a:extLst>
              </a:tr>
              <a:tr h="370840">
                <a:tc>
                  <a:txBody>
                    <a:bodyPr/>
                    <a:lstStyle/>
                    <a:p>
                      <a:r>
                        <a:rPr lang="en-US" sz="1000"/>
                        <a:t>#somossolidarios</a:t>
                      </a:r>
                    </a:p>
                  </a:txBody>
                  <a:tcPr/>
                </a:tc>
                <a:tc>
                  <a:txBody>
                    <a:bodyPr/>
                    <a:lstStyle/>
                    <a:p>
                      <a:r>
                        <a:rPr lang="en-US" sz="1000"/>
                        <a:t>1</a:t>
                      </a:r>
                    </a:p>
                  </a:txBody>
                  <a:tcPr/>
                </a:tc>
                <a:tc>
                  <a:txBody>
                    <a:bodyPr/>
                    <a:lstStyle/>
                    <a:p>
                      <a:r>
                        <a:rPr lang="en-US" sz="1000"/>
                        <a:t>25</a:t>
                      </a:r>
                    </a:p>
                  </a:txBody>
                  <a:tcPr/>
                </a:tc>
                <a:tc>
                  <a:txBody>
                    <a:bodyPr/>
                    <a:lstStyle/>
                    <a:p>
                      <a:r>
                        <a:rPr lang="en-US" sz="1000"/>
                        <a:t>0</a:t>
                      </a:r>
                    </a:p>
                  </a:txBody>
                  <a:tcPr/>
                </a:tc>
                <a:tc>
                  <a:txBody>
                    <a:bodyPr/>
                    <a:lstStyle/>
                    <a:p>
                      <a:r>
                        <a:rPr lang="en-US" sz="1000"/>
                        <a:t>1</a:t>
                      </a:r>
                    </a:p>
                  </a:txBody>
                  <a:tcPr/>
                </a:tc>
                <a:tc>
                  <a:txBody>
                    <a:bodyPr/>
                    <a:lstStyle/>
                    <a:p>
                      <a:r>
                        <a:rPr lang="en-US" sz="1000"/>
                        <a:t>26</a:t>
                      </a:r>
                    </a:p>
                  </a:txBody>
                  <a:tcPr/>
                </a:tc>
                <a:extLst>
                  <a:ext uri="{0D108BD9-81ED-4DB2-BD59-A6C34878D82A}">
                    <a16:rowId xmlns:a16="http://schemas.microsoft.com/office/drawing/2014/main" val="1018244603"/>
                  </a:ext>
                </a:extLst>
              </a:tr>
              <a:tr h="370840">
                <a:tc>
                  <a:txBody>
                    <a:bodyPr/>
                    <a:lstStyle/>
                    <a:p>
                      <a:r>
                        <a:rPr lang="en-US" sz="1000"/>
                        <a:t>#responsabilidadsocial</a:t>
                      </a:r>
                    </a:p>
                  </a:txBody>
                  <a:tcPr/>
                </a:tc>
                <a:tc>
                  <a:txBody>
                    <a:bodyPr/>
                    <a:lstStyle/>
                    <a:p>
                      <a:r>
                        <a:rPr lang="en-US" sz="1000"/>
                        <a:t>1</a:t>
                      </a:r>
                    </a:p>
                  </a:txBody>
                  <a:tcPr/>
                </a:tc>
                <a:tc>
                  <a:txBody>
                    <a:bodyPr/>
                    <a:lstStyle/>
                    <a:p>
                      <a:r>
                        <a:rPr lang="en-US" sz="1000"/>
                        <a:t>25</a:t>
                      </a:r>
                    </a:p>
                  </a:txBody>
                  <a:tcPr/>
                </a:tc>
                <a:tc>
                  <a:txBody>
                    <a:bodyPr/>
                    <a:lstStyle/>
                    <a:p>
                      <a:r>
                        <a:rPr lang="en-US" sz="1000"/>
                        <a:t>0</a:t>
                      </a:r>
                    </a:p>
                  </a:txBody>
                  <a:tcPr/>
                </a:tc>
                <a:tc>
                  <a:txBody>
                    <a:bodyPr/>
                    <a:lstStyle/>
                    <a:p>
                      <a:r>
                        <a:rPr lang="en-US" sz="1000"/>
                        <a:t>1</a:t>
                      </a:r>
                    </a:p>
                  </a:txBody>
                  <a:tcPr/>
                </a:tc>
                <a:tc>
                  <a:txBody>
                    <a:bodyPr/>
                    <a:lstStyle/>
                    <a:p>
                      <a:r>
                        <a:rPr lang="en-US" sz="1000"/>
                        <a:t>26</a:t>
                      </a:r>
                    </a:p>
                  </a:txBody>
                  <a:tcPr/>
                </a:tc>
                <a:extLst>
                  <a:ext uri="{0D108BD9-81ED-4DB2-BD59-A6C34878D82A}">
                    <a16:rowId xmlns:a16="http://schemas.microsoft.com/office/drawing/2014/main" val="196751598"/>
                  </a:ext>
                </a:extLst>
              </a:tr>
            </a:tbl>
          </a:graphicData>
        </a:graphic>
      </p:graphicFrame>
      <p:sp>
        <p:nvSpPr>
          <p:cNvPr id="4" name="Text Placeholder 3">
            <a:extLst>
              <a:ext uri="{FF2B5EF4-FFF2-40B4-BE49-F238E27FC236}">
                <a16:creationId xmlns:a16="http://schemas.microsoft.com/office/drawing/2014/main" id="{6661DE90-5653-4886-8D98-5A089EDD155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9809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AF244-EFA9-46E9-80B9-73443AF6832D}"/>
              </a:ext>
            </a:extLst>
          </p:cNvPr>
          <p:cNvSpPr>
            <a:spLocks noGrp="1"/>
          </p:cNvSpPr>
          <p:nvPr>
            <p:ph type="title"/>
          </p:nvPr>
        </p:nvSpPr>
        <p:spPr/>
        <p:txBody>
          <a:bodyPr/>
          <a:lstStyle/>
          <a:p>
            <a:r>
              <a:rPr lang="en-US"/>
              <a:t>Facebook User Questions By Weekday</a:t>
            </a:r>
          </a:p>
        </p:txBody>
      </p:sp>
      <p:graphicFrame>
        <p:nvGraphicFramePr>
          <p:cNvPr id="6" name="Chart Placeholder 5">
            <a:extLst>
              <a:ext uri="{FF2B5EF4-FFF2-40B4-BE49-F238E27FC236}">
                <a16:creationId xmlns:a16="http://schemas.microsoft.com/office/drawing/2014/main" id="{C479080C-64D3-4CE5-BE3D-C951CE244952}"/>
              </a:ext>
            </a:extLst>
          </p:cNvPr>
          <p:cNvGraphicFramePr>
            <a:graphicFrameLocks noGrp="1"/>
          </p:cNvGraphicFramePr>
          <p:nvPr>
            <p:ph type="chart" sz="quarter" idx="13"/>
            <p:extLst>
              <p:ext uri="{D42A27DB-BD31-4B8C-83A1-F6EECF244321}">
                <p14:modId xmlns:p14="http://schemas.microsoft.com/office/powerpoint/2010/main" val="1029951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77279B-C9E9-49DA-AFB4-D9E2AE1689A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0B3D22A-65F1-4F1F-BA37-11F9519D1D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18351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518</Words>
  <Application>Microsoft Office PowerPoint</Application>
  <PresentationFormat>On-screen Show (4:3)</PresentationFormat>
  <Paragraphs>265</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4</vt:lpstr>
      <vt:lpstr>Facebook Own Posts Table - 2 of 4</vt:lpstr>
      <vt:lpstr>Facebook Own Posts Table - 3 of 4</vt:lpstr>
      <vt:lpstr>Facebook Own Posts Table - 4 of 4</vt:lpstr>
      <vt:lpstr>Facebook Own Posts</vt:lpstr>
      <vt:lpstr>Facebook Own Posts By Weekday</vt:lpstr>
      <vt:lpstr>Facebook Interaction Rate By Weekday</vt:lpstr>
      <vt:lpstr>Facebook Post Type Distribution Per Profile</vt:lpstr>
      <vt:lpstr>Facebook Interaction Rate By Hour</vt:lpstr>
      <vt:lpstr>Facebook Own Posts By Hour</vt:lpstr>
      <vt:lpstr>Facebook Interaction Rate By Post Type</vt:lpstr>
      <vt:lpstr>Facebook Interactions Distribution</vt:lpstr>
      <vt:lpstr>Facebook Response Times</vt:lpstr>
      <vt:lpstr>Facebook Hashtag Detection</vt:lpstr>
      <vt:lpstr>Facebook User Questions By Weekday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2018-04-05T11:52:09Z</dcterms:created>
  <dcterms:modified xsi:type="dcterms:W3CDTF">2018-04-05T11:52:52Z</dcterms:modified>
</cp:coreProperties>
</file>