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3" r:id="rId27"/>
    <p:sldId id="284" r:id="rId28"/>
    <p:sldId id="285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151756</c:v>
                </c:pt>
                <c:pt idx="1">
                  <c:v>151764</c:v>
                </c:pt>
                <c:pt idx="2">
                  <c:v>151780</c:v>
                </c:pt>
                <c:pt idx="3">
                  <c:v>151798</c:v>
                </c:pt>
                <c:pt idx="4">
                  <c:v>151813</c:v>
                </c:pt>
                <c:pt idx="5">
                  <c:v>151821</c:v>
                </c:pt>
                <c:pt idx="6">
                  <c:v>151827</c:v>
                </c:pt>
                <c:pt idx="7">
                  <c:v>151837</c:v>
                </c:pt>
                <c:pt idx="8">
                  <c:v>151921</c:v>
                </c:pt>
                <c:pt idx="9">
                  <c:v>151922</c:v>
                </c:pt>
                <c:pt idx="10">
                  <c:v>151931</c:v>
                </c:pt>
                <c:pt idx="11">
                  <c:v>151925</c:v>
                </c:pt>
                <c:pt idx="12">
                  <c:v>151939</c:v>
                </c:pt>
                <c:pt idx="13">
                  <c:v>151955</c:v>
                </c:pt>
                <c:pt idx="14">
                  <c:v>151973</c:v>
                </c:pt>
                <c:pt idx="15">
                  <c:v>151985</c:v>
                </c:pt>
                <c:pt idx="16">
                  <c:v>151996</c:v>
                </c:pt>
                <c:pt idx="17">
                  <c:v>152019</c:v>
                </c:pt>
                <c:pt idx="18">
                  <c:v>152033</c:v>
                </c:pt>
                <c:pt idx="19">
                  <c:v>152055</c:v>
                </c:pt>
                <c:pt idx="20">
                  <c:v>152086</c:v>
                </c:pt>
                <c:pt idx="21">
                  <c:v>152096</c:v>
                </c:pt>
                <c:pt idx="22">
                  <c:v>152107</c:v>
                </c:pt>
                <c:pt idx="23">
                  <c:v>152134</c:v>
                </c:pt>
                <c:pt idx="24">
                  <c:v>152167</c:v>
                </c:pt>
                <c:pt idx="25">
                  <c:v>152202</c:v>
                </c:pt>
                <c:pt idx="26">
                  <c:v>152250</c:v>
                </c:pt>
                <c:pt idx="27">
                  <c:v>152330</c:v>
                </c:pt>
                <c:pt idx="28">
                  <c:v>152420</c:v>
                </c:pt>
                <c:pt idx="29">
                  <c:v>152465</c:v>
                </c:pt>
                <c:pt idx="30">
                  <c:v>152497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56-4078-9FCF-27990D2291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182704"/>
        <c:axId val="330183032"/>
      </c:lineChart>
      <c:dateAx>
        <c:axId val="330182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183032"/>
        <c:crosses val="autoZero"/>
        <c:auto val="1"/>
        <c:lblOffset val="100"/>
        <c:baseTimeUnit val="days"/>
      </c:dateAx>
      <c:valAx>
        <c:axId val="330183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18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81-4D9B-B48C-5C373636DF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0429464"/>
        <c:axId val="330421920"/>
      </c:radarChart>
      <c:catAx>
        <c:axId val="330429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21920"/>
        <c:crosses val="autoZero"/>
        <c:auto val="1"/>
        <c:lblAlgn val="ctr"/>
        <c:lblOffset val="100"/>
        <c:noMultiLvlLbl val="0"/>
      </c:catAx>
      <c:valAx>
        <c:axId val="33042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429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5.9312371901752E-3</c:v>
                </c:pt>
                <c:pt idx="1">
                  <c:v>6.5893516078017996E-3</c:v>
                </c:pt>
                <c:pt idx="2">
                  <c:v>6.5888306143425997E-3</c:v>
                </c:pt>
                <c:pt idx="3">
                  <c:v>0</c:v>
                </c:pt>
                <c:pt idx="4">
                  <c:v>6.2580283916867001E-3</c:v>
                </c:pt>
                <c:pt idx="5">
                  <c:v>1.0978129370667999E-2</c:v>
                </c:pt>
                <c:pt idx="6">
                  <c:v>9.7481294130044999E-3</c:v>
                </c:pt>
                <c:pt idx="7">
                  <c:v>3.6718214869065999E-2</c:v>
                </c:pt>
                <c:pt idx="8">
                  <c:v>9.2178642208599997E-3</c:v>
                </c:pt>
                <c:pt idx="9">
                  <c:v>6.3629561855613999E-3</c:v>
                </c:pt>
                <c:pt idx="10">
                  <c:v>0</c:v>
                </c:pt>
                <c:pt idx="11">
                  <c:v>7.4596738806100996E-3</c:v>
                </c:pt>
                <c:pt idx="12">
                  <c:v>0.18122142361933999</c:v>
                </c:pt>
                <c:pt idx="13">
                  <c:v>7.5684284651885E-3</c:v>
                </c:pt>
                <c:pt idx="14">
                  <c:v>1.3654549761786001E-2</c:v>
                </c:pt>
                <c:pt idx="15">
                  <c:v>1.3817698497818999E-2</c:v>
                </c:pt>
                <c:pt idx="16">
                  <c:v>0</c:v>
                </c:pt>
                <c:pt idx="17">
                  <c:v>0</c:v>
                </c:pt>
                <c:pt idx="18">
                  <c:v>4.9333666609658999E-3</c:v>
                </c:pt>
                <c:pt idx="19">
                  <c:v>4.6039304411880999E-3</c:v>
                </c:pt>
                <c:pt idx="20">
                  <c:v>0.13332675741434999</c:v>
                </c:pt>
                <c:pt idx="21">
                  <c:v>1.2361020704710001E-2</c:v>
                </c:pt>
                <c:pt idx="22">
                  <c:v>1.8014345730797E-2</c:v>
                </c:pt>
                <c:pt idx="23">
                  <c:v>1.2928389867648001E-2</c:v>
                </c:pt>
                <c:pt idx="24">
                  <c:v>0</c:v>
                </c:pt>
                <c:pt idx="25">
                  <c:v>5.9138937076171003E-3</c:v>
                </c:pt>
                <c:pt idx="26">
                  <c:v>1.0904838858014E-2</c:v>
                </c:pt>
                <c:pt idx="27">
                  <c:v>8.1423599711078001E-3</c:v>
                </c:pt>
                <c:pt idx="28">
                  <c:v>5.2502050861361997E-3</c:v>
                </c:pt>
                <c:pt idx="29">
                  <c:v>4.7231078049355998E-3</c:v>
                </c:pt>
                <c:pt idx="30">
                  <c:v>7.2140135492290997E-3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5D-40E1-9D03-49C3E5A4E0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017496"/>
        <c:axId val="331017824"/>
      </c:lineChart>
      <c:dateAx>
        <c:axId val="331017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17824"/>
        <c:crosses val="autoZero"/>
        <c:auto val="1"/>
        <c:lblOffset val="100"/>
        <c:baseTimeUnit val="days"/>
      </c:dateAx>
      <c:valAx>
        <c:axId val="331017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17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15</c:v>
                </c:pt>
                <c:pt idx="1">
                  <c:v>23</c:v>
                </c:pt>
                <c:pt idx="2">
                  <c:v>33</c:v>
                </c:pt>
                <c:pt idx="3">
                  <c:v>32</c:v>
                </c:pt>
                <c:pt idx="4">
                  <c:v>32</c:v>
                </c:pt>
                <c:pt idx="5">
                  <c:v>17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76-4CA9-ACC4-78DBAD4ED4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3899376"/>
        <c:axId val="253899704"/>
      </c:barChart>
      <c:catAx>
        <c:axId val="25389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899704"/>
        <c:crosses val="autoZero"/>
        <c:auto val="1"/>
        <c:lblAlgn val="ctr"/>
        <c:lblOffset val="100"/>
        <c:noMultiLvlLbl val="0"/>
      </c:catAx>
      <c:valAx>
        <c:axId val="253899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89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34</c:v>
                </c:pt>
                <c:pt idx="1">
                  <c:v>8</c:v>
                </c:pt>
                <c:pt idx="2">
                  <c:v>16</c:v>
                </c:pt>
                <c:pt idx="3">
                  <c:v>18</c:v>
                </c:pt>
                <c:pt idx="4">
                  <c:v>15</c:v>
                </c:pt>
                <c:pt idx="5">
                  <c:v>8</c:v>
                </c:pt>
                <c:pt idx="6">
                  <c:v>6</c:v>
                </c:pt>
                <c:pt idx="7">
                  <c:v>10</c:v>
                </c:pt>
                <c:pt idx="8">
                  <c:v>84</c:v>
                </c:pt>
                <c:pt idx="9">
                  <c:v>1</c:v>
                </c:pt>
                <c:pt idx="10">
                  <c:v>9</c:v>
                </c:pt>
                <c:pt idx="11">
                  <c:v>-6</c:v>
                </c:pt>
                <c:pt idx="12">
                  <c:v>14</c:v>
                </c:pt>
                <c:pt idx="13">
                  <c:v>16</c:v>
                </c:pt>
                <c:pt idx="14">
                  <c:v>18</c:v>
                </c:pt>
                <c:pt idx="15">
                  <c:v>12</c:v>
                </c:pt>
                <c:pt idx="16">
                  <c:v>11</c:v>
                </c:pt>
                <c:pt idx="17">
                  <c:v>23</c:v>
                </c:pt>
                <c:pt idx="18">
                  <c:v>14</c:v>
                </c:pt>
                <c:pt idx="19">
                  <c:v>22</c:v>
                </c:pt>
                <c:pt idx="20">
                  <c:v>31</c:v>
                </c:pt>
                <c:pt idx="21">
                  <c:v>10</c:v>
                </c:pt>
                <c:pt idx="22">
                  <c:v>11</c:v>
                </c:pt>
                <c:pt idx="23">
                  <c:v>27</c:v>
                </c:pt>
                <c:pt idx="24">
                  <c:v>33</c:v>
                </c:pt>
                <c:pt idx="25">
                  <c:v>35</c:v>
                </c:pt>
                <c:pt idx="26">
                  <c:v>48</c:v>
                </c:pt>
                <c:pt idx="27">
                  <c:v>80</c:v>
                </c:pt>
                <c:pt idx="28">
                  <c:v>90</c:v>
                </c:pt>
                <c:pt idx="29">
                  <c:v>45</c:v>
                </c:pt>
                <c:pt idx="30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8F-4F0E-BD22-CFD2385855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896424"/>
        <c:axId val="253892816"/>
      </c:lineChart>
      <c:dateAx>
        <c:axId val="253896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892816"/>
        <c:crosses val="autoZero"/>
        <c:auto val="1"/>
        <c:lblOffset val="100"/>
        <c:baseTimeUnit val="days"/>
      </c:dateAx>
      <c:valAx>
        <c:axId val="253892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896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  <c:pt idx="5">
                  <c:v>3</c:v>
                </c:pt>
                <c:pt idx="6">
                  <c:v>5</c:v>
                </c:pt>
                <c:pt idx="7">
                  <c:v>4</c:v>
                </c:pt>
                <c:pt idx="8">
                  <c:v>1</c:v>
                </c:pt>
                <c:pt idx="9">
                  <c:v>3</c:v>
                </c:pt>
                <c:pt idx="10">
                  <c:v>0</c:v>
                </c:pt>
                <c:pt idx="11">
                  <c:v>3</c:v>
                </c:pt>
                <c:pt idx="12">
                  <c:v>3</c:v>
                </c:pt>
                <c:pt idx="13">
                  <c:v>2</c:v>
                </c:pt>
                <c:pt idx="14">
                  <c:v>4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2</c:v>
                </c:pt>
                <c:pt idx="20">
                  <c:v>4</c:v>
                </c:pt>
                <c:pt idx="21">
                  <c:v>5</c:v>
                </c:pt>
                <c:pt idx="22">
                  <c:v>5</c:v>
                </c:pt>
                <c:pt idx="23">
                  <c:v>3</c:v>
                </c:pt>
                <c:pt idx="24">
                  <c:v>0</c:v>
                </c:pt>
                <c:pt idx="25">
                  <c:v>5</c:v>
                </c:pt>
                <c:pt idx="26">
                  <c:v>5</c:v>
                </c:pt>
                <c:pt idx="27">
                  <c:v>5</c:v>
                </c:pt>
                <c:pt idx="28">
                  <c:v>4</c:v>
                </c:pt>
                <c:pt idx="29">
                  <c:v>5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F6-4B7D-A459-0A4C05738C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096592"/>
        <c:axId val="386095936"/>
      </c:lineChart>
      <c:dateAx>
        <c:axId val="386096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095936"/>
        <c:crosses val="autoZero"/>
        <c:auto val="1"/>
        <c:lblOffset val="100"/>
        <c:baseTimeUnit val="days"/>
      </c:dateAx>
      <c:valAx>
        <c:axId val="386095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09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13</c:v>
                </c:pt>
                <c:pt idx="2">
                  <c:v>16</c:v>
                </c:pt>
                <c:pt idx="3">
                  <c:v>19</c:v>
                </c:pt>
                <c:pt idx="4">
                  <c:v>13</c:v>
                </c:pt>
                <c:pt idx="5">
                  <c:v>10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FA-443F-9799-85E6084F0A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065760"/>
        <c:axId val="386067072"/>
      </c:barChart>
      <c:catAx>
        <c:axId val="386065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067072"/>
        <c:crosses val="autoZero"/>
        <c:auto val="1"/>
        <c:lblAlgn val="ctr"/>
        <c:lblOffset val="100"/>
        <c:noMultiLvlLbl val="0"/>
      </c:catAx>
      <c:valAx>
        <c:axId val="38606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06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6.1900442177318001E-3</c:v>
                </c:pt>
                <c:pt idx="1">
                  <c:v>4.9200106389540997E-2</c:v>
                </c:pt>
                <c:pt idx="2">
                  <c:v>3.9851833348670998E-2</c:v>
                </c:pt>
                <c:pt idx="3">
                  <c:v>1.5568811726014001E-2</c:v>
                </c:pt>
                <c:pt idx="4">
                  <c:v>1.1023250969085E-2</c:v>
                </c:pt>
                <c:pt idx="5">
                  <c:v>8.5455477696119997E-3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B3-4CFA-B407-CD8D27BD99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069368"/>
        <c:axId val="386069696"/>
      </c:barChart>
      <c:catAx>
        <c:axId val="386069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069696"/>
        <c:crosses val="autoZero"/>
        <c:auto val="1"/>
        <c:lblAlgn val="ctr"/>
        <c:lblOffset val="100"/>
        <c:noMultiLvlLbl val="0"/>
      </c:catAx>
      <c:valAx>
        <c:axId val="386069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069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D0-4509-B3EE-8DD85E7783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D0-4509-B3EE-8DD85E7783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D0-4509-B3EE-8DD85E7783E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7D0-4509-B3EE-8DD85E7783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6064776"/>
        <c:axId val="386076256"/>
      </c:barChart>
      <c:catAx>
        <c:axId val="386064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076256"/>
        <c:crosses val="autoZero"/>
        <c:auto val="1"/>
        <c:lblAlgn val="ctr"/>
        <c:lblOffset val="100"/>
        <c:noMultiLvlLbl val="0"/>
      </c:catAx>
      <c:valAx>
        <c:axId val="386076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064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0.26196940512895001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7.3627536698725E-3</c:v>
                </c:pt>
                <c:pt idx="13">
                  <c:v>7.6179751731348996E-3</c:v>
                </c:pt>
                <c:pt idx="14">
                  <c:v>1.0612132202750001E-2</c:v>
                </c:pt>
                <c:pt idx="15">
                  <c:v>7.6257091580823003E-3</c:v>
                </c:pt>
                <c:pt idx="16">
                  <c:v>1.2227430201753001E-2</c:v>
                </c:pt>
                <c:pt idx="17">
                  <c:v>3.9443323231459996E-3</c:v>
                </c:pt>
                <c:pt idx="18">
                  <c:v>9.2034420873406998E-3</c:v>
                </c:pt>
                <c:pt idx="19">
                  <c:v>7.6695350727839003E-3</c:v>
                </c:pt>
                <c:pt idx="20">
                  <c:v>9.6730054591437995E-3</c:v>
                </c:pt>
                <c:pt idx="21">
                  <c:v>4.0889578416614003E-2</c:v>
                </c:pt>
                <c:pt idx="22">
                  <c:v>0.16829151245422999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EB-4717-BC5C-7149B84AAE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075272"/>
        <c:axId val="386078552"/>
      </c:lineChart>
      <c:catAx>
        <c:axId val="386075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078552"/>
        <c:crosses val="autoZero"/>
        <c:auto val="1"/>
        <c:lblAlgn val="ctr"/>
        <c:lblOffset val="100"/>
        <c:noMultiLvlLbl val="0"/>
      </c:catAx>
      <c:valAx>
        <c:axId val="386078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075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5</c:v>
                </c:pt>
                <c:pt idx="13">
                  <c:v>17</c:v>
                </c:pt>
                <c:pt idx="14">
                  <c:v>14</c:v>
                </c:pt>
                <c:pt idx="15">
                  <c:v>10</c:v>
                </c:pt>
                <c:pt idx="16">
                  <c:v>5</c:v>
                </c:pt>
                <c:pt idx="17">
                  <c:v>2</c:v>
                </c:pt>
                <c:pt idx="18">
                  <c:v>10</c:v>
                </c:pt>
                <c:pt idx="19">
                  <c:v>3</c:v>
                </c:pt>
                <c:pt idx="20">
                  <c:v>7</c:v>
                </c:pt>
                <c:pt idx="21">
                  <c:v>5</c:v>
                </c:pt>
                <c:pt idx="22">
                  <c:v>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1E-46E8-8DC8-C7A151BB83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074944"/>
        <c:axId val="386081176"/>
      </c:lineChart>
      <c:catAx>
        <c:axId val="38607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081176"/>
        <c:crosses val="autoZero"/>
        <c:auto val="1"/>
        <c:lblAlgn val="ctr"/>
        <c:lblOffset val="100"/>
        <c:noMultiLvlLbl val="0"/>
      </c:catAx>
      <c:valAx>
        <c:axId val="386081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074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4.7590550162905998E-3</c:v>
                </c:pt>
                <c:pt idx="1">
                  <c:v>1.1922359615262E-2</c:v>
                </c:pt>
                <c:pt idx="2">
                  <c:v>5.9131943075648999E-3</c:v>
                </c:pt>
                <c:pt idx="3">
                  <c:v>7.3420653584756995E-2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8A-4781-84E8-A498001748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084128"/>
        <c:axId val="249309464"/>
      </c:barChart>
      <c:catAx>
        <c:axId val="386084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309464"/>
        <c:crosses val="autoZero"/>
        <c:auto val="1"/>
        <c:lblAlgn val="ctr"/>
        <c:lblOffset val="100"/>
        <c:noMultiLvlLbl val="0"/>
      </c:catAx>
      <c:valAx>
        <c:axId val="249309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084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22-40D1-A49A-7C17D77619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22-40D1-A49A-7C17D77619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22-40D1-A49A-7C17D77619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322-40D1-A49A-7C17D77619A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22-40D1-A49A-7C17D77619A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322-40D1-A49A-7C17D77619A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322-40D1-A49A-7C17D77619A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408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322-40D1-A49A-7C17D77619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6018944"/>
        <c:axId val="256019600"/>
      </c:barChart>
      <c:catAx>
        <c:axId val="256018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019600"/>
        <c:crosses val="autoZero"/>
        <c:auto val="1"/>
        <c:lblAlgn val="ctr"/>
        <c:lblOffset val="100"/>
        <c:noMultiLvlLbl val="0"/>
      </c:catAx>
      <c:valAx>
        <c:axId val="25601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018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29-4137-B50C-D1E4B6786D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6017960"/>
        <c:axId val="256022224"/>
      </c:barChart>
      <c:catAx>
        <c:axId val="256017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022224"/>
        <c:crosses val="autoZero"/>
        <c:auto val="1"/>
        <c:lblAlgn val="ctr"/>
        <c:lblOffset val="100"/>
        <c:noMultiLvlLbl val="0"/>
      </c:catAx>
      <c:valAx>
        <c:axId val="256022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017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66-4628-89F9-7F33DC337E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2624760"/>
        <c:axId val="422628368"/>
      </c:barChart>
      <c:catAx>
        <c:axId val="422624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28368"/>
        <c:crosses val="autoZero"/>
        <c:auto val="1"/>
        <c:lblAlgn val="ctr"/>
        <c:lblOffset val="100"/>
        <c:noMultiLvlLbl val="0"/>
      </c:catAx>
      <c:valAx>
        <c:axId val="422628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24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848C6-24D3-4982-87E1-729C1185E5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1D0097-585D-4EE2-9276-8AF74885D1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236443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D4D1A-9610-4C9F-9122-50F496965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D3BEB3-7E7E-459A-9DA4-9F61648BAC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40879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8925863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105630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347647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48237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93383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118392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50764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37123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62180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45757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373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186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89A8A-4953-4B18-96CB-F3CF92646B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836506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CF561-30E7-4CB1-8BA3-FE7EAFE46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6E6C99-857C-44FC-BF82-ACB675131A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39676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C9163B-56BB-4A0A-8F0D-91E83F978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616F9-3175-4CCB-ACDB-F1C4AF228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153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0406C-427C-4AC5-8005-149D7221E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B2BC24-A7DF-4984-86F1-292203F93D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82363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63B4BD-7878-4DB4-BE9B-71AF4C8DEE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7943D-C456-4E1F-91AD-1DF1721F8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87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79551-9B2E-49BF-8E6E-3DB76FE8E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DE3AD0-9DEA-49CA-974F-6A942662EF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16252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236565-3E08-4EB2-AF2F-C77B971AD4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35C05E-213F-4789-ACD2-1B959FD5F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042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653BC-8686-42E0-82A8-6092734B2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54A96E-2031-4348-B189-2E9B7F195B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69915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E9FFF2-E1F3-4686-B85F-3D6FBE5B9A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4D156F-4477-46CE-A34F-44296EC4A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151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E6FCB-7F32-4F1F-A5EA-321B29C53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E15552-5FD6-4327-991E-32F607D455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02131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C301B-5E73-4331-B9D2-90E5D4660F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721DC-73E1-453E-BB8C-98D725B71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095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1691B-03AC-47EA-94CB-F77368DA8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A8BEDB-7EC3-4823-A19F-B17E086010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46526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78034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61200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5641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2852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79589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9885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7879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1917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470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- 2018-03-13 00:44:39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todo es tu responsabilidad, prioriza y aprende a decir que no. Elige lo que de verdad quieres hacer, di #AdiosSupermujer.
Que el reloj siempre marque una hora para ti #mujerbhdleon.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253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- 2018-03-21 22:56:19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mujer con una idea puede hacer algo extraordinario, dedicando su vida a mejorar la vida de otros, a transformar comunidades, a generar cambios reales en la sociedad; motivando a otras a poner alma, talento y energía en sus buenas ideas. Si conoces una ¡NOMÍNALA! en http://www.mujeresquecambianelmundo.com.do/wp-content/themes/nametheme/a/d/bases-form-premio-mujeres-cambian-mundo-2018.pdf #PMQCM2018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066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- 2018-03-08 21:22:36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Haz lo que de verdad quieres hacer.
#mujerbhdleon
https://soysupermujer.typeform.com/to/d2xJUv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384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C8699F-C156-4FD1-A45D-8D7D7CE540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131285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C9911-6BE8-4C7D-9BA9-13B82A328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7D7BB6-EDC6-4580-9ADF-E8147933C3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63574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03059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0779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1808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6016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9166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6473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3689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7244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012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- 2018-03-23 21:34:09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partir de las 11:45 p.m. del viernes, 23 de marzo de 2018, por un período de dos horas, realizaremos un mantenimiento de sistemas que conlleva la interrupción de todos los productos y canales con excepción de las tarjetas de crédito, que se mantendrán funcionando como de costumbre. Si vas a necesitar los servicios correspondientes durante ese tiempo, por favor, toma las medidas de lugar. A partir de la 1:45 a.m. del sábado, 24 de marzo de 2018, los mismos estarán disponibles nuevamente.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830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- 2018-03-27 14:45:03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Flexinómina puedes hacer realidad esas vacaciones, no la dejes para después con un préstamo de hasta 7 veces tu salario y solicítalo hoy en cualquiera de nuestras sucursales. Precalifícate escribiéndonos a prestamos_nomina@bhdleon.com.do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161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- 2018-03-21 18:02:03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Flexinómina puedes hacer realidad esas vacaciones, no la dejes para después con un préstamo de hasta 7 veces tu salario y solicítalo hoy en cualquiera de nuestras sucursales. Precalifícate escribiéndonos a prestamos_nomina@bhdleon.com.do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171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CE150F-A033-4818-9B63-560FA8E1AA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9810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01833-41BC-42BB-B9EC-2CD32C257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A23BC5-BE3A-4D63-880C-1A3479AE4E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0314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27371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3229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5591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5652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5019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2189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5328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1662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773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- 2018-03-13 22:48:32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Nos entusiasma compartir educación financiera con la juventud de nuestro país en la V Semana Económica y Financiera, realizada por el Banco Central en su auditorio hasta el 16 de marzo de 2018. Impartiremos en tres ocasiones la charla “Planificar para ahorrar” a más de trescientos estudiantes entre 12 y 14 años de edad. Además, ponemos a disposición del público visitante el quiosco alegórico a nuestra página sobre educación financiera www.invierteentusideas.com.do #GenteBHDLeón #CompromisoSocialBHDLeón #BHDLeón #MejoraTuMundo #sefBCRD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012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- 2018-03-24 16:38:17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mantenimiento de sistemas que iniciamos el pasado viernes continuará en la madrugada del domingo, 25 de marzo de 2018, de 1:00 a 3:00 a.m. Esto implica la interrupción de todos los productos y canales durante dos horas, con excepción de las tarjetas de crédito, que funcionarán normalmente. Si vas a necesitar los servicios correspondientes durante ese tiempo, por favor, toma las medidas de lugar. A partir de las 3:00 a.m. del domingo, 25 de marzo de 2018, los mismos estarán disponibles.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246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EC3423-C6F4-4219-9A7E-71F6836262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944418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78E3E-6B81-4BE2-AF26-B4A28768D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DA86B2-8429-4DCE-8918-258AD83C57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936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66918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9456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1816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2041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8440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2800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6462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6219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042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- 2018-03-15 16:04:54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Flexinómina puedes hacer realidad esas vacaciones, no la dejes para después con un préstamo de hasta 7 veces tu salario y solicítalo hoy en cualquiera de nuestras sucursales. Precalifícate escribiéndonos a prestamos_nomina@bhdleon.com.do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71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- 2018-03-22 15:53:20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Flexinómina puedes hacer realidad esas vacaciones, no la dejes para después con un préstamo de hasta 7 veces tu salario y solicítalo hoy en cualquiera de nuestras sucursales. Precalifícate escribiéndonos a prestamos_nomina@bhdleon.com.do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443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- 2018-03-06 20:09:29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comunicación en los negocios es ideal para fortalecer los vínculos de valor, como la confianza, con los grupos de interés, como colaboradores y clientes. #BHDLeonNegocios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928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- 2018-03-22 14:45:04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Recuerda que puedes realizar tus pagos de Corporación Dominicana de Empresas Eléctricas Estatales - CDEEE a través de nuestros Cajeros Automáticos. #BHDLeon #MejoraTuMundo Edesur Dominicana Edenorte Dominicana Edeesterd 
*Debes tener el servicio suscrito en el Internet Banking Personal.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449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B70235-8D12-4891-87A3-013B76E3F5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653529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A7AFD-CF97-467B-95CC-0B45572D9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D0C222-D0A9-4D78-9B7E-B81ED13703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73371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9136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4913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0737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1369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18158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0446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9565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7171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221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- 2018-03-07 14:45:15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Trabajemos juntos contra el Phishing. Recuerda usar bhdleon.com.do para acceder a Internet Banking BHD León. Reporta cualquier situación sospechosa escribiéndonos a phishing@bhdleon.com.do.#PrevencionBHDLeon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452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- 2018-03-08 13:27:33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#DíaInternacionaldelaMujer te alentamos a aceptar que no todo es tu responsabilidad, prioriza y aprende a decir que no. #AdiosSuperMujer
Que el reloj siempre marque una hora para ti. #mujerbhdleon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465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- 2018-03-22 13:31:10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grupos de interés, como los colaboradores y los clientes, deben ser tomados en cuenta a la hora de realizar la planificación estratégica de la comunicación. #BHDLeonNegocios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47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- 2018-03-28 19:06:23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Pásala bien seguro con tu cobertura para Accidentes Personales #BHDLeon desde RD$130 recibe cobertura nacional e internacional a las 48 horas de adquirir el servicio obteniendo respaldo económico ante un evento inesperado y cobertura por accidente en caso de fallecimiento o incapacidad total y permanente.
*Servicio provisto por MAPFRE BHD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774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725657-2FF5-4D97-8D4E-2ED09262A7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997779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AE271-18A1-4FA8-BDC9-1D7980D65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0CD0F3-BC07-4BD1-9744-ADCC28ABD6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3581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28571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2525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460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7224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0546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5946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4151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2002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258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- 2018-03-16 14:01:49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Adquiere el vehículo que te permite transitar con la comodidad que deseas sin salir de tu presupuesto. #MujerMujerVial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462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- 2018-03-28 14:01:34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Maneja tu presupuesto, planificándote con nuestra Supercuenta Mi Vehículo, de manera que puedas comprar el vehículo que llevará a vivir grandes aventuras. #MujerMujerVial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745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- 2018-03-07 13:01:44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Transforma el espacio que habitas en el hogar que deseas compartir con tus seres queridos.  #MujerMujerHogar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84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- 2018-03-15 20:01:16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canales de distribución que utiliza un negocio son claves a la hora de definir precio y costos operacionales relacionados con los productos o servicios que oferta a sus clientes. #BHDLeonNegocios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648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- 2018-03-15 12:40:02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Trabajemos juntos contra el Phishing. Recuerda usar bhdleon.com.do para acceder a Internet Banking BHD León. Reporta cualquier situación sospechosa escribiéndonos a phishing@bhdleon.com.do. #PrevencionBHDLeon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834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AE1B9-D941-4692-AC55-0109F6C615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778925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0F8FE-7F75-4D76-A913-FFA6DA2DB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D83CA2-9E81-4A64-ACCF-BD3D3BC376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5112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29594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8400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9951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8736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170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601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7754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0394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864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- 2018-03-10 13:01:29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Silvia Denisse Pichardo ha contribuido con el desarrollo integral de más de 24,700 niños y adolescentes víctimas de explotación sexual y el trabajo infantil. 
Te invitamos a conversar con ella este sábado 10 de marzo a las 6:00 p.m. en el atrio central de @Galería360 #PremioMujeresQueCambianElMundo #BHDLeón #MujerMujer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144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- 2018-03-12 13:02:27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Apodérate de los conocimientos que te ayudarán a desarrollar todo tu potencial invirtiendo en tu educación y en el futuro de tus hijos. #MujerMujerEducación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483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- 2018-03-21 20:53:37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vivimos la experiencia #ValoraSer junto a miembros de RedEAmérica como parte de las actividades del #FIR2018 en la Escuela República de Costa Rica del sector Los Ríos #BHDLeón #MejoraTuMundo #CompromisoSocialBHDLeón #GenteBHDLeón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319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AD070-9F2D-4DE5-92EC-725CEAFF8A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625143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9B27C-3A5A-4F27-A72D-45C612EA6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8276E4-4781-425F-B385-611597A2FA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7048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03707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0569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8456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2520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5331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6555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0964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87367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855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- 2018-03-29 14:26:58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motivo de la Semana Santa, la hora límite el jueves 29 de marzo, para el envío de Transferencia ACH será hasta las 9:00 a.m., de Pagos al instante hasta las 11:30 a.m. y Transferencias Internacionales hasta las 10:00 a.m. 
*Las transferencias realizadas después de este horario serán procesadas con efectividad al siguiente día laborable lunes 2 de abril.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760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C3F496-C1C6-4372-B003-9D701E3DFC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441673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1992A-0813-4B6F-89CB-75B89F2D4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34F386-481D-41FC-97DD-EB656CC2E2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51600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4B7D7E-790B-437D-9947-0F556D9ECE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4C72B-F2F2-4151-8A99-254DCDB75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3938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E1328-C8E6-42C6-8FE9-CB1531C95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3FC782-6A6A-4330-8FC2-3B2F3785D0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17311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60062A-B61D-45A6-ABC3-9921383C87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909231-857E-4199-81B8-BB2B8B286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2798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95D28-CA5C-4758-B760-B4040D835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150B90-9B54-4C3E-8EC7-4D94FA8439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1045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8219BD-786C-4DA7-A27F-86AF598BA3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68F165-CF1F-45E3-B54D-57EFB6037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9488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40890-CEB5-4E83-8055-AD7ECEEE2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69F19D-2440-4D43-8726-2B0FE0432B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4623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70F2BF-F1A7-4165-9DCE-D4BABA8D89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BF4D84-8B02-48AE-9D0D-E05A37EF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3893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AD869-ADF5-4B91-9F7B-1A9584F7C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36A850-4588-4AC4-A191-1719D48501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37592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4950FF-1115-412A-9A7E-482E7BBA94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41C83A-AF09-4919-B21C-52D34DB6A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3091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B3119-94DE-47ED-BEDD-BD2C3CB05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E86A08-C7B0-44B3-89CD-94EBFFBB04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8657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D0B214-1688-4973-8A25-F027500E32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763759-3B64-4E58-A6BC-510F1B290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1353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6F581-58CE-478F-BDFE-1BC44AB61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4A7FFF-A467-495D-8A3E-F7D4FDA5F4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45374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10A4D4-AFDE-418E-B17B-911CD02747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98A08-1A6A-49CC-825B-6A9A36F2B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7326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9F42D-6151-4B04-B0E0-ED6F4C649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25624E-6AB3-44D8-8F05-37B3806B79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09586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07C9B-9C68-462D-A1EA-C95D1332DB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665C2-9E23-4DDC-BDB1-6075A89B6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2872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6A1C4-2727-44E5-A2D9-2023BA30F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1A8F39-DE5E-4BFC-905E-38847786DF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5008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D96FDD-DC4C-42D4-819A-5B7C7FF440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A5D6FF-5F0E-4462-A895-71A695BFA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0617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CFDD8-CD22-42D0-9219-7571C1978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F127F4-0B70-4150-A67C-36862B14FF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0145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379018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728469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788478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157190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894989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46892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150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#BHDLeonNegocios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673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#HipotecarioFijo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878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#BHDLeon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7.3809523809524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1.1904761904762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678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#MejoraTuMundo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492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#BHDLeón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13.076923076923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448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#TarjetasMiPais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02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#MujerMujerSalud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080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#DíaInternacionalDeLaMujer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19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#PremioMujeresQueCambianElMundo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337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#MujerMujer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705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F1778C-8D2D-4013-95E3-B6A648E208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5200344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9CF64-BA57-476D-9718-68AD0ADF6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0CCB81-5F9A-4068-9B84-453E9436DC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1639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739597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963263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207189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399961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062227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90935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613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#MujerMujerHogar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211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#DíaInternacionaldelaMujer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774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#AdiosSuperMujer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195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#mujerbhdleon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287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#MujerMujerEducación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40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#AdiosSupermujer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511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#GenteBHDLeón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466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#CompromisoSocialBHDLeón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223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#sefBCRD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480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#MujerMujerNegocios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32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2765B4-6B03-4EB4-B83D-3C1ADD204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469405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4F4E0-DDC5-4491-95A1-B0608CE08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21CA88-A001-4298-B438-B0B9B7388F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41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702336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482090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421680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812345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244196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49351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76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#PrevencionBHDLeon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8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#TBT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021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#MujerMujerVial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273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#ValoraSer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641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#FIR2018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437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AF3648-DD8B-43E0-A6BA-067395FA11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613461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F1C4F-3A9C-46AE-AB3E-74811540C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Questions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246462-7A9B-46D0-89E7-F50B11C114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3383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698BE-1919-4205-8E5C-E8A20CD8EF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A49AC0-301C-451E-B1DA-2517F605B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9568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983</Words>
  <Application>Microsoft Office PowerPoint</Application>
  <PresentationFormat>On-screen Show (4:3)</PresentationFormat>
  <Paragraphs>523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8</vt:lpstr>
      <vt:lpstr>Facebook Own Posts Table - 2 of 8</vt:lpstr>
      <vt:lpstr>Facebook Own Posts Table - 3 of 8</vt:lpstr>
      <vt:lpstr>Facebook Own Posts Table - 4 of 8</vt:lpstr>
      <vt:lpstr>Facebook Own Posts Table - 5 of 8</vt:lpstr>
      <vt:lpstr>Facebook Own Posts Table - 6 of 8</vt:lpstr>
      <vt:lpstr>Facebook Own Posts Table - 7 of 8</vt:lpstr>
      <vt:lpstr>Facebook Own Posts Table - 8 of 8</vt:lpstr>
      <vt:lpstr>Facebook Own Posts</vt:lpstr>
      <vt:lpstr>Facebook Own Posts By Weekday</vt:lpstr>
      <vt:lpstr>Facebook Interaction Rate By Weekday</vt:lpstr>
      <vt:lpstr>Facebook Post Type Distribution Per Profile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Response Times</vt:lpstr>
      <vt:lpstr>Facebook Hashtag Detection - 1 of 3</vt:lpstr>
      <vt:lpstr>Facebook Hashtag Detection - 2 of 3</vt:lpstr>
      <vt:lpstr>Facebook Hashtag Detection - 3 of 3</vt:lpstr>
      <vt:lpstr>Facebook User Questions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2018-04-05T11:49:24Z</dcterms:created>
  <dcterms:modified xsi:type="dcterms:W3CDTF">2018-04-05T11:50:24Z</dcterms:modified>
</cp:coreProperties>
</file>